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59" r:id="rId2"/>
    <p:sldId id="3073" r:id="rId3"/>
    <p:sldId id="3149" r:id="rId4"/>
    <p:sldId id="3074" r:id="rId5"/>
    <p:sldId id="3035" r:id="rId6"/>
    <p:sldId id="3150" r:id="rId7"/>
    <p:sldId id="3151" r:id="rId8"/>
    <p:sldId id="3126" r:id="rId9"/>
    <p:sldId id="3152" r:id="rId10"/>
    <p:sldId id="3127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6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2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F90AF-9A90-41BB-AEC9-06DC6A34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5942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02" y="215297"/>
            <a:ext cx="1664763" cy="151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B8997-7BBD-419D-A2AF-51E02703B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28C60D-8F96-265F-F1D4-404A37DFE71C}"/>
              </a:ext>
            </a:extLst>
          </p:cNvPr>
          <p:cNvGrpSpPr/>
          <p:nvPr/>
        </p:nvGrpSpPr>
        <p:grpSpPr>
          <a:xfrm>
            <a:off x="711290" y="778042"/>
            <a:ext cx="7632065" cy="1940925"/>
            <a:chOff x="1055313" y="1366069"/>
            <a:chExt cx="7632065" cy="19409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99A371C-0035-4BB0-1313-4BE60E17AC4F}"/>
                </a:ext>
              </a:extLst>
            </p:cNvPr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6B9951B-8955-89F2-2802-155BB91EF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8C144-8117-8338-F26D-F13C06758FD5}"/>
                </a:ext>
              </a:extLst>
            </p:cNvPr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5D44F0-00D6-BA67-A976-6690A95E4D1F}"/>
                </a:ext>
              </a:extLst>
            </p:cNvPr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76E2A0-BD8D-A365-C8E9-C7267A7F3D47}"/>
                </a:ext>
              </a:extLst>
            </p:cNvPr>
            <p:cNvSpPr/>
            <p:nvPr/>
          </p:nvSpPr>
          <p:spPr>
            <a:xfrm>
              <a:off x="3150386" y="2060300"/>
              <a:ext cx="5518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6C839-5D7A-D6C9-C68C-38FBFAF1AE92}"/>
              </a:ext>
            </a:extLst>
          </p:cNvPr>
          <p:cNvSpPr/>
          <p:nvPr/>
        </p:nvSpPr>
        <p:spPr>
          <a:xfrm>
            <a:off x="6096000" y="2894028"/>
            <a:ext cx="5159604" cy="1496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F7F333-B4F2-F4B1-A5B8-12BC09AE2944}"/>
              </a:ext>
            </a:extLst>
          </p:cNvPr>
          <p:cNvSpPr txBox="1"/>
          <p:nvPr/>
        </p:nvSpPr>
        <p:spPr>
          <a:xfrm>
            <a:off x="6096000" y="3047290"/>
            <a:ext cx="5244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Sau bài này em sẽ: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Sử dụng được một vài hiệu ứng chuyển trang đơn giản.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15" name="Rectangle 14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11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350" y="622767"/>
            <a:ext cx="10740476" cy="3026282"/>
            <a:chOff x="569350" y="622767"/>
            <a:chExt cx="10740476" cy="30262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E35A39-1A8F-4ADC-A7F6-06EA24ACD297}"/>
                </a:ext>
              </a:extLst>
            </p:cNvPr>
            <p:cNvGrpSpPr/>
            <p:nvPr/>
          </p:nvGrpSpPr>
          <p:grpSpPr>
            <a:xfrm>
              <a:off x="569350" y="622767"/>
              <a:ext cx="3761537" cy="1181202"/>
              <a:chOff x="371924" y="384240"/>
              <a:chExt cx="3761537" cy="118120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0F12B1B-5399-465E-BF44-B7AF0B9BC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924" y="384240"/>
                <a:ext cx="1280271" cy="118120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6CB9DE3-24D3-4664-A836-7FB2E78A4ED4}"/>
                  </a:ext>
                </a:extLst>
              </p:cNvPr>
              <p:cNvSpPr/>
              <p:nvPr/>
            </p:nvSpPr>
            <p:spPr>
              <a:xfrm>
                <a:off x="1752860" y="653374"/>
                <a:ext cx="2380601" cy="642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0998D7"/>
                    </a:solidFill>
                    <a:latin typeface="SVN-SAF" panose="02040603050506020204" pitchFamily="18" charset="0"/>
                    <a:cs typeface="Times New Roman" panose="02020603050405020304" pitchFamily="18" charset="0"/>
                  </a:rPr>
                  <a:t>VẬN DỤNG</a:t>
                </a:r>
                <a:endParaRPr lang="vi-VN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B1D5DC-D9B4-4A5F-87FB-5AEDC3F9BBAC}"/>
                </a:ext>
              </a:extLst>
            </p:cNvPr>
            <p:cNvSpPr/>
            <p:nvPr/>
          </p:nvSpPr>
          <p:spPr>
            <a:xfrm>
              <a:off x="882175" y="1999022"/>
              <a:ext cx="10427649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Mở lại tệp The thao em đã lưu ở phần Vận dụng Bài 8, rồi chọn hiệu ứn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g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 theo ý muốn và lưu lại tệp trình chiếu.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E6D449-C9F1-4CD1-8C89-17CB6A075213}"/>
                </a:ext>
              </a:extLst>
            </p:cNvPr>
            <p:cNvSpPr/>
            <p:nvPr/>
          </p:nvSpPr>
          <p:spPr>
            <a:xfrm>
              <a:off x="882175" y="3054868"/>
              <a:ext cx="10427651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tìm hiểu thêm về chức năng của nút lệnh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khi tạo hiệu ứng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146C91-A07D-D940-29DB-CF43426F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6263" y="3142757"/>
              <a:ext cx="488211" cy="506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8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B602EAC-AED2-499F-BCF9-F7A0BD1AC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A26C7-1147-42FC-AADF-4ABDE0CAC4CB}"/>
              </a:ext>
            </a:extLst>
          </p:cNvPr>
          <p:cNvGrpSpPr/>
          <p:nvPr/>
        </p:nvGrpSpPr>
        <p:grpSpPr>
          <a:xfrm>
            <a:off x="556071" y="3048802"/>
            <a:ext cx="7837301" cy="2234398"/>
            <a:chOff x="1768766" y="4552258"/>
            <a:chExt cx="7300588" cy="129104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7463E55-27CE-4F53-84D3-A2D16AD8D959}"/>
                </a:ext>
              </a:extLst>
            </p:cNvPr>
            <p:cNvSpPr/>
            <p:nvPr/>
          </p:nvSpPr>
          <p:spPr>
            <a:xfrm>
              <a:off x="1768766" y="4644318"/>
              <a:ext cx="7212563" cy="1198985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6C8193F-D622-4D36-935C-6910A39E3518}"/>
                </a:ext>
              </a:extLst>
            </p:cNvPr>
            <p:cNvSpPr/>
            <p:nvPr/>
          </p:nvSpPr>
          <p:spPr>
            <a:xfrm>
              <a:off x="1856791" y="4552258"/>
              <a:ext cx="7212563" cy="1198985"/>
            </a:xfrm>
            <a:prstGeom prst="wedgeRoundRectCallout">
              <a:avLst>
                <a:gd name="adj1" fmla="val 53513"/>
                <a:gd name="adj2" fmla="val 4576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826822" y="3235751"/>
            <a:ext cx="7390294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Khi thầy cô giáo trình chiếu bài học, đôi khi em thấy các trang chiếu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 xuất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hiện một cách ấn tượng và hấp dẫn. Làm thế nào để được như vậy nhỉ?</a:t>
            </a:r>
          </a:p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cùng tìm hiểu qua bài học này nhé!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4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3BE4F914-F784-4F29-AAB8-C349D2E5DE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8393373" y="2204720"/>
            <a:ext cx="2895546" cy="3840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09BAC-F58A-452A-980A-62091EAE5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064" y="1338001"/>
            <a:ext cx="499484" cy="4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156650"/>
            <a:ext cx="8211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968721"/>
            <a:ext cx="10962947" cy="5364629"/>
            <a:chOff x="512219" y="900102"/>
            <a:chExt cx="10962947" cy="53646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vi-VN" sz="32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747841" y="1807237"/>
              <a:ext cx="10642092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quan sát thầy cô trình chiếu và nhận xét về cách chuyển tiếp giữa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các trang chiếu.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933256"/>
              <a:chOff x="522612" y="900102"/>
              <a:chExt cx="2898644" cy="933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77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4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4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D5BE3B3-60B4-D058-1697-C803B5095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038" y="3007641"/>
            <a:ext cx="8232922" cy="27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ABE6A-BF3B-49A7-A052-89E353AE79D3}"/>
              </a:ext>
            </a:extLst>
          </p:cNvPr>
          <p:cNvSpPr/>
          <p:nvPr/>
        </p:nvSpPr>
        <p:spPr>
          <a:xfrm>
            <a:off x="606489" y="454090"/>
            <a:ext cx="10935271" cy="53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 defTabSz="342900">
              <a:lnSpc>
                <a:spcPct val="135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0000B-F8DC-4EF8-88DE-5FE0AD8C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0" y="360783"/>
            <a:ext cx="734513" cy="6532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217B81-52A1-4E04-A007-848CB1E69907}"/>
              </a:ext>
            </a:extLst>
          </p:cNvPr>
          <p:cNvSpPr/>
          <p:nvPr/>
        </p:nvSpPr>
        <p:spPr>
          <a:xfrm>
            <a:off x="394166" y="5450003"/>
            <a:ext cx="11689237" cy="10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Lưu ý: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Hiệu ứng chuyển trang được đặt cho từng trang chiếu và mỗi 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chiếu chỉ sử dụng được một kiểu hiệu ứng duy nhất.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5C2E3-B93D-03F7-417E-2F35D7D79669}"/>
              </a:ext>
            </a:extLst>
          </p:cNvPr>
          <p:cNvSpPr txBox="1"/>
          <p:nvPr/>
        </p:nvSpPr>
        <p:spPr>
          <a:xfrm>
            <a:off x="1226372" y="378673"/>
            <a:ext cx="10315388" cy="223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Để trình chiếu ấn tượng và hấp dẫn hơn chúng ta có thể thêm hiệu ứng chuyển trang.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Hiệu ứng chuyển trang là cách thức trang chiếu xuất hiện khi trình chiếu. Các bước để tạo hiệu ứng chuyển trang: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1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trang chiếu muốn tạo hiệu ứng.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2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một hiệu ứng chuyển trang trên nhóm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 to This Slide 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của dải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Transitions.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 </a:t>
            </a:r>
            <a:endParaRPr lang="en-US" sz="20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4625-84AB-A661-DF15-F22A71C6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7" y="2328672"/>
            <a:ext cx="5150002" cy="30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280BD5-3226-44FD-9336-8CC9C64E993D}"/>
              </a:ext>
            </a:extLst>
          </p:cNvPr>
          <p:cNvGrpSpPr/>
          <p:nvPr/>
        </p:nvGrpSpPr>
        <p:grpSpPr>
          <a:xfrm>
            <a:off x="1348051" y="378360"/>
            <a:ext cx="9495897" cy="1629525"/>
            <a:chOff x="149795" y="535277"/>
            <a:chExt cx="9495897" cy="16295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AF4E26-8EB3-4844-811C-3F4A2099F61D}"/>
                </a:ext>
              </a:extLst>
            </p:cNvPr>
            <p:cNvGrpSpPr/>
            <p:nvPr/>
          </p:nvGrpSpPr>
          <p:grpSpPr>
            <a:xfrm>
              <a:off x="149795" y="535277"/>
              <a:ext cx="9495897" cy="1629525"/>
              <a:chOff x="149795" y="535277"/>
              <a:chExt cx="9495897" cy="16295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05A8335-9F34-47A5-8BCF-2B5DE644CC56}"/>
                  </a:ext>
                </a:extLst>
              </p:cNvPr>
              <p:cNvGrpSpPr/>
              <p:nvPr/>
            </p:nvGrpSpPr>
            <p:grpSpPr>
              <a:xfrm>
                <a:off x="552796" y="917810"/>
                <a:ext cx="9092896" cy="1246992"/>
                <a:chOff x="1338208" y="943284"/>
                <a:chExt cx="8180364" cy="1839657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C9C130B-0C1E-462F-83F5-D5E64FFE342F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8093861" cy="171938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53D734E4-82AF-47EC-8DB3-39F69AEEC9D9}"/>
                    </a:ext>
                  </a:extLst>
                </p:cNvPr>
                <p:cNvSpPr/>
                <p:nvPr/>
              </p:nvSpPr>
              <p:spPr>
                <a:xfrm>
                  <a:off x="1338208" y="943284"/>
                  <a:ext cx="8093866" cy="1719387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29A9421-470C-49CF-8988-F5727F3AD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9795" y="535277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593A40-4BBA-4D35-87AB-C8B627A5971D}"/>
                </a:ext>
              </a:extLst>
            </p:cNvPr>
            <p:cNvSpPr/>
            <p:nvPr/>
          </p:nvSpPr>
          <p:spPr>
            <a:xfrm>
              <a:off x="946676" y="1021967"/>
              <a:ext cx="8474359" cy="966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 có thể thêm hiệu ứng chuyển trang để bàitrình chiếu ấn tượng</a:t>
              </a:r>
            </a:p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 hấp dẫn hơn.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AB82F71-378F-4682-B499-8D2C458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2" y="2288783"/>
            <a:ext cx="897917" cy="8839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8A3791-48BD-4296-B87A-1561C00FA520}"/>
              </a:ext>
            </a:extLst>
          </p:cNvPr>
          <p:cNvSpPr/>
          <p:nvPr/>
        </p:nvSpPr>
        <p:spPr>
          <a:xfrm>
            <a:off x="1713210" y="2401166"/>
            <a:ext cx="9315124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Mỗi phát biểu dưới đây đúng hay sai?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a) Mỗi trang chiếu có thể có nhiều kiểu hiệu ứng chuyển trang.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b) Trong một bài trình chiếu có thể có nhiều hiệu ứng chuyển trang khác nhau.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c) Hiệu ứng chuyển trang giúp cho bài thuyết trình sinh động và hấp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dẫn hơn.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04934-E7BD-3F81-FB8F-69CE3385B8BE}"/>
              </a:ext>
            </a:extLst>
          </p:cNvPr>
          <p:cNvSpPr txBox="1"/>
          <p:nvPr/>
        </p:nvSpPr>
        <p:spPr>
          <a:xfrm>
            <a:off x="1751052" y="5455010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a) Sai.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b) Đúng.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c) Đúng.</a:t>
            </a:r>
          </a:p>
        </p:txBody>
      </p:sp>
    </p:spTree>
    <p:extLst>
      <p:ext uri="{BB962C8B-B14F-4D97-AF65-F5344CB8AC3E}">
        <p14:creationId xmlns:p14="http://schemas.microsoft.com/office/powerpoint/2010/main" val="10259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292955"/>
            <a:ext cx="821114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Thực hành tạo HIỆU ỨNG CHUYỂN TRANG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0A009-D01A-AB1E-276E-31D7871982B3}"/>
              </a:ext>
            </a:extLst>
          </p:cNvPr>
          <p:cNvSpPr txBox="1"/>
          <p:nvPr/>
        </p:nvSpPr>
        <p:spPr>
          <a:xfrm>
            <a:off x="614526" y="964806"/>
            <a:ext cx="90945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b="1" dirty="0">
                <a:solidFill>
                  <a:schemeClr val="accent6"/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Hãy mở tệp </a:t>
            </a:r>
            <a:r>
              <a:rPr lang="vi-VN" sz="2000" dirty="0">
                <a:solidFill>
                  <a:schemeClr val="accent6"/>
                </a:solidFill>
                <a:latin typeface="UTM  avo"/>
              </a:rPr>
              <a:t>Canh dep que huong </a:t>
            </a:r>
            <a:r>
              <a:rPr lang="vi-VN" sz="2000" dirty="0">
                <a:latin typeface="UTM  avo"/>
              </a:rPr>
              <a:t>đã lưu ở Bài 8 và thêm các hiệu ứng chuyển trang theo những yêu cầu sau và lưu lại tệp trình chiếu. 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BF34B-1DAF-06AF-63ED-0470E659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61" y="2269129"/>
            <a:ext cx="9612478" cy="20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752" y="419842"/>
            <a:ext cx="10960159" cy="6018316"/>
            <a:chOff x="964752" y="419842"/>
            <a:chExt cx="10960159" cy="60183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505E70-6FFF-4823-AD10-E44225708B1A}"/>
                </a:ext>
              </a:extLst>
            </p:cNvPr>
            <p:cNvSpPr/>
            <p:nvPr/>
          </p:nvSpPr>
          <p:spPr>
            <a:xfrm>
              <a:off x="964752" y="419842"/>
              <a:ext cx="916898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sz="2000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trình chiếu.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Open trong bảng chọn File. Cửa sổ Open hiện ra, chọn</a:t>
              </a:r>
            </a:p>
            <a:p>
              <a:pPr algn="just" defTabSz="342900"/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tệp Canh dep que huong trong thư mục tên của em.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hiệu ứng chuyển trang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6BBDEF-A0B9-671A-DCE4-3EA13D72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833" y="2333590"/>
              <a:ext cx="6510078" cy="41045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28C112-6BCC-FFCF-8DF8-F4190F6807DF}"/>
                </a:ext>
              </a:extLst>
            </p:cNvPr>
            <p:cNvSpPr/>
            <p:nvPr/>
          </p:nvSpPr>
          <p:spPr>
            <a:xfrm>
              <a:off x="964752" y="2411277"/>
              <a:ext cx="4610500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i="1" dirty="0">
                  <a:latin typeface="UTM  avo"/>
                </a:rPr>
                <a:t>Lưu ý</a:t>
              </a:r>
              <a:r>
                <a:rPr lang="vi-VN" dirty="0">
                  <a:latin typeface="UTM  avo"/>
                </a:rPr>
                <a:t>: Một số hiệu ứng sẽ không xuất hiện sẵn trên dải lệnh </a:t>
              </a:r>
              <a:r>
                <a:rPr lang="vi-VN" b="1" dirty="0">
                  <a:latin typeface="UTM  avo"/>
                </a:rPr>
                <a:t>Transitions</a:t>
              </a:r>
              <a:r>
                <a:rPr lang="vi-VN" dirty="0">
                  <a:latin typeface="UTM  avo"/>
                </a:rPr>
                <a:t>, hãy nháy chuột vào nút </a:t>
              </a:r>
              <a:r>
                <a:rPr lang="en-US" dirty="0">
                  <a:latin typeface="UTM Avo" panose="02040603050506020204"/>
                </a:rPr>
                <a:t>  </a:t>
              </a:r>
              <a:r>
                <a:rPr lang="vi-VN" dirty="0" smtClean="0">
                  <a:latin typeface="UTM  avo"/>
                </a:rPr>
                <a:t>để </a:t>
              </a:r>
              <a:r>
                <a:rPr lang="vi-VN" dirty="0">
                  <a:latin typeface="UTM  avo"/>
                </a:rPr>
                <a:t>xuất hiện danh sách hiệu ứng và chọn hiệu ứng thích hợp. Thực hiện tương tự để tạo hiệu ứng chuyển trang với các trang chiếu còn lại.</a:t>
              </a:r>
              <a:endParaRPr lang="en-US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4</a:t>
              </a:r>
              <a:r>
                <a:rPr lang="vi-VN" sz="2000" dirty="0">
                  <a:latin typeface="UTM  avo"/>
                </a:rPr>
                <a:t>: Nhấn phím </a:t>
              </a:r>
              <a:r>
                <a:rPr lang="vi-VN" sz="2000" b="1" dirty="0">
                  <a:latin typeface="UTM  avo"/>
                </a:rPr>
                <a:t>F5</a:t>
              </a:r>
              <a:r>
                <a:rPr lang="vi-VN" sz="2000" dirty="0">
                  <a:latin typeface="UTM  avo"/>
                </a:rPr>
                <a:t> (hoặc nháy chuột vào nút lệnh </a:t>
              </a:r>
              <a:r>
                <a:rPr lang="en-US" sz="2000" dirty="0">
                  <a:latin typeface="UTM Avo" panose="02040603050506020204"/>
                </a:rPr>
                <a:t>   </a:t>
              </a:r>
              <a:r>
                <a:rPr lang="vi-VN" sz="2000" dirty="0">
                  <a:latin typeface="UTM  avo"/>
                </a:rPr>
                <a:t>) để trình chiếu và xem các hiệu ứng chuyển trang. </a:t>
              </a:r>
              <a:endParaRPr lang="en-US" sz="2000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5</a:t>
              </a:r>
              <a:r>
                <a:rPr lang="vi-VN" sz="2000" dirty="0">
                  <a:latin typeface="UTM  avo"/>
                </a:rPr>
                <a:t>: Nháy chuột vào nút lệnh </a:t>
              </a:r>
              <a:r>
                <a:rPr lang="en-US" sz="2000" dirty="0">
                  <a:latin typeface="UTM Avo" panose="02040603050506020204"/>
                </a:rPr>
                <a:t>    </a:t>
              </a:r>
              <a:r>
                <a:rPr lang="vi-VN" sz="2000" dirty="0">
                  <a:latin typeface="UTM  avo"/>
                </a:rPr>
                <a:t>để lưu tệp.</a:t>
              </a:r>
              <a:endParaRPr lang="vi-VN" sz="2000" dirty="0">
                <a:latin typeface="UTM  avo"/>
                <a:cs typeface="Times New Roman" panose="02020603050405020304" pitchFamily="18" charset="0"/>
              </a:endParaRPr>
            </a:p>
            <a:p>
              <a:pPr algn="just" defTabSz="342900"/>
              <a:endParaRPr lang="en-US" dirty="0">
                <a:latin typeface="UTM Avo" panose="0204060305050602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A21659-277C-3B40-57EE-75215E3B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691" y="2995727"/>
              <a:ext cx="226566" cy="3020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13BB61-9CAC-4B75-87D6-352E133C1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3436" y="4455288"/>
              <a:ext cx="283208" cy="3020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3AA4763-FFF9-BD4D-3366-B28E57B8B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3120" y="5036152"/>
              <a:ext cx="320068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635645" y="3146293"/>
            <a:ext cx="354042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Em hãy thực hành các nhiệm vụ sau: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Tạo bốn trang chiếu theo gợi ý sau đây để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giới thiệu Hồ Hoàn Kiếm: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8C3E9D-E8E9-471D-ACBD-32C20ACB1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473" y="282610"/>
            <a:ext cx="589731" cy="520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25E82-35CB-A9AE-9DEA-C01E0F183547}"/>
              </a:ext>
            </a:extLst>
          </p:cNvPr>
          <p:cNvSpPr txBox="1"/>
          <p:nvPr/>
        </p:nvSpPr>
        <p:spPr>
          <a:xfrm>
            <a:off x="635644" y="1512224"/>
            <a:ext cx="10242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nút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của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chuyển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nằm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trên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dải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nào</a:t>
            </a:r>
            <a:r>
              <a:rPr lang="en-US" sz="2000" dirty="0">
                <a:latin typeface="UTM  avo"/>
              </a:rPr>
              <a:t>?</a:t>
            </a:r>
          </a:p>
          <a:p>
            <a:pPr marL="457200" indent="-457200">
              <a:buAutoNum type="arabicPeriod"/>
            </a:pPr>
            <a:endParaRPr lang="en-US" sz="2000" dirty="0">
              <a:latin typeface="UTM  avo"/>
            </a:endParaRPr>
          </a:p>
          <a:p>
            <a:r>
              <a:rPr lang="en-US" sz="2000" dirty="0">
                <a:latin typeface="UTM  avo"/>
              </a:rPr>
              <a:t>A. Design.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B. Animations.       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C. Home.                              </a:t>
            </a:r>
            <a:r>
              <a:rPr lang="en-US" sz="2000" dirty="0" err="1" smtClean="0">
                <a:latin typeface="UTM  avo"/>
              </a:rPr>
              <a:t>D.Transitions</a:t>
            </a:r>
            <a:r>
              <a:rPr lang="en-US" sz="2000" dirty="0">
                <a:latin typeface="UTM  avo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DEE680-4CE2-9C19-45D9-F642C5A23E32}"/>
              </a:ext>
            </a:extLst>
          </p:cNvPr>
          <p:cNvSpPr/>
          <p:nvPr/>
        </p:nvSpPr>
        <p:spPr>
          <a:xfrm>
            <a:off x="8597245" y="2155157"/>
            <a:ext cx="358219" cy="36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F26DA6-B83A-534E-76E1-1821CB7A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701" y="2697018"/>
            <a:ext cx="5486674" cy="3909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2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221FB-E88B-0ACD-2992-76DF5BD931C2}"/>
              </a:ext>
            </a:extLst>
          </p:cNvPr>
          <p:cNvSpPr txBox="1"/>
          <p:nvPr/>
        </p:nvSpPr>
        <p:spPr>
          <a:xfrm>
            <a:off x="464270" y="38384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Tạo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chiếu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theo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yêu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40848-EF13-D3BE-D400-4BFBDEB0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0" y="1436761"/>
            <a:ext cx="9119235" cy="2440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E66BD7-256D-5956-C2D1-280D9DFB60F6}"/>
              </a:ext>
            </a:extLst>
          </p:cNvPr>
          <p:cNvSpPr txBox="1"/>
          <p:nvPr/>
        </p:nvSpPr>
        <p:spPr>
          <a:xfrm>
            <a:off x="464270" y="4529580"/>
            <a:ext cx="11309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c) Lưu tệp với tên Ho Hoan Kiem vào thư mục tên của em đã tạo ở Bài 5</a:t>
            </a:r>
            <a:endParaRPr lang="en-US" sz="2000" dirty="0">
              <a:latin typeface="UTM  avo"/>
            </a:endParaRPr>
          </a:p>
        </p:txBody>
      </p:sp>
    </p:spTree>
    <p:extLst>
      <p:ext uri="{BB962C8B-B14F-4D97-AF65-F5344CB8AC3E}">
        <p14:creationId xmlns:p14="http://schemas.microsoft.com/office/powerpoint/2010/main" val="25722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659</Words>
  <PresentationFormat>Widescreen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微软雅黑</vt:lpstr>
      <vt:lpstr>Arial</vt:lpstr>
      <vt:lpstr>Calibri</vt:lpstr>
      <vt:lpstr>等线</vt:lpstr>
      <vt:lpstr>iCiel Cadena</vt:lpstr>
      <vt:lpstr>Roboto</vt:lpstr>
      <vt:lpstr>Segoe Print</vt:lpstr>
      <vt:lpstr>SVN-Androgyne</vt:lpstr>
      <vt:lpstr>SVN-SAF</vt:lpstr>
      <vt:lpstr>Times New Roman</vt:lpstr>
      <vt:lpstr>UTM  avo</vt:lpstr>
      <vt:lpstr>UTM Avo</vt:lpstr>
      <vt:lpstr>UTM Bienvenue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2021-11-14T08:33:55Z</dcterms:created>
  <dcterms:modified xsi:type="dcterms:W3CDTF">2023-02-27T19:54:51Z</dcterms:modified>
</cp:coreProperties>
</file>