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81" r:id="rId2"/>
  </p:sldMasterIdLst>
  <p:notesMasterIdLst>
    <p:notesMasterId r:id="rId16"/>
  </p:notesMasterIdLst>
  <p:handoutMasterIdLst>
    <p:handoutMasterId r:id="rId17"/>
  </p:handoutMasterIdLst>
  <p:sldIdLst>
    <p:sldId id="309" r:id="rId3"/>
    <p:sldId id="280" r:id="rId4"/>
    <p:sldId id="297" r:id="rId5"/>
    <p:sldId id="282" r:id="rId6"/>
    <p:sldId id="299" r:id="rId7"/>
    <p:sldId id="311" r:id="rId8"/>
    <p:sldId id="285" r:id="rId9"/>
    <p:sldId id="287" r:id="rId10"/>
    <p:sldId id="310" r:id="rId11"/>
    <p:sldId id="312" r:id="rId12"/>
    <p:sldId id="307" r:id="rId13"/>
    <p:sldId id="313" r:id="rId14"/>
    <p:sldId id="314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659927"/>
    <a:srgbClr val="FF0000"/>
    <a:srgbClr val="FFCCFF"/>
    <a:srgbClr val="0099FF"/>
    <a:srgbClr val="33CC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6" autoAdjust="0"/>
    <p:restoredTop sz="90361" autoAdjust="0"/>
  </p:normalViewPr>
  <p:slideViewPr>
    <p:cSldViewPr>
      <p:cViewPr varScale="1">
        <p:scale>
          <a:sx n="89" d="100"/>
          <a:sy n="89" d="100"/>
        </p:scale>
        <p:origin x="-4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B2FFC5-8155-4723-AB6A-D96BC910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897ADE-8105-4261-99C0-88C6E753B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30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/>
              <a:t>Nguyễn Đình Hảo, THCS Nguyễn Tự Tân, Bình Sơn.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/>
              <a:t>Nguyễn Đình Hảo, THCS Nguyễn Tự Tân, Bình Sơn.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D0D4FE-DC05-4B1D-8DA8-CFB5C0841ED1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10EB-9541-4794-8638-A838E9B04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27A9-A723-466C-8B43-1B42AFA17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AE15-26A2-4C68-ADC9-1C09BD537B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1147-A6D5-4DB9-B235-41DECDF99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3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DC759-2C14-418B-873E-C60C2D5B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7114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00150"/>
            <a:ext cx="4038600" cy="3342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88E29-2D08-41BF-832D-D23A49D9D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6037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39B8-868C-4BB7-89E1-7334EF022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7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BE8B-859F-4760-AB89-B53909385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06FD-6081-4E20-8563-5D4AD25AC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6244-39C3-482E-82CA-A29D9BD9D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7A11-4C21-41F3-BBE3-3067C065B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9F10-AFF2-4628-978C-C355BB8A8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FA60-CBA2-4FC1-A512-E76A6B849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F90F-1739-4D56-A0E2-FB4E3AB18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47AB1147-A6D5-4DB9-B235-41DECDF99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10972"/>
              </p:ext>
            </p:extLst>
          </p:nvPr>
        </p:nvGraphicFramePr>
        <p:xfrm>
          <a:off x="-36512" y="0"/>
          <a:ext cx="92700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17727" y="1461370"/>
            <a:ext cx="2142102" cy="576980"/>
          </a:xfrm>
          <a:custGeom>
            <a:avLst/>
            <a:gdLst>
              <a:gd name="connsiteX0" fmla="*/ 12856 w 2142102"/>
              <a:gd name="connsiteY0" fmla="*/ 560518 h 576980"/>
              <a:gd name="connsiteX1" fmla="*/ 38982 w 2142102"/>
              <a:gd name="connsiteY1" fmla="*/ 508266 h 576980"/>
              <a:gd name="connsiteX2" fmla="*/ 339427 w 2142102"/>
              <a:gd name="connsiteY2" fmla="*/ 11878 h 576980"/>
              <a:gd name="connsiteX3" fmla="*/ 2142102 w 2142102"/>
              <a:gd name="connsiteY3" fmla="*/ 103318 h 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102" h="576980">
                <a:moveTo>
                  <a:pt x="12856" y="560518"/>
                </a:moveTo>
                <a:cubicBezTo>
                  <a:pt x="-1295" y="580112"/>
                  <a:pt x="-15446" y="599706"/>
                  <a:pt x="38982" y="508266"/>
                </a:cubicBezTo>
                <a:cubicBezTo>
                  <a:pt x="93410" y="416826"/>
                  <a:pt x="-11093" y="79369"/>
                  <a:pt x="339427" y="11878"/>
                </a:cubicBezTo>
                <a:cubicBezTo>
                  <a:pt x="689947" y="-55613"/>
                  <a:pt x="1819885" y="190404"/>
                  <a:pt x="2142102" y="103318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0599" y="2975204"/>
            <a:ext cx="1986426" cy="826273"/>
          </a:xfrm>
          <a:custGeom>
            <a:avLst/>
            <a:gdLst>
              <a:gd name="connsiteX0" fmla="*/ 72053 w 1678785"/>
              <a:gd name="connsiteY0" fmla="*/ 704458 h 815746"/>
              <a:gd name="connsiteX1" fmla="*/ 202682 w 1678785"/>
              <a:gd name="connsiteY1" fmla="*/ 769772 h 815746"/>
              <a:gd name="connsiteX2" fmla="*/ 85116 w 1678785"/>
              <a:gd name="connsiteY2" fmla="*/ 103567 h 815746"/>
              <a:gd name="connsiteX3" fmla="*/ 1678785 w 1678785"/>
              <a:gd name="connsiteY3" fmla="*/ 12127 h 815746"/>
              <a:gd name="connsiteX0" fmla="*/ 42805 w 1678112"/>
              <a:gd name="connsiteY0" fmla="*/ 756845 h 836454"/>
              <a:gd name="connsiteX1" fmla="*/ 202009 w 1678112"/>
              <a:gd name="connsiteY1" fmla="*/ 769772 h 836454"/>
              <a:gd name="connsiteX2" fmla="*/ 84443 w 1678112"/>
              <a:gd name="connsiteY2" fmla="*/ 103567 h 836454"/>
              <a:gd name="connsiteX3" fmla="*/ 1678112 w 1678112"/>
              <a:gd name="connsiteY3" fmla="*/ 12127 h 836454"/>
              <a:gd name="connsiteX0" fmla="*/ 42805 w 1678112"/>
              <a:gd name="connsiteY0" fmla="*/ 756845 h 822852"/>
              <a:gd name="connsiteX1" fmla="*/ 202009 w 1678112"/>
              <a:gd name="connsiteY1" fmla="*/ 769772 h 822852"/>
              <a:gd name="connsiteX2" fmla="*/ 84443 w 1678112"/>
              <a:gd name="connsiteY2" fmla="*/ 103567 h 822852"/>
              <a:gd name="connsiteX3" fmla="*/ 1678112 w 1678112"/>
              <a:gd name="connsiteY3" fmla="*/ 12127 h 822852"/>
              <a:gd name="connsiteX0" fmla="*/ 23311 w 1677668"/>
              <a:gd name="connsiteY0" fmla="*/ 785420 h 834694"/>
              <a:gd name="connsiteX1" fmla="*/ 201565 w 1677668"/>
              <a:gd name="connsiteY1" fmla="*/ 769772 h 834694"/>
              <a:gd name="connsiteX2" fmla="*/ 83999 w 1677668"/>
              <a:gd name="connsiteY2" fmla="*/ 103567 h 834694"/>
              <a:gd name="connsiteX3" fmla="*/ 1677668 w 1677668"/>
              <a:gd name="connsiteY3" fmla="*/ 12127 h 834694"/>
              <a:gd name="connsiteX0" fmla="*/ 23311 w 1677668"/>
              <a:gd name="connsiteY0" fmla="*/ 785420 h 819438"/>
              <a:gd name="connsiteX1" fmla="*/ 201565 w 1677668"/>
              <a:gd name="connsiteY1" fmla="*/ 769772 h 819438"/>
              <a:gd name="connsiteX2" fmla="*/ 83999 w 1677668"/>
              <a:gd name="connsiteY2" fmla="*/ 103567 h 819438"/>
              <a:gd name="connsiteX3" fmla="*/ 1677668 w 1677668"/>
              <a:gd name="connsiteY3" fmla="*/ 12127 h 819438"/>
              <a:gd name="connsiteX0" fmla="*/ 13566 w 1677448"/>
              <a:gd name="connsiteY0" fmla="*/ 804470 h 826273"/>
              <a:gd name="connsiteX1" fmla="*/ 201345 w 1677448"/>
              <a:gd name="connsiteY1" fmla="*/ 769772 h 826273"/>
              <a:gd name="connsiteX2" fmla="*/ 83779 w 1677448"/>
              <a:gd name="connsiteY2" fmla="*/ 103567 h 826273"/>
              <a:gd name="connsiteX3" fmla="*/ 1677448 w 1677448"/>
              <a:gd name="connsiteY3" fmla="*/ 12127 h 82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48" h="826273">
                <a:moveTo>
                  <a:pt x="13566" y="804470"/>
                </a:moveTo>
                <a:cubicBezTo>
                  <a:pt x="106366" y="782426"/>
                  <a:pt x="189643" y="886589"/>
                  <a:pt x="201345" y="769772"/>
                </a:cubicBezTo>
                <a:cubicBezTo>
                  <a:pt x="213047" y="652955"/>
                  <a:pt x="-162238" y="229841"/>
                  <a:pt x="83779" y="103567"/>
                </a:cubicBezTo>
                <a:cubicBezTo>
                  <a:pt x="329796" y="-22707"/>
                  <a:pt x="1003622" y="-5290"/>
                  <a:pt x="1677448" y="1212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16509" y="3814659"/>
            <a:ext cx="1908291" cy="755970"/>
          </a:xfrm>
          <a:custGeom>
            <a:avLst/>
            <a:gdLst>
              <a:gd name="connsiteX0" fmla="*/ 145661 w 1909147"/>
              <a:gd name="connsiteY0" fmla="*/ 31870 h 748956"/>
              <a:gd name="connsiteX1" fmla="*/ 250164 w 1909147"/>
              <a:gd name="connsiteY1" fmla="*/ 71058 h 748956"/>
              <a:gd name="connsiteX2" fmla="*/ 93410 w 1909147"/>
              <a:gd name="connsiteY2" fmla="*/ 658887 h 748956"/>
              <a:gd name="connsiteX3" fmla="*/ 1909147 w 1909147"/>
              <a:gd name="connsiteY3" fmla="*/ 737264 h 748956"/>
              <a:gd name="connsiteX0" fmla="*/ 106705 w 1908291"/>
              <a:gd name="connsiteY0" fmla="*/ 23175 h 764073"/>
              <a:gd name="connsiteX1" fmla="*/ 249308 w 1908291"/>
              <a:gd name="connsiteY1" fmla="*/ 86175 h 764073"/>
              <a:gd name="connsiteX2" fmla="*/ 92554 w 1908291"/>
              <a:gd name="connsiteY2" fmla="*/ 674004 h 764073"/>
              <a:gd name="connsiteX3" fmla="*/ 1908291 w 1908291"/>
              <a:gd name="connsiteY3" fmla="*/ 752381 h 764073"/>
              <a:gd name="connsiteX0" fmla="*/ 106705 w 1908291"/>
              <a:gd name="connsiteY0" fmla="*/ 15072 h 755970"/>
              <a:gd name="connsiteX1" fmla="*/ 249308 w 1908291"/>
              <a:gd name="connsiteY1" fmla="*/ 78072 h 755970"/>
              <a:gd name="connsiteX2" fmla="*/ 92554 w 1908291"/>
              <a:gd name="connsiteY2" fmla="*/ 665901 h 755970"/>
              <a:gd name="connsiteX3" fmla="*/ 1908291 w 1908291"/>
              <a:gd name="connsiteY3" fmla="*/ 744278 h 7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291" h="755970">
                <a:moveTo>
                  <a:pt x="106705" y="15072"/>
                </a:moveTo>
                <a:cubicBezTo>
                  <a:pt x="172835" y="1464"/>
                  <a:pt x="251667" y="-30400"/>
                  <a:pt x="249308" y="78072"/>
                </a:cubicBezTo>
                <a:cubicBezTo>
                  <a:pt x="246950" y="186544"/>
                  <a:pt x="-183943" y="554867"/>
                  <a:pt x="92554" y="665901"/>
                </a:cubicBezTo>
                <a:cubicBezTo>
                  <a:pt x="369051" y="776935"/>
                  <a:pt x="1138671" y="760606"/>
                  <a:pt x="1908291" y="744278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91408" y="3252652"/>
            <a:ext cx="2109192" cy="522038"/>
          </a:xfrm>
          <a:custGeom>
            <a:avLst/>
            <a:gdLst>
              <a:gd name="connsiteX0" fmla="*/ 126588 w 2530153"/>
              <a:gd name="connsiteY0" fmla="*/ 0 h 467818"/>
              <a:gd name="connsiteX1" fmla="*/ 270279 w 2530153"/>
              <a:gd name="connsiteY1" fmla="*/ 418012 h 467818"/>
              <a:gd name="connsiteX2" fmla="*/ 2530153 w 2530153"/>
              <a:gd name="connsiteY2" fmla="*/ 444137 h 467818"/>
              <a:gd name="connsiteX0" fmla="*/ 146884 w 2550449"/>
              <a:gd name="connsiteY0" fmla="*/ 0 h 467818"/>
              <a:gd name="connsiteX1" fmla="*/ 290575 w 2550449"/>
              <a:gd name="connsiteY1" fmla="*/ 418012 h 467818"/>
              <a:gd name="connsiteX2" fmla="*/ 2550449 w 2550449"/>
              <a:gd name="connsiteY2" fmla="*/ 444137 h 467818"/>
              <a:gd name="connsiteX0" fmla="*/ 115063 w 2610068"/>
              <a:gd name="connsiteY0" fmla="*/ 0 h 495576"/>
              <a:gd name="connsiteX1" fmla="*/ 350194 w 2610068"/>
              <a:gd name="connsiteY1" fmla="*/ 444137 h 495576"/>
              <a:gd name="connsiteX2" fmla="*/ 2610068 w 2610068"/>
              <a:gd name="connsiteY2" fmla="*/ 470262 h 495576"/>
              <a:gd name="connsiteX0" fmla="*/ 90981 w 2024284"/>
              <a:gd name="connsiteY0" fmla="*/ 0 h 522038"/>
              <a:gd name="connsiteX1" fmla="*/ 326112 w 2024284"/>
              <a:gd name="connsiteY1" fmla="*/ 444137 h 522038"/>
              <a:gd name="connsiteX2" fmla="*/ 2024284 w 2024284"/>
              <a:gd name="connsiteY2" fmla="*/ 509451 h 52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284" h="522038">
                <a:moveTo>
                  <a:pt x="90981" y="0"/>
                </a:moveTo>
                <a:cubicBezTo>
                  <a:pt x="-89722" y="185057"/>
                  <a:pt x="3895" y="359229"/>
                  <a:pt x="326112" y="444137"/>
                </a:cubicBezTo>
                <a:cubicBezTo>
                  <a:pt x="648329" y="529045"/>
                  <a:pt x="1094644" y="533400"/>
                  <a:pt x="2024284" y="509451"/>
                </a:cubicBez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1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8181423"/>
              </p:ext>
            </p:extLst>
          </p:nvPr>
        </p:nvGraphicFramePr>
        <p:xfrm>
          <a:off x="3666309" y="1844434"/>
          <a:ext cx="2431868" cy="118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Clip" r:id="rId3" imgW="2191817" imgH="1424635" progId="MS_ClipArt_Gallery.5">
                  <p:embed/>
                </p:oleObj>
              </mc:Choice>
              <mc:Fallback>
                <p:oleObj name="Clip" r:id="rId3" imgW="2191817" imgH="1424635" progId="MS_ClipArt_Gallery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309" y="1844434"/>
                        <a:ext cx="2431868" cy="118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3" descr="xsgs4074h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8" y="657225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-304800" y="782244"/>
            <a:ext cx="3505200" cy="32004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54000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1885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 KÍNH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733550"/>
            <a:ext cx="2096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VÀ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DÂY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CỦA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522" y="2190750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ĐƯỜNG </a:t>
            </a:r>
          </a:p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  TRÒN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2" y="2224086"/>
            <a:ext cx="1909137" cy="13525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133703" y="1214850"/>
            <a:ext cx="1606731" cy="518700"/>
          </a:xfrm>
          <a:custGeom>
            <a:avLst/>
            <a:gdLst>
              <a:gd name="connsiteX0" fmla="*/ 0 w 1606731"/>
              <a:gd name="connsiteY0" fmla="*/ 348930 h 518700"/>
              <a:gd name="connsiteX1" fmla="*/ 235131 w 1606731"/>
              <a:gd name="connsiteY1" fmla="*/ 505684 h 518700"/>
              <a:gd name="connsiteX2" fmla="*/ 287383 w 1606731"/>
              <a:gd name="connsiteY2" fmla="*/ 48484 h 518700"/>
              <a:gd name="connsiteX3" fmla="*/ 1606731 w 1606731"/>
              <a:gd name="connsiteY3" fmla="*/ 35421 h 5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31" h="518700">
                <a:moveTo>
                  <a:pt x="0" y="348930"/>
                </a:moveTo>
                <a:cubicBezTo>
                  <a:pt x="93617" y="452344"/>
                  <a:pt x="187234" y="555758"/>
                  <a:pt x="235131" y="505684"/>
                </a:cubicBezTo>
                <a:cubicBezTo>
                  <a:pt x="283028" y="455610"/>
                  <a:pt x="58783" y="126861"/>
                  <a:pt x="287383" y="48484"/>
                </a:cubicBezTo>
                <a:cubicBezTo>
                  <a:pt x="515983" y="-29893"/>
                  <a:pt x="1061357" y="2764"/>
                  <a:pt x="1606731" y="35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481383"/>
            <a:ext cx="1371600" cy="6143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6600" y="13335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cxnSp>
        <p:nvCxnSpPr>
          <p:cNvPr id="15" name="Straight Connector 14"/>
          <p:cNvCxnSpPr>
            <a:stCxn id="13" idx="3"/>
            <a:endCxn id="13" idx="7"/>
          </p:cNvCxnSpPr>
          <p:nvPr/>
        </p:nvCxnSpPr>
        <p:spPr>
          <a:xfrm flipV="1">
            <a:off x="7287466" y="334216"/>
            <a:ext cx="969868" cy="969868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46976">
            <a:off x="3287468" y="119999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2"/>
                </a:solidFill>
              </a:rPr>
              <a:t>Quan hệ độ dài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86434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Đường kính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789" y="1302662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Dây </a:t>
            </a:r>
            <a:r>
              <a:rPr lang="en-US" sz="2000" smtClean="0">
                <a:solidFill>
                  <a:schemeClr val="accent4"/>
                </a:solidFill>
              </a:rPr>
              <a:t>lớn nhất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359" y="712401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sym typeface="Wingdings"/>
              </a:rPr>
              <a:t>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904407">
            <a:off x="7018709" y="4987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accent2"/>
                </a:solidFill>
              </a:rPr>
              <a:t>Đường kính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2059" y="86725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70C0"/>
                </a:solidFill>
                <a:sym typeface="Wingdings"/>
              </a:rPr>
              <a:t>O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6985" y="359486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Đường kính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46976">
            <a:off x="2755558" y="3321172"/>
            <a:ext cx="2198038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62191"/>
              </a:avLst>
            </a:prstTxWarp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Quan hệ vuông góc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619" y="2628840"/>
            <a:ext cx="188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Vuông góc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9994" y="4570629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Qua </a:t>
            </a:r>
            <a:r>
              <a:rPr lang="en-US" sz="2000" smtClean="0">
                <a:solidFill>
                  <a:schemeClr val="accent4"/>
                </a:solidFill>
              </a:rPr>
              <a:t>trung điểm 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của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23037" y="3081162"/>
            <a:ext cx="1309022" cy="130902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842251" y="3145694"/>
            <a:ext cx="471736" cy="1318356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043623">
            <a:off x="8173574" y="3059994"/>
            <a:ext cx="471736" cy="1234414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47420" y="2952750"/>
            <a:ext cx="83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Không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qua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tâm</a:t>
            </a: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4" idx="6"/>
          </p:cNvCxnSpPr>
          <p:nvPr/>
        </p:nvCxnSpPr>
        <p:spPr>
          <a:xfrm flipV="1">
            <a:off x="7077548" y="3735673"/>
            <a:ext cx="654511" cy="654511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77548" y="3735673"/>
            <a:ext cx="327255" cy="327255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70654" y="34216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O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5798" y="3512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B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4884" y="43053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A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9450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J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" name="Half Frame 41"/>
          <p:cNvSpPr/>
          <p:nvPr/>
        </p:nvSpPr>
        <p:spPr>
          <a:xfrm rot="2769961">
            <a:off x="7364259" y="3961590"/>
            <a:ext cx="80059" cy="90982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442222">
            <a:off x="7094026" y="4125633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442222">
            <a:off x="7468671" y="374561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4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6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50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15464"/>
            <a:ext cx="86106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 </a:t>
            </a: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Một ứng dụng của thước chữ T.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200">
                <a:latin typeface="+mn-lt"/>
              </a:rPr>
              <a:t>Một người thợ mộc muốn xác định tâm của đường tròn bằng thước chữ T, theo em người thợ đó phải làm như thế nào ?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90500" y="4170389"/>
            <a:ext cx="377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+mn-lt"/>
                <a:sym typeface="Symbol" pitchFamily="18" charset="2"/>
              </a:rPr>
              <a:t>HI là đường trung trực của AB</a:t>
            </a:r>
          </a:p>
        </p:txBody>
      </p:sp>
      <p:sp>
        <p:nvSpPr>
          <p:cNvPr id="3" name="Oval 2"/>
          <p:cNvSpPr/>
          <p:nvPr/>
        </p:nvSpPr>
        <p:spPr>
          <a:xfrm>
            <a:off x="4876800" y="1428750"/>
            <a:ext cx="3048000" cy="304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grpSp>
        <p:nvGrpSpPr>
          <p:cNvPr id="16405" name="Group 17"/>
          <p:cNvGrpSpPr>
            <a:grpSpLocks/>
          </p:cNvGrpSpPr>
          <p:nvPr/>
        </p:nvGrpSpPr>
        <p:grpSpPr bwMode="auto">
          <a:xfrm>
            <a:off x="770194" y="1864519"/>
            <a:ext cx="1868877" cy="1870462"/>
            <a:chOff x="288" y="2064"/>
            <a:chExt cx="1296" cy="1296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912" y="2064"/>
              <a:ext cx="0" cy="1296"/>
            </a:xfrm>
            <a:prstGeom prst="line">
              <a:avLst/>
            </a:prstGeom>
            <a:noFill/>
            <a:ln w="1270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rot="5400000">
              <a:off x="938" y="1498"/>
              <a:ext cx="0" cy="1152"/>
            </a:xfrm>
            <a:prstGeom prst="line">
              <a:avLst/>
            </a:prstGeom>
            <a:noFill/>
            <a:ln w="1270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1392" y="2074"/>
              <a:ext cx="19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rot="10800000">
              <a:off x="288" y="2074"/>
              <a:ext cx="19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9750" y="1352550"/>
            <a:ext cx="2508250" cy="2766715"/>
            <a:chOff x="539750" y="1352550"/>
            <a:chExt cx="2508250" cy="2766715"/>
          </a:xfrm>
        </p:grpSpPr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539750" y="142428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1524000" y="135255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I</a:t>
              </a:r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2514600" y="142875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1625600" y="3657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H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1600200" y="1785257"/>
              <a:ext cx="2921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1588379" y="3539729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2456926" y="1613424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626708" y="1625076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3" y="1559716"/>
            <a:ext cx="1813473" cy="1708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05">
            <a:off x="6453544" y="-43219"/>
            <a:ext cx="2038350" cy="20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203">
            <a:off x="5160008" y="1683852"/>
            <a:ext cx="2102946" cy="1981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-7620"/>
            <a:ext cx="2114550" cy="21145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5757867" y="1939145"/>
            <a:ext cx="1057468" cy="15515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38900" y="1733550"/>
            <a:ext cx="0" cy="15345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84682" y="277812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4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295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0833 0.281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407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400050"/>
            <a:ext cx="624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800">
              <a:latin typeface=".VnTim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8650" y="0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+mn-lt"/>
              </a:rPr>
              <a:t>VẬN DỤNG THỰC TÊ</a:t>
            </a:r>
            <a:endParaRPr lang="en-US" altLang="en-US" b="1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latin typeface=".VnTime" pitchFamily="34" charset="0"/>
              </a:rPr>
              <a:t>H·y x¸c ®Þnh t©m cña mét n¾p hép h×nh trßn</a:t>
            </a:r>
            <a:endParaRPr lang="vi-VN" altLang="en-US" b="1" i="1">
              <a:latin typeface=".VnTime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96" y="1047750"/>
            <a:ext cx="5333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.VnTime" pitchFamily="34" charset="0"/>
              </a:rPr>
              <a:t>* </a:t>
            </a:r>
            <a:r>
              <a:rPr lang="en-US" altLang="en-US" sz="2000">
                <a:latin typeface=".VnTime" pitchFamily="34" charset="0"/>
              </a:rPr>
              <a:t>VÏ d©y CD bÊt kú. LÊy I lµ trung ®iÓm cña CD.</a:t>
            </a:r>
            <a:r>
              <a:rPr lang="en-US" altLang="en-US" sz="2000" i="1">
                <a:latin typeface=".VnTime" pitchFamily="34" charset="0"/>
              </a:rPr>
              <a:t> 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7096" y="1402358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Dùng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đ­ường </a:t>
            </a:r>
            <a:r>
              <a:rPr lang="en-US" altLang="en-US" sz="2000">
                <a:latin typeface=".VnTime" pitchFamily="34" charset="0"/>
              </a:rPr>
              <a:t>th¼ng vu«ng gãc víi CD t¹i I c¾t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đ­ường </a:t>
            </a:r>
            <a:r>
              <a:rPr lang="en-US" altLang="en-US" sz="2000">
                <a:latin typeface=".VnTime" pitchFamily="34" charset="0"/>
              </a:rPr>
              <a:t>trßn t¹i hai ®iÓm A, B</a:t>
            </a:r>
            <a:r>
              <a:rPr lang="en-US" altLang="en-US" sz="2000" i="1">
                <a:latin typeface=".VnTime" pitchFamily="34" charset="0"/>
              </a:rPr>
              <a:t>                                    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77096" y="2064742"/>
            <a:ext cx="4571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AB chÝnh lµ ®­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000">
                <a:latin typeface=".VnTime" pitchFamily="34" charset="0"/>
              </a:rPr>
              <a:t>ng kÝnh cña n¾p hép</a:t>
            </a:r>
            <a:r>
              <a:rPr lang="en-US" altLang="en-US" sz="2000" i="1">
                <a:latin typeface=".VnTime" pitchFamily="34" charset="0"/>
              </a:rPr>
              <a:t>           </a:t>
            </a:r>
            <a:endParaRPr lang="vi-VN" altLang="en-US" sz="2000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7096" y="2419350"/>
            <a:ext cx="5409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Trung ®iÓm O cña AB lµ t©m cña n¾p hép trßn.</a:t>
            </a:r>
            <a:endParaRPr lang="vi-VN" altLang="en-US" sz="2000"/>
          </a:p>
        </p:txBody>
      </p:sp>
      <p:sp>
        <p:nvSpPr>
          <p:cNvPr id="2" name="Oval 1"/>
          <p:cNvSpPr/>
          <p:nvPr/>
        </p:nvSpPr>
        <p:spPr>
          <a:xfrm>
            <a:off x="5418722" y="2472799"/>
            <a:ext cx="2537351" cy="2537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cxnSp>
        <p:nvCxnSpPr>
          <p:cNvPr id="4" name="Straight Connector 3"/>
          <p:cNvCxnSpPr>
            <a:stCxn id="2" idx="2"/>
            <a:endCxn id="2" idx="0"/>
          </p:cNvCxnSpPr>
          <p:nvPr/>
        </p:nvCxnSpPr>
        <p:spPr>
          <a:xfrm flipV="1">
            <a:off x="5418722" y="2472799"/>
            <a:ext cx="1268676" cy="126867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8572">
            <a:off x="4770386" y="1861832"/>
            <a:ext cx="5384750" cy="840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8099">
            <a:off x="3820152" y="581652"/>
            <a:ext cx="2781300" cy="2781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32708" y="2046467"/>
            <a:ext cx="1940040" cy="1993028"/>
            <a:chOff x="5032708" y="2046467"/>
            <a:chExt cx="1940040" cy="1993028"/>
          </a:xfrm>
        </p:grpSpPr>
        <p:sp>
          <p:nvSpPr>
            <p:cNvPr id="7" name="TextBox 6"/>
            <p:cNvSpPr txBox="1"/>
            <p:nvPr/>
          </p:nvSpPr>
          <p:spPr>
            <a:xfrm>
              <a:off x="5895886" y="2962276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2708" y="363938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16560" y="204646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67753" y="262976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774">
            <a:off x="4719245" y="4148604"/>
            <a:ext cx="3814817" cy="2200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111">
            <a:off x="5753735" y="1600200"/>
            <a:ext cx="2724150" cy="27241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6070600" y="3111901"/>
            <a:ext cx="1490740" cy="152201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2625">
            <a:off x="4370711" y="4668964"/>
            <a:ext cx="6092842" cy="10057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111">
            <a:off x="5741035" y="1568450"/>
            <a:ext cx="2724150" cy="272415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 flipV="1">
            <a:off x="5791200" y="2829821"/>
            <a:ext cx="1770140" cy="180409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31007" y="360841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496" y="34520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605893" y="2472799"/>
            <a:ext cx="2446495" cy="2406346"/>
            <a:chOff x="5605893" y="2472799"/>
            <a:chExt cx="2446495" cy="2406346"/>
          </a:xfrm>
        </p:grpSpPr>
        <p:sp>
          <p:nvSpPr>
            <p:cNvPr id="56" name="TextBox 55"/>
            <p:cNvSpPr txBox="1"/>
            <p:nvPr/>
          </p:nvSpPr>
          <p:spPr>
            <a:xfrm>
              <a:off x="5605893" y="247279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96200" y="447903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8329" y="310515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//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17803" y="3944604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//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0.14167 -0.2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2442E-6 L -0.1698 -0.298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491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948 -0.327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638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  <p:bldP spid="35861" grpId="0"/>
      <p:bldP spid="35862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17727" y="1461370"/>
            <a:ext cx="2142102" cy="576980"/>
          </a:xfrm>
          <a:custGeom>
            <a:avLst/>
            <a:gdLst>
              <a:gd name="connsiteX0" fmla="*/ 12856 w 2142102"/>
              <a:gd name="connsiteY0" fmla="*/ 560518 h 576980"/>
              <a:gd name="connsiteX1" fmla="*/ 38982 w 2142102"/>
              <a:gd name="connsiteY1" fmla="*/ 508266 h 576980"/>
              <a:gd name="connsiteX2" fmla="*/ 339427 w 2142102"/>
              <a:gd name="connsiteY2" fmla="*/ 11878 h 576980"/>
              <a:gd name="connsiteX3" fmla="*/ 2142102 w 2142102"/>
              <a:gd name="connsiteY3" fmla="*/ 103318 h 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102" h="576980">
                <a:moveTo>
                  <a:pt x="12856" y="560518"/>
                </a:moveTo>
                <a:cubicBezTo>
                  <a:pt x="-1295" y="580112"/>
                  <a:pt x="-15446" y="599706"/>
                  <a:pt x="38982" y="508266"/>
                </a:cubicBezTo>
                <a:cubicBezTo>
                  <a:pt x="93410" y="416826"/>
                  <a:pt x="-11093" y="79369"/>
                  <a:pt x="339427" y="11878"/>
                </a:cubicBezTo>
                <a:cubicBezTo>
                  <a:pt x="689947" y="-55613"/>
                  <a:pt x="1819885" y="190404"/>
                  <a:pt x="2142102" y="103318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0599" y="2975204"/>
            <a:ext cx="1986426" cy="826273"/>
          </a:xfrm>
          <a:custGeom>
            <a:avLst/>
            <a:gdLst>
              <a:gd name="connsiteX0" fmla="*/ 72053 w 1678785"/>
              <a:gd name="connsiteY0" fmla="*/ 704458 h 815746"/>
              <a:gd name="connsiteX1" fmla="*/ 202682 w 1678785"/>
              <a:gd name="connsiteY1" fmla="*/ 769772 h 815746"/>
              <a:gd name="connsiteX2" fmla="*/ 85116 w 1678785"/>
              <a:gd name="connsiteY2" fmla="*/ 103567 h 815746"/>
              <a:gd name="connsiteX3" fmla="*/ 1678785 w 1678785"/>
              <a:gd name="connsiteY3" fmla="*/ 12127 h 815746"/>
              <a:gd name="connsiteX0" fmla="*/ 42805 w 1678112"/>
              <a:gd name="connsiteY0" fmla="*/ 756845 h 836454"/>
              <a:gd name="connsiteX1" fmla="*/ 202009 w 1678112"/>
              <a:gd name="connsiteY1" fmla="*/ 769772 h 836454"/>
              <a:gd name="connsiteX2" fmla="*/ 84443 w 1678112"/>
              <a:gd name="connsiteY2" fmla="*/ 103567 h 836454"/>
              <a:gd name="connsiteX3" fmla="*/ 1678112 w 1678112"/>
              <a:gd name="connsiteY3" fmla="*/ 12127 h 836454"/>
              <a:gd name="connsiteX0" fmla="*/ 42805 w 1678112"/>
              <a:gd name="connsiteY0" fmla="*/ 756845 h 822852"/>
              <a:gd name="connsiteX1" fmla="*/ 202009 w 1678112"/>
              <a:gd name="connsiteY1" fmla="*/ 769772 h 822852"/>
              <a:gd name="connsiteX2" fmla="*/ 84443 w 1678112"/>
              <a:gd name="connsiteY2" fmla="*/ 103567 h 822852"/>
              <a:gd name="connsiteX3" fmla="*/ 1678112 w 1678112"/>
              <a:gd name="connsiteY3" fmla="*/ 12127 h 822852"/>
              <a:gd name="connsiteX0" fmla="*/ 23311 w 1677668"/>
              <a:gd name="connsiteY0" fmla="*/ 785420 h 834694"/>
              <a:gd name="connsiteX1" fmla="*/ 201565 w 1677668"/>
              <a:gd name="connsiteY1" fmla="*/ 769772 h 834694"/>
              <a:gd name="connsiteX2" fmla="*/ 83999 w 1677668"/>
              <a:gd name="connsiteY2" fmla="*/ 103567 h 834694"/>
              <a:gd name="connsiteX3" fmla="*/ 1677668 w 1677668"/>
              <a:gd name="connsiteY3" fmla="*/ 12127 h 834694"/>
              <a:gd name="connsiteX0" fmla="*/ 23311 w 1677668"/>
              <a:gd name="connsiteY0" fmla="*/ 785420 h 819438"/>
              <a:gd name="connsiteX1" fmla="*/ 201565 w 1677668"/>
              <a:gd name="connsiteY1" fmla="*/ 769772 h 819438"/>
              <a:gd name="connsiteX2" fmla="*/ 83999 w 1677668"/>
              <a:gd name="connsiteY2" fmla="*/ 103567 h 819438"/>
              <a:gd name="connsiteX3" fmla="*/ 1677668 w 1677668"/>
              <a:gd name="connsiteY3" fmla="*/ 12127 h 819438"/>
              <a:gd name="connsiteX0" fmla="*/ 13566 w 1677448"/>
              <a:gd name="connsiteY0" fmla="*/ 804470 h 826273"/>
              <a:gd name="connsiteX1" fmla="*/ 201345 w 1677448"/>
              <a:gd name="connsiteY1" fmla="*/ 769772 h 826273"/>
              <a:gd name="connsiteX2" fmla="*/ 83779 w 1677448"/>
              <a:gd name="connsiteY2" fmla="*/ 103567 h 826273"/>
              <a:gd name="connsiteX3" fmla="*/ 1677448 w 1677448"/>
              <a:gd name="connsiteY3" fmla="*/ 12127 h 82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48" h="826273">
                <a:moveTo>
                  <a:pt x="13566" y="804470"/>
                </a:moveTo>
                <a:cubicBezTo>
                  <a:pt x="106366" y="782426"/>
                  <a:pt x="189643" y="886589"/>
                  <a:pt x="201345" y="769772"/>
                </a:cubicBezTo>
                <a:cubicBezTo>
                  <a:pt x="213047" y="652955"/>
                  <a:pt x="-162238" y="229841"/>
                  <a:pt x="83779" y="103567"/>
                </a:cubicBezTo>
                <a:cubicBezTo>
                  <a:pt x="329796" y="-22707"/>
                  <a:pt x="1003622" y="-5290"/>
                  <a:pt x="1677448" y="1212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16509" y="3814659"/>
            <a:ext cx="1908291" cy="755970"/>
          </a:xfrm>
          <a:custGeom>
            <a:avLst/>
            <a:gdLst>
              <a:gd name="connsiteX0" fmla="*/ 145661 w 1909147"/>
              <a:gd name="connsiteY0" fmla="*/ 31870 h 748956"/>
              <a:gd name="connsiteX1" fmla="*/ 250164 w 1909147"/>
              <a:gd name="connsiteY1" fmla="*/ 71058 h 748956"/>
              <a:gd name="connsiteX2" fmla="*/ 93410 w 1909147"/>
              <a:gd name="connsiteY2" fmla="*/ 658887 h 748956"/>
              <a:gd name="connsiteX3" fmla="*/ 1909147 w 1909147"/>
              <a:gd name="connsiteY3" fmla="*/ 737264 h 748956"/>
              <a:gd name="connsiteX0" fmla="*/ 106705 w 1908291"/>
              <a:gd name="connsiteY0" fmla="*/ 23175 h 764073"/>
              <a:gd name="connsiteX1" fmla="*/ 249308 w 1908291"/>
              <a:gd name="connsiteY1" fmla="*/ 86175 h 764073"/>
              <a:gd name="connsiteX2" fmla="*/ 92554 w 1908291"/>
              <a:gd name="connsiteY2" fmla="*/ 674004 h 764073"/>
              <a:gd name="connsiteX3" fmla="*/ 1908291 w 1908291"/>
              <a:gd name="connsiteY3" fmla="*/ 752381 h 764073"/>
              <a:gd name="connsiteX0" fmla="*/ 106705 w 1908291"/>
              <a:gd name="connsiteY0" fmla="*/ 15072 h 755970"/>
              <a:gd name="connsiteX1" fmla="*/ 249308 w 1908291"/>
              <a:gd name="connsiteY1" fmla="*/ 78072 h 755970"/>
              <a:gd name="connsiteX2" fmla="*/ 92554 w 1908291"/>
              <a:gd name="connsiteY2" fmla="*/ 665901 h 755970"/>
              <a:gd name="connsiteX3" fmla="*/ 1908291 w 1908291"/>
              <a:gd name="connsiteY3" fmla="*/ 744278 h 7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291" h="755970">
                <a:moveTo>
                  <a:pt x="106705" y="15072"/>
                </a:moveTo>
                <a:cubicBezTo>
                  <a:pt x="172835" y="1464"/>
                  <a:pt x="251667" y="-30400"/>
                  <a:pt x="249308" y="78072"/>
                </a:cubicBezTo>
                <a:cubicBezTo>
                  <a:pt x="246950" y="186544"/>
                  <a:pt x="-183943" y="554867"/>
                  <a:pt x="92554" y="665901"/>
                </a:cubicBezTo>
                <a:cubicBezTo>
                  <a:pt x="369051" y="776935"/>
                  <a:pt x="1138671" y="760606"/>
                  <a:pt x="1908291" y="744278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91408" y="3252652"/>
            <a:ext cx="2109192" cy="522038"/>
          </a:xfrm>
          <a:custGeom>
            <a:avLst/>
            <a:gdLst>
              <a:gd name="connsiteX0" fmla="*/ 126588 w 2530153"/>
              <a:gd name="connsiteY0" fmla="*/ 0 h 467818"/>
              <a:gd name="connsiteX1" fmla="*/ 270279 w 2530153"/>
              <a:gd name="connsiteY1" fmla="*/ 418012 h 467818"/>
              <a:gd name="connsiteX2" fmla="*/ 2530153 w 2530153"/>
              <a:gd name="connsiteY2" fmla="*/ 444137 h 467818"/>
              <a:gd name="connsiteX0" fmla="*/ 146884 w 2550449"/>
              <a:gd name="connsiteY0" fmla="*/ 0 h 467818"/>
              <a:gd name="connsiteX1" fmla="*/ 290575 w 2550449"/>
              <a:gd name="connsiteY1" fmla="*/ 418012 h 467818"/>
              <a:gd name="connsiteX2" fmla="*/ 2550449 w 2550449"/>
              <a:gd name="connsiteY2" fmla="*/ 444137 h 467818"/>
              <a:gd name="connsiteX0" fmla="*/ 115063 w 2610068"/>
              <a:gd name="connsiteY0" fmla="*/ 0 h 495576"/>
              <a:gd name="connsiteX1" fmla="*/ 350194 w 2610068"/>
              <a:gd name="connsiteY1" fmla="*/ 444137 h 495576"/>
              <a:gd name="connsiteX2" fmla="*/ 2610068 w 2610068"/>
              <a:gd name="connsiteY2" fmla="*/ 470262 h 495576"/>
              <a:gd name="connsiteX0" fmla="*/ 90981 w 2024284"/>
              <a:gd name="connsiteY0" fmla="*/ 0 h 522038"/>
              <a:gd name="connsiteX1" fmla="*/ 326112 w 2024284"/>
              <a:gd name="connsiteY1" fmla="*/ 444137 h 522038"/>
              <a:gd name="connsiteX2" fmla="*/ 2024284 w 2024284"/>
              <a:gd name="connsiteY2" fmla="*/ 509451 h 52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284" h="522038">
                <a:moveTo>
                  <a:pt x="90981" y="0"/>
                </a:moveTo>
                <a:cubicBezTo>
                  <a:pt x="-89722" y="185057"/>
                  <a:pt x="3895" y="359229"/>
                  <a:pt x="326112" y="444137"/>
                </a:cubicBezTo>
                <a:cubicBezTo>
                  <a:pt x="648329" y="529045"/>
                  <a:pt x="1094644" y="533400"/>
                  <a:pt x="2024284" y="509451"/>
                </a:cubicBez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1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0518726"/>
              </p:ext>
            </p:extLst>
          </p:nvPr>
        </p:nvGraphicFramePr>
        <p:xfrm>
          <a:off x="3666309" y="1844434"/>
          <a:ext cx="2431868" cy="118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" r:id="rId3" imgW="2191817" imgH="1424635" progId="MS_ClipArt_Gallery.5">
                  <p:embed/>
                </p:oleObj>
              </mc:Choice>
              <mc:Fallback>
                <p:oleObj name="Clip" r:id="rId3" imgW="2191817" imgH="142463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309" y="1844434"/>
                        <a:ext cx="2431868" cy="118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3" descr="xsgs4074h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8" y="657225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-304800" y="782244"/>
            <a:ext cx="3505200" cy="32004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54000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1885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 KÍNH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733550"/>
            <a:ext cx="2096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VÀ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DÂY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CỦA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522" y="2190750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ĐƯỜNG </a:t>
            </a:r>
          </a:p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  TRÒN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2" y="2224086"/>
            <a:ext cx="1909137" cy="13525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133703" y="1214850"/>
            <a:ext cx="1606731" cy="518700"/>
          </a:xfrm>
          <a:custGeom>
            <a:avLst/>
            <a:gdLst>
              <a:gd name="connsiteX0" fmla="*/ 0 w 1606731"/>
              <a:gd name="connsiteY0" fmla="*/ 348930 h 518700"/>
              <a:gd name="connsiteX1" fmla="*/ 235131 w 1606731"/>
              <a:gd name="connsiteY1" fmla="*/ 505684 h 518700"/>
              <a:gd name="connsiteX2" fmla="*/ 287383 w 1606731"/>
              <a:gd name="connsiteY2" fmla="*/ 48484 h 518700"/>
              <a:gd name="connsiteX3" fmla="*/ 1606731 w 1606731"/>
              <a:gd name="connsiteY3" fmla="*/ 35421 h 5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31" h="518700">
                <a:moveTo>
                  <a:pt x="0" y="348930"/>
                </a:moveTo>
                <a:cubicBezTo>
                  <a:pt x="93617" y="452344"/>
                  <a:pt x="187234" y="555758"/>
                  <a:pt x="235131" y="505684"/>
                </a:cubicBezTo>
                <a:cubicBezTo>
                  <a:pt x="283028" y="455610"/>
                  <a:pt x="58783" y="126861"/>
                  <a:pt x="287383" y="48484"/>
                </a:cubicBezTo>
                <a:cubicBezTo>
                  <a:pt x="515983" y="-29893"/>
                  <a:pt x="1061357" y="2764"/>
                  <a:pt x="1606731" y="35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481383"/>
            <a:ext cx="1371600" cy="6143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6600" y="13335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cxnSp>
        <p:nvCxnSpPr>
          <p:cNvPr id="15" name="Straight Connector 14"/>
          <p:cNvCxnSpPr>
            <a:stCxn id="13" idx="3"/>
            <a:endCxn id="13" idx="7"/>
          </p:cNvCxnSpPr>
          <p:nvPr/>
        </p:nvCxnSpPr>
        <p:spPr>
          <a:xfrm flipV="1">
            <a:off x="7287466" y="334216"/>
            <a:ext cx="969868" cy="969868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46976">
            <a:off x="3287468" y="119999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2"/>
                </a:solidFill>
              </a:rPr>
              <a:t>Quan hệ độ dài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86434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Đường kính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789" y="1302662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Dây </a:t>
            </a:r>
            <a:r>
              <a:rPr lang="en-US" sz="2000" smtClean="0">
                <a:solidFill>
                  <a:schemeClr val="accent4"/>
                </a:solidFill>
              </a:rPr>
              <a:t>lớn nhất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359" y="712401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sym typeface="Wingdings"/>
              </a:rPr>
              <a:t>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904407">
            <a:off x="7018709" y="4987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accent2"/>
                </a:solidFill>
              </a:rPr>
              <a:t>Đường kính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2059" y="86725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70C0"/>
                </a:solidFill>
                <a:sym typeface="Wingdings"/>
              </a:rPr>
              <a:t>O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6985" y="359486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Đường kính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46976">
            <a:off x="2755558" y="3321172"/>
            <a:ext cx="2198038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62191"/>
              </a:avLst>
            </a:prstTxWarp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Quan hệ vuông góc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619" y="2628840"/>
            <a:ext cx="188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Vuông góc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9994" y="4570629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Qua </a:t>
            </a:r>
            <a:r>
              <a:rPr lang="en-US" sz="2000" smtClean="0">
                <a:solidFill>
                  <a:schemeClr val="accent4"/>
                </a:solidFill>
              </a:rPr>
              <a:t>trung điểm 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của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23037" y="3081162"/>
            <a:ext cx="1309022" cy="130902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842251" y="3145694"/>
            <a:ext cx="471736" cy="1318356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043623">
            <a:off x="8173574" y="3059994"/>
            <a:ext cx="471736" cy="1234414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47420" y="2952750"/>
            <a:ext cx="83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Không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qua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tâm</a:t>
            </a: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4" idx="6"/>
          </p:cNvCxnSpPr>
          <p:nvPr/>
        </p:nvCxnSpPr>
        <p:spPr>
          <a:xfrm flipV="1">
            <a:off x="7077548" y="3735673"/>
            <a:ext cx="654511" cy="654511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77548" y="3735673"/>
            <a:ext cx="327255" cy="327255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70654" y="34216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O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5798" y="3512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B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4884" y="43053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A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9450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J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" name="Half Frame 41"/>
          <p:cNvSpPr/>
          <p:nvPr/>
        </p:nvSpPr>
        <p:spPr>
          <a:xfrm rot="2769961">
            <a:off x="7364259" y="3961590"/>
            <a:ext cx="80059" cy="90982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442222">
            <a:off x="7094026" y="4125633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442222">
            <a:off x="7468671" y="374561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4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6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50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702" y="133350"/>
            <a:ext cx="6968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349" y="797064"/>
            <a:ext cx="6612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bạn học thật tốt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664" y="1692463"/>
            <a:ext cx="474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Tham gia nhóm Toán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9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- Thầy Luân qua link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07117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https://zalo.me/g/isjfhc015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6874" y="2709393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 quét mã: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20834" name="Picture 2" descr="D:\GiaoAn\2021\toan 9\toan 9 Q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90397"/>
            <a:ext cx="2216119" cy="21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06309"/>
            <a:ext cx="2132097" cy="19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953000" y="3829050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3600" b="1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04799" y="57150"/>
            <a:ext cx="352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kÝnh: AB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77814" y="478631"/>
            <a:ext cx="452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</a:rPr>
              <a:t>D©y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AB </a:t>
            </a:r>
            <a:r>
              <a:rPr lang="en-US" altLang="en-US" b="1">
                <a:solidFill>
                  <a:srgbClr val="FF0066"/>
                </a:solidFill>
                <a:latin typeface=".VnTime" pitchFamily="34" charset="0"/>
              </a:rPr>
              <a:t>®i qua t©m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</a:rPr>
              <a:t>D©y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CD </a:t>
            </a:r>
            <a:r>
              <a:rPr lang="en-US" altLang="en-US" b="1">
                <a:solidFill>
                  <a:schemeClr val="accent4">
                    <a:lumMod val="75000"/>
                  </a:schemeClr>
                </a:solidFill>
                <a:latin typeface=".VnTime" pitchFamily="34" charset="0"/>
              </a:rPr>
              <a:t>kh«ng ®i qua t©m</a:t>
            </a:r>
          </a:p>
        </p:txBody>
      </p:sp>
      <p:sp>
        <p:nvSpPr>
          <p:cNvPr id="6" name="Oval 5"/>
          <p:cNvSpPr/>
          <p:nvPr/>
        </p:nvSpPr>
        <p:spPr>
          <a:xfrm>
            <a:off x="6234066" y="732988"/>
            <a:ext cx="2536726" cy="2536726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200000">
            <a:off x="6920117" y="1169191"/>
            <a:ext cx="17937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6234066" y="2001351"/>
            <a:ext cx="25367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52388" y="1861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4" y="72663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12084" y="132593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1641" y="185110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4783" y="1867333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69" y="160293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2166" y="165105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59766" y="112588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6397" y="48166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1856" y="200304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1" y="2823153"/>
            <a:ext cx="3076477" cy="22955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2209800"/>
            <a:ext cx="3255981" cy="1428750"/>
            <a:chOff x="1716011" y="1816437"/>
            <a:chExt cx="3255981" cy="142875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 rot="187868">
              <a:off x="1716011" y="1816437"/>
              <a:ext cx="3255981" cy="1428750"/>
            </a:xfrm>
            <a:prstGeom prst="cloudCallout">
              <a:avLst>
                <a:gd name="adj1" fmla="val 63678"/>
                <a:gd name="adj2" fmla="val 75622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6" name="Text Box 23"/>
            <p:cNvSpPr txBox="1">
              <a:spLocks noChangeArrowheads="1"/>
            </p:cNvSpPr>
            <p:nvPr/>
          </p:nvSpPr>
          <p:spPr bwMode="auto">
            <a:xfrm>
              <a:off x="2057400" y="2089487"/>
              <a:ext cx="273802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Hãy chỉ ra đường kính </a:t>
              </a:r>
            </a:p>
            <a:p>
              <a:pPr algn="ctr"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 dây có trong hình vẽ?</a:t>
              </a:r>
            </a:p>
            <a:p>
              <a:pPr eaLnBrk="1" hangingPunct="1"/>
              <a:endPara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 rot="19950236">
            <a:off x="6268842" y="720756"/>
            <a:ext cx="2517888" cy="2589173"/>
          </a:xfrm>
          <a:prstGeom prst="arc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2470" y="28575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/>
                </a:solidFill>
                <a:latin typeface="+mn-lt"/>
                <a:ea typeface="Tahoma" pitchFamily="34" charset="0"/>
                <a:cs typeface="Tahoma" pitchFamily="34" charset="0"/>
              </a:rPr>
              <a:t>Cung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200000">
            <a:off x="6909255" y="1159861"/>
            <a:ext cx="179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8466" y="119018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Dây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234066" y="1996114"/>
            <a:ext cx="253672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2790643"/>
            <a:ext cx="3076477" cy="229552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870229" y="2126207"/>
            <a:ext cx="3255981" cy="1588543"/>
            <a:chOff x="1984221" y="1824383"/>
            <a:chExt cx="3255981" cy="1588543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 rot="187868">
              <a:off x="1984221" y="1824383"/>
              <a:ext cx="3255981" cy="1428750"/>
            </a:xfrm>
            <a:prstGeom prst="cloudCallout">
              <a:avLst>
                <a:gd name="adj1" fmla="val 63678"/>
                <a:gd name="adj2" fmla="val 75622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2310171" y="2089487"/>
              <a:ext cx="27380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 thế nào phân biệt </a:t>
              </a:r>
              <a:r>
                <a:rPr lang="en-US" sz="20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200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đường kính</a:t>
              </a:r>
            </a:p>
            <a:p>
              <a:pPr algn="ctr" eaLnBrk="1" hangingPunct="1"/>
              <a:r>
                <a:rPr lang="en-US" sz="200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???</a:t>
              </a:r>
            </a:p>
            <a:p>
              <a:pPr eaLnBrk="1" hangingPunct="1"/>
              <a:endPara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123950"/>
            <a:ext cx="5681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Cung là </a:t>
            </a:r>
            <a:r>
              <a:rPr lang="en-US" sz="200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đường cong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đi qua các điểm trên đường tròn.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Ví dụ cung CD. Kí hiệu: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68121"/>
              </p:ext>
            </p:extLst>
          </p:nvPr>
        </p:nvGraphicFramePr>
        <p:xfrm>
          <a:off x="2808329" y="1557850"/>
          <a:ext cx="54447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8329" y="1557850"/>
                        <a:ext cx="54447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965" y="2037368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Dây là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đoạn thẳng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nối hai điểm bất kỳ trên đường tròn. </a:t>
            </a:r>
          </a:p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Ví dụ dây CD, AC, DB và  AB. Kí hiệu: CD, AC, DB, AB 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234066" y="853114"/>
            <a:ext cx="751659" cy="11364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8662125" y="1464439"/>
            <a:ext cx="109557" cy="5352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34066" y="1996114"/>
            <a:ext cx="2537616" cy="35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00" y="2800350"/>
            <a:ext cx="499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Đường kính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là </a:t>
            </a:r>
            <a:r>
              <a:rPr lang="en-US" sz="2000" smtClean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dây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đi qua </a:t>
            </a:r>
            <a:r>
              <a:rPr lang="en-US" sz="200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tâm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của đường tròn. </a:t>
            </a:r>
          </a:p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Ví dụ đường kính AB 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6243591" y="2002555"/>
            <a:ext cx="2537616" cy="358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4656E-6 L 0.43177 2.8465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uiExpand="1" build="p"/>
      <p:bldP spid="13" grpId="0" animBg="1"/>
      <p:bldP spid="14" grpId="0"/>
      <p:bldP spid="15" grpId="0"/>
      <p:bldP spid="16" grpId="0"/>
      <p:bldP spid="5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" y="57150"/>
            <a:ext cx="6815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latin typeface="Times New Roman" pitchFamily="18" charset="0"/>
              </a:rPr>
              <a:t>1. </a:t>
            </a:r>
            <a:r>
              <a:rPr lang="en-US" altLang="en-US" u="sng" smtClean="0">
                <a:solidFill>
                  <a:srgbClr val="FFC000"/>
                </a:solidFill>
                <a:latin typeface="Times New Roman" pitchFamily="18" charset="0"/>
              </a:rPr>
              <a:t>Quan hệ 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độ dài </a:t>
            </a:r>
            <a:r>
              <a:rPr lang="en-US" altLang="en-US" u="sng" smtClean="0">
                <a:solidFill>
                  <a:srgbClr val="FFC000"/>
                </a:solidFill>
                <a:latin typeface="Times New Roman" pitchFamily="18" charset="0"/>
              </a:rPr>
              <a:t>giữa 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vi-VN" altLang="en-US" u="sng">
                <a:solidFill>
                  <a:srgbClr val="FFC000"/>
                </a:solidFill>
                <a:latin typeface="Times New Roman" pitchFamily="18" charset="0"/>
              </a:rPr>
              <a:t>ư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ờng kính và dây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7812" name="Text Box 4" descr="Parchment"/>
              <p:cNvSpPr txBox="1">
                <a:spLocks noChangeArrowheads="1"/>
              </p:cNvSpPr>
              <p:nvPr/>
            </p:nvSpPr>
            <p:spPr bwMode="auto">
              <a:xfrm>
                <a:off x="124784" y="498070"/>
                <a:ext cx="856297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w="38100" cmpd="dbl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n-US" sz="1800" i="1" smtClean="0">
                    <a:solidFill>
                      <a:srgbClr val="0000FF"/>
                    </a:solidFill>
                    <a:latin typeface="Times New Roman" pitchFamily="18" charset="0"/>
                    <a:sym typeface="Wingdings 3" pitchFamily="18" charset="2"/>
                  </a:rPr>
                  <a:t> </a:t>
                </a:r>
                <a:r>
                  <a:rPr lang="en-US" altLang="en-US" sz="2000" u="sng">
                    <a:latin typeface="Times New Roman" pitchFamily="18" charset="0"/>
                    <a:sym typeface="Wingdings 3" pitchFamily="18" charset="2"/>
                  </a:rPr>
                  <a:t>Bài toán</a:t>
                </a: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: Gọi AB là một dây bất kì của đ</a:t>
                </a:r>
                <a:r>
                  <a:rPr lang="vi-VN" altLang="en-US" sz="2000">
                    <a:latin typeface="Times New Roman" pitchFamily="18" charset="0"/>
                    <a:sym typeface="Wingdings 3" pitchFamily="18" charset="2"/>
                  </a:rPr>
                  <a:t>ư</a:t>
                </a: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ờng tròn (O ; R).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 Chứng minh rằng</a:t>
                </a:r>
                <a:r>
                  <a:rPr lang="en-US" altLang="en-US" sz="2000" smtClean="0">
                    <a:latin typeface="Times New Roman" pitchFamily="18" charset="0"/>
                    <a:sym typeface="Wingdings 3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  <a:sym typeface="Wingdings 3" pitchFamily="18" charset="2"/>
                      </a:rPr>
                      <m:t>𝐴𝐵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  <a:sym typeface="Wingdings 3" pitchFamily="18" charset="2"/>
                      </a:rPr>
                      <m:t>≤2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  <a:sym typeface="Wingdings 3" pitchFamily="18" charset="2"/>
                      </a:rPr>
                      <m:t>𝑅</m:t>
                    </m:r>
                  </m:oMath>
                </a14:m>
                <a:r>
                  <a:rPr lang="en-US" altLang="en-US" sz="2000" smtClean="0">
                    <a:latin typeface="Times New Roman" pitchFamily="18" charset="0"/>
                    <a:sym typeface="Wingdings 3" pitchFamily="18" charset="2"/>
                  </a:rPr>
                  <a:t> </a:t>
                </a:r>
                <a:endParaRPr lang="en-US" altLang="en-US" sz="2000">
                  <a:latin typeface="Times New Roman" pitchFamily="18" charset="0"/>
                  <a:sym typeface="Wingdings 3" pitchFamily="18" charset="2"/>
                </a:endParaRPr>
              </a:p>
            </p:txBody>
          </p:sp>
        </mc:Choice>
        <mc:Fallback>
          <p:sp>
            <p:nvSpPr>
              <p:cNvPr id="247812" name="Text Box 4" descr="Parchmen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84" y="498070"/>
                <a:ext cx="856297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1"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mpd="dbl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7848" name="Group 40"/>
          <p:cNvGrpSpPr>
            <a:grpSpLocks/>
          </p:cNvGrpSpPr>
          <p:nvPr/>
        </p:nvGrpSpPr>
        <p:grpSpPr bwMode="auto">
          <a:xfrm>
            <a:off x="192088" y="4396085"/>
            <a:ext cx="8799512" cy="461665"/>
            <a:chOff x="-907" y="1340"/>
            <a:chExt cx="3656" cy="517"/>
          </a:xfrm>
          <a:noFill/>
        </p:grpSpPr>
        <p:sp>
          <p:nvSpPr>
            <p:cNvPr id="8228" name="Text Box 18"/>
            <p:cNvSpPr txBox="1">
              <a:spLocks noChangeArrowheads="1"/>
            </p:cNvSpPr>
            <p:nvPr/>
          </p:nvSpPr>
          <p:spPr bwMode="auto">
            <a:xfrm>
              <a:off x="81" y="1404"/>
              <a:ext cx="864" cy="4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8229" name="Text Box 19"/>
            <p:cNvSpPr txBox="1">
              <a:spLocks noChangeArrowheads="1"/>
            </p:cNvSpPr>
            <p:nvPr/>
          </p:nvSpPr>
          <p:spPr bwMode="auto">
            <a:xfrm>
              <a:off x="-907" y="1340"/>
              <a:ext cx="3656" cy="517"/>
            </a:xfrm>
            <a:prstGeom prst="rect">
              <a:avLst/>
            </a:prstGeom>
            <a:grpFill/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  <a:latin typeface="Times New Roman" pitchFamily="18" charset="0"/>
                  <a:sym typeface="Wingdings 3" pitchFamily="18" charset="2"/>
                </a:rPr>
                <a:t> </a:t>
              </a:r>
              <a:r>
                <a:rPr lang="en-US" altLang="en-US" u="sng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Định lí 1</a:t>
              </a:r>
              <a:r>
                <a:rPr lang="en-US" altLang="en-US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: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Trong các dây của đ</a:t>
              </a:r>
              <a:r>
                <a:rPr lang="vi-VN" altLang="en-US" i="1"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ờng tròn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, 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đ</a:t>
              </a:r>
              <a:r>
                <a:rPr lang="vi-VN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ờng </a:t>
              </a:r>
              <a:r>
                <a:rPr lang="en-US" altLang="en-US" i="1" smtClean="0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kính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là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dây lớn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nhất.</a:t>
              </a:r>
              <a:endParaRPr lang="en-US" altLang="en-US" i="1">
                <a:latin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0188" y="1123950"/>
            <a:ext cx="100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Giải: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4" y="1553408"/>
            <a:ext cx="3963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TH1:</a:t>
            </a:r>
            <a:r>
              <a:rPr lang="en-US" altLang="en-US" sz="20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i="1">
                <a:latin typeface="Times New Roman" pitchFamily="18" charset="0"/>
              </a:rPr>
              <a:t>dây AB là đ</a:t>
            </a:r>
            <a:r>
              <a:rPr lang="vi-VN" altLang="en-US" sz="2000" i="1">
                <a:latin typeface="Times New Roman" pitchFamily="18" charset="0"/>
              </a:rPr>
              <a:t>ư</a:t>
            </a:r>
            <a:r>
              <a:rPr lang="en-US" altLang="en-US" sz="2000" i="1">
                <a:latin typeface="Times New Roman" pitchFamily="18" charset="0"/>
              </a:rPr>
              <a:t>ờng kính. 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7012" y="1921311"/>
            <a:ext cx="4293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Ta có AB = OA + OB = R + R =  </a:t>
            </a:r>
            <a:r>
              <a:rPr lang="en-US" altLang="en-US" sz="2000" smtClean="0">
                <a:latin typeface="Times New Roman" pitchFamily="18" charset="0"/>
              </a:rPr>
              <a:t>2R (1) 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0188" y="2289214"/>
            <a:ext cx="4113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TH2:  </a:t>
            </a:r>
            <a:r>
              <a:rPr lang="en-US" altLang="en-US" sz="2000">
                <a:latin typeface="Times New Roman" pitchFamily="18" charset="0"/>
              </a:rPr>
              <a:t>dây </a:t>
            </a:r>
            <a:r>
              <a:rPr lang="en-US" altLang="en-US" sz="2000" i="1">
                <a:latin typeface="Times New Roman" pitchFamily="18" charset="0"/>
              </a:rPr>
              <a:t>AB không là đ</a:t>
            </a:r>
            <a:r>
              <a:rPr lang="vi-VN" altLang="en-US" sz="2000" i="1">
                <a:latin typeface="Times New Roman" pitchFamily="18" charset="0"/>
              </a:rPr>
              <a:t>ư</a:t>
            </a:r>
            <a:r>
              <a:rPr lang="en-US" altLang="en-US" sz="2000" i="1">
                <a:latin typeface="Times New Roman" pitchFamily="18" charset="0"/>
              </a:rPr>
              <a:t>ờng kính. 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374650" y="2657117"/>
            <a:ext cx="3087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Xét tam giác AOB ta có: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360364" y="3025020"/>
            <a:ext cx="504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AB &lt; AO + OB (BĐT tam giác)=&gt;AB &lt; R + R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36564" y="3392923"/>
            <a:ext cx="2448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=&gt; AB  &lt; </a:t>
            </a:r>
            <a:r>
              <a:rPr lang="en-US" altLang="en-US" sz="2000" smtClean="0">
                <a:latin typeface="Times New Roman" pitchFamily="18" charset="0"/>
              </a:rPr>
              <a:t>2R (2)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346821" y="3760823"/>
            <a:ext cx="3310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itchFamily="18" charset="0"/>
              </a:rPr>
              <a:t>Vậy từ (1) và (2) =&gt; </a:t>
            </a:r>
            <a:r>
              <a:rPr lang="en-US" altLang="en-US" sz="2000">
                <a:latin typeface="Times New Roman" pitchFamily="18" charset="0"/>
              </a:rPr>
              <a:t>AB 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 2R.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45421" y="919518"/>
            <a:ext cx="2512579" cy="1728432"/>
            <a:chOff x="4345421" y="919518"/>
            <a:chExt cx="2512579" cy="172843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4345421" y="1605318"/>
              <a:ext cx="2512579" cy="486198"/>
              <a:chOff x="4080" y="1526"/>
              <a:chExt cx="1632" cy="383"/>
            </a:xfrm>
          </p:grpSpPr>
          <p:sp>
            <p:nvSpPr>
              <p:cNvPr id="21" name="Line 21">
                <a:extLst/>
              </p:cNvPr>
              <p:cNvSpPr>
                <a:spLocks noChangeShapeType="1"/>
              </p:cNvSpPr>
              <p:nvPr/>
            </p:nvSpPr>
            <p:spPr bwMode="auto">
              <a:xfrm>
                <a:off x="4320" y="1677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13">
                  <a:latin typeface="+mn-lt"/>
                </a:endParaRPr>
              </a:p>
            </p:txBody>
          </p:sp>
          <p:sp>
            <p:nvSpPr>
              <p:cNvPr id="22" name="Text Box 2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526"/>
                <a:ext cx="288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56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3" name="Text Box 23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5424" y="1526"/>
                <a:ext cx="288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560"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4707528" y="919518"/>
              <a:ext cx="1728432" cy="1728432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68442" y="181381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89958" y="1656043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00" y="2333715"/>
            <a:ext cx="2438400" cy="1838235"/>
            <a:chOff x="6324600" y="2333715"/>
            <a:chExt cx="2438400" cy="1838235"/>
          </a:xfrm>
        </p:grpSpPr>
        <p:sp>
          <p:nvSpPr>
            <p:cNvPr id="37" name="Line 30">
              <a:extLst/>
            </p:cNvPr>
            <p:cNvSpPr>
              <a:spLocks noChangeShapeType="1"/>
            </p:cNvSpPr>
            <p:nvPr/>
          </p:nvSpPr>
          <p:spPr bwMode="auto">
            <a:xfrm flipV="1">
              <a:off x="7548517" y="2641055"/>
              <a:ext cx="650603" cy="6781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39" name="Text Box 3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324600" y="3076019"/>
              <a:ext cx="487680" cy="48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56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 Box 33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8275320" y="2466519"/>
              <a:ext cx="487680" cy="48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56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Line 34">
              <a:extLst/>
            </p:cNvPr>
            <p:cNvSpPr>
              <a:spLocks noChangeShapeType="1"/>
            </p:cNvSpPr>
            <p:nvPr/>
          </p:nvSpPr>
          <p:spPr bwMode="auto">
            <a:xfrm rot="21480000" flipV="1">
              <a:off x="6658177" y="2641237"/>
              <a:ext cx="1562947" cy="5129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7008813" y="3238044"/>
              <a:ext cx="4873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47" name="Line 30">
              <a:extLst/>
            </p:cNvPr>
            <p:cNvSpPr>
              <a:spLocks noChangeShapeType="1"/>
            </p:cNvSpPr>
            <p:nvPr/>
          </p:nvSpPr>
          <p:spPr bwMode="auto">
            <a:xfrm>
              <a:off x="6649701" y="3181350"/>
              <a:ext cx="898817" cy="1378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29400" y="2333715"/>
              <a:ext cx="1838235" cy="183823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166" y="335338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15682" y="3195619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7873818" y="2954602"/>
              <a:ext cx="4873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8" name="Explosion 2 17"/>
          <p:cNvSpPr/>
          <p:nvPr/>
        </p:nvSpPr>
        <p:spPr>
          <a:xfrm rot="283610">
            <a:off x="549020" y="1465079"/>
            <a:ext cx="5519737" cy="2489209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5000">
                <a:srgbClr val="FFFF00">
                  <a:alpha val="91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9844" y="2279023"/>
            <a:ext cx="3926076" cy="897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toán trên hãy cho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endParaRPr lang="en-US" sz="2200" b="1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</a:pPr>
            <a:r>
              <a:rPr lang="en-US" sz="22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lớn nhất khi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smtClean="0">
              <a:solidFill>
                <a:schemeClr val="accent4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47812" grpId="0"/>
      <p:bldP spid="18" grpId="0" animBg="1"/>
      <p:bldP spid="18" grpId="1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43200" y="2649998"/>
            <a:ext cx="582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Đường tròn có thể có ............... dây hay đường kính.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743200" y="374943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Dây lớn nhất ...........………….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43200" y="3382952"/>
            <a:ext cx="527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Dây luôn…................................ 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đường kính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3200" y="3016475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...................... là dây đi qua tâm.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185278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 Trong một đường tròn: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07874" y="1561748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lớn</a:t>
            </a:r>
            <a:r>
              <a:rPr lang="vi-VN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20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hơn hoặc bằng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09550" y="786876"/>
            <a:ext cx="3905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+mn-lt"/>
              </a:rPr>
              <a:t>Chọn từ thích hợp điền vào ô trống:</a:t>
            </a:r>
            <a:endParaRPr lang="en-US" altLang="en-US" sz="2000">
              <a:latin typeface="+mn-lt"/>
            </a:endParaRP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192088" y="209550"/>
            <a:ext cx="8799512" cy="461665"/>
            <a:chOff x="-907" y="1340"/>
            <a:chExt cx="3656" cy="517"/>
          </a:xfrm>
          <a:noFill/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81" y="1404"/>
              <a:ext cx="864" cy="4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-907" y="1340"/>
              <a:ext cx="3656" cy="517"/>
            </a:xfrm>
            <a:prstGeom prst="rect">
              <a:avLst/>
            </a:prstGeom>
            <a:grpFill/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  <a:latin typeface="Times New Roman" pitchFamily="18" charset="0"/>
                  <a:sym typeface="Wingdings 3" pitchFamily="18" charset="2"/>
                </a:rPr>
                <a:t> </a:t>
              </a:r>
              <a:r>
                <a:rPr lang="en-US" altLang="en-US" u="sng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Định lí 1</a:t>
              </a:r>
              <a:r>
                <a:rPr lang="en-US" altLang="en-US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: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Trong các dây của đ</a:t>
              </a:r>
              <a:r>
                <a:rPr lang="vi-VN" altLang="en-US" i="1"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ờng tròn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, 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đ</a:t>
              </a:r>
              <a:r>
                <a:rPr lang="vi-VN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ờng </a:t>
              </a:r>
              <a:r>
                <a:rPr lang="en-US" altLang="en-US" i="1" smtClean="0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kính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là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dây lớn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nhất.</a:t>
              </a:r>
              <a:endParaRPr lang="en-US" altLang="en-US" i="1">
                <a:latin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408522" y="1545940"/>
            <a:ext cx="1774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là dây cung.</a:t>
            </a:r>
            <a:endParaRPr lang="vi-VN" sz="2000" b="1" i="1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135" y="11454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một</a:t>
            </a:r>
            <a:endParaRPr lang="en-US" sz="2000" b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887" y="1145466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Dây cung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7790" y="1123227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Đường kính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522" y="1145466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nhỏ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405" y="1151591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lớn hơn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5118" y="1137211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nhỏ hơn hoặc bằng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56204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là đường kính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341" y="1146109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nhiều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2133E-6 L 0.01667 0.361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80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2322E-6 L -0.28871 0.432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1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3631E-6 L 0.20781 0.4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21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9963E-7 L 0.49375 0.28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14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8" grpId="0"/>
      <p:bldP spid="19" grpId="0"/>
      <p:bldP spid="28" grpId="0"/>
      <p:bldP spid="33" grpId="0"/>
      <p:bldP spid="31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6200" y="414337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Mario và Lugi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 trí như hình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vẽ, vừa phát hiện một kho báu.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 cả hai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 đầu chạy thẳng tới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 báu với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tốc bằng nhau. Hỏi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 chạm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 báu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trước?</a:t>
            </a:r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152400" y="-19591"/>
            <a:ext cx="1306563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53000" y="1504950"/>
            <a:ext cx="3581400" cy="3581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0"/>
            <a:endCxn id="2" idx="4"/>
          </p:cNvCxnSpPr>
          <p:nvPr/>
        </p:nvCxnSpPr>
        <p:spPr>
          <a:xfrm>
            <a:off x="6743700" y="1504950"/>
            <a:ext cx="0" cy="35814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2" idx="6"/>
          </p:cNvCxnSpPr>
          <p:nvPr/>
        </p:nvCxnSpPr>
        <p:spPr>
          <a:xfrm>
            <a:off x="4953000" y="3295650"/>
            <a:ext cx="3581400" cy="0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593766" y="3043301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FF"/>
                </a:solidFill>
                <a:sym typeface="Symbol" pitchFamily="18" charset="2"/>
              </a:rPr>
              <a:t>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14" y="2921158"/>
            <a:ext cx="678571" cy="58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83298"/>
            <a:ext cx="721668" cy="72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343" y="1200150"/>
            <a:ext cx="555257" cy="109200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498668" y="2038350"/>
            <a:ext cx="3035732" cy="1235783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42178" y="1838295"/>
            <a:ext cx="1640822" cy="882808"/>
            <a:chOff x="3042178" y="1838295"/>
            <a:chExt cx="1640822" cy="882808"/>
          </a:xfrm>
        </p:grpSpPr>
        <p:sp>
          <p:nvSpPr>
            <p:cNvPr id="16" name="Right Arrow 15"/>
            <p:cNvSpPr/>
            <p:nvPr/>
          </p:nvSpPr>
          <p:spPr>
            <a:xfrm>
              <a:off x="3042178" y="1838295"/>
              <a:ext cx="1640822" cy="88280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8378" y="2079644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Tahoma" pitchFamily="34" charset="0"/>
                  <a:cs typeface="Tahoma" pitchFamily="34" charset="0"/>
                </a:rPr>
                <a:t>BẮT ĐẦU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1784324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Bạn Lugi đến trước vì khoảng cách </a:t>
            </a:r>
          </a:p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của bạn đến kho báu ngắn hơn</a:t>
            </a:r>
          </a:p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khoảng cách của bạn Mario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91047E-7 L 0.34705 0.249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124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6116E-7 L 0.36059 2.16116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8">
            <a:extLst/>
          </p:cNvPr>
          <p:cNvSpPr>
            <a:spLocks noChangeShapeType="1"/>
          </p:cNvSpPr>
          <p:nvPr/>
        </p:nvSpPr>
        <p:spPr bwMode="auto">
          <a:xfrm>
            <a:off x="4589463" y="1309687"/>
            <a:ext cx="0" cy="3471863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1638300" y="1896667"/>
            <a:ext cx="1395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0000FF"/>
              </a:solidFill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9050" y="-19050"/>
            <a:ext cx="6664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en-US" altLang="en-US" u="sng">
                <a:solidFill>
                  <a:srgbClr val="FFFF00"/>
                </a:solidFill>
                <a:latin typeface="Times New Roman" pitchFamily="18" charset="0"/>
              </a:rPr>
              <a:t>Quan hệ vuông góc giữa đ</a:t>
            </a:r>
            <a:r>
              <a:rPr lang="vi-VN" altLang="en-US" u="sng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u="sng">
                <a:solidFill>
                  <a:srgbClr val="FFFF00"/>
                </a:solidFill>
                <a:latin typeface="Times New Roman" pitchFamily="18" charset="0"/>
              </a:rPr>
              <a:t>ờng  kính và dâ</a:t>
            </a:r>
            <a:r>
              <a:rPr lang="en-US" altLang="en-US">
                <a:solidFill>
                  <a:srgbClr val="FFFF00"/>
                </a:solidFill>
                <a:latin typeface="Times New Roman" pitchFamily="18" charset="0"/>
              </a:rPr>
              <a:t>y 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52400" y="514350"/>
            <a:ext cx="1208967" cy="2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Định lý 2: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0" name="Rectangle 27"/>
          <p:cNvSpPr>
            <a:spLocks noChangeArrowheads="1"/>
          </p:cNvSpPr>
          <p:nvPr/>
        </p:nvSpPr>
        <p:spPr bwMode="auto">
          <a:xfrm>
            <a:off x="222538" y="742950"/>
            <a:ext cx="4273262" cy="112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>
              <a:spcBef>
                <a:spcPts val="1500"/>
              </a:spcBef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</a:rPr>
              <a:t>Trong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một đ</a:t>
            </a:r>
            <a:r>
              <a:rPr lang="vi-VN" altLang="en-US" sz="200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ờng tròn, </a:t>
            </a: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</a:rPr>
              <a:t>đ</a:t>
            </a:r>
            <a:r>
              <a:rPr lang="vi-VN" altLang="en-US" sz="2000" b="1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</a:rPr>
              <a:t>ờng kính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vuông góc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với một dây thì đi qua</a:t>
            </a:r>
            <a:r>
              <a:rPr lang="en-US" alt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trung điểm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của dây ấy. </a:t>
            </a: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66700" y="1943040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TH 1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 CD là đ</a:t>
            </a:r>
            <a:r>
              <a:rPr lang="vi-VN" altLang="en-US" sz="2000" i="1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ờng kính.  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75880" y="2680691"/>
            <a:ext cx="3762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TH 2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CD không  là đ</a:t>
            </a:r>
            <a:r>
              <a:rPr lang="vi-VN" altLang="en-US" sz="2000" i="1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ờng kính. 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228600" y="2266950"/>
            <a:ext cx="3689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>
                <a:solidFill>
                  <a:schemeClr val="bg1"/>
                </a:solidFill>
                <a:latin typeface="VNI-Times" pitchFamily="2" charset="0"/>
              </a:rPr>
              <a:t>Ta coù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</a:rPr>
              <a:t>I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  <a:sym typeface="Symbol"/>
              </a:rPr>
              <a:t>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</a:rPr>
              <a:t>O neân </a:t>
            </a:r>
            <a:r>
              <a:rPr lang="en-US" altLang="en-US" sz="2000">
                <a:solidFill>
                  <a:schemeClr val="bg1"/>
                </a:solidFill>
                <a:latin typeface="VNI-Times" pitchFamily="2" charset="0"/>
              </a:rPr>
              <a:t>IC = ID (=R)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28600" y="3052763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VNI-Times" pitchFamily="2" charset="0"/>
              </a:rPr>
              <a:t>Xeùt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COD, ta coù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700" y="3403945"/>
            <a:ext cx="42291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OC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= OD (= R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) =&gt; </a:t>
            </a:r>
            <a:r>
              <a:rPr lang="el-GR" altLang="en-US" sz="2000" smtClean="0">
                <a:latin typeface="Times New Roman"/>
                <a:cs typeface="Times New Roman"/>
                <a:sym typeface="Wingdings 3" pitchFamily="18" charset="2"/>
              </a:rPr>
              <a:t>Δ</a:t>
            </a:r>
            <a:r>
              <a:rPr lang="en-US" altLang="en-US" sz="2000" smtClean="0">
                <a:latin typeface="Times New Roman"/>
                <a:cs typeface="Times New Roman"/>
                <a:sym typeface="Wingdings 3" pitchFamily="18" charset="2"/>
              </a:rPr>
              <a:t>COD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caân taïi O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OI laø ñöôøng 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cao neân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cuõng laø ñöôøng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trung tuyeán.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Do ñoù IC = ID.</a:t>
            </a:r>
            <a:endParaRPr lang="en-US" altLang="en-US" sz="2000"/>
          </a:p>
        </p:txBody>
      </p:sp>
      <p:grpSp>
        <p:nvGrpSpPr>
          <p:cNvPr id="28" name="Group 27"/>
          <p:cNvGrpSpPr/>
          <p:nvPr/>
        </p:nvGrpSpPr>
        <p:grpSpPr>
          <a:xfrm>
            <a:off x="4727089" y="314295"/>
            <a:ext cx="2791899" cy="2938523"/>
            <a:chOff x="4727089" y="314295"/>
            <a:chExt cx="2791899" cy="2938523"/>
          </a:xfrm>
        </p:grpSpPr>
        <p:sp>
          <p:nvSpPr>
            <p:cNvPr id="4" name="Oval 3"/>
            <p:cNvSpPr/>
            <p:nvPr/>
          </p:nvSpPr>
          <p:spPr>
            <a:xfrm>
              <a:off x="5105400" y="742950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5105400" y="1771650"/>
              <a:ext cx="2057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0"/>
              <a:endCxn id="4" idx="4"/>
            </p:cNvCxnSpPr>
            <p:nvPr/>
          </p:nvCxnSpPr>
          <p:spPr>
            <a:xfrm>
              <a:off x="6134100" y="742950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948793" y="3142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8793" y="28527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62800" y="157159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27089" y="15715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68166" y="177831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6019800" y="1613891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4059" y="1632941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92948" y="1383671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8228739">
            <a:off x="6646856" y="2817806"/>
            <a:ext cx="2057400" cy="2057400"/>
            <a:chOff x="6746548" y="2852708"/>
            <a:chExt cx="2057400" cy="2057400"/>
          </a:xfrm>
        </p:grpSpPr>
        <p:sp>
          <p:nvSpPr>
            <p:cNvPr id="77" name="Oval 76"/>
            <p:cNvSpPr/>
            <p:nvPr/>
          </p:nvSpPr>
          <p:spPr>
            <a:xfrm>
              <a:off x="6746548" y="2852708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7" idx="5"/>
            </p:cNvCxnSpPr>
            <p:nvPr/>
          </p:nvCxnSpPr>
          <p:spPr>
            <a:xfrm>
              <a:off x="7047847" y="4608809"/>
              <a:ext cx="145480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  <a:endCxn id="77" idx="4"/>
            </p:cNvCxnSpPr>
            <p:nvPr/>
          </p:nvCxnSpPr>
          <p:spPr>
            <a:xfrm>
              <a:off x="7775248" y="2852708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Half Frame 84"/>
            <p:cNvSpPr/>
            <p:nvPr/>
          </p:nvSpPr>
          <p:spPr>
            <a:xfrm>
              <a:off x="7660948" y="4476150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14" name="Straight Connector 13"/>
            <p:cNvCxnSpPr>
              <a:endCxn id="77" idx="3"/>
            </p:cNvCxnSpPr>
            <p:nvPr/>
          </p:nvCxnSpPr>
          <p:spPr>
            <a:xfrm flipH="1">
              <a:off x="7047847" y="3881407"/>
              <a:ext cx="727401" cy="72740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7" idx="5"/>
            </p:cNvCxnSpPr>
            <p:nvPr/>
          </p:nvCxnSpPr>
          <p:spPr>
            <a:xfrm>
              <a:off x="7776475" y="3881407"/>
              <a:ext cx="726174" cy="72740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453852" y="3010716"/>
            <a:ext cx="2590456" cy="2186842"/>
            <a:chOff x="6453852" y="3010716"/>
            <a:chExt cx="2590456" cy="2186842"/>
          </a:xfrm>
        </p:grpSpPr>
        <p:sp>
          <p:nvSpPr>
            <p:cNvPr id="80" name="TextBox 79"/>
            <p:cNvSpPr txBox="1"/>
            <p:nvPr/>
          </p:nvSpPr>
          <p:spPr>
            <a:xfrm>
              <a:off x="8673694" y="337907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27546" y="479744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587108" y="428944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53852" y="30107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44108" y="337504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6742" y="3708006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06101" y="3848040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991478" y="34523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92295" y="4120171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70" grpId="0"/>
      <p:bldP spid="58" grpId="0"/>
      <p:bldP spid="62" grpId="0"/>
      <p:bldP spid="69" grpId="0" autoUpdateAnimBg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676400" y="3943350"/>
            <a:ext cx="5181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8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1" name="Text Box 45"/>
          <p:cNvSpPr txBox="1">
            <a:spLocks noChangeArrowheads="1"/>
          </p:cNvSpPr>
          <p:nvPr/>
        </p:nvSpPr>
        <p:spPr bwMode="auto">
          <a:xfrm>
            <a:off x="304800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116280" y="3097709"/>
            <a:ext cx="6055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một đường tròn đường kính đi qua trung điểm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của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một dây bất kì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không vuông góc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với dây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ấy. 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304800" y="314325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lý 3: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một đường tròn, </a:t>
            </a:r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 kính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đi qua </a:t>
            </a:r>
            <a:r>
              <a:rPr lang="en-US" altLang="en-US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trung điểm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của một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không đi qua tâm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vuông góc với dây ấy. </a:t>
            </a:r>
          </a:p>
        </p:txBody>
      </p:sp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152400" y="5715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các hình dưới đây, hình vẽ nào chứng tỏ đường kính AB đi qua trung điểm của dây CD nhưng lại không vuông góc với dây ấy.</a:t>
            </a:r>
          </a:p>
        </p:txBody>
      </p:sp>
      <p:sp>
        <p:nvSpPr>
          <p:cNvPr id="100" name="Oval 99"/>
          <p:cNvSpPr/>
          <p:nvPr/>
        </p:nvSpPr>
        <p:spPr>
          <a:xfrm>
            <a:off x="3942275" y="2647950"/>
            <a:ext cx="1143000" cy="45720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92529" y="926604"/>
            <a:ext cx="1645146" cy="1645146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2254" y="666750"/>
            <a:ext cx="2026146" cy="1963162"/>
            <a:chOff x="4727089" y="314295"/>
            <a:chExt cx="2791899" cy="2739140"/>
          </a:xfrm>
        </p:grpSpPr>
        <p:sp>
          <p:nvSpPr>
            <p:cNvPr id="52" name="Oval 51"/>
            <p:cNvSpPr/>
            <p:nvPr/>
          </p:nvSpPr>
          <p:spPr>
            <a:xfrm>
              <a:off x="5105400" y="742950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53" name="Straight Connector 52"/>
            <p:cNvCxnSpPr>
              <a:stCxn id="52" idx="2"/>
              <a:endCxn id="52" idx="6"/>
            </p:cNvCxnSpPr>
            <p:nvPr/>
          </p:nvCxnSpPr>
          <p:spPr>
            <a:xfrm>
              <a:off x="5105400" y="1771650"/>
              <a:ext cx="2057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2" idx="0"/>
              <a:endCxn id="52" idx="4"/>
            </p:cNvCxnSpPr>
            <p:nvPr/>
          </p:nvCxnSpPr>
          <p:spPr>
            <a:xfrm>
              <a:off x="6134100" y="742950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948793" y="3142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78392" y="265332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2800" y="157159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27089" y="15715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8166" y="177831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Half Frame 59"/>
            <p:cNvSpPr/>
            <p:nvPr/>
          </p:nvSpPr>
          <p:spPr>
            <a:xfrm>
              <a:off x="6019800" y="1613891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31559" y="1606361"/>
              <a:ext cx="300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20811223">
            <a:off x="6589867" y="862048"/>
            <a:ext cx="1702087" cy="1702087"/>
            <a:chOff x="6746548" y="2852708"/>
            <a:chExt cx="2057400" cy="2057400"/>
          </a:xfrm>
        </p:grpSpPr>
        <p:sp>
          <p:nvSpPr>
            <p:cNvPr id="64" name="Oval 63"/>
            <p:cNvSpPr/>
            <p:nvPr/>
          </p:nvSpPr>
          <p:spPr>
            <a:xfrm>
              <a:off x="6746548" y="2852708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65" name="Straight Connector 64"/>
            <p:cNvCxnSpPr>
              <a:stCxn id="64" idx="3"/>
              <a:endCxn id="64" idx="5"/>
            </p:cNvCxnSpPr>
            <p:nvPr/>
          </p:nvCxnSpPr>
          <p:spPr>
            <a:xfrm>
              <a:off x="7047847" y="4608809"/>
              <a:ext cx="145480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0"/>
              <a:endCxn id="64" idx="4"/>
            </p:cNvCxnSpPr>
            <p:nvPr/>
          </p:nvCxnSpPr>
          <p:spPr>
            <a:xfrm>
              <a:off x="7775248" y="2852708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Half Frame 66"/>
            <p:cNvSpPr/>
            <p:nvPr/>
          </p:nvSpPr>
          <p:spPr>
            <a:xfrm>
              <a:off x="7660948" y="4476150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3592529" y="1749177"/>
            <a:ext cx="164514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2" idx="7"/>
          </p:cNvCxnSpPr>
          <p:nvPr/>
        </p:nvCxnSpPr>
        <p:spPr>
          <a:xfrm flipV="1">
            <a:off x="3833455" y="1167530"/>
            <a:ext cx="1163294" cy="11632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7420" y="5143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00400" y="15491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82530" y="15534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29123" y="84276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62841" y="22384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23745" y="249176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63786" y="19403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05109" y="232609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7810" y="213859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51520" y="20090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 rot="16455790">
            <a:off x="1305755" y="118493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 rot="16455790">
            <a:off x="3920943" y="186862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 rot="16455790">
            <a:off x="4516799" y="126371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 rot="16455790">
            <a:off x="1294234" y="19484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54580" y="1723440"/>
            <a:ext cx="278270" cy="28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82869" y="1600200"/>
            <a:ext cx="217776" cy="19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63346" y="1740065"/>
            <a:ext cx="278270" cy="28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91635" y="1616825"/>
            <a:ext cx="217776" cy="19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67019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83808" y="267680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64535" y="274314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0172" y="3722733"/>
            <a:ext cx="1767227" cy="1439817"/>
          </a:xfrm>
          <a:prstGeom prst="rect">
            <a:avLst/>
          </a:prstGeom>
        </p:spPr>
      </p:pic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2890983" y="1830616"/>
            <a:ext cx="5021137" cy="1722400"/>
          </a:xfrm>
          <a:prstGeom prst="cloudCallout">
            <a:avLst>
              <a:gd name="adj1" fmla="val 52082"/>
              <a:gd name="adj2" fmla="val 70911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7" grpId="0"/>
      <p:bldP spid="100" grpId="0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8839200" cy="75247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</a:rPr>
              <a:t>Bài tập 2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400" smtClean="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Cho </a:t>
            </a:r>
            <a:r>
              <a:rPr lang="en-US" altLang="en-US" sz="2400" smtClean="0">
                <a:latin typeface="Times New Roman" pitchFamily="18" charset="0"/>
              </a:rPr>
              <a:t>hình vẽ sau. Hãy tính độ dài dây AB, biết OA =13cm, </a:t>
            </a:r>
            <a:r>
              <a:rPr lang="en-US" altLang="en-US" sz="2400" smtClean="0">
                <a:latin typeface="Times New Roman" pitchFamily="18" charset="0"/>
              </a:rPr>
              <a:t>  </a:t>
            </a:r>
            <a:br>
              <a:rPr lang="en-US" altLang="en-US" sz="2400" smtClean="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                 </a:t>
            </a:r>
            <a:r>
              <a:rPr lang="en-US" altLang="en-US" sz="2400" smtClean="0">
                <a:latin typeface="Times New Roman" pitchFamily="18" charset="0"/>
              </a:rPr>
              <a:t>AM </a:t>
            </a:r>
            <a:r>
              <a:rPr lang="en-US" altLang="en-US" sz="2400" smtClean="0">
                <a:latin typeface="Times New Roman" pitchFamily="18" charset="0"/>
              </a:rPr>
              <a:t>= MB,  OM = 5cm.</a:t>
            </a:r>
          </a:p>
        </p:txBody>
      </p:sp>
      <p:sp>
        <p:nvSpPr>
          <p:cNvPr id="13329" name="Text Box 37"/>
          <p:cNvSpPr txBox="1">
            <a:spLocks noChangeArrowheads="1"/>
          </p:cNvSpPr>
          <p:nvPr/>
        </p:nvSpPr>
        <p:spPr bwMode="auto">
          <a:xfrm>
            <a:off x="136525" y="-297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" y="778966"/>
            <a:ext cx="6705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AB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2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OM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MA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MB (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 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  (</a:t>
            </a:r>
            <a:r>
              <a:rPr lang="en-US" alt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OA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  <a:r>
              <a:rPr lang="en-US" altLang="en-US" sz="2200" baseline="30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OA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169 – 25 = 144 = 12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</a:rPr>
              <a:t>12 (cm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AB =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AM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2.12 = 24 (cm)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24cm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28028"/>
              </p:ext>
            </p:extLst>
          </p:nvPr>
        </p:nvGraphicFramePr>
        <p:xfrm>
          <a:off x="635488" y="1504950"/>
          <a:ext cx="278912" cy="104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90440" imgH="711000" progId="Equation.DSMT4">
                  <p:embed/>
                </p:oleObj>
              </mc:Choice>
              <mc:Fallback>
                <p:oleObj name="Equation" r:id="rId3" imgW="190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488" y="1504950"/>
                        <a:ext cx="278912" cy="104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932842" y="797634"/>
            <a:ext cx="2133600" cy="21336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86889" y="2407698"/>
            <a:ext cx="182550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99642" y="1864434"/>
            <a:ext cx="0" cy="5432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9601" y="1725934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2842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2355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0359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86889" y="1864434"/>
            <a:ext cx="912753" cy="5432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alf Frame 11"/>
          <p:cNvSpPr/>
          <p:nvPr/>
        </p:nvSpPr>
        <p:spPr>
          <a:xfrm>
            <a:off x="6871225" y="2266950"/>
            <a:ext cx="125950" cy="133133"/>
          </a:xfrm>
          <a:prstGeom prst="halfFrame">
            <a:avLst>
              <a:gd name="adj1" fmla="val 0"/>
              <a:gd name="adj2" fmla="val 1568"/>
            </a:avLst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0441" y="15049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9186" y="22076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39290" y="22150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5093" y="240769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M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749" y="221704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5748" y="220764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15" name="TextBox 14"/>
          <p:cNvSpPr txBox="1"/>
          <p:nvPr/>
        </p:nvSpPr>
        <p:spPr>
          <a:xfrm rot="19765704">
            <a:off x="6068162" y="18075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13cm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6878599" y="190654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5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cm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4648200" y="1085850"/>
            <a:ext cx="0" cy="405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2273" y="97025"/>
            <a:ext cx="9144000" cy="46166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latin typeface=".VnTime" pitchFamily="34" charset="0"/>
                <a:cs typeface="Arial" charset="0"/>
              </a:rPr>
              <a:t>H·y ghÐp mçi c©u ë cét A víi mét ý ë cét B ®Ó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>
                <a:latin typeface=".VnTime" pitchFamily="34" charset="0"/>
                <a:cs typeface="Arial" charset="0"/>
              </a:rPr>
              <a:t> kÕt luËn ®óng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854388" y="1149042"/>
            <a:ext cx="4191000" cy="370870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>
                <a:latin typeface="+mn-lt"/>
              </a:rPr>
              <a:t>Cột </a:t>
            </a:r>
            <a:r>
              <a:rPr lang="en-US" sz="2000" b="1" smtClean="0">
                <a:latin typeface="+mn-lt"/>
              </a:rPr>
              <a:t>B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nhỏ </a:t>
            </a:r>
            <a:r>
              <a:rPr lang="en-US" sz="2000">
                <a:latin typeface="+mn-lt"/>
              </a:rPr>
              <a:t>nhất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có </a:t>
            </a:r>
            <a:r>
              <a:rPr lang="en-US" sz="2000">
                <a:latin typeface="+mn-lt"/>
              </a:rPr>
              <a:t>thể vuông góc hoặc không vuông góc với dây cung.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C</a:t>
            </a:r>
            <a:r>
              <a:rPr lang="vi-VN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</a:t>
            </a:r>
            <a:r>
              <a:rPr lang="vi-VN" sz="2000" smtClean="0">
                <a:latin typeface="+mn-lt"/>
              </a:rPr>
              <a:t>luôn </a:t>
            </a:r>
            <a:r>
              <a:rPr lang="vi-VN" sz="2000">
                <a:latin typeface="+mn-lt"/>
              </a:rPr>
              <a:t>đi qua trung điểm của dây cung ấy.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lớn nhất.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vi-VN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vi-VN" sz="2000" smtClean="0">
                <a:latin typeface="+mn-lt"/>
              </a:rPr>
              <a:t> </a:t>
            </a:r>
            <a:r>
              <a:rPr lang="vi-VN" sz="2000">
                <a:latin typeface="+mn-lt"/>
              </a:rPr>
              <a:t>dây cung đi qua tâm.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</a:t>
            </a:r>
            <a:r>
              <a:rPr lang="en-US" sz="2000">
                <a:latin typeface="+mn-lt"/>
              </a:rPr>
              <a:t>vuông góc với dây ấy.</a:t>
            </a:r>
          </a:p>
          <a:p>
            <a:pPr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06717" y="1098176"/>
            <a:ext cx="4378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</a:pPr>
            <a:r>
              <a:rPr lang="en-US" sz="2000" b="1">
                <a:latin typeface="+mn-lt"/>
              </a:rPr>
              <a:t>Cột </a:t>
            </a:r>
            <a:r>
              <a:rPr lang="en-US" sz="2000" b="1" smtClean="0">
                <a:latin typeface="+mn-lt"/>
              </a:rPr>
              <a:t>A</a:t>
            </a:r>
            <a:endParaRPr lang="en-US" sz="2000" b="1">
              <a:latin typeface="+mn-lt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397375" y="28956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en-US">
              <a:latin typeface=".Vn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264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1.</a:t>
            </a:r>
            <a:r>
              <a:rPr lang="en-US" sz="2000">
                <a:latin typeface="+mn-lt"/>
              </a:rPr>
              <a:t> </a:t>
            </a:r>
            <a:r>
              <a:rPr lang="vi-VN" sz="2000">
                <a:latin typeface="+mn-lt"/>
              </a:rPr>
              <a:t>Đường kính vuông góc với dây cung thì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1813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4.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</a:rPr>
              <a:t>Đường kính đi qua trung điểm của một dây không đi qua tâm thì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66750"/>
            <a:ext cx="30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>
                <a:solidFill>
                  <a:srgbClr val="92D050"/>
                </a:solidFill>
                <a:latin typeface="+mn-lt"/>
              </a:rPr>
              <a:t>Trong một đường tròn: </a:t>
            </a:r>
          </a:p>
        </p:txBody>
      </p:sp>
      <p:sp>
        <p:nvSpPr>
          <p:cNvPr id="2" name="Rectangle 1"/>
          <p:cNvSpPr/>
          <p:nvPr/>
        </p:nvSpPr>
        <p:spPr>
          <a:xfrm>
            <a:off x="85200" y="1526466"/>
            <a:ext cx="4617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chemeClr val="accent3"/>
                </a:solidFill>
                <a:latin typeface="+mn-lt"/>
              </a:rPr>
              <a:t>1. </a:t>
            </a:r>
            <a:r>
              <a:rPr lang="vi-VN" sz="2000" smtClean="0">
                <a:solidFill>
                  <a:srgbClr val="FF0000"/>
                </a:solidFill>
                <a:latin typeface="+mn-lt"/>
              </a:rPr>
              <a:t>Đường </a:t>
            </a:r>
            <a:r>
              <a:rPr lang="vi-VN" sz="2000">
                <a:solidFill>
                  <a:srgbClr val="FF0000"/>
                </a:solidFill>
                <a:latin typeface="+mn-lt"/>
              </a:rPr>
              <a:t>kính vuông góc với dây cung thì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4388" y="2620515"/>
            <a:ext cx="3832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vi-VN" sz="2000" smtClean="0">
                <a:solidFill>
                  <a:srgbClr val="FF0000"/>
                </a:solidFill>
                <a:latin typeface="+mn-lt"/>
              </a:rPr>
              <a:t>luôn </a:t>
            </a:r>
            <a:r>
              <a:rPr lang="vi-VN" sz="2000">
                <a:solidFill>
                  <a:srgbClr val="FF0000"/>
                </a:solidFill>
                <a:latin typeface="+mn-lt"/>
              </a:rPr>
              <a:t>đi qua trung điểm của dây cung ấy.</a:t>
            </a:r>
          </a:p>
        </p:txBody>
      </p:sp>
      <p:sp>
        <p:nvSpPr>
          <p:cNvPr id="9" name="Freeform 8"/>
          <p:cNvSpPr/>
          <p:nvPr/>
        </p:nvSpPr>
        <p:spPr>
          <a:xfrm>
            <a:off x="4378362" y="1839558"/>
            <a:ext cx="559398" cy="1000461"/>
          </a:xfrm>
          <a:custGeom>
            <a:avLst/>
            <a:gdLst>
              <a:gd name="connsiteX0" fmla="*/ 0 w 559398"/>
              <a:gd name="connsiteY0" fmla="*/ 0 h 1000461"/>
              <a:gd name="connsiteX1" fmla="*/ 322730 w 559398"/>
              <a:gd name="connsiteY1" fmla="*/ 268941 h 1000461"/>
              <a:gd name="connsiteX2" fmla="*/ 161365 w 559398"/>
              <a:gd name="connsiteY2" fmla="*/ 742277 h 1000461"/>
              <a:gd name="connsiteX3" fmla="*/ 559398 w 559398"/>
              <a:gd name="connsiteY3" fmla="*/ 1000461 h 100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398" h="1000461">
                <a:moveTo>
                  <a:pt x="0" y="0"/>
                </a:moveTo>
                <a:cubicBezTo>
                  <a:pt x="147918" y="72614"/>
                  <a:pt x="295836" y="145228"/>
                  <a:pt x="322730" y="268941"/>
                </a:cubicBezTo>
                <a:cubicBezTo>
                  <a:pt x="349624" y="392654"/>
                  <a:pt x="121920" y="620357"/>
                  <a:pt x="161365" y="742277"/>
                </a:cubicBezTo>
                <a:cubicBezTo>
                  <a:pt x="200810" y="864197"/>
                  <a:pt x="380104" y="932329"/>
                  <a:pt x="559398" y="1000461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60781" y="2063066"/>
            <a:ext cx="1398494" cy="1433169"/>
          </a:xfrm>
          <a:custGeom>
            <a:avLst/>
            <a:gdLst>
              <a:gd name="connsiteX0" fmla="*/ 0 w 1398494"/>
              <a:gd name="connsiteY0" fmla="*/ 185282 h 1433169"/>
              <a:gd name="connsiteX1" fmla="*/ 925158 w 1398494"/>
              <a:gd name="connsiteY1" fmla="*/ 77706 h 1433169"/>
              <a:gd name="connsiteX2" fmla="*/ 1097280 w 1398494"/>
              <a:gd name="connsiteY2" fmla="*/ 1196501 h 1433169"/>
              <a:gd name="connsiteX3" fmla="*/ 1398494 w 1398494"/>
              <a:gd name="connsiteY3" fmla="*/ 1433169 h 14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494" h="1433169">
                <a:moveTo>
                  <a:pt x="0" y="185282"/>
                </a:moveTo>
                <a:cubicBezTo>
                  <a:pt x="371139" y="47225"/>
                  <a:pt x="742278" y="-90831"/>
                  <a:pt x="925158" y="77706"/>
                </a:cubicBezTo>
                <a:cubicBezTo>
                  <a:pt x="1108038" y="246243"/>
                  <a:pt x="1018391" y="970591"/>
                  <a:pt x="1097280" y="1196501"/>
                </a:cubicBezTo>
                <a:cubicBezTo>
                  <a:pt x="1176169" y="1422411"/>
                  <a:pt x="1287331" y="1427790"/>
                  <a:pt x="1398494" y="1433169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0398" y="3303882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lớn nhất.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" y="2484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rgbClr val="00B0F0"/>
                </a:solidFill>
                <a:latin typeface="+mn-lt"/>
              </a:rPr>
              <a:t>Đường kính đi qua trung điểm của dây cung thì</a:t>
            </a:r>
          </a:p>
        </p:txBody>
      </p:sp>
      <p:sp>
        <p:nvSpPr>
          <p:cNvPr id="12" name="Freeform 11"/>
          <p:cNvSpPr/>
          <p:nvPr/>
        </p:nvSpPr>
        <p:spPr>
          <a:xfrm>
            <a:off x="3861995" y="2151529"/>
            <a:ext cx="1118796" cy="900802"/>
          </a:xfrm>
          <a:custGeom>
            <a:avLst/>
            <a:gdLst>
              <a:gd name="connsiteX0" fmla="*/ 0 w 1118796"/>
              <a:gd name="connsiteY0" fmla="*/ 882127 h 900802"/>
              <a:gd name="connsiteX1" fmla="*/ 860612 w 1118796"/>
              <a:gd name="connsiteY1" fmla="*/ 806824 h 900802"/>
              <a:gd name="connsiteX2" fmla="*/ 677732 w 1118796"/>
              <a:gd name="connsiteY2" fmla="*/ 150607 h 900802"/>
              <a:gd name="connsiteX3" fmla="*/ 1118796 w 1118796"/>
              <a:gd name="connsiteY3" fmla="*/ 0 h 9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796" h="900802">
                <a:moveTo>
                  <a:pt x="0" y="882127"/>
                </a:moveTo>
                <a:cubicBezTo>
                  <a:pt x="373828" y="905435"/>
                  <a:pt x="747657" y="928744"/>
                  <a:pt x="860612" y="806824"/>
                </a:cubicBezTo>
                <a:cubicBezTo>
                  <a:pt x="973567" y="684904"/>
                  <a:pt x="634701" y="285078"/>
                  <a:pt x="677732" y="150607"/>
                </a:cubicBezTo>
                <a:cubicBezTo>
                  <a:pt x="720763" y="16136"/>
                  <a:pt x="919779" y="8068"/>
                  <a:pt x="1118796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3629" y="1940064"/>
            <a:ext cx="4191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00B0F0"/>
                </a:solidFill>
                <a:latin typeface="+mn-lt"/>
              </a:rPr>
              <a:t>     có </a:t>
            </a:r>
            <a:r>
              <a:rPr lang="en-US" sz="2000">
                <a:solidFill>
                  <a:srgbClr val="00B0F0"/>
                </a:solidFill>
                <a:latin typeface="+mn-lt"/>
              </a:rPr>
              <a:t>thể vuông góc hoặc không vuông góc với dây cung.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201924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</a:t>
            </a:r>
            <a:r>
              <a:rPr lang="vi-VN" sz="2000">
                <a:latin typeface="+mn-lt"/>
              </a:rPr>
              <a:t> Đường kính là dây có độ </a:t>
            </a:r>
            <a:r>
              <a:rPr lang="vi-VN" sz="2000">
                <a:latin typeface="+mn-lt"/>
              </a:rPr>
              <a:t>dài</a:t>
            </a:r>
            <a:r>
              <a:rPr lang="vi-VN" sz="2000" smtClean="0">
                <a:latin typeface="+mn-lt"/>
              </a:rPr>
              <a:t>.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2023215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Đường kính là dây có độ dài.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01" y="2470487"/>
            <a:ext cx="451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3.</a:t>
            </a:r>
            <a:r>
              <a:rPr lang="vi-VN" sz="2000">
                <a:latin typeface="+mn-lt"/>
              </a:rPr>
              <a:t> Đường kính đi qua trung điểm của dây </a:t>
            </a:r>
            <a:r>
              <a:rPr lang="vi-VN" sz="2000">
                <a:latin typeface="+mn-lt"/>
              </a:rPr>
              <a:t>cung </a:t>
            </a:r>
            <a:r>
              <a:rPr lang="vi-VN" sz="2000" smtClean="0">
                <a:latin typeface="+mn-lt"/>
              </a:rPr>
              <a:t>thì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6" y="3181350"/>
            <a:ext cx="4468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4.</a:t>
            </a:r>
            <a:r>
              <a:rPr lang="vi-VN" sz="20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2000">
                <a:solidFill>
                  <a:schemeClr val="bg1"/>
                </a:solidFill>
                <a:latin typeface="+mn-lt"/>
              </a:rPr>
              <a:t>Đường kính đi qua trung điểm của một dây không đi qua tâm </a:t>
            </a:r>
            <a:r>
              <a:rPr lang="vi-VN" sz="2000">
                <a:solidFill>
                  <a:schemeClr val="bg1"/>
                </a:solidFill>
                <a:latin typeface="+mn-lt"/>
              </a:rPr>
              <a:t>thì </a:t>
            </a:r>
            <a:endParaRPr lang="en-US" sz="2000" b="1" i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01845" y="3527388"/>
            <a:ext cx="849854" cy="767440"/>
          </a:xfrm>
          <a:custGeom>
            <a:avLst/>
            <a:gdLst>
              <a:gd name="connsiteX0" fmla="*/ 0 w 849854"/>
              <a:gd name="connsiteY0" fmla="*/ 206790 h 908445"/>
              <a:gd name="connsiteX1" fmla="*/ 623943 w 849854"/>
              <a:gd name="connsiteY1" fmla="*/ 34667 h 908445"/>
              <a:gd name="connsiteX2" fmla="*/ 333487 w 849854"/>
              <a:gd name="connsiteY2" fmla="*/ 809218 h 908445"/>
              <a:gd name="connsiteX3" fmla="*/ 849854 w 849854"/>
              <a:gd name="connsiteY3" fmla="*/ 873764 h 908445"/>
              <a:gd name="connsiteX0" fmla="*/ 0 w 849854"/>
              <a:gd name="connsiteY0" fmla="*/ 76424 h 767440"/>
              <a:gd name="connsiteX1" fmla="*/ 580913 w 849854"/>
              <a:gd name="connsiteY1" fmla="*/ 108696 h 767440"/>
              <a:gd name="connsiteX2" fmla="*/ 333487 w 849854"/>
              <a:gd name="connsiteY2" fmla="*/ 678852 h 767440"/>
              <a:gd name="connsiteX3" fmla="*/ 849854 w 849854"/>
              <a:gd name="connsiteY3" fmla="*/ 743398 h 7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854" h="767440">
                <a:moveTo>
                  <a:pt x="0" y="76424"/>
                </a:moveTo>
                <a:cubicBezTo>
                  <a:pt x="284181" y="-59840"/>
                  <a:pt x="525332" y="8291"/>
                  <a:pt x="580913" y="108696"/>
                </a:cubicBezTo>
                <a:cubicBezTo>
                  <a:pt x="636494" y="209101"/>
                  <a:pt x="288664" y="573068"/>
                  <a:pt x="333487" y="678852"/>
                </a:cubicBezTo>
                <a:cubicBezTo>
                  <a:pt x="378310" y="784636"/>
                  <a:pt x="610496" y="781049"/>
                  <a:pt x="849854" y="743398"/>
                </a:cubicBezTo>
              </a:path>
            </a:pathLst>
          </a:cu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37674" y="4065882"/>
            <a:ext cx="24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n-lt"/>
              </a:rPr>
              <a:t>vuông góc với dây ấy.</a:t>
            </a:r>
            <a:endParaRPr lang="en-US" sz="2000" b="1" i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 animBg="1"/>
      <p:bldP spid="10" grpId="0" animBg="1"/>
      <p:bldP spid="11" grpId="0"/>
      <p:bldP spid="31" grpId="0"/>
      <p:bldP spid="12" grpId="0" animBg="1"/>
      <p:bldP spid="13" grpId="0"/>
      <p:bldP spid="14" grpId="0"/>
      <p:bldP spid="28" grpId="0"/>
      <p:bldP spid="16" grpId="0"/>
      <p:bldP spid="17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24&quot;&gt;&lt;property id=&quot;20148&quot; value=&quot;5&quot;/&gt;&lt;property id=&quot;20300&quot; value=&quot;Slide 2&quot;/&gt;&lt;property id=&quot;20307&quot; value=&quot;280&quot;/&gt;&lt;/object&gt;&lt;object type=&quot;3&quot; unique_id=&quot;10026&quot;&gt;&lt;property id=&quot;20148&quot; value=&quot;5&quot;/&gt;&lt;property id=&quot;20300&quot; value=&quot;Slide 4 - &amp;quot;I. So sánh độ dài của đường kính và dây &amp;quot;&quot;/&gt;&lt;property id=&quot;20307&quot; value=&quot;282&quot;/&gt;&lt;/object&gt;&lt;object type=&quot;3&quot; unique_id=&quot;10028&quot;&gt;&lt;property id=&quot;20148&quot; value=&quot;5&quot;/&gt;&lt;property id=&quot;20300&quot; value=&quot;Slide 7&quot;/&gt;&lt;property id=&quot;20307&quot; value=&quot;285&quot;/&gt;&lt;/object&gt;&lt;object type=&quot;3&quot; unique_id=&quot;10030&quot;&gt;&lt;property id=&quot;20148&quot; value=&quot;5&quot;/&gt;&lt;property id=&quot;20300&quot; value=&quot;Slide 8 - &amp;quot;Bài tập 2:  Cho hình vẽ sau. Hãy tính độ dài dây AB, biết OA =13cm, AM = MB,  OM = 5cm.&amp;quot;&quot;/&gt;&lt;property id=&quot;20307&quot; value=&quot;287&quot;/&gt;&lt;/object&gt;&lt;object type=&quot;3&quot; unique_id=&quot;10033&quot;&gt;&lt;property id=&quot;20148&quot; value=&quot;5&quot;/&gt;&lt;property id=&quot;20300&quot; value=&quot;Slide 10&quot;/&gt;&lt;property id=&quot;20307&quot; value=&quot;294&quot;/&gt;&lt;/object&gt;&lt;object type=&quot;3&quot; unique_id=&quot;10644&quot;&gt;&lt;property id=&quot;20148&quot; value=&quot;5&quot;/&gt;&lt;property id=&quot;20300&quot; value=&quot;Slide 1&quot;/&gt;&lt;property id=&quot;20307&quot; value=&quot;295&quot;/&gt;&lt;/object&gt;&lt;object type=&quot;3&quot; unique_id=&quot;10645&quot;&gt;&lt;property id=&quot;20148&quot; value=&quot;5&quot;/&gt;&lt;property id=&quot;20300&quot; value=&quot;Slide 3&quot;/&gt;&lt;property id=&quot;20307&quot; value=&quot;297&quot;/&gt;&lt;/object&gt;&lt;object type=&quot;3&quot; unique_id=&quot;10798&quot;&gt;&lt;property id=&quot;20148&quot; value=&quot;5&quot;/&gt;&lt;property id=&quot;20300&quot; value=&quot;Slide 5&quot;/&gt;&lt;property id=&quot;20307&quot; value=&quot;299&quot;/&gt;&lt;/object&gt;&lt;object type=&quot;3&quot; unique_id=&quot;10883&quot;&gt;&lt;property id=&quot;20148&quot; value=&quot;5&quot;/&gt;&lt;property id=&quot;20300&quot; value=&quot;Slide 6&quot;/&gt;&lt;property id=&quot;20307&quot; value=&quot;300&quot;/&gt;&lt;/object&gt;&lt;object type=&quot;3&quot; unique_id=&quot;11091&quot;&gt;&lt;property id=&quot;20148&quot; value=&quot;5&quot;/&gt;&lt;property id=&quot;20300&quot; value=&quot;Slide 9&quot;/&gt;&lt;property id=&quot;20307&quot; value=&quot;301&quot;/&gt;&lt;/object&gt;&lt;object type=&quot;3&quot; unique_id=&quot;11142&quot;&gt;&lt;property id=&quot;20148&quot; value=&quot;5&quot;/&gt;&lt;property id=&quot;20300&quot; value=&quot;Slide 11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e o">
  <a:themeElements>
    <a:clrScheme name="bai ta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974806"/>
      </a:accent2>
      <a:accent3>
        <a:srgbClr val="09B70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bai ta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974806"/>
      </a:accent2>
      <a:accent3>
        <a:srgbClr val="09B70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spcBef>
            <a:spcPts val="600"/>
          </a:spcBef>
          <a:defRPr sz="2000">
            <a:latin typeface="+mn-lt"/>
          </a:defRPr>
        </a:defPPr>
      </a:lst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b="1" i="1" smtClean="0">
            <a:solidFill>
              <a:schemeClr val="accent4">
                <a:lumMod val="60000"/>
                <a:lumOff val="40000"/>
              </a:schemeClr>
            </a:solidFill>
            <a:latin typeface="+mn-lt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 o</Template>
  <TotalTime>2435</TotalTime>
  <Words>1345</Words>
  <PresentationFormat>On-screen Show (16:9)</PresentationFormat>
  <Paragraphs>262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ke o</vt:lpstr>
      <vt:lpstr>Theme1</vt:lpstr>
      <vt:lpstr>Clip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2: Cho hình vẽ sau. Hãy tính độ dài dây AB, biết OA =13cm,                      AM = MB,  OM = 5cm.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2013-10-06T10:27:11Z</dcterms:created>
  <dcterms:modified xsi:type="dcterms:W3CDTF">2021-08-24T16:07:59Z</dcterms:modified>
</cp:coreProperties>
</file>