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9" r:id="rId3"/>
    <p:sldId id="268" r:id="rId4"/>
    <p:sldId id="257" r:id="rId5"/>
    <p:sldId id="258" r:id="rId6"/>
    <p:sldId id="261" r:id="rId7"/>
    <p:sldId id="262" r:id="rId8"/>
    <p:sldId id="269" r:id="rId9"/>
    <p:sldId id="260" r:id="rId10"/>
    <p:sldId id="271" r:id="rId11"/>
    <p:sldId id="272" r:id="rId12"/>
    <p:sldId id="270" r:id="rId13"/>
    <p:sldId id="273" r:id="rId14"/>
    <p:sldId id="296" r:id="rId15"/>
    <p:sldId id="294" r:id="rId16"/>
    <p:sldId id="295" r:id="rId17"/>
    <p:sldId id="297" r:id="rId18"/>
    <p:sldId id="298" r:id="rId19"/>
    <p:sldId id="299" r:id="rId20"/>
    <p:sldId id="300" r:id="rId21"/>
    <p:sldId id="303" r:id="rId22"/>
    <p:sldId id="265" r:id="rId23"/>
  </p:sldIdLst>
  <p:sldSz cx="18288000" cy="10287000"/>
  <p:notesSz cx="6858000" cy="9144000"/>
  <p:embeddedFontLst>
    <p:embeddedFont>
      <p:font typeface="Arial" panose="020B0604020202020204" pitchFamily="34" charset="0"/>
      <p:regular r:id="rId24"/>
    </p:embeddedFont>
    <p:embeddedFont>
      <p:font typeface="Calibri" panose="020F0502020204030204" pitchFamily="3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63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19" autoAdjust="0"/>
    <p:restoredTop sz="94587" autoAdjust="0"/>
  </p:normalViewPr>
  <p:slideViewPr>
    <p:cSldViewPr>
      <p:cViewPr varScale="1">
        <p:scale>
          <a:sx n="47" d="100"/>
          <a:sy n="47" d="100"/>
        </p:scale>
        <p:origin x="401"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3.sv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4.sv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sv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177667">
            <a:off x="-1196430" y="-2772682"/>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sp>
        <p:nvSpPr>
          <p:cNvPr id="4" name="Freeform 4"/>
          <p:cNvSpPr/>
          <p:nvPr/>
        </p:nvSpPr>
        <p:spPr>
          <a:xfrm>
            <a:off x="1028700" y="1121947"/>
            <a:ext cx="16230600" cy="3809432"/>
          </a:xfrm>
          <a:custGeom>
            <a:avLst/>
            <a:gdLst/>
            <a:ahLst/>
            <a:cxnLst/>
            <a:rect l="l" t="t" r="r" b="b"/>
            <a:pathLst>
              <a:path w="4274726" h="950787">
                <a:moveTo>
                  <a:pt x="0" y="0"/>
                </a:moveTo>
                <a:lnTo>
                  <a:pt x="4274726" y="0"/>
                </a:lnTo>
                <a:lnTo>
                  <a:pt x="4274726" y="950787"/>
                </a:lnTo>
                <a:lnTo>
                  <a:pt x="0" y="950787"/>
                </a:lnTo>
                <a:close/>
              </a:path>
            </a:pathLst>
          </a:custGeom>
          <a:solidFill>
            <a:srgbClr val="FFFFFF"/>
          </a:solidFill>
        </p:spPr>
        <p:txBody>
          <a:bodyPr bIns="252000" anchor="ctr"/>
          <a:lstStyle/>
          <a:p>
            <a:pPr algn="ctr">
              <a:lnSpc>
                <a:spcPct val="150000"/>
              </a:lnSpc>
            </a:pPr>
            <a:r>
              <a:rPr lang="vi-VN" sz="8000" b="1" dirty="0">
                <a:solidFill>
                  <a:srgbClr val="036374"/>
                </a:solidFill>
                <a:latin typeface="Arial" panose="020B0604020202020204" pitchFamily="34" charset="0"/>
                <a:cs typeface="Arial" panose="020B0604020202020204" pitchFamily="34" charset="0"/>
              </a:rPr>
              <a:t>NHIỆT LIỆT CHÀO MỪNG </a:t>
            </a:r>
          </a:p>
          <a:p>
            <a:pPr algn="ctr">
              <a:lnSpc>
                <a:spcPct val="150000"/>
              </a:lnSpc>
            </a:pPr>
            <a:r>
              <a:rPr lang="vi-VN" sz="8000" b="1" dirty="0">
                <a:solidFill>
                  <a:srgbClr val="036374"/>
                </a:solidFill>
                <a:latin typeface="Arial" panose="020B0604020202020204" pitchFamily="34" charset="0"/>
                <a:cs typeface="Arial" panose="020B0604020202020204" pitchFamily="34" charset="0"/>
              </a:rPr>
              <a:t>CÁC EM ĐẾN VỚI BÀI HỌC MỚI!</a:t>
            </a:r>
          </a:p>
        </p:txBody>
      </p:sp>
      <p:sp>
        <p:nvSpPr>
          <p:cNvPr id="6" name="Freeform 6"/>
          <p:cNvSpPr/>
          <p:nvPr/>
        </p:nvSpPr>
        <p:spPr>
          <a:xfrm>
            <a:off x="3980606" y="4603671"/>
            <a:ext cx="10326787" cy="7086758"/>
          </a:xfrm>
          <a:custGeom>
            <a:avLst/>
            <a:gdLst/>
            <a:ahLst/>
            <a:cxnLst/>
            <a:rect l="l" t="t" r="r" b="b"/>
            <a:pathLst>
              <a:path w="10722353" h="7358215">
                <a:moveTo>
                  <a:pt x="0" y="0"/>
                </a:moveTo>
                <a:lnTo>
                  <a:pt x="10722352" y="0"/>
                </a:lnTo>
                <a:lnTo>
                  <a:pt x="10722352" y="7358215"/>
                </a:lnTo>
                <a:lnTo>
                  <a:pt x="0" y="7358215"/>
                </a:lnTo>
                <a:lnTo>
                  <a:pt x="0" y="0"/>
                </a:lnTo>
                <a:close/>
              </a:path>
            </a:pathLst>
          </a:custGeom>
          <a:blipFill>
            <a:blip r:embed="rId3"/>
            <a:stretch>
              <a:fillRect/>
            </a:stretch>
          </a:blipFill>
        </p:spPr>
      </p:sp>
      <p:sp>
        <p:nvSpPr>
          <p:cNvPr id="9" name="Freeform 9"/>
          <p:cNvSpPr/>
          <p:nvPr/>
        </p:nvSpPr>
        <p:spPr>
          <a:xfrm rot="1859575">
            <a:off x="14851640" y="-1907614"/>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rot="1859575">
            <a:off x="-1729631" y="7360986"/>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3"/>
          <p:cNvSpPr/>
          <p:nvPr/>
        </p:nvSpPr>
        <p:spPr>
          <a:xfrm rot="1859575">
            <a:off x="-1723566" y="8229600"/>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6" name="Freeform 5">
            <a:extLst>
              <a:ext uri="{FF2B5EF4-FFF2-40B4-BE49-F238E27FC236}">
                <a16:creationId xmlns:a16="http://schemas.microsoft.com/office/drawing/2014/main" id="{11CC313C-EE6B-93CF-9439-5AC6D4591588}"/>
              </a:ext>
            </a:extLst>
          </p:cNvPr>
          <p:cNvSpPr/>
          <p:nvPr/>
        </p:nvSpPr>
        <p:spPr>
          <a:xfrm>
            <a:off x="602923" y="1669081"/>
            <a:ext cx="17082151" cy="8046418"/>
          </a:xfrm>
          <a:custGeom>
            <a:avLst/>
            <a:gdLst/>
            <a:ahLst/>
            <a:cxnLst/>
            <a:rect l="l" t="t" r="r" b="b"/>
            <a:pathLst>
              <a:path w="2137363" h="2167467">
                <a:moveTo>
                  <a:pt x="0" y="0"/>
                </a:moveTo>
                <a:lnTo>
                  <a:pt x="2137363" y="0"/>
                </a:lnTo>
                <a:lnTo>
                  <a:pt x="2137363" y="2167467"/>
                </a:lnTo>
                <a:lnTo>
                  <a:pt x="0" y="2167467"/>
                </a:lnTo>
                <a:close/>
              </a:path>
            </a:pathLst>
          </a:custGeom>
          <a:solidFill>
            <a:srgbClr val="FFFFFF"/>
          </a:solidFill>
          <a:ln>
            <a:solidFill>
              <a:srgbClr val="036374"/>
            </a:solidFill>
          </a:ln>
          <a:effectLst>
            <a:outerShdw blurRad="50800" dist="38100" dir="5400000" algn="t" rotWithShape="0">
              <a:prstClr val="black">
                <a:alpha val="40000"/>
              </a:prstClr>
            </a:outerShdw>
          </a:effectLst>
        </p:spPr>
        <p:txBody>
          <a:bodyPr lIns="288000" rIns="288000" bIns="72000" anchor="ctr"/>
          <a:lstStyle/>
          <a:p>
            <a:pPr algn="just">
              <a:lnSpc>
                <a:spcPct val="150000"/>
              </a:lnSpc>
            </a:pPr>
            <a:r>
              <a:rPr lang="vi-VN"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Tôi có nhiều truyện tranh, một trong số đó là cuốn truyện tranh Kim Đồng mà tôi vô cùng yêu thích. Tôi yêu cuốn truyện này không chỉ vì đó là món quà mẹ tặng nhân dịp tôi được kết nạp Đội, mà còn vì cuốn truyện rất hay. Truyện kể về cuộc đời và tấm gương hi sinh anh dũng của anh Kim Đồng. Đọc truyện, tôi biết anh Kim Đồng cũng là một thiếu nhi hồn nhiên như tôi và các bạn của tôi. Nhưng sống trong thời kì đất nước bị xâm lăng, anh đã hăng hái làm liên lạc cho cách mạng và anh dũng hi sinh khi mới 14 tuổi. Anh Kim Đồng trở thành tấm gương sáng cho các thế hệ thiếu niên noi theo. Tôi rất biết ơn anh Kim Đồng và các chiến sĩ cách mạng. Tôi sẽ phấn đấu để xứng đáng với những hi sinh to lớn của các thế hệ cha anh.</a:t>
            </a:r>
            <a:endParaRPr lang="vi-VN" sz="3400" dirty="0">
              <a:effectLst/>
              <a:latin typeface="Arial" panose="020B0604020202020204" pitchFamily="34" charset="0"/>
              <a:cs typeface="Arial" panose="020B0604020202020204" pitchFamily="34" charset="0"/>
            </a:endParaRPr>
          </a:p>
        </p:txBody>
      </p:sp>
      <p:sp>
        <p:nvSpPr>
          <p:cNvPr id="22" name="Freeform 22"/>
          <p:cNvSpPr/>
          <p:nvPr/>
        </p:nvSpPr>
        <p:spPr>
          <a:xfrm rot="1859575">
            <a:off x="15565319" y="-1758770"/>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 name="TextBox 115">
            <a:extLst>
              <a:ext uri="{FF2B5EF4-FFF2-40B4-BE49-F238E27FC236}">
                <a16:creationId xmlns:a16="http://schemas.microsoft.com/office/drawing/2014/main" id="{E3E7C0B7-399A-C9E2-0A4B-497402E54081}"/>
              </a:ext>
            </a:extLst>
          </p:cNvPr>
          <p:cNvSpPr txBox="1"/>
          <p:nvPr/>
        </p:nvSpPr>
        <p:spPr>
          <a:xfrm>
            <a:off x="5334000" y="571500"/>
            <a:ext cx="7619998" cy="769441"/>
          </a:xfrm>
          <a:prstGeom prst="rect">
            <a:avLst/>
          </a:prstGeom>
        </p:spPr>
        <p:txBody>
          <a:bodyPr wrap="square" lIns="0" tIns="0" rIns="0" bIns="0" rtlCol="0" anchor="t">
            <a:spAutoFit/>
          </a:bodyPr>
          <a:lstStyle/>
          <a:p>
            <a:pPr algn="ctr">
              <a:spcBef>
                <a:spcPct val="0"/>
              </a:spcBef>
            </a:pPr>
            <a:r>
              <a:rPr lang="vi-VN" sz="5000" b="1" dirty="0">
                <a:solidFill>
                  <a:srgbClr val="036374"/>
                </a:solidFill>
                <a:latin typeface="Arial" panose="020B0604020202020204" pitchFamily="34" charset="0"/>
                <a:cs typeface="Arial" panose="020B0604020202020204" pitchFamily="34" charset="0"/>
              </a:rPr>
              <a:t>Bài tham khảo đề 1</a:t>
            </a:r>
            <a:endParaRPr lang="en-US" sz="5000" b="1" dirty="0">
              <a:solidFill>
                <a:srgbClr val="03637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539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3"/>
          <p:cNvSpPr/>
          <p:nvPr/>
        </p:nvSpPr>
        <p:spPr>
          <a:xfrm rot="1859575">
            <a:off x="-1723566" y="8229600"/>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6" name="Freeform 5">
            <a:extLst>
              <a:ext uri="{FF2B5EF4-FFF2-40B4-BE49-F238E27FC236}">
                <a16:creationId xmlns:a16="http://schemas.microsoft.com/office/drawing/2014/main" id="{11CC313C-EE6B-93CF-9439-5AC6D4591588}"/>
              </a:ext>
            </a:extLst>
          </p:cNvPr>
          <p:cNvSpPr/>
          <p:nvPr/>
        </p:nvSpPr>
        <p:spPr>
          <a:xfrm>
            <a:off x="602923" y="1409700"/>
            <a:ext cx="17082151" cy="8534399"/>
          </a:xfrm>
          <a:custGeom>
            <a:avLst/>
            <a:gdLst/>
            <a:ahLst/>
            <a:cxnLst/>
            <a:rect l="l" t="t" r="r" b="b"/>
            <a:pathLst>
              <a:path w="2137363" h="2167467">
                <a:moveTo>
                  <a:pt x="0" y="0"/>
                </a:moveTo>
                <a:lnTo>
                  <a:pt x="2137363" y="0"/>
                </a:lnTo>
                <a:lnTo>
                  <a:pt x="2137363" y="2167467"/>
                </a:lnTo>
                <a:lnTo>
                  <a:pt x="0" y="2167467"/>
                </a:lnTo>
                <a:close/>
              </a:path>
            </a:pathLst>
          </a:custGeom>
          <a:solidFill>
            <a:srgbClr val="FFFFFF"/>
          </a:solidFill>
          <a:ln>
            <a:solidFill>
              <a:srgbClr val="036374"/>
            </a:solidFill>
          </a:ln>
          <a:effectLst>
            <a:outerShdw blurRad="50800" dist="38100" dir="5400000" algn="t" rotWithShape="0">
              <a:prstClr val="black">
                <a:alpha val="40000"/>
              </a:prstClr>
            </a:outerShdw>
          </a:effectLst>
        </p:spPr>
        <p:txBody>
          <a:bodyPr lIns="288000" rIns="288000" bIns="72000" anchor="ctr"/>
          <a:lstStyle/>
          <a:p>
            <a:pPr algn="just">
              <a:lnSpc>
                <a:spcPct val="150000"/>
              </a:lnSpc>
            </a:pPr>
            <a:r>
              <a:rPr lang="vi-VN"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Thứ Hai, ngày...</a:t>
            </a:r>
            <a:endParaRPr lang="vi-VN" sz="3000" dirty="0">
              <a:effectLst/>
              <a:latin typeface="Arial" panose="020B0604020202020204" pitchFamily="34" charset="0"/>
              <a:cs typeface="Arial" panose="020B0604020202020204" pitchFamily="34" charset="0"/>
            </a:endParaRPr>
          </a:p>
          <a:p>
            <a:pPr algn="just">
              <a:lnSpc>
                <a:spcPct val="150000"/>
              </a:lnSpc>
            </a:pPr>
            <a:r>
              <a:rPr lang="vi-VN"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Sáng nay, trường mình có một lễ chào cờ đặc biệt.</a:t>
            </a:r>
            <a:endParaRPr lang="vi-VN" sz="3000" dirty="0">
              <a:effectLst/>
              <a:latin typeface="Arial" panose="020B0604020202020204" pitchFamily="34" charset="0"/>
              <a:cs typeface="Arial" panose="020B0604020202020204" pitchFamily="34" charset="0"/>
            </a:endParaRPr>
          </a:p>
          <a:p>
            <a:pPr algn="just">
              <a:lnSpc>
                <a:spcPct val="150000"/>
              </a:lnSpc>
            </a:pPr>
            <a:r>
              <a:rPr lang="vi-VN"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Mọi khi, trong buổi chào cờ, các lớp đều xếp hàng ngay ngắn theo từng khối lớp. Nhưng tuần này, học sinh toàn trường xếp thành hình bản đồ Việt Nam với hai quần đảo lớn Hoàng Sa và Trường Sa.</a:t>
            </a:r>
            <a:endParaRPr lang="vi-VN" sz="3000" dirty="0">
              <a:effectLst/>
              <a:latin typeface="Arial" panose="020B0604020202020204" pitchFamily="34" charset="0"/>
              <a:cs typeface="Arial" panose="020B0604020202020204" pitchFamily="34" charset="0"/>
            </a:endParaRPr>
          </a:p>
          <a:p>
            <a:pPr algn="just">
              <a:lnSpc>
                <a:spcPct val="150000"/>
              </a:lnSpc>
            </a:pPr>
            <a:r>
              <a:rPr lang="vi-VN"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Khi nhạc nền Quốc ca vang lên, tất cả thầy cô và học sinh đều hướng về lá Quốc kì thiêng liêng, hát vang. Tự nhiên, minh cảm thấy xúc động rưng rưng, lòng đầy tự hảo.</a:t>
            </a:r>
            <a:endParaRPr lang="vi-VN" sz="3000" dirty="0">
              <a:effectLst/>
              <a:latin typeface="Arial" panose="020B0604020202020204" pitchFamily="34" charset="0"/>
              <a:cs typeface="Arial" panose="020B0604020202020204" pitchFamily="34" charset="0"/>
            </a:endParaRPr>
          </a:p>
          <a:p>
            <a:pPr algn="just">
              <a:lnSpc>
                <a:spcPct val="150000"/>
              </a:lnSpc>
            </a:pPr>
            <a:r>
              <a:rPr lang="vi-VN"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Sau chương trình văn nghệ với những tiết mục hát múa về biển đảo, thầy Hiệu trưởng phát động phong trào thi đua dạy tốt, học tốt và tham gia cuộc thi “Tìm hiểu về biển, đảo quê hương”. Nghe lời thầy, mình cảm thấy lòng đầy quyết tâm. Nhất định minh sẽ học tập và tu dưỡng thật tốt để hướng về biển, đảo thân yêu.</a:t>
            </a:r>
            <a:endParaRPr lang="vi-VN" sz="3000" dirty="0">
              <a:effectLst/>
              <a:latin typeface="Arial" panose="020B0604020202020204" pitchFamily="34" charset="0"/>
              <a:cs typeface="Arial" panose="020B0604020202020204" pitchFamily="34" charset="0"/>
            </a:endParaRPr>
          </a:p>
          <a:p>
            <a:pPr algn="just">
              <a:lnSpc>
                <a:spcPct val="150000"/>
              </a:lnSpc>
            </a:pPr>
            <a:r>
              <a:rPr lang="vi-VN"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Buổi lễ kết thúc nhưng dư âm bài Quốc ca vẫn vang vọng trong tim mình.</a:t>
            </a:r>
            <a:endParaRPr lang="vi-VN" sz="3000" dirty="0">
              <a:effectLst/>
              <a:latin typeface="Arial" panose="020B0604020202020204" pitchFamily="34" charset="0"/>
              <a:cs typeface="Arial" panose="020B0604020202020204" pitchFamily="34" charset="0"/>
            </a:endParaRPr>
          </a:p>
        </p:txBody>
      </p:sp>
      <p:sp>
        <p:nvSpPr>
          <p:cNvPr id="22" name="Freeform 22"/>
          <p:cNvSpPr/>
          <p:nvPr/>
        </p:nvSpPr>
        <p:spPr>
          <a:xfrm rot="1859575">
            <a:off x="15565319" y="-1758770"/>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 name="TextBox 115">
            <a:extLst>
              <a:ext uri="{FF2B5EF4-FFF2-40B4-BE49-F238E27FC236}">
                <a16:creationId xmlns:a16="http://schemas.microsoft.com/office/drawing/2014/main" id="{E3E7C0B7-399A-C9E2-0A4B-497402E54081}"/>
              </a:ext>
            </a:extLst>
          </p:cNvPr>
          <p:cNvSpPr txBox="1"/>
          <p:nvPr/>
        </p:nvSpPr>
        <p:spPr>
          <a:xfrm>
            <a:off x="5334000" y="342901"/>
            <a:ext cx="7619998" cy="769441"/>
          </a:xfrm>
          <a:prstGeom prst="rect">
            <a:avLst/>
          </a:prstGeom>
        </p:spPr>
        <p:txBody>
          <a:bodyPr wrap="square" lIns="0" tIns="0" rIns="0" bIns="0" rtlCol="0" anchor="t">
            <a:spAutoFit/>
          </a:bodyPr>
          <a:lstStyle/>
          <a:p>
            <a:pPr algn="ctr">
              <a:spcBef>
                <a:spcPct val="0"/>
              </a:spcBef>
            </a:pPr>
            <a:r>
              <a:rPr lang="vi-VN" sz="5000" b="1" dirty="0">
                <a:solidFill>
                  <a:srgbClr val="036374"/>
                </a:solidFill>
                <a:latin typeface="Arial" panose="020B0604020202020204" pitchFamily="34" charset="0"/>
                <a:cs typeface="Arial" panose="020B0604020202020204" pitchFamily="34" charset="0"/>
              </a:rPr>
              <a:t>Bài tham khảo đề 2</a:t>
            </a:r>
            <a:endParaRPr lang="en-US" sz="5000" b="1" dirty="0">
              <a:solidFill>
                <a:srgbClr val="03637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639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177667">
            <a:off x="-1196430" y="-2772682"/>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sp>
        <p:nvSpPr>
          <p:cNvPr id="6" name="Freeform 6"/>
          <p:cNvSpPr/>
          <p:nvPr/>
        </p:nvSpPr>
        <p:spPr>
          <a:xfrm>
            <a:off x="777666" y="2075320"/>
            <a:ext cx="8099995" cy="6136359"/>
          </a:xfrm>
          <a:custGeom>
            <a:avLst/>
            <a:gdLst/>
            <a:ahLst/>
            <a:cxnLst/>
            <a:rect l="l" t="t" r="r" b="b"/>
            <a:pathLst>
              <a:path w="8099995" h="6136359">
                <a:moveTo>
                  <a:pt x="0" y="0"/>
                </a:moveTo>
                <a:lnTo>
                  <a:pt x="8099995" y="0"/>
                </a:lnTo>
                <a:lnTo>
                  <a:pt x="8099995" y="6136360"/>
                </a:lnTo>
                <a:lnTo>
                  <a:pt x="0" y="61363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14"/>
          <p:cNvSpPr/>
          <p:nvPr/>
        </p:nvSpPr>
        <p:spPr>
          <a:xfrm rot="1859575">
            <a:off x="14851640" y="-1907614"/>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1859575">
            <a:off x="-1769653" y="7200900"/>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Freeform 5">
            <a:extLst>
              <a:ext uri="{FF2B5EF4-FFF2-40B4-BE49-F238E27FC236}">
                <a16:creationId xmlns:a16="http://schemas.microsoft.com/office/drawing/2014/main" id="{C5E1ED9C-EF75-331B-4FCB-B61738E9D47E}"/>
              </a:ext>
            </a:extLst>
          </p:cNvPr>
          <p:cNvSpPr/>
          <p:nvPr/>
        </p:nvSpPr>
        <p:spPr>
          <a:xfrm>
            <a:off x="9635176" y="2132211"/>
            <a:ext cx="7357424" cy="6136359"/>
          </a:xfrm>
          <a:custGeom>
            <a:avLst/>
            <a:gdLst/>
            <a:ahLst/>
            <a:cxnLst/>
            <a:rect l="l" t="t" r="r" b="b"/>
            <a:pathLst>
              <a:path w="2137363" h="2167467">
                <a:moveTo>
                  <a:pt x="0" y="0"/>
                </a:moveTo>
                <a:lnTo>
                  <a:pt x="2137363" y="0"/>
                </a:lnTo>
                <a:lnTo>
                  <a:pt x="2137363" y="2167467"/>
                </a:lnTo>
                <a:lnTo>
                  <a:pt x="0" y="2167467"/>
                </a:lnTo>
                <a:close/>
              </a:path>
            </a:pathLst>
          </a:custGeom>
          <a:solidFill>
            <a:srgbClr val="FFFFFF"/>
          </a:solidFill>
          <a:ln>
            <a:solidFill>
              <a:srgbClr val="036374"/>
            </a:solidFill>
          </a:ln>
          <a:effectLst>
            <a:outerShdw blurRad="50800" dist="38100" dir="5400000" algn="t" rotWithShape="0">
              <a:prstClr val="black">
                <a:alpha val="40000"/>
              </a:prstClr>
            </a:outerShdw>
          </a:effectLst>
        </p:spPr>
        <p:txBody>
          <a:bodyPr bIns="180000" anchor="ctr"/>
          <a:lstStyle/>
          <a:p>
            <a:pPr algn="ctr">
              <a:lnSpc>
                <a:spcPct val="150000"/>
              </a:lnSpc>
            </a:pPr>
            <a:r>
              <a:rPr lang="vi-VN" sz="6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2. Thuyết trình, </a:t>
            </a:r>
          </a:p>
          <a:p>
            <a:pPr algn="ctr">
              <a:lnSpc>
                <a:spcPct val="150000"/>
              </a:lnSpc>
            </a:pPr>
            <a:r>
              <a:rPr lang="vi-VN" sz="6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tổ chức các hoạt động phối hợp</a:t>
            </a:r>
            <a:endParaRPr lang="vi-VN" sz="6600" b="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222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177667">
            <a:off x="-1196430" y="-2772682"/>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grpSp>
        <p:nvGrpSpPr>
          <p:cNvPr id="3" name="Group 3"/>
          <p:cNvGrpSpPr/>
          <p:nvPr/>
        </p:nvGrpSpPr>
        <p:grpSpPr>
          <a:xfrm>
            <a:off x="-1422624" y="723900"/>
            <a:ext cx="20913128" cy="8839200"/>
            <a:chOff x="0" y="0"/>
            <a:chExt cx="5507984" cy="2167467"/>
          </a:xfrm>
        </p:grpSpPr>
        <p:sp>
          <p:nvSpPr>
            <p:cNvPr id="4" name="Freeform 4"/>
            <p:cNvSpPr/>
            <p:nvPr/>
          </p:nvSpPr>
          <p:spPr>
            <a:xfrm>
              <a:off x="0" y="0"/>
              <a:ext cx="5507984" cy="2167467"/>
            </a:xfrm>
            <a:custGeom>
              <a:avLst/>
              <a:gdLst/>
              <a:ahLst/>
              <a:cxnLst/>
              <a:rect l="l" t="t" r="r" b="b"/>
              <a:pathLst>
                <a:path w="5507984" h="2167467">
                  <a:moveTo>
                    <a:pt x="0" y="0"/>
                  </a:moveTo>
                  <a:lnTo>
                    <a:pt x="5507984" y="0"/>
                  </a:lnTo>
                  <a:lnTo>
                    <a:pt x="5507984" y="2167467"/>
                  </a:lnTo>
                  <a:lnTo>
                    <a:pt x="0" y="2167467"/>
                  </a:lnTo>
                  <a:close/>
                </a:path>
              </a:pathLst>
            </a:custGeom>
            <a:solidFill>
              <a:srgbClr val="FFFFFF"/>
            </a:solidFill>
          </p:spPr>
        </p:sp>
        <p:sp>
          <p:nvSpPr>
            <p:cNvPr id="5" name="TextBox 5"/>
            <p:cNvSpPr txBox="1"/>
            <p:nvPr/>
          </p:nvSpPr>
          <p:spPr>
            <a:xfrm>
              <a:off x="0" y="-38100"/>
              <a:ext cx="5507984" cy="2205567"/>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19" name="TextBox 19"/>
          <p:cNvSpPr txBox="1"/>
          <p:nvPr/>
        </p:nvSpPr>
        <p:spPr>
          <a:xfrm>
            <a:off x="1600198" y="1294500"/>
            <a:ext cx="15087602" cy="964623"/>
          </a:xfrm>
          <a:prstGeom prst="rect">
            <a:avLst/>
          </a:prstGeom>
        </p:spPr>
        <p:txBody>
          <a:bodyPr wrap="square" lIns="0" tIns="0" rIns="0" bIns="0" rtlCol="0" anchor="t">
            <a:spAutoFit/>
          </a:bodyPr>
          <a:lstStyle/>
          <a:p>
            <a:pPr algn="ctr">
              <a:lnSpc>
                <a:spcPct val="114000"/>
              </a:lnSpc>
            </a:pPr>
            <a:r>
              <a:rPr lang="vi-VN" sz="6000" b="1" dirty="0">
                <a:solidFill>
                  <a:srgbClr val="036374"/>
                </a:solidFill>
                <a:effectLst/>
                <a:latin typeface="Arial" panose="020B0604020202020204" pitchFamily="34" charset="0"/>
                <a:ea typeface="Calibri" panose="020F0502020204030204" pitchFamily="34" charset="0"/>
                <a:cs typeface="Arial" panose="020B0604020202020204" pitchFamily="34" charset="0"/>
              </a:rPr>
              <a:t>Em hãy nhận xét, bình chọn sản phẩm</a:t>
            </a:r>
            <a:endParaRPr lang="vi-VN" sz="6000" b="1" dirty="0">
              <a:solidFill>
                <a:srgbClr val="036374"/>
              </a:solidFill>
              <a:effectLst/>
              <a:latin typeface="Arial" panose="020B0604020202020204" pitchFamily="34" charset="0"/>
              <a:cs typeface="Arial" panose="020B0604020202020204" pitchFamily="34" charset="0"/>
            </a:endParaRPr>
          </a:p>
        </p:txBody>
      </p:sp>
      <p:sp>
        <p:nvSpPr>
          <p:cNvPr id="22" name="Freeform 22"/>
          <p:cNvSpPr/>
          <p:nvPr/>
        </p:nvSpPr>
        <p:spPr>
          <a:xfrm rot="1859575">
            <a:off x="15565319" y="-1758770"/>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3" name="Freeform 23"/>
          <p:cNvSpPr/>
          <p:nvPr/>
        </p:nvSpPr>
        <p:spPr>
          <a:xfrm rot="1859575">
            <a:off x="-1723566" y="8229600"/>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5">
            <a:extLst>
              <a:ext uri="{FF2B5EF4-FFF2-40B4-BE49-F238E27FC236}">
                <a16:creationId xmlns:a16="http://schemas.microsoft.com/office/drawing/2014/main" id="{E6A3479B-366C-1A41-A954-DFC344FA7F34}"/>
              </a:ext>
            </a:extLst>
          </p:cNvPr>
          <p:cNvSpPr/>
          <p:nvPr/>
        </p:nvSpPr>
        <p:spPr>
          <a:xfrm>
            <a:off x="685801" y="2887456"/>
            <a:ext cx="4072460" cy="2161377"/>
          </a:xfrm>
          <a:custGeom>
            <a:avLst/>
            <a:gdLst/>
            <a:ahLst/>
            <a:cxnLst/>
            <a:rect l="l" t="t" r="r" b="b"/>
            <a:pathLst>
              <a:path w="2137363" h="2167467">
                <a:moveTo>
                  <a:pt x="0" y="0"/>
                </a:moveTo>
                <a:lnTo>
                  <a:pt x="2137363" y="0"/>
                </a:lnTo>
                <a:lnTo>
                  <a:pt x="2137363" y="2167467"/>
                </a:lnTo>
                <a:lnTo>
                  <a:pt x="0" y="2167467"/>
                </a:lnTo>
                <a:close/>
              </a:path>
            </a:pathLst>
          </a:custGeom>
          <a:solidFill>
            <a:srgbClr val="FFFFFF"/>
          </a:solidFill>
          <a:ln>
            <a:solidFill>
              <a:srgbClr val="036374"/>
            </a:solidFill>
          </a:ln>
          <a:effectLst>
            <a:outerShdw blurRad="50800" dist="38100" dir="5400000" algn="t" rotWithShape="0">
              <a:prstClr val="black">
                <a:alpha val="40000"/>
              </a:prstClr>
            </a:outerShdw>
          </a:effectLst>
        </p:spPr>
        <p:txBody>
          <a:bodyPr lIns="288000" rIns="288000" bIns="72000" anchor="ctr"/>
          <a:lstStyle/>
          <a:p>
            <a:pPr algn="ctr">
              <a:lnSpc>
                <a:spcPct val="114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Bài viết hay</a:t>
            </a:r>
            <a:endParaRPr lang="vi-VN" sz="4400" dirty="0">
              <a:effectLst/>
              <a:latin typeface="Arial" panose="020B0604020202020204" pitchFamily="34" charset="0"/>
              <a:cs typeface="Arial" panose="020B0604020202020204" pitchFamily="34" charset="0"/>
            </a:endParaRPr>
          </a:p>
        </p:txBody>
      </p:sp>
      <p:sp>
        <p:nvSpPr>
          <p:cNvPr id="7" name="Freeform 5">
            <a:extLst>
              <a:ext uri="{FF2B5EF4-FFF2-40B4-BE49-F238E27FC236}">
                <a16:creationId xmlns:a16="http://schemas.microsoft.com/office/drawing/2014/main" id="{9A77B41F-6F81-AB5A-3317-E058EF05D308}"/>
              </a:ext>
            </a:extLst>
          </p:cNvPr>
          <p:cNvSpPr/>
          <p:nvPr/>
        </p:nvSpPr>
        <p:spPr>
          <a:xfrm>
            <a:off x="5801232" y="2875632"/>
            <a:ext cx="4072460" cy="2173201"/>
          </a:xfrm>
          <a:custGeom>
            <a:avLst/>
            <a:gdLst/>
            <a:ahLst/>
            <a:cxnLst/>
            <a:rect l="l" t="t" r="r" b="b"/>
            <a:pathLst>
              <a:path w="2137363" h="2167467">
                <a:moveTo>
                  <a:pt x="0" y="0"/>
                </a:moveTo>
                <a:lnTo>
                  <a:pt x="2137363" y="0"/>
                </a:lnTo>
                <a:lnTo>
                  <a:pt x="2137363" y="2167467"/>
                </a:lnTo>
                <a:lnTo>
                  <a:pt x="0" y="2167467"/>
                </a:lnTo>
                <a:close/>
              </a:path>
            </a:pathLst>
          </a:custGeom>
          <a:solidFill>
            <a:srgbClr val="FFFFFF"/>
          </a:solidFill>
          <a:ln>
            <a:solidFill>
              <a:srgbClr val="036374"/>
            </a:solidFill>
          </a:ln>
          <a:effectLst>
            <a:outerShdw blurRad="50800" dist="38100" dir="5400000" algn="t" rotWithShape="0">
              <a:prstClr val="black">
                <a:alpha val="40000"/>
              </a:prstClr>
            </a:outerShdw>
          </a:effectLst>
        </p:spPr>
        <p:txBody>
          <a:bodyPr lIns="288000" rIns="288000" bIns="72000" anchor="ctr"/>
          <a:lstStyle/>
          <a:p>
            <a:pPr algn="ctr">
              <a:lnSpc>
                <a:spcPct val="114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Trình bày đẹp</a:t>
            </a:r>
            <a:endParaRPr lang="vi-VN" sz="4400" dirty="0">
              <a:effectLst/>
              <a:latin typeface="Arial" panose="020B0604020202020204" pitchFamily="34" charset="0"/>
              <a:cs typeface="Arial" panose="020B0604020202020204" pitchFamily="34" charset="0"/>
            </a:endParaRPr>
          </a:p>
        </p:txBody>
      </p:sp>
      <p:sp>
        <p:nvSpPr>
          <p:cNvPr id="8" name="Freeform 5">
            <a:extLst>
              <a:ext uri="{FF2B5EF4-FFF2-40B4-BE49-F238E27FC236}">
                <a16:creationId xmlns:a16="http://schemas.microsoft.com/office/drawing/2014/main" id="{586CF4A9-375B-4D3F-B0E4-8F1426903A27}"/>
              </a:ext>
            </a:extLst>
          </p:cNvPr>
          <p:cNvSpPr/>
          <p:nvPr/>
        </p:nvSpPr>
        <p:spPr>
          <a:xfrm>
            <a:off x="10916663" y="2815934"/>
            <a:ext cx="6465416" cy="2232899"/>
          </a:xfrm>
          <a:custGeom>
            <a:avLst/>
            <a:gdLst/>
            <a:ahLst/>
            <a:cxnLst/>
            <a:rect l="l" t="t" r="r" b="b"/>
            <a:pathLst>
              <a:path w="2137363" h="2167467">
                <a:moveTo>
                  <a:pt x="0" y="0"/>
                </a:moveTo>
                <a:lnTo>
                  <a:pt x="2137363" y="0"/>
                </a:lnTo>
                <a:lnTo>
                  <a:pt x="2137363" y="2167467"/>
                </a:lnTo>
                <a:lnTo>
                  <a:pt x="0" y="2167467"/>
                </a:lnTo>
                <a:close/>
              </a:path>
            </a:pathLst>
          </a:custGeom>
          <a:solidFill>
            <a:srgbClr val="FFFFFF"/>
          </a:solidFill>
          <a:ln>
            <a:solidFill>
              <a:srgbClr val="036374"/>
            </a:solidFill>
          </a:ln>
          <a:effectLst>
            <a:outerShdw blurRad="50800" dist="38100" dir="5400000" algn="t" rotWithShape="0">
              <a:prstClr val="black">
                <a:alpha val="40000"/>
              </a:prstClr>
            </a:outerShdw>
          </a:effectLst>
        </p:spPr>
        <p:txBody>
          <a:bodyPr lIns="288000" rIns="288000" bIns="72000" anchor="ctr"/>
          <a:lstStyle/>
          <a:p>
            <a:pPr algn="ctr">
              <a:lnSpc>
                <a:spcPct val="150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Bạn trình bày rõ ràng, hấp dẫn</a:t>
            </a:r>
            <a:endParaRPr lang="vi-VN" sz="4400" dirty="0">
              <a:effectLst/>
              <a:latin typeface="Arial" panose="020B0604020202020204" pitchFamily="34" charset="0"/>
              <a:cs typeface="Arial" panose="020B0604020202020204" pitchFamily="34" charset="0"/>
            </a:endParaRPr>
          </a:p>
        </p:txBody>
      </p:sp>
      <p:sp>
        <p:nvSpPr>
          <p:cNvPr id="9" name="Freeform 35">
            <a:extLst>
              <a:ext uri="{FF2B5EF4-FFF2-40B4-BE49-F238E27FC236}">
                <a16:creationId xmlns:a16="http://schemas.microsoft.com/office/drawing/2014/main" id="{9CA741D1-1988-CBF3-3A1A-E339F9D64024}"/>
              </a:ext>
            </a:extLst>
          </p:cNvPr>
          <p:cNvSpPr/>
          <p:nvPr/>
        </p:nvSpPr>
        <p:spPr>
          <a:xfrm>
            <a:off x="2618999" y="5521542"/>
            <a:ext cx="12829882" cy="4041412"/>
          </a:xfrm>
          <a:custGeom>
            <a:avLst/>
            <a:gdLst/>
            <a:ahLst/>
            <a:cxnLst/>
            <a:rect l="l" t="t" r="r" b="b"/>
            <a:pathLst>
              <a:path w="3655348" h="1151435">
                <a:moveTo>
                  <a:pt x="0" y="0"/>
                </a:moveTo>
                <a:lnTo>
                  <a:pt x="3655349" y="0"/>
                </a:lnTo>
                <a:lnTo>
                  <a:pt x="3655349" y="1151435"/>
                </a:lnTo>
                <a:lnTo>
                  <a:pt x="0" y="1151435"/>
                </a:lnTo>
                <a:lnTo>
                  <a:pt x="0" y="0"/>
                </a:lnTo>
                <a:close/>
              </a:path>
            </a:pathLst>
          </a:custGeom>
          <a:blipFill>
            <a:blip r:embed="rId5"/>
            <a:stretch>
              <a:fillRect/>
            </a:stretch>
          </a:blipFill>
        </p:spPr>
      </p:sp>
    </p:spTree>
    <p:extLst>
      <p:ext uri="{BB962C8B-B14F-4D97-AF65-F5344CB8AC3E}">
        <p14:creationId xmlns:p14="http://schemas.microsoft.com/office/powerpoint/2010/main" val="146275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177667">
            <a:off x="-1196430" y="-2772682"/>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sp>
        <p:nvSpPr>
          <p:cNvPr id="4" name="Freeform 4"/>
          <p:cNvSpPr/>
          <p:nvPr/>
        </p:nvSpPr>
        <p:spPr>
          <a:xfrm>
            <a:off x="1028700" y="1028700"/>
            <a:ext cx="16230600" cy="8229600"/>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6" name="Freeform 6"/>
          <p:cNvSpPr/>
          <p:nvPr/>
        </p:nvSpPr>
        <p:spPr>
          <a:xfrm>
            <a:off x="4170257" y="6105854"/>
            <a:ext cx="9947485" cy="5259733"/>
          </a:xfrm>
          <a:custGeom>
            <a:avLst/>
            <a:gdLst/>
            <a:ahLst/>
            <a:cxnLst/>
            <a:rect l="l" t="t" r="r" b="b"/>
            <a:pathLst>
              <a:path w="11515343" h="6088738">
                <a:moveTo>
                  <a:pt x="0" y="0"/>
                </a:moveTo>
                <a:lnTo>
                  <a:pt x="11515344" y="0"/>
                </a:lnTo>
                <a:lnTo>
                  <a:pt x="11515344" y="6088738"/>
                </a:lnTo>
                <a:lnTo>
                  <a:pt x="0" y="6088738"/>
                </a:lnTo>
                <a:lnTo>
                  <a:pt x="0" y="0"/>
                </a:lnTo>
                <a:close/>
              </a:path>
            </a:pathLst>
          </a:custGeom>
          <a:blipFill>
            <a:blip r:embed="rId3"/>
            <a:stretch>
              <a:fillRect/>
            </a:stretch>
          </a:blipFill>
        </p:spPr>
      </p:sp>
      <p:sp>
        <p:nvSpPr>
          <p:cNvPr id="9" name="Freeform 9"/>
          <p:cNvSpPr/>
          <p:nvPr/>
        </p:nvSpPr>
        <p:spPr>
          <a:xfrm rot="1859575">
            <a:off x="14851640" y="-1907614"/>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rot="3706411">
            <a:off x="-1769653" y="7200900"/>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TextBox 9">
            <a:extLst>
              <a:ext uri="{FF2B5EF4-FFF2-40B4-BE49-F238E27FC236}">
                <a16:creationId xmlns:a16="http://schemas.microsoft.com/office/drawing/2014/main" id="{2216C4AA-C77F-02AC-787F-580BA2BBC7BC}"/>
              </a:ext>
            </a:extLst>
          </p:cNvPr>
          <p:cNvSpPr txBox="1"/>
          <p:nvPr/>
        </p:nvSpPr>
        <p:spPr>
          <a:xfrm>
            <a:off x="4766445" y="1287253"/>
            <a:ext cx="8755107" cy="4780668"/>
          </a:xfrm>
          <a:prstGeom prst="rect">
            <a:avLst/>
          </a:prstGeom>
        </p:spPr>
        <p:txBody>
          <a:bodyPr wrap="square" lIns="0" tIns="0" rIns="0" bIns="0" rtlCol="0" anchor="t">
            <a:spAutoFit/>
          </a:bodyPr>
          <a:lstStyle/>
          <a:p>
            <a:pPr algn="ctr">
              <a:lnSpc>
                <a:spcPct val="150000"/>
              </a:lnSpc>
              <a:spcBef>
                <a:spcPct val="0"/>
              </a:spcBef>
            </a:pPr>
            <a:r>
              <a:rPr lang="vi-VN" sz="7200" b="1" dirty="0">
                <a:solidFill>
                  <a:srgbClr val="036374"/>
                </a:solidFill>
                <a:latin typeface="Arial" panose="020B0604020202020204" pitchFamily="34" charset="0"/>
                <a:cs typeface="Arial" panose="020B0604020202020204" pitchFamily="34" charset="0"/>
              </a:rPr>
              <a:t>TỰ ĐÁNH GIÁ</a:t>
            </a:r>
          </a:p>
          <a:p>
            <a:pPr algn="ctr">
              <a:lnSpc>
                <a:spcPct val="150000"/>
              </a:lnSpc>
              <a:spcBef>
                <a:spcPct val="0"/>
              </a:spcBef>
            </a:pPr>
            <a:r>
              <a:rPr lang="vi-VN" sz="7200" b="1" dirty="0">
                <a:solidFill>
                  <a:srgbClr val="036374"/>
                </a:solidFill>
                <a:latin typeface="Arial" panose="020B0604020202020204" pitchFamily="34" charset="0"/>
                <a:cs typeface="Arial" panose="020B0604020202020204" pitchFamily="34" charset="0"/>
              </a:rPr>
              <a:t>(HỌC SINH TỰ ĐÁNH GIÁ Ở NHÀ)</a:t>
            </a:r>
            <a:endParaRPr lang="en-US" sz="7200" b="1" dirty="0">
              <a:solidFill>
                <a:srgbClr val="03637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496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B3BE641F-6475-1079-660B-9BF59FB3E53D}"/>
              </a:ext>
            </a:extLst>
          </p:cNvPr>
          <p:cNvSpPr/>
          <p:nvPr/>
        </p:nvSpPr>
        <p:spPr>
          <a:xfrm rot="-1177667">
            <a:off x="-1196430" y="-2772682"/>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grpSp>
        <p:nvGrpSpPr>
          <p:cNvPr id="2" name="Group 2"/>
          <p:cNvGrpSpPr/>
          <p:nvPr/>
        </p:nvGrpSpPr>
        <p:grpSpPr>
          <a:xfrm>
            <a:off x="532686" y="519674"/>
            <a:ext cx="17222628" cy="9256976"/>
            <a:chOff x="0" y="0"/>
            <a:chExt cx="4536001" cy="2438051"/>
          </a:xfrm>
        </p:grpSpPr>
        <p:sp>
          <p:nvSpPr>
            <p:cNvPr id="3" name="Freeform 3"/>
            <p:cNvSpPr/>
            <p:nvPr/>
          </p:nvSpPr>
          <p:spPr>
            <a:xfrm>
              <a:off x="0" y="0"/>
              <a:ext cx="4536001" cy="2438051"/>
            </a:xfrm>
            <a:custGeom>
              <a:avLst/>
              <a:gdLst/>
              <a:ahLst/>
              <a:cxnLst/>
              <a:rect l="l" t="t" r="r" b="b"/>
              <a:pathLst>
                <a:path w="4536001" h="2438051">
                  <a:moveTo>
                    <a:pt x="44952" y="0"/>
                  </a:moveTo>
                  <a:lnTo>
                    <a:pt x="4491049" y="0"/>
                  </a:lnTo>
                  <a:cubicBezTo>
                    <a:pt x="4515875" y="0"/>
                    <a:pt x="4536001" y="20126"/>
                    <a:pt x="4536001" y="44952"/>
                  </a:cubicBezTo>
                  <a:lnTo>
                    <a:pt x="4536001" y="2393099"/>
                  </a:lnTo>
                  <a:cubicBezTo>
                    <a:pt x="4536001" y="2417925"/>
                    <a:pt x="4515875" y="2438051"/>
                    <a:pt x="4491049" y="2438051"/>
                  </a:cubicBezTo>
                  <a:lnTo>
                    <a:pt x="44952" y="2438051"/>
                  </a:lnTo>
                  <a:cubicBezTo>
                    <a:pt x="20126" y="2438051"/>
                    <a:pt x="0" y="2417925"/>
                    <a:pt x="0" y="2393099"/>
                  </a:cubicBezTo>
                  <a:lnTo>
                    <a:pt x="0" y="44952"/>
                  </a:lnTo>
                  <a:cubicBezTo>
                    <a:pt x="0" y="20126"/>
                    <a:pt x="20126" y="0"/>
                    <a:pt x="44952" y="0"/>
                  </a:cubicBezTo>
                  <a:close/>
                </a:path>
              </a:pathLst>
            </a:custGeom>
            <a:solidFill>
              <a:srgbClr val="FFFFFF"/>
            </a:solidFill>
          </p:spPr>
        </p:sp>
        <p:sp>
          <p:nvSpPr>
            <p:cNvPr id="4" name="TextBox 4"/>
            <p:cNvSpPr txBox="1"/>
            <p:nvPr/>
          </p:nvSpPr>
          <p:spPr>
            <a:xfrm>
              <a:off x="0" y="-28575"/>
              <a:ext cx="4536001" cy="2466626"/>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12" name="Flowchart: Connector 11">
            <a:extLst>
              <a:ext uri="{FF2B5EF4-FFF2-40B4-BE49-F238E27FC236}">
                <a16:creationId xmlns:a16="http://schemas.microsoft.com/office/drawing/2014/main" id="{E140697F-E5AC-C294-AA99-4C350C5B2220}"/>
              </a:ext>
            </a:extLst>
          </p:cNvPr>
          <p:cNvSpPr/>
          <p:nvPr/>
        </p:nvSpPr>
        <p:spPr>
          <a:xfrm>
            <a:off x="1295400" y="4227019"/>
            <a:ext cx="930402" cy="916481"/>
          </a:xfrm>
          <a:prstGeom prst="flowChartConnector">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vi-VN" sz="2700">
              <a:latin typeface="Arial" panose="020B0604020202020204" pitchFamily="34" charset="0"/>
              <a:cs typeface="Arial" panose="020B0604020202020204" pitchFamily="34" charset="0"/>
            </a:endParaRPr>
          </a:p>
        </p:txBody>
      </p:sp>
      <p:sp>
        <p:nvSpPr>
          <p:cNvPr id="5" name="Flowchart: Connector 4">
            <a:extLst>
              <a:ext uri="{FF2B5EF4-FFF2-40B4-BE49-F238E27FC236}">
                <a16:creationId xmlns:a16="http://schemas.microsoft.com/office/drawing/2014/main" id="{64C7238D-3661-FF56-39D4-A4CDB28972B3}"/>
              </a:ext>
            </a:extLst>
          </p:cNvPr>
          <p:cNvSpPr/>
          <p:nvPr/>
        </p:nvSpPr>
        <p:spPr>
          <a:xfrm>
            <a:off x="1295400" y="6138643"/>
            <a:ext cx="930402" cy="916481"/>
          </a:xfrm>
          <a:prstGeom prst="flowChartConnector">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vi-VN" sz="2700">
              <a:latin typeface="Arial" panose="020B0604020202020204" pitchFamily="34" charset="0"/>
              <a:cs typeface="Arial" panose="020B0604020202020204" pitchFamily="34" charset="0"/>
            </a:endParaRPr>
          </a:p>
        </p:txBody>
      </p:sp>
      <p:sp>
        <p:nvSpPr>
          <p:cNvPr id="10" name="Flowchart: Connector 9">
            <a:extLst>
              <a:ext uri="{FF2B5EF4-FFF2-40B4-BE49-F238E27FC236}">
                <a16:creationId xmlns:a16="http://schemas.microsoft.com/office/drawing/2014/main" id="{AA73BBBE-D721-582A-DE2B-321B584A8077}"/>
              </a:ext>
            </a:extLst>
          </p:cNvPr>
          <p:cNvSpPr/>
          <p:nvPr/>
        </p:nvSpPr>
        <p:spPr>
          <a:xfrm>
            <a:off x="1295400" y="7055124"/>
            <a:ext cx="930402" cy="916481"/>
          </a:xfrm>
          <a:prstGeom prst="flowChartConnector">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vi-VN" sz="27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0A3033C-3DB2-70A4-ACBF-2C544C9F3B82}"/>
              </a:ext>
            </a:extLst>
          </p:cNvPr>
          <p:cNvSpPr txBox="1"/>
          <p:nvPr/>
        </p:nvSpPr>
        <p:spPr>
          <a:xfrm>
            <a:off x="1554479" y="4152900"/>
            <a:ext cx="15240002" cy="4594912"/>
          </a:xfrm>
          <a:prstGeom prst="rect">
            <a:avLst/>
          </a:prstGeom>
          <a:noFill/>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a) Cảm thấy chiếc võng dập dình như sông. </a:t>
            </a:r>
          </a:p>
          <a:p>
            <a:pPr algn="just">
              <a:lnSpc>
                <a:spcPct val="150000"/>
              </a:lnSpc>
            </a:pPr>
            <a:r>
              <a:rPr lang="vi-VN" sz="4000" dirty="0">
                <a:latin typeface="Arial" panose="020B0604020202020204" pitchFamily="34" charset="0"/>
                <a:cs typeface="Arial" panose="020B0604020202020204" pitchFamily="34" charset="0"/>
              </a:rPr>
              <a:t>b) Cảm thấy chiếc võng cong như vầng trăng.</a:t>
            </a:r>
          </a:p>
          <a:p>
            <a:pPr algn="just">
              <a:lnSpc>
                <a:spcPct val="150000"/>
              </a:lnSpc>
            </a:pPr>
            <a:r>
              <a:rPr lang="vi-VN" sz="4000" dirty="0">
                <a:latin typeface="Arial" panose="020B0604020202020204" pitchFamily="34" charset="0"/>
                <a:cs typeface="Arial" panose="020B0604020202020204" pitchFamily="34" charset="0"/>
              </a:rPr>
              <a:t>c) Cảm thấy chiếc võng em như tay bố nâng</a:t>
            </a:r>
          </a:p>
          <a:p>
            <a:pPr algn="just">
              <a:lnSpc>
                <a:spcPct val="150000"/>
              </a:lnSpc>
            </a:pPr>
            <a:r>
              <a:rPr lang="vi-VN" sz="4000" dirty="0">
                <a:latin typeface="Arial" panose="020B0604020202020204" pitchFamily="34" charset="0"/>
                <a:cs typeface="Arial" panose="020B0604020202020204" pitchFamily="34" charset="0"/>
              </a:rPr>
              <a:t>d) Cảm thấy chiếc võng mang hơi ấm và những kỉ niệm của bố ở chiến trường.</a:t>
            </a:r>
          </a:p>
        </p:txBody>
      </p:sp>
      <p:sp>
        <p:nvSpPr>
          <p:cNvPr id="6" name="Freeform 9">
            <a:extLst>
              <a:ext uri="{FF2B5EF4-FFF2-40B4-BE49-F238E27FC236}">
                <a16:creationId xmlns:a16="http://schemas.microsoft.com/office/drawing/2014/main" id="{C626D358-3EE3-F4D6-BFAA-F59994DBB7D3}"/>
              </a:ext>
            </a:extLst>
          </p:cNvPr>
          <p:cNvSpPr/>
          <p:nvPr/>
        </p:nvSpPr>
        <p:spPr>
          <a:xfrm>
            <a:off x="1523999" y="1409700"/>
            <a:ext cx="15240002" cy="2051939"/>
          </a:xfrm>
          <a:prstGeom prst="roundRect">
            <a:avLst/>
          </a:prstGeom>
          <a:solidFill>
            <a:schemeClr val="bg1"/>
          </a:solidFill>
          <a:ln>
            <a:solidFill>
              <a:srgbClr val="036374"/>
            </a:solidFill>
          </a:ln>
          <a:effectLst/>
        </p:spPr>
        <p:txBody>
          <a:bodyPr bIns="252000" anchor="ctr"/>
          <a:lstStyle/>
          <a:p>
            <a:pPr algn="just">
              <a:lnSpc>
                <a:spcPct val="150000"/>
              </a:lnSpc>
            </a:pPr>
            <a:r>
              <a:rPr lang="en-US" sz="4000" b="1" dirty="0" err="1">
                <a:latin typeface="Arial" panose="020B0604020202020204" pitchFamily="34" charset="0"/>
                <a:cs typeface="Arial" panose="020B0604020202020204" pitchFamily="34" charset="0"/>
              </a:rPr>
              <a:t>Câu</a:t>
            </a:r>
            <a:r>
              <a:rPr lang="en-US" sz="4000" b="1" dirty="0">
                <a:latin typeface="Arial" panose="020B0604020202020204" pitchFamily="34" charset="0"/>
                <a:cs typeface="Arial" panose="020B0604020202020204" pitchFamily="34" charset="0"/>
              </a:rPr>
              <a:t> 1: </a:t>
            </a:r>
            <a:r>
              <a:rPr lang="vi-VN" sz="4000" b="1" dirty="0">
                <a:latin typeface="Arial" panose="020B0604020202020204" pitchFamily="34" charset="0"/>
                <a:cs typeface="Arial" panose="020B0604020202020204" pitchFamily="34" charset="0"/>
              </a:rPr>
              <a:t>Bạn nhỏ cảm nhận được những gì khi nằm trên chiếc võng bố cho? Tìm các ý đúng. </a:t>
            </a:r>
          </a:p>
        </p:txBody>
      </p:sp>
    </p:spTree>
    <p:extLst>
      <p:ext uri="{BB962C8B-B14F-4D97-AF65-F5344CB8AC3E}">
        <p14:creationId xmlns:p14="http://schemas.microsoft.com/office/powerpoint/2010/main" val="216126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P spid="10" grpId="0" animBg="1"/>
      <p:bldP spid="7"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B3BE641F-6475-1079-660B-9BF59FB3E53D}"/>
              </a:ext>
            </a:extLst>
          </p:cNvPr>
          <p:cNvSpPr/>
          <p:nvPr/>
        </p:nvSpPr>
        <p:spPr>
          <a:xfrm rot="-1177667">
            <a:off x="-1196430" y="-2772682"/>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grpSp>
        <p:nvGrpSpPr>
          <p:cNvPr id="2" name="Group 2"/>
          <p:cNvGrpSpPr/>
          <p:nvPr/>
        </p:nvGrpSpPr>
        <p:grpSpPr>
          <a:xfrm>
            <a:off x="532686" y="519674"/>
            <a:ext cx="17222628" cy="9256976"/>
            <a:chOff x="0" y="0"/>
            <a:chExt cx="4536001" cy="2438051"/>
          </a:xfrm>
        </p:grpSpPr>
        <p:sp>
          <p:nvSpPr>
            <p:cNvPr id="3" name="Freeform 3"/>
            <p:cNvSpPr/>
            <p:nvPr/>
          </p:nvSpPr>
          <p:spPr>
            <a:xfrm>
              <a:off x="0" y="0"/>
              <a:ext cx="4536001" cy="2438051"/>
            </a:xfrm>
            <a:custGeom>
              <a:avLst/>
              <a:gdLst/>
              <a:ahLst/>
              <a:cxnLst/>
              <a:rect l="l" t="t" r="r" b="b"/>
              <a:pathLst>
                <a:path w="4536001" h="2438051">
                  <a:moveTo>
                    <a:pt x="44952" y="0"/>
                  </a:moveTo>
                  <a:lnTo>
                    <a:pt x="4491049" y="0"/>
                  </a:lnTo>
                  <a:cubicBezTo>
                    <a:pt x="4515875" y="0"/>
                    <a:pt x="4536001" y="20126"/>
                    <a:pt x="4536001" y="44952"/>
                  </a:cubicBezTo>
                  <a:lnTo>
                    <a:pt x="4536001" y="2393099"/>
                  </a:lnTo>
                  <a:cubicBezTo>
                    <a:pt x="4536001" y="2417925"/>
                    <a:pt x="4515875" y="2438051"/>
                    <a:pt x="4491049" y="2438051"/>
                  </a:cubicBezTo>
                  <a:lnTo>
                    <a:pt x="44952" y="2438051"/>
                  </a:lnTo>
                  <a:cubicBezTo>
                    <a:pt x="20126" y="2438051"/>
                    <a:pt x="0" y="2417925"/>
                    <a:pt x="0" y="2393099"/>
                  </a:cubicBezTo>
                  <a:lnTo>
                    <a:pt x="0" y="44952"/>
                  </a:lnTo>
                  <a:cubicBezTo>
                    <a:pt x="0" y="20126"/>
                    <a:pt x="20126" y="0"/>
                    <a:pt x="44952" y="0"/>
                  </a:cubicBezTo>
                  <a:close/>
                </a:path>
              </a:pathLst>
            </a:custGeom>
            <a:solidFill>
              <a:srgbClr val="FFFFFF"/>
            </a:solidFill>
          </p:spPr>
        </p:sp>
        <p:sp>
          <p:nvSpPr>
            <p:cNvPr id="4" name="TextBox 4"/>
            <p:cNvSpPr txBox="1"/>
            <p:nvPr/>
          </p:nvSpPr>
          <p:spPr>
            <a:xfrm>
              <a:off x="0" y="-28575"/>
              <a:ext cx="4536001" cy="2466626"/>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12" name="Flowchart: Connector 11">
            <a:extLst>
              <a:ext uri="{FF2B5EF4-FFF2-40B4-BE49-F238E27FC236}">
                <a16:creationId xmlns:a16="http://schemas.microsoft.com/office/drawing/2014/main" id="{E140697F-E5AC-C294-AA99-4C350C5B2220}"/>
              </a:ext>
            </a:extLst>
          </p:cNvPr>
          <p:cNvSpPr/>
          <p:nvPr/>
        </p:nvSpPr>
        <p:spPr>
          <a:xfrm>
            <a:off x="2523315" y="5527881"/>
            <a:ext cx="930402" cy="916481"/>
          </a:xfrm>
          <a:prstGeom prst="flowChartConnector">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vi-VN" sz="2700">
              <a:latin typeface="Arial" panose="020B0604020202020204" pitchFamily="34" charset="0"/>
              <a:cs typeface="Arial" panose="020B0604020202020204" pitchFamily="34" charset="0"/>
            </a:endParaRPr>
          </a:p>
        </p:txBody>
      </p:sp>
      <p:sp>
        <p:nvSpPr>
          <p:cNvPr id="5" name="Flowchart: Connector 4">
            <a:extLst>
              <a:ext uri="{FF2B5EF4-FFF2-40B4-BE49-F238E27FC236}">
                <a16:creationId xmlns:a16="http://schemas.microsoft.com/office/drawing/2014/main" id="{64C7238D-3661-FF56-39D4-A4CDB28972B3}"/>
              </a:ext>
            </a:extLst>
          </p:cNvPr>
          <p:cNvSpPr/>
          <p:nvPr/>
        </p:nvSpPr>
        <p:spPr>
          <a:xfrm>
            <a:off x="2523315" y="6444362"/>
            <a:ext cx="930402" cy="916481"/>
          </a:xfrm>
          <a:prstGeom prst="flowChartConnector">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vi-VN" sz="2700">
              <a:latin typeface="Arial" panose="020B0604020202020204" pitchFamily="34" charset="0"/>
              <a:cs typeface="Arial" panose="020B0604020202020204" pitchFamily="34" charset="0"/>
            </a:endParaRPr>
          </a:p>
        </p:txBody>
      </p:sp>
      <p:sp>
        <p:nvSpPr>
          <p:cNvPr id="10" name="Flowchart: Connector 9">
            <a:extLst>
              <a:ext uri="{FF2B5EF4-FFF2-40B4-BE49-F238E27FC236}">
                <a16:creationId xmlns:a16="http://schemas.microsoft.com/office/drawing/2014/main" id="{AA73BBBE-D721-582A-DE2B-321B584A8077}"/>
              </a:ext>
            </a:extLst>
          </p:cNvPr>
          <p:cNvSpPr/>
          <p:nvPr/>
        </p:nvSpPr>
        <p:spPr>
          <a:xfrm>
            <a:off x="2523315" y="7397498"/>
            <a:ext cx="930402" cy="916481"/>
          </a:xfrm>
          <a:prstGeom prst="flowChartConnector">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vi-VN" sz="27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0A3033C-3DB2-70A4-ACBF-2C544C9F3B82}"/>
              </a:ext>
            </a:extLst>
          </p:cNvPr>
          <p:cNvSpPr txBox="1"/>
          <p:nvPr/>
        </p:nvSpPr>
        <p:spPr>
          <a:xfrm>
            <a:off x="2773679" y="4533900"/>
            <a:ext cx="12740640" cy="3671583"/>
          </a:xfrm>
          <a:prstGeom prst="rect">
            <a:avLst/>
          </a:prstGeom>
          <a:noFill/>
        </p:spPr>
        <p:txBody>
          <a:bodyPr wrap="square">
            <a:spAutoFit/>
          </a:bodyPr>
          <a:lstStyle/>
          <a:p>
            <a:pPr>
              <a:lnSpc>
                <a:spcPct val="150000"/>
              </a:lnSpc>
            </a:pPr>
            <a:r>
              <a:rPr lang="vi-VN" sz="4000" dirty="0">
                <a:latin typeface="Arial" panose="020B0604020202020204" pitchFamily="34" charset="0"/>
                <a:cs typeface="Arial" panose="020B0604020202020204" pitchFamily="34" charset="0"/>
              </a:rPr>
              <a:t>a) Chiếc võng âm như tay bố nâng.</a:t>
            </a:r>
          </a:p>
          <a:p>
            <a:pPr>
              <a:lnSpc>
                <a:spcPct val="150000"/>
              </a:lnSpc>
            </a:pPr>
            <a:r>
              <a:rPr lang="vi-VN" sz="4000" dirty="0">
                <a:latin typeface="Arial" panose="020B0604020202020204" pitchFamily="34" charset="0"/>
                <a:cs typeface="Arial" panose="020B0604020202020204" pitchFamily="34" charset="0"/>
              </a:rPr>
              <a:t>b) Chiếc võng gắn với những đêm bố vượt rừng.</a:t>
            </a:r>
          </a:p>
          <a:p>
            <a:pPr>
              <a:lnSpc>
                <a:spcPct val="150000"/>
              </a:lnSpc>
            </a:pPr>
            <a:r>
              <a:rPr lang="vi-VN" sz="4000" dirty="0">
                <a:latin typeface="Arial" panose="020B0604020202020204" pitchFamily="34" charset="0"/>
                <a:cs typeface="Arial" panose="020B0604020202020204" pitchFamily="34" charset="0"/>
              </a:rPr>
              <a:t>c) Chiếc võng gắn với những con mưa rào bố trải qua. </a:t>
            </a:r>
          </a:p>
          <a:p>
            <a:pPr>
              <a:lnSpc>
                <a:spcPct val="150000"/>
              </a:lnSpc>
            </a:pPr>
            <a:r>
              <a:rPr lang="vi-VN" sz="4000" dirty="0">
                <a:latin typeface="Arial" panose="020B0604020202020204" pitchFamily="34" charset="0"/>
                <a:cs typeface="Arial" panose="020B0604020202020204" pitchFamily="34" charset="0"/>
              </a:rPr>
              <a:t>d) Chiếc võng gắn với những đêm trăng ở Trường Sơn.</a:t>
            </a:r>
          </a:p>
        </p:txBody>
      </p:sp>
      <p:sp>
        <p:nvSpPr>
          <p:cNvPr id="6" name="Freeform 9">
            <a:extLst>
              <a:ext uri="{FF2B5EF4-FFF2-40B4-BE49-F238E27FC236}">
                <a16:creationId xmlns:a16="http://schemas.microsoft.com/office/drawing/2014/main" id="{C626D358-3EE3-F4D6-BFAA-F59994DBB7D3}"/>
              </a:ext>
            </a:extLst>
          </p:cNvPr>
          <p:cNvSpPr/>
          <p:nvPr/>
        </p:nvSpPr>
        <p:spPr>
          <a:xfrm>
            <a:off x="2286000" y="1790700"/>
            <a:ext cx="13716000" cy="2051939"/>
          </a:xfrm>
          <a:prstGeom prst="roundRect">
            <a:avLst/>
          </a:prstGeom>
          <a:solidFill>
            <a:schemeClr val="bg1"/>
          </a:solidFill>
          <a:ln>
            <a:solidFill>
              <a:srgbClr val="036374"/>
            </a:solidFill>
          </a:ln>
          <a:effectLst/>
        </p:spPr>
        <p:txBody>
          <a:bodyPr bIns="252000" anchor="ctr"/>
          <a:lstStyle/>
          <a:p>
            <a:pPr algn="just">
              <a:lnSpc>
                <a:spcPct val="150000"/>
              </a:lnSpc>
            </a:pPr>
            <a:r>
              <a:rPr lang="vi-VN" sz="4000" b="1" dirty="0">
                <a:latin typeface="Arial" panose="020B0604020202020204" pitchFamily="34" charset="0"/>
                <a:cs typeface="Arial" panose="020B0604020202020204" pitchFamily="34" charset="0"/>
              </a:rPr>
              <a:t>Câu 2. Chiếc võng gắn với những kỉ niệm nào của bố? </a:t>
            </a:r>
          </a:p>
          <a:p>
            <a:pPr algn="just">
              <a:lnSpc>
                <a:spcPct val="150000"/>
              </a:lnSpc>
            </a:pPr>
            <a:r>
              <a:rPr lang="vi-VN" sz="4000" b="1" dirty="0">
                <a:latin typeface="Arial" panose="020B0604020202020204" pitchFamily="34" charset="0"/>
                <a:cs typeface="Arial" panose="020B0604020202020204" pitchFamily="34" charset="0"/>
              </a:rPr>
              <a:t>Tìm các ý đúng</a:t>
            </a:r>
          </a:p>
        </p:txBody>
      </p:sp>
    </p:spTree>
    <p:extLst>
      <p:ext uri="{BB962C8B-B14F-4D97-AF65-F5344CB8AC3E}">
        <p14:creationId xmlns:p14="http://schemas.microsoft.com/office/powerpoint/2010/main" val="10750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P spid="10" grpId="0" animBg="1"/>
      <p:bldP spid="7"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B3BE641F-6475-1079-660B-9BF59FB3E53D}"/>
              </a:ext>
            </a:extLst>
          </p:cNvPr>
          <p:cNvSpPr/>
          <p:nvPr/>
        </p:nvSpPr>
        <p:spPr>
          <a:xfrm rot="-1177667">
            <a:off x="-1196430" y="-2772682"/>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grpSp>
        <p:nvGrpSpPr>
          <p:cNvPr id="2" name="Group 2"/>
          <p:cNvGrpSpPr/>
          <p:nvPr/>
        </p:nvGrpSpPr>
        <p:grpSpPr>
          <a:xfrm>
            <a:off x="532686" y="519674"/>
            <a:ext cx="17222628" cy="9256976"/>
            <a:chOff x="0" y="0"/>
            <a:chExt cx="4536001" cy="2438051"/>
          </a:xfrm>
        </p:grpSpPr>
        <p:sp>
          <p:nvSpPr>
            <p:cNvPr id="3" name="Freeform 3"/>
            <p:cNvSpPr/>
            <p:nvPr/>
          </p:nvSpPr>
          <p:spPr>
            <a:xfrm>
              <a:off x="0" y="0"/>
              <a:ext cx="4536001" cy="2438051"/>
            </a:xfrm>
            <a:custGeom>
              <a:avLst/>
              <a:gdLst/>
              <a:ahLst/>
              <a:cxnLst/>
              <a:rect l="l" t="t" r="r" b="b"/>
              <a:pathLst>
                <a:path w="4536001" h="2438051">
                  <a:moveTo>
                    <a:pt x="44952" y="0"/>
                  </a:moveTo>
                  <a:lnTo>
                    <a:pt x="4491049" y="0"/>
                  </a:lnTo>
                  <a:cubicBezTo>
                    <a:pt x="4515875" y="0"/>
                    <a:pt x="4536001" y="20126"/>
                    <a:pt x="4536001" y="44952"/>
                  </a:cubicBezTo>
                  <a:lnTo>
                    <a:pt x="4536001" y="2393099"/>
                  </a:lnTo>
                  <a:cubicBezTo>
                    <a:pt x="4536001" y="2417925"/>
                    <a:pt x="4515875" y="2438051"/>
                    <a:pt x="4491049" y="2438051"/>
                  </a:cubicBezTo>
                  <a:lnTo>
                    <a:pt x="44952" y="2438051"/>
                  </a:lnTo>
                  <a:cubicBezTo>
                    <a:pt x="20126" y="2438051"/>
                    <a:pt x="0" y="2417925"/>
                    <a:pt x="0" y="2393099"/>
                  </a:cubicBezTo>
                  <a:lnTo>
                    <a:pt x="0" y="44952"/>
                  </a:lnTo>
                  <a:cubicBezTo>
                    <a:pt x="0" y="20126"/>
                    <a:pt x="20126" y="0"/>
                    <a:pt x="44952" y="0"/>
                  </a:cubicBezTo>
                  <a:close/>
                </a:path>
              </a:pathLst>
            </a:custGeom>
            <a:solidFill>
              <a:srgbClr val="FFFFFF"/>
            </a:solidFill>
          </p:spPr>
        </p:sp>
        <p:sp>
          <p:nvSpPr>
            <p:cNvPr id="4" name="TextBox 4"/>
            <p:cNvSpPr txBox="1"/>
            <p:nvPr/>
          </p:nvSpPr>
          <p:spPr>
            <a:xfrm>
              <a:off x="0" y="-28575"/>
              <a:ext cx="4536001" cy="2466626"/>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12" name="Flowchart: Connector 11">
            <a:extLst>
              <a:ext uri="{FF2B5EF4-FFF2-40B4-BE49-F238E27FC236}">
                <a16:creationId xmlns:a16="http://schemas.microsoft.com/office/drawing/2014/main" id="{E140697F-E5AC-C294-AA99-4C350C5B2220}"/>
              </a:ext>
            </a:extLst>
          </p:cNvPr>
          <p:cNvSpPr/>
          <p:nvPr/>
        </p:nvSpPr>
        <p:spPr>
          <a:xfrm>
            <a:off x="2590800" y="4685259"/>
            <a:ext cx="930402" cy="916481"/>
          </a:xfrm>
          <a:prstGeom prst="flowChartConnector">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vi-VN" sz="27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0A3033C-3DB2-70A4-ACBF-2C544C9F3B82}"/>
              </a:ext>
            </a:extLst>
          </p:cNvPr>
          <p:cNvSpPr txBox="1"/>
          <p:nvPr/>
        </p:nvSpPr>
        <p:spPr>
          <a:xfrm>
            <a:off x="2895600" y="4572896"/>
            <a:ext cx="13411200" cy="3671583"/>
          </a:xfrm>
          <a:prstGeom prst="rect">
            <a:avLst/>
          </a:prstGeom>
          <a:noFill/>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a Vì bạn nhỏ được bố kể cho nghe, </a:t>
            </a:r>
          </a:p>
          <a:p>
            <a:pPr algn="just">
              <a:lnSpc>
                <a:spcPct val="150000"/>
              </a:lnSpc>
            </a:pPr>
            <a:r>
              <a:rPr lang="vi-VN" sz="4000" dirty="0">
                <a:latin typeface="Arial" panose="020B0604020202020204" pitchFamily="34" charset="0"/>
                <a:cs typeface="Arial" panose="020B0604020202020204" pitchFamily="34" charset="0"/>
              </a:rPr>
              <a:t>b) Vì bạn nhỏ được chiếc võng kể cho nghe.</a:t>
            </a:r>
          </a:p>
          <a:p>
            <a:pPr algn="just">
              <a:lnSpc>
                <a:spcPct val="150000"/>
              </a:lnSpc>
            </a:pPr>
            <a:r>
              <a:rPr lang="vi-VN" sz="4000" dirty="0">
                <a:latin typeface="Arial" panose="020B0604020202020204" pitchFamily="34" charset="0"/>
                <a:cs typeface="Arial" panose="020B0604020202020204" pitchFamily="34" charset="0"/>
              </a:rPr>
              <a:t>c) Vì bạn nhỏ được những con mưa rào kể cho nghe. </a:t>
            </a:r>
          </a:p>
          <a:p>
            <a:pPr algn="just">
              <a:lnSpc>
                <a:spcPct val="150000"/>
              </a:lnSpc>
            </a:pPr>
            <a:r>
              <a:rPr lang="vi-VN" sz="4000" dirty="0">
                <a:latin typeface="Arial" panose="020B0604020202020204" pitchFamily="34" charset="0"/>
                <a:cs typeface="Arial" panose="020B0604020202020204" pitchFamily="34" charset="0"/>
              </a:rPr>
              <a:t>d) Vì bạn nhỏ được vầng trăng Trường Sơn kể cho nghe.</a:t>
            </a:r>
          </a:p>
        </p:txBody>
      </p:sp>
      <p:sp>
        <p:nvSpPr>
          <p:cNvPr id="6" name="Freeform 9">
            <a:extLst>
              <a:ext uri="{FF2B5EF4-FFF2-40B4-BE49-F238E27FC236}">
                <a16:creationId xmlns:a16="http://schemas.microsoft.com/office/drawing/2014/main" id="{C626D358-3EE3-F4D6-BFAA-F59994DBB7D3}"/>
              </a:ext>
            </a:extLst>
          </p:cNvPr>
          <p:cNvSpPr/>
          <p:nvPr/>
        </p:nvSpPr>
        <p:spPr>
          <a:xfrm>
            <a:off x="1447800" y="1790700"/>
            <a:ext cx="15392400" cy="2051939"/>
          </a:xfrm>
          <a:prstGeom prst="roundRect">
            <a:avLst/>
          </a:prstGeom>
          <a:solidFill>
            <a:schemeClr val="bg1"/>
          </a:solidFill>
          <a:ln>
            <a:solidFill>
              <a:srgbClr val="036374"/>
            </a:solidFill>
          </a:ln>
          <a:effectLst/>
        </p:spPr>
        <p:txBody>
          <a:bodyPr bIns="252000" anchor="ctr"/>
          <a:lstStyle/>
          <a:p>
            <a:pPr algn="just">
              <a:lnSpc>
                <a:spcPct val="150000"/>
              </a:lnSpc>
            </a:pPr>
            <a:r>
              <a:rPr lang="vi-VN" sz="4000" b="1" dirty="0">
                <a:latin typeface="Arial" panose="020B0604020202020204" pitchFamily="34" charset="0"/>
                <a:cs typeface="Arial" panose="020B0604020202020204" pitchFamily="34" charset="0"/>
              </a:rPr>
              <a:t>Câu 3. Theo em, vì sao bạn nhỏ biết được những kỉ niệm ấy? Tìm ý đúng. </a:t>
            </a:r>
          </a:p>
        </p:txBody>
      </p:sp>
    </p:spTree>
    <p:extLst>
      <p:ext uri="{BB962C8B-B14F-4D97-AF65-F5344CB8AC3E}">
        <p14:creationId xmlns:p14="http://schemas.microsoft.com/office/powerpoint/2010/main" val="326605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B3BE641F-6475-1079-660B-9BF59FB3E53D}"/>
              </a:ext>
            </a:extLst>
          </p:cNvPr>
          <p:cNvSpPr/>
          <p:nvPr/>
        </p:nvSpPr>
        <p:spPr>
          <a:xfrm rot="-1177667">
            <a:off x="-1196430" y="-2772682"/>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grpSp>
        <p:nvGrpSpPr>
          <p:cNvPr id="2" name="Group 2"/>
          <p:cNvGrpSpPr/>
          <p:nvPr/>
        </p:nvGrpSpPr>
        <p:grpSpPr>
          <a:xfrm>
            <a:off x="532686" y="519674"/>
            <a:ext cx="17222628" cy="9256976"/>
            <a:chOff x="0" y="0"/>
            <a:chExt cx="4536001" cy="2438051"/>
          </a:xfrm>
        </p:grpSpPr>
        <p:sp>
          <p:nvSpPr>
            <p:cNvPr id="3" name="Freeform 3"/>
            <p:cNvSpPr/>
            <p:nvPr/>
          </p:nvSpPr>
          <p:spPr>
            <a:xfrm>
              <a:off x="0" y="0"/>
              <a:ext cx="4536001" cy="2438051"/>
            </a:xfrm>
            <a:custGeom>
              <a:avLst/>
              <a:gdLst/>
              <a:ahLst/>
              <a:cxnLst/>
              <a:rect l="l" t="t" r="r" b="b"/>
              <a:pathLst>
                <a:path w="4536001" h="2438051">
                  <a:moveTo>
                    <a:pt x="44952" y="0"/>
                  </a:moveTo>
                  <a:lnTo>
                    <a:pt x="4491049" y="0"/>
                  </a:lnTo>
                  <a:cubicBezTo>
                    <a:pt x="4515875" y="0"/>
                    <a:pt x="4536001" y="20126"/>
                    <a:pt x="4536001" y="44952"/>
                  </a:cubicBezTo>
                  <a:lnTo>
                    <a:pt x="4536001" y="2393099"/>
                  </a:lnTo>
                  <a:cubicBezTo>
                    <a:pt x="4536001" y="2417925"/>
                    <a:pt x="4515875" y="2438051"/>
                    <a:pt x="4491049" y="2438051"/>
                  </a:cubicBezTo>
                  <a:lnTo>
                    <a:pt x="44952" y="2438051"/>
                  </a:lnTo>
                  <a:cubicBezTo>
                    <a:pt x="20126" y="2438051"/>
                    <a:pt x="0" y="2417925"/>
                    <a:pt x="0" y="2393099"/>
                  </a:cubicBezTo>
                  <a:lnTo>
                    <a:pt x="0" y="44952"/>
                  </a:lnTo>
                  <a:cubicBezTo>
                    <a:pt x="0" y="20126"/>
                    <a:pt x="20126" y="0"/>
                    <a:pt x="44952" y="0"/>
                  </a:cubicBezTo>
                  <a:close/>
                </a:path>
              </a:pathLst>
            </a:custGeom>
            <a:solidFill>
              <a:srgbClr val="FFFFFF"/>
            </a:solidFill>
          </p:spPr>
        </p:sp>
        <p:sp>
          <p:nvSpPr>
            <p:cNvPr id="4" name="TextBox 4"/>
            <p:cNvSpPr txBox="1"/>
            <p:nvPr/>
          </p:nvSpPr>
          <p:spPr>
            <a:xfrm>
              <a:off x="0" y="-28575"/>
              <a:ext cx="4536001" cy="2466626"/>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Freeform 9">
            <a:extLst>
              <a:ext uri="{FF2B5EF4-FFF2-40B4-BE49-F238E27FC236}">
                <a16:creationId xmlns:a16="http://schemas.microsoft.com/office/drawing/2014/main" id="{C626D358-3EE3-F4D6-BFAA-F59994DBB7D3}"/>
              </a:ext>
            </a:extLst>
          </p:cNvPr>
          <p:cNvSpPr/>
          <p:nvPr/>
        </p:nvSpPr>
        <p:spPr>
          <a:xfrm>
            <a:off x="3276600" y="1790700"/>
            <a:ext cx="11734800" cy="2051939"/>
          </a:xfrm>
          <a:prstGeom prst="roundRect">
            <a:avLst/>
          </a:prstGeom>
          <a:solidFill>
            <a:schemeClr val="bg1"/>
          </a:solidFill>
          <a:ln>
            <a:solidFill>
              <a:srgbClr val="036374"/>
            </a:solidFill>
          </a:ln>
          <a:effectLst/>
        </p:spPr>
        <p:txBody>
          <a:bodyPr bIns="252000" anchor="ctr"/>
          <a:lstStyle/>
          <a:p>
            <a:pPr algn="ctr">
              <a:lnSpc>
                <a:spcPct val="150000"/>
              </a:lnSpc>
            </a:pPr>
            <a:r>
              <a:rPr lang="vi-VN" sz="4400" b="1" dirty="0">
                <a:latin typeface="Arial" panose="020B0604020202020204" pitchFamily="34" charset="0"/>
                <a:cs typeface="Arial" panose="020B0604020202020204" pitchFamily="34" charset="0"/>
              </a:rPr>
              <a:t>Câu 4. Tìm trạng ngữ trong câu sau</a:t>
            </a:r>
          </a:p>
        </p:txBody>
      </p:sp>
      <p:sp>
        <p:nvSpPr>
          <p:cNvPr id="8" name="TextBox 7">
            <a:extLst>
              <a:ext uri="{FF2B5EF4-FFF2-40B4-BE49-F238E27FC236}">
                <a16:creationId xmlns:a16="http://schemas.microsoft.com/office/drawing/2014/main" id="{B1B309A1-1242-5080-5335-94AF8D07C7F0}"/>
              </a:ext>
            </a:extLst>
          </p:cNvPr>
          <p:cNvSpPr txBox="1"/>
          <p:nvPr/>
        </p:nvSpPr>
        <p:spPr>
          <a:xfrm>
            <a:off x="2666999" y="6000886"/>
            <a:ext cx="12954000" cy="1998176"/>
          </a:xfrm>
          <a:prstGeom prst="rect">
            <a:avLst/>
          </a:prstGeom>
          <a:noFill/>
        </p:spPr>
        <p:txBody>
          <a:bodyPr wrap="square">
            <a:spAutoFit/>
          </a:bodyPr>
          <a:lstStyle/>
          <a:p>
            <a:pPr algn="just">
              <a:lnSpc>
                <a:spcPct val="150000"/>
              </a:lnSpc>
            </a:pPr>
            <a:r>
              <a:rPr lang="vi-VN" sz="4400" dirty="0">
                <a:effectLst/>
                <a:latin typeface="Arial" panose="020B0604020202020204" pitchFamily="34" charset="0"/>
                <a:ea typeface="Calibri" panose="020F0502020204030204" pitchFamily="34" charset="0"/>
                <a:cs typeface="Arial" panose="020B0604020202020204" pitchFamily="34" charset="0"/>
              </a:rPr>
              <a:t>Hôm ở chiến trường về, bố cho em một chiếc võng màu xanh lá cây.</a:t>
            </a:r>
            <a:endParaRPr lang="vi-VN" sz="4400" dirty="0">
              <a:effectLst/>
              <a:latin typeface="Arial" panose="020B0604020202020204" pitchFamily="34" charset="0"/>
              <a:cs typeface="Arial" panose="020B0604020202020204" pitchFamily="34" charset="0"/>
            </a:endParaRPr>
          </a:p>
        </p:txBody>
      </p:sp>
      <p:sp>
        <p:nvSpPr>
          <p:cNvPr id="11" name="Right Brace 10">
            <a:extLst>
              <a:ext uri="{FF2B5EF4-FFF2-40B4-BE49-F238E27FC236}">
                <a16:creationId xmlns:a16="http://schemas.microsoft.com/office/drawing/2014/main" id="{F03074F3-C9E3-277E-05AF-E1F0DA1867AB}"/>
              </a:ext>
            </a:extLst>
          </p:cNvPr>
          <p:cNvSpPr/>
          <p:nvPr/>
        </p:nvSpPr>
        <p:spPr>
          <a:xfrm rot="16200000">
            <a:off x="5391508" y="2960697"/>
            <a:ext cx="609601" cy="5980988"/>
          </a:xfrm>
          <a:prstGeom prst="rightBrace">
            <a:avLst/>
          </a:prstGeom>
          <a:ln w="28575"/>
        </p:spPr>
        <p:style>
          <a:lnRef idx="1">
            <a:schemeClr val="accent2"/>
          </a:lnRef>
          <a:fillRef idx="0">
            <a:schemeClr val="accent2"/>
          </a:fillRef>
          <a:effectRef idx="0">
            <a:schemeClr val="accent2"/>
          </a:effectRef>
          <a:fontRef idx="minor">
            <a:schemeClr val="tx1"/>
          </a:fontRef>
        </p:style>
        <p:txBody>
          <a:bodyPr rtlCol="0" anchor="ctr"/>
          <a:lstStyle/>
          <a:p>
            <a:pPr algn="ctr"/>
            <a:endParaRPr lang="vi-VN"/>
          </a:p>
        </p:txBody>
      </p:sp>
      <p:sp>
        <p:nvSpPr>
          <p:cNvPr id="13" name="Freeform 9">
            <a:extLst>
              <a:ext uri="{FF2B5EF4-FFF2-40B4-BE49-F238E27FC236}">
                <a16:creationId xmlns:a16="http://schemas.microsoft.com/office/drawing/2014/main" id="{A5799B19-4AA6-C761-6968-1843A6328355}"/>
              </a:ext>
            </a:extLst>
          </p:cNvPr>
          <p:cNvSpPr/>
          <p:nvPr/>
        </p:nvSpPr>
        <p:spPr>
          <a:xfrm>
            <a:off x="3841194" y="4627185"/>
            <a:ext cx="3710228" cy="841957"/>
          </a:xfrm>
          <a:prstGeom prst="roundRect">
            <a:avLst/>
          </a:prstGeom>
          <a:solidFill>
            <a:schemeClr val="bg1"/>
          </a:solidFill>
          <a:ln>
            <a:solidFill>
              <a:srgbClr val="036374"/>
            </a:solidFill>
          </a:ln>
          <a:effectLst/>
        </p:spPr>
        <p:txBody>
          <a:bodyPr bIns="252000" anchor="ctr"/>
          <a:lstStyle/>
          <a:p>
            <a:pPr algn="ctr">
              <a:lnSpc>
                <a:spcPct val="150000"/>
              </a:lnSpc>
            </a:pPr>
            <a:r>
              <a:rPr lang="vi-VN" sz="4400" b="1" dirty="0">
                <a:latin typeface="Arial" panose="020B0604020202020204" pitchFamily="34" charset="0"/>
                <a:cs typeface="Arial" panose="020B0604020202020204" pitchFamily="34" charset="0"/>
              </a:rPr>
              <a:t>Trạng ngữ</a:t>
            </a:r>
          </a:p>
        </p:txBody>
      </p:sp>
    </p:spTree>
    <p:extLst>
      <p:ext uri="{BB962C8B-B14F-4D97-AF65-F5344CB8AC3E}">
        <p14:creationId xmlns:p14="http://schemas.microsoft.com/office/powerpoint/2010/main" val="426294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1"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B3BE641F-6475-1079-660B-9BF59FB3E53D}"/>
              </a:ext>
            </a:extLst>
          </p:cNvPr>
          <p:cNvSpPr/>
          <p:nvPr/>
        </p:nvSpPr>
        <p:spPr>
          <a:xfrm rot="-1177667">
            <a:off x="-1196430" y="-2772682"/>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grpSp>
        <p:nvGrpSpPr>
          <p:cNvPr id="2" name="Group 2"/>
          <p:cNvGrpSpPr/>
          <p:nvPr/>
        </p:nvGrpSpPr>
        <p:grpSpPr>
          <a:xfrm>
            <a:off x="532686" y="519674"/>
            <a:ext cx="17222628" cy="9256976"/>
            <a:chOff x="0" y="0"/>
            <a:chExt cx="4536001" cy="2438051"/>
          </a:xfrm>
        </p:grpSpPr>
        <p:sp>
          <p:nvSpPr>
            <p:cNvPr id="3" name="Freeform 3"/>
            <p:cNvSpPr/>
            <p:nvPr/>
          </p:nvSpPr>
          <p:spPr>
            <a:xfrm>
              <a:off x="0" y="0"/>
              <a:ext cx="4536001" cy="2438051"/>
            </a:xfrm>
            <a:custGeom>
              <a:avLst/>
              <a:gdLst/>
              <a:ahLst/>
              <a:cxnLst/>
              <a:rect l="l" t="t" r="r" b="b"/>
              <a:pathLst>
                <a:path w="4536001" h="2438051">
                  <a:moveTo>
                    <a:pt x="44952" y="0"/>
                  </a:moveTo>
                  <a:lnTo>
                    <a:pt x="4491049" y="0"/>
                  </a:lnTo>
                  <a:cubicBezTo>
                    <a:pt x="4515875" y="0"/>
                    <a:pt x="4536001" y="20126"/>
                    <a:pt x="4536001" y="44952"/>
                  </a:cubicBezTo>
                  <a:lnTo>
                    <a:pt x="4536001" y="2393099"/>
                  </a:lnTo>
                  <a:cubicBezTo>
                    <a:pt x="4536001" y="2417925"/>
                    <a:pt x="4515875" y="2438051"/>
                    <a:pt x="4491049" y="2438051"/>
                  </a:cubicBezTo>
                  <a:lnTo>
                    <a:pt x="44952" y="2438051"/>
                  </a:lnTo>
                  <a:cubicBezTo>
                    <a:pt x="20126" y="2438051"/>
                    <a:pt x="0" y="2417925"/>
                    <a:pt x="0" y="2393099"/>
                  </a:cubicBezTo>
                  <a:lnTo>
                    <a:pt x="0" y="44952"/>
                  </a:lnTo>
                  <a:cubicBezTo>
                    <a:pt x="0" y="20126"/>
                    <a:pt x="20126" y="0"/>
                    <a:pt x="44952" y="0"/>
                  </a:cubicBezTo>
                  <a:close/>
                </a:path>
              </a:pathLst>
            </a:custGeom>
            <a:solidFill>
              <a:srgbClr val="FFFFFF"/>
            </a:solidFill>
          </p:spPr>
        </p:sp>
        <p:sp>
          <p:nvSpPr>
            <p:cNvPr id="4" name="TextBox 4"/>
            <p:cNvSpPr txBox="1"/>
            <p:nvPr/>
          </p:nvSpPr>
          <p:spPr>
            <a:xfrm>
              <a:off x="0" y="-28575"/>
              <a:ext cx="4536001" cy="2466626"/>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Freeform 9">
            <a:extLst>
              <a:ext uri="{FF2B5EF4-FFF2-40B4-BE49-F238E27FC236}">
                <a16:creationId xmlns:a16="http://schemas.microsoft.com/office/drawing/2014/main" id="{C626D358-3EE3-F4D6-BFAA-F59994DBB7D3}"/>
              </a:ext>
            </a:extLst>
          </p:cNvPr>
          <p:cNvSpPr/>
          <p:nvPr/>
        </p:nvSpPr>
        <p:spPr>
          <a:xfrm>
            <a:off x="2057398" y="1104900"/>
            <a:ext cx="14173202" cy="2051939"/>
          </a:xfrm>
          <a:prstGeom prst="roundRect">
            <a:avLst/>
          </a:prstGeom>
          <a:solidFill>
            <a:schemeClr val="bg1"/>
          </a:solidFill>
          <a:ln>
            <a:solidFill>
              <a:srgbClr val="036374"/>
            </a:solidFill>
          </a:ln>
          <a:effectLst/>
        </p:spPr>
        <p:txBody>
          <a:bodyPr bIns="252000" anchor="ctr"/>
          <a:lstStyle/>
          <a:p>
            <a:pPr algn="ctr">
              <a:lnSpc>
                <a:spcPct val="150000"/>
              </a:lnSpc>
            </a:pPr>
            <a:r>
              <a:rPr lang="vi-VN" sz="4000" b="1" dirty="0">
                <a:latin typeface="Arial" panose="020B0604020202020204" pitchFamily="34" charset="0"/>
                <a:cs typeface="Arial" panose="020B0604020202020204" pitchFamily="34" charset="0"/>
              </a:rPr>
              <a:t>Câu 5. Đóng vai bạn nhỏ, viết một đoạn văn nói </a:t>
            </a:r>
          </a:p>
          <a:p>
            <a:pPr algn="ctr">
              <a:lnSpc>
                <a:spcPct val="150000"/>
              </a:lnSpc>
            </a:pPr>
            <a:r>
              <a:rPr lang="vi-VN" sz="4000" b="1" dirty="0">
                <a:latin typeface="Arial" panose="020B0604020202020204" pitchFamily="34" charset="0"/>
                <a:cs typeface="Arial" panose="020B0604020202020204" pitchFamily="34" charset="0"/>
              </a:rPr>
              <a:t>về cảm xúc của em khi nằm trên chiếc võng bố cho. </a:t>
            </a:r>
          </a:p>
        </p:txBody>
      </p:sp>
      <p:sp>
        <p:nvSpPr>
          <p:cNvPr id="8" name="TextBox 7">
            <a:extLst>
              <a:ext uri="{FF2B5EF4-FFF2-40B4-BE49-F238E27FC236}">
                <a16:creationId xmlns:a16="http://schemas.microsoft.com/office/drawing/2014/main" id="{EA00A951-44FA-928D-BC4B-0DA8173A2DAA}"/>
              </a:ext>
            </a:extLst>
          </p:cNvPr>
          <p:cNvSpPr txBox="1"/>
          <p:nvPr/>
        </p:nvSpPr>
        <p:spPr>
          <a:xfrm>
            <a:off x="2057400" y="3401760"/>
            <a:ext cx="14173200" cy="5806654"/>
          </a:xfrm>
          <a:prstGeom prst="rect">
            <a:avLst/>
          </a:prstGeom>
          <a:noFill/>
        </p:spPr>
        <p:txBody>
          <a:bodyPr wrap="square">
            <a:spAutoFit/>
          </a:bodyPr>
          <a:lstStyle/>
          <a:p>
            <a:pPr algn="ctr">
              <a:lnSpc>
                <a:spcPct val="150000"/>
              </a:lnSpc>
            </a:pPr>
            <a:r>
              <a:rPr lang="vi-VN" sz="3600" b="1" i="0" dirty="0">
                <a:solidFill>
                  <a:srgbClr val="000000"/>
                </a:solidFill>
                <a:effectLst/>
                <a:latin typeface="Arial" panose="020B0604020202020204" pitchFamily="34" charset="0"/>
                <a:cs typeface="Arial" panose="020B0604020202020204" pitchFamily="34" charset="0"/>
              </a:rPr>
              <a:t>Đoạn văn tham khảo:</a:t>
            </a:r>
          </a:p>
          <a:p>
            <a:pPr algn="just">
              <a:lnSpc>
                <a:spcPct val="150000"/>
              </a:lnSpc>
            </a:pPr>
            <a:r>
              <a:rPr lang="vi-VN" sz="3600" b="0" i="0" dirty="0">
                <a:solidFill>
                  <a:srgbClr val="000000"/>
                </a:solidFill>
                <a:effectLst/>
                <a:latin typeface="Arial" panose="020B0604020202020204" pitchFamily="34" charset="0"/>
                <a:cs typeface="Arial" panose="020B0604020202020204" pitchFamily="34" charset="0"/>
              </a:rPr>
              <a:t>Khi nằm trên chiếc võng đó, em cảm nhận được những gian khổ mà bố phải trải qua trên chiến trường. Chiếc võng là nhân chứng cho những ngày chiến đấu vất vả, hiểm nguy của bố. Từ những giấc ngủ êm đềm trên cánh võng, những nỗi gian lao của bố được hiện lên từ đó mà em ý thức được đầy đủ hơn công lao của những người như bố và em càng biết trân trọng hòa bình hơn.</a:t>
            </a:r>
          </a:p>
        </p:txBody>
      </p:sp>
    </p:spTree>
    <p:extLst>
      <p:ext uri="{BB962C8B-B14F-4D97-AF65-F5344CB8AC3E}">
        <p14:creationId xmlns:p14="http://schemas.microsoft.com/office/powerpoint/2010/main" val="157562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177667">
            <a:off x="-1196430" y="-2772682"/>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sp>
        <p:nvSpPr>
          <p:cNvPr id="5" name="Freeform 5"/>
          <p:cNvSpPr/>
          <p:nvPr/>
        </p:nvSpPr>
        <p:spPr>
          <a:xfrm>
            <a:off x="1755903" y="2019300"/>
            <a:ext cx="7363108" cy="6324600"/>
          </a:xfrm>
          <a:custGeom>
            <a:avLst/>
            <a:gdLst/>
            <a:ahLst/>
            <a:cxnLst/>
            <a:rect l="l" t="t" r="r" b="b"/>
            <a:pathLst>
              <a:path w="2137363" h="2167467">
                <a:moveTo>
                  <a:pt x="0" y="0"/>
                </a:moveTo>
                <a:lnTo>
                  <a:pt x="2137363" y="0"/>
                </a:lnTo>
                <a:lnTo>
                  <a:pt x="2137363" y="2167467"/>
                </a:lnTo>
                <a:lnTo>
                  <a:pt x="0" y="2167467"/>
                </a:lnTo>
                <a:close/>
              </a:path>
            </a:pathLst>
          </a:custGeom>
          <a:solidFill>
            <a:srgbClr val="FFFFFF"/>
          </a:solidFill>
          <a:effectLst>
            <a:outerShdw blurRad="50800" dist="38100" dir="5400000" algn="t" rotWithShape="0">
              <a:prstClr val="black">
                <a:alpha val="40000"/>
              </a:prstClr>
            </a:outerShdw>
          </a:effectLst>
        </p:spPr>
      </p:sp>
      <p:sp>
        <p:nvSpPr>
          <p:cNvPr id="9" name="TextBox 9"/>
          <p:cNvSpPr txBox="1"/>
          <p:nvPr/>
        </p:nvSpPr>
        <p:spPr>
          <a:xfrm>
            <a:off x="2932283" y="2911435"/>
            <a:ext cx="5225448" cy="1015663"/>
          </a:xfrm>
          <a:prstGeom prst="rect">
            <a:avLst/>
          </a:prstGeom>
        </p:spPr>
        <p:txBody>
          <a:bodyPr wrap="square" lIns="0" tIns="0" rIns="0" bIns="0" rtlCol="0" anchor="t">
            <a:spAutoFit/>
          </a:bodyPr>
          <a:lstStyle/>
          <a:p>
            <a:pPr algn="ctr">
              <a:spcBef>
                <a:spcPct val="0"/>
              </a:spcBef>
            </a:pPr>
            <a:r>
              <a:rPr lang="vi-VN" sz="6600" b="1" dirty="0">
                <a:solidFill>
                  <a:srgbClr val="036374"/>
                </a:solidFill>
                <a:latin typeface="Arial" panose="020B0604020202020204" pitchFamily="34" charset="0"/>
                <a:cs typeface="Arial" panose="020B0604020202020204" pitchFamily="34" charset="0"/>
              </a:rPr>
              <a:t>KHỞI ĐỘNG</a:t>
            </a:r>
            <a:endParaRPr lang="en-US" sz="6600" b="1" dirty="0">
              <a:solidFill>
                <a:srgbClr val="036374"/>
              </a:solidFill>
              <a:latin typeface="Arial" panose="020B0604020202020204" pitchFamily="34" charset="0"/>
              <a:cs typeface="Arial" panose="020B0604020202020204" pitchFamily="34" charset="0"/>
            </a:endParaRPr>
          </a:p>
        </p:txBody>
      </p:sp>
      <p:sp>
        <p:nvSpPr>
          <p:cNvPr id="10" name="Freeform 10"/>
          <p:cNvSpPr/>
          <p:nvPr/>
        </p:nvSpPr>
        <p:spPr>
          <a:xfrm rot="1859575">
            <a:off x="14871650" y="-1687495"/>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rot="3396680">
            <a:off x="-1849696" y="7364335"/>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39">
            <a:extLst>
              <a:ext uri="{FF2B5EF4-FFF2-40B4-BE49-F238E27FC236}">
                <a16:creationId xmlns:a16="http://schemas.microsoft.com/office/drawing/2014/main" id="{27D01771-5173-C10E-39B7-FE0834CDBB69}"/>
              </a:ext>
            </a:extLst>
          </p:cNvPr>
          <p:cNvSpPr/>
          <p:nvPr/>
        </p:nvSpPr>
        <p:spPr>
          <a:xfrm>
            <a:off x="10058400" y="1754660"/>
            <a:ext cx="6890383" cy="7449064"/>
          </a:xfrm>
          <a:custGeom>
            <a:avLst/>
            <a:gdLst/>
            <a:ahLst/>
            <a:cxnLst/>
            <a:rect l="l" t="t" r="r" b="b"/>
            <a:pathLst>
              <a:path w="1108703" h="1198598">
                <a:moveTo>
                  <a:pt x="0" y="0"/>
                </a:moveTo>
                <a:lnTo>
                  <a:pt x="1108703" y="0"/>
                </a:lnTo>
                <a:lnTo>
                  <a:pt x="1108703" y="1198598"/>
                </a:lnTo>
                <a:lnTo>
                  <a:pt x="0" y="1198598"/>
                </a:lnTo>
                <a:lnTo>
                  <a:pt x="0" y="0"/>
                </a:lnTo>
                <a:close/>
              </a:path>
            </a:pathLst>
          </a:custGeom>
          <a:blipFill>
            <a:blip r:embed="rId5"/>
            <a:stretch>
              <a:fillRect/>
            </a:stretch>
          </a:blipFill>
        </p:spPr>
      </p:sp>
      <p:sp>
        <p:nvSpPr>
          <p:cNvPr id="14" name="TextBox 13">
            <a:extLst>
              <a:ext uri="{FF2B5EF4-FFF2-40B4-BE49-F238E27FC236}">
                <a16:creationId xmlns:a16="http://schemas.microsoft.com/office/drawing/2014/main" id="{F3C05644-2EF7-1D3D-D727-9AFC70B698A9}"/>
              </a:ext>
            </a:extLst>
          </p:cNvPr>
          <p:cNvSpPr txBox="1"/>
          <p:nvPr/>
        </p:nvSpPr>
        <p:spPr>
          <a:xfrm>
            <a:off x="2777853" y="4453312"/>
            <a:ext cx="5534308" cy="3013838"/>
          </a:xfrm>
          <a:prstGeom prst="rect">
            <a:avLst/>
          </a:prstGeom>
          <a:noFill/>
        </p:spPr>
        <p:txBody>
          <a:bodyPr wrap="square">
            <a:spAutoFit/>
          </a:bodyPr>
          <a:lstStyle/>
          <a:p>
            <a:pPr algn="just">
              <a:lnSpc>
                <a:spcPct val="150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Em hãy kể tên những nhân vật lịch sử nổi tiếng mà em biết.</a:t>
            </a:r>
            <a:endParaRPr lang="vi-VN" sz="4400" dirty="0">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B3BE641F-6475-1079-660B-9BF59FB3E53D}"/>
              </a:ext>
            </a:extLst>
          </p:cNvPr>
          <p:cNvSpPr/>
          <p:nvPr/>
        </p:nvSpPr>
        <p:spPr>
          <a:xfrm rot="-1177667">
            <a:off x="-1196430" y="-2772682"/>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grpSp>
        <p:nvGrpSpPr>
          <p:cNvPr id="2" name="Group 2"/>
          <p:cNvGrpSpPr/>
          <p:nvPr/>
        </p:nvGrpSpPr>
        <p:grpSpPr>
          <a:xfrm>
            <a:off x="532686" y="519674"/>
            <a:ext cx="17222628" cy="9256976"/>
            <a:chOff x="0" y="0"/>
            <a:chExt cx="4536001" cy="2438051"/>
          </a:xfrm>
        </p:grpSpPr>
        <p:sp>
          <p:nvSpPr>
            <p:cNvPr id="3" name="Freeform 3"/>
            <p:cNvSpPr/>
            <p:nvPr/>
          </p:nvSpPr>
          <p:spPr>
            <a:xfrm>
              <a:off x="0" y="0"/>
              <a:ext cx="4536001" cy="2438051"/>
            </a:xfrm>
            <a:custGeom>
              <a:avLst/>
              <a:gdLst/>
              <a:ahLst/>
              <a:cxnLst/>
              <a:rect l="l" t="t" r="r" b="b"/>
              <a:pathLst>
                <a:path w="4536001" h="2438051">
                  <a:moveTo>
                    <a:pt x="44952" y="0"/>
                  </a:moveTo>
                  <a:lnTo>
                    <a:pt x="4491049" y="0"/>
                  </a:lnTo>
                  <a:cubicBezTo>
                    <a:pt x="4515875" y="0"/>
                    <a:pt x="4536001" y="20126"/>
                    <a:pt x="4536001" y="44952"/>
                  </a:cubicBezTo>
                  <a:lnTo>
                    <a:pt x="4536001" y="2393099"/>
                  </a:lnTo>
                  <a:cubicBezTo>
                    <a:pt x="4536001" y="2417925"/>
                    <a:pt x="4515875" y="2438051"/>
                    <a:pt x="4491049" y="2438051"/>
                  </a:cubicBezTo>
                  <a:lnTo>
                    <a:pt x="44952" y="2438051"/>
                  </a:lnTo>
                  <a:cubicBezTo>
                    <a:pt x="20126" y="2438051"/>
                    <a:pt x="0" y="2417925"/>
                    <a:pt x="0" y="2393099"/>
                  </a:cubicBezTo>
                  <a:lnTo>
                    <a:pt x="0" y="44952"/>
                  </a:lnTo>
                  <a:cubicBezTo>
                    <a:pt x="0" y="20126"/>
                    <a:pt x="20126" y="0"/>
                    <a:pt x="44952" y="0"/>
                  </a:cubicBezTo>
                  <a:close/>
                </a:path>
              </a:pathLst>
            </a:custGeom>
            <a:solidFill>
              <a:srgbClr val="FFFFFF"/>
            </a:solidFill>
          </p:spPr>
        </p:sp>
        <p:sp>
          <p:nvSpPr>
            <p:cNvPr id="4" name="TextBox 4"/>
            <p:cNvSpPr txBox="1"/>
            <p:nvPr/>
          </p:nvSpPr>
          <p:spPr>
            <a:xfrm>
              <a:off x="0" y="-28575"/>
              <a:ext cx="4536001" cy="2466626"/>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5" name="Group 19">
            <a:extLst>
              <a:ext uri="{FF2B5EF4-FFF2-40B4-BE49-F238E27FC236}">
                <a16:creationId xmlns:a16="http://schemas.microsoft.com/office/drawing/2014/main" id="{FDFED63A-EC1E-0846-76E3-8BA1589CB03B}"/>
              </a:ext>
            </a:extLst>
          </p:cNvPr>
          <p:cNvGrpSpPr/>
          <p:nvPr/>
        </p:nvGrpSpPr>
        <p:grpSpPr>
          <a:xfrm>
            <a:off x="5867400" y="863035"/>
            <a:ext cx="6553200" cy="1219200"/>
            <a:chOff x="0" y="0"/>
            <a:chExt cx="48177861" cy="3276016"/>
          </a:xfrm>
          <a:solidFill>
            <a:srgbClr val="036374"/>
          </a:solidFill>
        </p:grpSpPr>
        <p:sp>
          <p:nvSpPr>
            <p:cNvPr id="7" name="Freeform 20">
              <a:extLst>
                <a:ext uri="{FF2B5EF4-FFF2-40B4-BE49-F238E27FC236}">
                  <a16:creationId xmlns:a16="http://schemas.microsoft.com/office/drawing/2014/main" id="{778B6581-6CEF-15C7-C684-CF8251A1ACF2}"/>
                </a:ext>
              </a:extLst>
            </p:cNvPr>
            <p:cNvSpPr/>
            <p:nvPr/>
          </p:nvSpPr>
          <p:spPr>
            <a:xfrm>
              <a:off x="0" y="-4262"/>
              <a:ext cx="48185608" cy="3282502"/>
            </a:xfrm>
            <a:custGeom>
              <a:avLst/>
              <a:gdLst/>
              <a:ahLst/>
              <a:cxnLst/>
              <a:rect l="l" t="t" r="r" b="b"/>
              <a:pathLst>
                <a:path w="48185608" h="3282502">
                  <a:moveTo>
                    <a:pt x="47246707" y="3271314"/>
                  </a:moveTo>
                  <a:cubicBezTo>
                    <a:pt x="47246707" y="3271314"/>
                    <a:pt x="46826956" y="3282501"/>
                    <a:pt x="46364370" y="3279880"/>
                  </a:cubicBezTo>
                  <a:cubicBezTo>
                    <a:pt x="13635568" y="3277717"/>
                    <a:pt x="1057073" y="3269893"/>
                    <a:pt x="1057073" y="3269893"/>
                  </a:cubicBezTo>
                  <a:cubicBezTo>
                    <a:pt x="812931" y="3261059"/>
                    <a:pt x="565145" y="3244078"/>
                    <a:pt x="398404" y="3185900"/>
                  </a:cubicBezTo>
                  <a:cubicBezTo>
                    <a:pt x="120505" y="3088938"/>
                    <a:pt x="0" y="2911410"/>
                    <a:pt x="0" y="1187227"/>
                  </a:cubicBezTo>
                  <a:cubicBezTo>
                    <a:pt x="8536" y="440430"/>
                    <a:pt x="34263" y="311302"/>
                    <a:pt x="140291" y="225758"/>
                  </a:cubicBezTo>
                  <a:cubicBezTo>
                    <a:pt x="342602" y="62530"/>
                    <a:pt x="736658" y="7673"/>
                    <a:pt x="1155311" y="7673"/>
                  </a:cubicBezTo>
                  <a:cubicBezTo>
                    <a:pt x="1155311" y="7673"/>
                    <a:pt x="1551711" y="15681"/>
                    <a:pt x="36490746" y="7673"/>
                  </a:cubicBezTo>
                  <a:cubicBezTo>
                    <a:pt x="46608030" y="0"/>
                    <a:pt x="47071955" y="7673"/>
                    <a:pt x="47071955" y="7673"/>
                  </a:cubicBezTo>
                  <a:cubicBezTo>
                    <a:pt x="47440264" y="15152"/>
                    <a:pt x="47803575" y="84484"/>
                    <a:pt x="48001315" y="207066"/>
                  </a:cubicBezTo>
                  <a:cubicBezTo>
                    <a:pt x="48152332" y="300683"/>
                    <a:pt x="48185608" y="425358"/>
                    <a:pt x="48176467" y="1187227"/>
                  </a:cubicBezTo>
                  <a:cubicBezTo>
                    <a:pt x="48176467" y="3029375"/>
                    <a:pt x="47893470" y="3243473"/>
                    <a:pt x="47246707" y="3271314"/>
                  </a:cubicBezTo>
                  <a:close/>
                </a:path>
              </a:pathLst>
            </a:custGeom>
            <a:grpFill/>
          </p:spPr>
          <p:txBody>
            <a:bodyPr anchor="ctr"/>
            <a:lstStyle/>
            <a:p>
              <a:pPr algn="ctr"/>
              <a:r>
                <a:rPr lang="vi-VN" sz="5000" b="1">
                  <a:solidFill>
                    <a:schemeClr val="bg1"/>
                  </a:solidFill>
                  <a:latin typeface="Arial" panose="020B0604020202020204" pitchFamily="34" charset="0"/>
                  <a:cs typeface="Arial" panose="020B0604020202020204" pitchFamily="34" charset="0"/>
                </a:rPr>
                <a:t>TỰ NHẬN XÉT</a:t>
              </a:r>
              <a:endParaRPr lang="vi-VN" sz="5000" b="1" dirty="0">
                <a:solidFill>
                  <a:schemeClr val="bg1"/>
                </a:solidFill>
                <a:latin typeface="Arial" panose="020B0604020202020204" pitchFamily="34" charset="0"/>
                <a:cs typeface="Arial" panose="020B0604020202020204" pitchFamily="34" charset="0"/>
              </a:endParaRPr>
            </a:p>
          </p:txBody>
        </p:sp>
      </p:grpSp>
      <p:sp>
        <p:nvSpPr>
          <p:cNvPr id="10" name="Freeform 4">
            <a:extLst>
              <a:ext uri="{FF2B5EF4-FFF2-40B4-BE49-F238E27FC236}">
                <a16:creationId xmlns:a16="http://schemas.microsoft.com/office/drawing/2014/main" id="{C9105494-AFAA-2D0E-9F4D-CA5681411BB7}"/>
              </a:ext>
            </a:extLst>
          </p:cNvPr>
          <p:cNvSpPr/>
          <p:nvPr/>
        </p:nvSpPr>
        <p:spPr>
          <a:xfrm>
            <a:off x="4134287" y="5430613"/>
            <a:ext cx="10019425" cy="4471172"/>
          </a:xfrm>
          <a:custGeom>
            <a:avLst/>
            <a:gdLst/>
            <a:ahLst/>
            <a:cxnLst/>
            <a:rect l="l" t="t" r="r" b="b"/>
            <a:pathLst>
              <a:path w="1764022" h="787195">
                <a:moveTo>
                  <a:pt x="0" y="0"/>
                </a:moveTo>
                <a:lnTo>
                  <a:pt x="1764022" y="0"/>
                </a:lnTo>
                <a:lnTo>
                  <a:pt x="1764022" y="787195"/>
                </a:lnTo>
                <a:lnTo>
                  <a:pt x="0" y="7871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Google Shape;12366;p22">
            <a:extLst>
              <a:ext uri="{FF2B5EF4-FFF2-40B4-BE49-F238E27FC236}">
                <a16:creationId xmlns:a16="http://schemas.microsoft.com/office/drawing/2014/main" id="{B912717F-A666-EA9E-9255-474671636E62}"/>
              </a:ext>
            </a:extLst>
          </p:cNvPr>
          <p:cNvSpPr/>
          <p:nvPr/>
        </p:nvSpPr>
        <p:spPr>
          <a:xfrm>
            <a:off x="1447800" y="2215574"/>
            <a:ext cx="7239000" cy="360864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171450" algn="just" rtl="0">
              <a:lnSpc>
                <a:spcPct val="150000"/>
              </a:lnSpc>
              <a:spcBef>
                <a:spcPts val="0"/>
              </a:spcBef>
              <a:spcAft>
                <a:spcPts val="0"/>
              </a:spcAft>
              <a:buNone/>
            </a:pPr>
            <a:r>
              <a:rPr lang="vi-VN" sz="3600" b="1" i="0" u="none" strike="noStrike" cap="none" dirty="0">
                <a:solidFill>
                  <a:srgbClr val="000000"/>
                </a:solidFill>
                <a:latin typeface="Arial" panose="020B0604020202020204"/>
                <a:ea typeface="Arial" panose="020B0604020202020204"/>
                <a:cs typeface="Arial" panose="020B0604020202020204"/>
                <a:sym typeface="Arial" panose="020B0604020202020204"/>
              </a:rPr>
              <a:t>a. Giỏi: </a:t>
            </a:r>
            <a:r>
              <a:rPr lang="vi-VN" sz="3600" b="0" i="0" u="none" strike="noStrike" cap="none" dirty="0">
                <a:solidFill>
                  <a:srgbClr val="000000"/>
                </a:solidFill>
                <a:latin typeface="Arial" panose="020B0604020202020204"/>
                <a:ea typeface="Arial" panose="020B0604020202020204"/>
                <a:cs typeface="Arial" panose="020B0604020202020204"/>
                <a:sym typeface="Arial" panose="020B0604020202020204"/>
              </a:rPr>
              <a:t>từ 9 đến 10 điểm.</a:t>
            </a:r>
          </a:p>
          <a:p>
            <a:pPr marL="0" marR="0" lvl="0" indent="171450" algn="just" rtl="0">
              <a:lnSpc>
                <a:spcPct val="150000"/>
              </a:lnSpc>
              <a:spcBef>
                <a:spcPts val="480"/>
              </a:spcBef>
              <a:spcAft>
                <a:spcPts val="0"/>
              </a:spcAft>
              <a:buNone/>
            </a:pPr>
            <a:r>
              <a:rPr lang="vi-VN" sz="3600" b="1" i="0" u="none" strike="noStrike" cap="none" dirty="0">
                <a:solidFill>
                  <a:srgbClr val="000000"/>
                </a:solidFill>
                <a:latin typeface="Arial" panose="020B0604020202020204"/>
                <a:ea typeface="Arial" panose="020B0604020202020204"/>
                <a:cs typeface="Arial" panose="020B0604020202020204"/>
                <a:sym typeface="Arial" panose="020B0604020202020204"/>
              </a:rPr>
              <a:t>b. Khá: </a:t>
            </a:r>
            <a:r>
              <a:rPr lang="vi-VN" sz="3600" b="0" i="0" u="none" strike="noStrike" cap="none" dirty="0">
                <a:solidFill>
                  <a:srgbClr val="000000"/>
                </a:solidFill>
                <a:latin typeface="Arial" panose="020B0604020202020204"/>
                <a:ea typeface="Arial" panose="020B0604020202020204"/>
                <a:cs typeface="Arial" panose="020B0604020202020204"/>
                <a:sym typeface="Arial" panose="020B0604020202020204"/>
              </a:rPr>
              <a:t>từ 7 đến 8 điểm.</a:t>
            </a:r>
          </a:p>
          <a:p>
            <a:pPr marL="0" marR="0" lvl="0" indent="171450" algn="just" rtl="0">
              <a:lnSpc>
                <a:spcPct val="150000"/>
              </a:lnSpc>
              <a:spcBef>
                <a:spcPts val="480"/>
              </a:spcBef>
              <a:spcAft>
                <a:spcPts val="0"/>
              </a:spcAft>
              <a:buNone/>
            </a:pPr>
            <a:r>
              <a:rPr lang="vi-VN" sz="3600" b="1" i="0" u="none" strike="noStrike" cap="none" dirty="0">
                <a:solidFill>
                  <a:srgbClr val="000000"/>
                </a:solidFill>
                <a:latin typeface="Arial" panose="020B0604020202020204"/>
                <a:ea typeface="Arial" panose="020B0604020202020204"/>
                <a:cs typeface="Arial" panose="020B0604020202020204"/>
                <a:sym typeface="Arial" panose="020B0604020202020204"/>
              </a:rPr>
              <a:t>c. Trung bình: </a:t>
            </a:r>
            <a:r>
              <a:rPr lang="vi-VN" sz="3600" b="0" i="0" u="none" strike="noStrike" cap="none" dirty="0">
                <a:solidFill>
                  <a:srgbClr val="000000"/>
                </a:solidFill>
                <a:latin typeface="Arial" panose="020B0604020202020204"/>
                <a:ea typeface="Arial" panose="020B0604020202020204"/>
                <a:cs typeface="Arial" panose="020B0604020202020204"/>
                <a:sym typeface="Arial" panose="020B0604020202020204"/>
              </a:rPr>
              <a:t>từ 5 đến 6 điểm.</a:t>
            </a:r>
          </a:p>
          <a:p>
            <a:pPr marL="0" marR="0" lvl="0" indent="171450" algn="just" rtl="0">
              <a:lnSpc>
                <a:spcPct val="150000"/>
              </a:lnSpc>
              <a:spcBef>
                <a:spcPts val="480"/>
              </a:spcBef>
              <a:spcAft>
                <a:spcPts val="0"/>
              </a:spcAft>
              <a:buNone/>
            </a:pPr>
            <a:r>
              <a:rPr lang="vi-VN" sz="3600" b="1" i="0" u="none" strike="noStrike" cap="none" dirty="0">
                <a:solidFill>
                  <a:srgbClr val="000000"/>
                </a:solidFill>
                <a:latin typeface="Arial" panose="020B0604020202020204"/>
                <a:ea typeface="Arial" panose="020B0604020202020204"/>
                <a:cs typeface="Arial" panose="020B0604020202020204"/>
                <a:sym typeface="Arial" panose="020B0604020202020204"/>
              </a:rPr>
              <a:t>d. Chưa đạt: </a:t>
            </a:r>
            <a:r>
              <a:rPr lang="vi-VN" sz="3600" b="0" i="0" u="none" strike="noStrike" cap="none" dirty="0">
                <a:solidFill>
                  <a:srgbClr val="000000"/>
                </a:solidFill>
                <a:latin typeface="Arial" panose="020B0604020202020204"/>
                <a:ea typeface="Arial" panose="020B0604020202020204"/>
                <a:cs typeface="Arial" panose="020B0604020202020204"/>
                <a:sym typeface="Arial" panose="020B0604020202020204"/>
              </a:rPr>
              <a:t>dưới 5 điểm.</a:t>
            </a:r>
          </a:p>
        </p:txBody>
      </p:sp>
      <p:sp>
        <p:nvSpPr>
          <p:cNvPr id="12" name="Google Shape;12367;p22">
            <a:extLst>
              <a:ext uri="{FF2B5EF4-FFF2-40B4-BE49-F238E27FC236}">
                <a16:creationId xmlns:a16="http://schemas.microsoft.com/office/drawing/2014/main" id="{376914CD-4D8F-0E56-7B4B-FFCC493C1599}"/>
              </a:ext>
            </a:extLst>
          </p:cNvPr>
          <p:cNvSpPr/>
          <p:nvPr/>
        </p:nvSpPr>
        <p:spPr>
          <a:xfrm>
            <a:off x="9637119" y="2392937"/>
            <a:ext cx="7239000" cy="2860313"/>
          </a:xfrm>
          <a:prstGeom prst="wedgeRoundRectCallout">
            <a:avLst>
              <a:gd name="adj1" fmla="val -24843"/>
              <a:gd name="adj2" fmla="val 67574"/>
              <a:gd name="adj3" fmla="val 16667"/>
            </a:avLst>
          </a:prstGeom>
          <a:solidFill>
            <a:schemeClr val="bg1"/>
          </a:solidFill>
          <a:ln w="28575" cap="flat" cmpd="sng">
            <a:solidFill>
              <a:srgbClr val="036374"/>
            </a:solidFill>
            <a:prstDash val="solid"/>
            <a:round/>
            <a:headEnd type="none" w="sm" len="sm"/>
            <a:tailEnd type="none" w="sm" len="sm"/>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171450" algn="ctr" rtl="0">
              <a:lnSpc>
                <a:spcPct val="150000"/>
              </a:lnSpc>
              <a:spcBef>
                <a:spcPts val="0"/>
              </a:spcBef>
              <a:spcAft>
                <a:spcPts val="0"/>
              </a:spcAft>
              <a:buNone/>
            </a:pPr>
            <a:r>
              <a:rPr lang="vi-VN" sz="3600" b="0" i="0" u="none" strike="noStrike" cap="none" dirty="0">
                <a:solidFill>
                  <a:schemeClr val="dk1"/>
                </a:solidFill>
                <a:latin typeface="Arial" panose="020B0604020202020204"/>
                <a:ea typeface="Arial" panose="020B0604020202020204"/>
                <a:cs typeface="Arial" panose="020B0604020202020204"/>
                <a:sym typeface="Arial" panose="020B0604020202020204"/>
              </a:rPr>
              <a:t>Em cần cố gắng thêm về mặt nào?</a:t>
            </a:r>
            <a:r>
              <a:rPr lang="vi-VN" sz="3600" dirty="0">
                <a:solidFill>
                  <a:schemeClr val="dk1"/>
                </a:solidFill>
              </a:rPr>
              <a:t> </a:t>
            </a:r>
            <a:r>
              <a:rPr lang="vi-VN" sz="3600" b="0" i="0" u="none" strike="noStrike" cap="none" dirty="0">
                <a:solidFill>
                  <a:schemeClr val="dk1"/>
                </a:solidFill>
                <a:latin typeface="Arial" panose="020B0604020202020204"/>
                <a:ea typeface="Arial" panose="020B0604020202020204"/>
                <a:cs typeface="Arial" panose="020B0604020202020204"/>
                <a:sym typeface="Arial" panose="020B0604020202020204"/>
              </a:rPr>
              <a:t>Em cần phải làm gì để có kiến thức, kĩ năng tốt hơn?</a:t>
            </a:r>
            <a:endParaRPr sz="360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79304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B3BE641F-6475-1079-660B-9BF59FB3E53D}"/>
              </a:ext>
            </a:extLst>
          </p:cNvPr>
          <p:cNvSpPr/>
          <p:nvPr/>
        </p:nvSpPr>
        <p:spPr>
          <a:xfrm rot="-1177667">
            <a:off x="-1196430" y="-2772682"/>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grpSp>
        <p:nvGrpSpPr>
          <p:cNvPr id="2" name="Group 2"/>
          <p:cNvGrpSpPr/>
          <p:nvPr/>
        </p:nvGrpSpPr>
        <p:grpSpPr>
          <a:xfrm>
            <a:off x="532686" y="519674"/>
            <a:ext cx="17222628" cy="9256976"/>
            <a:chOff x="0" y="0"/>
            <a:chExt cx="4536001" cy="2438051"/>
          </a:xfrm>
        </p:grpSpPr>
        <p:sp>
          <p:nvSpPr>
            <p:cNvPr id="3" name="Freeform 3"/>
            <p:cNvSpPr/>
            <p:nvPr/>
          </p:nvSpPr>
          <p:spPr>
            <a:xfrm>
              <a:off x="0" y="0"/>
              <a:ext cx="4536001" cy="2438051"/>
            </a:xfrm>
            <a:custGeom>
              <a:avLst/>
              <a:gdLst/>
              <a:ahLst/>
              <a:cxnLst/>
              <a:rect l="l" t="t" r="r" b="b"/>
              <a:pathLst>
                <a:path w="4536001" h="2438051">
                  <a:moveTo>
                    <a:pt x="44952" y="0"/>
                  </a:moveTo>
                  <a:lnTo>
                    <a:pt x="4491049" y="0"/>
                  </a:lnTo>
                  <a:cubicBezTo>
                    <a:pt x="4515875" y="0"/>
                    <a:pt x="4536001" y="20126"/>
                    <a:pt x="4536001" y="44952"/>
                  </a:cubicBezTo>
                  <a:lnTo>
                    <a:pt x="4536001" y="2393099"/>
                  </a:lnTo>
                  <a:cubicBezTo>
                    <a:pt x="4536001" y="2417925"/>
                    <a:pt x="4515875" y="2438051"/>
                    <a:pt x="4491049" y="2438051"/>
                  </a:cubicBezTo>
                  <a:lnTo>
                    <a:pt x="44952" y="2438051"/>
                  </a:lnTo>
                  <a:cubicBezTo>
                    <a:pt x="20126" y="2438051"/>
                    <a:pt x="0" y="2417925"/>
                    <a:pt x="0" y="2393099"/>
                  </a:cubicBezTo>
                  <a:lnTo>
                    <a:pt x="0" y="44952"/>
                  </a:lnTo>
                  <a:cubicBezTo>
                    <a:pt x="0" y="20126"/>
                    <a:pt x="20126" y="0"/>
                    <a:pt x="44952" y="0"/>
                  </a:cubicBezTo>
                  <a:close/>
                </a:path>
              </a:pathLst>
            </a:custGeom>
            <a:solidFill>
              <a:srgbClr val="FFFFFF"/>
            </a:solidFill>
          </p:spPr>
        </p:sp>
        <p:sp>
          <p:nvSpPr>
            <p:cNvPr id="4" name="TextBox 4"/>
            <p:cNvSpPr txBox="1"/>
            <p:nvPr/>
          </p:nvSpPr>
          <p:spPr>
            <a:xfrm>
              <a:off x="0" y="-28575"/>
              <a:ext cx="4536001" cy="2466626"/>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TextBox 12">
            <a:extLst>
              <a:ext uri="{FF2B5EF4-FFF2-40B4-BE49-F238E27FC236}">
                <a16:creationId xmlns:a16="http://schemas.microsoft.com/office/drawing/2014/main" id="{C8846E22-5FBA-BDD0-0D30-7611A9F3B8C7}"/>
              </a:ext>
            </a:extLst>
          </p:cNvPr>
          <p:cNvSpPr txBox="1"/>
          <p:nvPr/>
        </p:nvSpPr>
        <p:spPr>
          <a:xfrm>
            <a:off x="4991100" y="1028700"/>
            <a:ext cx="8305800" cy="1015663"/>
          </a:xfrm>
          <a:prstGeom prst="rect">
            <a:avLst/>
          </a:prstGeom>
        </p:spPr>
        <p:txBody>
          <a:bodyPr wrap="square" lIns="0" tIns="0" rIns="0" bIns="0" rtlCol="0" anchor="t">
            <a:spAutoFit/>
          </a:bodyPr>
          <a:lstStyle/>
          <a:p>
            <a:pPr algn="ctr"/>
            <a:r>
              <a:rPr lang="vi-VN" sz="6600" b="1" dirty="0">
                <a:solidFill>
                  <a:srgbClr val="036374"/>
                </a:solidFill>
                <a:latin typeface="Arial" panose="020B0604020202020204" pitchFamily="34" charset="0"/>
                <a:cs typeface="Arial" panose="020B0604020202020204" pitchFamily="34" charset="0"/>
              </a:rPr>
              <a:t>CỦNG CỐ, DẶN DÒ</a:t>
            </a:r>
            <a:endParaRPr lang="en-US" sz="6600" b="1" dirty="0">
              <a:solidFill>
                <a:srgbClr val="036374"/>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4FAADE03-23EF-FE0D-493B-54D44C789843}"/>
              </a:ext>
            </a:extLst>
          </p:cNvPr>
          <p:cNvSpPr/>
          <p:nvPr/>
        </p:nvSpPr>
        <p:spPr>
          <a:xfrm>
            <a:off x="3609850" y="3828033"/>
            <a:ext cx="4086350" cy="5039998"/>
          </a:xfrm>
          <a:prstGeom prst="roundRect">
            <a:avLst>
              <a:gd name="adj" fmla="val 15196"/>
            </a:avLst>
          </a:prstGeom>
          <a:solidFill>
            <a:schemeClr val="bg1"/>
          </a:solidFill>
          <a:ln>
            <a:solidFill>
              <a:srgbClr val="03637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dirty="0">
                <a:solidFill>
                  <a:schemeClr val="tx1"/>
                </a:solidFill>
                <a:effectLst/>
                <a:latin typeface="Arial" panose="020B0604020202020204" pitchFamily="34" charset="0"/>
                <a:cs typeface="Arial" panose="020B0604020202020204" pitchFamily="34" charset="0"/>
              </a:rPr>
              <a:t>Ôn lại </a:t>
            </a:r>
          </a:p>
          <a:p>
            <a:pPr algn="ctr">
              <a:lnSpc>
                <a:spcPct val="150000"/>
              </a:lnSpc>
            </a:pPr>
            <a:r>
              <a:rPr lang="vi-VN" sz="4400" dirty="0">
                <a:solidFill>
                  <a:schemeClr val="tx1"/>
                </a:solidFill>
                <a:effectLst/>
                <a:latin typeface="Arial" panose="020B0604020202020204" pitchFamily="34" charset="0"/>
                <a:cs typeface="Arial" panose="020B0604020202020204" pitchFamily="34" charset="0"/>
              </a:rPr>
              <a:t>kiến thức đã học ở Bài 14.</a:t>
            </a:r>
          </a:p>
        </p:txBody>
      </p:sp>
      <p:sp>
        <p:nvSpPr>
          <p:cNvPr id="13" name="Flowchart: Off-page Connector 12">
            <a:extLst>
              <a:ext uri="{FF2B5EF4-FFF2-40B4-BE49-F238E27FC236}">
                <a16:creationId xmlns:a16="http://schemas.microsoft.com/office/drawing/2014/main" id="{E409C533-5C54-15FF-242D-28AF6093E217}"/>
              </a:ext>
            </a:extLst>
          </p:cNvPr>
          <p:cNvSpPr/>
          <p:nvPr/>
        </p:nvSpPr>
        <p:spPr>
          <a:xfrm>
            <a:off x="4852925" y="2686877"/>
            <a:ext cx="1600200" cy="1679793"/>
          </a:xfrm>
          <a:prstGeom prst="flowChartOffpageConnector">
            <a:avLst/>
          </a:prstGeom>
          <a:solidFill>
            <a:schemeClr val="bg1"/>
          </a:solidFill>
          <a:ln>
            <a:solidFill>
              <a:srgbClr val="03637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000" b="1" dirty="0">
                <a:solidFill>
                  <a:schemeClr val="tx1"/>
                </a:solidFill>
                <a:latin typeface="Arial" panose="020B0604020202020204" pitchFamily="34" charset="0"/>
                <a:cs typeface="Arial" panose="020B0604020202020204" pitchFamily="34" charset="0"/>
              </a:rPr>
              <a:t>01</a:t>
            </a:r>
          </a:p>
        </p:txBody>
      </p:sp>
      <p:sp>
        <p:nvSpPr>
          <p:cNvPr id="14" name="Rectangle: Rounded Corners 13">
            <a:extLst>
              <a:ext uri="{FF2B5EF4-FFF2-40B4-BE49-F238E27FC236}">
                <a16:creationId xmlns:a16="http://schemas.microsoft.com/office/drawing/2014/main" id="{D7A5E9E2-96F4-7982-5D86-9F448BA4D7C6}"/>
              </a:ext>
            </a:extLst>
          </p:cNvPr>
          <p:cNvSpPr/>
          <p:nvPr/>
        </p:nvSpPr>
        <p:spPr>
          <a:xfrm>
            <a:off x="9175836" y="3828033"/>
            <a:ext cx="5530764" cy="5039998"/>
          </a:xfrm>
          <a:prstGeom prst="roundRect">
            <a:avLst>
              <a:gd name="adj" fmla="val 15196"/>
            </a:avLst>
          </a:prstGeom>
          <a:solidFill>
            <a:schemeClr val="bg1"/>
          </a:solidFill>
          <a:ln>
            <a:solidFill>
              <a:srgbClr val="03637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dirty="0">
                <a:solidFill>
                  <a:schemeClr val="tx1"/>
                </a:solidFill>
                <a:effectLst/>
                <a:latin typeface="Arial" panose="020B0604020202020204" pitchFamily="34" charset="0"/>
                <a:cs typeface="Arial" panose="020B0604020202020204" pitchFamily="34" charset="0"/>
              </a:rPr>
              <a:t>Đọc và chuẩn bị </a:t>
            </a:r>
            <a:r>
              <a:rPr lang="vi-VN" sz="4400" b="1" i="1" dirty="0">
                <a:solidFill>
                  <a:schemeClr val="tx1"/>
                </a:solidFill>
                <a:effectLst/>
                <a:latin typeface="Arial" panose="020B0604020202020204" pitchFamily="34" charset="0"/>
                <a:cs typeface="Arial" panose="020B0604020202020204" pitchFamily="34" charset="0"/>
              </a:rPr>
              <a:t>Bài 15: Ôn tập giữa học kì I.</a:t>
            </a:r>
            <a:endParaRPr lang="vi-VN" sz="4400" b="1" dirty="0">
              <a:solidFill>
                <a:schemeClr val="tx1"/>
              </a:solidFill>
              <a:effectLst/>
              <a:latin typeface="Arial" panose="020B0604020202020204" pitchFamily="34" charset="0"/>
              <a:cs typeface="Arial" panose="020B0604020202020204" pitchFamily="34" charset="0"/>
            </a:endParaRPr>
          </a:p>
        </p:txBody>
      </p:sp>
      <p:sp>
        <p:nvSpPr>
          <p:cNvPr id="15" name="Flowchart: Off-page Connector 14">
            <a:extLst>
              <a:ext uri="{FF2B5EF4-FFF2-40B4-BE49-F238E27FC236}">
                <a16:creationId xmlns:a16="http://schemas.microsoft.com/office/drawing/2014/main" id="{39005DDF-3C0E-29EB-5134-A9D5543DC49D}"/>
              </a:ext>
            </a:extLst>
          </p:cNvPr>
          <p:cNvSpPr/>
          <p:nvPr/>
        </p:nvSpPr>
        <p:spPr>
          <a:xfrm>
            <a:off x="11141118" y="2686877"/>
            <a:ext cx="1600200" cy="1679793"/>
          </a:xfrm>
          <a:prstGeom prst="flowChartOffpageConnector">
            <a:avLst/>
          </a:prstGeom>
          <a:solidFill>
            <a:schemeClr val="bg1"/>
          </a:solidFill>
          <a:ln>
            <a:solidFill>
              <a:srgbClr val="03637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000" b="1" dirty="0">
                <a:solidFill>
                  <a:schemeClr val="tx1"/>
                </a:solidFill>
                <a:latin typeface="Arial" panose="020B0604020202020204" pitchFamily="34" charset="0"/>
                <a:cs typeface="Arial" panose="020B0604020202020204" pitchFamily="34" charset="0"/>
              </a:rPr>
              <a:t>02</a:t>
            </a:r>
          </a:p>
        </p:txBody>
      </p:sp>
    </p:spTree>
    <p:extLst>
      <p:ext uri="{BB962C8B-B14F-4D97-AF65-F5344CB8AC3E}">
        <p14:creationId xmlns:p14="http://schemas.microsoft.com/office/powerpoint/2010/main" val="380660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500"/>
                                        <p:tgtEl>
                                          <p:spTgt spid="1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3" grpId="0" animBg="1"/>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177667">
            <a:off x="-1196430" y="-2772682"/>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sp>
        <p:nvSpPr>
          <p:cNvPr id="11" name="Freeform 4">
            <a:extLst>
              <a:ext uri="{FF2B5EF4-FFF2-40B4-BE49-F238E27FC236}">
                <a16:creationId xmlns:a16="http://schemas.microsoft.com/office/drawing/2014/main" id="{559F219B-EB64-69C7-41DE-64B16E5818E5}"/>
              </a:ext>
            </a:extLst>
          </p:cNvPr>
          <p:cNvSpPr/>
          <p:nvPr/>
        </p:nvSpPr>
        <p:spPr>
          <a:xfrm>
            <a:off x="1028700" y="1121947"/>
            <a:ext cx="16230600" cy="3809432"/>
          </a:xfrm>
          <a:custGeom>
            <a:avLst/>
            <a:gdLst/>
            <a:ahLst/>
            <a:cxnLst/>
            <a:rect l="l" t="t" r="r" b="b"/>
            <a:pathLst>
              <a:path w="4274726" h="950787">
                <a:moveTo>
                  <a:pt x="0" y="0"/>
                </a:moveTo>
                <a:lnTo>
                  <a:pt x="4274726" y="0"/>
                </a:lnTo>
                <a:lnTo>
                  <a:pt x="4274726" y="950787"/>
                </a:lnTo>
                <a:lnTo>
                  <a:pt x="0" y="950787"/>
                </a:lnTo>
                <a:close/>
              </a:path>
            </a:pathLst>
          </a:custGeom>
          <a:solidFill>
            <a:srgbClr val="FFFFFF"/>
          </a:solidFill>
        </p:spPr>
        <p:txBody>
          <a:bodyPr bIns="252000" anchor="ctr"/>
          <a:lstStyle/>
          <a:p>
            <a:pPr algn="ctr">
              <a:lnSpc>
                <a:spcPct val="150000"/>
              </a:lnSpc>
            </a:pPr>
            <a:r>
              <a:rPr lang="vi-VN" sz="8000" b="1" dirty="0">
                <a:solidFill>
                  <a:srgbClr val="036374"/>
                </a:solidFill>
                <a:latin typeface="Arial" panose="020B0604020202020204" pitchFamily="34" charset="0"/>
                <a:cs typeface="Arial" panose="020B0604020202020204" pitchFamily="34" charset="0"/>
              </a:rPr>
              <a:t>XIN CHÀO TẠM BIỆT </a:t>
            </a:r>
          </a:p>
          <a:p>
            <a:pPr algn="ctr">
              <a:lnSpc>
                <a:spcPct val="150000"/>
              </a:lnSpc>
            </a:pPr>
            <a:r>
              <a:rPr lang="vi-VN" sz="8000" b="1" dirty="0">
                <a:solidFill>
                  <a:srgbClr val="036374"/>
                </a:solidFill>
                <a:latin typeface="Arial" panose="020B0604020202020204" pitchFamily="34" charset="0"/>
                <a:cs typeface="Arial" panose="020B0604020202020204" pitchFamily="34" charset="0"/>
              </a:rPr>
              <a:t>VÀ HẸN GẶP LẠI!</a:t>
            </a:r>
          </a:p>
        </p:txBody>
      </p:sp>
      <p:sp>
        <p:nvSpPr>
          <p:cNvPr id="6" name="Freeform 6"/>
          <p:cNvSpPr/>
          <p:nvPr/>
        </p:nvSpPr>
        <p:spPr>
          <a:xfrm>
            <a:off x="3919111" y="4859776"/>
            <a:ext cx="10449778" cy="6191493"/>
          </a:xfrm>
          <a:custGeom>
            <a:avLst/>
            <a:gdLst/>
            <a:ahLst/>
            <a:cxnLst/>
            <a:rect l="l" t="t" r="r" b="b"/>
            <a:pathLst>
              <a:path w="11450755" h="6784572">
                <a:moveTo>
                  <a:pt x="0" y="0"/>
                </a:moveTo>
                <a:lnTo>
                  <a:pt x="11450754" y="0"/>
                </a:lnTo>
                <a:lnTo>
                  <a:pt x="11450754" y="6784572"/>
                </a:lnTo>
                <a:lnTo>
                  <a:pt x="0" y="6784572"/>
                </a:lnTo>
                <a:lnTo>
                  <a:pt x="0" y="0"/>
                </a:lnTo>
                <a:close/>
              </a:path>
            </a:pathLst>
          </a:custGeom>
          <a:blipFill>
            <a:blip r:embed="rId3"/>
            <a:stretch>
              <a:fillRect/>
            </a:stretch>
          </a:blipFill>
        </p:spPr>
      </p:sp>
      <p:sp>
        <p:nvSpPr>
          <p:cNvPr id="7" name="Freeform 7"/>
          <p:cNvSpPr/>
          <p:nvPr/>
        </p:nvSpPr>
        <p:spPr>
          <a:xfrm rot="1859575">
            <a:off x="-1769653" y="7200900"/>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rot="1859575">
            <a:off x="14851640" y="-1907614"/>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a:extLst>
              <a:ext uri="{FF2B5EF4-FFF2-40B4-BE49-F238E27FC236}">
                <a16:creationId xmlns:a16="http://schemas.microsoft.com/office/drawing/2014/main" id="{11CC313C-EE6B-93CF-9439-5AC6D4591588}"/>
              </a:ext>
            </a:extLst>
          </p:cNvPr>
          <p:cNvSpPr/>
          <p:nvPr/>
        </p:nvSpPr>
        <p:spPr>
          <a:xfrm>
            <a:off x="651307" y="7797975"/>
            <a:ext cx="5432124" cy="1231724"/>
          </a:xfrm>
          <a:custGeom>
            <a:avLst/>
            <a:gdLst/>
            <a:ahLst/>
            <a:cxnLst/>
            <a:rect l="l" t="t" r="r" b="b"/>
            <a:pathLst>
              <a:path w="2137363" h="2167467">
                <a:moveTo>
                  <a:pt x="0" y="0"/>
                </a:moveTo>
                <a:lnTo>
                  <a:pt x="2137363" y="0"/>
                </a:lnTo>
                <a:lnTo>
                  <a:pt x="2137363" y="2167467"/>
                </a:lnTo>
                <a:lnTo>
                  <a:pt x="0" y="2167467"/>
                </a:lnTo>
                <a:close/>
              </a:path>
            </a:pathLst>
          </a:custGeom>
          <a:solidFill>
            <a:srgbClr val="FFFFFF"/>
          </a:solidFill>
          <a:ln>
            <a:solidFill>
              <a:srgbClr val="036374"/>
            </a:solidFill>
          </a:ln>
          <a:effectLst>
            <a:outerShdw blurRad="50800" dist="38100" dir="5400000" algn="t" rotWithShape="0">
              <a:prstClr val="black">
                <a:alpha val="40000"/>
              </a:prstClr>
            </a:outerShdw>
          </a:effectLst>
        </p:spPr>
        <p:txBody>
          <a:bodyPr anchor="ctr"/>
          <a:lstStyle/>
          <a:p>
            <a:pPr algn="ctr">
              <a:lnSpc>
                <a:spcPct val="114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Võ Nguyên Giáp</a:t>
            </a:r>
            <a:endParaRPr lang="vi-VN" sz="4400" dirty="0">
              <a:effectLst/>
              <a:latin typeface="Arial" panose="020B0604020202020204" pitchFamily="34" charset="0"/>
              <a:cs typeface="Arial" panose="020B0604020202020204" pitchFamily="34" charset="0"/>
            </a:endParaRPr>
          </a:p>
        </p:txBody>
      </p:sp>
      <p:sp>
        <p:nvSpPr>
          <p:cNvPr id="22" name="Freeform 22"/>
          <p:cNvSpPr/>
          <p:nvPr/>
        </p:nvSpPr>
        <p:spPr>
          <a:xfrm rot="1859575">
            <a:off x="15565319" y="-1758770"/>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3" name="Freeform 23"/>
          <p:cNvSpPr/>
          <p:nvPr/>
        </p:nvSpPr>
        <p:spPr>
          <a:xfrm rot="1859575">
            <a:off x="-1723566" y="8229600"/>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5" name="Freeform 5">
            <a:extLst>
              <a:ext uri="{FF2B5EF4-FFF2-40B4-BE49-F238E27FC236}">
                <a16:creationId xmlns:a16="http://schemas.microsoft.com/office/drawing/2014/main" id="{3176851F-AED3-7A2A-6907-884EDAA12ABB}"/>
              </a:ext>
            </a:extLst>
          </p:cNvPr>
          <p:cNvSpPr/>
          <p:nvPr/>
        </p:nvSpPr>
        <p:spPr>
          <a:xfrm>
            <a:off x="7431151" y="7797975"/>
            <a:ext cx="3425697" cy="1231724"/>
          </a:xfrm>
          <a:custGeom>
            <a:avLst/>
            <a:gdLst/>
            <a:ahLst/>
            <a:cxnLst/>
            <a:rect l="l" t="t" r="r" b="b"/>
            <a:pathLst>
              <a:path w="2137363" h="2167467">
                <a:moveTo>
                  <a:pt x="0" y="0"/>
                </a:moveTo>
                <a:lnTo>
                  <a:pt x="2137363" y="0"/>
                </a:lnTo>
                <a:lnTo>
                  <a:pt x="2137363" y="2167467"/>
                </a:lnTo>
                <a:lnTo>
                  <a:pt x="0" y="2167467"/>
                </a:lnTo>
                <a:close/>
              </a:path>
            </a:pathLst>
          </a:custGeom>
          <a:solidFill>
            <a:srgbClr val="FFFFFF"/>
          </a:solidFill>
          <a:ln>
            <a:solidFill>
              <a:srgbClr val="036374"/>
            </a:solidFill>
          </a:ln>
          <a:effectLst>
            <a:outerShdw blurRad="50800" dist="38100" dir="5400000" algn="t" rotWithShape="0">
              <a:prstClr val="black">
                <a:alpha val="40000"/>
              </a:prstClr>
            </a:outerShdw>
          </a:effectLst>
        </p:spPr>
        <p:txBody>
          <a:bodyPr anchor="ctr"/>
          <a:lstStyle/>
          <a:p>
            <a:pPr algn="ctr"/>
            <a:r>
              <a:rPr lang="vi-VN" sz="4400" dirty="0">
                <a:latin typeface="Arial" panose="020B0604020202020204" pitchFamily="34" charset="0"/>
                <a:cs typeface="Arial" panose="020B0604020202020204" pitchFamily="34" charset="0"/>
              </a:rPr>
              <a:t>Bác Hồ</a:t>
            </a:r>
          </a:p>
        </p:txBody>
      </p:sp>
      <p:sp>
        <p:nvSpPr>
          <p:cNvPr id="27" name="Freeform 5">
            <a:extLst>
              <a:ext uri="{FF2B5EF4-FFF2-40B4-BE49-F238E27FC236}">
                <a16:creationId xmlns:a16="http://schemas.microsoft.com/office/drawing/2014/main" id="{D04610ED-A505-4DAD-4E07-4FF8692E20E6}"/>
              </a:ext>
            </a:extLst>
          </p:cNvPr>
          <p:cNvSpPr/>
          <p:nvPr/>
        </p:nvSpPr>
        <p:spPr>
          <a:xfrm>
            <a:off x="12204568" y="7797975"/>
            <a:ext cx="5432124" cy="1231724"/>
          </a:xfrm>
          <a:custGeom>
            <a:avLst/>
            <a:gdLst/>
            <a:ahLst/>
            <a:cxnLst/>
            <a:rect l="l" t="t" r="r" b="b"/>
            <a:pathLst>
              <a:path w="2137363" h="2167467">
                <a:moveTo>
                  <a:pt x="0" y="0"/>
                </a:moveTo>
                <a:lnTo>
                  <a:pt x="2137363" y="0"/>
                </a:lnTo>
                <a:lnTo>
                  <a:pt x="2137363" y="2167467"/>
                </a:lnTo>
                <a:lnTo>
                  <a:pt x="0" y="2167467"/>
                </a:lnTo>
                <a:close/>
              </a:path>
            </a:pathLst>
          </a:custGeom>
          <a:solidFill>
            <a:srgbClr val="FFFFFF"/>
          </a:solidFill>
          <a:ln>
            <a:solidFill>
              <a:srgbClr val="036374"/>
            </a:solidFill>
          </a:ln>
          <a:effectLst>
            <a:outerShdw blurRad="50800" dist="38100" dir="5400000" algn="t" rotWithShape="0">
              <a:prstClr val="black">
                <a:alpha val="40000"/>
              </a:prstClr>
            </a:outerShdw>
          </a:effectLst>
        </p:spPr>
        <p:txBody>
          <a:bodyPr anchor="ctr"/>
          <a:lstStyle/>
          <a:p>
            <a:pPr algn="ctr">
              <a:lnSpc>
                <a:spcPct val="114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Phạm Văn Đồng</a:t>
            </a:r>
            <a:endParaRPr lang="vi-VN" sz="4400" dirty="0">
              <a:effectLst/>
              <a:latin typeface="Arial" panose="020B0604020202020204" pitchFamily="34" charset="0"/>
              <a:cs typeface="Arial" panose="020B0604020202020204" pitchFamily="34" charset="0"/>
            </a:endParaRPr>
          </a:p>
        </p:txBody>
      </p:sp>
      <p:pic>
        <p:nvPicPr>
          <p:cNvPr id="1026" name="Picture 2" descr="Kỷ niệm 110 năm ngày sinh Đại tướng Võ Nguyên Giáp (25/8/1911 - 25/8/2021)  - Công an tỉnh">
            <a:extLst>
              <a:ext uri="{FF2B5EF4-FFF2-40B4-BE49-F238E27FC236}">
                <a16:creationId xmlns:a16="http://schemas.microsoft.com/office/drawing/2014/main" id="{AC01769E-ECA6-4900-9359-76A8C372A2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257301"/>
            <a:ext cx="5058338" cy="62244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Nhà em treo ảnh Bác Hồ - Binh Phuoc, Tin tuc Binh Phuoc, Tin mới tỉnh Bình  Phước">
            <a:extLst>
              <a:ext uri="{FF2B5EF4-FFF2-40B4-BE49-F238E27FC236}">
                <a16:creationId xmlns:a16="http://schemas.microsoft.com/office/drawing/2014/main" id="{672E03F5-A213-639C-D4CE-467A6C5A09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1630" y="1257300"/>
            <a:ext cx="4884737" cy="62769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Những trăn trở cuối đời của Thủ tướng Phạm Văn Đồng | Giáo dục Việt Nam">
            <a:extLst>
              <a:ext uri="{FF2B5EF4-FFF2-40B4-BE49-F238E27FC236}">
                <a16:creationId xmlns:a16="http://schemas.microsoft.com/office/drawing/2014/main" id="{B32AC766-FE4F-7352-5F02-D6EB8D1023E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805" r="5805"/>
          <a:stretch/>
        </p:blipFill>
        <p:spPr bwMode="auto">
          <a:xfrm>
            <a:off x="12437457" y="1257300"/>
            <a:ext cx="4966346" cy="62769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3348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p:tgtEl>
                                          <p:spTgt spid="1026"/>
                                        </p:tgtEl>
                                        <p:attrNameLst>
                                          <p:attrName>ppt_y</p:attrName>
                                        </p:attrNameLst>
                                      </p:cBhvr>
                                      <p:tavLst>
                                        <p:tav tm="0">
                                          <p:val>
                                            <p:strVal val="#ppt_y+#ppt_h*1.125000"/>
                                          </p:val>
                                        </p:tav>
                                        <p:tav tm="100000">
                                          <p:val>
                                            <p:strVal val="#ppt_y"/>
                                          </p:val>
                                        </p:tav>
                                      </p:tavLst>
                                    </p:anim>
                                    <p:animEffect transition="in" filter="wipe(up)">
                                      <p:cBhvr>
                                        <p:cTn id="8" dur="500"/>
                                        <p:tgtEl>
                                          <p:spTgt spid="1026"/>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p:tgtEl>
                                          <p:spTgt spid="26"/>
                                        </p:tgtEl>
                                        <p:attrNameLst>
                                          <p:attrName>ppt_y</p:attrName>
                                        </p:attrNameLst>
                                      </p:cBhvr>
                                      <p:tavLst>
                                        <p:tav tm="0">
                                          <p:val>
                                            <p:strVal val="#ppt_y+#ppt_h*1.125000"/>
                                          </p:val>
                                        </p:tav>
                                        <p:tav tm="100000">
                                          <p:val>
                                            <p:strVal val="#ppt_y"/>
                                          </p:val>
                                        </p:tav>
                                      </p:tavLst>
                                    </p:anim>
                                    <p:animEffect transition="in" filter="wipe(up)">
                                      <p:cBhvr>
                                        <p:cTn id="12" dur="500"/>
                                        <p:tgtEl>
                                          <p:spTgt spid="26"/>
                                        </p:tgtEl>
                                      </p:cBhvr>
                                    </p:animEffect>
                                  </p:childTnLst>
                                </p:cTn>
                              </p:par>
                              <p:par>
                                <p:cTn id="13" presetID="12" presetClass="entr" presetSubtype="4"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500"/>
                                        <p:tgtEl>
                                          <p:spTgt spid="1028"/>
                                        </p:tgtEl>
                                        <p:attrNameLst>
                                          <p:attrName>ppt_y</p:attrName>
                                        </p:attrNameLst>
                                      </p:cBhvr>
                                      <p:tavLst>
                                        <p:tav tm="0">
                                          <p:val>
                                            <p:strVal val="#ppt_y+#ppt_h*1.125000"/>
                                          </p:val>
                                        </p:tav>
                                        <p:tav tm="100000">
                                          <p:val>
                                            <p:strVal val="#ppt_y"/>
                                          </p:val>
                                        </p:tav>
                                      </p:tavLst>
                                    </p:anim>
                                    <p:animEffect transition="in" filter="wipe(up)">
                                      <p:cBhvr>
                                        <p:cTn id="16" dur="500"/>
                                        <p:tgtEl>
                                          <p:spTgt spid="1028"/>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p:tgtEl>
                                          <p:spTgt spid="25"/>
                                        </p:tgtEl>
                                        <p:attrNameLst>
                                          <p:attrName>ppt_y</p:attrName>
                                        </p:attrNameLst>
                                      </p:cBhvr>
                                      <p:tavLst>
                                        <p:tav tm="0">
                                          <p:val>
                                            <p:strVal val="#ppt_y+#ppt_h*1.125000"/>
                                          </p:val>
                                        </p:tav>
                                        <p:tav tm="100000">
                                          <p:val>
                                            <p:strVal val="#ppt_y"/>
                                          </p:val>
                                        </p:tav>
                                      </p:tavLst>
                                    </p:anim>
                                    <p:animEffect transition="in" filter="wipe(up)">
                                      <p:cBhvr>
                                        <p:cTn id="20" dur="500"/>
                                        <p:tgtEl>
                                          <p:spTgt spid="25"/>
                                        </p:tgtEl>
                                      </p:cBhvr>
                                    </p:animEffect>
                                  </p:childTnLst>
                                </p:cTn>
                              </p:par>
                              <p:par>
                                <p:cTn id="21" presetID="12" presetClass="entr" presetSubtype="4" fill="hold" nodeType="withEffect">
                                  <p:stCondLst>
                                    <p:cond delay="0"/>
                                  </p:stCondLst>
                                  <p:childTnLst>
                                    <p:set>
                                      <p:cBhvr>
                                        <p:cTn id="22" dur="1" fill="hold">
                                          <p:stCondLst>
                                            <p:cond delay="0"/>
                                          </p:stCondLst>
                                        </p:cTn>
                                        <p:tgtEl>
                                          <p:spTgt spid="1030"/>
                                        </p:tgtEl>
                                        <p:attrNameLst>
                                          <p:attrName>style.visibility</p:attrName>
                                        </p:attrNameLst>
                                      </p:cBhvr>
                                      <p:to>
                                        <p:strVal val="visible"/>
                                      </p:to>
                                    </p:set>
                                    <p:anim calcmode="lin" valueType="num">
                                      <p:cBhvr additive="base">
                                        <p:cTn id="23" dur="500"/>
                                        <p:tgtEl>
                                          <p:spTgt spid="1030"/>
                                        </p:tgtEl>
                                        <p:attrNameLst>
                                          <p:attrName>ppt_y</p:attrName>
                                        </p:attrNameLst>
                                      </p:cBhvr>
                                      <p:tavLst>
                                        <p:tav tm="0">
                                          <p:val>
                                            <p:strVal val="#ppt_y+#ppt_h*1.125000"/>
                                          </p:val>
                                        </p:tav>
                                        <p:tav tm="100000">
                                          <p:val>
                                            <p:strVal val="#ppt_y"/>
                                          </p:val>
                                        </p:tav>
                                      </p:tavLst>
                                    </p:anim>
                                    <p:animEffect transition="in" filter="wipe(up)">
                                      <p:cBhvr>
                                        <p:cTn id="24" dur="500"/>
                                        <p:tgtEl>
                                          <p:spTgt spid="1030"/>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p:tgtEl>
                                          <p:spTgt spid="27"/>
                                        </p:tgtEl>
                                        <p:attrNameLst>
                                          <p:attrName>ppt_y</p:attrName>
                                        </p:attrNameLst>
                                      </p:cBhvr>
                                      <p:tavLst>
                                        <p:tav tm="0">
                                          <p:val>
                                            <p:strVal val="#ppt_y+#ppt_h*1.125000"/>
                                          </p:val>
                                        </p:tav>
                                        <p:tav tm="100000">
                                          <p:val>
                                            <p:strVal val="#ppt_y"/>
                                          </p:val>
                                        </p:tav>
                                      </p:tavLst>
                                    </p:anim>
                                    <p:animEffect transition="in" filter="wipe(up)">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5" grpId="0" animBg="1"/>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177667">
            <a:off x="-1196430" y="-2772682"/>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sp>
        <p:nvSpPr>
          <p:cNvPr id="4" name="Freeform 4"/>
          <p:cNvSpPr/>
          <p:nvPr/>
        </p:nvSpPr>
        <p:spPr>
          <a:xfrm>
            <a:off x="1028700" y="1028700"/>
            <a:ext cx="16230600" cy="8229600"/>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6" name="Freeform 6"/>
          <p:cNvSpPr/>
          <p:nvPr/>
        </p:nvSpPr>
        <p:spPr>
          <a:xfrm>
            <a:off x="4170257" y="6105854"/>
            <a:ext cx="9947485" cy="5259733"/>
          </a:xfrm>
          <a:custGeom>
            <a:avLst/>
            <a:gdLst/>
            <a:ahLst/>
            <a:cxnLst/>
            <a:rect l="l" t="t" r="r" b="b"/>
            <a:pathLst>
              <a:path w="11515343" h="6088738">
                <a:moveTo>
                  <a:pt x="0" y="0"/>
                </a:moveTo>
                <a:lnTo>
                  <a:pt x="11515344" y="0"/>
                </a:lnTo>
                <a:lnTo>
                  <a:pt x="11515344" y="6088738"/>
                </a:lnTo>
                <a:lnTo>
                  <a:pt x="0" y="6088738"/>
                </a:lnTo>
                <a:lnTo>
                  <a:pt x="0" y="0"/>
                </a:lnTo>
                <a:close/>
              </a:path>
            </a:pathLst>
          </a:custGeom>
          <a:blipFill>
            <a:blip r:embed="rId3"/>
            <a:stretch>
              <a:fillRect/>
            </a:stretch>
          </a:blipFill>
        </p:spPr>
      </p:sp>
      <p:sp>
        <p:nvSpPr>
          <p:cNvPr id="9" name="Freeform 9"/>
          <p:cNvSpPr/>
          <p:nvPr/>
        </p:nvSpPr>
        <p:spPr>
          <a:xfrm rot="1859575">
            <a:off x="14851640" y="-1907614"/>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rot="3706411">
            <a:off x="-1769653" y="7200900"/>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TextBox 9">
            <a:extLst>
              <a:ext uri="{FF2B5EF4-FFF2-40B4-BE49-F238E27FC236}">
                <a16:creationId xmlns:a16="http://schemas.microsoft.com/office/drawing/2014/main" id="{2216C4AA-C77F-02AC-787F-580BA2BBC7BC}"/>
              </a:ext>
            </a:extLst>
          </p:cNvPr>
          <p:cNvSpPr txBox="1"/>
          <p:nvPr/>
        </p:nvSpPr>
        <p:spPr>
          <a:xfrm>
            <a:off x="2573887" y="1287253"/>
            <a:ext cx="13140223" cy="4780668"/>
          </a:xfrm>
          <a:prstGeom prst="rect">
            <a:avLst/>
          </a:prstGeom>
        </p:spPr>
        <p:txBody>
          <a:bodyPr wrap="square" lIns="0" tIns="0" rIns="0" bIns="0" rtlCol="0" anchor="t">
            <a:spAutoFit/>
          </a:bodyPr>
          <a:lstStyle/>
          <a:p>
            <a:pPr algn="ctr">
              <a:lnSpc>
                <a:spcPct val="150000"/>
              </a:lnSpc>
              <a:spcBef>
                <a:spcPct val="0"/>
              </a:spcBef>
            </a:pPr>
            <a:r>
              <a:rPr lang="vi-VN" sz="7200" b="1" dirty="0">
                <a:solidFill>
                  <a:srgbClr val="036374"/>
                </a:solidFill>
                <a:latin typeface="Arial" panose="020B0604020202020204" pitchFamily="34" charset="0"/>
                <a:cs typeface="Arial" panose="020B0604020202020204" pitchFamily="34" charset="0"/>
              </a:rPr>
              <a:t>BÀI 14</a:t>
            </a:r>
          </a:p>
          <a:p>
            <a:pPr algn="ctr">
              <a:lnSpc>
                <a:spcPct val="150000"/>
              </a:lnSpc>
              <a:spcBef>
                <a:spcPct val="0"/>
              </a:spcBef>
            </a:pPr>
            <a:r>
              <a:rPr lang="vi-VN" sz="7200" b="1" dirty="0">
                <a:solidFill>
                  <a:srgbClr val="036374"/>
                </a:solidFill>
                <a:latin typeface="Arial" panose="020B0604020202020204" pitchFamily="34" charset="0"/>
                <a:cs typeface="Arial" panose="020B0604020202020204" pitchFamily="34" charset="0"/>
              </a:rPr>
              <a:t>GÓC SÁNG TẠO:</a:t>
            </a:r>
          </a:p>
          <a:p>
            <a:pPr algn="ctr">
              <a:lnSpc>
                <a:spcPct val="150000"/>
              </a:lnSpc>
              <a:spcBef>
                <a:spcPct val="0"/>
              </a:spcBef>
            </a:pPr>
            <a:r>
              <a:rPr lang="vi-VN" sz="7200" b="1" dirty="0">
                <a:solidFill>
                  <a:srgbClr val="036374"/>
                </a:solidFill>
                <a:latin typeface="Arial" panose="020B0604020202020204" pitchFamily="34" charset="0"/>
                <a:cs typeface="Arial" panose="020B0604020202020204" pitchFamily="34" charset="0"/>
              </a:rPr>
              <a:t>NHỮNG TRANG SỬ VÀNG</a:t>
            </a:r>
            <a:endParaRPr lang="en-US" sz="7200" b="1" dirty="0">
              <a:solidFill>
                <a:srgbClr val="036374"/>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177667">
            <a:off x="-1196430" y="-2772682"/>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5" name="TextBox 5"/>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b="1">
                <a:latin typeface="Arial" panose="020B0604020202020204" pitchFamily="34" charset="0"/>
                <a:cs typeface="Arial" panose="020B0604020202020204" pitchFamily="34" charset="0"/>
              </a:endParaRPr>
            </a:p>
          </p:txBody>
        </p:sp>
      </p:grpSp>
      <p:sp>
        <p:nvSpPr>
          <p:cNvPr id="6" name="Freeform 6"/>
          <p:cNvSpPr/>
          <p:nvPr/>
        </p:nvSpPr>
        <p:spPr>
          <a:xfrm>
            <a:off x="2020614" y="1802881"/>
            <a:ext cx="5855195" cy="6681239"/>
          </a:xfrm>
          <a:custGeom>
            <a:avLst/>
            <a:gdLst/>
            <a:ahLst/>
            <a:cxnLst/>
            <a:rect l="l" t="t" r="r" b="b"/>
            <a:pathLst>
              <a:path w="5855195" h="6681239">
                <a:moveTo>
                  <a:pt x="0" y="0"/>
                </a:moveTo>
                <a:lnTo>
                  <a:pt x="5855194" y="0"/>
                </a:lnTo>
                <a:lnTo>
                  <a:pt x="5855194" y="6681238"/>
                </a:lnTo>
                <a:lnTo>
                  <a:pt x="0" y="66812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14"/>
          <p:cNvSpPr/>
          <p:nvPr/>
        </p:nvSpPr>
        <p:spPr>
          <a:xfrm rot="1859575">
            <a:off x="-1877394" y="-102870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1859575">
            <a:off x="15036176" y="7296794"/>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TextBox 9">
            <a:extLst>
              <a:ext uri="{FF2B5EF4-FFF2-40B4-BE49-F238E27FC236}">
                <a16:creationId xmlns:a16="http://schemas.microsoft.com/office/drawing/2014/main" id="{4B4F2951-ED24-8BE7-7DDF-D584D4F3FFE1}"/>
              </a:ext>
            </a:extLst>
          </p:cNvPr>
          <p:cNvSpPr txBox="1"/>
          <p:nvPr/>
        </p:nvSpPr>
        <p:spPr>
          <a:xfrm>
            <a:off x="8368916" y="1943100"/>
            <a:ext cx="8392892" cy="1015663"/>
          </a:xfrm>
          <a:prstGeom prst="rect">
            <a:avLst/>
          </a:prstGeom>
        </p:spPr>
        <p:txBody>
          <a:bodyPr wrap="square" lIns="0" tIns="0" rIns="0" bIns="0" rtlCol="0" anchor="t">
            <a:spAutoFit/>
          </a:bodyPr>
          <a:lstStyle/>
          <a:p>
            <a:pPr algn="ctr">
              <a:spcBef>
                <a:spcPct val="0"/>
              </a:spcBef>
            </a:pPr>
            <a:r>
              <a:rPr lang="vi-VN" sz="6600" b="1" dirty="0">
                <a:solidFill>
                  <a:srgbClr val="036374"/>
                </a:solidFill>
                <a:latin typeface="Arial" panose="020B0604020202020204" pitchFamily="34" charset="0"/>
                <a:cs typeface="Arial" panose="020B0604020202020204" pitchFamily="34" charset="0"/>
              </a:rPr>
              <a:t>NỘI DUNG BÀI HỌC</a:t>
            </a:r>
            <a:endParaRPr lang="en-US" sz="6600" b="1" dirty="0">
              <a:solidFill>
                <a:srgbClr val="036374"/>
              </a:solidFill>
              <a:latin typeface="Arial" panose="020B0604020202020204" pitchFamily="34" charset="0"/>
              <a:cs typeface="Arial" panose="020B0604020202020204" pitchFamily="34" charset="0"/>
            </a:endParaRPr>
          </a:p>
        </p:txBody>
      </p:sp>
      <p:sp>
        <p:nvSpPr>
          <p:cNvPr id="17" name="Freeform 5">
            <a:extLst>
              <a:ext uri="{FF2B5EF4-FFF2-40B4-BE49-F238E27FC236}">
                <a16:creationId xmlns:a16="http://schemas.microsoft.com/office/drawing/2014/main" id="{9E50E65E-D314-A493-33AA-D376EEE72504}"/>
              </a:ext>
            </a:extLst>
          </p:cNvPr>
          <p:cNvSpPr/>
          <p:nvPr/>
        </p:nvSpPr>
        <p:spPr>
          <a:xfrm>
            <a:off x="8368916" y="3695699"/>
            <a:ext cx="8392892" cy="1851999"/>
          </a:xfrm>
          <a:custGeom>
            <a:avLst/>
            <a:gdLst/>
            <a:ahLst/>
            <a:cxnLst/>
            <a:rect l="l" t="t" r="r" b="b"/>
            <a:pathLst>
              <a:path w="2137363" h="2167467">
                <a:moveTo>
                  <a:pt x="0" y="0"/>
                </a:moveTo>
                <a:lnTo>
                  <a:pt x="2137363" y="0"/>
                </a:lnTo>
                <a:lnTo>
                  <a:pt x="2137363" y="2167467"/>
                </a:lnTo>
                <a:lnTo>
                  <a:pt x="0" y="2167467"/>
                </a:lnTo>
                <a:close/>
              </a:path>
            </a:pathLst>
          </a:custGeom>
          <a:solidFill>
            <a:srgbClr val="FFFFFF"/>
          </a:solidFill>
          <a:ln>
            <a:solidFill>
              <a:srgbClr val="036374"/>
            </a:solidFill>
          </a:ln>
          <a:effectLst>
            <a:outerShdw blurRad="50800" dist="38100" dir="5400000" algn="t" rotWithShape="0">
              <a:prstClr val="black">
                <a:alpha val="40000"/>
              </a:prstClr>
            </a:outerShdw>
          </a:effectLst>
        </p:spPr>
        <p:txBody>
          <a:bodyPr bIns="180000" anchor="ctr"/>
          <a:lstStyle/>
          <a:p>
            <a:pPr marL="742950" indent="-742950" algn="ctr">
              <a:lnSpc>
                <a:spcPct val="150000"/>
              </a:lnSpc>
              <a:buAutoNum type="arabicPeriod"/>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Viết đoạn văn </a:t>
            </a:r>
          </a:p>
          <a:p>
            <a:pPr algn="ctr">
              <a:lnSpc>
                <a:spcPct val="150000"/>
              </a:lnSpc>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(hoặc đoạn nhật kí, bài thơ)</a:t>
            </a:r>
            <a:endParaRPr lang="vi-VN" sz="4000" b="1" dirty="0">
              <a:effectLst/>
              <a:latin typeface="Arial" panose="020B0604020202020204" pitchFamily="34" charset="0"/>
              <a:cs typeface="Arial" panose="020B0604020202020204" pitchFamily="34" charset="0"/>
            </a:endParaRPr>
          </a:p>
        </p:txBody>
      </p:sp>
      <p:sp>
        <p:nvSpPr>
          <p:cNvPr id="18" name="Freeform 5">
            <a:extLst>
              <a:ext uri="{FF2B5EF4-FFF2-40B4-BE49-F238E27FC236}">
                <a16:creationId xmlns:a16="http://schemas.microsoft.com/office/drawing/2014/main" id="{D97337F5-837B-7BA8-E0DC-3AC30869813E}"/>
              </a:ext>
            </a:extLst>
          </p:cNvPr>
          <p:cNvSpPr/>
          <p:nvPr/>
        </p:nvSpPr>
        <p:spPr>
          <a:xfrm>
            <a:off x="8368916" y="6284634"/>
            <a:ext cx="8392892" cy="1851999"/>
          </a:xfrm>
          <a:custGeom>
            <a:avLst/>
            <a:gdLst/>
            <a:ahLst/>
            <a:cxnLst/>
            <a:rect l="l" t="t" r="r" b="b"/>
            <a:pathLst>
              <a:path w="2137363" h="2167467">
                <a:moveTo>
                  <a:pt x="0" y="0"/>
                </a:moveTo>
                <a:lnTo>
                  <a:pt x="2137363" y="0"/>
                </a:lnTo>
                <a:lnTo>
                  <a:pt x="2137363" y="2167467"/>
                </a:lnTo>
                <a:lnTo>
                  <a:pt x="0" y="2167467"/>
                </a:lnTo>
                <a:close/>
              </a:path>
            </a:pathLst>
          </a:custGeom>
          <a:solidFill>
            <a:srgbClr val="FFFFFF"/>
          </a:solidFill>
          <a:ln>
            <a:solidFill>
              <a:srgbClr val="036374"/>
            </a:solidFill>
          </a:ln>
          <a:effectLst>
            <a:outerShdw blurRad="50800" dist="38100" dir="5400000" algn="t" rotWithShape="0">
              <a:prstClr val="black">
                <a:alpha val="40000"/>
              </a:prstClr>
            </a:outerShdw>
          </a:effectLst>
        </p:spPr>
        <p:txBody>
          <a:bodyPr bIns="180000" anchor="ctr"/>
          <a:lstStyle/>
          <a:p>
            <a:pPr algn="ctr">
              <a:lnSpc>
                <a:spcPct val="150000"/>
              </a:lnSpc>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2. Thuyết trình, tổ chức </a:t>
            </a:r>
          </a:p>
          <a:p>
            <a:pPr algn="ctr">
              <a:lnSpc>
                <a:spcPct val="150000"/>
              </a:lnSpc>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các hoạt động phối hợp</a:t>
            </a:r>
            <a:endParaRPr lang="vi-VN" sz="4000" b="1" dirty="0">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177667">
            <a:off x="-1196430" y="-2772682"/>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sp>
        <p:nvSpPr>
          <p:cNvPr id="6" name="Freeform 6"/>
          <p:cNvSpPr/>
          <p:nvPr/>
        </p:nvSpPr>
        <p:spPr>
          <a:xfrm>
            <a:off x="777666" y="2075320"/>
            <a:ext cx="8099995" cy="6136359"/>
          </a:xfrm>
          <a:custGeom>
            <a:avLst/>
            <a:gdLst/>
            <a:ahLst/>
            <a:cxnLst/>
            <a:rect l="l" t="t" r="r" b="b"/>
            <a:pathLst>
              <a:path w="8099995" h="6136359">
                <a:moveTo>
                  <a:pt x="0" y="0"/>
                </a:moveTo>
                <a:lnTo>
                  <a:pt x="8099995" y="0"/>
                </a:lnTo>
                <a:lnTo>
                  <a:pt x="8099995" y="6136360"/>
                </a:lnTo>
                <a:lnTo>
                  <a:pt x="0" y="61363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14"/>
          <p:cNvSpPr/>
          <p:nvPr/>
        </p:nvSpPr>
        <p:spPr>
          <a:xfrm rot="1859575">
            <a:off x="14851640" y="-1907614"/>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1859575">
            <a:off x="-1769653" y="7200900"/>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Freeform 5">
            <a:extLst>
              <a:ext uri="{FF2B5EF4-FFF2-40B4-BE49-F238E27FC236}">
                <a16:creationId xmlns:a16="http://schemas.microsoft.com/office/drawing/2014/main" id="{C5E1ED9C-EF75-331B-4FCB-B61738E9D47E}"/>
              </a:ext>
            </a:extLst>
          </p:cNvPr>
          <p:cNvSpPr/>
          <p:nvPr/>
        </p:nvSpPr>
        <p:spPr>
          <a:xfrm>
            <a:off x="9635176" y="2132211"/>
            <a:ext cx="7357424" cy="6136359"/>
          </a:xfrm>
          <a:custGeom>
            <a:avLst/>
            <a:gdLst/>
            <a:ahLst/>
            <a:cxnLst/>
            <a:rect l="l" t="t" r="r" b="b"/>
            <a:pathLst>
              <a:path w="2137363" h="2167467">
                <a:moveTo>
                  <a:pt x="0" y="0"/>
                </a:moveTo>
                <a:lnTo>
                  <a:pt x="2137363" y="0"/>
                </a:lnTo>
                <a:lnTo>
                  <a:pt x="2137363" y="2167467"/>
                </a:lnTo>
                <a:lnTo>
                  <a:pt x="0" y="2167467"/>
                </a:lnTo>
                <a:close/>
              </a:path>
            </a:pathLst>
          </a:custGeom>
          <a:solidFill>
            <a:srgbClr val="FFFFFF"/>
          </a:solidFill>
          <a:ln>
            <a:solidFill>
              <a:srgbClr val="036374"/>
            </a:solidFill>
          </a:ln>
          <a:effectLst>
            <a:outerShdw blurRad="50800" dist="38100" dir="5400000" algn="t" rotWithShape="0">
              <a:prstClr val="black">
                <a:alpha val="40000"/>
              </a:prstClr>
            </a:outerShdw>
          </a:effectLst>
        </p:spPr>
        <p:txBody>
          <a:bodyPr bIns="180000" anchor="ctr"/>
          <a:lstStyle/>
          <a:p>
            <a:pPr marL="742950" indent="-742950" algn="ctr">
              <a:lnSpc>
                <a:spcPct val="150000"/>
              </a:lnSpc>
              <a:buAutoNum type="arabicPeriod"/>
            </a:pPr>
            <a:r>
              <a:rPr lang="vi-VN" sz="6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Viết đoạn văn </a:t>
            </a:r>
          </a:p>
          <a:p>
            <a:pPr algn="ctr">
              <a:lnSpc>
                <a:spcPct val="150000"/>
              </a:lnSpc>
            </a:pPr>
            <a:r>
              <a:rPr lang="vi-VN" sz="6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(hoặc đoạn </a:t>
            </a:r>
          </a:p>
          <a:p>
            <a:pPr algn="ctr">
              <a:lnSpc>
                <a:spcPct val="150000"/>
              </a:lnSpc>
            </a:pPr>
            <a:r>
              <a:rPr lang="vi-VN" sz="6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nhật kí, bài thơ)</a:t>
            </a:r>
            <a:endParaRPr lang="vi-VN" sz="6600" b="1" dirty="0">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177667">
            <a:off x="-1196430" y="-2772682"/>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grpSp>
        <p:nvGrpSpPr>
          <p:cNvPr id="3" name="Group 3"/>
          <p:cNvGrpSpPr/>
          <p:nvPr/>
        </p:nvGrpSpPr>
        <p:grpSpPr>
          <a:xfrm>
            <a:off x="-1422624" y="723900"/>
            <a:ext cx="20913128" cy="8839200"/>
            <a:chOff x="0" y="0"/>
            <a:chExt cx="5507984" cy="2167467"/>
          </a:xfrm>
        </p:grpSpPr>
        <p:sp>
          <p:nvSpPr>
            <p:cNvPr id="4" name="Freeform 4"/>
            <p:cNvSpPr/>
            <p:nvPr/>
          </p:nvSpPr>
          <p:spPr>
            <a:xfrm>
              <a:off x="0" y="0"/>
              <a:ext cx="5507984" cy="2167467"/>
            </a:xfrm>
            <a:custGeom>
              <a:avLst/>
              <a:gdLst/>
              <a:ahLst/>
              <a:cxnLst/>
              <a:rect l="l" t="t" r="r" b="b"/>
              <a:pathLst>
                <a:path w="5507984" h="2167467">
                  <a:moveTo>
                    <a:pt x="0" y="0"/>
                  </a:moveTo>
                  <a:lnTo>
                    <a:pt x="5507984" y="0"/>
                  </a:lnTo>
                  <a:lnTo>
                    <a:pt x="5507984" y="2167467"/>
                  </a:lnTo>
                  <a:lnTo>
                    <a:pt x="0" y="2167467"/>
                  </a:lnTo>
                  <a:close/>
                </a:path>
              </a:pathLst>
            </a:custGeom>
            <a:solidFill>
              <a:srgbClr val="FFFFFF"/>
            </a:solidFill>
          </p:spPr>
        </p:sp>
        <p:sp>
          <p:nvSpPr>
            <p:cNvPr id="5" name="TextBox 5"/>
            <p:cNvSpPr txBox="1"/>
            <p:nvPr/>
          </p:nvSpPr>
          <p:spPr>
            <a:xfrm>
              <a:off x="0" y="-38100"/>
              <a:ext cx="5507984" cy="2205567"/>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19" name="TextBox 19"/>
          <p:cNvSpPr txBox="1"/>
          <p:nvPr/>
        </p:nvSpPr>
        <p:spPr>
          <a:xfrm>
            <a:off x="4727802" y="1294500"/>
            <a:ext cx="8832396" cy="923330"/>
          </a:xfrm>
          <a:prstGeom prst="rect">
            <a:avLst/>
          </a:prstGeom>
        </p:spPr>
        <p:txBody>
          <a:bodyPr wrap="square" lIns="0" tIns="0" rIns="0" bIns="0" rtlCol="0" anchor="t">
            <a:spAutoFit/>
          </a:bodyPr>
          <a:lstStyle/>
          <a:p>
            <a:pPr algn="ctr"/>
            <a:r>
              <a:rPr lang="vi-VN" sz="6000" b="1" dirty="0">
                <a:solidFill>
                  <a:srgbClr val="036374"/>
                </a:solidFill>
                <a:latin typeface="Arial" panose="020B0604020202020204" pitchFamily="34" charset="0"/>
                <a:cs typeface="Arial" panose="020B0604020202020204" pitchFamily="34" charset="0"/>
              </a:rPr>
              <a:t>Chọn 1 trong 2 đề sau:</a:t>
            </a:r>
            <a:endParaRPr lang="en-US" sz="6000" b="1" dirty="0">
              <a:solidFill>
                <a:srgbClr val="036374"/>
              </a:solidFill>
              <a:latin typeface="Arial" panose="020B0604020202020204" pitchFamily="34" charset="0"/>
              <a:cs typeface="Arial" panose="020B0604020202020204" pitchFamily="34" charset="0"/>
            </a:endParaRPr>
          </a:p>
        </p:txBody>
      </p:sp>
      <p:sp>
        <p:nvSpPr>
          <p:cNvPr id="22" name="Freeform 22"/>
          <p:cNvSpPr/>
          <p:nvPr/>
        </p:nvSpPr>
        <p:spPr>
          <a:xfrm rot="1859575">
            <a:off x="15565319" y="-1758770"/>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3" name="Freeform 23"/>
          <p:cNvSpPr/>
          <p:nvPr/>
        </p:nvSpPr>
        <p:spPr>
          <a:xfrm rot="1859575">
            <a:off x="-1723566" y="8229600"/>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5" name="TextBox 24">
            <a:extLst>
              <a:ext uri="{FF2B5EF4-FFF2-40B4-BE49-F238E27FC236}">
                <a16:creationId xmlns:a16="http://schemas.microsoft.com/office/drawing/2014/main" id="{CA0D39F3-5AA6-BE76-30F6-5EECDD9CBB51}"/>
              </a:ext>
            </a:extLst>
          </p:cNvPr>
          <p:cNvSpPr txBox="1"/>
          <p:nvPr/>
        </p:nvSpPr>
        <p:spPr>
          <a:xfrm>
            <a:off x="922019" y="7167577"/>
            <a:ext cx="16443960" cy="182492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Đề 1: Viết đoạn văn giới thiệu một anh hùng trong lịch sử bảo vệ Tổ quốc của nhân dân ta.</a:t>
            </a:r>
            <a:endParaRPr lang="vi-VN" sz="4000" b="1" dirty="0">
              <a:effectLst/>
              <a:latin typeface="Arial" panose="020B0604020202020204" pitchFamily="34" charset="0"/>
              <a:cs typeface="Arial" panose="020B0604020202020204" pitchFamily="34" charset="0"/>
            </a:endParaRPr>
          </a:p>
        </p:txBody>
      </p:sp>
      <p:pic>
        <p:nvPicPr>
          <p:cNvPr id="27" name="Picture 26">
            <a:extLst>
              <a:ext uri="{FF2B5EF4-FFF2-40B4-BE49-F238E27FC236}">
                <a16:creationId xmlns:a16="http://schemas.microsoft.com/office/drawing/2014/main" id="{0FDB4DC3-9318-2C3C-B390-E66281345A7F}"/>
              </a:ext>
            </a:extLst>
          </p:cNvPr>
          <p:cNvPicPr>
            <a:picLocks noChangeAspect="1"/>
          </p:cNvPicPr>
          <p:nvPr/>
        </p:nvPicPr>
        <p:blipFill rotWithShape="1">
          <a:blip r:embed="rId5">
            <a:extLst>
              <a:ext uri="{28A0092B-C50C-407E-A947-70E740481C1C}">
                <a14:useLocalDpi xmlns:a14="http://schemas.microsoft.com/office/drawing/2010/main" val="0"/>
              </a:ext>
            </a:extLst>
          </a:blip>
          <a:srcRect l="538" r="54839"/>
          <a:stretch/>
        </p:blipFill>
        <p:spPr>
          <a:xfrm>
            <a:off x="7370971" y="2788432"/>
            <a:ext cx="3535528" cy="41076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Picture 28">
            <a:extLst>
              <a:ext uri="{FF2B5EF4-FFF2-40B4-BE49-F238E27FC236}">
                <a16:creationId xmlns:a16="http://schemas.microsoft.com/office/drawing/2014/main" id="{A75B5704-794E-AD16-2C4C-AB6B8A7719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5015" y="2789782"/>
            <a:ext cx="3180854" cy="41049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 name="Picture 29">
            <a:extLst>
              <a:ext uri="{FF2B5EF4-FFF2-40B4-BE49-F238E27FC236}">
                <a16:creationId xmlns:a16="http://schemas.microsoft.com/office/drawing/2014/main" id="{C9C3E7B7-3B29-DE7E-C53B-909DE4B681C5}"/>
              </a:ext>
            </a:extLst>
          </p:cNvPr>
          <p:cNvPicPr>
            <a:picLocks noChangeAspect="1"/>
          </p:cNvPicPr>
          <p:nvPr/>
        </p:nvPicPr>
        <p:blipFill rotWithShape="1">
          <a:blip r:embed="rId5">
            <a:extLst>
              <a:ext uri="{28A0092B-C50C-407E-A947-70E740481C1C}">
                <a14:useLocalDpi xmlns:a14="http://schemas.microsoft.com/office/drawing/2010/main" val="0"/>
              </a:ext>
            </a:extLst>
          </a:blip>
          <a:srcRect l="57787" t="1667" r="561" b="1242"/>
          <a:stretch/>
        </p:blipFill>
        <p:spPr>
          <a:xfrm>
            <a:off x="12801600" y="2788431"/>
            <a:ext cx="3398988" cy="41076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p:tgtEl>
                                          <p:spTgt spid="29"/>
                                        </p:tgtEl>
                                        <p:attrNameLst>
                                          <p:attrName>ppt_y</p:attrName>
                                        </p:attrNameLst>
                                      </p:cBhvr>
                                      <p:tavLst>
                                        <p:tav tm="0">
                                          <p:val>
                                            <p:strVal val="#ppt_y+#ppt_h*1.125000"/>
                                          </p:val>
                                        </p:tav>
                                        <p:tav tm="100000">
                                          <p:val>
                                            <p:strVal val="#ppt_y"/>
                                          </p:val>
                                        </p:tav>
                                      </p:tavLst>
                                    </p:anim>
                                    <p:animEffect transition="in" filter="wipe(up)">
                                      <p:cBhvr>
                                        <p:cTn id="13" dur="500"/>
                                        <p:tgtEl>
                                          <p:spTgt spid="29"/>
                                        </p:tgtEl>
                                      </p:cBhvr>
                                    </p:animEffect>
                                  </p:childTnLst>
                                </p:cTn>
                              </p:par>
                              <p:par>
                                <p:cTn id="14" presetID="12" presetClass="entr" presetSubtype="4"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500"/>
                                        <p:tgtEl>
                                          <p:spTgt spid="27"/>
                                        </p:tgtEl>
                                        <p:attrNameLst>
                                          <p:attrName>ppt_y</p:attrName>
                                        </p:attrNameLst>
                                      </p:cBhvr>
                                      <p:tavLst>
                                        <p:tav tm="0">
                                          <p:val>
                                            <p:strVal val="#ppt_y+#ppt_h*1.125000"/>
                                          </p:val>
                                        </p:tav>
                                        <p:tav tm="100000">
                                          <p:val>
                                            <p:strVal val="#ppt_y"/>
                                          </p:val>
                                        </p:tav>
                                      </p:tavLst>
                                    </p:anim>
                                    <p:animEffect transition="in" filter="wipe(up)">
                                      <p:cBhvr>
                                        <p:cTn id="17" dur="500"/>
                                        <p:tgtEl>
                                          <p:spTgt spid="27"/>
                                        </p:tgtEl>
                                      </p:cBhvr>
                                    </p:animEffect>
                                  </p:childTnLst>
                                </p:cTn>
                              </p:par>
                              <p:par>
                                <p:cTn id="18" presetID="12" presetClass="entr" presetSubtype="4" fill="hold" nodeType="with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additive="base">
                                        <p:cTn id="20" dur="500"/>
                                        <p:tgtEl>
                                          <p:spTgt spid="30"/>
                                        </p:tgtEl>
                                        <p:attrNameLst>
                                          <p:attrName>ppt_y</p:attrName>
                                        </p:attrNameLst>
                                      </p:cBhvr>
                                      <p:tavLst>
                                        <p:tav tm="0">
                                          <p:val>
                                            <p:strVal val="#ppt_y+#ppt_h*1.125000"/>
                                          </p:val>
                                        </p:tav>
                                        <p:tav tm="100000">
                                          <p:val>
                                            <p:strVal val="#ppt_y"/>
                                          </p:val>
                                        </p:tav>
                                      </p:tavLst>
                                    </p:anim>
                                    <p:animEffect transition="in" filter="wipe(up)">
                                      <p:cBhvr>
                                        <p:cTn id="21" dur="500"/>
                                        <p:tgtEl>
                                          <p:spTgt spid="30"/>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500"/>
                                        <p:tgtEl>
                                          <p:spTgt spid="25"/>
                                        </p:tgtEl>
                                        <p:attrNameLst>
                                          <p:attrName>ppt_y</p:attrName>
                                        </p:attrNameLst>
                                      </p:cBhvr>
                                      <p:tavLst>
                                        <p:tav tm="0">
                                          <p:val>
                                            <p:strVal val="#ppt_y+#ppt_h*1.125000"/>
                                          </p:val>
                                        </p:tav>
                                        <p:tav tm="100000">
                                          <p:val>
                                            <p:strVal val="#ppt_y"/>
                                          </p:val>
                                        </p:tav>
                                      </p:tavLst>
                                    </p:anim>
                                    <p:animEffect transition="in" filter="wipe(up)">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177667">
            <a:off x="-1196430" y="-2772682"/>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grpSp>
        <p:nvGrpSpPr>
          <p:cNvPr id="3" name="Group 3"/>
          <p:cNvGrpSpPr/>
          <p:nvPr/>
        </p:nvGrpSpPr>
        <p:grpSpPr>
          <a:xfrm>
            <a:off x="-1422624" y="723900"/>
            <a:ext cx="20913128" cy="8839200"/>
            <a:chOff x="0" y="0"/>
            <a:chExt cx="5507984" cy="2167467"/>
          </a:xfrm>
        </p:grpSpPr>
        <p:sp>
          <p:nvSpPr>
            <p:cNvPr id="4" name="Freeform 4"/>
            <p:cNvSpPr/>
            <p:nvPr/>
          </p:nvSpPr>
          <p:spPr>
            <a:xfrm>
              <a:off x="0" y="0"/>
              <a:ext cx="5507984" cy="2167467"/>
            </a:xfrm>
            <a:custGeom>
              <a:avLst/>
              <a:gdLst/>
              <a:ahLst/>
              <a:cxnLst/>
              <a:rect l="l" t="t" r="r" b="b"/>
              <a:pathLst>
                <a:path w="5507984" h="2167467">
                  <a:moveTo>
                    <a:pt x="0" y="0"/>
                  </a:moveTo>
                  <a:lnTo>
                    <a:pt x="5507984" y="0"/>
                  </a:lnTo>
                  <a:lnTo>
                    <a:pt x="5507984" y="2167467"/>
                  </a:lnTo>
                  <a:lnTo>
                    <a:pt x="0" y="2167467"/>
                  </a:lnTo>
                  <a:close/>
                </a:path>
              </a:pathLst>
            </a:custGeom>
            <a:solidFill>
              <a:srgbClr val="FFFFFF"/>
            </a:solidFill>
          </p:spPr>
        </p:sp>
        <p:sp>
          <p:nvSpPr>
            <p:cNvPr id="5" name="TextBox 5"/>
            <p:cNvSpPr txBox="1"/>
            <p:nvPr/>
          </p:nvSpPr>
          <p:spPr>
            <a:xfrm>
              <a:off x="0" y="-38100"/>
              <a:ext cx="5507984" cy="2205567"/>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19" name="TextBox 19"/>
          <p:cNvSpPr txBox="1"/>
          <p:nvPr/>
        </p:nvSpPr>
        <p:spPr>
          <a:xfrm>
            <a:off x="4727802" y="1618787"/>
            <a:ext cx="8832396" cy="923330"/>
          </a:xfrm>
          <a:prstGeom prst="rect">
            <a:avLst/>
          </a:prstGeom>
        </p:spPr>
        <p:txBody>
          <a:bodyPr wrap="square" lIns="0" tIns="0" rIns="0" bIns="0" rtlCol="0" anchor="t">
            <a:spAutoFit/>
          </a:bodyPr>
          <a:lstStyle/>
          <a:p>
            <a:pPr algn="ctr"/>
            <a:r>
              <a:rPr lang="vi-VN" sz="6000" b="1" dirty="0">
                <a:solidFill>
                  <a:srgbClr val="036374"/>
                </a:solidFill>
                <a:latin typeface="Arial" panose="020B0604020202020204" pitchFamily="34" charset="0"/>
                <a:cs typeface="Arial" panose="020B0604020202020204" pitchFamily="34" charset="0"/>
              </a:rPr>
              <a:t>Chọn 1 trong 2 đề sau:</a:t>
            </a:r>
            <a:endParaRPr lang="en-US" sz="6000" b="1" dirty="0">
              <a:solidFill>
                <a:srgbClr val="036374"/>
              </a:solidFill>
              <a:latin typeface="Arial" panose="020B0604020202020204" pitchFamily="34" charset="0"/>
              <a:cs typeface="Arial" panose="020B0604020202020204" pitchFamily="34" charset="0"/>
            </a:endParaRPr>
          </a:p>
        </p:txBody>
      </p:sp>
      <p:sp>
        <p:nvSpPr>
          <p:cNvPr id="22" name="Freeform 22"/>
          <p:cNvSpPr/>
          <p:nvPr/>
        </p:nvSpPr>
        <p:spPr>
          <a:xfrm rot="1859575">
            <a:off x="15565319" y="-1758770"/>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3" name="Freeform 23"/>
          <p:cNvSpPr/>
          <p:nvPr/>
        </p:nvSpPr>
        <p:spPr>
          <a:xfrm rot="1859575">
            <a:off x="-1723566" y="8229600"/>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5" name="TextBox 24">
            <a:extLst>
              <a:ext uri="{FF2B5EF4-FFF2-40B4-BE49-F238E27FC236}">
                <a16:creationId xmlns:a16="http://schemas.microsoft.com/office/drawing/2014/main" id="{CA0D39F3-5AA6-BE76-30F6-5EECDD9CBB51}"/>
              </a:ext>
            </a:extLst>
          </p:cNvPr>
          <p:cNvSpPr txBox="1"/>
          <p:nvPr/>
        </p:nvSpPr>
        <p:spPr>
          <a:xfrm>
            <a:off x="922019" y="6958264"/>
            <a:ext cx="16222981" cy="182492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b="1" dirty="0">
                <a:solidFill>
                  <a:srgbClr val="000000"/>
                </a:solidFill>
                <a:effectLst/>
                <a:latin typeface="Arial" panose="020B0604020202020204" pitchFamily="34" charset="0"/>
                <a:ea typeface="SimSun-ExtB" panose="02010609060101010101" pitchFamily="49" charset="-122"/>
                <a:cs typeface="Arial" panose="020B0604020202020204" pitchFamily="34" charset="0"/>
              </a:rPr>
              <a:t>Đề 2: Viết đoạn văn (đoạn nhật kí, bài thơ) về hoạt động ở trường em kỉ niệm một sự kiện lịch sử của nước ta.</a:t>
            </a:r>
            <a:endParaRPr lang="vi-VN" sz="4000" b="1" dirty="0">
              <a:effectLst/>
              <a:latin typeface="Arial" panose="020B0604020202020204" pitchFamily="34" charset="0"/>
              <a:ea typeface="SimSun-ExtB" panose="02010609060101010101" pitchFamily="49" charset="-122"/>
              <a:cs typeface="Arial" panose="020B0604020202020204" pitchFamily="34" charset="0"/>
            </a:endParaRPr>
          </a:p>
        </p:txBody>
      </p:sp>
      <p:pic>
        <p:nvPicPr>
          <p:cNvPr id="7" name="Picture 6">
            <a:extLst>
              <a:ext uri="{FF2B5EF4-FFF2-40B4-BE49-F238E27FC236}">
                <a16:creationId xmlns:a16="http://schemas.microsoft.com/office/drawing/2014/main" id="{617FEC48-B6E9-DCE2-9657-AD14EA20E9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7698" y="3340696"/>
            <a:ext cx="9525000" cy="28376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7E5679B4-775A-5B7B-DCEE-AB5E9E7BB0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1906" y="3310418"/>
            <a:ext cx="9089586" cy="2901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3570333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par>
                                <p:cTn id="9" presetID="1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p:tgtEl>
                                          <p:spTgt spid="25"/>
                                        </p:tgtEl>
                                        <p:attrNameLst>
                                          <p:attrName>ppt_y</p:attrName>
                                        </p:attrNameLst>
                                      </p:cBhvr>
                                      <p:tavLst>
                                        <p:tav tm="0">
                                          <p:val>
                                            <p:strVal val="#ppt_y+#ppt_h*1.125000"/>
                                          </p:val>
                                        </p:tav>
                                        <p:tav tm="100000">
                                          <p:val>
                                            <p:strVal val="#ppt_y"/>
                                          </p:val>
                                        </p:tav>
                                      </p:tavLst>
                                    </p:anim>
                                    <p:animEffect transition="in" filter="wipe(up)">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177667">
            <a:off x="-1196430" y="-2772682"/>
            <a:ext cx="20680859" cy="15832364"/>
          </a:xfrm>
          <a:custGeom>
            <a:avLst/>
            <a:gdLst/>
            <a:ahLst/>
            <a:cxnLst/>
            <a:rect l="l" t="t" r="r" b="b"/>
            <a:pathLst>
              <a:path w="20680859" h="15832364">
                <a:moveTo>
                  <a:pt x="3455491" y="0"/>
                </a:moveTo>
                <a:lnTo>
                  <a:pt x="20680860" y="6143094"/>
                </a:lnTo>
                <a:lnTo>
                  <a:pt x="17225369" y="15832364"/>
                </a:lnTo>
                <a:lnTo>
                  <a:pt x="0" y="9689270"/>
                </a:lnTo>
                <a:lnTo>
                  <a:pt x="3455491" y="0"/>
                </a:lnTo>
                <a:close/>
              </a:path>
            </a:pathLst>
          </a:custGeom>
          <a:blipFill>
            <a:blip r:embed="rId2"/>
            <a:stretch>
              <a:fillRect l="-274" t="-2502" b="-1301"/>
            </a:stretch>
          </a:blipFill>
        </p:spPr>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5" name="TextBox 5"/>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114" name="Freeform 114"/>
          <p:cNvSpPr/>
          <p:nvPr/>
        </p:nvSpPr>
        <p:spPr>
          <a:xfrm>
            <a:off x="15555172" y="7214868"/>
            <a:ext cx="2856238" cy="3330890"/>
          </a:xfrm>
          <a:custGeom>
            <a:avLst/>
            <a:gdLst/>
            <a:ahLst/>
            <a:cxnLst/>
            <a:rect l="l" t="t" r="r" b="b"/>
            <a:pathLst>
              <a:path w="2856238" h="3330890">
                <a:moveTo>
                  <a:pt x="0" y="0"/>
                </a:moveTo>
                <a:lnTo>
                  <a:pt x="2856238" y="0"/>
                </a:lnTo>
                <a:lnTo>
                  <a:pt x="2856238" y="3330889"/>
                </a:lnTo>
                <a:lnTo>
                  <a:pt x="0" y="33308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5" name="TextBox 115"/>
          <p:cNvSpPr txBox="1"/>
          <p:nvPr/>
        </p:nvSpPr>
        <p:spPr>
          <a:xfrm>
            <a:off x="7772401" y="1790700"/>
            <a:ext cx="2743200" cy="923330"/>
          </a:xfrm>
          <a:prstGeom prst="rect">
            <a:avLst/>
          </a:prstGeom>
        </p:spPr>
        <p:txBody>
          <a:bodyPr wrap="square" lIns="0" tIns="0" rIns="0" bIns="0" rtlCol="0" anchor="t">
            <a:spAutoFit/>
          </a:bodyPr>
          <a:lstStyle/>
          <a:p>
            <a:pPr algn="ctr">
              <a:spcBef>
                <a:spcPct val="0"/>
              </a:spcBef>
            </a:pPr>
            <a:r>
              <a:rPr lang="vi-VN" sz="6000" b="1" dirty="0">
                <a:solidFill>
                  <a:srgbClr val="036374"/>
                </a:solidFill>
                <a:latin typeface="Arial" panose="020B0604020202020204" pitchFamily="34" charset="0"/>
                <a:cs typeface="Arial" panose="020B0604020202020204" pitchFamily="34" charset="0"/>
              </a:rPr>
              <a:t>Lưu ý</a:t>
            </a:r>
            <a:endParaRPr lang="en-US" sz="6000" b="1" dirty="0">
              <a:solidFill>
                <a:srgbClr val="036374"/>
              </a:solidFill>
              <a:latin typeface="Arial" panose="020B0604020202020204" pitchFamily="34" charset="0"/>
              <a:cs typeface="Arial" panose="020B0604020202020204" pitchFamily="34" charset="0"/>
            </a:endParaRPr>
          </a:p>
        </p:txBody>
      </p:sp>
      <p:sp>
        <p:nvSpPr>
          <p:cNvPr id="130" name="Freeform 130"/>
          <p:cNvSpPr/>
          <p:nvPr/>
        </p:nvSpPr>
        <p:spPr>
          <a:xfrm flipH="1">
            <a:off x="-399419" y="-432392"/>
            <a:ext cx="2856238" cy="3330890"/>
          </a:xfrm>
          <a:custGeom>
            <a:avLst/>
            <a:gdLst/>
            <a:ahLst/>
            <a:cxnLst/>
            <a:rect l="l" t="t" r="r" b="b"/>
            <a:pathLst>
              <a:path w="2856238" h="3330890">
                <a:moveTo>
                  <a:pt x="2856238" y="0"/>
                </a:moveTo>
                <a:lnTo>
                  <a:pt x="0" y="0"/>
                </a:lnTo>
                <a:lnTo>
                  <a:pt x="0" y="3330890"/>
                </a:lnTo>
                <a:lnTo>
                  <a:pt x="2856238" y="3330890"/>
                </a:lnTo>
                <a:lnTo>
                  <a:pt x="2856238"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1" name="Freeform 131"/>
          <p:cNvSpPr/>
          <p:nvPr/>
        </p:nvSpPr>
        <p:spPr>
          <a:xfrm rot="1859575">
            <a:off x="16064876" y="-1815423"/>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2" name="Freeform 132"/>
          <p:cNvSpPr/>
          <p:nvPr/>
        </p:nvSpPr>
        <p:spPr>
          <a:xfrm rot="1859575">
            <a:off x="-1879232" y="8065892"/>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4" name="TextBox 133">
            <a:extLst>
              <a:ext uri="{FF2B5EF4-FFF2-40B4-BE49-F238E27FC236}">
                <a16:creationId xmlns:a16="http://schemas.microsoft.com/office/drawing/2014/main" id="{4E3C899E-5693-90A7-EAFA-D767A393D947}"/>
              </a:ext>
            </a:extLst>
          </p:cNvPr>
          <p:cNvSpPr txBox="1"/>
          <p:nvPr/>
        </p:nvSpPr>
        <p:spPr>
          <a:xfrm>
            <a:off x="3309045" y="3244114"/>
            <a:ext cx="11950262" cy="5045164"/>
          </a:xfrm>
          <a:prstGeom prst="rect">
            <a:avLst/>
          </a:prstGeom>
          <a:noFill/>
        </p:spPr>
        <p:txBody>
          <a:bodyPr wrap="square">
            <a:spAutoFit/>
          </a:bodyPr>
          <a:lstStyle/>
          <a:p>
            <a:pPr algn="just">
              <a:lnSpc>
                <a:spcPct val="150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Các em có thể chọn đề 1 hoặc đề 2. Chú ý chọn từ ngữ phù hợp để bài viết có hình ảnh và giàu cảm xúc. Sau khi viết xong, các em nhớ trang trí sản phẩm bằng ảnh, tranh các em sưu tầm hoặc tự vẽ.</a:t>
            </a:r>
            <a:endParaRPr lang="vi-VN" sz="4400" dirty="0">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wipe(left)">
                                      <p:cBhvr>
                                        <p:cTn id="7" dur="500"/>
                                        <p:tgtEl>
                                          <p:spTgt spid="1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4"/>
                                        </p:tgtEl>
                                        <p:attrNameLst>
                                          <p:attrName>style.visibility</p:attrName>
                                        </p:attrNameLst>
                                      </p:cBhvr>
                                      <p:to>
                                        <p:strVal val="visible"/>
                                      </p:to>
                                    </p:set>
                                    <p:animEffect transition="in" filter="wipe(left)">
                                      <p:cBhvr>
                                        <p:cTn id="12"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13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TotalTime>
  <Words>1108</Words>
  <PresentationFormat>Custom</PresentationFormat>
  <Paragraphs>78</Paragraphs>
  <Slides>22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2023-11-22T06:47:43Z</dcterms:modified>
  <dc:identifier>DAF0tSTKiFg</dc:identifier>
</cp:coreProperties>
</file>