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01" r:id="rId2"/>
    <p:sldId id="402" r:id="rId3"/>
    <p:sldId id="403" r:id="rId4"/>
    <p:sldId id="404" r:id="rId5"/>
    <p:sldId id="405" r:id="rId6"/>
    <p:sldId id="406" r:id="rId7"/>
    <p:sldId id="407" r:id="rId8"/>
    <p:sldId id="408" r:id="rId9"/>
    <p:sldId id="409" r:id="rId10"/>
    <p:sldId id="386" r:id="rId11"/>
  </p:sldIdLst>
  <p:sldSz cx="12188825" cy="6858000"/>
  <p:notesSz cx="6858000" cy="9144000"/>
  <p:defaultTextStyle>
    <a:defPPr>
      <a:defRPr lang="en-US"/>
    </a:defPPr>
    <a:lvl1pPr marL="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2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85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27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702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128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553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0979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404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3B"/>
    <a:srgbClr val="B75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76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A6634-C256-4E54-B045-0FC968CE322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D81D-7D9F-44D6-A978-01A67BB375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5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4"/>
            <a:ext cx="103605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4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88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3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7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65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5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14426" indent="0">
              <a:buNone/>
              <a:defRPr sz="3900"/>
            </a:lvl2pPr>
            <a:lvl3pPr marL="1228850" indent="0">
              <a:buNone/>
              <a:defRPr sz="3200"/>
            </a:lvl3pPr>
            <a:lvl4pPr marL="1843276" indent="0">
              <a:buNone/>
              <a:defRPr sz="2700"/>
            </a:lvl4pPr>
            <a:lvl5pPr marL="2457702" indent="0">
              <a:buNone/>
              <a:defRPr sz="2700"/>
            </a:lvl5pPr>
            <a:lvl6pPr marL="3072128" indent="0">
              <a:buNone/>
              <a:defRPr sz="2700"/>
            </a:lvl6pPr>
            <a:lvl7pPr marL="3686553" indent="0">
              <a:buNone/>
              <a:defRPr sz="2700"/>
            </a:lvl7pPr>
            <a:lvl8pPr marL="4300979" indent="0">
              <a:buNone/>
              <a:defRPr sz="2700"/>
            </a:lvl8pPr>
            <a:lvl9pPr marL="491540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AF971-25D1-411E-8B62-14DAB1AB2062}" type="datetimeFigureOut">
              <a:rPr lang="en-US" smtClean="0"/>
              <a:pPr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88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819" indent="-460819" algn="l" defTabSz="12288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443" indent="-384015" algn="l" defTabSz="12288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4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90" indent="-307212" algn="l" defTabSz="12288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4916" indent="-307212" algn="l" defTabSz="12288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9339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3766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92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2618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2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85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27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702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128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553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0979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404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qkkich@gmail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microsoft.com/office/2007/relationships/hdphoto" Target="../media/hdphoto1.wdp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wmf"/><Relationship Id="rId12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5.png"/><Relationship Id="rId2" Type="http://schemas.microsoft.com/office/2007/relationships/media" Target="../media/media8.WAV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340E8A5E-71C9-43D8-ABC4-DD180A75D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22" y="1539876"/>
            <a:ext cx="1171058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 LÍ 12</a:t>
            </a:r>
          </a:p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lang="en-US" sz="3200" b="1">
                <a:solidFill>
                  <a:srgbClr val="FFFF00"/>
                </a:solidFill>
              </a:rPr>
              <a:t>ĐẠI CƯƠNG VỀ DÒNG ĐIỆN XOAY CHIỀU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AutoNum type="romanU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E45670BE-0D4C-49F6-A589-84C22E2B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223" y="3668427"/>
            <a:ext cx="77703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Đoàn văn Doanh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THPT Nam Trực –  Nam Định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9D60877-3BFC-4A1E-9502-7C541E5A6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2" y="304800"/>
            <a:ext cx="644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CLB VẬT LÝ TRƯỜNG </a:t>
            </a: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THPT NAM TRỰC - NAM ĐỊNH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F02CC42-ECE5-408C-9043-CC8BF36A4477}"/>
              </a:ext>
            </a:extLst>
          </p:cNvPr>
          <p:cNvSpPr/>
          <p:nvPr/>
        </p:nvSpPr>
        <p:spPr>
          <a:xfrm>
            <a:off x="4648897" y="4902625"/>
            <a:ext cx="3388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qkkich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gmail.com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0981.120681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0986" y="716504"/>
            <a:ext cx="485742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CỐ. DẶN DÒ</a:t>
            </a:r>
            <a:endParaRPr lang="vi-VN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Sửa chữa tận nhà - Sửa chữa điện gia dụng Cần Thơ | Cần Thơ Plus"/>
          <p:cNvSpPr>
            <a:spLocks noChangeAspect="1" noChangeArrowheads="1"/>
          </p:cNvSpPr>
          <p:nvPr/>
        </p:nvSpPr>
        <p:spPr bwMode="auto">
          <a:xfrm>
            <a:off x="230657" y="-144463"/>
            <a:ext cx="406294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099" name="Picture 3" descr="C:\Users\SONY\Desktop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18" y="304800"/>
            <a:ext cx="1027797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SONY\Desktop\tải xuống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0" y="3683444"/>
            <a:ext cx="4958202" cy="28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SONY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42" y="3683444"/>
            <a:ext cx="527820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01320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/>
          <p:cNvSpPr txBox="1">
            <a:spLocks noChangeArrowheads="1"/>
          </p:cNvSpPr>
          <p:nvPr/>
        </p:nvSpPr>
        <p:spPr bwMode="auto">
          <a:xfrm>
            <a:off x="608012" y="838200"/>
            <a:ext cx="442056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Định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nghĩa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630072" y="1561306"/>
            <a:ext cx="1036050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tuần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quy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luật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sin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côsin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5124" name="Group 13"/>
          <p:cNvGrpSpPr>
            <a:grpSpLocks/>
          </p:cNvGrpSpPr>
          <p:nvPr/>
        </p:nvGrpSpPr>
        <p:grpSpPr bwMode="auto">
          <a:xfrm>
            <a:off x="1422029" y="3109913"/>
            <a:ext cx="6297560" cy="523875"/>
            <a:chOff x="816" y="2112"/>
            <a:chExt cx="2976" cy="330"/>
          </a:xfrm>
        </p:grpSpPr>
        <p:sp>
          <p:nvSpPr>
            <p:cNvPr id="5134" name="Text Box 10"/>
            <p:cNvSpPr txBox="1">
              <a:spLocks noChangeArrowheads="1"/>
            </p:cNvSpPr>
            <p:nvPr/>
          </p:nvSpPr>
          <p:spPr bwMode="auto">
            <a:xfrm>
              <a:off x="816" y="2112"/>
              <a:ext cx="111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Biểu</a:t>
              </a:r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thức</a:t>
              </a:r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: </a:t>
              </a:r>
            </a:p>
          </p:txBody>
        </p:sp>
        <p:sp>
          <p:nvSpPr>
            <p:cNvPr id="5135" name="Text Box 11"/>
            <p:cNvSpPr txBox="1">
              <a:spLocks noChangeArrowheads="1"/>
            </p:cNvSpPr>
            <p:nvPr/>
          </p:nvSpPr>
          <p:spPr bwMode="auto">
            <a:xfrm>
              <a:off x="2160" y="2112"/>
              <a:ext cx="16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</a:rPr>
                <a:t>i = I</a:t>
              </a:r>
              <a:r>
                <a:rPr lang="en-US" sz="2800" b="1" baseline="-25000" dirty="0">
                  <a:solidFill>
                    <a:srgbClr val="FFFF00"/>
                  </a:solidFill>
                  <a:latin typeface="Times New Roman" pitchFamily="18" charset="0"/>
                </a:rPr>
                <a:t>0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</a:rPr>
                <a:t>cos(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  <a:sym typeface="Symbol" pitchFamily="18" charset="2"/>
                </a:rPr>
                <a:t>t + </a:t>
              </a:r>
              <a:r>
                <a:rPr lang="en-US" sz="2800" b="1" baseline="-25000" dirty="0">
                  <a:solidFill>
                    <a:srgbClr val="FFFF00"/>
                  </a:solidFill>
                  <a:latin typeface="Times New Roman" pitchFamily="18" charset="0"/>
                  <a:sym typeface="Symbol" pitchFamily="18" charset="2"/>
                </a:rPr>
                <a:t>i</a:t>
              </a:r>
              <a:r>
                <a:rPr lang="en-US" sz="2800" b="1" dirty="0">
                  <a:solidFill>
                    <a:srgbClr val="FFFF00"/>
                  </a:solidFill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5125" name="Text Box 12"/>
          <p:cNvSpPr txBox="1">
            <a:spLocks noChangeArrowheads="1"/>
          </p:cNvSpPr>
          <p:nvPr/>
        </p:nvSpPr>
        <p:spPr bwMode="auto">
          <a:xfrm>
            <a:off x="379412" y="3692526"/>
            <a:ext cx="630539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   i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thời</a:t>
            </a:r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   I0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đại</a:t>
            </a:r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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tần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      (t + </a:t>
            </a:r>
            <a:r>
              <a:rPr lang="en-US" sz="2800" b="1" baseline="-250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        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  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</a:t>
            </a:r>
            <a:r>
              <a:rPr lang="en-US" sz="2800" b="1" baseline="-250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ban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đầu</a:t>
            </a:r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5126" name="Group 29"/>
          <p:cNvGrpSpPr>
            <a:grpSpLocks/>
          </p:cNvGrpSpPr>
          <p:nvPr/>
        </p:nvGrpSpPr>
        <p:grpSpPr bwMode="auto">
          <a:xfrm>
            <a:off x="6684809" y="3468688"/>
            <a:ext cx="5299176" cy="2474912"/>
            <a:chOff x="326" y="2520"/>
            <a:chExt cx="3677" cy="1560"/>
          </a:xfrm>
        </p:grpSpPr>
        <p:sp>
          <p:nvSpPr>
            <p:cNvPr id="5128" name="Line 15"/>
            <p:cNvSpPr>
              <a:spLocks noChangeShapeType="1"/>
            </p:cNvSpPr>
            <p:nvPr/>
          </p:nvSpPr>
          <p:spPr bwMode="auto">
            <a:xfrm>
              <a:off x="576" y="3312"/>
              <a:ext cx="3072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 sz="2800"/>
            </a:p>
          </p:txBody>
        </p:sp>
        <p:sp>
          <p:nvSpPr>
            <p:cNvPr id="5129" name="Freeform 136"/>
            <p:cNvSpPr>
              <a:spLocks/>
            </p:cNvSpPr>
            <p:nvPr/>
          </p:nvSpPr>
          <p:spPr bwMode="auto">
            <a:xfrm>
              <a:off x="576" y="3072"/>
              <a:ext cx="2544" cy="480"/>
            </a:xfrm>
            <a:custGeom>
              <a:avLst/>
              <a:gdLst>
                <a:gd name="T0" fmla="*/ 0 w 7647"/>
                <a:gd name="T1" fmla="*/ 0 h 1024"/>
                <a:gd name="T2" fmla="*/ 0 w 7647"/>
                <a:gd name="T3" fmla="*/ 0 h 1024"/>
                <a:gd name="T4" fmla="*/ 0 w 7647"/>
                <a:gd name="T5" fmla="*/ 1 h 1024"/>
                <a:gd name="T6" fmla="*/ 0 w 7647"/>
                <a:gd name="T7" fmla="*/ 0 h 10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7"/>
                <a:gd name="T13" fmla="*/ 0 h 1024"/>
                <a:gd name="T14" fmla="*/ 7647 w 7647"/>
                <a:gd name="T15" fmla="*/ 1024 h 10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7" h="1024">
                  <a:moveTo>
                    <a:pt x="0" y="515"/>
                  </a:moveTo>
                  <a:cubicBezTo>
                    <a:pt x="332" y="442"/>
                    <a:pt x="1116" y="0"/>
                    <a:pt x="1993" y="80"/>
                  </a:cubicBezTo>
                  <a:cubicBezTo>
                    <a:pt x="2870" y="160"/>
                    <a:pt x="4320" y="972"/>
                    <a:pt x="5262" y="998"/>
                  </a:cubicBezTo>
                  <a:cubicBezTo>
                    <a:pt x="6204" y="1024"/>
                    <a:pt x="7150" y="392"/>
                    <a:pt x="7647" y="233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 sz="2800"/>
            </a:p>
          </p:txBody>
        </p:sp>
        <p:sp>
          <p:nvSpPr>
            <p:cNvPr id="5130" name="Text Box 19"/>
            <p:cNvSpPr txBox="1">
              <a:spLocks noChangeArrowheads="1"/>
            </p:cNvSpPr>
            <p:nvPr/>
          </p:nvSpPr>
          <p:spPr bwMode="auto">
            <a:xfrm>
              <a:off x="614" y="2520"/>
              <a:ext cx="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i(A)</a:t>
              </a:r>
            </a:p>
          </p:txBody>
        </p:sp>
        <p:sp>
          <p:nvSpPr>
            <p:cNvPr id="5131" name="Text Box 20"/>
            <p:cNvSpPr txBox="1">
              <a:spLocks noChangeArrowheads="1"/>
            </p:cNvSpPr>
            <p:nvPr/>
          </p:nvSpPr>
          <p:spPr bwMode="auto">
            <a:xfrm>
              <a:off x="326" y="3192"/>
              <a:ext cx="25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80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5132" name="Text Box 21"/>
            <p:cNvSpPr txBox="1">
              <a:spLocks noChangeArrowheads="1"/>
            </p:cNvSpPr>
            <p:nvPr/>
          </p:nvSpPr>
          <p:spPr bwMode="auto">
            <a:xfrm>
              <a:off x="3542" y="3384"/>
              <a:ext cx="46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800">
                  <a:solidFill>
                    <a:schemeClr val="bg1"/>
                  </a:solidFill>
                  <a:latin typeface="Times New Roman" pitchFamily="18" charset="0"/>
                </a:rPr>
                <a:t>t(s)</a:t>
              </a:r>
            </a:p>
          </p:txBody>
        </p:sp>
        <p:sp>
          <p:nvSpPr>
            <p:cNvPr id="5133" name="Line 26"/>
            <p:cNvSpPr>
              <a:spLocks noChangeShapeType="1"/>
            </p:cNvSpPr>
            <p:nvPr/>
          </p:nvSpPr>
          <p:spPr bwMode="auto">
            <a:xfrm flipV="1">
              <a:off x="576" y="2640"/>
              <a:ext cx="0" cy="144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 sz="2800"/>
            </a:p>
          </p:txBody>
        </p:sp>
      </p:grpSp>
      <p:pic>
        <p:nvPicPr>
          <p:cNvPr id="3" name="5DAB20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F7A20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7" y="3487347"/>
            <a:ext cx="4713288" cy="248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340" y="528935"/>
            <a:ext cx="3052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1065212" y="1367135"/>
            <a:ext cx="299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 = U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t+ </a:t>
            </a: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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5212" y="759767"/>
            <a:ext cx="6092825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tần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t+ </a:t>
            </a: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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>
              <a:defRPr/>
            </a:pP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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612" y="3487347"/>
            <a:ext cx="200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858672" y="4343400"/>
            <a:ext cx="299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 = U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t+ </a:t>
            </a:r>
            <a:r>
              <a:rPr lang="el-GR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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</a:rPr>
              <a:t>i = I</a:t>
            </a:r>
            <a:r>
              <a:rPr lang="en-US" sz="2800" i="1" baseline="-25000" dirty="0">
                <a:solidFill>
                  <a:srgbClr val="FFFF00"/>
                </a:solidFill>
                <a:latin typeface="Times New Roman" pitchFamily="18" charset="0"/>
              </a:rPr>
              <a:t>0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</a:rPr>
              <a:t>cos(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t + </a:t>
            </a:r>
            <a:r>
              <a:rPr lang="en-US" sz="2800" i="1" baseline="-25000" dirty="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yna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1" y="1973262"/>
            <a:ext cx="6280631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6"/>
          <p:cNvSpPr txBox="1">
            <a:spLocks noChangeArrowheads="1"/>
          </p:cNvSpPr>
          <p:nvPr/>
        </p:nvSpPr>
        <p:spPr bwMode="auto">
          <a:xfrm>
            <a:off x="203148" y="881064"/>
            <a:ext cx="6670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tắc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dòng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xoay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chiều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7172" name="Picture 6" descr="C:\Users\SONY\Desktop\tải xuống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" y="2097088"/>
            <a:ext cx="493689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44020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752796" y="26225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vi-VN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5" name="Text Box 26"/>
          <p:cNvSpPr txBox="1">
            <a:spLocks noChangeArrowheads="1"/>
          </p:cNvSpPr>
          <p:nvPr/>
        </p:nvSpPr>
        <p:spPr bwMode="auto">
          <a:xfrm>
            <a:off x="63483" y="909639"/>
            <a:ext cx="6670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tắc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dòng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xoay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chiều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196" name="Text Box 27"/>
          <p:cNvSpPr txBox="1">
            <a:spLocks noChangeArrowheads="1"/>
          </p:cNvSpPr>
          <p:nvPr/>
        </p:nvSpPr>
        <p:spPr bwMode="auto">
          <a:xfrm>
            <a:off x="9323605" y="20129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vi-VN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7" name="Text Box 29"/>
          <p:cNvSpPr txBox="1">
            <a:spLocks noChangeArrowheads="1"/>
          </p:cNvSpPr>
          <p:nvPr/>
        </p:nvSpPr>
        <p:spPr bwMode="auto">
          <a:xfrm>
            <a:off x="8917311" y="20891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vi-VN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8" name="Text Box 51"/>
          <p:cNvSpPr txBox="1">
            <a:spLocks noChangeArrowheads="1"/>
          </p:cNvSpPr>
          <p:nvPr/>
        </p:nvSpPr>
        <p:spPr bwMode="auto">
          <a:xfrm>
            <a:off x="660035" y="1653683"/>
            <a:ext cx="5501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Dựa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từ</a:t>
            </a:r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199" name="Text Box 52"/>
          <p:cNvSpPr txBox="1">
            <a:spLocks noChangeArrowheads="1"/>
          </p:cNvSpPr>
          <p:nvPr/>
        </p:nvSpPr>
        <p:spPr bwMode="auto">
          <a:xfrm>
            <a:off x="994574" y="29273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vi-VN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200" name="Rectangle 55"/>
          <p:cNvSpPr>
            <a:spLocks noChangeArrowheads="1"/>
          </p:cNvSpPr>
          <p:nvPr/>
        </p:nvSpPr>
        <p:spPr bwMode="auto">
          <a:xfrm>
            <a:off x="0" y="-26160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8201" name="Text Box 56"/>
          <p:cNvSpPr txBox="1">
            <a:spLocks noChangeArrowheads="1"/>
          </p:cNvSpPr>
          <p:nvPr/>
        </p:nvSpPr>
        <p:spPr bwMode="auto">
          <a:xfrm>
            <a:off x="8024311" y="5257801"/>
            <a:ext cx="833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vi-VN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202" name="Rectangle 58"/>
          <p:cNvSpPr>
            <a:spLocks noChangeArrowheads="1"/>
          </p:cNvSpPr>
          <p:nvPr/>
        </p:nvSpPr>
        <p:spPr bwMode="auto">
          <a:xfrm>
            <a:off x="0" y="-26160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8203" name="Text Box 63"/>
          <p:cNvSpPr txBox="1">
            <a:spLocks noChangeArrowheads="1"/>
          </p:cNvSpPr>
          <p:nvPr/>
        </p:nvSpPr>
        <p:spPr bwMode="auto">
          <a:xfrm>
            <a:off x="132096" y="4235292"/>
            <a:ext cx="9482083" cy="18158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 =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NBScos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(t+</a:t>
            </a:r>
            <a:r>
              <a:rPr lang="el-GR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φ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)= </a:t>
            </a:r>
            <a:r>
              <a:rPr lang="az-Cyrl-A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Ф</a:t>
            </a:r>
            <a:r>
              <a:rPr lang="en-US" sz="28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cos(t+</a:t>
            </a:r>
            <a:r>
              <a:rPr lang="el-GR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φ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</a:t>
            </a:r>
            <a:r>
              <a:rPr lang="en-US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NBS: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khung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dây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</a:t>
            </a:r>
            <a:r>
              <a:rPr lang="el-GR" sz="2800" dirty="0">
                <a:solidFill>
                  <a:schemeClr val="bg1"/>
                </a:solidFill>
                <a:latin typeface="Calibri"/>
                <a:cs typeface="Calibri"/>
                <a:sym typeface="Symbol" pitchFamily="18" charset="2"/>
              </a:rPr>
              <a:t>ϕ</a:t>
            </a:r>
            <a:r>
              <a:rPr lang="en-US" sz="2800">
                <a:solidFill>
                  <a:schemeClr val="bg1"/>
                </a:solidFill>
                <a:latin typeface="Calibri"/>
                <a:cs typeface="Calibri"/>
                <a:sym typeface="Symbol" pitchFamily="18" charset="2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bởi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tuyến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ban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đầu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8204" name="Group 72"/>
          <p:cNvGrpSpPr>
            <a:grpSpLocks/>
          </p:cNvGrpSpPr>
          <p:nvPr/>
        </p:nvGrpSpPr>
        <p:grpSpPr bwMode="auto">
          <a:xfrm>
            <a:off x="7562997" y="2271713"/>
            <a:ext cx="4164515" cy="2362200"/>
            <a:chOff x="3792" y="480"/>
            <a:chExt cx="1968" cy="1488"/>
          </a:xfrm>
        </p:grpSpPr>
        <p:grpSp>
          <p:nvGrpSpPr>
            <p:cNvPr id="8208" name="Group 30"/>
            <p:cNvGrpSpPr>
              <a:grpSpLocks/>
            </p:cNvGrpSpPr>
            <p:nvPr/>
          </p:nvGrpSpPr>
          <p:grpSpPr bwMode="auto">
            <a:xfrm>
              <a:off x="3792" y="480"/>
              <a:ext cx="1968" cy="1488"/>
              <a:chOff x="2160" y="821"/>
              <a:chExt cx="2929" cy="2880"/>
            </a:xfrm>
          </p:grpSpPr>
          <p:sp>
            <p:nvSpPr>
              <p:cNvPr id="8212" name="Oval 31"/>
              <p:cNvSpPr>
                <a:spLocks noChangeArrowheads="1"/>
              </p:cNvSpPr>
              <p:nvPr/>
            </p:nvSpPr>
            <p:spPr bwMode="auto">
              <a:xfrm>
                <a:off x="2760" y="1253"/>
                <a:ext cx="1080" cy="2016"/>
              </a:xfrm>
              <a:prstGeom prst="ellipse">
                <a:avLst/>
              </a:prstGeom>
              <a:solidFill>
                <a:srgbClr val="22603B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 sz="2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213" name="AutoShape 32"/>
              <p:cNvCxnSpPr>
                <a:cxnSpLocks noChangeShapeType="1"/>
              </p:cNvCxnSpPr>
              <p:nvPr/>
            </p:nvCxnSpPr>
            <p:spPr bwMode="auto">
              <a:xfrm flipV="1">
                <a:off x="3318" y="965"/>
                <a:ext cx="0" cy="28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4" name="AutoShape 33"/>
              <p:cNvCxnSpPr>
                <a:cxnSpLocks noChangeShapeType="1"/>
              </p:cNvCxnSpPr>
              <p:nvPr/>
            </p:nvCxnSpPr>
            <p:spPr bwMode="auto">
              <a:xfrm flipV="1">
                <a:off x="3311" y="3262"/>
                <a:ext cx="0" cy="28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5" name="AutoShape 34"/>
              <p:cNvCxnSpPr>
                <a:cxnSpLocks noChangeShapeType="1"/>
              </p:cNvCxnSpPr>
              <p:nvPr/>
            </p:nvCxnSpPr>
            <p:spPr bwMode="auto">
              <a:xfrm>
                <a:off x="2160" y="1685"/>
                <a:ext cx="691" cy="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6" name="AutoShape 35"/>
              <p:cNvCxnSpPr>
                <a:cxnSpLocks noChangeShapeType="1"/>
              </p:cNvCxnSpPr>
              <p:nvPr/>
            </p:nvCxnSpPr>
            <p:spPr bwMode="auto">
              <a:xfrm>
                <a:off x="2160" y="2261"/>
                <a:ext cx="600" cy="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7" name="AutoShape 36"/>
              <p:cNvCxnSpPr>
                <a:cxnSpLocks noChangeShapeType="1"/>
              </p:cNvCxnSpPr>
              <p:nvPr/>
            </p:nvCxnSpPr>
            <p:spPr bwMode="auto">
              <a:xfrm>
                <a:off x="2160" y="2837"/>
                <a:ext cx="720" cy="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8" name="AutoShape 37"/>
              <p:cNvCxnSpPr>
                <a:cxnSpLocks noChangeShapeType="1"/>
              </p:cNvCxnSpPr>
              <p:nvPr/>
            </p:nvCxnSpPr>
            <p:spPr bwMode="auto">
              <a:xfrm>
                <a:off x="3311" y="1685"/>
                <a:ext cx="1249" cy="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9" name="AutoShape 38"/>
              <p:cNvCxnSpPr>
                <a:cxnSpLocks noChangeShapeType="1"/>
              </p:cNvCxnSpPr>
              <p:nvPr/>
            </p:nvCxnSpPr>
            <p:spPr bwMode="auto">
              <a:xfrm>
                <a:off x="3318" y="2261"/>
                <a:ext cx="1249" cy="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20" name="AutoShape 39"/>
              <p:cNvCxnSpPr>
                <a:cxnSpLocks noChangeShapeType="1"/>
              </p:cNvCxnSpPr>
              <p:nvPr/>
            </p:nvCxnSpPr>
            <p:spPr bwMode="auto">
              <a:xfrm>
                <a:off x="3318" y="2837"/>
                <a:ext cx="1249" cy="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21" name="Text Box 40"/>
              <p:cNvSpPr txBox="1">
                <a:spLocks noChangeArrowheads="1"/>
              </p:cNvSpPr>
              <p:nvPr/>
            </p:nvSpPr>
            <p:spPr bwMode="auto">
              <a:xfrm>
                <a:off x="3318" y="3269"/>
                <a:ext cx="52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  <a:sym typeface="Symbol" pitchFamily="18" charset="2"/>
                  </a:rPr>
                  <a:t>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22" name="Text Box 41"/>
              <p:cNvSpPr txBox="1">
                <a:spLocks noChangeArrowheads="1"/>
              </p:cNvSpPr>
              <p:nvPr/>
            </p:nvSpPr>
            <p:spPr bwMode="auto">
              <a:xfrm>
                <a:off x="3480" y="821"/>
                <a:ext cx="52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  <a:sym typeface="Symbol" pitchFamily="18" charset="2"/>
                  </a:rPr>
                  <a:t>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23" name="Arc 42"/>
              <p:cNvSpPr>
                <a:spLocks/>
              </p:cNvSpPr>
              <p:nvPr/>
            </p:nvSpPr>
            <p:spPr bwMode="auto">
              <a:xfrm rot="21414856" flipV="1">
                <a:off x="3149" y="977"/>
                <a:ext cx="319" cy="144"/>
              </a:xfrm>
              <a:custGeom>
                <a:avLst/>
                <a:gdLst>
                  <a:gd name="T0" fmla="*/ 0 w 43200"/>
                  <a:gd name="T1" fmla="*/ 0 h 40924"/>
                  <a:gd name="T2" fmla="*/ 0 w 43200"/>
                  <a:gd name="T3" fmla="*/ 0 h 40924"/>
                  <a:gd name="T4" fmla="*/ 0 w 43200"/>
                  <a:gd name="T5" fmla="*/ 0 h 40924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0924"/>
                  <a:gd name="T11" fmla="*/ 43200 w 43200"/>
                  <a:gd name="T12" fmla="*/ 40924 h 409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0924" fill="none" extrusionOk="0">
                    <a:moveTo>
                      <a:pt x="1157" y="28577"/>
                    </a:moveTo>
                    <a:cubicBezTo>
                      <a:pt x="391" y="26330"/>
                      <a:pt x="0" y="239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9785"/>
                      <a:pt x="38573" y="37267"/>
                      <a:pt x="31250" y="40924"/>
                    </a:cubicBezTo>
                  </a:path>
                  <a:path w="43200" h="40924" stroke="0" extrusionOk="0">
                    <a:moveTo>
                      <a:pt x="1157" y="28577"/>
                    </a:moveTo>
                    <a:cubicBezTo>
                      <a:pt x="391" y="26330"/>
                      <a:pt x="0" y="239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9785"/>
                      <a:pt x="38573" y="37267"/>
                      <a:pt x="31250" y="40924"/>
                    </a:cubicBezTo>
                    <a:lnTo>
                      <a:pt x="21600" y="21600"/>
                    </a:lnTo>
                    <a:lnTo>
                      <a:pt x="1157" y="28577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vi-VN" sz="2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224" name="AutoShape 43"/>
              <p:cNvCxnSpPr>
                <a:cxnSpLocks noChangeShapeType="1"/>
              </p:cNvCxnSpPr>
              <p:nvPr/>
            </p:nvCxnSpPr>
            <p:spPr bwMode="auto">
              <a:xfrm>
                <a:off x="3324" y="2261"/>
                <a:ext cx="1369" cy="4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25" name="Text Box 44"/>
              <p:cNvSpPr txBox="1">
                <a:spLocks noChangeArrowheads="1"/>
              </p:cNvSpPr>
              <p:nvPr/>
            </p:nvSpPr>
            <p:spPr bwMode="auto">
              <a:xfrm>
                <a:off x="3840" y="2117"/>
                <a:ext cx="52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  <a:sym typeface="Symbol" pitchFamily="18" charset="2"/>
                  </a:rPr>
                  <a:t>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26" name="Text Box 45"/>
              <p:cNvSpPr txBox="1">
                <a:spLocks noChangeArrowheads="1"/>
              </p:cNvSpPr>
              <p:nvPr/>
            </p:nvSpPr>
            <p:spPr bwMode="auto">
              <a:xfrm>
                <a:off x="4362" y="1253"/>
                <a:ext cx="52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</a:rPr>
                  <a:t> 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27" name="Text Box 46"/>
              <p:cNvSpPr txBox="1">
                <a:spLocks noChangeArrowheads="1"/>
              </p:cNvSpPr>
              <p:nvPr/>
            </p:nvSpPr>
            <p:spPr bwMode="auto">
              <a:xfrm>
                <a:off x="4362" y="1829"/>
                <a:ext cx="52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</a:rPr>
                  <a:t> 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28" name="Text Box 47"/>
              <p:cNvSpPr txBox="1">
                <a:spLocks noChangeArrowheads="1"/>
              </p:cNvSpPr>
              <p:nvPr/>
            </p:nvSpPr>
            <p:spPr bwMode="auto">
              <a:xfrm>
                <a:off x="4362" y="2783"/>
                <a:ext cx="52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</a:rPr>
                  <a:t> 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29" name="Text Box 48"/>
              <p:cNvSpPr txBox="1">
                <a:spLocks noChangeArrowheads="1"/>
              </p:cNvSpPr>
              <p:nvPr/>
            </p:nvSpPr>
            <p:spPr bwMode="auto">
              <a:xfrm>
                <a:off x="4567" y="2405"/>
                <a:ext cx="52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en-US" altLang="ko-KR" sz="2800">
                    <a:solidFill>
                      <a:schemeClr val="bg1"/>
                    </a:solidFill>
                    <a:latin typeface="Times New Roman" pitchFamily="18" charset="0"/>
                    <a:ea typeface="Batang" pitchFamily="18" charset="-127"/>
                  </a:rPr>
                  <a:t> </a:t>
                </a:r>
                <a:endParaRPr lang="en-US" sz="2800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8230" name="Arc 49"/>
              <p:cNvSpPr>
                <a:spLocks/>
              </p:cNvSpPr>
              <p:nvPr/>
            </p:nvSpPr>
            <p:spPr bwMode="auto">
              <a:xfrm rot="2767398">
                <a:off x="3653" y="2263"/>
                <a:ext cx="113" cy="141"/>
              </a:xfrm>
              <a:custGeom>
                <a:avLst/>
                <a:gdLst>
                  <a:gd name="T0" fmla="*/ 0 w 20282"/>
                  <a:gd name="T1" fmla="*/ 0 h 21200"/>
                  <a:gd name="T2" fmla="*/ 0 w 20282"/>
                  <a:gd name="T3" fmla="*/ 0 h 21200"/>
                  <a:gd name="T4" fmla="*/ 0 w 20282"/>
                  <a:gd name="T5" fmla="*/ 0 h 21200"/>
                  <a:gd name="T6" fmla="*/ 0 60000 65536"/>
                  <a:gd name="T7" fmla="*/ 0 60000 65536"/>
                  <a:gd name="T8" fmla="*/ 0 60000 65536"/>
                  <a:gd name="T9" fmla="*/ 0 w 20282"/>
                  <a:gd name="T10" fmla="*/ 0 h 21200"/>
                  <a:gd name="T11" fmla="*/ 20282 w 20282"/>
                  <a:gd name="T12" fmla="*/ 21200 h 21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282" h="21200" fill="none" extrusionOk="0">
                    <a:moveTo>
                      <a:pt x="4137" y="0"/>
                    </a:moveTo>
                    <a:cubicBezTo>
                      <a:pt x="11558" y="1448"/>
                      <a:pt x="17681" y="6671"/>
                      <a:pt x="20281" y="13770"/>
                    </a:cubicBezTo>
                  </a:path>
                  <a:path w="20282" h="21200" stroke="0" extrusionOk="0">
                    <a:moveTo>
                      <a:pt x="4137" y="0"/>
                    </a:moveTo>
                    <a:cubicBezTo>
                      <a:pt x="11558" y="1448"/>
                      <a:pt x="17681" y="6671"/>
                      <a:pt x="20281" y="13770"/>
                    </a:cubicBezTo>
                    <a:lnTo>
                      <a:pt x="0" y="21200"/>
                    </a:lnTo>
                    <a:lnTo>
                      <a:pt x="4137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vi-VN" sz="2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209" name="Group 67"/>
            <p:cNvGrpSpPr>
              <a:grpSpLocks/>
            </p:cNvGrpSpPr>
            <p:nvPr/>
          </p:nvGrpSpPr>
          <p:grpSpPr bwMode="auto">
            <a:xfrm>
              <a:off x="5280" y="672"/>
              <a:ext cx="288" cy="330"/>
              <a:chOff x="2112" y="3216"/>
              <a:chExt cx="288" cy="330"/>
            </a:xfrm>
          </p:grpSpPr>
          <p:sp>
            <p:nvSpPr>
              <p:cNvPr id="8210" name="Text Box 65"/>
              <p:cNvSpPr txBox="1">
                <a:spLocks noChangeArrowheads="1"/>
              </p:cNvSpPr>
              <p:nvPr/>
            </p:nvSpPr>
            <p:spPr bwMode="auto">
              <a:xfrm>
                <a:off x="2112" y="3216"/>
                <a:ext cx="288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>
                    <a:solidFill>
                      <a:schemeClr val="bg1"/>
                    </a:solidFill>
                  </a:rPr>
                  <a:t> B</a:t>
                </a:r>
              </a:p>
            </p:txBody>
          </p:sp>
          <p:sp>
            <p:nvSpPr>
              <p:cNvPr id="8211" name="Line 66"/>
              <p:cNvSpPr>
                <a:spLocks noChangeShapeType="1"/>
              </p:cNvSpPr>
              <p:nvPr/>
            </p:nvSpPr>
            <p:spPr bwMode="auto">
              <a:xfrm flipV="1">
                <a:off x="2160" y="321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28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2E3A20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2208213"/>
            <a:ext cx="72675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0" y="-26160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800">
              <a:solidFill>
                <a:schemeClr val="bg1"/>
              </a:solidFill>
            </a:endParaRPr>
          </a:p>
        </p:txBody>
      </p:sp>
      <p:grpSp>
        <p:nvGrpSpPr>
          <p:cNvPr id="9219" name="Group 46"/>
          <p:cNvGrpSpPr>
            <a:grpSpLocks/>
          </p:cNvGrpSpPr>
          <p:nvPr/>
        </p:nvGrpSpPr>
        <p:grpSpPr bwMode="auto">
          <a:xfrm>
            <a:off x="655996" y="1709739"/>
            <a:ext cx="4906226" cy="2508906"/>
            <a:chOff x="463" y="1039"/>
            <a:chExt cx="1872" cy="1242"/>
          </a:xfrm>
        </p:grpSpPr>
        <p:sp>
          <p:nvSpPr>
            <p:cNvPr id="9234" name="Text Box 27"/>
            <p:cNvSpPr txBox="1">
              <a:spLocks noChangeArrowheads="1"/>
            </p:cNvSpPr>
            <p:nvPr/>
          </p:nvSpPr>
          <p:spPr bwMode="auto">
            <a:xfrm>
              <a:off x="463" y="1039"/>
              <a:ext cx="150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   </a:t>
              </a:r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Suất</a:t>
              </a:r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điện</a:t>
              </a:r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động</a:t>
              </a:r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cảm</a:t>
              </a:r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itchFamily="18" charset="0"/>
                </a:rPr>
                <a:t>ứng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9235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744661"/>
                </p:ext>
              </p:extLst>
            </p:nvPr>
          </p:nvGraphicFramePr>
          <p:xfrm>
            <a:off x="624" y="1456"/>
            <a:ext cx="1711" cy="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76160" imgH="850680" progId="Equation.DSMT4">
                    <p:embed/>
                  </p:oleObj>
                </mc:Choice>
                <mc:Fallback>
                  <p:oleObj name="Equation" r:id="rId4" imgW="1676160" imgH="850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456"/>
                          <a:ext cx="1711" cy="82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hlink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20" name="Text Box 31"/>
          <p:cNvSpPr txBox="1">
            <a:spLocks noChangeArrowheads="1"/>
          </p:cNvSpPr>
          <p:nvPr/>
        </p:nvSpPr>
        <p:spPr bwMode="auto">
          <a:xfrm>
            <a:off x="2924472" y="338455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vi-VN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1" name="Rectangle 33"/>
          <p:cNvSpPr>
            <a:spLocks noChangeArrowheads="1"/>
          </p:cNvSpPr>
          <p:nvPr/>
        </p:nvSpPr>
        <p:spPr bwMode="auto">
          <a:xfrm>
            <a:off x="0" y="-26160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9222" name="Rectangle 39"/>
          <p:cNvSpPr>
            <a:spLocks noChangeArrowheads="1"/>
          </p:cNvSpPr>
          <p:nvPr/>
        </p:nvSpPr>
        <p:spPr bwMode="auto">
          <a:xfrm>
            <a:off x="0" y="295784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9223" name="Rectangle 41"/>
          <p:cNvSpPr>
            <a:spLocks noChangeArrowheads="1"/>
          </p:cNvSpPr>
          <p:nvPr/>
        </p:nvSpPr>
        <p:spPr bwMode="auto">
          <a:xfrm>
            <a:off x="4672383" y="627651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80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endParaRPr lang="en-US" sz="2800">
              <a:solidFill>
                <a:schemeClr val="bg1"/>
              </a:solidFill>
              <a:latin typeface="Arial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9224" name="Rectangle 43"/>
          <p:cNvSpPr>
            <a:spLocks noChangeArrowheads="1"/>
          </p:cNvSpPr>
          <p:nvPr/>
        </p:nvSpPr>
        <p:spPr bwMode="auto">
          <a:xfrm>
            <a:off x="0" y="293879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9227" name="Text Box 26"/>
          <p:cNvSpPr txBox="1">
            <a:spLocks noChangeArrowheads="1"/>
          </p:cNvSpPr>
          <p:nvPr/>
        </p:nvSpPr>
        <p:spPr bwMode="auto">
          <a:xfrm>
            <a:off x="406294" y="681335"/>
            <a:ext cx="6670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tắc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dòng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xoay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chiều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228" name="Picture 19" descr="Dòng điện xoay chiều là gì? cách tạo ra dòng điện xoay chiều | VẬT LÝ PHỔ  THÔ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48" y="1371600"/>
            <a:ext cx="4469236" cy="280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ED320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9523" y="4572000"/>
            <a:ext cx="7827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Suất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trễ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Times New Roman" pitchFamily="18" charset="0"/>
              </a:rPr>
              <a:t>π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/2</a:t>
            </a:r>
            <a:endParaRPr lang="vi-VN" sz="2800" dirty="0"/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425265"/>
              </p:ext>
            </p:extLst>
          </p:nvPr>
        </p:nvGraphicFramePr>
        <p:xfrm>
          <a:off x="3539202" y="5355760"/>
          <a:ext cx="2106613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469800" progId="Equation.DSMT4">
                  <p:embed/>
                </p:oleObj>
              </mc:Choice>
              <mc:Fallback>
                <p:oleObj name="Equation" r:id="rId8" imgW="7873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9202" y="5355760"/>
                        <a:ext cx="2106613" cy="920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626247" y="681336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Giá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trị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hiệu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dụng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0" y="295528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graphicFrame>
        <p:nvGraphicFramePr>
          <p:cNvPr id="1024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211641"/>
              </p:ext>
            </p:extLst>
          </p:nvPr>
        </p:nvGraphicFramePr>
        <p:xfrm>
          <a:off x="1218882" y="1855789"/>
          <a:ext cx="194894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558720" progId="Equation.DSMT4">
                  <p:embed/>
                </p:oleObj>
              </mc:Choice>
              <mc:Fallback>
                <p:oleObj name="Equation" r:id="rId4" imgW="66024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882" y="1855789"/>
                        <a:ext cx="1948943" cy="904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4741154" y="2312988"/>
            <a:ext cx="5296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I là cường độ dòng điện giá trị hiệu dụng</a:t>
            </a:r>
          </a:p>
        </p:txBody>
      </p:sp>
      <p:graphicFrame>
        <p:nvGraphicFramePr>
          <p:cNvPr id="1024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950452"/>
              </p:ext>
            </p:extLst>
          </p:nvPr>
        </p:nvGraphicFramePr>
        <p:xfrm>
          <a:off x="1218883" y="3017839"/>
          <a:ext cx="2135161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558720" progId="Equation.DSMT4">
                  <p:embed/>
                </p:oleObj>
              </mc:Choice>
              <mc:Fallback>
                <p:oleObj name="Equation" r:id="rId6" imgW="723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883" y="3017839"/>
                        <a:ext cx="2135161" cy="904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371744"/>
              </p:ext>
            </p:extLst>
          </p:nvPr>
        </p:nvGraphicFramePr>
        <p:xfrm>
          <a:off x="1218882" y="4089401"/>
          <a:ext cx="2099187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000" imgH="558720" progId="Equation.DSMT4">
                  <p:embed/>
                </p:oleObj>
              </mc:Choice>
              <mc:Fallback>
                <p:oleObj name="Equation" r:id="rId8" imgW="7110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882" y="4089401"/>
                        <a:ext cx="2099187" cy="904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12"/>
          <p:cNvSpPr txBox="1">
            <a:spLocks noChangeArrowheads="1"/>
          </p:cNvSpPr>
          <p:nvPr/>
        </p:nvSpPr>
        <p:spPr bwMode="auto">
          <a:xfrm>
            <a:off x="4567392" y="3186113"/>
            <a:ext cx="3054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U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áp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660875" y="4300538"/>
            <a:ext cx="3618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E suất điện động hiệu dụng</a:t>
            </a:r>
          </a:p>
        </p:txBody>
      </p:sp>
      <p:grpSp>
        <p:nvGrpSpPr>
          <p:cNvPr id="10250" name="Group 51"/>
          <p:cNvGrpSpPr>
            <a:grpSpLocks/>
          </p:cNvGrpSpPr>
          <p:nvPr/>
        </p:nvGrpSpPr>
        <p:grpSpPr bwMode="auto">
          <a:xfrm>
            <a:off x="2516062" y="5153026"/>
            <a:ext cx="8176670" cy="942975"/>
            <a:chOff x="336" y="3342"/>
            <a:chExt cx="3168" cy="594"/>
          </a:xfrm>
        </p:grpSpPr>
        <p:grpSp>
          <p:nvGrpSpPr>
            <p:cNvPr id="10252" name="Group 42"/>
            <p:cNvGrpSpPr>
              <a:grpSpLocks/>
            </p:cNvGrpSpPr>
            <p:nvPr/>
          </p:nvGrpSpPr>
          <p:grpSpPr bwMode="auto">
            <a:xfrm>
              <a:off x="336" y="3342"/>
              <a:ext cx="3168" cy="594"/>
              <a:chOff x="336" y="3360"/>
              <a:chExt cx="3168" cy="594"/>
            </a:xfrm>
          </p:grpSpPr>
          <p:sp>
            <p:nvSpPr>
              <p:cNvPr id="10254" name="Text Box 31"/>
              <p:cNvSpPr txBox="1">
                <a:spLocks noChangeArrowheads="1"/>
              </p:cNvSpPr>
              <p:nvPr/>
            </p:nvSpPr>
            <p:spPr bwMode="auto">
              <a:xfrm>
                <a:off x="336" y="3504"/>
                <a:ext cx="163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Giá trị hiệu dụng </a:t>
                </a:r>
              </a:p>
            </p:txBody>
          </p:sp>
          <p:sp>
            <p:nvSpPr>
              <p:cNvPr id="10255" name="Text Box 32"/>
              <p:cNvSpPr txBox="1">
                <a:spLocks noChangeArrowheads="1"/>
              </p:cNvSpPr>
              <p:nvPr/>
            </p:nvSpPr>
            <p:spPr bwMode="auto">
              <a:xfrm>
                <a:off x="1872" y="3446"/>
                <a:ext cx="38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chemeClr val="bg1"/>
                    </a:solidFill>
                  </a:rPr>
                  <a:t>=</a:t>
                </a:r>
              </a:p>
            </p:txBody>
          </p:sp>
          <p:sp>
            <p:nvSpPr>
              <p:cNvPr id="10256" name="Text Box 33"/>
              <p:cNvSpPr txBox="1">
                <a:spLocks noChangeArrowheads="1"/>
              </p:cNvSpPr>
              <p:nvPr/>
            </p:nvSpPr>
            <p:spPr bwMode="auto">
              <a:xfrm>
                <a:off x="2182" y="3360"/>
                <a:ext cx="132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Giá trị cực đại </a:t>
                </a:r>
              </a:p>
            </p:txBody>
          </p:sp>
          <p:graphicFrame>
            <p:nvGraphicFramePr>
              <p:cNvPr id="10257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0022270"/>
                  </p:ext>
                </p:extLst>
              </p:nvPr>
            </p:nvGraphicFramePr>
            <p:xfrm>
              <a:off x="2688" y="3696"/>
              <a:ext cx="288" cy="2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241200" imgH="215640" progId="Equation.DSMT4">
                      <p:embed/>
                    </p:oleObj>
                  </mc:Choice>
                  <mc:Fallback>
                    <p:oleObj name="Equation" r:id="rId10" imgW="241200" imgH="2156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8" y="3696"/>
                            <a:ext cx="288" cy="2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2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8" name="Line 40"/>
              <p:cNvSpPr>
                <a:spLocks noChangeShapeType="1"/>
              </p:cNvSpPr>
              <p:nvPr/>
            </p:nvSpPr>
            <p:spPr bwMode="auto">
              <a:xfrm>
                <a:off x="2208" y="3661"/>
                <a:ext cx="1248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253" name="Line 50"/>
            <p:cNvSpPr>
              <a:spLocks noChangeShapeType="1"/>
            </p:cNvSpPr>
            <p:nvPr/>
          </p:nvSpPr>
          <p:spPr bwMode="auto">
            <a:xfrm>
              <a:off x="2256" y="3648"/>
              <a:ext cx="1152" cy="0"/>
            </a:xfrm>
            <a:prstGeom prst="line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>
                <a:solidFill>
                  <a:schemeClr val="bg1"/>
                </a:solidFill>
              </a:endParaRPr>
            </a:p>
          </p:txBody>
        </p:sp>
      </p:grpSp>
      <p:pic>
        <p:nvPicPr>
          <p:cNvPr id="2" name="4AA120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191019" y="838200"/>
            <a:ext cx="10360501" cy="3581400"/>
            <a:chOff x="4325839" y="4795110"/>
            <a:chExt cx="4275985" cy="1349898"/>
          </a:xfrm>
        </p:grpSpPr>
        <p:pic>
          <p:nvPicPr>
            <p:cNvPr id="11268" name="Picture 3" descr="http://i1.topgia.vn/nch/images/2017/4/26/cach-tinh-luong-dien-tieu-thu-dien-nang-cac-thiet-bi-dien-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7" t="58344" r="32436" b="17245"/>
            <a:stretch>
              <a:fillRect/>
            </a:stretch>
          </p:blipFill>
          <p:spPr bwMode="auto">
            <a:xfrm>
              <a:off x="4325839" y="4795110"/>
              <a:ext cx="3058788" cy="1349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4" descr="ĐỒNG HỒ ĐO ĐIỆN VẠN NĂNG FLUKE 15B+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1" t="6316" r="21053" b="11929"/>
            <a:stretch>
              <a:fillRect/>
            </a:stretch>
          </p:blipFill>
          <p:spPr bwMode="auto">
            <a:xfrm>
              <a:off x="7387504" y="4795110"/>
              <a:ext cx="1214320" cy="1349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367821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90" y="6096000"/>
            <a:ext cx="812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6612" y="5181600"/>
            <a:ext cx="45929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Mạng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itchFamily="18" charset="0"/>
              </a:rPr>
              <a:t>sinh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 hoạt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ở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Việt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Nam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Điện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áp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hiệu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220 V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Tần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50 Hz</a:t>
            </a:r>
            <a:endParaRPr lang="vi-VN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.2|3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3681</TotalTime>
  <Words>410</Words>
  <PresentationFormat>Tùy chỉnh</PresentationFormat>
  <Paragraphs>61</Paragraphs>
  <Slides>10</Slides>
  <Notes>0</Notes>
  <HiddenSlides>0</HiddenSlides>
  <MMClips>8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Verdana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2021-02-17T02:18:53Z</dcterms:created>
  <dcterms:modified xsi:type="dcterms:W3CDTF">2021-09-25T15:15:04Z</dcterms:modified>
</cp:coreProperties>
</file>