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51" r:id="rId2"/>
    <p:sldMasterId id="2147483790" r:id="rId3"/>
    <p:sldMasterId id="2147483738" r:id="rId4"/>
    <p:sldMasterId id="2147483725" r:id="rId5"/>
    <p:sldMasterId id="2147483648" r:id="rId6"/>
  </p:sldMasterIdLst>
  <p:notesMasterIdLst>
    <p:notesMasterId r:id="rId85"/>
  </p:notesMasterIdLst>
  <p:sldIdLst>
    <p:sldId id="340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342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343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3" r:id="rId48"/>
    <p:sldId id="364" r:id="rId49"/>
    <p:sldId id="362" r:id="rId50"/>
    <p:sldId id="365" r:id="rId51"/>
    <p:sldId id="366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00" r:id="rId73"/>
    <p:sldId id="388" r:id="rId74"/>
    <p:sldId id="391" r:id="rId75"/>
    <p:sldId id="395" r:id="rId76"/>
    <p:sldId id="393" r:id="rId77"/>
    <p:sldId id="394" r:id="rId78"/>
    <p:sldId id="379" r:id="rId79"/>
    <p:sldId id="398" r:id="rId80"/>
    <p:sldId id="399" r:id="rId81"/>
    <p:sldId id="380" r:id="rId82"/>
    <p:sldId id="392" r:id="rId83"/>
    <p:sldId id="401" r:id="rId84"/>
  </p:sldIdLst>
  <p:sldSz cx="12192000" cy="6858000"/>
  <p:notesSz cx="6858000" cy="9144000"/>
  <p:defaultTextStyle>
    <a:defPPr>
      <a:defRPr lang="vi-VN"/>
    </a:defPPr>
    <a:lvl1pPr marL="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1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5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82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4" autoAdjust="0"/>
    <p:restoredTop sz="88805" autoAdjust="0"/>
  </p:normalViewPr>
  <p:slideViewPr>
    <p:cSldViewPr snapToGrid="0">
      <p:cViewPr>
        <p:scale>
          <a:sx n="72" d="100"/>
          <a:sy n="72" d="100"/>
        </p:scale>
        <p:origin x="-59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DC13-6979-45A4-BC06-C0F2602CA17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ADC8-14B9-4816-8782-2506A744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1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5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ADC8-14B9-4816-8782-2506A74449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ADC8-14B9-4816-8782-2506A7444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2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2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5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5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6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4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3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7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1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5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3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4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0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91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3800"/>
            </a:lvl1pPr>
            <a:lvl2pPr marL="543965" indent="0">
              <a:buNone/>
              <a:defRPr sz="3300"/>
            </a:lvl2pPr>
            <a:lvl3pPr marL="1087932" indent="0">
              <a:buNone/>
              <a:defRPr sz="2800"/>
            </a:lvl3pPr>
            <a:lvl4pPr marL="1631897" indent="0">
              <a:buNone/>
              <a:defRPr sz="2400"/>
            </a:lvl4pPr>
            <a:lvl5pPr marL="2175865" indent="0">
              <a:buNone/>
              <a:defRPr sz="2400"/>
            </a:lvl5pPr>
            <a:lvl6pPr marL="2719829" indent="0">
              <a:buNone/>
              <a:defRPr sz="2400"/>
            </a:lvl6pPr>
            <a:lvl7pPr marL="3263794" indent="0">
              <a:buNone/>
              <a:defRPr sz="2400"/>
            </a:lvl7pPr>
            <a:lvl8pPr marL="3807761" indent="0">
              <a:buNone/>
              <a:defRPr sz="2400"/>
            </a:lvl8pPr>
            <a:lvl9pPr marL="43517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9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78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4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5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87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9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9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3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7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1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0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7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3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7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1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0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6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1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8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3800"/>
            </a:lvl1pPr>
            <a:lvl2pPr marL="543965" indent="0">
              <a:buNone/>
              <a:defRPr sz="3300"/>
            </a:lvl2pPr>
            <a:lvl3pPr marL="1087932" indent="0">
              <a:buNone/>
              <a:defRPr sz="2800"/>
            </a:lvl3pPr>
            <a:lvl4pPr marL="1631897" indent="0">
              <a:buNone/>
              <a:defRPr sz="2400"/>
            </a:lvl4pPr>
            <a:lvl5pPr marL="2175865" indent="0">
              <a:buNone/>
              <a:defRPr sz="2400"/>
            </a:lvl5pPr>
            <a:lvl6pPr marL="2719829" indent="0">
              <a:buNone/>
              <a:defRPr sz="2400"/>
            </a:lvl6pPr>
            <a:lvl7pPr marL="3263794" indent="0">
              <a:buNone/>
              <a:defRPr sz="2400"/>
            </a:lvl7pPr>
            <a:lvl8pPr marL="3807761" indent="0">
              <a:buNone/>
              <a:defRPr sz="2400"/>
            </a:lvl8pPr>
            <a:lvl9pPr marL="43517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76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0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5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79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60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6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3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7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1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9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62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0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3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95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17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3800"/>
            </a:lvl1pPr>
            <a:lvl2pPr marL="543965" indent="0">
              <a:buNone/>
              <a:defRPr sz="3300"/>
            </a:lvl2pPr>
            <a:lvl3pPr marL="1087932" indent="0">
              <a:buNone/>
              <a:defRPr sz="2800"/>
            </a:lvl3pPr>
            <a:lvl4pPr marL="1631897" indent="0">
              <a:buNone/>
              <a:defRPr sz="2400"/>
            </a:lvl4pPr>
            <a:lvl5pPr marL="2175865" indent="0">
              <a:buNone/>
              <a:defRPr sz="2400"/>
            </a:lvl5pPr>
            <a:lvl6pPr marL="2719829" indent="0">
              <a:buNone/>
              <a:defRPr sz="2400"/>
            </a:lvl6pPr>
            <a:lvl7pPr marL="3263794" indent="0">
              <a:buNone/>
              <a:defRPr sz="2400"/>
            </a:lvl7pPr>
            <a:lvl8pPr marL="3807761" indent="0">
              <a:buNone/>
              <a:defRPr sz="2400"/>
            </a:lvl8pPr>
            <a:lvl9pPr marL="43517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0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45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9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5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3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20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51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58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9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3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7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1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07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1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  <a:prstGeom prst="rect">
            <a:avLst/>
          </a:prstGeom>
        </p:spPr>
        <p:txBody>
          <a:bodyPr lIns="45690" tIns="22843" rIns="45690" bIns="22843" anchor="b"/>
          <a:lstStyle>
            <a:lvl1pPr marL="0" indent="0">
              <a:buNone/>
              <a:defRPr sz="2800" b="1"/>
            </a:lvl1pPr>
            <a:lvl2pPr marL="543965" indent="0">
              <a:buNone/>
              <a:defRPr sz="2400" b="1"/>
            </a:lvl2pPr>
            <a:lvl3pPr marL="1087932" indent="0">
              <a:buNone/>
              <a:defRPr sz="2100" b="1"/>
            </a:lvl3pPr>
            <a:lvl4pPr marL="1631897" indent="0">
              <a:buNone/>
              <a:defRPr sz="1900" b="1"/>
            </a:lvl4pPr>
            <a:lvl5pPr marL="2175865" indent="0">
              <a:buNone/>
              <a:defRPr sz="1900" b="1"/>
            </a:lvl5pPr>
            <a:lvl6pPr marL="2719829" indent="0">
              <a:buNone/>
              <a:defRPr sz="1900" b="1"/>
            </a:lvl6pPr>
            <a:lvl7pPr marL="3263794" indent="0">
              <a:buNone/>
              <a:defRPr sz="1900" b="1"/>
            </a:lvl7pPr>
            <a:lvl8pPr marL="3807761" indent="0">
              <a:buNone/>
              <a:defRPr sz="1900" b="1"/>
            </a:lvl8pPr>
            <a:lvl9pPr marL="435172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5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61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86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3800"/>
            </a:lvl1pPr>
            <a:lvl2pPr marL="543965" indent="0">
              <a:buNone/>
              <a:defRPr sz="3300"/>
            </a:lvl2pPr>
            <a:lvl3pPr marL="1087932" indent="0">
              <a:buNone/>
              <a:defRPr sz="2800"/>
            </a:lvl3pPr>
            <a:lvl4pPr marL="1631897" indent="0">
              <a:buNone/>
              <a:defRPr sz="2400"/>
            </a:lvl4pPr>
            <a:lvl5pPr marL="2175865" indent="0">
              <a:buNone/>
              <a:defRPr sz="2400"/>
            </a:lvl5pPr>
            <a:lvl6pPr marL="2719829" indent="0">
              <a:buNone/>
              <a:defRPr sz="2400"/>
            </a:lvl6pPr>
            <a:lvl7pPr marL="3263794" indent="0">
              <a:buNone/>
              <a:defRPr sz="2400"/>
            </a:lvl7pPr>
            <a:lvl8pPr marL="3807761" indent="0">
              <a:buNone/>
              <a:defRPr sz="2400"/>
            </a:lvl8pPr>
            <a:lvl9pPr marL="43517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77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4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 lIns="45690" tIns="22843" rIns="45690" bIns="228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45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D15044BE-B3F3-4258-B55D-9238C2EBFDF1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5" y="6356356"/>
            <a:ext cx="2844801" cy="365125"/>
          </a:xfrm>
          <a:prstGeom prst="rect">
            <a:avLst/>
          </a:prstGeom>
        </p:spPr>
        <p:txBody>
          <a:bodyPr lIns="45683" tIns="22840" rIns="45683" bIns="22840"/>
          <a:lstStyle/>
          <a:p>
            <a:pPr defTabSz="1087932"/>
            <a:fld id="{E56A0A80-8336-46B1-B89F-89FB7E7362A5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5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6" indent="0" algn="ctr">
              <a:buNone/>
              <a:defRPr sz="2000"/>
            </a:lvl2pPr>
            <a:lvl3pPr marL="913989" indent="0" algn="ctr">
              <a:buNone/>
              <a:defRPr sz="1800"/>
            </a:lvl3pPr>
            <a:lvl4pPr marL="1370982" indent="0" algn="ctr">
              <a:buNone/>
              <a:defRPr sz="1600"/>
            </a:lvl4pPr>
            <a:lvl5pPr marL="1827978" indent="0" algn="ctr">
              <a:buNone/>
              <a:defRPr sz="1600"/>
            </a:lvl5pPr>
            <a:lvl6pPr marL="2284971" indent="0" algn="ctr">
              <a:buNone/>
              <a:defRPr sz="1600"/>
            </a:lvl6pPr>
            <a:lvl7pPr marL="274196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6" indent="0">
              <a:buNone/>
              <a:defRPr sz="1400"/>
            </a:lvl2pPr>
            <a:lvl3pPr marL="913989" indent="0">
              <a:buNone/>
              <a:defRPr sz="1200"/>
            </a:lvl3pPr>
            <a:lvl4pPr marL="1370982" indent="0">
              <a:buNone/>
              <a:defRPr sz="1000"/>
            </a:lvl4pPr>
            <a:lvl5pPr marL="1827978" indent="0">
              <a:buNone/>
              <a:defRPr sz="1000"/>
            </a:lvl5pPr>
            <a:lvl6pPr marL="2284971" indent="0">
              <a:buNone/>
              <a:defRPr sz="1000"/>
            </a:lvl6pPr>
            <a:lvl7pPr marL="2741964" indent="0">
              <a:buNone/>
              <a:defRPr sz="1000"/>
            </a:lvl7pPr>
            <a:lvl8pPr marL="3198960" indent="0">
              <a:buNone/>
              <a:defRPr sz="1000"/>
            </a:lvl8pPr>
            <a:lvl9pPr marL="36559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89" indent="0">
              <a:buNone/>
              <a:defRPr sz="2400"/>
            </a:lvl3pPr>
            <a:lvl4pPr marL="1370982" indent="0">
              <a:buNone/>
              <a:defRPr sz="2000"/>
            </a:lvl4pPr>
            <a:lvl5pPr marL="1827978" indent="0">
              <a:buNone/>
              <a:defRPr sz="2000"/>
            </a:lvl5pPr>
            <a:lvl6pPr marL="2284971" indent="0">
              <a:buNone/>
              <a:defRPr sz="2000"/>
            </a:lvl6pPr>
            <a:lvl7pPr marL="2741964" indent="0">
              <a:buNone/>
              <a:defRPr sz="2000"/>
            </a:lvl7pPr>
            <a:lvl8pPr marL="3198960" indent="0">
              <a:buNone/>
              <a:defRPr sz="2000"/>
            </a:lvl8pPr>
            <a:lvl9pPr marL="365595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6" indent="0">
              <a:buNone/>
              <a:defRPr sz="1400"/>
            </a:lvl2pPr>
            <a:lvl3pPr marL="913989" indent="0">
              <a:buNone/>
              <a:defRPr sz="1200"/>
            </a:lvl3pPr>
            <a:lvl4pPr marL="1370982" indent="0">
              <a:buNone/>
              <a:defRPr sz="1000"/>
            </a:lvl4pPr>
            <a:lvl5pPr marL="1827978" indent="0">
              <a:buNone/>
              <a:defRPr sz="1000"/>
            </a:lvl5pPr>
            <a:lvl6pPr marL="2284971" indent="0">
              <a:buNone/>
              <a:defRPr sz="1000"/>
            </a:lvl6pPr>
            <a:lvl7pPr marL="2741964" indent="0">
              <a:buNone/>
              <a:defRPr sz="1000"/>
            </a:lvl7pPr>
            <a:lvl8pPr marL="3198960" indent="0">
              <a:buNone/>
              <a:defRPr sz="1000"/>
            </a:lvl8pPr>
            <a:lvl9pPr marL="36559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3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3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  <a:prstGeom prst="rect">
            <a:avLst/>
          </a:prstGeom>
        </p:spPr>
        <p:txBody>
          <a:bodyPr lIns="45690" tIns="22843" rIns="45690" bIns="228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1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3800"/>
            </a:lvl1pPr>
            <a:lvl2pPr marL="543965" indent="0">
              <a:buNone/>
              <a:defRPr sz="3300"/>
            </a:lvl2pPr>
            <a:lvl3pPr marL="1087932" indent="0">
              <a:buNone/>
              <a:defRPr sz="2800"/>
            </a:lvl3pPr>
            <a:lvl4pPr marL="1631897" indent="0">
              <a:buNone/>
              <a:defRPr sz="2400"/>
            </a:lvl4pPr>
            <a:lvl5pPr marL="2175865" indent="0">
              <a:buNone/>
              <a:defRPr sz="2400"/>
            </a:lvl5pPr>
            <a:lvl6pPr marL="2719829" indent="0">
              <a:buNone/>
              <a:defRPr sz="2400"/>
            </a:lvl6pPr>
            <a:lvl7pPr marL="3263794" indent="0">
              <a:buNone/>
              <a:defRPr sz="2400"/>
            </a:lvl7pPr>
            <a:lvl8pPr marL="3807761" indent="0">
              <a:buNone/>
              <a:defRPr sz="2400"/>
            </a:lvl8pPr>
            <a:lvl9pPr marL="435172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 lIns="45690" tIns="22843" rIns="45690" bIns="22843"/>
          <a:lstStyle>
            <a:lvl1pPr marL="0" indent="0">
              <a:buNone/>
              <a:defRPr sz="1600"/>
            </a:lvl1pPr>
            <a:lvl2pPr marL="543965" indent="0">
              <a:buNone/>
              <a:defRPr sz="1400"/>
            </a:lvl2pPr>
            <a:lvl3pPr marL="1087932" indent="0">
              <a:buNone/>
              <a:defRPr sz="1200"/>
            </a:lvl3pPr>
            <a:lvl4pPr marL="1631897" indent="0">
              <a:buNone/>
              <a:defRPr sz="1000"/>
            </a:lvl4pPr>
            <a:lvl5pPr marL="2175865" indent="0">
              <a:buNone/>
              <a:defRPr sz="1000"/>
            </a:lvl5pPr>
            <a:lvl6pPr marL="2719829" indent="0">
              <a:buNone/>
              <a:defRPr sz="1000"/>
            </a:lvl6pPr>
            <a:lvl7pPr marL="3263794" indent="0">
              <a:buNone/>
              <a:defRPr sz="1000"/>
            </a:lvl7pPr>
            <a:lvl8pPr marL="3807761" indent="0">
              <a:buNone/>
              <a:defRPr sz="1000"/>
            </a:lvl8pPr>
            <a:lvl9pPr marL="435172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F9E5E443-43CC-47C0-B016-9A203293290C}" type="datetimeFigureOut">
              <a:rPr lang="en-US" sz="2100" smtClean="0">
                <a:solidFill>
                  <a:prstClr val="black"/>
                </a:solidFill>
              </a:rPr>
              <a:pPr defTabSz="1087932"/>
              <a:t>3/23/2020</a:t>
            </a:fld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lIns="45690" tIns="22843" rIns="45690" bIns="22843"/>
          <a:lstStyle/>
          <a:p>
            <a:pPr defTabSz="1087932"/>
            <a:fld id="{24C77148-22BA-41E4-AAE6-AAE78D0077C6}" type="slidenum">
              <a:rPr lang="en-US" sz="2100" smtClean="0">
                <a:solidFill>
                  <a:prstClr val="black"/>
                </a:solidFill>
              </a:rPr>
              <a:pPr defTabSz="1087932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10879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5" indent="-407975" algn="l" defTabSz="10879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43" indent="-339978" algn="l" defTabSz="108793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1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79" indent="-271982" algn="l" defTabSz="10879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7" indent="-271982" algn="l" defTabSz="10879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11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7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74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70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32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7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829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94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61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26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10879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5" indent="-407975" algn="l" defTabSz="10879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43" indent="-339978" algn="l" defTabSz="108793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1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79" indent="-271982" algn="l" defTabSz="10879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7" indent="-271982" algn="l" defTabSz="10879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11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7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74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70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32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7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829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94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61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26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10879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5" indent="-407975" algn="l" defTabSz="10879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43" indent="-339978" algn="l" defTabSz="108793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1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79" indent="-271982" algn="l" defTabSz="10879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7" indent="-271982" algn="l" defTabSz="10879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11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7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74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70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32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7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829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94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61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26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10879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5" indent="-407975" algn="l" defTabSz="10879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43" indent="-339978" algn="l" defTabSz="108793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1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79" indent="-271982" algn="l" defTabSz="10879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7" indent="-271982" algn="l" defTabSz="10879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11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7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74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70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32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7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829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94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61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26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10879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5" indent="-407975" algn="l" defTabSz="108793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43" indent="-339978" algn="l" defTabSz="108793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1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79" indent="-271982" algn="l" defTabSz="108793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847" indent="-271982" algn="l" defTabSz="108793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11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77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744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708" indent="-271982" algn="l" defTabSz="10879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32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7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865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829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794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761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26" algn="l" defTabSz="10879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49275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9"/>
            <a:ext cx="10515600" cy="5165027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4947" y="166691"/>
            <a:ext cx="5684189" cy="4308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CHUYÊN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ĐỀ - </a:t>
            </a:r>
            <a:r>
              <a:rPr lang="en-US" sz="25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ỨNG</a:t>
            </a:r>
            <a:r>
              <a:rPr lang="en-US" sz="2500" baseline="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DỤNG TÍCH PHÂN</a:t>
            </a:r>
            <a:endParaRPr lang="en-US" sz="25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534" y="227625"/>
            <a:ext cx="1050398" cy="292378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642" y="92976"/>
            <a:ext cx="430548" cy="636061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7932">
              <a:lnSpc>
                <a:spcPts val="2250"/>
              </a:lnSpc>
            </a:pPr>
            <a:r>
              <a:rPr lang="en-US" sz="24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144" y="237935"/>
            <a:ext cx="1105370" cy="292353"/>
          </a:xfrm>
          <a:prstGeom prst="rect">
            <a:avLst/>
          </a:prstGeom>
          <a:noFill/>
        </p:spPr>
        <p:txBody>
          <a:bodyPr wrap="none" lIns="45690" tIns="22843" rIns="45690" bIns="22843" rtlCol="0">
            <a:spAutoFit/>
          </a:bodyPr>
          <a:lstStyle/>
          <a:p>
            <a:pPr algn="ctr" defTabSz="1087932"/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39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39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1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4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5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9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2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8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1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9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2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8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4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5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6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7" Type="http://schemas.openxmlformats.org/officeDocument/2006/relationships/image" Target="../media/image1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7.png"/><Relationship Id="rId4" Type="http://schemas.openxmlformats.org/officeDocument/2006/relationships/image" Target="../media/image250.png"/><Relationship Id="rId9" Type="http://schemas.openxmlformats.org/officeDocument/2006/relationships/image" Target="../media/image1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7" Type="http://schemas.openxmlformats.org/officeDocument/2006/relationships/image" Target="../media/image15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6.png"/><Relationship Id="rId11" Type="http://schemas.openxmlformats.org/officeDocument/2006/relationships/image" Target="../media/image167.png"/><Relationship Id="rId10" Type="http://schemas.openxmlformats.org/officeDocument/2006/relationships/image" Target="../media/image163.png"/><Relationship Id="rId9" Type="http://schemas.openxmlformats.org/officeDocument/2006/relationships/image" Target="../media/image16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2" Type="http://schemas.openxmlformats.org/officeDocument/2006/relationships/image" Target="../media/image17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Relationship Id="rId15" Type="http://schemas.openxmlformats.org/officeDocument/2006/relationships/image" Target="../media/image183.png"/><Relationship Id="rId14" Type="http://schemas.openxmlformats.org/officeDocument/2006/relationships/image" Target="../media/image1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29.png"/><Relationship Id="rId7" Type="http://schemas.openxmlformats.org/officeDocument/2006/relationships/image" Target="../media/image18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2.xml"/><Relationship Id="rId11" Type="http://schemas.openxmlformats.org/officeDocument/2006/relationships/image" Target="../media/image189.png"/><Relationship Id="rId10" Type="http://schemas.openxmlformats.org/officeDocument/2006/relationships/image" Target="../media/image188.png"/><Relationship Id="rId9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.png"/><Relationship Id="rId5" Type="http://schemas.openxmlformats.org/officeDocument/2006/relationships/image" Target="../media/image3010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6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8.png"/><Relationship Id="rId5" Type="http://schemas.openxmlformats.org/officeDocument/2006/relationships/image" Target="../media/image131.png"/><Relationship Id="rId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5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78.png"/><Relationship Id="rId7" Type="http://schemas.openxmlformats.org/officeDocument/2006/relationships/image" Target="../media/image19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0.png"/><Relationship Id="rId5" Type="http://schemas.openxmlformats.org/officeDocument/2006/relationships/image" Target="../media/image184.png"/><Relationship Id="rId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91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0.png"/><Relationship Id="rId5" Type="http://schemas.openxmlformats.org/officeDocument/2006/relationships/image" Target="../media/image184.png"/><Relationship Id="rId4" Type="http://schemas.openxmlformats.org/officeDocument/2006/relationships/image" Target="../media/image1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06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6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14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8.wmf"/><Relationship Id="rId18" Type="http://schemas.openxmlformats.org/officeDocument/2006/relationships/image" Target="../media/image231.png"/><Relationship Id="rId3" Type="http://schemas.openxmlformats.org/officeDocument/2006/relationships/image" Target="../media/image228.png"/><Relationship Id="rId21" Type="http://schemas.openxmlformats.org/officeDocument/2006/relationships/image" Target="../media/image234.png"/><Relationship Id="rId7" Type="http://schemas.openxmlformats.org/officeDocument/2006/relationships/image" Target="../media/image21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0.w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3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7.wmf"/><Relationship Id="rId5" Type="http://schemas.openxmlformats.org/officeDocument/2006/relationships/image" Target="../media/image230.png"/><Relationship Id="rId15" Type="http://schemas.openxmlformats.org/officeDocument/2006/relationships/image" Target="../media/image21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32.png"/><Relationship Id="rId4" Type="http://schemas.openxmlformats.org/officeDocument/2006/relationships/image" Target="../media/image229.png"/><Relationship Id="rId9" Type="http://schemas.openxmlformats.org/officeDocument/2006/relationships/image" Target="../media/image216.wmf"/><Relationship Id="rId1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7.png"/><Relationship Id="rId7" Type="http://schemas.openxmlformats.org/officeDocument/2006/relationships/image" Target="../media/image222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39.png"/><Relationship Id="rId10" Type="http://schemas.openxmlformats.org/officeDocument/2006/relationships/image" Target="../media/image245.png"/><Relationship Id="rId4" Type="http://schemas.openxmlformats.org/officeDocument/2006/relationships/image" Target="../media/image238.png"/><Relationship Id="rId9" Type="http://schemas.openxmlformats.org/officeDocument/2006/relationships/image" Target="../media/image2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23.png"/><Relationship Id="rId3" Type="http://schemas.openxmlformats.org/officeDocument/2006/relationships/image" Target="../media/image249.png"/><Relationship Id="rId7" Type="http://schemas.openxmlformats.org/officeDocument/2006/relationships/image" Target="../media/image241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9.png"/><Relationship Id="rId11" Type="http://schemas.openxmlformats.org/officeDocument/2006/relationships/image" Target="../media/image254.png"/><Relationship Id="rId5" Type="http://schemas.openxmlformats.org/officeDocument/2006/relationships/image" Target="../media/image238.png"/><Relationship Id="rId10" Type="http://schemas.openxmlformats.org/officeDocument/2006/relationships/image" Target="../media/image253.png"/><Relationship Id="rId4" Type="http://schemas.openxmlformats.org/officeDocument/2006/relationships/image" Target="../media/image237.png"/><Relationship Id="rId9" Type="http://schemas.openxmlformats.org/officeDocument/2006/relationships/image" Target="../media/image2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9.png"/><Relationship Id="rId11" Type="http://schemas.openxmlformats.org/officeDocument/2006/relationships/image" Target="../media/image226.emf"/><Relationship Id="rId5" Type="http://schemas.openxmlformats.org/officeDocument/2006/relationships/image" Target="../media/image48.png"/><Relationship Id="rId10" Type="http://schemas.openxmlformats.org/officeDocument/2006/relationships/image" Target="../media/image22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emf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4.png"/><Relationship Id="rId11" Type="http://schemas.openxmlformats.org/officeDocument/2006/relationships/image" Target="../media/image244.emf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64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258.png"/><Relationship Id="rId1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9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265.png"/><Relationship Id="rId4" Type="http://schemas.openxmlformats.org/officeDocument/2006/relationships/image" Target="../media/image100.png"/><Relationship Id="rId9" Type="http://schemas.openxmlformats.org/officeDocument/2006/relationships/image" Target="../media/image1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69.png"/><Relationship Id="rId18" Type="http://schemas.openxmlformats.org/officeDocument/2006/relationships/image" Target="../media/image128.png"/><Relationship Id="rId3" Type="http://schemas.openxmlformats.org/officeDocument/2006/relationships/image" Target="../media/image1210.png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6.png"/><Relationship Id="rId17" Type="http://schemas.openxmlformats.org/officeDocument/2006/relationships/image" Target="NULL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26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4.png"/><Relationship Id="rId11" Type="http://schemas.openxmlformats.org/officeDocument/2006/relationships/image" Target="../media/image125.png"/><Relationship Id="rId5" Type="http://schemas.openxmlformats.org/officeDocument/2006/relationships/image" Target="../media/image123.png"/><Relationship Id="rId15" Type="http://schemas.openxmlformats.org/officeDocument/2006/relationships/image" Target="../media/image267.wmf"/><Relationship Id="rId23" Type="http://schemas.openxmlformats.org/officeDocument/2006/relationships/image" Target="../media/image129.png"/><Relationship Id="rId10" Type="http://schemas.openxmlformats.org/officeDocument/2006/relationships/image" Target="NULL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22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10.bin"/><Relationship Id="rId22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3.png"/><Relationship Id="rId11" Type="http://schemas.openxmlformats.org/officeDocument/2006/relationships/image" Target="../media/image270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0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7" Type="http://schemas.openxmlformats.org/officeDocument/2006/relationships/image" Target="../media/image306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0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1.png"/><Relationship Id="rId5" Type="http://schemas.openxmlformats.org/officeDocument/2006/relationships/image" Target="../media/image2690.png"/><Relationship Id="rId4" Type="http://schemas.openxmlformats.org/officeDocument/2006/relationships/image" Target="../media/image26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75.png"/><Relationship Id="rId12" Type="http://schemas.openxmlformats.org/officeDocument/2006/relationships/image" Target="../media/image31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4.png"/><Relationship Id="rId11" Type="http://schemas.openxmlformats.org/officeDocument/2006/relationships/image" Target="../media/image309.png"/><Relationship Id="rId5" Type="http://schemas.openxmlformats.org/officeDocument/2006/relationships/image" Target="../media/image294.png"/><Relationship Id="rId10" Type="http://schemas.openxmlformats.org/officeDocument/2006/relationships/image" Target="../media/image308.png"/><Relationship Id="rId4" Type="http://schemas.openxmlformats.org/officeDocument/2006/relationships/image" Target="../media/image293.png"/><Relationship Id="rId9" Type="http://schemas.openxmlformats.org/officeDocument/2006/relationships/image" Target="../media/image30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0.png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50.png"/><Relationship Id="rId5" Type="http://schemas.openxmlformats.org/officeDocument/2006/relationships/image" Target="../media/image2840.png"/><Relationship Id="rId4" Type="http://schemas.openxmlformats.org/officeDocument/2006/relationships/image" Target="../media/image283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0.png"/><Relationship Id="rId3" Type="http://schemas.openxmlformats.org/officeDocument/2006/relationships/image" Target="../media/image2870.png"/><Relationship Id="rId7" Type="http://schemas.openxmlformats.org/officeDocument/2006/relationships/image" Target="../media/image2920.png"/><Relationship Id="rId2" Type="http://schemas.openxmlformats.org/officeDocument/2006/relationships/image" Target="../media/image286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10.png"/><Relationship Id="rId11" Type="http://schemas.openxmlformats.org/officeDocument/2006/relationships/image" Target="../media/image2960.png"/><Relationship Id="rId5" Type="http://schemas.openxmlformats.org/officeDocument/2006/relationships/image" Target="../media/image2890.png"/><Relationship Id="rId10" Type="http://schemas.openxmlformats.org/officeDocument/2006/relationships/image" Target="../media/image2950.png"/><Relationship Id="rId4" Type="http://schemas.openxmlformats.org/officeDocument/2006/relationships/image" Target="../media/image2880.png"/><Relationship Id="rId9" Type="http://schemas.openxmlformats.org/officeDocument/2006/relationships/image" Target="../media/image29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7" Type="http://schemas.openxmlformats.org/officeDocument/2006/relationships/image" Target="../media/image31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62.xml"/><Relationship Id="rId11" Type="http://schemas.openxmlformats.org/officeDocument/2006/relationships/image" Target="../media/image171.png"/><Relationship Id="rId5" Type="http://schemas.openxmlformats.org/officeDocument/2006/relationships/image" Target="../media/image276.png"/><Relationship Id="rId4" Type="http://schemas.openxmlformats.org/officeDocument/2006/relationships/image" Target="../media/image3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21.png"/><Relationship Id="rId7" Type="http://schemas.openxmlformats.org/officeDocument/2006/relationships/image" Target="../media/image31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13.png"/><Relationship Id="rId5" Type="http://schemas.openxmlformats.org/officeDocument/2006/relationships/image" Target="../media/image276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996" y="720436"/>
            <a:ext cx="12201485" cy="619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61" tIns="22828" rIns="45661" bIns="22828" rtlCol="0" anchor="ctr"/>
          <a:lstStyle/>
          <a:p>
            <a:pPr algn="ctr" defTabSz="1087769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6993" y="3811210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61" tIns="22828" rIns="45661" bIns="22828" rtlCol="0" anchor="ctr"/>
          <a:lstStyle/>
          <a:p>
            <a:pPr algn="ctr" defTabSz="1087769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9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61" tIns="22828" rIns="45661" bIns="22828" rtlCol="0">
            <a:spAutoFit/>
          </a:bodyPr>
          <a:lstStyle/>
          <a:p>
            <a:pPr algn="ctr" defTabSz="1087769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43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61" tIns="22828" rIns="45661" bIns="22828" rtlCol="0">
            <a:spAutoFit/>
          </a:bodyPr>
          <a:lstStyle/>
          <a:p>
            <a:pPr defTabSz="1087769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6090" y="3426765"/>
            <a:ext cx="5544727" cy="2015906"/>
            <a:chOff x="7875867" y="4371559"/>
            <a:chExt cx="9365486" cy="196538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087769"/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5867" y="4371559"/>
              <a:ext cx="9365486" cy="196538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 defTabSz="1087769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 defTabSz="1087769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 defTabSz="1087769"/>
              <a:endParaRPr lang="en-US" sz="28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 defTabSz="1087769"/>
              <a:r>
                <a:rPr lang="en-US" sz="3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 DỤNG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30"/>
            <a:ext cx="906946" cy="952849"/>
            <a:chOff x="12784885" y="1066801"/>
            <a:chExt cx="1814128" cy="1905693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830934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 defTabSz="1087769"/>
              <a:r>
                <a:rPr lang="en-US" sz="21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395314" cy="141570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defTabSz="1087769"/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92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6" y="841309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4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96870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3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8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6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3" y="35060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4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3" y="451485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3" y="352511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05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6266148" y="2359347"/>
            <a:ext cx="5847912" cy="170952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02" y="4161211"/>
            <a:ext cx="501015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6669" y="678843"/>
            <a:ext cx="11939058" cy="1622308"/>
            <a:chOff x="534987" y="1866912"/>
            <a:chExt cx="23404876" cy="2623370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869705"/>
              <a:ext cx="23340848" cy="2620577"/>
              <a:chOff x="534987" y="1647866"/>
              <a:chExt cx="23340848" cy="2620577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755649" y="1720892"/>
                <a:ext cx="23120186" cy="254755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732" y="837673"/>
                <a:ext cx="11907002" cy="1463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s-ES" sz="35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; 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s-E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2" y="837673"/>
                <a:ext cx="11907002" cy="1463478"/>
              </a:xfrm>
              <a:prstGeom prst="rect">
                <a:avLst/>
              </a:prstGeom>
              <a:blipFill rotWithShape="1">
                <a:blip r:embed="rId4"/>
                <a:stretch>
                  <a:fillRect l="-1279" t="-66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28085" y="2359347"/>
            <a:ext cx="5566941" cy="4422305"/>
            <a:chOff x="880490" y="2428622"/>
            <a:chExt cx="5566941" cy="4422305"/>
          </a:xfrm>
        </p:grpSpPr>
        <p:grpSp>
          <p:nvGrpSpPr>
            <p:cNvPr id="42" name="Group 41"/>
            <p:cNvGrpSpPr/>
            <p:nvPr/>
          </p:nvGrpSpPr>
          <p:grpSpPr>
            <a:xfrm>
              <a:off x="880490" y="2428622"/>
              <a:ext cx="5566315" cy="1097280"/>
              <a:chOff x="5717632" y="1557992"/>
              <a:chExt cx="2899478" cy="117445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35910" y="3536913"/>
              <a:ext cx="5510898" cy="1097280"/>
              <a:chOff x="5746498" y="1557992"/>
              <a:chExt cx="287061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94969" y="4637073"/>
              <a:ext cx="5552462" cy="1097280"/>
              <a:chOff x="5724848" y="1557992"/>
              <a:chExt cx="2892262" cy="1037945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22055" y="5753647"/>
              <a:ext cx="5524753" cy="1097280"/>
              <a:chOff x="5739281" y="1557992"/>
              <a:chExt cx="2877829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82175" y="2453328"/>
                <a:ext cx="4057265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175" y="2453328"/>
                <a:ext cx="4057265" cy="10697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65642" y="3534018"/>
                <a:ext cx="4128053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42" y="3534018"/>
                <a:ext cx="4128053" cy="10697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68320" y="4628563"/>
                <a:ext cx="4057265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20" y="4628563"/>
                <a:ext cx="4057265" cy="1069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45181" y="5736963"/>
                <a:ext cx="4693849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81" y="5736963"/>
                <a:ext cx="4693849" cy="1069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315155" y="2990104"/>
            <a:ext cx="58479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định nghĩa ứng dụng tích phân tích diện tích hình phẳng.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5941085" y="2359589"/>
            <a:ext cx="2091426" cy="576390"/>
            <a:chOff x="343665" y="2705964"/>
            <a:chExt cx="2091543" cy="576390"/>
          </a:xfrm>
        </p:grpSpPr>
        <p:sp>
          <p:nvSpPr>
            <p:cNvPr id="69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 Diagonal Corner Rectangle 70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Oval 72"/>
          <p:cNvSpPr/>
          <p:nvPr/>
        </p:nvSpPr>
        <p:spPr>
          <a:xfrm>
            <a:off x="714225" y="2599200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3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" grpId="0"/>
      <p:bldP spid="32" grpId="0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600881" y="3038220"/>
            <a:ext cx="11558458" cy="170952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9281" y="3112359"/>
                <a:ext cx="8964568" cy="1561250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Diện tích hình phẳng 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9281" y="3112359"/>
                <a:ext cx="8964568" cy="1561250"/>
              </a:xfrm>
              <a:blipFill rotWithShape="1">
                <a:blip r:embed="rId6"/>
                <a:stretch>
                  <a:fillRect t="-8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94025" y="1839048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000349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40980" y="735787"/>
                <a:ext cx="9610694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hình phẳng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trục hoành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các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80" y="735787"/>
                <a:ext cx="9610694" cy="978729"/>
              </a:xfrm>
              <a:prstGeom prst="rect">
                <a:avLst/>
              </a:prstGeom>
              <a:blipFill rotWithShape="1">
                <a:blip r:embed="rId7"/>
                <a:stretch>
                  <a:fillRect l="-1650" t="-13750" r="-63" b="-1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27557" y="1908992"/>
                <a:ext cx="126547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7" y="1908992"/>
                <a:ext cx="1265475" cy="10143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43048" y="1923433"/>
                <a:ext cx="126547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48" y="1923433"/>
                <a:ext cx="1265475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251927" y="2048206"/>
                <a:ext cx="1265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27" y="2048206"/>
                <a:ext cx="1265475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178374" y="2049705"/>
                <a:ext cx="1265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74" y="2049705"/>
                <a:ext cx="1265475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75818" y="303846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517273" y="2092752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5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uiExpand="1" build="p"/>
      <p:bldP spid="2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6669" y="678843"/>
            <a:ext cx="11939058" cy="1990293"/>
            <a:chOff x="534987" y="1866912"/>
            <a:chExt cx="23404876" cy="3218424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3215631"/>
              <a:chOff x="534987" y="1647866"/>
              <a:chExt cx="23340848" cy="3215631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3142605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230" y="804010"/>
                <a:ext cx="11793835" cy="18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phẳng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trục hoành 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 đường thằng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hình phẳng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0" y="804010"/>
                <a:ext cx="11793835" cy="1865126"/>
              </a:xfrm>
              <a:prstGeom prst="rect">
                <a:avLst/>
              </a:prstGeom>
              <a:blipFill rotWithShape="1">
                <a:blip r:embed="rId2"/>
                <a:stretch>
                  <a:fillRect l="-1344" t="-7190" r="-52" b="-9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06831" y="2714514"/>
            <a:ext cx="11428098" cy="2504600"/>
            <a:chOff x="720910" y="2359347"/>
            <a:chExt cx="10891081" cy="2188863"/>
          </a:xfrm>
        </p:grpSpPr>
        <p:grpSp>
          <p:nvGrpSpPr>
            <p:cNvPr id="43" name="Group 42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928754" y="2711676"/>
                <a:ext cx="2833275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54" y="2711676"/>
                <a:ext cx="2833275" cy="12093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28754" y="3963485"/>
                <a:ext cx="3092963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54" y="3963485"/>
                <a:ext cx="3092963" cy="12093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118307" y="3935767"/>
                <a:ext cx="3357394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07" y="3935767"/>
                <a:ext cx="3357394" cy="12093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739279" y="431598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87823" y="2711676"/>
                <a:ext cx="3154197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23" y="2711676"/>
                <a:ext cx="3154197" cy="120937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4"/>
          <p:cNvSpPr/>
          <p:nvPr/>
        </p:nvSpPr>
        <p:spPr>
          <a:xfrm>
            <a:off x="426362" y="5219114"/>
            <a:ext cx="11736703" cy="132236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1912" y="5849871"/>
            <a:ext cx="113411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định nghĩa ứng dụng tích phân tích diện tích hình phẳng.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96459" y="5219356"/>
            <a:ext cx="2787418" cy="576390"/>
            <a:chOff x="343665" y="2705964"/>
            <a:chExt cx="1437374" cy="576390"/>
          </a:xfrm>
        </p:grpSpPr>
        <p:sp>
          <p:nvSpPr>
            <p:cNvPr id="58" name="Freeform 20"/>
            <p:cNvSpPr>
              <a:spLocks/>
            </p:cNvSpPr>
            <p:nvPr/>
          </p:nvSpPr>
          <p:spPr bwMode="auto">
            <a:xfrm rot="16200000" flipV="1">
              <a:off x="870027" y="2472901"/>
              <a:ext cx="548676" cy="10702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769" y="2705964"/>
              <a:ext cx="8362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ound Diagonal Corner Rectangle 59"/>
            <p:cNvSpPr/>
            <p:nvPr/>
          </p:nvSpPr>
          <p:spPr>
            <a:xfrm flipV="1">
              <a:off x="343665" y="2738043"/>
              <a:ext cx="329256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09007" y="2749503"/>
              <a:ext cx="209555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8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animBg="1"/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6114725" y="2359347"/>
            <a:ext cx="6030466" cy="4422306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4725" y="5129372"/>
                <a:ext cx="5976541" cy="162591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200" dirty="0"/>
                  <a:t>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4725" y="5129372"/>
                <a:ext cx="5976541" cy="16259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19" y="2391669"/>
            <a:ext cx="441959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6669" y="678843"/>
            <a:ext cx="11939058" cy="1622308"/>
            <a:chOff x="534987" y="1866912"/>
            <a:chExt cx="23404876" cy="2623370"/>
          </a:xfrm>
        </p:grpSpPr>
        <p:grpSp>
          <p:nvGrpSpPr>
            <p:cNvPr id="7" name="Group 6"/>
            <p:cNvGrpSpPr/>
            <p:nvPr/>
          </p:nvGrpSpPr>
          <p:grpSpPr>
            <a:xfrm>
              <a:off x="534987" y="1869705"/>
              <a:ext cx="23340848" cy="2620577"/>
              <a:chOff x="534987" y="1647866"/>
              <a:chExt cx="23340848" cy="2620577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755649" y="1720892"/>
                <a:ext cx="23120186" cy="2547551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" name="Chevron 1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231" y="737862"/>
                <a:ext cx="1179383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Kí hiệu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Hỏi khẳng định nào dưới đây là khẳng định đúng?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1" y="737862"/>
                <a:ext cx="1179383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344" t="-5426" r="-879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76553" y="2307523"/>
            <a:ext cx="5943183" cy="4474130"/>
            <a:chOff x="880490" y="2428622"/>
            <a:chExt cx="5566941" cy="4422305"/>
          </a:xfrm>
        </p:grpSpPr>
        <p:grpSp>
          <p:nvGrpSpPr>
            <p:cNvPr id="25" name="Group 24"/>
            <p:cNvGrpSpPr/>
            <p:nvPr/>
          </p:nvGrpSpPr>
          <p:grpSpPr>
            <a:xfrm>
              <a:off x="880490" y="2428622"/>
              <a:ext cx="5566315" cy="1097280"/>
              <a:chOff x="5717632" y="1557992"/>
              <a:chExt cx="2899478" cy="117445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35910" y="3536913"/>
              <a:ext cx="5510898" cy="1097280"/>
              <a:chOff x="5746498" y="1557992"/>
              <a:chExt cx="2870612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94969" y="4637073"/>
              <a:ext cx="5552462" cy="1097280"/>
              <a:chOff x="5724848" y="1557992"/>
              <a:chExt cx="2892262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2055" y="5753647"/>
              <a:ext cx="5524753" cy="1097280"/>
              <a:chOff x="5739281" y="1557992"/>
              <a:chExt cx="2877829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48389" y="2236290"/>
                <a:ext cx="5359929" cy="1219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89" y="2236290"/>
                <a:ext cx="5359929" cy="1219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89660" y="3267985"/>
                <a:ext cx="5089855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0" y="3267985"/>
                <a:ext cx="5089855" cy="12093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89660" y="4463686"/>
                <a:ext cx="5464445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0" y="4463686"/>
                <a:ext cx="5464445" cy="12093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66255" y="5597288"/>
                <a:ext cx="2833275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55" y="5597288"/>
                <a:ext cx="2833275" cy="12093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779515" y="2359589"/>
            <a:ext cx="2156714" cy="576390"/>
            <a:chOff x="343665" y="2705964"/>
            <a:chExt cx="2091543" cy="576390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190639" y="4818867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3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build="p"/>
      <p:bldP spid="2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5896110" y="3279481"/>
            <a:ext cx="6266955" cy="350217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5" y="3295365"/>
            <a:ext cx="38528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118" y="5432294"/>
                <a:ext cx="5255494" cy="1163161"/>
              </a:xfrm>
              <a:prstGeom prst="rect">
                <a:avLst/>
              </a:prstGeom>
              <a:ln w="9525">
                <a:noFill/>
              </a:ln>
            </p:spPr>
            <p:txBody>
              <a:bodyPr wrap="square" lIns="91398" tIns="45699" rIns="91398" bIns="45699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 tích khối tròn xoay là: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18" y="5432294"/>
                <a:ext cx="5255494" cy="1163161"/>
              </a:xfrm>
              <a:prstGeom prst="rect">
                <a:avLst/>
              </a:prstGeom>
              <a:blipFill rotWithShape="1">
                <a:blip r:embed="rId3"/>
                <a:stretch>
                  <a:fillRect l="-2897" t="-11518" b="-942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56669" y="678843"/>
            <a:ext cx="11939058" cy="2554545"/>
            <a:chOff x="534987" y="1866912"/>
            <a:chExt cx="23404876" cy="4130853"/>
          </a:xfrm>
        </p:grpSpPr>
        <p:grpSp>
          <p:nvGrpSpPr>
            <p:cNvPr id="9" name="Group 8"/>
            <p:cNvGrpSpPr/>
            <p:nvPr/>
          </p:nvGrpSpPr>
          <p:grpSpPr>
            <a:xfrm>
              <a:off x="534987" y="1869705"/>
              <a:ext cx="23340848" cy="4128060"/>
              <a:chOff x="534987" y="1647866"/>
              <a:chExt cx="23340848" cy="412806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755649" y="1720892"/>
                <a:ext cx="23120186" cy="405503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Pentagon 1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" name="Chevron 1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8167" y="678843"/>
                <a:ext cx="1179383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Cho hai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tính bởi công thức nào sau đây?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67" y="678843"/>
                <a:ext cx="11793833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1292" t="-3341" b="-6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76553" y="3233387"/>
            <a:ext cx="5675607" cy="3548265"/>
            <a:chOff x="880490" y="2428622"/>
            <a:chExt cx="5566941" cy="4422305"/>
          </a:xfrm>
        </p:grpSpPr>
        <p:grpSp>
          <p:nvGrpSpPr>
            <p:cNvPr id="27" name="Group 26"/>
            <p:cNvGrpSpPr/>
            <p:nvPr/>
          </p:nvGrpSpPr>
          <p:grpSpPr>
            <a:xfrm>
              <a:off x="880490" y="2428622"/>
              <a:ext cx="5566315" cy="1097280"/>
              <a:chOff x="5717632" y="1557992"/>
              <a:chExt cx="2899478" cy="117445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35910" y="3536913"/>
              <a:ext cx="5510898" cy="1097280"/>
              <a:chOff x="5746498" y="1557992"/>
              <a:chExt cx="287061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94969" y="4637073"/>
              <a:ext cx="5552462" cy="1097280"/>
              <a:chOff x="5724848" y="1557992"/>
              <a:chExt cx="2892262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22055" y="5753647"/>
              <a:ext cx="5524753" cy="1097280"/>
              <a:chOff x="5739281" y="1557992"/>
              <a:chExt cx="2877829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39477" y="3138734"/>
                <a:ext cx="4251613" cy="10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7" y="3138734"/>
                <a:ext cx="4251613" cy="10000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Rectangle 2047"/>
              <p:cNvSpPr/>
              <p:nvPr/>
            </p:nvSpPr>
            <p:spPr>
              <a:xfrm>
                <a:off x="796631" y="4110506"/>
                <a:ext cx="4099135" cy="10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8" name="Rectangle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1" y="4110506"/>
                <a:ext cx="4099135" cy="10000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2050"/>
              <p:cNvSpPr/>
              <p:nvPr/>
            </p:nvSpPr>
            <p:spPr>
              <a:xfrm>
                <a:off x="728552" y="5828174"/>
                <a:ext cx="4254050" cy="10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51" name="Rectangle 20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2" y="5828174"/>
                <a:ext cx="4254050" cy="10000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4967" y="4989010"/>
                <a:ext cx="3991670" cy="10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67" y="4989010"/>
                <a:ext cx="3991670" cy="10000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571048" y="3279723"/>
            <a:ext cx="2091426" cy="576390"/>
            <a:chOff x="343665" y="2705964"/>
            <a:chExt cx="2091543" cy="576390"/>
          </a:xfrm>
        </p:grpSpPr>
        <p:sp>
          <p:nvSpPr>
            <p:cNvPr id="49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 Diagonal Corner Rectangle 50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176553" y="3374310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3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/>
      <p:bldP spid="2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00121" y="3615362"/>
            <a:ext cx="11762944" cy="171629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77073" y="3659143"/>
                <a:ext cx="7969100" cy="15615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Thể tích khối tròn xoay cần tính là:</a:t>
                </a:r>
              </a:p>
              <a:p>
                <a:pPr marL="0" indent="0">
                  <a:buNone/>
                </a:pP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7073" y="3659143"/>
                <a:ext cx="7969100" cy="1561514"/>
              </a:xfrm>
              <a:blipFill rotWithShape="1">
                <a:blip r:embed="rId2"/>
                <a:stretch>
                  <a:fillRect l="-1989" t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4008" y="721273"/>
            <a:ext cx="11939058" cy="1572181"/>
            <a:chOff x="534987" y="1866912"/>
            <a:chExt cx="23404876" cy="2542312"/>
          </a:xfrm>
        </p:grpSpPr>
        <p:grpSp>
          <p:nvGrpSpPr>
            <p:cNvPr id="9" name="Group 8"/>
            <p:cNvGrpSpPr/>
            <p:nvPr/>
          </p:nvGrpSpPr>
          <p:grpSpPr>
            <a:xfrm>
              <a:off x="534987" y="1869705"/>
              <a:ext cx="23396005" cy="2539519"/>
              <a:chOff x="534987" y="1647866"/>
              <a:chExt cx="23396005" cy="2539519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810806" y="1675395"/>
                <a:ext cx="23120186" cy="251199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Pentagon 1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" name="Chevron 1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0120" y="723794"/>
                <a:ext cx="117629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Cho hình phẳng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giới hạn bởi đường cong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trục hoành và các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Khối tròn xoay tạo thành khi quay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quanh trục hoành có thể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bằng bao nhiêu?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20" y="723794"/>
                <a:ext cx="1176294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348" t="-5447" r="-933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0" y="2293454"/>
            <a:ext cx="12158541" cy="1279740"/>
            <a:chOff x="534143" y="3023282"/>
            <a:chExt cx="11665314" cy="1084261"/>
          </a:xfrm>
        </p:grpSpPr>
        <p:grpSp>
          <p:nvGrpSpPr>
            <p:cNvPr id="26" name="Group 25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7764" y="2366542"/>
                <a:ext cx="2084930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4" y="2366542"/>
                <a:ext cx="2084930" cy="1015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436096" y="2366542"/>
                <a:ext cx="2640145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96" y="2366542"/>
                <a:ext cx="2640145" cy="10157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456005" y="2383258"/>
                <a:ext cx="2640145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05" y="2383258"/>
                <a:ext cx="2640145" cy="10157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801815" y="2352480"/>
                <a:ext cx="1696234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815" y="2352480"/>
                <a:ext cx="1696234" cy="10275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5987303" y="2649609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0527" y="3604407"/>
            <a:ext cx="2238779" cy="576391"/>
            <a:chOff x="343665" y="2705964"/>
            <a:chExt cx="1154460" cy="576391"/>
          </a:xfrm>
        </p:grpSpPr>
        <p:sp>
          <p:nvSpPr>
            <p:cNvPr id="47" name="Freeform 20"/>
            <p:cNvSpPr>
              <a:spLocks/>
            </p:cNvSpPr>
            <p:nvPr/>
          </p:nvSpPr>
          <p:spPr bwMode="auto">
            <a:xfrm rot="16200000" flipV="1">
              <a:off x="735824" y="2607104"/>
              <a:ext cx="548676" cy="80182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2214" y="2705964"/>
              <a:ext cx="8259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 Diagonal Corner Rectangle 48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build="p"/>
      <p:bldP spid="2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56370" y="4881287"/>
            <a:ext cx="11762944" cy="171629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27" y="5556863"/>
            <a:ext cx="11620500" cy="749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có thể tích của khối tròn xoay cần tính là 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6669" y="678843"/>
            <a:ext cx="11939058" cy="1616547"/>
            <a:chOff x="534987" y="1866912"/>
            <a:chExt cx="23404876" cy="2614053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611260"/>
              <a:chOff x="534987" y="1647866"/>
              <a:chExt cx="23340848" cy="2611260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253823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2567" y="725730"/>
                <a:ext cx="1179383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giới hạn bới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khối tròn 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xung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tính theo công 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7" y="725730"/>
                <a:ext cx="1179383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344" t="-5426" r="-569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92763" y="2320610"/>
            <a:ext cx="11428098" cy="2504600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47504" y="2370185"/>
                <a:ext cx="3524746" cy="1156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04" y="2370185"/>
                <a:ext cx="3524746" cy="11564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35168" y="2382784"/>
                <a:ext cx="3523657" cy="1156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68" y="2382784"/>
                <a:ext cx="3523657" cy="11564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47504" y="3637192"/>
                <a:ext cx="4250330" cy="1188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04" y="3637192"/>
                <a:ext cx="4250330" cy="11880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041858" y="3652997"/>
                <a:ext cx="3202736" cy="1156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58" y="3652997"/>
                <a:ext cx="3202736" cy="11564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353071" y="2677745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862814" y="5239292"/>
                <a:ext cx="3523657" cy="1156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14" y="5239292"/>
                <a:ext cx="3523657" cy="11564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33656" y="4834972"/>
            <a:ext cx="2238779" cy="576391"/>
            <a:chOff x="343665" y="2705964"/>
            <a:chExt cx="1154460" cy="576391"/>
          </a:xfrm>
        </p:grpSpPr>
        <p:sp>
          <p:nvSpPr>
            <p:cNvPr id="46" name="Freeform 20"/>
            <p:cNvSpPr>
              <a:spLocks/>
            </p:cNvSpPr>
            <p:nvPr/>
          </p:nvSpPr>
          <p:spPr bwMode="auto">
            <a:xfrm rot="16200000" flipV="1">
              <a:off x="735824" y="2607104"/>
              <a:ext cx="548676" cy="80182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2214" y="2705964"/>
              <a:ext cx="8259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 Diagonal Corner Rectangle 47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build="p"/>
      <p:bldP spid="2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56370" y="4993831"/>
            <a:ext cx="11762944" cy="171629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232" y="5027894"/>
                <a:ext cx="11750081" cy="14010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cần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232" y="5027894"/>
                <a:ext cx="11750081" cy="1401042"/>
              </a:xfrm>
              <a:blipFill rotWithShape="1">
                <a:blip r:embed="rId2"/>
                <a:stretch>
                  <a:fillRect t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2084097"/>
            <a:chOff x="534987" y="1866912"/>
            <a:chExt cx="23404876" cy="3370110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3367317"/>
              <a:chOff x="534987" y="1647866"/>
              <a:chExt cx="23340848" cy="3367317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1"/>
                <a:ext cx="23120186" cy="329429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noProof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0120" y="700837"/>
                <a:ext cx="1180434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Cho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hình phẳng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tính theo công thức :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20" y="700837"/>
                <a:ext cx="11804349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343" t="-4142" r="-1343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38191" y="2774298"/>
            <a:ext cx="10941046" cy="2147881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65816" y="2781855"/>
                <a:ext cx="3179397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16" y="2781855"/>
                <a:ext cx="3179397" cy="1069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909497" y="2778598"/>
                <a:ext cx="2999987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497" y="2778598"/>
                <a:ext cx="2999987" cy="10697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4116" y="3853172"/>
                <a:ext cx="2719270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16" y="3853172"/>
                <a:ext cx="2719270" cy="10697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923346" y="3830470"/>
                <a:ext cx="3048655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46" y="3830470"/>
                <a:ext cx="3048655" cy="10697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33656" y="4947516"/>
            <a:ext cx="2238779" cy="576391"/>
            <a:chOff x="343665" y="2705964"/>
            <a:chExt cx="1154460" cy="576391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735824" y="2607104"/>
              <a:ext cx="548676" cy="80182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2214" y="2705964"/>
              <a:ext cx="8259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5931031" y="305758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build="p"/>
      <p:bldP spid="2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57917" y="3615362"/>
            <a:ext cx="11762944" cy="171629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23" y="3746101"/>
                <a:ext cx="11525250" cy="145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               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khối tròn xoay sinh ra khi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23" y="3746101"/>
                <a:ext cx="11525250" cy="1454813"/>
              </a:xfrm>
              <a:blipFill rotWithShape="1">
                <a:blip r:embed="rId2"/>
                <a:stretch>
                  <a:fillRect t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813351"/>
            <a:chOff x="534987" y="1866912"/>
            <a:chExt cx="23404876" cy="2932297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929504"/>
              <a:chOff x="534987" y="1647866"/>
              <a:chExt cx="23340848" cy="2929504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285647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noProof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233" y="716963"/>
                <a:ext cx="11793835" cy="177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khối tròn xoay sinh ra khi 	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3" y="716963"/>
                <a:ext cx="11793835" cy="1775230"/>
              </a:xfrm>
              <a:prstGeom prst="rect">
                <a:avLst/>
              </a:prstGeom>
              <a:blipFill rotWithShape="1">
                <a:blip r:embed="rId3"/>
                <a:stretch>
                  <a:fillRect l="-1344" b="-9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82884" y="2492194"/>
            <a:ext cx="11915335" cy="1081000"/>
            <a:chOff x="534143" y="3023282"/>
            <a:chExt cx="11665314" cy="1084261"/>
          </a:xfrm>
        </p:grpSpPr>
        <p:grpSp>
          <p:nvGrpSpPr>
            <p:cNvPr id="25" name="Group 24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74280" y="2563898"/>
                <a:ext cx="130894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280" y="2563898"/>
                <a:ext cx="1308948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30814" y="2850611"/>
                <a:ext cx="17498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14" y="2850611"/>
                <a:ext cx="174983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05287" y="2844225"/>
                <a:ext cx="20707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87" y="2844225"/>
                <a:ext cx="20707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638755" y="2740991"/>
                <a:ext cx="1467646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755" y="2740991"/>
                <a:ext cx="1467646" cy="791242"/>
              </a:xfrm>
              <a:prstGeom prst="rect">
                <a:avLst/>
              </a:prstGeom>
              <a:blipFill rotWithShape="1">
                <a:blip r:embed="rId7"/>
                <a:stretch>
                  <a:fillRect r="-9959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10526" y="3604407"/>
            <a:ext cx="2238780" cy="576391"/>
            <a:chOff x="343665" y="2705964"/>
            <a:chExt cx="1154462" cy="576391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8992731" y="273366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3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build="p"/>
      <p:bldP spid="2" grpId="0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619199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lIns="91398" tIns="45699" rIns="91398" bIns="45699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6" y="189837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21" y="115212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68145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" action="ppaction://noaction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8" y="420349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" action="ppaction://noaction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46856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" action="ppaction://noaction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498513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50505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13025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288069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69859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45256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16490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3" y="189837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95" name="AutoShape 42">
            <a:hlinkClick r:id="" action="ppaction://noaction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578500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72232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357917" y="3010437"/>
            <a:ext cx="11762944" cy="371391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214" y="2968271"/>
                <a:ext cx="11804349" cy="34465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                   PTHĐGĐ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ấy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𝑆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    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3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latin typeface="Cambria Math"/>
                      </a:rPr>
                      <m:t>=−</m:t>
                    </m:r>
                    <m:sSubSup>
                      <m:sSubSupPr>
                        <m:ctrlPr>
                          <a:rPr lang="en-US" sz="30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3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3000" i="1">
                        <a:latin typeface="Cambria Math"/>
                      </a:rPr>
                      <m:t>=0,05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214" y="2968271"/>
                <a:ext cx="11804349" cy="3446598"/>
              </a:xfrm>
              <a:blipFill rotWithShape="1">
                <a:blip r:embed="rId2"/>
                <a:stretch>
                  <a:fillRect l="-1187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170201"/>
            <a:chOff x="534987" y="1866912"/>
            <a:chExt cx="23404876" cy="1892285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1889492"/>
              <a:chOff x="534987" y="1647866"/>
              <a:chExt cx="23340848" cy="1889492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1816466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2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717" y="797474"/>
                <a:ext cx="11793833" cy="10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trục hoành. Tính diện tích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7" y="797474"/>
                <a:ext cx="11793833" cy="105157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1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11020" y="1887270"/>
            <a:ext cx="11915335" cy="1081000"/>
            <a:chOff x="534143" y="3023282"/>
            <a:chExt cx="11665314" cy="1084261"/>
          </a:xfrm>
        </p:grpSpPr>
        <p:grpSp>
          <p:nvGrpSpPr>
            <p:cNvPr id="25" name="Group 24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60698" y="2150977"/>
                <a:ext cx="170117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=0,05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8" y="2150977"/>
                <a:ext cx="170117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43196" y="1975390"/>
                <a:ext cx="1547282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6" y="1975390"/>
                <a:ext cx="1547282" cy="959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595665" y="2117996"/>
                <a:ext cx="148797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65" y="2117996"/>
                <a:ext cx="1487971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695631" y="1948133"/>
                <a:ext cx="1760482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631" y="1948133"/>
                <a:ext cx="1760482" cy="95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193353" y="2154955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0526" y="2999483"/>
            <a:ext cx="2238780" cy="576391"/>
            <a:chOff x="343665" y="2705964"/>
            <a:chExt cx="1154462" cy="576391"/>
          </a:xfrm>
        </p:grpSpPr>
        <p:sp>
          <p:nvSpPr>
            <p:cNvPr id="47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 Diagonal Corner Rectangle 48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7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 build="p"/>
      <p:bldP spid="2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7917" y="3376206"/>
            <a:ext cx="11762944" cy="150528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9306" y="3442486"/>
                <a:ext cx="8405037" cy="1312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𝑠𝑖𝑛𝑥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9306" y="3442486"/>
                <a:ext cx="8405037" cy="1312984"/>
              </a:xfrm>
              <a:blipFill rotWithShape="1">
                <a:blip r:embed="rId2"/>
                <a:stretch>
                  <a:fillRect l="-1813" t="-10233" r="-145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557919"/>
            <a:chOff x="534987" y="1866912"/>
            <a:chExt cx="23404876" cy="2519248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516455"/>
              <a:chOff x="534987" y="1647866"/>
              <a:chExt cx="23340848" cy="2516455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1"/>
                <a:ext cx="23120186" cy="244343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2567" y="739168"/>
                <a:ext cx="1180434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các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7" y="739168"/>
                <a:ext cx="11804349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343" t="-542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82884" y="2241135"/>
            <a:ext cx="11915335" cy="1081000"/>
            <a:chOff x="534143" y="3023282"/>
            <a:chExt cx="11665314" cy="1084261"/>
          </a:xfrm>
        </p:grpSpPr>
        <p:grpSp>
          <p:nvGrpSpPr>
            <p:cNvPr id="25" name="Group 24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11892" y="2512998"/>
                <a:ext cx="1265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92" y="2512998"/>
                <a:ext cx="126547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01748" y="2481119"/>
                <a:ext cx="1265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748" y="2481119"/>
                <a:ext cx="126547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75622" y="2528373"/>
                <a:ext cx="12654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22" y="2528373"/>
                <a:ext cx="126547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675095" y="2216716"/>
                <a:ext cx="1494576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095" y="2216716"/>
                <a:ext cx="1494576" cy="10772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193353" y="2506655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0526" y="3365251"/>
            <a:ext cx="2238780" cy="576391"/>
            <a:chOff x="343665" y="2705964"/>
            <a:chExt cx="1154462" cy="576391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9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build="p"/>
      <p:bldP spid="2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7917" y="4222978"/>
            <a:ext cx="11762944" cy="250137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965" y="4202030"/>
                <a:ext cx="11738847" cy="25223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cos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Times New Roman" pitchFamily="18" charset="0"/>
                                <a:cs typeface="Times New Roman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r>
                  <a:rPr lang="vi-VN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65" y="4202030"/>
                <a:ext cx="11738847" cy="2522327"/>
              </a:xfrm>
              <a:blipFill rotWithShape="1">
                <a:blip r:embed="rId2"/>
                <a:stretch>
                  <a:fillRect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715805"/>
            <a:chOff x="534987" y="1866912"/>
            <a:chExt cx="23404876" cy="2774559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771766"/>
              <a:chOff x="534987" y="1647866"/>
              <a:chExt cx="23340848" cy="2771766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269874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231" y="725730"/>
                <a:ext cx="11793835" cy="1668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giới hạn bởi đồ thị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khối tròn xoay sinh ra khi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quanh trục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1" y="725730"/>
                <a:ext cx="11793835" cy="1668918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3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742096" y="2435238"/>
            <a:ext cx="10807479" cy="1735005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00486" y="2458227"/>
                <a:ext cx="3620222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6" y="2458227"/>
                <a:ext cx="3620222" cy="8272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870701" y="2527795"/>
                <a:ext cx="3711914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01" y="2527795"/>
                <a:ext cx="3711914" cy="666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88185" y="3363819"/>
                <a:ext cx="3620222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85" y="3363819"/>
                <a:ext cx="3620222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70701" y="3287625"/>
                <a:ext cx="379687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01" y="3287625"/>
                <a:ext cx="3796873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087005" y="2622752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0526" y="4195263"/>
            <a:ext cx="2238780" cy="576391"/>
            <a:chOff x="343665" y="2705964"/>
            <a:chExt cx="1154462" cy="576391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build="p"/>
      <p:bldP spid="2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57917" y="4614190"/>
            <a:ext cx="11762944" cy="212423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673" y="4646774"/>
                <a:ext cx="11610904" cy="19237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 Thể tích khối tròn xoay giới hạn bởi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sz="32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673" y="4646774"/>
                <a:ext cx="11610904" cy="1923757"/>
              </a:xfrm>
              <a:blipFill rotWithShape="1">
                <a:blip r:embed="rId2"/>
                <a:stretch>
                  <a:fillRect t="-6962"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715805"/>
            <a:chOff x="534987" y="1866912"/>
            <a:chExt cx="23404876" cy="2774559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771766"/>
              <a:chOff x="534987" y="1647866"/>
              <a:chExt cx="23340848" cy="2771766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269874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675" y="757006"/>
                <a:ext cx="117629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 tích khối tròn xoay tạo thành khi quay hình phẳng giới hạn bởi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xung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5" y="757006"/>
                <a:ext cx="1176294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95" t="-542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38191" y="2408530"/>
            <a:ext cx="10941046" cy="2147881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67398" y="2342214"/>
                <a:ext cx="3152401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98" y="2342214"/>
                <a:ext cx="3152401" cy="11985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683634" y="2372477"/>
                <a:ext cx="2988767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34" y="2372477"/>
                <a:ext cx="2988767" cy="119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67398" y="3441716"/>
                <a:ext cx="3473323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98" y="3441716"/>
                <a:ext cx="3473323" cy="1198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83634" y="3379118"/>
                <a:ext cx="3309689" cy="119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34" y="3379118"/>
                <a:ext cx="3309689" cy="11985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10526" y="4603215"/>
            <a:ext cx="2238780" cy="576391"/>
            <a:chOff x="343665" y="2705964"/>
            <a:chExt cx="1154462" cy="576391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Round Diagonal Corner Rectangle 45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533131" y="3732439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build="p"/>
      <p:bldP spid="2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7917" y="4614190"/>
            <a:ext cx="11762944" cy="1062117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1608" y="4710800"/>
                <a:ext cx="8097374" cy="84552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1608" y="4710800"/>
                <a:ext cx="8097374" cy="845527"/>
              </a:xfrm>
              <a:blipFill rotWithShape="1">
                <a:blip r:embed="rId2"/>
                <a:stretch>
                  <a:fillRect l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1715805"/>
            <a:chOff x="534987" y="1866912"/>
            <a:chExt cx="23404876" cy="2774559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2771766"/>
              <a:chOff x="534987" y="1647866"/>
              <a:chExt cx="23340848" cy="2771766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269874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233" y="757109"/>
                <a:ext cx="11793833" cy="161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tính theo công thức?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33" y="757109"/>
                <a:ext cx="11793833" cy="1611980"/>
              </a:xfrm>
              <a:prstGeom prst="rect">
                <a:avLst/>
              </a:prstGeom>
              <a:blipFill rotWithShape="1">
                <a:blip r:embed="rId3"/>
                <a:stretch>
                  <a:fillRect l="-1344" t="-5283" r="-2017" b="-1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38191" y="2408530"/>
            <a:ext cx="10941046" cy="2147881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47505" y="2369089"/>
                <a:ext cx="3590277" cy="112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05" y="2369089"/>
                <a:ext cx="3590277" cy="1129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641506" y="2383334"/>
                <a:ext cx="3656962" cy="112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506" y="2383334"/>
                <a:ext cx="3656962" cy="11293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47505" y="3468871"/>
                <a:ext cx="3356945" cy="112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05" y="3468871"/>
                <a:ext cx="3356945" cy="11293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94966" y="3455995"/>
                <a:ext cx="3290260" cy="112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966" y="3455995"/>
                <a:ext cx="3290260" cy="11293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946325" y="2679024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0526" y="4603215"/>
            <a:ext cx="2238780" cy="576391"/>
            <a:chOff x="343665" y="2705964"/>
            <a:chExt cx="1154462" cy="576391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4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build="p"/>
      <p:bldP spid="2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57917" y="4994026"/>
            <a:ext cx="11762944" cy="1062117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10882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3240" y="5133387"/>
                <a:ext cx="2668230" cy="78339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3240" y="5133387"/>
                <a:ext cx="2668230" cy="783394"/>
              </a:xfrm>
              <a:blipFill rotWithShape="1">
                <a:blip r:embed="rId2"/>
                <a:stretch>
                  <a:fillRect t="-3101" r="-5251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56669" y="678843"/>
            <a:ext cx="11939058" cy="2148762"/>
            <a:chOff x="534987" y="1866912"/>
            <a:chExt cx="23404876" cy="3474677"/>
          </a:xfrm>
        </p:grpSpPr>
        <p:grpSp>
          <p:nvGrpSpPr>
            <p:cNvPr id="8" name="Group 7"/>
            <p:cNvGrpSpPr/>
            <p:nvPr/>
          </p:nvGrpSpPr>
          <p:grpSpPr>
            <a:xfrm>
              <a:off x="534987" y="1869705"/>
              <a:ext cx="23340848" cy="3471884"/>
              <a:chOff x="534987" y="1647866"/>
              <a:chExt cx="23340848" cy="3471884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755649" y="1720892"/>
                <a:ext cx="23120186" cy="339885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Pentagon 1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5" name="Chevron 1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4675" y="735268"/>
                <a:ext cx="1176294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 công thức 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phần vật thể giới hạn bởi hai mặt phẳng vuông góc với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tại các điểm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thiết diện bị cắt bởi mặt phẳng vuông góc với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tại điểm có hoành độ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5" y="735268"/>
                <a:ext cx="11762946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295" t="-4142" r="-2073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38191" y="2830570"/>
            <a:ext cx="10941046" cy="2147881"/>
            <a:chOff x="720910" y="2359347"/>
            <a:chExt cx="10891081" cy="2188863"/>
          </a:xfrm>
        </p:grpSpPr>
        <p:grpSp>
          <p:nvGrpSpPr>
            <p:cNvPr id="25" name="Group 24"/>
            <p:cNvGrpSpPr/>
            <p:nvPr/>
          </p:nvGrpSpPr>
          <p:grpSpPr>
            <a:xfrm>
              <a:off x="720910" y="3450930"/>
              <a:ext cx="5552462" cy="1097280"/>
              <a:chOff x="5724848" y="1557992"/>
              <a:chExt cx="289226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87238" y="3439920"/>
              <a:ext cx="5524753" cy="1097280"/>
              <a:chOff x="5739281" y="1557992"/>
              <a:chExt cx="2877829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8085" y="2359347"/>
              <a:ext cx="5566315" cy="1097280"/>
              <a:chOff x="5717632" y="1557992"/>
              <a:chExt cx="2899478" cy="11744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01093" y="2370358"/>
              <a:ext cx="5510898" cy="1097280"/>
              <a:chOff x="5746498" y="1557992"/>
              <a:chExt cx="2870612" cy="103794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08834" y="2784003"/>
                <a:ext cx="2872004" cy="115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34" y="2784003"/>
                <a:ext cx="2872004" cy="1159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25887" y="2797370"/>
                <a:ext cx="3185616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87" y="2797370"/>
                <a:ext cx="3185616" cy="12093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543834" y="3763811"/>
                <a:ext cx="3388812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34" y="3763811"/>
                <a:ext cx="3388812" cy="1209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25887" y="3818235"/>
                <a:ext cx="2864695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87" y="3818235"/>
                <a:ext cx="2864695" cy="12093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59508" y="3062706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noProof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0526" y="4983051"/>
            <a:ext cx="2238780" cy="576391"/>
            <a:chOff x="343665" y="2705964"/>
            <a:chExt cx="1154462" cy="576391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735825" y="2607104"/>
              <a:ext cx="548676" cy="801826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2215" y="2705964"/>
              <a:ext cx="825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343665" y="2738043"/>
              <a:ext cx="312414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09007" y="2749503"/>
              <a:ext cx="22831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4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build="p"/>
      <p:bldP spid="2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96870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vi-VN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3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8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6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3" y="35060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4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3" y="451485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3" y="352511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80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60330" y="3481435"/>
                <a:ext cx="11790721" cy="1519468"/>
              </a:xfrm>
              <a:prstGeom prst="roundRect">
                <a:avLst>
                  <a:gd name="adj" fmla="val 223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16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48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0" y="3481435"/>
                <a:ext cx="11790721" cy="1519468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l="-1030" b="-10895"/>
                </a:stretch>
              </a:blip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62307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019" y="771795"/>
                <a:ext cx="11775033" cy="127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các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                    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9" y="771795"/>
                <a:ext cx="11775033" cy="1270861"/>
              </a:xfrm>
              <a:prstGeom prst="rect">
                <a:avLst/>
              </a:prstGeom>
              <a:blipFill>
                <a:blip r:embed="rId3"/>
                <a:stretch>
                  <a:fillRect t="-1057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732893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732893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985398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985398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9095291" y="260643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73289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3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60330" y="3481434"/>
                <a:ext cx="11790721" cy="3376565"/>
              </a:xfrm>
              <a:prstGeom prst="roundRect">
                <a:avLst>
                  <a:gd name="adj" fmla="val 223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11</m:t>
                    </m:r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0" y="3481434"/>
                <a:ext cx="11790721" cy="3376565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l="-927"/>
                </a:stretch>
              </a:blip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53072"/>
            <a:chOff x="534987" y="1866912"/>
            <a:chExt cx="23404876" cy="160806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56727" cy="1605270"/>
              <a:chOff x="534987" y="1647866"/>
              <a:chExt cx="23256727" cy="160527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671528" y="1688928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50526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505267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505267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505267" cy="1015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505267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505267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483680" y="2587226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505267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603C9720-043B-4056-89B4-06CCA1FDEA15}"/>
                  </a:ext>
                </a:extLst>
              </p:cNvPr>
              <p:cNvSpPr/>
              <p:nvPr/>
            </p:nvSpPr>
            <p:spPr>
              <a:xfrm>
                <a:off x="2057253" y="713795"/>
                <a:ext cx="98980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ồ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hị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</m:oMath>
                </a14:m>
                <a:endParaRPr lang="vi-VN" sz="3200" i="1" dirty="0">
                  <a:latin typeface="Cambria Math"/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C9720-043B-4056-89B4-06CCA1FDE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53" y="713795"/>
                <a:ext cx="9898095" cy="1569660"/>
              </a:xfrm>
              <a:prstGeom prst="rect">
                <a:avLst/>
              </a:prstGeom>
              <a:blipFill>
                <a:blip r:embed="rId7"/>
                <a:stretch>
                  <a:fillRect l="-1539" t="-5039" r="-240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057FA771-7331-49D1-87C0-2E8CF418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63" y="3481433"/>
            <a:ext cx="3686175" cy="327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3481434"/>
            <a:ext cx="11790721" cy="337656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53072"/>
            <a:chOff x="534987" y="1866912"/>
            <a:chExt cx="23404876" cy="160806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256727" cy="1605270"/>
              <a:chOff x="534987" y="1647866"/>
              <a:chExt cx="23256727" cy="160527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671528" y="1688928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50526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505267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505267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505267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505267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505267" cy="102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483680" y="2587226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603C9720-043B-4056-89B4-06CCA1FDEA15}"/>
                  </a:ext>
                </a:extLst>
              </p:cNvPr>
              <p:cNvSpPr/>
              <p:nvPr/>
            </p:nvSpPr>
            <p:spPr>
              <a:xfrm>
                <a:off x="2057253" y="713795"/>
                <a:ext cx="98980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ồ </a:t>
                </a:r>
                <a:r>
                  <a:rPr lang="en-US" sz="3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3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hị</a:t>
                </a:r>
                <a:r>
                  <a:rPr lang="en-US" sz="3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:</m:t>
                    </m:r>
                  </m:oMath>
                </a14:m>
                <a:endParaRPr lang="vi-VN" sz="3200" i="1">
                  <a:latin typeface="Cambria Math"/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+5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4;5</m:t>
                        </m:r>
                      </m:e>
                    </m:d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3C9720-043B-4056-89B4-06CCA1FDE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253" y="713795"/>
                <a:ext cx="9898095" cy="1569660"/>
              </a:xfrm>
              <a:prstGeom prst="rect">
                <a:avLst/>
              </a:prstGeom>
              <a:blipFill>
                <a:blip r:embed="rId6"/>
                <a:stretch>
                  <a:fillRect l="-1539" t="-5039" r="-240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057FA771-7331-49D1-87C0-2E8CF418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63" y="3481433"/>
            <a:ext cx="3686175" cy="327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2B13406C-10E2-4201-B9B3-413C11EDA5D5}"/>
                  </a:ext>
                </a:extLst>
              </p:cNvPr>
              <p:cNvSpPr/>
              <p:nvPr/>
            </p:nvSpPr>
            <p:spPr>
              <a:xfrm>
                <a:off x="365505" y="4080339"/>
                <a:ext cx="8420686" cy="2643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ựa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diện tích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+5+2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vi-VN" sz="3200" i="1" dirty="0" smtClean="0"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+5−4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+11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13406C-10E2-4201-B9B3-413C11EDA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5" y="4080339"/>
                <a:ext cx="8420686" cy="2643481"/>
              </a:xfrm>
              <a:prstGeom prst="rect">
                <a:avLst/>
              </a:prstGeom>
              <a:blipFill rotWithShape="1">
                <a:blip r:embed="rId8"/>
                <a:stretch>
                  <a:fillRect l="-1883" t="-3226" r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9828" y="1952368"/>
            <a:ext cx="7513919" cy="14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 algn="ctr">
              <a:defRPr/>
            </a:pPr>
            <a:r>
              <a:rPr lang="en-US" sz="45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45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45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45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60330" y="3481435"/>
                <a:ext cx="11790721" cy="3376566"/>
              </a:xfrm>
              <a:prstGeom prst="roundRect">
                <a:avLst>
                  <a:gd name="adj" fmla="val 223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290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en-US" sz="290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00">
                    <a:latin typeface="Times New Roman" pitchFamily="18" charset="0"/>
                    <a:cs typeface="Times New Roman" pitchFamily="18" charset="0"/>
                  </a:rPr>
                  <a:t> ĐTHS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𝑦</m:t>
                    </m:r>
                    <m:r>
                      <a:rPr lang="en-US" sz="2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9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9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900">
                    <a:latin typeface="Times New Roman" pitchFamily="18" charset="0"/>
                    <a:cs typeface="Times New Roman" pitchFamily="18" charset="0"/>
                  </a:rPr>
                  <a:t> trục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9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2900" i="1">
                        <a:latin typeface="Cambria Math"/>
                      </a:rPr>
                      <m:t>=</m:t>
                    </m:r>
                    <m:r>
                      <a:rPr lang="en-US" sz="2900" i="1">
                        <a:latin typeface="Cambria Math"/>
                      </a:rPr>
                      <m:t>0</m:t>
                    </m:r>
                    <m:r>
                      <a:rPr lang="en-US" sz="2900" i="1">
                        <a:latin typeface="Cambria Math"/>
                      </a:rPr>
                      <m:t>⇔</m:t>
                    </m:r>
                    <m:r>
                      <a:rPr lang="en-US" sz="2900" i="1">
                        <a:latin typeface="Cambria Math"/>
                      </a:rPr>
                      <m:t>𝑥</m:t>
                    </m:r>
                    <m:r>
                      <a:rPr lang="en-US" sz="2900" i="1">
                        <a:latin typeface="Cambria Math"/>
                      </a:rPr>
                      <m:t>=</m:t>
                    </m:r>
                    <m:r>
                      <a:rPr lang="en-US" sz="2900" i="1">
                        <a:latin typeface="Cambria Math"/>
                      </a:rPr>
                      <m:t>1</m:t>
                    </m:r>
                  </m:oMath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9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290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sz="29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l-GR" sz="2900" i="1">
                                  <a:latin typeface="Cambria Math"/>
                                </a:rPr>
                                <m:t>𝜋</m:t>
                              </m:r>
                              <m:nary>
                                <m:naryPr>
                                  <m:ctrlPr>
                                    <a:rPr lang="el-GR" sz="29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9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900" i="1">
                                      <a:latin typeface="Cambria Math"/>
                                    </a:rPr>
                                    <m:t>𝑒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l-GR" sz="29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29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l-GR" sz="29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900" i="1">
                                                  <a:latin typeface="Cambria Math"/>
                                                </a:rPr>
                                                <m:t>𝑙𝑛𝑥</m:t>
                                              </m:r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l-GR" sz="2900" i="1">
                                                      <a:latin typeface="Cambria Math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29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9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900" i="1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2900" i="1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  <m:r>
                                <a:rPr lang="en-US" sz="2900" i="1">
                                  <a:latin typeface="Cambria Math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900" i="1">
                                                  <a:latin typeface="Cambria Math"/>
                                                </a:rPr>
                                                <m:t>𝑙𝑛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9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29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US" sz="290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9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900" i="1">
                              <a:latin typeface="Cambria Math"/>
                            </a:rPr>
                            <m:t>𝑒</m:t>
                          </m:r>
                        </m:sup>
                      </m:sSubSup>
                      <m:r>
                        <a:rPr lang="en-US" sz="2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9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9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0" y="3481435"/>
                <a:ext cx="11790721" cy="3376566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l="-721"/>
                </a:stretch>
              </a:blip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62307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019" y="701459"/>
                <a:ext cx="11775033" cy="1660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trục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khi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9" y="701459"/>
                <a:ext cx="11775033" cy="1660968"/>
              </a:xfrm>
              <a:prstGeom prst="rect">
                <a:avLst/>
              </a:prstGeom>
              <a:blipFill>
                <a:blip r:embed="rId3"/>
                <a:stretch>
                  <a:fillRect l="-1346" t="-2198" r="-2227" b="-1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1504836" cy="929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1504836" cy="929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1487202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1487202" cy="932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96835" y="2487567"/>
                <a:ext cx="156953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835" y="2487567"/>
                <a:ext cx="156953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348591" y="2593257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1487202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1487202" cy="932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60330" y="4054198"/>
                <a:ext cx="11790721" cy="2803801"/>
              </a:xfrm>
              <a:prstGeom prst="roundRect">
                <a:avLst>
                  <a:gd name="adj" fmla="val 223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0" y="4054198"/>
                <a:ext cx="11790721" cy="2803801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l="-927"/>
                </a:stretch>
              </a:blip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5738" y="2958028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2248346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83830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3985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1236" y="842934"/>
                <a:ext cx="55471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Tí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gạch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sọc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36" y="842934"/>
                <a:ext cx="554712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747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43953" y="2935585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53" y="2935585"/>
                <a:ext cx="505267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30127" y="2971740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27" y="2971740"/>
                <a:ext cx="732893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960764"/>
                <a:ext cx="50526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960764"/>
                <a:ext cx="505267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404497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348591" y="321297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21938" y="2985490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938" y="2985490"/>
                <a:ext cx="73289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6ABF1B24-18F3-4151-AA6C-22709BA5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48" y="725735"/>
            <a:ext cx="3466614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54989" y="2994844"/>
            <a:ext cx="11790722" cy="3890868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188287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9"/>
            <a:ext cx="11939058" cy="1185671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5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989" y="771795"/>
                <a:ext cx="11796063" cy="1106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cong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89" y="771795"/>
                <a:ext cx="11796063" cy="1106970"/>
              </a:xfrm>
              <a:prstGeom prst="rect">
                <a:avLst/>
              </a:prstGeom>
              <a:blipFill>
                <a:blip r:embed="rId2"/>
                <a:stretch>
                  <a:fillRect l="-1292" t="-1215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1023" y="1915848"/>
                <a:ext cx="98135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343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23" y="1915848"/>
                <a:ext cx="981359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5733" y="1909530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793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733" y="1909530"/>
                <a:ext cx="960519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11539" y="1903951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937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539" y="1903951"/>
                <a:ext cx="960519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2951739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9105787" y="214132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6977665" y="1894158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397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65" y="1894158"/>
                <a:ext cx="96051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44D16FA-955B-4E9B-A7C3-470423D71DD4}"/>
                  </a:ext>
                </a:extLst>
              </p:cNvPr>
              <p:cNvSpPr/>
              <p:nvPr/>
            </p:nvSpPr>
            <p:spPr>
              <a:xfrm>
                <a:off x="409575" y="2951739"/>
                <a:ext cx="11796063" cy="4418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HĐGĐ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⇔−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937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44D16FA-955B-4E9B-A7C3-470423D71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" y="2951739"/>
                <a:ext cx="11796063" cy="4418389"/>
              </a:xfrm>
              <a:prstGeom prst="rect">
                <a:avLst/>
              </a:prstGeom>
              <a:blipFill>
                <a:blip r:embed="rId7"/>
                <a:stretch>
                  <a:fillRect l="-1292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3481434"/>
            <a:ext cx="11790721" cy="337656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62307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42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, trục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xoay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421928"/>
              </a:xfrm>
              <a:prstGeom prst="rect">
                <a:avLst/>
              </a:prstGeom>
              <a:blipFill>
                <a:blip r:embed="rId2"/>
                <a:stretch>
                  <a:fillRect l="-1507" t="-9442" r="-2532" b="-1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121302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496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1213024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98539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9095291" y="260643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757772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757772" cy="1015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543941" y="3636734"/>
                <a:ext cx="11648060" cy="337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1" y="3636734"/>
                <a:ext cx="11648060" cy="3378554"/>
              </a:xfrm>
              <a:prstGeom prst="rect">
                <a:avLst/>
              </a:prstGeom>
              <a:blipFill>
                <a:blip r:embed="rId7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3481434"/>
            <a:ext cx="11790721" cy="337656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562307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7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Cho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giới hạn bởi các đường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. Thể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tích của khối tròn xoay được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xung quanh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bằng: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  <a:blipFill>
                <a:blip r:embed="rId2"/>
                <a:stretch>
                  <a:fillRect l="-1507" t="-5447" r="-156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985398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985398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985398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334822" y="2592396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98539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762528" y="3967704"/>
                <a:ext cx="10113463" cy="23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Phương trình hoành độ giao điểm: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Thể tích của khối tròn xoay là: 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64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28" y="3967704"/>
                <a:ext cx="10113463" cy="2386807"/>
              </a:xfrm>
              <a:prstGeom prst="rect">
                <a:avLst/>
              </a:prstGeom>
              <a:blipFill>
                <a:blip r:embed="rId7"/>
                <a:stretch>
                  <a:fillRect l="-1507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2968965"/>
            <a:ext cx="11790721" cy="388903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1842675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125785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Diện tích hình phẳng giới hạn bởi đồ thị các hàm số 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077218"/>
              </a:xfrm>
              <a:prstGeom prst="rect">
                <a:avLst/>
              </a:prstGeom>
              <a:blipFill>
                <a:blip r:embed="rId2"/>
                <a:stretch>
                  <a:fillRect l="-1507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18867" y="2086525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67" y="2086525"/>
                <a:ext cx="73289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66108" y="204976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08" y="2049768"/>
                <a:ext cx="7328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56476" y="2095585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476" y="2095585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2968961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9112199" y="211227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50031" y="2076080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31" y="2076080"/>
                <a:ext cx="73289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717394" y="2926932"/>
                <a:ext cx="10113463" cy="374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trình hoành độ giao điểm:</a:t>
                </a:r>
              </a:p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tích hình phẳng giới hạn bởi hai đồ thị hàm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số là:</a:t>
                </a:r>
                <a:endParaRPr lang="pt-BR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18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27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94" y="2926932"/>
                <a:ext cx="10113463" cy="3743269"/>
              </a:xfrm>
              <a:prstGeom prst="rect">
                <a:avLst/>
              </a:prstGeom>
              <a:blipFill>
                <a:blip r:embed="rId7"/>
                <a:stretch>
                  <a:fillRect l="-1567"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6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4018200"/>
            <a:ext cx="11790721" cy="283979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90" y="2927948"/>
            <a:ext cx="11790721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2162002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989903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hình phẳng giới hạn bởi đồ thị hàm số 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, trục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hoành, trục tung và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&gt;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Giá trị của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sao cho thể tích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quanh trục hoành bằng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57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9899039" cy="2062103"/>
              </a:xfrm>
              <a:prstGeom prst="rect">
                <a:avLst/>
              </a:prstGeom>
              <a:blipFill>
                <a:blip r:embed="rId2"/>
                <a:stretch>
                  <a:fillRect l="-1539" t="-4142" r="-2648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756" y="3172956"/>
                <a:ext cx="1278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6" y="3172956"/>
                <a:ext cx="127868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90921" y="3999233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50279" y="318617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531113" y="4690321"/>
                <a:ext cx="11225156" cy="2142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Thể tích của khối tròn xoay tạo thành khi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quanh trục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Ox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57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57</m:t>
                    </m:r>
                  </m:oMath>
                </a14:m>
                <a:endParaRPr lang="en-US" sz="3200" i="1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57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13" y="4690321"/>
                <a:ext cx="11225156" cy="2142959"/>
              </a:xfrm>
              <a:prstGeom prst="rect">
                <a:avLst/>
              </a:prstGeom>
              <a:blipFill>
                <a:blip r:embed="rId4"/>
                <a:stretch>
                  <a:fillRect l="-1357" t="-3977" r="-869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DAD2E29-4874-456F-B88C-77800645FAC3}"/>
                  </a:ext>
                </a:extLst>
              </p:cNvPr>
              <p:cNvSpPr/>
              <p:nvPr/>
            </p:nvSpPr>
            <p:spPr>
              <a:xfrm>
                <a:off x="3973806" y="3145458"/>
                <a:ext cx="1278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AD2E29-4874-456F-B88C-77800645F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06" y="3145458"/>
                <a:ext cx="12786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ED53064-E6D6-4944-9A6F-26AAF989A688}"/>
                  </a:ext>
                </a:extLst>
              </p:cNvPr>
              <p:cNvSpPr/>
              <p:nvPr/>
            </p:nvSpPr>
            <p:spPr>
              <a:xfrm>
                <a:off x="6824000" y="3161353"/>
                <a:ext cx="1278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D53064-E6D6-4944-9A6F-26AAF989A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00" y="3161353"/>
                <a:ext cx="127868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A4CA7D1-4D9F-4F21-8897-AEE588ACD1A5}"/>
                  </a:ext>
                </a:extLst>
              </p:cNvPr>
              <p:cNvSpPr/>
              <p:nvPr/>
            </p:nvSpPr>
            <p:spPr>
              <a:xfrm>
                <a:off x="9728240" y="3177688"/>
                <a:ext cx="12786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4CA7D1-4D9F-4F21-8897-AEE588ACD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240" y="3177688"/>
                <a:ext cx="127868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3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4390063"/>
            <a:ext cx="11790721" cy="2467936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3319768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2583208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67138"/>
                <a:ext cx="23120186" cy="1595560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842843" cy="1176337"/>
                <a:chOff x="534987" y="1647866"/>
                <a:chExt cx="3842843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84284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86203" y="771795"/>
                <a:ext cx="9964849" cy="311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Biết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với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−1≤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vuông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03" y="771795"/>
                <a:ext cx="9964849" cy="3111365"/>
              </a:xfrm>
              <a:prstGeom prst="rect">
                <a:avLst/>
              </a:prstGeom>
              <a:blipFill>
                <a:blip r:embed="rId2"/>
                <a:stretch>
                  <a:fillRect l="-1591" t="-2745" r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27816" y="3293116"/>
                <a:ext cx="98539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816" y="3293116"/>
                <a:ext cx="985398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48132" y="333520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32" y="3335201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16357" y="3360167"/>
                <a:ext cx="50526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7" y="3360167"/>
                <a:ext cx="505267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21788" y="4371355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3344592" y="3579287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30743" y="3544223"/>
                <a:ext cx="5301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43" y="3544223"/>
                <a:ext cx="53014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784028" y="4862008"/>
                <a:ext cx="10113463" cy="176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vi-VN" sz="320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=4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=4.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8" y="4862008"/>
                <a:ext cx="10113463" cy="1764778"/>
              </a:xfrm>
              <a:prstGeom prst="rect">
                <a:avLst/>
              </a:prstGeom>
              <a:blipFill>
                <a:blip r:embed="rId7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31829" y="3463400"/>
            <a:ext cx="11860171" cy="3394600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2335034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641748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573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phẳng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quanh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/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2554545"/>
              </a:xfrm>
              <a:prstGeom prst="rect">
                <a:avLst/>
              </a:prstGeom>
              <a:blipFill>
                <a:blip r:embed="rId2"/>
                <a:stretch>
                  <a:fillRect l="-1507" t="-3341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78343" y="2328223"/>
                <a:ext cx="530145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3" y="2328223"/>
                <a:ext cx="530145" cy="932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29502" y="2330787"/>
                <a:ext cx="530145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02" y="2330787"/>
                <a:ext cx="530145" cy="932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12093" y="2356781"/>
                <a:ext cx="732893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3" y="2356781"/>
                <a:ext cx="732893" cy="932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464202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227190" y="2601923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7063310" y="2317692"/>
                <a:ext cx="732893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10" y="2317692"/>
                <a:ext cx="732893" cy="9323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2192673" y="3352266"/>
                <a:ext cx="7200391" cy="118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73" y="3352266"/>
                <a:ext cx="7200391" cy="1188210"/>
              </a:xfrm>
              <a:prstGeom prst="rect">
                <a:avLst/>
              </a:prstGeom>
              <a:blipFill>
                <a:blip r:embed="rId7"/>
                <a:stretch>
                  <a:fillRect l="-2202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4D287C2F-0B80-4946-8107-C1C6D6675F29}"/>
                  </a:ext>
                </a:extLst>
              </p:cNvPr>
              <p:cNvSpPr/>
              <p:nvPr/>
            </p:nvSpPr>
            <p:spPr>
              <a:xfrm>
                <a:off x="485738" y="4290406"/>
                <a:ext cx="10113463" cy="264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D287C2F-0B80-4946-8107-C1C6D6675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8" y="4290406"/>
                <a:ext cx="10113463" cy="2645340"/>
              </a:xfrm>
              <a:prstGeom prst="rect">
                <a:avLst/>
              </a:prstGeom>
              <a:blipFill>
                <a:blip r:embed="rId8"/>
                <a:stretch>
                  <a:fillRect l="-156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2">
            <a:extLst>
              <a:ext uri="{FF2B5EF4-FFF2-40B4-BE49-F238E27FC236}">
                <a16:creationId xmlns:a16="http://schemas.microsoft.com/office/drawing/2014/main" xmlns="" id="{5236BB04-0C6F-4FC9-96E3-95DD8BFF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64" y="3553028"/>
            <a:ext cx="2670217" cy="32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4018200"/>
            <a:ext cx="11790721" cy="283979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90" y="2927948"/>
            <a:ext cx="11790721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2162002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782332" cy="1176337"/>
                <a:chOff x="534987" y="1647866"/>
                <a:chExt cx="3782332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782332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414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40156" y="771795"/>
                <a:ext cx="9796472" cy="184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&gt;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6" y="771795"/>
                <a:ext cx="9796472" cy="1845313"/>
              </a:xfrm>
              <a:prstGeom prst="rect">
                <a:avLst/>
              </a:prstGeom>
              <a:blipFill>
                <a:blip r:embed="rId2"/>
                <a:stretch>
                  <a:fillRect l="-1556" t="-4636" r="-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756" y="3172956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6" y="3172956"/>
                <a:ext cx="13910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90921" y="3999233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550891" y="4908266"/>
                <a:ext cx="11225156" cy="1606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32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  <m:r>
                          <a:rPr lang="en-US" sz="3200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1" y="4908266"/>
                <a:ext cx="11225156" cy="1606017"/>
              </a:xfrm>
              <a:prstGeom prst="rect">
                <a:avLst/>
              </a:prstGeom>
              <a:blipFill>
                <a:blip r:embed="rId4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DAD2E29-4874-456F-B88C-77800645FAC3}"/>
                  </a:ext>
                </a:extLst>
              </p:cNvPr>
              <p:cNvSpPr/>
              <p:nvPr/>
            </p:nvSpPr>
            <p:spPr>
              <a:xfrm>
                <a:off x="3973806" y="3145458"/>
                <a:ext cx="1391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AD2E29-4874-456F-B88C-77800645F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06" y="3145458"/>
                <a:ext cx="139108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ED53064-E6D6-4944-9A6F-26AAF989A688}"/>
                  </a:ext>
                </a:extLst>
              </p:cNvPr>
              <p:cNvSpPr/>
              <p:nvPr/>
            </p:nvSpPr>
            <p:spPr>
              <a:xfrm>
                <a:off x="6824000" y="3161353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D53064-E6D6-4944-9A6F-26AAF989A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00" y="3161353"/>
                <a:ext cx="13910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A4CA7D1-4D9F-4F21-8897-AEE588ACD1A5}"/>
                  </a:ext>
                </a:extLst>
              </p:cNvPr>
              <p:cNvSpPr/>
              <p:nvPr/>
            </p:nvSpPr>
            <p:spPr>
              <a:xfrm>
                <a:off x="9728240" y="3177688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4CA7D1-4D9F-4F21-8897-AEE588ACD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240" y="3177688"/>
                <a:ext cx="13910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ECAC2264-FCDC-4267-8E08-E6E9669109E2}"/>
                  </a:ext>
                </a:extLst>
              </p:cNvPr>
              <p:cNvSpPr/>
              <p:nvPr/>
            </p:nvSpPr>
            <p:spPr>
              <a:xfrm>
                <a:off x="2182347" y="3947740"/>
                <a:ext cx="9152194" cy="86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PTHĐGĐ: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𝑣𝑛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CAC2264-FCDC-4267-8E08-E6E966910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7" y="3947740"/>
                <a:ext cx="9152194" cy="860428"/>
              </a:xfrm>
              <a:prstGeom prst="rect">
                <a:avLst/>
              </a:prstGeom>
              <a:blipFill>
                <a:blip r:embed="rId8"/>
                <a:stretch>
                  <a:fillRect l="-1732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0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50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95155" y="1395740"/>
            <a:ext cx="11892093" cy="5192718"/>
            <a:chOff x="203200" y="3682149"/>
            <a:chExt cx="11892093" cy="5372835"/>
          </a:xfrm>
        </p:grpSpPr>
        <p:sp>
          <p:nvSpPr>
            <p:cNvPr id="30" name="Rounded Rectangle 29"/>
            <p:cNvSpPr/>
            <p:nvPr/>
          </p:nvSpPr>
          <p:spPr>
            <a:xfrm>
              <a:off x="365699" y="3712624"/>
              <a:ext cx="11729594" cy="5342360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03200" y="3682149"/>
              <a:ext cx="2968508" cy="563343"/>
              <a:chOff x="1275608" y="6322789"/>
              <a:chExt cx="5819350" cy="1023565"/>
            </a:xfrm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 rot="16200000" flipV="1">
                <a:off x="3933827" y="4185222"/>
                <a:ext cx="1023558" cy="5298705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34" name="Round Diagonal Corner Rectangle 33"/>
              <p:cNvSpPr/>
              <p:nvPr/>
            </p:nvSpPr>
            <p:spPr>
              <a:xfrm flipV="1">
                <a:off x="1275608" y="6330945"/>
                <a:ext cx="852450" cy="1015408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5966" r="61526" b="19740"/>
          <a:stretch/>
        </p:blipFill>
        <p:spPr bwMode="auto">
          <a:xfrm>
            <a:off x="7372482" y="1592477"/>
            <a:ext cx="4300997" cy="34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895" y="2151413"/>
                <a:ext cx="5706641" cy="241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 2"/>
                  <a:buChar char="u"/>
                </a:pPr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hình phẳng giới hạn bởi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 xác định: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95" y="2151413"/>
                <a:ext cx="5706641" cy="2414700"/>
              </a:xfrm>
              <a:prstGeom prst="rect">
                <a:avLst/>
              </a:prstGeom>
              <a:blipFill rotWithShape="1">
                <a:blip r:embed="rId4"/>
                <a:stretch>
                  <a:fillRect l="-2244" t="-3535" r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7057" y="694363"/>
            <a:ext cx="11906397" cy="749321"/>
            <a:chOff x="534987" y="1647866"/>
            <a:chExt cx="23340848" cy="1256748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55649" y="1720892"/>
              <a:ext cx="23120186" cy="1183722"/>
            </a:xfrm>
            <a:prstGeom prst="roundRect">
              <a:avLst>
                <a:gd name="adj" fmla="val 5492"/>
              </a:avLst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2176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4987" y="1647866"/>
              <a:ext cx="3516719" cy="1176337"/>
              <a:chOff x="534987" y="1647866"/>
              <a:chExt cx="3516719" cy="1176337"/>
            </a:xfrm>
          </p:grpSpPr>
          <p:sp>
            <p:nvSpPr>
              <p:cNvPr id="1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0" name="Chevron 1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13"/>
              <p:cNvSpPr txBox="1">
                <a:spLocks noChangeArrowheads="1"/>
              </p:cNvSpPr>
              <p:nvPr/>
            </p:nvSpPr>
            <p:spPr bwMode="auto">
              <a:xfrm>
                <a:off x="1295135" y="1653394"/>
                <a:ext cx="2756571" cy="92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rPr>
                  <a:t>Dạng 1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967755" y="692698"/>
            <a:ext cx="10118360" cy="7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>
            <a:spAutoFit/>
          </a:bodyPr>
          <a:lstStyle/>
          <a:p>
            <a:pPr marL="0" marR="0" lvl="0" indent="0" algn="just" defTabSz="1088258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>
                <a:tab pos="629732" algn="l"/>
              </a:tabLst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Ứng dụng của tích phân tính diện tích hình phẳng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74487" y="4946068"/>
            <a:ext cx="3116168" cy="1288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78919" y="5359522"/>
                <a:ext cx="4866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Chú ý </a:t>
                </a:r>
                <a:r>
                  <a:rPr lang="en-US" dirty="0"/>
                  <a:t>: đồ thị hàm số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919" y="5359522"/>
                <a:ext cx="486673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6733" y="4985619"/>
                <a:ext cx="3092963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3" y="4985619"/>
                <a:ext cx="3092963" cy="1209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6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7" grpId="0" animBg="1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4029389"/>
            <a:ext cx="11790721" cy="2828610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990" y="2917900"/>
            <a:ext cx="11790721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2162002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782332" cy="1176337"/>
                <a:chOff x="534987" y="1647866"/>
                <a:chExt cx="3782332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782332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414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40156" y="771795"/>
                <a:ext cx="9796472" cy="184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&gt;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156" y="771795"/>
                <a:ext cx="9796472" cy="1845313"/>
              </a:xfrm>
              <a:prstGeom prst="rect">
                <a:avLst/>
              </a:prstGeom>
              <a:blipFill>
                <a:blip r:embed="rId2"/>
                <a:stretch>
                  <a:fillRect l="-1556" t="-4636" r="-149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756" y="3172956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56" y="3172956"/>
                <a:ext cx="139108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90921" y="3999233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158757" y="318617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AB2878E-F671-4BF8-A975-66B01B7EA48D}"/>
                  </a:ext>
                </a:extLst>
              </p:cNvPr>
              <p:cNvSpPr/>
              <p:nvPr/>
            </p:nvSpPr>
            <p:spPr>
              <a:xfrm>
                <a:off x="531112" y="4690321"/>
                <a:ext cx="11660888" cy="190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↔</m:t>
                        </m:r>
                      </m:e>
                    </m:fun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</m:e>
                        </m:eqAr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↔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B2878E-F671-4BF8-A975-66B01B7E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12" y="4690321"/>
                <a:ext cx="11660888" cy="1906548"/>
              </a:xfrm>
              <a:prstGeom prst="rect">
                <a:avLst/>
              </a:prstGeom>
              <a:blipFill>
                <a:blip r:embed="rId4"/>
                <a:stretch>
                  <a:fillRect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2DAD2E29-4874-456F-B88C-77800645FAC3}"/>
                  </a:ext>
                </a:extLst>
              </p:cNvPr>
              <p:cNvSpPr/>
              <p:nvPr/>
            </p:nvSpPr>
            <p:spPr>
              <a:xfrm>
                <a:off x="3973806" y="3145458"/>
                <a:ext cx="1391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AD2E29-4874-456F-B88C-77800645F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06" y="3145458"/>
                <a:ext cx="139108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ED53064-E6D6-4944-9A6F-26AAF989A688}"/>
                  </a:ext>
                </a:extLst>
              </p:cNvPr>
              <p:cNvSpPr/>
              <p:nvPr/>
            </p:nvSpPr>
            <p:spPr>
              <a:xfrm>
                <a:off x="6824000" y="3161353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D53064-E6D6-4944-9A6F-26AAF989A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00" y="3161353"/>
                <a:ext cx="13910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A4CA7D1-4D9F-4F21-8897-AEE588ACD1A5}"/>
                  </a:ext>
                </a:extLst>
              </p:cNvPr>
              <p:cNvSpPr/>
              <p:nvPr/>
            </p:nvSpPr>
            <p:spPr>
              <a:xfrm>
                <a:off x="9728240" y="3177688"/>
                <a:ext cx="1391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A4CA7D1-4D9F-4F21-8897-AEE588ACD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240" y="3177688"/>
                <a:ext cx="13910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3863824"/>
            <a:ext cx="11790721" cy="2994176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626" y="2736131"/>
            <a:ext cx="11665314" cy="1103893"/>
            <a:chOff x="534143" y="3023283"/>
            <a:chExt cx="11665314" cy="1103893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42919"/>
              <a:ext cx="3012808" cy="1084257"/>
              <a:chOff x="5537206" y="1576790"/>
              <a:chExt cx="3047079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794925" y="1576790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7"/>
            <a:ext cx="11939058" cy="2010449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802575" cy="1176337"/>
                <a:chOff x="534987" y="1647866"/>
                <a:chExt cx="3802575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802575" cy="101532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79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13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72080" y="771795"/>
                <a:ext cx="9978972" cy="177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Diện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giới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hạn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ởi đồ thị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endParaRPr lang="vi-VN" sz="3200" i="1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à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&gt;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Gi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á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trị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bằng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80" y="771795"/>
                <a:ext cx="9978972" cy="1776127"/>
              </a:xfrm>
              <a:prstGeom prst="rect">
                <a:avLst/>
              </a:prstGeom>
              <a:blipFill>
                <a:blip r:embed="rId2"/>
                <a:stretch>
                  <a:fillRect l="-1527" t="-4811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109532" y="29507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844544" y="2770132"/>
                <a:ext cx="50526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544" y="2770132"/>
                <a:ext cx="505267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385231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217078" y="2996669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595DBF8-B43B-4343-A1C9-A85FDD6DDC94}"/>
                  </a:ext>
                </a:extLst>
              </p:cNvPr>
              <p:cNvSpPr/>
              <p:nvPr/>
            </p:nvSpPr>
            <p:spPr>
              <a:xfrm>
                <a:off x="6889899" y="2960831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595DBF8-B43B-4343-A1C9-A85FDD6D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99" y="2960831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CFC3FC23-A44B-4218-B878-435F7418F196}"/>
                  </a:ext>
                </a:extLst>
              </p:cNvPr>
              <p:cNvSpPr/>
              <p:nvPr/>
            </p:nvSpPr>
            <p:spPr>
              <a:xfrm>
                <a:off x="1243677" y="2765132"/>
                <a:ext cx="505267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FC3FC23-A44B-4218-B878-435F7418F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77" y="2765132"/>
                <a:ext cx="505267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5BFCFBE-9F52-4690-BBB2-437A062B8634}"/>
                  </a:ext>
                </a:extLst>
              </p:cNvPr>
              <p:cNvSpPr/>
              <p:nvPr/>
            </p:nvSpPr>
            <p:spPr>
              <a:xfrm>
                <a:off x="645803" y="4532026"/>
                <a:ext cx="11271542" cy="2387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có: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5BFCFBE-9F52-4690-BBB2-437A062B8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03" y="4532026"/>
                <a:ext cx="11271542" cy="2387448"/>
              </a:xfrm>
              <a:prstGeom prst="rect">
                <a:avLst/>
              </a:prstGeom>
              <a:blipFill>
                <a:blip r:embed="rId6"/>
                <a:stretch>
                  <a:fillRect l="-1406" t="-1020" b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1B84751-EADA-4213-9211-A7757DE6BE4F}"/>
              </a:ext>
            </a:extLst>
          </p:cNvPr>
          <p:cNvSpPr/>
          <p:nvPr/>
        </p:nvSpPr>
        <p:spPr>
          <a:xfrm>
            <a:off x="717394" y="2926932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2968965"/>
            <a:ext cx="11790721" cy="3889035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738" y="1842675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125785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79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14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=−10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=10</m:t>
                    </m:r>
                  </m:oMath>
                </a14:m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077218"/>
              </a:xfrm>
              <a:prstGeom prst="rect">
                <a:avLst/>
              </a:prstGeom>
              <a:blipFill>
                <a:blip r:embed="rId2"/>
                <a:stretch>
                  <a:fillRect l="-1507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95553" y="2081577"/>
                <a:ext cx="19483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=2008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53" y="2081577"/>
                <a:ext cx="194835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956476" y="2095585"/>
                <a:ext cx="19483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=2000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476" y="2095585"/>
                <a:ext cx="194835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101247" y="2968961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236972" y="210089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951293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1219777" y="1829995"/>
                <a:ext cx="194835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77" y="1829995"/>
                <a:ext cx="1948354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85155" y="1871337"/>
                <a:ext cx="19483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2008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155" y="1871337"/>
                <a:ext cx="194835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3E7115EE-9DD7-43CA-8C7B-939327DEC508}"/>
                  </a:ext>
                </a:extLst>
              </p:cNvPr>
              <p:cNvSpPr/>
              <p:nvPr/>
            </p:nvSpPr>
            <p:spPr>
              <a:xfrm>
                <a:off x="2194224" y="2966088"/>
                <a:ext cx="8656756" cy="118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PTHĐGĐ </a:t>
                </a:r>
                <a:r>
                  <a:rPr lang="fr-FR" sz="320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fr-FR" sz="3200">
                    <a:latin typeface="Times New Roman" pitchFamily="18" charset="0"/>
                    <a:cs typeface="Times New Roman" pitchFamily="18" charset="0"/>
                  </a:rPr>
                  <a:t>đồ thị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E7115EE-9DD7-43CA-8C7B-939327DEC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24" y="2966088"/>
                <a:ext cx="8656756" cy="1188210"/>
              </a:xfrm>
              <a:prstGeom prst="rect">
                <a:avLst/>
              </a:prstGeom>
              <a:blipFill>
                <a:blip r:embed="rId7"/>
                <a:stretch>
                  <a:fillRect l="-1831" r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2732803A-CD02-4B84-95E5-9D0CDCC25736}"/>
                  </a:ext>
                </a:extLst>
              </p:cNvPr>
              <p:cNvSpPr/>
              <p:nvPr/>
            </p:nvSpPr>
            <p:spPr>
              <a:xfrm>
                <a:off x="648652" y="3862551"/>
                <a:ext cx="11256178" cy="2944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≥0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−10;0</m:t>
                        </m:r>
                      </m:e>
                    </m:d>
                  </m:oMath>
                </a14:m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2;10</m:t>
                        </m:r>
                      </m:e>
                    </m:d>
                    <m:r>
                      <a:rPr lang="en-US" sz="3200">
                        <a:latin typeface="Cambria Math"/>
                      </a:rPr>
                      <m:t>;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−10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2008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đvdt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32803A-CD02-4B84-95E5-9D0CDCC25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2" y="3862551"/>
                <a:ext cx="11256178" cy="2944011"/>
              </a:xfrm>
              <a:prstGeom prst="rect">
                <a:avLst/>
              </a:prstGeom>
              <a:blipFill rotWithShape="1">
                <a:blip r:embed="rId8"/>
                <a:stretch>
                  <a:fillRect l="-1354" t="-2899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9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/>
      <p:bldP spid="48" grpId="0" animBg="1"/>
      <p:bldP spid="50" grpId="0"/>
      <p:bldP spid="52" grpId="0"/>
      <p:bldP spid="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6669" y="678843"/>
            <a:ext cx="11939058" cy="2554545"/>
            <a:chOff x="534987" y="1866912"/>
            <a:chExt cx="23404876" cy="4130853"/>
          </a:xfrm>
        </p:grpSpPr>
        <p:grpSp>
          <p:nvGrpSpPr>
            <p:cNvPr id="9" name="Group 8"/>
            <p:cNvGrpSpPr/>
            <p:nvPr/>
          </p:nvGrpSpPr>
          <p:grpSpPr>
            <a:xfrm>
              <a:off x="534987" y="1869705"/>
              <a:ext cx="23340848" cy="4128060"/>
              <a:chOff x="534987" y="1647866"/>
              <a:chExt cx="23340848" cy="412806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755649" y="1720892"/>
                <a:ext cx="23120186" cy="405503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Pentagon 1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6" name="Chevron 1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8958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5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717" y="678843"/>
                <a:ext cx="11833283" cy="2153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≤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đậm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7" y="678843"/>
                <a:ext cx="11833283" cy="2153603"/>
              </a:xfrm>
              <a:prstGeom prst="rect">
                <a:avLst/>
              </a:prstGeom>
              <a:blipFill>
                <a:blip r:embed="rId2"/>
                <a:stretch>
                  <a:fillRect l="-1340" t="-3672" r="-1288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76553" y="3233387"/>
            <a:ext cx="4385399" cy="3548265"/>
            <a:chOff x="880490" y="2428622"/>
            <a:chExt cx="5566941" cy="4422305"/>
          </a:xfrm>
        </p:grpSpPr>
        <p:grpSp>
          <p:nvGrpSpPr>
            <p:cNvPr id="27" name="Group 26"/>
            <p:cNvGrpSpPr/>
            <p:nvPr/>
          </p:nvGrpSpPr>
          <p:grpSpPr>
            <a:xfrm>
              <a:off x="880490" y="2428622"/>
              <a:ext cx="5566315" cy="1097280"/>
              <a:chOff x="5717632" y="1557992"/>
              <a:chExt cx="2899478" cy="117445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27750" y="1557992"/>
                <a:ext cx="2789360" cy="1174453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35910" y="3536913"/>
              <a:ext cx="5510898" cy="1097280"/>
              <a:chOff x="5746498" y="1557992"/>
              <a:chExt cx="2870612" cy="103794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94969" y="4637073"/>
              <a:ext cx="5552462" cy="1097280"/>
              <a:chOff x="5724848" y="1557992"/>
              <a:chExt cx="2892262" cy="103794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22055" y="5753647"/>
              <a:ext cx="5524753" cy="1097280"/>
              <a:chOff x="5739281" y="1557992"/>
              <a:chExt cx="2877829" cy="10379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5541" y="3290830"/>
                <a:ext cx="3034744" cy="65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1" y="3290830"/>
                <a:ext cx="3034744" cy="659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Rectangle 2047"/>
              <p:cNvSpPr/>
              <p:nvPr/>
            </p:nvSpPr>
            <p:spPr>
              <a:xfrm>
                <a:off x="796631" y="4110506"/>
                <a:ext cx="286944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22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8" name="Rectangle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1" y="4110506"/>
                <a:ext cx="286944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Rectangle 2050"/>
              <p:cNvSpPr/>
              <p:nvPr/>
            </p:nvSpPr>
            <p:spPr>
              <a:xfrm>
                <a:off x="728552" y="5828174"/>
                <a:ext cx="2869440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22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51" name="Rectangle 20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2" y="5828174"/>
                <a:ext cx="286944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4967" y="4989010"/>
                <a:ext cx="286943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22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67" y="4989010"/>
                <a:ext cx="2869439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50DEAE4E-0BA3-4A74-9EB0-CA5BBDDA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50500"/>
            <a:ext cx="5280870" cy="31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6584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8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xoay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được khi quay hình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và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vật thể tròn xoay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22</m:t>
                        </m:r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6584238"/>
              </a:xfrm>
              <a:prstGeom prst="rect">
                <a:avLst/>
              </a:prstGeom>
              <a:blipFill>
                <a:blip r:embed="rId2"/>
                <a:stretch>
                  <a:fillRect l="-1300" t="-1296" r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>
            <a:extLst>
              <a:ext uri="{FF2B5EF4-FFF2-40B4-BE49-F238E27FC236}">
                <a16:creationId xmlns:a16="http://schemas.microsoft.com/office/drawing/2014/main" xmlns="" id="{12F19BBE-1F25-4155-85A6-EFA11040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58" y="914879"/>
            <a:ext cx="3206705" cy="16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96870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398" tIns="45699" rIns="91398" bIns="45699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vi-VN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3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vi-VN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 dụng thấp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3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8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6" y="449580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3" y="35060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4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3" y="451485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3" y="352511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80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5738" y="2515920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714168"/>
            <a:ext cx="11939058" cy="1737630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7" cy="79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i="1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đậm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bằng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  <a:blipFill>
                <a:blip r:embed="rId2"/>
                <a:stretch>
                  <a:fillRect l="-1507" t="-5447" r="-723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3328478" y="2774143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951293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1191272" y="2522848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72" y="2522848"/>
                <a:ext cx="73289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32151" y="2532951"/>
                <a:ext cx="96051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51" y="2532951"/>
                <a:ext cx="960519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798152" y="2549286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152" y="2549286"/>
                <a:ext cx="732893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4083336" y="2532951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36" y="2532951"/>
                <a:ext cx="96051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ECEA1C6D-D621-4679-8C35-9D41FC26C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/>
          <a:stretch/>
        </p:blipFill>
        <p:spPr bwMode="auto">
          <a:xfrm>
            <a:off x="4713858" y="3620239"/>
            <a:ext cx="3755733" cy="31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 animBg="1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66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d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d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eqArr>
                            <m:eqArr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</m:e>
                                  </m:nary>
                                  <m:nary>
                                    <m:nary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e>
                                  </m:nary>
                                  <m:nary>
                                    <m:nary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bSup>
                        </m:e>
                      </m:d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55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20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109</m:t>
                        </m:r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000" dirty="0"/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6609310"/>
              </a:xfrm>
              <a:prstGeom prst="rect">
                <a:avLst/>
              </a:prstGeom>
              <a:blipFill>
                <a:blip r:embed="rId2"/>
                <a:stretch>
                  <a:fillRect l="-1196" t="-1199" r="-1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2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14168"/>
            <a:ext cx="11939058" cy="1737630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51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9" y="771795"/>
                <a:ext cx="10113463" cy="1569660"/>
              </a:xfrm>
              <a:prstGeom prst="rect">
                <a:avLst/>
              </a:prstGeom>
              <a:blipFill>
                <a:blip r:embed="rId3"/>
                <a:stretch>
                  <a:fillRect l="-1507" t="-5447" r="-168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708063" y="3891519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3" y="3891519"/>
                <a:ext cx="73289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594251" y="2698422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51" y="2698422"/>
                <a:ext cx="960519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">
            <a:extLst>
              <a:ext uri="{FF2B5EF4-FFF2-40B4-BE49-F238E27FC236}">
                <a16:creationId xmlns:a16="http://schemas.microsoft.com/office/drawing/2014/main" xmlns="" id="{9F104F8D-F353-49B7-A2C6-7F773CA3C83F}"/>
              </a:ext>
            </a:extLst>
          </p:cNvPr>
          <p:cNvGrpSpPr>
            <a:grpSpLocks/>
          </p:cNvGrpSpPr>
          <p:nvPr/>
        </p:nvGrpSpPr>
        <p:grpSpPr bwMode="auto">
          <a:xfrm>
            <a:off x="7847763" y="2763952"/>
            <a:ext cx="3538133" cy="3042766"/>
            <a:chOff x="7469" y="11542"/>
            <a:chExt cx="2131" cy="2010"/>
          </a:xfrm>
        </p:grpSpPr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xmlns="" id="{28344B4F-F0E9-4810-A454-CE3792141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9" y="12855"/>
              <a:ext cx="213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10">
              <a:extLst>
                <a:ext uri="{FF2B5EF4-FFF2-40B4-BE49-F238E27FC236}">
                  <a16:creationId xmlns:a16="http://schemas.microsoft.com/office/drawing/2014/main" xmlns="" id="{54D8ABA9-A099-4FAD-8CA0-06A3DEA75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9" y="11611"/>
              <a:ext cx="1" cy="19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xmlns="" id="{A562B05D-E5F8-4F2D-8DD9-AE971EC43C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14" y="12836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Equation" r:id="rId6" imgW="152400" imgH="177800" progId="Equation.DSMT4">
                    <p:embed/>
                  </p:oleObj>
                </mc:Choice>
                <mc:Fallback>
                  <p:oleObj name="Equation" r:id="rId6" imgW="152400" imgH="177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4" y="12836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810E5DA-EF0B-407C-91A3-C37CED4D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2" y="12824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xmlns="" id="{80459B05-AF69-488C-AEBF-1CADF75EFB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00" y="12566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Equation" r:id="rId8" imgW="127000" imgH="139700" progId="Equation.DSMT4">
                    <p:embed/>
                  </p:oleObj>
                </mc:Choice>
                <mc:Fallback>
                  <p:oleObj name="Equation" r:id="rId8" imgW="127000" imgH="1397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0" y="12566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xmlns="" id="{404C0D81-7BC4-4570-87C4-F9A2F330DC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99" y="11542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" name="Equation" r:id="rId10" imgW="139700" imgH="165100" progId="Equation.DSMT4">
                    <p:embed/>
                  </p:oleObj>
                </mc:Choice>
                <mc:Fallback>
                  <p:oleObj name="Equation" r:id="rId10" imgW="139700" imgH="16510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" y="11542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BFEF4E88-A71B-49C3-AE62-0588621C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" y="11611"/>
              <a:ext cx="1354" cy="1890"/>
            </a:xfrm>
            <a:custGeom>
              <a:avLst/>
              <a:gdLst>
                <a:gd name="T0" fmla="*/ 0 w 1354"/>
                <a:gd name="T1" fmla="*/ 0 h 1890"/>
                <a:gd name="T2" fmla="*/ 348 w 1354"/>
                <a:gd name="T3" fmla="*/ 1563 h 1890"/>
                <a:gd name="T4" fmla="*/ 1006 w 1354"/>
                <a:gd name="T5" fmla="*/ 236 h 1890"/>
                <a:gd name="T6" fmla="*/ 1354 w 1354"/>
                <a:gd name="T7" fmla="*/ 189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4" h="1890">
                  <a:moveTo>
                    <a:pt x="0" y="0"/>
                  </a:moveTo>
                  <a:cubicBezTo>
                    <a:pt x="90" y="762"/>
                    <a:pt x="180" y="1524"/>
                    <a:pt x="348" y="1563"/>
                  </a:cubicBezTo>
                  <a:cubicBezTo>
                    <a:pt x="516" y="1602"/>
                    <a:pt x="838" y="182"/>
                    <a:pt x="1006" y="236"/>
                  </a:cubicBezTo>
                  <a:cubicBezTo>
                    <a:pt x="1174" y="290"/>
                    <a:pt x="1264" y="1090"/>
                    <a:pt x="1354" y="1890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xmlns="" id="{6EFF708C-2B31-49F4-81A6-33A7F62AAE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59" y="12856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" name="Equation" r:id="rId12" imgW="127000" imgH="139700" progId="Equation.DSMT4">
                    <p:embed/>
                  </p:oleObj>
                </mc:Choice>
                <mc:Fallback>
                  <p:oleObj name="Equation" r:id="rId12" imgW="127000" imgH="13970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" y="12856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xmlns="" id="{5D931B76-CCA7-498F-99C4-2018DCD2CB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69" y="12856"/>
            <a:ext cx="20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" name="Equation" r:id="rId14" imgW="127000" imgH="177800" progId="Equation.DSMT4">
                    <p:embed/>
                  </p:oleObj>
                </mc:Choice>
                <mc:Fallback>
                  <p:oleObj name="Equation" r:id="rId14" imgW="127000" imgH="1778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9" y="12856"/>
                          <a:ext cx="20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xmlns="" id="{47F6EFB3-A4A4-4C79-B55E-878D397672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24" y="12856"/>
            <a:ext cx="18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" name="Equation" r:id="rId16" imgW="114151" imgH="139518" progId="Equation.DSMT4">
                    <p:embed/>
                  </p:oleObj>
                </mc:Choice>
                <mc:Fallback>
                  <p:oleObj name="Equation" r:id="rId16" imgW="114151" imgH="139518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4" y="12856"/>
                          <a:ext cx="18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679091-8B77-4A3C-AAED-20BFE8139D27}"/>
              </a:ext>
            </a:extLst>
          </p:cNvPr>
          <p:cNvGrpSpPr/>
          <p:nvPr/>
        </p:nvGrpSpPr>
        <p:grpSpPr>
          <a:xfrm>
            <a:off x="179566" y="2499752"/>
            <a:ext cx="6733431" cy="3548266"/>
            <a:chOff x="880493" y="2428621"/>
            <a:chExt cx="7108287" cy="442230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9D1163E-6BDA-4FEA-86CE-57A2A3A053F9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8D5FC0F-CAB2-421F-A95D-6A04C81F22B5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C260AE3-E013-47DE-BF03-12351DFDDD42}"/>
                  </a:ext>
                </a:extLst>
              </p:cNvPr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9068930-C4BE-4069-B0D1-F8FCA21441AA}"/>
                </a:ext>
              </a:extLst>
            </p:cNvPr>
            <p:cNvGrpSpPr/>
            <p:nvPr/>
          </p:nvGrpSpPr>
          <p:grpSpPr>
            <a:xfrm>
              <a:off x="935910" y="3536913"/>
              <a:ext cx="7052868" cy="1097280"/>
              <a:chOff x="5746498" y="1557992"/>
              <a:chExt cx="3673820" cy="103794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64D5E32-54D1-4B4A-9D3A-D9FA15AAEEC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8454B42C-9F68-452F-9BBA-F9ABB1507E41}"/>
                  </a:ext>
                </a:extLst>
              </p:cNvPr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C392F32-A1E8-45FF-B19D-4D7CA82243A7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2FA2D58B-BEF3-48DD-9342-9B7C14B296B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AE66702E-44DD-4352-AD21-A5A4A576BAB8}"/>
                  </a:ext>
                </a:extLst>
              </p:cNvPr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90FCBE99-44D0-4070-9B83-82AFD87B8A32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79CEEDC-DFE4-4509-A776-C5C64559B23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710BB436-3C23-467A-BD9E-6E59125E539B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A49872A-04DA-4D38-974E-AA869C257046}"/>
                  </a:ext>
                </a:extLst>
              </p:cNvPr>
              <p:cNvSpPr/>
              <p:nvPr/>
            </p:nvSpPr>
            <p:spPr>
              <a:xfrm>
                <a:off x="301260" y="3466706"/>
                <a:ext cx="6622053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49872A-04DA-4D38-974E-AA869C257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60" y="3466706"/>
                <a:ext cx="6622053" cy="648191"/>
              </a:xfrm>
              <a:prstGeom prst="rect">
                <a:avLst/>
              </a:prstGeom>
              <a:blipFill>
                <a:blip r:embed="rId18"/>
                <a:stretch>
                  <a:fillRect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7487C06-1DED-4EE8-80C1-00405333D325}"/>
                  </a:ext>
                </a:extLst>
              </p:cNvPr>
              <p:cNvSpPr/>
              <p:nvPr/>
            </p:nvSpPr>
            <p:spPr>
              <a:xfrm>
                <a:off x="396393" y="4345149"/>
                <a:ext cx="50237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487C06-1DED-4EE8-80C1-00405333D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3" y="4345149"/>
                <a:ext cx="5023753" cy="584775"/>
              </a:xfrm>
              <a:prstGeom prst="rect">
                <a:avLst/>
              </a:prstGeom>
              <a:blipFill>
                <a:blip r:embed="rId19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7684A70C-8A0E-418E-89FF-2722D4E0E27A}"/>
                  </a:ext>
                </a:extLst>
              </p:cNvPr>
              <p:cNvSpPr/>
              <p:nvPr/>
            </p:nvSpPr>
            <p:spPr>
              <a:xfrm>
                <a:off x="346095" y="2547443"/>
                <a:ext cx="51541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84A70C-8A0E-418E-89FF-2722D4E0E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5" y="2547443"/>
                <a:ext cx="5154130" cy="584775"/>
              </a:xfrm>
              <a:prstGeom prst="rect">
                <a:avLst/>
              </a:prstGeom>
              <a:blipFill>
                <a:blip r:embed="rId20"/>
                <a:stretch>
                  <a:fillRect t="-14583" r="-153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4CA4A318-292E-47AC-BE9C-458B9E0E8AA5}"/>
                  </a:ext>
                </a:extLst>
              </p:cNvPr>
              <p:cNvSpPr/>
              <p:nvPr/>
            </p:nvSpPr>
            <p:spPr>
              <a:xfrm>
                <a:off x="365684" y="5264487"/>
                <a:ext cx="48970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A4A318-292E-47AC-BE9C-458B9E0E8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4" y="5264487"/>
                <a:ext cx="4897042" cy="584775"/>
              </a:xfrm>
              <a:prstGeom prst="rect">
                <a:avLst/>
              </a:prstGeom>
              <a:blipFill>
                <a:blip r:embed="rId21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7B06E00-280F-4766-A788-597830F0F86F}"/>
              </a:ext>
            </a:extLst>
          </p:cNvPr>
          <p:cNvSpPr/>
          <p:nvPr/>
        </p:nvSpPr>
        <p:spPr>
          <a:xfrm>
            <a:off x="149031" y="2574698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418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,∀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vi-VN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b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đó</a:t>
                </a: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4187813"/>
              </a:xfrm>
              <a:prstGeom prst="rect">
                <a:avLst/>
              </a:prstGeom>
              <a:blipFill>
                <a:blip r:embed="rId2"/>
                <a:stretch>
                  <a:fillRect l="-1300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609" y="1472234"/>
            <a:ext cx="11892092" cy="5232986"/>
            <a:chOff x="214609" y="1472234"/>
            <a:chExt cx="11892092" cy="5232986"/>
          </a:xfrm>
        </p:grpSpPr>
        <p:sp>
          <p:nvSpPr>
            <p:cNvPr id="29" name="Rounded Rectangle 28"/>
            <p:cNvSpPr/>
            <p:nvPr/>
          </p:nvSpPr>
          <p:spPr>
            <a:xfrm>
              <a:off x="377107" y="1501916"/>
              <a:ext cx="11729594" cy="520330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4609" y="1472234"/>
              <a:ext cx="2874827" cy="548680"/>
              <a:chOff x="1275610" y="6322789"/>
              <a:chExt cx="5635702" cy="1023565"/>
            </a:xfrm>
          </p:grpSpPr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6200000" flipV="1">
                <a:off x="3827332" y="4291717"/>
                <a:ext cx="1023558" cy="5085716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 flipV="1">
                <a:off x="1275610" y="6330943"/>
                <a:ext cx="818185" cy="10154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1403702" y="6378165"/>
                <a:ext cx="52328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4105" y="3233949"/>
                <a:ext cx="6502401" cy="3490337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r>
                  <a:rPr lang="nl-NL" sz="24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Chú ý: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744" indent="-342744">
                  <a:buFontTx/>
                  <a:buChar char="-"/>
                </a:pPr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Nếu trên đoạn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hàm số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không đổi dấu thì: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Nắm vững cách tính tích phân của hàm số có chứa giá trị tuyệt đối.</a:t>
                </a:r>
                <a:r>
                  <a:rPr lang="nl-NL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Diện tích của hình phẳng giới hạn bởi các đường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hai đ.thẳng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được xác định: S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)−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nl-NL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nl-NL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nl-NL" sz="24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endPara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05" y="3233949"/>
                <a:ext cx="6502401" cy="3490337"/>
              </a:xfrm>
              <a:prstGeom prst="rect">
                <a:avLst/>
              </a:prstGeom>
              <a:blipFill rotWithShape="1">
                <a:blip r:embed="rId3"/>
                <a:stretch>
                  <a:fillRect l="-1501" t="-1399" r="-844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029" y="2092978"/>
                <a:ext cx="5286600" cy="2876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 2"/>
                  <a:buChar char="v"/>
                </a:pPr>
                <a:r>
                  <a:rPr lang="nl-NL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hình phẳng giới hạn bởi</a:t>
                </a:r>
                <a:r>
                  <a:rPr lang="nl-NL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nl-NL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: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nl-NL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nl-NL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 xác định: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9" y="2092978"/>
                <a:ext cx="5286600" cy="2876108"/>
              </a:xfrm>
              <a:prstGeom prst="rect">
                <a:avLst/>
              </a:prstGeom>
              <a:blipFill rotWithShape="1">
                <a:blip r:embed="rId4"/>
                <a:stretch>
                  <a:fillRect l="-2768" t="-2754" r="-2768" b="-5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15136" r="49347" b="9663"/>
          <a:stretch/>
        </p:blipFill>
        <p:spPr bwMode="auto">
          <a:xfrm>
            <a:off x="8888633" y="1545460"/>
            <a:ext cx="3187243" cy="200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44042" y="678843"/>
            <a:ext cx="11939058" cy="750986"/>
            <a:chOff x="534987" y="1866912"/>
            <a:chExt cx="23404876" cy="1259541"/>
          </a:xfrm>
        </p:grpSpPr>
        <p:grpSp>
          <p:nvGrpSpPr>
            <p:cNvPr id="12" name="Group 11"/>
            <p:cNvGrpSpPr/>
            <p:nvPr/>
          </p:nvGrpSpPr>
          <p:grpSpPr>
            <a:xfrm>
              <a:off x="534987" y="1869705"/>
              <a:ext cx="23340848" cy="1256748"/>
              <a:chOff x="534987" y="1647866"/>
              <a:chExt cx="23340848" cy="1256748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755649" y="1720892"/>
                <a:ext cx="23120186" cy="118372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34987" y="1647866"/>
                <a:ext cx="3516719" cy="1176337"/>
                <a:chOff x="534987" y="1647866"/>
                <a:chExt cx="3516719" cy="1176337"/>
              </a:xfrm>
            </p:grpSpPr>
            <p:sp>
              <p:nvSpPr>
                <p:cNvPr id="1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1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Freeform 2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9" name="Chevron 1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5135" y="1653394"/>
                  <a:ext cx="275657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Dạng 1</a:t>
                  </a:r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4104214" y="1866912"/>
              <a:ext cx="19835649" cy="125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Ứng dụng của tích phân tính diện tích hình phẳng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61686" y="5250868"/>
            <a:ext cx="4321513" cy="1288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6838" y="5261645"/>
                <a:ext cx="4411208" cy="120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38" y="5261645"/>
                <a:ext cx="4411208" cy="12093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6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14167"/>
            <a:ext cx="11939058" cy="2136113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51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90" y="771795"/>
                <a:ext cx="999028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𝑚𝑥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Gọi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là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diện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tích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phẳng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giới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hạn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bởi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trục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phần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đậm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ve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̃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dưới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trị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là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90" y="771795"/>
                <a:ext cx="9990288" cy="2554545"/>
              </a:xfrm>
              <a:prstGeom prst="rect">
                <a:avLst/>
              </a:prstGeom>
              <a:blipFill>
                <a:blip r:embed="rId2"/>
                <a:stretch>
                  <a:fillRect l="-1525" t="-3341" r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951293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1178892" y="2856092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92" y="2856092"/>
                <a:ext cx="732893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24802" y="2856092"/>
                <a:ext cx="96051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02" y="2856092"/>
                <a:ext cx="960519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809384" y="2861092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384" y="2861092"/>
                <a:ext cx="732893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4120881" y="2893385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81" y="2893385"/>
                <a:ext cx="96051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BC5588F8-490D-438B-BCF2-6E426FB0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28" y="3152966"/>
            <a:ext cx="3033486" cy="29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1C80E45-A7DD-443D-91C2-364961B74242}"/>
              </a:ext>
            </a:extLst>
          </p:cNvPr>
          <p:cNvGrpSpPr/>
          <p:nvPr/>
        </p:nvGrpSpPr>
        <p:grpSpPr>
          <a:xfrm>
            <a:off x="299759" y="2889745"/>
            <a:ext cx="2537236" cy="3548266"/>
            <a:chOff x="880493" y="2428621"/>
            <a:chExt cx="7108287" cy="44223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854B446-2ACF-43A2-A9D2-4FF6E1E067D4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8EEC3B7-9A05-470C-95AE-6DE72CE4B780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1ACB7FAA-ED5D-4B64-B56C-12672A9C72E6}"/>
                  </a:ext>
                </a:extLst>
              </p:cNvPr>
              <p:cNvSpPr/>
              <p:nvPr/>
            </p:nvSpPr>
            <p:spPr>
              <a:xfrm>
                <a:off x="5717632" y="1811194"/>
                <a:ext cx="735492" cy="56606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093C0AE-74DC-4808-8D68-6C2BDC5A1667}"/>
                </a:ext>
              </a:extLst>
            </p:cNvPr>
            <p:cNvGrpSpPr/>
            <p:nvPr/>
          </p:nvGrpSpPr>
          <p:grpSpPr>
            <a:xfrm>
              <a:off x="935908" y="3536913"/>
              <a:ext cx="7052870" cy="1097280"/>
              <a:chOff x="5746497" y="1557992"/>
              <a:chExt cx="3673821" cy="103794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9D951882-8ACD-4C42-8BE4-27A85B83447C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051ACED3-BAC1-4EA7-AC4D-CF6757808815}"/>
                  </a:ext>
                </a:extLst>
              </p:cNvPr>
              <p:cNvSpPr/>
              <p:nvPr/>
            </p:nvSpPr>
            <p:spPr>
              <a:xfrm>
                <a:off x="5746497" y="1811194"/>
                <a:ext cx="73549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A55B6B2A-73E6-40E6-A566-BB688C8748BF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68D61088-167C-48A2-A4D6-32FC9ED62289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5A12306-B5DB-4400-849D-E5F6CFC9928E}"/>
                  </a:ext>
                </a:extLst>
              </p:cNvPr>
              <p:cNvSpPr/>
              <p:nvPr/>
            </p:nvSpPr>
            <p:spPr>
              <a:xfrm>
                <a:off x="5724848" y="1811194"/>
                <a:ext cx="701420" cy="51851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80B3C5FC-DEBA-4207-B6D7-8286F58F38C7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1F4CCF44-5321-4EC1-AE9F-6A24B227F07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8913D22-87B8-4091-8714-A4FB91B3A46C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742707" cy="51851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F0EBB22-D081-4C49-BF0A-D5A00A6A990D}"/>
              </a:ext>
            </a:extLst>
          </p:cNvPr>
          <p:cNvSpPr/>
          <p:nvPr/>
        </p:nvSpPr>
        <p:spPr>
          <a:xfrm>
            <a:off x="291555" y="5721912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D9AC7EA9-D80C-4142-8DC0-EDCB9B66019F}"/>
                  </a:ext>
                </a:extLst>
              </p:cNvPr>
              <p:cNvSpPr/>
              <p:nvPr/>
            </p:nvSpPr>
            <p:spPr>
              <a:xfrm>
                <a:off x="872681" y="2999773"/>
                <a:ext cx="1239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AC7EA9-D80C-4142-8DC0-EDCB9B660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1" y="2999773"/>
                <a:ext cx="123995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022D340-5C65-4462-8093-1A7988BC347B}"/>
                  </a:ext>
                </a:extLst>
              </p:cNvPr>
              <p:cNvSpPr/>
              <p:nvPr/>
            </p:nvSpPr>
            <p:spPr>
              <a:xfrm>
                <a:off x="852594" y="4823319"/>
                <a:ext cx="1239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022D340-5C65-4462-8093-1A7988BC3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4" y="4823319"/>
                <a:ext cx="12399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86BAC46-ED97-43A0-B371-20D61D9DE6AE}"/>
                  </a:ext>
                </a:extLst>
              </p:cNvPr>
              <p:cNvSpPr/>
              <p:nvPr/>
            </p:nvSpPr>
            <p:spPr>
              <a:xfrm>
                <a:off x="714001" y="3758770"/>
                <a:ext cx="154376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6BAC46-ED97-43A0-B371-20D61D9DE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01" y="3758770"/>
                <a:ext cx="1543761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85F7C15-C95C-48C2-A7C7-2B069D347849}"/>
                  </a:ext>
                </a:extLst>
              </p:cNvPr>
              <p:cNvSpPr/>
              <p:nvPr/>
            </p:nvSpPr>
            <p:spPr>
              <a:xfrm>
                <a:off x="720779" y="5519610"/>
                <a:ext cx="154376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85F7C15-C95C-48C2-A7C7-2B069D347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9" y="5519610"/>
                <a:ext cx="1543761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6470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hoành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đô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̣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điểm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 trục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là: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vi-VN" sz="32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có: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6470233"/>
              </a:xfrm>
              <a:prstGeom prst="rect">
                <a:avLst/>
              </a:prstGeom>
              <a:blipFill>
                <a:blip r:embed="rId2"/>
                <a:stretch>
                  <a:fillRect l="-1300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9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14167"/>
            <a:ext cx="11939058" cy="2136113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419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4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90" y="771795"/>
                <a:ext cx="999028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𝑐𝑥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latin typeface="Cambria Math"/>
                          </a:rPr>
                          <m:t>∈</m:t>
                        </m:r>
                        <m:r>
                          <a:rPr lang="en-US" sz="3200" i="1">
                            <a:latin typeface="Cambria Math"/>
                          </a:rPr>
                          <m:t>ℝ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gốc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′(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𝐻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(4)−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(2)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90" y="771795"/>
                <a:ext cx="9990288" cy="2554545"/>
              </a:xfrm>
              <a:prstGeom prst="rect">
                <a:avLst/>
              </a:prstGeom>
              <a:blipFill>
                <a:blip r:embed="rId3"/>
                <a:stretch>
                  <a:fillRect l="-1525" t="-3341" r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951293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1178892" y="2856092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92" y="2856092"/>
                <a:ext cx="732893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24802" y="2856092"/>
                <a:ext cx="96051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02" y="2856092"/>
                <a:ext cx="960519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809384" y="2861092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384" y="2861092"/>
                <a:ext cx="732893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4120881" y="2893385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81" y="2893385"/>
                <a:ext cx="96051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1C80E45-A7DD-443D-91C2-364961B74242}"/>
              </a:ext>
            </a:extLst>
          </p:cNvPr>
          <p:cNvGrpSpPr/>
          <p:nvPr/>
        </p:nvGrpSpPr>
        <p:grpSpPr>
          <a:xfrm>
            <a:off x="288830" y="2878283"/>
            <a:ext cx="2537236" cy="3548266"/>
            <a:chOff x="880493" y="2428621"/>
            <a:chExt cx="7108287" cy="44223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854B446-2ACF-43A2-A9D2-4FF6E1E067D4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8EEC3B7-9A05-470C-95AE-6DE72CE4B780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1ACB7FAA-ED5D-4B64-B56C-12672A9C72E6}"/>
                  </a:ext>
                </a:extLst>
              </p:cNvPr>
              <p:cNvSpPr/>
              <p:nvPr/>
            </p:nvSpPr>
            <p:spPr>
              <a:xfrm>
                <a:off x="5717632" y="1811194"/>
                <a:ext cx="735492" cy="56606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093C0AE-74DC-4808-8D68-6C2BDC5A1667}"/>
                </a:ext>
              </a:extLst>
            </p:cNvPr>
            <p:cNvGrpSpPr/>
            <p:nvPr/>
          </p:nvGrpSpPr>
          <p:grpSpPr>
            <a:xfrm>
              <a:off x="935908" y="3536913"/>
              <a:ext cx="7052870" cy="1097280"/>
              <a:chOff x="5746497" y="1557992"/>
              <a:chExt cx="3673821" cy="103794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9D951882-8ACD-4C42-8BE4-27A85B83447C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051ACED3-BAC1-4EA7-AC4D-CF6757808815}"/>
                  </a:ext>
                </a:extLst>
              </p:cNvPr>
              <p:cNvSpPr/>
              <p:nvPr/>
            </p:nvSpPr>
            <p:spPr>
              <a:xfrm>
                <a:off x="5746497" y="1811194"/>
                <a:ext cx="73549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A55B6B2A-73E6-40E6-A566-BB688C8748BF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68D61088-167C-48A2-A4D6-32FC9ED62289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5A12306-B5DB-4400-849D-E5F6CFC9928E}"/>
                  </a:ext>
                </a:extLst>
              </p:cNvPr>
              <p:cNvSpPr/>
              <p:nvPr/>
            </p:nvSpPr>
            <p:spPr>
              <a:xfrm>
                <a:off x="5724848" y="1811194"/>
                <a:ext cx="701420" cy="51851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80B3C5FC-DEBA-4207-B6D7-8286F58F38C7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1F4CCF44-5321-4EC1-AE9F-6A24B227F07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8913D22-87B8-4091-8714-A4FB91B3A46C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742707" cy="51851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F0EBB22-D081-4C49-BF0A-D5A00A6A990D}"/>
              </a:ext>
            </a:extLst>
          </p:cNvPr>
          <p:cNvSpPr/>
          <p:nvPr/>
        </p:nvSpPr>
        <p:spPr>
          <a:xfrm>
            <a:off x="291555" y="5721912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D9AC7EA9-D80C-4142-8DC0-EDCB9B66019F}"/>
                  </a:ext>
                </a:extLst>
              </p:cNvPr>
              <p:cNvSpPr/>
              <p:nvPr/>
            </p:nvSpPr>
            <p:spPr>
              <a:xfrm>
                <a:off x="872681" y="2999773"/>
                <a:ext cx="14239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i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vi-V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AC7EA9-D80C-4142-8DC0-EDCB9B660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1" y="2999773"/>
                <a:ext cx="1423980" cy="584775"/>
              </a:xfrm>
              <a:prstGeom prst="rect">
                <a:avLst/>
              </a:prstGeom>
              <a:blipFill>
                <a:blip r:embed="rId8"/>
                <a:stretch>
                  <a:fillRect l="-1068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022D340-5C65-4462-8093-1A7988BC347B}"/>
                  </a:ext>
                </a:extLst>
              </p:cNvPr>
              <p:cNvSpPr/>
              <p:nvPr/>
            </p:nvSpPr>
            <p:spPr>
              <a:xfrm>
                <a:off x="852594" y="4823319"/>
                <a:ext cx="1577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022D340-5C65-4462-8093-1A7988BC3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4" y="4823319"/>
                <a:ext cx="157729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86BAC46-ED97-43A0-B371-20D61D9DE6AE}"/>
                  </a:ext>
                </a:extLst>
              </p:cNvPr>
              <p:cNvSpPr/>
              <p:nvPr/>
            </p:nvSpPr>
            <p:spPr>
              <a:xfrm>
                <a:off x="852594" y="3907934"/>
                <a:ext cx="154376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vi-VN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6BAC46-ED97-43A0-B371-20D61D9DE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4" y="3907934"/>
                <a:ext cx="154376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385F7C15-C95C-48C2-A7C7-2B069D347849}"/>
                  </a:ext>
                </a:extLst>
              </p:cNvPr>
              <p:cNvSpPr/>
              <p:nvPr/>
            </p:nvSpPr>
            <p:spPr>
              <a:xfrm>
                <a:off x="834113" y="5730129"/>
                <a:ext cx="154376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85F7C15-C95C-48C2-A7C7-2B069D347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13" y="5730129"/>
                <a:ext cx="154376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2C2FA619-0FEA-438F-AD74-19AF47302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92195"/>
              </p:ext>
            </p:extLst>
          </p:nvPr>
        </p:nvGraphicFramePr>
        <p:xfrm>
          <a:off x="4606419" y="3063909"/>
          <a:ext cx="4011946" cy="351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Bitmap Image" r:id="rId12" imgW="4277322" imgH="6087325" progId="Paint.Picture">
                  <p:embed/>
                </p:oleObj>
              </mc:Choice>
              <mc:Fallback>
                <p:oleObj name="Bitmap Image" r:id="rId12" imgW="4277322" imgH="6087325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40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419" y="3063909"/>
                        <a:ext cx="4011946" cy="3518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2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715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=4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=4,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dx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=58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nary>
                          <m:nary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3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dx</m:t>
                            </m:r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=58</m:t>
                    </m:r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7150997"/>
              </a:xfrm>
              <a:prstGeom prst="rect">
                <a:avLst/>
              </a:prstGeom>
              <a:blipFill>
                <a:blip r:embed="rId2"/>
                <a:stretch>
                  <a:fillRect l="-1300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4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14167"/>
            <a:ext cx="11939058" cy="3081608"/>
            <a:chOff x="534987" y="1866912"/>
            <a:chExt cx="23404876" cy="16176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614832"/>
              <a:chOff x="534987" y="1647866"/>
              <a:chExt cx="23340848" cy="1614832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419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5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7590" y="771795"/>
                <a:ext cx="999028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cắt nhau tại hai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một đường kính của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là hình phẳng được giới hạn bởi hai đường tròn (ở ngoài đường tròn lớn, phần được gạch chéo như hình vẽ). Quay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quanh trục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ta được một khối tròn xoay. Tính thể tích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𝑉</m:t>
                    </m:r>
                  </m:oMath>
                </a14:m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 của khối tròn xoay được tạo </a:t>
                </a:r>
                <a:r>
                  <a:rPr lang="pt-BR" sz="3200">
                    <a:latin typeface="Times New Roman" pitchFamily="18" charset="0"/>
                    <a:cs typeface="Times New Roman" pitchFamily="18" charset="0"/>
                  </a:rPr>
                  <a:t>thành.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90" y="771795"/>
                <a:ext cx="9990288" cy="3046988"/>
              </a:xfrm>
              <a:prstGeom prst="rect">
                <a:avLst/>
              </a:prstGeom>
              <a:blipFill>
                <a:blip r:embed="rId2"/>
                <a:stretch>
                  <a:fillRect l="-1525" t="-2806" r="-2624" b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951293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1C80E45-A7DD-443D-91C2-364961B74242}"/>
              </a:ext>
            </a:extLst>
          </p:cNvPr>
          <p:cNvGrpSpPr/>
          <p:nvPr/>
        </p:nvGrpSpPr>
        <p:grpSpPr>
          <a:xfrm>
            <a:off x="252942" y="3818580"/>
            <a:ext cx="2537236" cy="1769655"/>
            <a:chOff x="880493" y="2428621"/>
            <a:chExt cx="7108287" cy="220557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854B446-2ACF-43A2-A9D2-4FF6E1E067D4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8EEC3B7-9A05-470C-95AE-6DE72CE4B780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1ACB7FAA-ED5D-4B64-B56C-12672A9C72E6}"/>
                  </a:ext>
                </a:extLst>
              </p:cNvPr>
              <p:cNvSpPr/>
              <p:nvPr/>
            </p:nvSpPr>
            <p:spPr>
              <a:xfrm>
                <a:off x="5717632" y="1811194"/>
                <a:ext cx="735492" cy="56606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093C0AE-74DC-4808-8D68-6C2BDC5A1667}"/>
                </a:ext>
              </a:extLst>
            </p:cNvPr>
            <p:cNvGrpSpPr/>
            <p:nvPr/>
          </p:nvGrpSpPr>
          <p:grpSpPr>
            <a:xfrm>
              <a:off x="935908" y="3536913"/>
              <a:ext cx="7052870" cy="1097280"/>
              <a:chOff x="5746497" y="1557992"/>
              <a:chExt cx="3673821" cy="103794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9D951882-8ACD-4C42-8BE4-27A85B83447C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051ACED3-BAC1-4EA7-AC4D-CF6757808815}"/>
                  </a:ext>
                </a:extLst>
              </p:cNvPr>
              <p:cNvSpPr/>
              <p:nvPr/>
            </p:nvSpPr>
            <p:spPr>
              <a:xfrm>
                <a:off x="5746497" y="1811194"/>
                <a:ext cx="73549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A86BAC46-ED97-43A0-B371-20D61D9DE6AE}"/>
                  </a:ext>
                </a:extLst>
              </p:cNvPr>
              <p:cNvSpPr/>
              <p:nvPr/>
            </p:nvSpPr>
            <p:spPr>
              <a:xfrm>
                <a:off x="783089" y="3889114"/>
                <a:ext cx="20761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36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</a:t>
                </a:r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6BAC46-ED97-43A0-B371-20D61D9DE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89" y="3889114"/>
                <a:ext cx="2076176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9071A306-32D0-42FC-B525-9F5FD71E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69" y="3889114"/>
            <a:ext cx="3491825" cy="27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3599A05-3092-4F12-8631-14C24C193D31}"/>
              </a:ext>
            </a:extLst>
          </p:cNvPr>
          <p:cNvGrpSpPr/>
          <p:nvPr/>
        </p:nvGrpSpPr>
        <p:grpSpPr>
          <a:xfrm>
            <a:off x="3883162" y="3814162"/>
            <a:ext cx="2537236" cy="1769655"/>
            <a:chOff x="880493" y="2428621"/>
            <a:chExt cx="7108287" cy="220557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92810D0-EF91-4D49-B1F9-144D501298BA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3D113096-ACFA-4F21-8AB1-129A840FD645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0DD17444-A8EA-42C3-94D5-13B48E21F9F0}"/>
                  </a:ext>
                </a:extLst>
              </p:cNvPr>
              <p:cNvSpPr/>
              <p:nvPr/>
            </p:nvSpPr>
            <p:spPr>
              <a:xfrm>
                <a:off x="5717632" y="1811194"/>
                <a:ext cx="735492" cy="56606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1395D91D-9D43-46C4-88B7-BCD3DD42B7EF}"/>
                </a:ext>
              </a:extLst>
            </p:cNvPr>
            <p:cNvGrpSpPr/>
            <p:nvPr/>
          </p:nvGrpSpPr>
          <p:grpSpPr>
            <a:xfrm>
              <a:off x="935908" y="3536913"/>
              <a:ext cx="7052870" cy="1097280"/>
              <a:chOff x="5746497" y="1557992"/>
              <a:chExt cx="3673821" cy="1037945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4C778D33-B8F2-4ED3-8624-D29701881786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EBE5A5DC-C3DE-4012-B24D-5FCAFDA1F405}"/>
                  </a:ext>
                </a:extLst>
              </p:cNvPr>
              <p:cNvSpPr/>
              <p:nvPr/>
            </p:nvSpPr>
            <p:spPr>
              <a:xfrm>
                <a:off x="5746497" y="1811194"/>
                <a:ext cx="73549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5B02104-C67D-4338-8B1C-32281DC6F886}"/>
                  </a:ext>
                </a:extLst>
              </p:cNvPr>
              <p:cNvSpPr/>
              <p:nvPr/>
            </p:nvSpPr>
            <p:spPr>
              <a:xfrm>
                <a:off x="847006" y="4726192"/>
                <a:ext cx="1573059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i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5B02104-C67D-4338-8B1C-32281DC6F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06" y="4726192"/>
                <a:ext cx="1573059" cy="791820"/>
              </a:xfrm>
              <a:prstGeom prst="rect">
                <a:avLst/>
              </a:prstGeom>
              <a:blipFill>
                <a:blip r:embed="rId5"/>
                <a:stretch>
                  <a:fillRect l="-1007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EC998E7-876A-4B48-9C79-71B8A1CB7C47}"/>
                  </a:ext>
                </a:extLst>
              </p:cNvPr>
              <p:cNvSpPr/>
              <p:nvPr/>
            </p:nvSpPr>
            <p:spPr>
              <a:xfrm>
                <a:off x="4447954" y="3862875"/>
                <a:ext cx="1573059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i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EC998E7-876A-4B48-9C79-71B8A1CB7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54" y="3862875"/>
                <a:ext cx="1573059" cy="790794"/>
              </a:xfrm>
              <a:prstGeom prst="rect">
                <a:avLst/>
              </a:prstGeom>
              <a:blipFill>
                <a:blip r:embed="rId6"/>
                <a:stretch>
                  <a:fillRect l="-10078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95DAF9B6-1D12-4902-BF8D-22BD47BF3EC1}"/>
                  </a:ext>
                </a:extLst>
              </p:cNvPr>
              <p:cNvSpPr/>
              <p:nvPr/>
            </p:nvSpPr>
            <p:spPr>
              <a:xfrm>
                <a:off x="4462608" y="4747702"/>
                <a:ext cx="1573059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i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5DAF9B6-1D12-4902-BF8D-22BD47BF3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08" y="4747702"/>
                <a:ext cx="1573059" cy="791820"/>
              </a:xfrm>
              <a:prstGeom prst="rect">
                <a:avLst/>
              </a:prstGeom>
              <a:blipFill>
                <a:blip r:embed="rId7"/>
                <a:stretch>
                  <a:fillRect l="-9690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522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vi-VN" sz="32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25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5223866"/>
              </a:xfrm>
              <a:prstGeom prst="rect">
                <a:avLst/>
              </a:prstGeom>
              <a:blipFill>
                <a:blip r:embed="rId2"/>
                <a:stretch>
                  <a:fillRect l="-1300" r="-832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0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60330" y="673240"/>
            <a:ext cx="11790721" cy="6184761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537" y="673240"/>
            <a:ext cx="2091426" cy="576390"/>
            <a:chOff x="343665" y="2705964"/>
            <a:chExt cx="2091543" cy="57639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A02DD6A-92CE-4708-900C-27A64F274709}"/>
                  </a:ext>
                </a:extLst>
              </p:cNvPr>
              <p:cNvSpPr/>
              <p:nvPr/>
            </p:nvSpPr>
            <p:spPr>
              <a:xfrm>
                <a:off x="427107" y="771795"/>
                <a:ext cx="11723945" cy="6827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trừ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=18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2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25−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25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3200" i="1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fr-FR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=18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02DD6A-92CE-4708-900C-27A64F274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771795"/>
                <a:ext cx="11723945" cy="6827190"/>
              </a:xfrm>
              <a:prstGeom prst="rect">
                <a:avLst/>
              </a:prstGeom>
              <a:blipFill>
                <a:blip r:embed="rId2"/>
                <a:stretch>
                  <a:fillRect l="-1300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9459" y="3190138"/>
            <a:ext cx="11674724" cy="3594697"/>
            <a:chOff x="184495" y="3636273"/>
            <a:chExt cx="11834900" cy="40158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78689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627019"/>
              <a:chOff x="1275608" y="6239450"/>
              <a:chExt cx="4592537" cy="11392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04239" y="4814808"/>
                <a:ext cx="105592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600072" cy="1030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7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7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88895" y="6378164"/>
                <a:ext cx="560004" cy="77326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5223" y="1508517"/>
            <a:ext cx="6023692" cy="1468858"/>
            <a:chOff x="247180" y="1501342"/>
            <a:chExt cx="6023698" cy="188471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42"/>
              <a:ext cx="3146202" cy="914401"/>
              <a:chOff x="5537206" y="1557993"/>
              <a:chExt cx="3135536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43014" y="1557993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5472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391894" y="1659101"/>
                    <a:ext cx="2280848" cy="7464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latin typeface="Cambria Math"/>
                              </a:rPr>
                              <m:t>𝟏</m:t>
                            </m:r>
                            <m:r>
                              <a:rPr lang="en-GB" sz="2400" b="1" i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sz="2400" b="1" i="0">
                                <a:latin typeface="Cambria Math"/>
                              </a:rPr>
                              <m:t>𝛑</m:t>
                            </m:r>
                          </m:num>
                          <m:den>
                            <m:r>
                              <a:rPr lang="en-US" sz="24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i="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7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7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7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7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GB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1894" y="1659101"/>
                    <a:ext cx="2280848" cy="69138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22632" b="-3105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918802"/>
              <a:chOff x="5537206" y="1557992"/>
              <a:chExt cx="3079904" cy="85415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75218" y="1598656"/>
                    <a:ext cx="2280848" cy="8134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7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>
                                <a:latin typeface="Cambria Math"/>
                              </a:rPr>
                              <m:t>14</m:t>
                            </m:r>
                            <m:r>
                              <a:rPr lang="en-GB" sz="270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70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7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0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0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2700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7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218" y="1598656"/>
                    <a:ext cx="2280848" cy="75742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442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323951" y="2471651"/>
              <a:ext cx="3127158" cy="914402"/>
              <a:chOff x="-198376" y="2460022"/>
              <a:chExt cx="3116557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73756" y="246002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198376" y="257230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37333" y="2478909"/>
                    <a:ext cx="2280848" cy="746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2700" b="1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333" y="2478909"/>
                    <a:ext cx="2280848" cy="69138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316" b="-194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3221422" y="2471653"/>
              <a:ext cx="3049456" cy="914400"/>
              <a:chOff x="-216763" y="2460022"/>
              <a:chExt cx="303911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2995" y="246002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-216763" y="271322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69379" y="2498691"/>
                    <a:ext cx="1692747" cy="5231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GB" sz="2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i="0"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200" b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200" b="1" i="0"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2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379" y="2498691"/>
                    <a:ext cx="1692747" cy="4680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035611" y="1651292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218248" y="3780579"/>
                <a:ext cx="10989813" cy="47891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6813" y="7561157"/>
                <a:ext cx="21982487" cy="957826"/>
              </a:xfrm>
              <a:prstGeom prst="rect">
                <a:avLst/>
              </a:prstGeom>
              <a:blipFill rotWithShape="0">
                <a:blip r:embed="rId6"/>
                <a:stretch>
                  <a:fillRect t="-6369" r="-110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2417" y="4207461"/>
                <a:ext cx="10824508" cy="999056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25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53" y="8414921"/>
                <a:ext cx="21651834" cy="1998111"/>
              </a:xfrm>
              <a:prstGeom prst="rect">
                <a:avLst/>
              </a:prstGeom>
              <a:blipFill rotWithShape="0">
                <a:blip r:embed="rId7"/>
                <a:stretch>
                  <a:fillRect l="-1126" t="-3049" b="-6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2071" y="5361936"/>
                <a:ext cx="8557133" cy="135588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khoét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bề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160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140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" y="10723872"/>
                <a:ext cx="17116494" cy="2711768"/>
              </a:xfrm>
              <a:prstGeom prst="rect">
                <a:avLst/>
              </a:prstGeom>
              <a:blipFill rotWithShape="0">
                <a:blip r:embed="rId8"/>
                <a:stretch>
                  <a:fillRect l="-1425" t="-2247" b="-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8460" y="58820"/>
            <a:ext cx="12177077" cy="3327215"/>
            <a:chOff x="156939" y="117639"/>
            <a:chExt cx="24357325" cy="6654429"/>
          </a:xfrm>
        </p:grpSpPr>
        <p:grpSp>
          <p:nvGrpSpPr>
            <p:cNvPr id="20" name="Group 19"/>
            <p:cNvGrpSpPr/>
            <p:nvPr/>
          </p:nvGrpSpPr>
          <p:grpSpPr>
            <a:xfrm>
              <a:off x="156939" y="117639"/>
              <a:ext cx="24357325" cy="5057545"/>
              <a:chOff x="203479" y="1785725"/>
              <a:chExt cx="23871483" cy="424120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03479" y="1785725"/>
                <a:ext cx="23746929" cy="2334464"/>
                <a:chOff x="203479" y="1563886"/>
                <a:chExt cx="23746929" cy="2334464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203479" y="1563886"/>
                  <a:ext cx="23746929" cy="233446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3960" y="1653394"/>
                    <a:ext cx="2278917" cy="929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6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866246" y="2006173"/>
                    <a:ext cx="23208716" cy="40207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pPr lvl="0"/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                      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Một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hoa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văn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trang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trí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được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tạo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ra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từ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một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miếng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bìa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mỏng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vuông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cạnh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oMath>
                    </a14:m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cm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khoét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đi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dạng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parabol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như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bên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fr-FR" sz="24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/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Biết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𝐴𝐵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oMath>
                    </a14:m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cm,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𝑂𝐻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oMath>
                    </a14:m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cm.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Tính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bề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mặt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hoa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văn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4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fr-FR" sz="24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vi-VN" sz="27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3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246" y="2006173"/>
                    <a:ext cx="23208716" cy="386588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798" t="-184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649" y="3088602"/>
              <a:ext cx="4393104" cy="368346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26271" t="20077" r="51287" b="64182"/>
            <a:stretch/>
          </p:blipFill>
          <p:spPr>
            <a:xfrm>
              <a:off x="18169625" y="2967418"/>
              <a:ext cx="5381808" cy="3596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8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build="p" bldLvl="4" animBg="1"/>
      <p:bldP spid="2" grpId="0"/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2477" y="2829847"/>
            <a:ext cx="8353986" cy="386677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498033" cy="642080"/>
              <a:chOff x="1275608" y="6239450"/>
              <a:chExt cx="4897049" cy="11666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985305" cy="11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308" y="1912472"/>
            <a:ext cx="8747023" cy="914406"/>
            <a:chOff x="247181" y="1501340"/>
            <a:chExt cx="11893626" cy="9144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300">
                            <a:latin typeface="Cambria Math" panose="02040503050406030204" pitchFamily="18" charset="0"/>
                          </a:rPr>
                          <m:t>230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0173" y="1772421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300">
                            <a:latin typeface="Cambria Math" panose="02040503050406030204" pitchFamily="18" charset="0"/>
                          </a:rPr>
                          <m:t>250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0173" y="177242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4"/>
              <a:ext cx="3090381" cy="914402"/>
              <a:chOff x="5537205" y="1557993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9" y="1557993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1" y="1737003"/>
                    <a:ext cx="2280848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300">
                            <a:latin typeface="Cambria Math" panose="02040503050406030204" pitchFamily="18" charset="0"/>
                          </a:rPr>
                          <m:t>260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1" y="1737003"/>
                    <a:ext cx="2280848" cy="51501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145866" cy="914400"/>
              <a:chOff x="5537205" y="1557992"/>
              <a:chExt cx="313520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919" y="1772420"/>
                    <a:ext cx="2493487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300">
                            <a:latin typeface="Cambria Math" panose="02040503050406030204" pitchFamily="18" charset="0"/>
                          </a:rPr>
                          <m:t>240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919" y="1772420"/>
                    <a:ext cx="2493487" cy="5150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326564" y="2182224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47058" y="45025"/>
            <a:ext cx="11906395" cy="3726875"/>
            <a:chOff x="294153" y="90050"/>
            <a:chExt cx="23815891" cy="7453750"/>
          </a:xfrm>
        </p:grpSpPr>
        <p:grpSp>
          <p:nvGrpSpPr>
            <p:cNvPr id="20" name="Group 19"/>
            <p:cNvGrpSpPr/>
            <p:nvPr/>
          </p:nvGrpSpPr>
          <p:grpSpPr>
            <a:xfrm>
              <a:off x="294153" y="90050"/>
              <a:ext cx="23815891" cy="6103334"/>
              <a:chOff x="534987" y="1869705"/>
              <a:chExt cx="23340848" cy="511819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4987" y="1869705"/>
                <a:ext cx="23340848" cy="3014638"/>
                <a:chOff x="534987" y="1647866"/>
                <a:chExt cx="23340848" cy="3014638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120186" cy="294161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3960" y="1653394"/>
                    <a:ext cx="2278917" cy="929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7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053026" y="1883127"/>
                    <a:ext cx="22550071" cy="51047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pPr lvl="0"/>
                    <a:r>
                      <a:rPr lang="en-US" sz="3300" dirty="0">
                        <a:latin typeface="Times New Roman" pitchFamily="18" charset="0"/>
                        <a:cs typeface="Times New Roman" pitchFamily="18" charset="0"/>
                      </a:rPr>
                      <a:t>             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một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thủy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tinh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trụ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bán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kính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lòng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đáy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/>
                          </a:rPr>
                          <m:t>6</m:t>
                        </m:r>
                        <m:r>
                          <a:rPr lang="en-US" sz="2700" i="1">
                            <a:latin typeface="Cambria Math"/>
                          </a:rPr>
                          <m:t>𝑐𝑚</m:t>
                        </m:r>
                      </m:oMath>
                    </a14:m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cao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lòng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/>
                          </a:rPr>
                          <m:t>10</m:t>
                        </m:r>
                        <m:r>
                          <a:rPr lang="en-US" sz="2700" i="1">
                            <a:latin typeface="Cambria Math"/>
                          </a:rPr>
                          <m:t>𝑐𝑚</m:t>
                        </m:r>
                      </m:oMath>
                    </a14:m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đang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đựng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một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lượng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nước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Tính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thể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lượng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nước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trong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biết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nghiêng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nước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vừa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lúc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nước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chạm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miệng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cốc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ở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đáy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mực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nước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trùng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kính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đáy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3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027" y="1883128"/>
                    <a:ext cx="22550071" cy="49499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33" r="-1139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1515"/>
            <p:cNvGrpSpPr>
              <a:grpSpLocks/>
            </p:cNvGrpSpPr>
            <p:nvPr/>
          </p:nvGrpSpPr>
          <p:grpSpPr bwMode="auto">
            <a:xfrm>
              <a:off x="18539599" y="3809368"/>
              <a:ext cx="4974005" cy="3734432"/>
              <a:chOff x="0" y="0"/>
              <a:chExt cx="22589" cy="12003"/>
            </a:xfrm>
          </p:grpSpPr>
          <p:grpSp>
            <p:nvGrpSpPr>
              <p:cNvPr id="64" name="Group 1512"/>
              <p:cNvGrpSpPr>
                <a:grpSpLocks/>
              </p:cNvGrpSpPr>
              <p:nvPr/>
            </p:nvGrpSpPr>
            <p:grpSpPr bwMode="auto">
              <a:xfrm>
                <a:off x="0" y="0"/>
                <a:ext cx="6167" cy="11757"/>
                <a:chOff x="0" y="0"/>
                <a:chExt cx="6167" cy="11757"/>
              </a:xfrm>
            </p:grpSpPr>
            <p:sp>
              <p:nvSpPr>
                <p:cNvPr id="77" name="Can 1511"/>
                <p:cNvSpPr>
                  <a:spLocks noChangeArrowheads="1"/>
                </p:cNvSpPr>
                <p:nvPr/>
              </p:nvSpPr>
              <p:spPr bwMode="auto">
                <a:xfrm>
                  <a:off x="29" y="7644"/>
                  <a:ext cx="6102" cy="3975"/>
                </a:xfrm>
                <a:prstGeom prst="can">
                  <a:avLst>
                    <a:gd name="adj" fmla="val 36833"/>
                  </a:avLst>
                </a:prstGeom>
                <a:solidFill>
                  <a:srgbClr val="BDD7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109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78" name="Group 150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167" cy="11757"/>
                  <a:chOff x="0" y="0"/>
                  <a:chExt cx="6167" cy="11757"/>
                </a:xfrm>
              </p:grpSpPr>
              <p:sp>
                <p:nvSpPr>
                  <p:cNvPr id="79" name="Can 1498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6109" cy="11664"/>
                  </a:xfrm>
                  <a:prstGeom prst="can">
                    <a:avLst>
                      <a:gd name="adj" fmla="val 22081"/>
                    </a:avLst>
                  </a:prstGeom>
                  <a:noFill/>
                  <a:ln w="1905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Arc 1499"/>
                  <p:cNvSpPr>
                    <a:spLocks/>
                  </p:cNvSpPr>
                  <p:nvPr/>
                </p:nvSpPr>
                <p:spPr bwMode="auto">
                  <a:xfrm>
                    <a:off x="29" y="7673"/>
                    <a:ext cx="6109" cy="1467"/>
                  </a:xfrm>
                  <a:custGeom>
                    <a:avLst/>
                    <a:gdLst>
                      <a:gd name="T0" fmla="*/ 218 w 610870"/>
                      <a:gd name="T1" fmla="*/ 70570 h 146685"/>
                      <a:gd name="T2" fmla="*/ 305982 w 610870"/>
                      <a:gd name="T3" fmla="*/ -1 h 146685"/>
                      <a:gd name="T4" fmla="*/ 610779 w 610870"/>
                      <a:gd name="T5" fmla="*/ 75129 h 1466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10870" h="146685" stroke="0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  <a:lnTo>
                          <a:pt x="305435" y="73343"/>
                        </a:lnTo>
                        <a:lnTo>
                          <a:pt x="218" y="70570"/>
                        </a:lnTo>
                        <a:close/>
                      </a:path>
                      <a:path w="610870" h="146685" fill="none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" name="Arc 1500"/>
                  <p:cNvSpPr>
                    <a:spLocks/>
                  </p:cNvSpPr>
                  <p:nvPr/>
                </p:nvSpPr>
                <p:spPr bwMode="auto">
                  <a:xfrm flipV="1">
                    <a:off x="0" y="7703"/>
                    <a:ext cx="6108" cy="1467"/>
                  </a:xfrm>
                  <a:custGeom>
                    <a:avLst/>
                    <a:gdLst>
                      <a:gd name="T0" fmla="*/ 218 w 610870"/>
                      <a:gd name="T1" fmla="*/ 70570 h 146685"/>
                      <a:gd name="T2" fmla="*/ 305982 w 610870"/>
                      <a:gd name="T3" fmla="*/ -1 h 146685"/>
                      <a:gd name="T4" fmla="*/ 610779 w 610870"/>
                      <a:gd name="T5" fmla="*/ 75129 h 1466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10870" h="146685" stroke="0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  <a:lnTo>
                          <a:pt x="305435" y="73343"/>
                        </a:lnTo>
                        <a:lnTo>
                          <a:pt x="218" y="70570"/>
                        </a:lnTo>
                        <a:close/>
                      </a:path>
                      <a:path w="610870" h="146685" fill="none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Arc 1501"/>
                  <p:cNvSpPr>
                    <a:spLocks/>
                  </p:cNvSpPr>
                  <p:nvPr/>
                </p:nvSpPr>
                <p:spPr bwMode="auto">
                  <a:xfrm>
                    <a:off x="58" y="10290"/>
                    <a:ext cx="6109" cy="1467"/>
                  </a:xfrm>
                  <a:custGeom>
                    <a:avLst/>
                    <a:gdLst>
                      <a:gd name="T0" fmla="*/ 218 w 610870"/>
                      <a:gd name="T1" fmla="*/ 70570 h 146685"/>
                      <a:gd name="T2" fmla="*/ 305982 w 610870"/>
                      <a:gd name="T3" fmla="*/ -1 h 146685"/>
                      <a:gd name="T4" fmla="*/ 610779 w 610870"/>
                      <a:gd name="T5" fmla="*/ 75129 h 14668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10870" h="146685" stroke="0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  <a:lnTo>
                          <a:pt x="305435" y="73343"/>
                        </a:lnTo>
                        <a:lnTo>
                          <a:pt x="218" y="70570"/>
                        </a:lnTo>
                        <a:close/>
                      </a:path>
                      <a:path w="610870" h="146685" fill="none">
                        <a:moveTo>
                          <a:pt x="218" y="70570"/>
                        </a:moveTo>
                        <a:cubicBezTo>
                          <a:pt x="6433" y="31120"/>
                          <a:pt x="141576" y="-71"/>
                          <a:pt x="305982" y="-1"/>
                        </a:cubicBezTo>
                        <a:cubicBezTo>
                          <a:pt x="477368" y="73"/>
                          <a:pt x="614954" y="33987"/>
                          <a:pt x="610779" y="75129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65" name="Group 1514"/>
              <p:cNvGrpSpPr>
                <a:grpSpLocks/>
              </p:cNvGrpSpPr>
              <p:nvPr/>
            </p:nvGrpSpPr>
            <p:grpSpPr bwMode="auto">
              <a:xfrm>
                <a:off x="10173" y="4998"/>
                <a:ext cx="12416" cy="7005"/>
                <a:chOff x="0" y="0"/>
                <a:chExt cx="12416" cy="7005"/>
              </a:xfrm>
            </p:grpSpPr>
            <p:sp>
              <p:nvSpPr>
                <p:cNvPr id="69" name="Freeform 1513"/>
                <p:cNvSpPr>
                  <a:spLocks/>
                </p:cNvSpPr>
                <p:nvPr/>
              </p:nvSpPr>
              <p:spPr bwMode="auto">
                <a:xfrm>
                  <a:off x="793" y="2646"/>
                  <a:ext cx="10500" cy="409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049955" h="409115">
                      <a:moveTo>
                        <a:pt x="307" y="294447"/>
                      </a:moveTo>
                      <a:cubicBezTo>
                        <a:pt x="1777" y="299837"/>
                        <a:pt x="11408" y="301067"/>
                        <a:pt x="15007" y="306208"/>
                      </a:cubicBezTo>
                      <a:cubicBezTo>
                        <a:pt x="15010" y="306213"/>
                        <a:pt x="22357" y="328257"/>
                        <a:pt x="23828" y="332670"/>
                      </a:cubicBezTo>
                      <a:cubicBezTo>
                        <a:pt x="24808" y="335610"/>
                        <a:pt x="24577" y="339299"/>
                        <a:pt x="26768" y="341490"/>
                      </a:cubicBezTo>
                      <a:lnTo>
                        <a:pt x="32649" y="347371"/>
                      </a:lnTo>
                      <a:cubicBezTo>
                        <a:pt x="33629" y="350311"/>
                        <a:pt x="33398" y="354000"/>
                        <a:pt x="35589" y="356191"/>
                      </a:cubicBezTo>
                      <a:cubicBezTo>
                        <a:pt x="37780" y="358382"/>
                        <a:pt x="41752" y="357537"/>
                        <a:pt x="44409" y="359131"/>
                      </a:cubicBezTo>
                      <a:cubicBezTo>
                        <a:pt x="46786" y="360557"/>
                        <a:pt x="48125" y="363280"/>
                        <a:pt x="50290" y="365012"/>
                      </a:cubicBezTo>
                      <a:cubicBezTo>
                        <a:pt x="53049" y="367219"/>
                        <a:pt x="56351" y="368685"/>
                        <a:pt x="59110" y="370892"/>
                      </a:cubicBezTo>
                      <a:cubicBezTo>
                        <a:pt x="61275" y="372624"/>
                        <a:pt x="62614" y="375346"/>
                        <a:pt x="64991" y="376772"/>
                      </a:cubicBezTo>
                      <a:cubicBezTo>
                        <a:pt x="67648" y="378367"/>
                        <a:pt x="70871" y="378733"/>
                        <a:pt x="73811" y="379713"/>
                      </a:cubicBezTo>
                      <a:cubicBezTo>
                        <a:pt x="74791" y="382653"/>
                        <a:pt x="75157" y="385876"/>
                        <a:pt x="76752" y="388533"/>
                      </a:cubicBezTo>
                      <a:cubicBezTo>
                        <a:pt x="82362" y="397882"/>
                        <a:pt x="89543" y="395566"/>
                        <a:pt x="100273" y="397354"/>
                      </a:cubicBezTo>
                      <a:cubicBezTo>
                        <a:pt x="103213" y="399314"/>
                        <a:pt x="105865" y="401799"/>
                        <a:pt x="109094" y="403234"/>
                      </a:cubicBezTo>
                      <a:cubicBezTo>
                        <a:pt x="114758" y="405751"/>
                        <a:pt x="126735" y="409115"/>
                        <a:pt x="126735" y="409115"/>
                      </a:cubicBezTo>
                      <a:cubicBezTo>
                        <a:pt x="146336" y="408135"/>
                        <a:pt x="165981" y="407804"/>
                        <a:pt x="185539" y="406174"/>
                      </a:cubicBezTo>
                      <a:cubicBezTo>
                        <a:pt x="189566" y="405838"/>
                        <a:pt x="193355" y="404111"/>
                        <a:pt x="197299" y="403234"/>
                      </a:cubicBezTo>
                      <a:cubicBezTo>
                        <a:pt x="202177" y="402150"/>
                        <a:pt x="207179" y="401609"/>
                        <a:pt x="212000" y="400294"/>
                      </a:cubicBezTo>
                      <a:cubicBezTo>
                        <a:pt x="212062" y="400277"/>
                        <a:pt x="234021" y="392954"/>
                        <a:pt x="238462" y="391473"/>
                      </a:cubicBezTo>
                      <a:lnTo>
                        <a:pt x="247283" y="388533"/>
                      </a:lnTo>
                      <a:cubicBezTo>
                        <a:pt x="250223" y="387553"/>
                        <a:pt x="253046" y="386102"/>
                        <a:pt x="256103" y="385593"/>
                      </a:cubicBezTo>
                      <a:cubicBezTo>
                        <a:pt x="268019" y="383607"/>
                        <a:pt x="274543" y="383002"/>
                        <a:pt x="285505" y="379713"/>
                      </a:cubicBezTo>
                      <a:cubicBezTo>
                        <a:pt x="291442" y="377932"/>
                        <a:pt x="297266" y="375792"/>
                        <a:pt x="303146" y="373832"/>
                      </a:cubicBezTo>
                      <a:lnTo>
                        <a:pt x="320788" y="367952"/>
                      </a:lnTo>
                      <a:lnTo>
                        <a:pt x="329608" y="365012"/>
                      </a:lnTo>
                      <a:cubicBezTo>
                        <a:pt x="332548" y="364032"/>
                        <a:pt x="335422" y="362823"/>
                        <a:pt x="338429" y="362071"/>
                      </a:cubicBezTo>
                      <a:cubicBezTo>
                        <a:pt x="356912" y="357450"/>
                        <a:pt x="346189" y="359702"/>
                        <a:pt x="370771" y="356191"/>
                      </a:cubicBezTo>
                      <a:cubicBezTo>
                        <a:pt x="396011" y="347778"/>
                        <a:pt x="355827" y="360663"/>
                        <a:pt x="397233" y="350311"/>
                      </a:cubicBezTo>
                      <a:cubicBezTo>
                        <a:pt x="403246" y="348808"/>
                        <a:pt x="408994" y="346390"/>
                        <a:pt x="414874" y="344430"/>
                      </a:cubicBezTo>
                      <a:lnTo>
                        <a:pt x="450156" y="332670"/>
                      </a:lnTo>
                      <a:cubicBezTo>
                        <a:pt x="450166" y="332667"/>
                        <a:pt x="467786" y="326792"/>
                        <a:pt x="467797" y="326789"/>
                      </a:cubicBezTo>
                      <a:cubicBezTo>
                        <a:pt x="471717" y="325809"/>
                        <a:pt x="475607" y="324696"/>
                        <a:pt x="479558" y="323849"/>
                      </a:cubicBezTo>
                      <a:cubicBezTo>
                        <a:pt x="489331" y="321755"/>
                        <a:pt x="499478" y="321130"/>
                        <a:pt x="508960" y="317969"/>
                      </a:cubicBezTo>
                      <a:lnTo>
                        <a:pt x="526601" y="312088"/>
                      </a:lnTo>
                      <a:lnTo>
                        <a:pt x="535422" y="309148"/>
                      </a:lnTo>
                      <a:cubicBezTo>
                        <a:pt x="549399" y="299830"/>
                        <a:pt x="540892" y="304384"/>
                        <a:pt x="561883" y="297387"/>
                      </a:cubicBezTo>
                      <a:cubicBezTo>
                        <a:pt x="564823" y="296407"/>
                        <a:pt x="568125" y="296166"/>
                        <a:pt x="570704" y="294447"/>
                      </a:cubicBezTo>
                      <a:cubicBezTo>
                        <a:pt x="573644" y="292487"/>
                        <a:pt x="576364" y="290147"/>
                        <a:pt x="579525" y="288567"/>
                      </a:cubicBezTo>
                      <a:cubicBezTo>
                        <a:pt x="583749" y="286455"/>
                        <a:pt x="596330" y="283630"/>
                        <a:pt x="600106" y="282686"/>
                      </a:cubicBezTo>
                      <a:cubicBezTo>
                        <a:pt x="603046" y="280726"/>
                        <a:pt x="605697" y="278241"/>
                        <a:pt x="608926" y="276806"/>
                      </a:cubicBezTo>
                      <a:cubicBezTo>
                        <a:pt x="614591" y="274289"/>
                        <a:pt x="620490" y="272142"/>
                        <a:pt x="626568" y="270926"/>
                      </a:cubicBezTo>
                      <a:cubicBezTo>
                        <a:pt x="634957" y="269248"/>
                        <a:pt x="644728" y="267535"/>
                        <a:pt x="653029" y="265045"/>
                      </a:cubicBezTo>
                      <a:cubicBezTo>
                        <a:pt x="658966" y="263264"/>
                        <a:pt x="664790" y="261125"/>
                        <a:pt x="670671" y="259165"/>
                      </a:cubicBezTo>
                      <a:lnTo>
                        <a:pt x="688312" y="253284"/>
                      </a:lnTo>
                      <a:cubicBezTo>
                        <a:pt x="691252" y="252304"/>
                        <a:pt x="694075" y="250853"/>
                        <a:pt x="697132" y="250344"/>
                      </a:cubicBezTo>
                      <a:cubicBezTo>
                        <a:pt x="709048" y="248358"/>
                        <a:pt x="715572" y="247753"/>
                        <a:pt x="726534" y="244464"/>
                      </a:cubicBezTo>
                      <a:cubicBezTo>
                        <a:pt x="732471" y="242683"/>
                        <a:pt x="738295" y="240543"/>
                        <a:pt x="744175" y="238583"/>
                      </a:cubicBezTo>
                      <a:cubicBezTo>
                        <a:pt x="747115" y="237603"/>
                        <a:pt x="749928" y="236081"/>
                        <a:pt x="752996" y="235643"/>
                      </a:cubicBezTo>
                      <a:lnTo>
                        <a:pt x="773577" y="232703"/>
                      </a:lnTo>
                      <a:lnTo>
                        <a:pt x="791218" y="226823"/>
                      </a:lnTo>
                      <a:cubicBezTo>
                        <a:pt x="794158" y="225843"/>
                        <a:pt x="797460" y="225601"/>
                        <a:pt x="800039" y="223882"/>
                      </a:cubicBezTo>
                      <a:cubicBezTo>
                        <a:pt x="802979" y="221922"/>
                        <a:pt x="805539" y="219210"/>
                        <a:pt x="808860" y="218002"/>
                      </a:cubicBezTo>
                      <a:cubicBezTo>
                        <a:pt x="816455" y="215240"/>
                        <a:pt x="824714" y="214678"/>
                        <a:pt x="832381" y="212122"/>
                      </a:cubicBezTo>
                      <a:lnTo>
                        <a:pt x="850022" y="206241"/>
                      </a:lnTo>
                      <a:cubicBezTo>
                        <a:pt x="852962" y="205261"/>
                        <a:pt x="855836" y="204053"/>
                        <a:pt x="858843" y="203301"/>
                      </a:cubicBezTo>
                      <a:cubicBezTo>
                        <a:pt x="886178" y="196468"/>
                        <a:pt x="852175" y="204636"/>
                        <a:pt x="888245" y="197421"/>
                      </a:cubicBezTo>
                      <a:cubicBezTo>
                        <a:pt x="892208" y="196628"/>
                        <a:pt x="896120" y="195590"/>
                        <a:pt x="900006" y="194480"/>
                      </a:cubicBezTo>
                      <a:cubicBezTo>
                        <a:pt x="902986" y="193629"/>
                        <a:pt x="905801" y="192212"/>
                        <a:pt x="908826" y="191540"/>
                      </a:cubicBezTo>
                      <a:cubicBezTo>
                        <a:pt x="914645" y="190247"/>
                        <a:pt x="920684" y="190046"/>
                        <a:pt x="926467" y="188600"/>
                      </a:cubicBezTo>
                      <a:cubicBezTo>
                        <a:pt x="932480" y="187097"/>
                        <a:pt x="938228" y="184680"/>
                        <a:pt x="944108" y="182720"/>
                      </a:cubicBezTo>
                      <a:lnTo>
                        <a:pt x="961750" y="176839"/>
                      </a:lnTo>
                      <a:cubicBezTo>
                        <a:pt x="964690" y="175859"/>
                        <a:pt x="967991" y="175618"/>
                        <a:pt x="970570" y="173899"/>
                      </a:cubicBezTo>
                      <a:cubicBezTo>
                        <a:pt x="973510" y="171939"/>
                        <a:pt x="976110" y="169331"/>
                        <a:pt x="979391" y="168019"/>
                      </a:cubicBezTo>
                      <a:cubicBezTo>
                        <a:pt x="999689" y="159900"/>
                        <a:pt x="996539" y="164143"/>
                        <a:pt x="1014673" y="159198"/>
                      </a:cubicBezTo>
                      <a:cubicBezTo>
                        <a:pt x="1020653" y="157567"/>
                        <a:pt x="1026434" y="155278"/>
                        <a:pt x="1032314" y="153318"/>
                      </a:cubicBezTo>
                      <a:lnTo>
                        <a:pt x="1041135" y="150378"/>
                      </a:lnTo>
                      <a:lnTo>
                        <a:pt x="1049955" y="147437"/>
                      </a:lnTo>
                      <a:lnTo>
                        <a:pt x="1014673" y="135677"/>
                      </a:lnTo>
                      <a:cubicBezTo>
                        <a:pt x="1006057" y="132805"/>
                        <a:pt x="1000918" y="130684"/>
                        <a:pt x="991152" y="129796"/>
                      </a:cubicBezTo>
                      <a:cubicBezTo>
                        <a:pt x="974530" y="128285"/>
                        <a:pt x="957829" y="127836"/>
                        <a:pt x="941168" y="126856"/>
                      </a:cubicBezTo>
                      <a:cubicBezTo>
                        <a:pt x="937248" y="125876"/>
                        <a:pt x="933278" y="125077"/>
                        <a:pt x="929407" y="123916"/>
                      </a:cubicBezTo>
                      <a:cubicBezTo>
                        <a:pt x="914404" y="119415"/>
                        <a:pt x="913561" y="117806"/>
                        <a:pt x="900006" y="115095"/>
                      </a:cubicBezTo>
                      <a:cubicBezTo>
                        <a:pt x="894160" y="113926"/>
                        <a:pt x="888230" y="113221"/>
                        <a:pt x="882364" y="112155"/>
                      </a:cubicBezTo>
                      <a:cubicBezTo>
                        <a:pt x="877447" y="111261"/>
                        <a:pt x="872617" y="109875"/>
                        <a:pt x="867663" y="109215"/>
                      </a:cubicBezTo>
                      <a:cubicBezTo>
                        <a:pt x="857900" y="107913"/>
                        <a:pt x="848051" y="107363"/>
                        <a:pt x="838262" y="106275"/>
                      </a:cubicBezTo>
                      <a:cubicBezTo>
                        <a:pt x="830409" y="105402"/>
                        <a:pt x="822581" y="104315"/>
                        <a:pt x="814740" y="103335"/>
                      </a:cubicBezTo>
                      <a:cubicBezTo>
                        <a:pt x="811800" y="102355"/>
                        <a:pt x="808768" y="101615"/>
                        <a:pt x="805919" y="100394"/>
                      </a:cubicBezTo>
                      <a:cubicBezTo>
                        <a:pt x="801891" y="98667"/>
                        <a:pt x="798263" y="96053"/>
                        <a:pt x="794159" y="94514"/>
                      </a:cubicBezTo>
                      <a:cubicBezTo>
                        <a:pt x="777267" y="88180"/>
                        <a:pt x="784878" y="95753"/>
                        <a:pt x="764757" y="85693"/>
                      </a:cubicBezTo>
                      <a:cubicBezTo>
                        <a:pt x="750224" y="78427"/>
                        <a:pt x="757154" y="81199"/>
                        <a:pt x="744175" y="76873"/>
                      </a:cubicBezTo>
                      <a:cubicBezTo>
                        <a:pt x="734926" y="67623"/>
                        <a:pt x="740178" y="71330"/>
                        <a:pt x="723594" y="65112"/>
                      </a:cubicBezTo>
                      <a:cubicBezTo>
                        <a:pt x="716451" y="62434"/>
                        <a:pt x="710595" y="60917"/>
                        <a:pt x="703013" y="59232"/>
                      </a:cubicBezTo>
                      <a:cubicBezTo>
                        <a:pt x="698135" y="58148"/>
                        <a:pt x="693289" y="56743"/>
                        <a:pt x="688312" y="56291"/>
                      </a:cubicBezTo>
                      <a:cubicBezTo>
                        <a:pt x="671690" y="54780"/>
                        <a:pt x="654989" y="54331"/>
                        <a:pt x="638328" y="53351"/>
                      </a:cubicBezTo>
                      <a:cubicBezTo>
                        <a:pt x="605750" y="42492"/>
                        <a:pt x="649738" y="56257"/>
                        <a:pt x="561883" y="47471"/>
                      </a:cubicBezTo>
                      <a:cubicBezTo>
                        <a:pt x="554783" y="46761"/>
                        <a:pt x="548185" y="43467"/>
                        <a:pt x="541302" y="41590"/>
                      </a:cubicBezTo>
                      <a:cubicBezTo>
                        <a:pt x="537403" y="40527"/>
                        <a:pt x="533504" y="39442"/>
                        <a:pt x="529541" y="38650"/>
                      </a:cubicBezTo>
                      <a:cubicBezTo>
                        <a:pt x="505160" y="33774"/>
                        <a:pt x="507073" y="37040"/>
                        <a:pt x="476618" y="26889"/>
                      </a:cubicBezTo>
                      <a:cubicBezTo>
                        <a:pt x="470738" y="24929"/>
                        <a:pt x="465055" y="22225"/>
                        <a:pt x="458977" y="21009"/>
                      </a:cubicBezTo>
                      <a:cubicBezTo>
                        <a:pt x="429828" y="15180"/>
                        <a:pt x="449262" y="18401"/>
                        <a:pt x="400173" y="15129"/>
                      </a:cubicBezTo>
                      <a:cubicBezTo>
                        <a:pt x="341417" y="2071"/>
                        <a:pt x="399421" y="13278"/>
                        <a:pt x="291386" y="6308"/>
                      </a:cubicBezTo>
                      <a:cubicBezTo>
                        <a:pt x="288293" y="6108"/>
                        <a:pt x="285628" y="3839"/>
                        <a:pt x="282565" y="3368"/>
                      </a:cubicBezTo>
                      <a:cubicBezTo>
                        <a:pt x="272830" y="1870"/>
                        <a:pt x="262964" y="1408"/>
                        <a:pt x="253163" y="428"/>
                      </a:cubicBezTo>
                      <a:cubicBezTo>
                        <a:pt x="221801" y="1408"/>
                        <a:pt x="189877" y="-2621"/>
                        <a:pt x="159077" y="3368"/>
                      </a:cubicBezTo>
                      <a:cubicBezTo>
                        <a:pt x="152140" y="4717"/>
                        <a:pt x="154021" y="18774"/>
                        <a:pt x="147316" y="21009"/>
                      </a:cubicBezTo>
                      <a:lnTo>
                        <a:pt x="138496" y="23949"/>
                      </a:lnTo>
                      <a:cubicBezTo>
                        <a:pt x="137516" y="28849"/>
                        <a:pt x="137524" y="34057"/>
                        <a:pt x="135555" y="38650"/>
                      </a:cubicBezTo>
                      <a:cubicBezTo>
                        <a:pt x="134463" y="41198"/>
                        <a:pt x="130915" y="42052"/>
                        <a:pt x="129675" y="44531"/>
                      </a:cubicBezTo>
                      <a:cubicBezTo>
                        <a:pt x="126903" y="50075"/>
                        <a:pt x="125755" y="56292"/>
                        <a:pt x="123795" y="62172"/>
                      </a:cubicBezTo>
                      <a:lnTo>
                        <a:pt x="120854" y="70992"/>
                      </a:lnTo>
                      <a:cubicBezTo>
                        <a:pt x="119874" y="73932"/>
                        <a:pt x="119633" y="77234"/>
                        <a:pt x="117914" y="79813"/>
                      </a:cubicBezTo>
                      <a:cubicBezTo>
                        <a:pt x="110496" y="90941"/>
                        <a:pt x="114533" y="86135"/>
                        <a:pt x="106153" y="94514"/>
                      </a:cubicBezTo>
                      <a:cubicBezTo>
                        <a:pt x="105173" y="97454"/>
                        <a:pt x="104718" y="100626"/>
                        <a:pt x="103213" y="103335"/>
                      </a:cubicBezTo>
                      <a:cubicBezTo>
                        <a:pt x="94901" y="118298"/>
                        <a:pt x="94495" y="117934"/>
                        <a:pt x="85572" y="126856"/>
                      </a:cubicBezTo>
                      <a:cubicBezTo>
                        <a:pt x="83612" y="130776"/>
                        <a:pt x="81418" y="134588"/>
                        <a:pt x="79692" y="138617"/>
                      </a:cubicBezTo>
                      <a:cubicBezTo>
                        <a:pt x="78471" y="141465"/>
                        <a:pt x="78138" y="144665"/>
                        <a:pt x="76752" y="147437"/>
                      </a:cubicBezTo>
                      <a:cubicBezTo>
                        <a:pt x="75172" y="150598"/>
                        <a:pt x="72831" y="153318"/>
                        <a:pt x="70871" y="156258"/>
                      </a:cubicBezTo>
                      <a:cubicBezTo>
                        <a:pt x="63483" y="178424"/>
                        <a:pt x="73447" y="151108"/>
                        <a:pt x="62051" y="173899"/>
                      </a:cubicBezTo>
                      <a:cubicBezTo>
                        <a:pt x="60665" y="176671"/>
                        <a:pt x="60496" y="179948"/>
                        <a:pt x="59110" y="182720"/>
                      </a:cubicBezTo>
                      <a:cubicBezTo>
                        <a:pt x="55401" y="190137"/>
                        <a:pt x="52818" y="191952"/>
                        <a:pt x="47350" y="197421"/>
                      </a:cubicBezTo>
                      <a:cubicBezTo>
                        <a:pt x="44164" y="206978"/>
                        <a:pt x="41355" y="218174"/>
                        <a:pt x="35589" y="226823"/>
                      </a:cubicBezTo>
                      <a:cubicBezTo>
                        <a:pt x="34051" y="229130"/>
                        <a:pt x="31668" y="230743"/>
                        <a:pt x="29708" y="232703"/>
                      </a:cubicBezTo>
                      <a:cubicBezTo>
                        <a:pt x="19983" y="261881"/>
                        <a:pt x="36298" y="217316"/>
                        <a:pt x="17948" y="250344"/>
                      </a:cubicBezTo>
                      <a:cubicBezTo>
                        <a:pt x="1053" y="280754"/>
                        <a:pt x="20983" y="259067"/>
                        <a:pt x="6187" y="273866"/>
                      </a:cubicBezTo>
                      <a:cubicBezTo>
                        <a:pt x="2937" y="283616"/>
                        <a:pt x="-1163" y="289057"/>
                        <a:pt x="307" y="294447"/>
                      </a:cubicBezTo>
                      <a:close/>
                    </a:path>
                  </a:pathLst>
                </a:custGeom>
                <a:solidFill>
                  <a:srgbClr val="BDD7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109">
                    <a:defRPr/>
                  </a:pPr>
                  <a:endParaRPr lang="en-US" sz="9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70" name="Group 15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416" cy="7005"/>
                  <a:chOff x="0" y="0"/>
                  <a:chExt cx="12416" cy="7005"/>
                </a:xfrm>
              </p:grpSpPr>
              <p:sp>
                <p:nvSpPr>
                  <p:cNvPr id="71" name="Can 1503"/>
                  <p:cNvSpPr>
                    <a:spLocks noChangeArrowheads="1"/>
                  </p:cNvSpPr>
                  <p:nvPr/>
                </p:nvSpPr>
                <p:spPr bwMode="auto">
                  <a:xfrm rot="4396408">
                    <a:off x="3424" y="-3424"/>
                    <a:ext cx="5568" cy="12416"/>
                  </a:xfrm>
                  <a:prstGeom prst="can">
                    <a:avLst>
                      <a:gd name="adj" fmla="val 49584"/>
                    </a:avLst>
                  </a:prstGeom>
                  <a:noFill/>
                  <a:ln w="1905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" name="Arc 1505"/>
                  <p:cNvSpPr>
                    <a:spLocks/>
                  </p:cNvSpPr>
                  <p:nvPr/>
                </p:nvSpPr>
                <p:spPr bwMode="auto">
                  <a:xfrm rot="-988300">
                    <a:off x="175" y="1353"/>
                    <a:ext cx="2819" cy="5652"/>
                  </a:xfrm>
                  <a:custGeom>
                    <a:avLst/>
                    <a:gdLst>
                      <a:gd name="T0" fmla="*/ 142495 w 281940"/>
                      <a:gd name="T1" fmla="*/ 17 h 565150"/>
                      <a:gd name="T2" fmla="*/ 281936 w 281940"/>
                      <a:gd name="T3" fmla="*/ 280381 h 565150"/>
                      <a:gd name="T4" fmla="*/ 151269 w 281940"/>
                      <a:gd name="T5" fmla="*/ 564395 h 56515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81940" h="565150" stroke="0">
                        <a:moveTo>
                          <a:pt x="142495" y="17"/>
                        </a:moveTo>
                        <a:cubicBezTo>
                          <a:pt x="219325" y="1683"/>
                          <a:pt x="281339" y="126371"/>
                          <a:pt x="281936" y="280381"/>
                        </a:cubicBezTo>
                        <a:cubicBezTo>
                          <a:pt x="282513" y="429274"/>
                          <a:pt x="225352" y="553517"/>
                          <a:pt x="151269" y="564395"/>
                        </a:cubicBezTo>
                        <a:lnTo>
                          <a:pt x="140970" y="282575"/>
                        </a:lnTo>
                        <a:cubicBezTo>
                          <a:pt x="141478" y="188389"/>
                          <a:pt x="141987" y="94203"/>
                          <a:pt x="142495" y="17"/>
                        </a:cubicBezTo>
                        <a:close/>
                      </a:path>
                      <a:path w="281940" h="565150" fill="none">
                        <a:moveTo>
                          <a:pt x="142495" y="17"/>
                        </a:moveTo>
                        <a:cubicBezTo>
                          <a:pt x="219325" y="1683"/>
                          <a:pt x="281339" y="126371"/>
                          <a:pt x="281936" y="280381"/>
                        </a:cubicBezTo>
                        <a:cubicBezTo>
                          <a:pt x="282513" y="429274"/>
                          <a:pt x="225352" y="553517"/>
                          <a:pt x="151269" y="56439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3" name="Straight Connector 15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4" y="2794"/>
                    <a:ext cx="1653" cy="2884"/>
                  </a:xfrm>
                  <a:prstGeom prst="line">
                    <a:avLst/>
                  </a:pr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" name="Straight Connector 1507"/>
                  <p:cNvSpPr>
                    <a:spLocks noChangeShapeType="1"/>
                  </p:cNvSpPr>
                  <p:nvPr/>
                </p:nvSpPr>
                <p:spPr bwMode="auto">
                  <a:xfrm>
                    <a:off x="1556" y="4176"/>
                    <a:ext cx="989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Freeform 1508"/>
                  <p:cNvSpPr>
                    <a:spLocks/>
                  </p:cNvSpPr>
                  <p:nvPr/>
                </p:nvSpPr>
                <p:spPr bwMode="auto">
                  <a:xfrm>
                    <a:off x="2438" y="2706"/>
                    <a:ext cx="8968" cy="1441"/>
                  </a:xfrm>
                  <a:custGeom>
                    <a:avLst/>
                    <a:gdLst>
                      <a:gd name="T0" fmla="*/ 0 w 896758"/>
                      <a:gd name="T1" fmla="*/ 0 h 144070"/>
                      <a:gd name="T2" fmla="*/ 391045 w 896758"/>
                      <a:gd name="T3" fmla="*/ 29402 h 144070"/>
                      <a:gd name="T4" fmla="*/ 896758 w 896758"/>
                      <a:gd name="T5" fmla="*/ 144070 h 144070"/>
                      <a:gd name="T6" fmla="*/ 896758 w 896758"/>
                      <a:gd name="T7" fmla="*/ 144070 h 1440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96758" h="144070">
                        <a:moveTo>
                          <a:pt x="0" y="0"/>
                        </a:moveTo>
                        <a:cubicBezTo>
                          <a:pt x="120792" y="2695"/>
                          <a:pt x="241585" y="5390"/>
                          <a:pt x="391045" y="29402"/>
                        </a:cubicBezTo>
                        <a:cubicBezTo>
                          <a:pt x="540505" y="53414"/>
                          <a:pt x="896758" y="144070"/>
                          <a:pt x="896758" y="144070"/>
                        </a:cubicBezTo>
                        <a:lnTo>
                          <a:pt x="896758" y="144070"/>
                        </a:ln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Freeform 1509"/>
                  <p:cNvSpPr>
                    <a:spLocks/>
                  </p:cNvSpPr>
                  <p:nvPr/>
                </p:nvSpPr>
                <p:spPr bwMode="auto">
                  <a:xfrm>
                    <a:off x="792" y="4735"/>
                    <a:ext cx="8527" cy="882"/>
                  </a:xfrm>
                  <a:custGeom>
                    <a:avLst/>
                    <a:gdLst>
                      <a:gd name="T0" fmla="*/ 0 w 852656"/>
                      <a:gd name="T1" fmla="*/ 88206 h 88206"/>
                      <a:gd name="T2" fmla="*/ 388105 w 852656"/>
                      <a:gd name="T3" fmla="*/ 73505 h 88206"/>
                      <a:gd name="T4" fmla="*/ 852656 w 852656"/>
                      <a:gd name="T5" fmla="*/ 0 h 88206"/>
                      <a:gd name="T6" fmla="*/ 852656 w 852656"/>
                      <a:gd name="T7" fmla="*/ 0 h 88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52656" h="88206">
                        <a:moveTo>
                          <a:pt x="0" y="88206"/>
                        </a:moveTo>
                        <a:cubicBezTo>
                          <a:pt x="122998" y="88206"/>
                          <a:pt x="245996" y="88206"/>
                          <a:pt x="388105" y="73505"/>
                        </a:cubicBezTo>
                        <a:cubicBezTo>
                          <a:pt x="530214" y="58804"/>
                          <a:pt x="852656" y="0"/>
                          <a:pt x="852656" y="0"/>
                        </a:cubicBezTo>
                        <a:lnTo>
                          <a:pt x="85265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09">
                      <a:defRPr/>
                    </a:pPr>
                    <a:endParaRPr lang="en-US" sz="9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331" y="4012847"/>
            <a:ext cx="3103961" cy="2487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9702" y="3024274"/>
                <a:ext cx="8048098" cy="65556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tùy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ý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trục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cắt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thể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theo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thiết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</a:t>
                </a:r>
                <a:endParaRPr lang="en-US" sz="2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48" y="6048547"/>
                <a:ext cx="16098291" cy="1311128"/>
              </a:xfrm>
              <a:prstGeom prst="rect">
                <a:avLst/>
              </a:prstGeom>
              <a:blipFill rotWithShape="0">
                <a:blip r:embed="rId9"/>
                <a:stretch>
                  <a:fillRect l="-1515" t="-14419" b="-2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7981" y="3710775"/>
                <a:ext cx="8082265" cy="65556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Một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tùy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ý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trục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cắt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thể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theo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thiết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87" y="7421550"/>
                <a:ext cx="16166634" cy="1311128"/>
              </a:xfrm>
              <a:prstGeom prst="rect">
                <a:avLst/>
              </a:prstGeom>
              <a:blipFill rotWithShape="0">
                <a:blip r:embed="rId10"/>
                <a:stretch>
                  <a:fillRect l="-1546" t="-14352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0427" y="4372277"/>
                <a:ext cx="8157373" cy="1282595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thấy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thiết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tam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sử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tam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như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vẽ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Ta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69" y="8744553"/>
                <a:ext cx="16316870" cy="2565189"/>
              </a:xfrm>
              <a:prstGeom prst="rect">
                <a:avLst/>
              </a:prstGeom>
              <a:blipFill rotWithShape="0">
                <a:blip r:embed="rId11"/>
                <a:stretch>
                  <a:fillRect l="-1532" t="-7363" b="-4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5834" y="5735335"/>
                <a:ext cx="7669437" cy="916469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thể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lượng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nước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cốc</a:t>
                </a: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2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36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240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).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04" y="11470669"/>
                <a:ext cx="15340871" cy="1832938"/>
              </a:xfrm>
              <a:prstGeom prst="rect">
                <a:avLst/>
              </a:prstGeom>
              <a:blipFill rotWithShape="0">
                <a:blip r:embed="rId12"/>
                <a:stretch>
                  <a:fillRect l="-1630" t="-106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5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1" grpId="0"/>
      <p:bldP spid="12" grpId="0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7490" y="2851591"/>
            <a:ext cx="8353986" cy="386677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498033" cy="642080"/>
              <a:chOff x="1275608" y="6239450"/>
              <a:chExt cx="4897049" cy="11666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985305" cy="11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7308" y="1912472"/>
            <a:ext cx="8743282" cy="967142"/>
            <a:chOff x="247181" y="1501340"/>
            <a:chExt cx="11888539" cy="96714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23130"/>
              <a:chOff x="5537206" y="1557991"/>
              <a:chExt cx="3079904" cy="85818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30721" y="1571039"/>
                    <a:ext cx="2280848" cy="8451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 b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300" b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3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721" y="1571039"/>
                    <a:ext cx="2280848" cy="80233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27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3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1080" y="1561341"/>
                    <a:ext cx="2280848" cy="8451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 b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300" b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3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080" y="1561341"/>
                    <a:ext cx="2280848" cy="80233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27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3"/>
              <a:ext cx="3090381" cy="967139"/>
              <a:chOff x="5537205" y="1557993"/>
              <a:chExt cx="3079904" cy="89909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9" y="1557993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55508" y="1611953"/>
                    <a:ext cx="2280848" cy="8451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 b="1" i="0">
                                <a:latin typeface="Cambria Math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3300" b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3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en-GB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508" y="1611953"/>
                    <a:ext cx="2280848" cy="802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232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4"/>
              <a:ext cx="3140778" cy="939674"/>
              <a:chOff x="5537205" y="1557992"/>
              <a:chExt cx="3130130" cy="87355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3848" y="1655327"/>
                    <a:ext cx="2493487" cy="7762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000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b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b="1" i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848" y="1655327"/>
                    <a:ext cx="2493487" cy="73333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196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220788" y="2178140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2875" y="26277"/>
            <a:ext cx="12044943" cy="5259134"/>
            <a:chOff x="185775" y="52554"/>
            <a:chExt cx="24093022" cy="10518267"/>
          </a:xfrm>
        </p:grpSpPr>
        <p:grpSp>
          <p:nvGrpSpPr>
            <p:cNvPr id="20" name="Group 19"/>
            <p:cNvGrpSpPr/>
            <p:nvPr/>
          </p:nvGrpSpPr>
          <p:grpSpPr>
            <a:xfrm>
              <a:off x="185775" y="52554"/>
              <a:ext cx="24093022" cy="6162955"/>
              <a:chOff x="534987" y="1869705"/>
              <a:chExt cx="23612450" cy="516818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4987" y="1869705"/>
                <a:ext cx="23612450" cy="3014638"/>
                <a:chOff x="534987" y="1647866"/>
                <a:chExt cx="23612450" cy="3014638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8" y="1720890"/>
                  <a:ext cx="23391789" cy="294161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3960" y="1653394"/>
                    <a:ext cx="2278917" cy="9291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8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148682" y="1933126"/>
                    <a:ext cx="22432822" cy="5104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pPr lvl="0"/>
                    <a:r>
                      <a:rPr lang="en-US" sz="3300" dirty="0">
                        <a:latin typeface="Times New Roman" pitchFamily="18" charset="0"/>
                        <a:cs typeface="Times New Roman" pitchFamily="18" charset="0"/>
                      </a:rPr>
                      <a:t>              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Cho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vật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thể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mặt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đáy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tròn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bán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kính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1 (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vẽ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).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cắt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vật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thể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bởi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mặt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phẳng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vuông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góc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trục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𝑂𝑥</m:t>
                        </m:r>
                      </m:oMath>
                    </a14:m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tại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hoành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độ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7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được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thiết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một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tam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giác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đều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Tính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thể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vật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thể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27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3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8683" y="1933125"/>
                    <a:ext cx="22432822" cy="50031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1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9540" y="4211031"/>
              <a:ext cx="6333581" cy="635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118" y="3615307"/>
                <a:ext cx="8293643" cy="253688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vị trí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đó tam giác thiết diện có diện tích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7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7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7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thể tích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của vật thể là 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d>
                          <m:d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7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67" y="7230613"/>
                <a:ext cx="16589445" cy="5073761"/>
              </a:xfrm>
              <a:prstGeom prst="rect">
                <a:avLst/>
              </a:prstGeom>
              <a:blipFill rotWithShape="0">
                <a:blip r:embed="rId9"/>
                <a:stretch>
                  <a:fillRect l="-1948" t="-5048" b="-3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8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86894" y="5484915"/>
            <a:ext cx="11892092" cy="1352088"/>
            <a:chOff x="214609" y="2347071"/>
            <a:chExt cx="11892092" cy="1144302"/>
          </a:xfrm>
        </p:grpSpPr>
        <p:sp>
          <p:nvSpPr>
            <p:cNvPr id="60" name="Rounded Rectangle 59"/>
            <p:cNvSpPr/>
            <p:nvPr/>
          </p:nvSpPr>
          <p:spPr>
            <a:xfrm>
              <a:off x="377107" y="2347071"/>
              <a:ext cx="11729594" cy="1144302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14609" y="2372809"/>
              <a:ext cx="2874827" cy="548680"/>
              <a:chOff x="1275610" y="6322789"/>
              <a:chExt cx="5635702" cy="1023565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16200000" flipV="1">
                <a:off x="3827332" y="4291717"/>
                <a:ext cx="1023558" cy="5085716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64" name="Round Diagonal Corner Rectangle 63"/>
              <p:cNvSpPr/>
              <p:nvPr/>
            </p:nvSpPr>
            <p:spPr>
              <a:xfrm flipV="1">
                <a:off x="1275610" y="6330943"/>
                <a:ext cx="818185" cy="10154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1403702" y="6378165"/>
                <a:ext cx="52328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14609" y="2499476"/>
            <a:ext cx="11892092" cy="1352088"/>
            <a:chOff x="214609" y="2347071"/>
            <a:chExt cx="11892092" cy="1144302"/>
          </a:xfrm>
        </p:grpSpPr>
        <p:sp>
          <p:nvSpPr>
            <p:cNvPr id="53" name="Rounded Rectangle 52"/>
            <p:cNvSpPr/>
            <p:nvPr/>
          </p:nvSpPr>
          <p:spPr>
            <a:xfrm>
              <a:off x="377107" y="2347071"/>
              <a:ext cx="11729594" cy="1144302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14609" y="2372809"/>
              <a:ext cx="2874827" cy="548680"/>
              <a:chOff x="1275610" y="6322789"/>
              <a:chExt cx="5635702" cy="102356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827332" y="4291717"/>
                <a:ext cx="1023558" cy="5085716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75610" y="6330943"/>
                <a:ext cx="818185" cy="10154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1403702" y="6378165"/>
                <a:ext cx="52328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538" y="1443122"/>
                <a:ext cx="11848901" cy="1077176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1.Bài toán1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 thể tích vật thể tròn xoay sinh bởi và miền  (D) giới hạn bởi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à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quay quanh trục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8" y="1443122"/>
                <a:ext cx="11848901" cy="1077176"/>
              </a:xfrm>
              <a:prstGeom prst="rect">
                <a:avLst/>
              </a:prstGeom>
              <a:blipFill rotWithShape="1">
                <a:blip r:embed="rId3"/>
                <a:stretch>
                  <a:fillRect l="-1286" t="-7955" r="-103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107" y="3909512"/>
                <a:ext cx="11729594" cy="1569618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2.Bài toán 2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Tính thể tích vật thể tròn xoay khi cho hình phẳng giới hạn bởi: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cùng dấu)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7" y="3909512"/>
                <a:ext cx="11729594" cy="1569618"/>
              </a:xfrm>
              <a:prstGeom prst="rect">
                <a:avLst/>
              </a:prstGeom>
              <a:blipFill rotWithShape="1">
                <a:blip r:embed="rId4"/>
                <a:stretch>
                  <a:fillRect l="-1351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48950" y="5484985"/>
                <a:ext cx="9143999" cy="584775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950" y="5484985"/>
                <a:ext cx="914399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73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512191" y="2505075"/>
            <a:ext cx="6617647" cy="1304925"/>
            <a:chOff x="1953555" y="2183190"/>
            <a:chExt cx="6617647" cy="1304925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934351"/>
                </p:ext>
              </p:extLst>
            </p:nvPr>
          </p:nvGraphicFramePr>
          <p:xfrm>
            <a:off x="5648614" y="2183190"/>
            <a:ext cx="2922588" cy="1304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6" imgW="1041120" imgH="469800" progId="Equation.DSMT4">
                    <p:embed/>
                  </p:oleObj>
                </mc:Choice>
                <mc:Fallback>
                  <p:oleObj name="Equation" r:id="rId6" imgW="1041120" imgH="469800" progId="Equation.DSMT4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614" y="2183190"/>
                          <a:ext cx="2922588" cy="13049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953555" y="2430872"/>
              <a:ext cx="372695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Áp dụng công thức:</a:t>
              </a:r>
              <a:endPara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35095" y="6073792"/>
                <a:ext cx="8843891" cy="72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95" y="6073792"/>
                <a:ext cx="8843891" cy="728469"/>
              </a:xfrm>
              <a:prstGeom prst="rect">
                <a:avLst/>
              </a:prstGeom>
              <a:blipFill rotWithShape="1">
                <a:blip r:embed="rId8"/>
                <a:stretch>
                  <a:fillRect l="-1793" t="-8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4042" y="678843"/>
            <a:ext cx="11939058" cy="750986"/>
            <a:chOff x="534987" y="1866912"/>
            <a:chExt cx="23404876" cy="1259541"/>
          </a:xfrm>
        </p:grpSpPr>
        <p:grpSp>
          <p:nvGrpSpPr>
            <p:cNvPr id="19" name="Group 18"/>
            <p:cNvGrpSpPr/>
            <p:nvPr/>
          </p:nvGrpSpPr>
          <p:grpSpPr>
            <a:xfrm>
              <a:off x="534987" y="1869705"/>
              <a:ext cx="23340848" cy="1256748"/>
              <a:chOff x="534987" y="1647866"/>
              <a:chExt cx="23340848" cy="1256748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755649" y="1720892"/>
                <a:ext cx="23120186" cy="118372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34987" y="1647866"/>
                <a:ext cx="3516719" cy="1176337"/>
                <a:chOff x="534987" y="1647866"/>
                <a:chExt cx="3516719" cy="1176337"/>
              </a:xfrm>
            </p:grpSpPr>
            <p:sp>
              <p:nvSpPr>
                <p:cNvPr id="23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Pentagon 23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28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" name="Freeform 3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5135" y="1653394"/>
                  <a:ext cx="275657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Dạng 2</a:t>
                  </a:r>
                </a:p>
              </p:txBody>
            </p:sp>
          </p:grpSp>
        </p:grpSp>
        <p:sp>
          <p:nvSpPr>
            <p:cNvPr id="20" name="Rectangle 19"/>
            <p:cNvSpPr/>
            <p:nvPr/>
          </p:nvSpPr>
          <p:spPr>
            <a:xfrm>
              <a:off x="4104214" y="1866912"/>
              <a:ext cx="19835649" cy="125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Ứng dụng của tích phân tính</a:t>
              </a:r>
              <a:r>
                <a:rPr kumimoji="0" lang="es-E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thể tích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6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4426" y="2185474"/>
            <a:ext cx="8309224" cy="4520127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508983" cy="549271"/>
              <a:chOff x="1275608" y="6239450"/>
              <a:chExt cx="4918516" cy="99800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4006772" cy="998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4426" y="1271076"/>
            <a:ext cx="8743282" cy="1469205"/>
            <a:chOff x="247181" y="1501339"/>
            <a:chExt cx="11888539" cy="14692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1437245"/>
              <a:chOff x="5537206" y="1557991"/>
              <a:chExt cx="3079904" cy="13361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30721" y="1571039"/>
                    <a:ext cx="2280848" cy="1323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3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3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3300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3300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30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3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721" y="1571039"/>
                    <a:ext cx="2280848" cy="128012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958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0"/>
              <a:ext cx="3090381" cy="914400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1080" y="1561341"/>
                    <a:ext cx="2280848" cy="8397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4</m:t>
                            </m:r>
                            <m:r>
                              <a:rPr lang="en-US" sz="3300">
                                <a:latin typeface="Cambria Math"/>
                              </a:rPr>
                              <m:t>𝜋</m:t>
                            </m:r>
                            <m:r>
                              <a:rPr lang="en-US" sz="3300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30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080" y="1561341"/>
                    <a:ext cx="2280848" cy="79693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281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4"/>
              <a:ext cx="3090381" cy="1469200"/>
              <a:chOff x="5537205" y="1557993"/>
              <a:chExt cx="3079904" cy="136582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9" y="1557993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55508" y="1611953"/>
                    <a:ext cx="2280848" cy="1311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330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3300">
                                <a:latin typeface="Cambria Math"/>
                              </a:rPr>
                              <m:t>+</m:t>
                            </m:r>
                            <m:r>
                              <a:rPr lang="en-US" sz="330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GB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508" y="1611953"/>
                    <a:ext cx="2280848" cy="126903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40778" cy="933840"/>
              <a:chOff x="5537205" y="1557992"/>
              <a:chExt cx="3130130" cy="86813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3848" y="1655327"/>
                    <a:ext cx="2493487" cy="7708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/>
                              </a:rPr>
                              <m:t>4</m:t>
                            </m:r>
                            <m:r>
                              <a:rPr lang="en-US" sz="3000">
                                <a:latin typeface="Cambria Math"/>
                              </a:rPr>
                              <m:t>𝜋</m:t>
                            </m:r>
                            <m:r>
                              <a:rPr lang="en-US" sz="3000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848" y="1655327"/>
                    <a:ext cx="2493487" cy="72791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20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-16085" y="1537175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855" y="3615307"/>
            <a:ext cx="8290906" cy="420115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1057" y="-58291"/>
            <a:ext cx="12031662" cy="2504607"/>
            <a:chOff x="534987" y="1626249"/>
            <a:chExt cx="23586414" cy="420067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586414" cy="1977856"/>
              <a:chOff x="534987" y="1647866"/>
              <a:chExt cx="23586414" cy="19778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05073" y="1695977"/>
                <a:ext cx="23316328" cy="192974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50817" y="1626249"/>
                  <a:ext cx="22452615" cy="4200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3300" dirty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Hình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giới hạn bởi parabol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và đường cong có phương trình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a14:m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. Diện tích của hình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nl-NL" sz="22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bằng</a:t>
                  </a:r>
                  <a:endParaRPr lang="nl-NL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8" y="1626249"/>
                  <a:ext cx="22452615" cy="41257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682" y="1305092"/>
            <a:ext cx="3012687" cy="238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9988" y="2530022"/>
                <a:ext cx="7882951" cy="1692889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Phương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trình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hoành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giao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576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48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THP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49" y="5060043"/>
                <a:ext cx="15767955" cy="3600345"/>
              </a:xfrm>
              <a:prstGeom prst="rect">
                <a:avLst/>
              </a:prstGeom>
              <a:blipFill rotWithShape="0">
                <a:blip r:embed="rId9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6061" y="4466217"/>
                <a:ext cx="7713099" cy="226375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dt</m:t>
                        </m:r>
                      </m:e>
                    </m:nary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34" y="8932434"/>
                <a:ext cx="15428207" cy="4030719"/>
              </a:xfrm>
              <a:prstGeom prst="rect">
                <a:avLst/>
              </a:prstGeom>
              <a:blipFill rotWithShape="0">
                <a:blip r:embed="rId10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8381702" y="3825364"/>
            <a:ext cx="3709420" cy="25945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477692" y="4035422"/>
                <a:ext cx="3517859" cy="176733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Vậy: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16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36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bSup>
                  </m:oMath>
                </a14:m>
                <a:endParaRPr lang="en-GB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36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591" y="8070843"/>
                <a:ext cx="7036634" cy="4181337"/>
              </a:xfrm>
              <a:prstGeom prst="rect">
                <a:avLst/>
              </a:prstGeom>
              <a:blipFill rotWithShape="0">
                <a:blip r:embed="rId11"/>
                <a:stretch>
                  <a:fillRect l="-3466" t="-4519" b="-2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4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6" grpId="0"/>
      <p:bldP spid="2" grpId="0"/>
      <p:bldP spid="12" grpId="0"/>
      <p:bldP spid="14" grpId="0" animBg="1"/>
      <p:bldP spid="6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173061"/>
            <a:ext cx="7968637" cy="4532539"/>
            <a:chOff x="184495" y="3636269"/>
            <a:chExt cx="11834900" cy="478549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596342" cy="584915"/>
              <a:chOff x="1275608" y="6239450"/>
              <a:chExt cx="5089772" cy="10627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4178027" cy="10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95224" y="-5628"/>
            <a:ext cx="11793834" cy="2168933"/>
            <a:chOff x="336518" y="2057927"/>
            <a:chExt cx="23120187" cy="4113389"/>
          </a:xfrm>
        </p:grpSpPr>
        <p:grpSp>
          <p:nvGrpSpPr>
            <p:cNvPr id="21" name="Group 20"/>
            <p:cNvGrpSpPr/>
            <p:nvPr/>
          </p:nvGrpSpPr>
          <p:grpSpPr>
            <a:xfrm>
              <a:off x="336518" y="2057927"/>
              <a:ext cx="23120186" cy="2181353"/>
              <a:chOff x="336518" y="1836088"/>
              <a:chExt cx="23120186" cy="218135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336518" y="1836088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29564" y="1902682"/>
                <a:ext cx="3505200" cy="1055668"/>
                <a:chOff x="529564" y="1902682"/>
                <a:chExt cx="3505200" cy="1055668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29564" y="1902682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2077171"/>
                  <a:ext cx="582199" cy="589587"/>
                  <a:chOff x="7440266" y="3740299"/>
                  <a:chExt cx="757238" cy="83861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51840"/>
                    <a:ext cx="344487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4229660"/>
                    <a:ext cx="344487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740299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4515413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4132828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5" y="4376834"/>
                    <a:ext cx="357189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2063532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05875" y="1907691"/>
                  <a:ext cx="2690581" cy="1050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593754" y="2163228"/>
                  <a:ext cx="20862951" cy="4008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giới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hạn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bởi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0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/>
                        </a:rPr>
                        <m:t>y</m:t>
                      </m:r>
                      <m:r>
                        <a:rPr lang="en-US" sz="3000" i="1">
                          <a:latin typeface="Cambria Math"/>
                        </a:rPr>
                        <m:t>=1</m:t>
                      </m:r>
                      <m:r>
                        <a:rPr lang="en-US" sz="300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 và 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=1−</m:t>
                      </m:r>
                      <m:r>
                        <a:rPr lang="en-US" sz="3000" i="1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nl-NL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753" y="2163229"/>
                  <a:ext cx="20862952" cy="38329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89" t="-34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7058" y="2324100"/>
                <a:ext cx="8006075" cy="1813752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 indent="257124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GB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ó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nary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  <m:e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nary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7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indent="257124">
                  <a:lnSpc>
                    <a:spcPct val="115000"/>
                  </a:lnSpc>
                  <a:spcAft>
                    <a:spcPts val="500"/>
                  </a:spcAft>
                </a:pPr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4" y="4648200"/>
                <a:ext cx="16014234" cy="35339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2" y="1295400"/>
            <a:ext cx="11999251" cy="925328"/>
            <a:chOff x="247181" y="1501340"/>
            <a:chExt cx="11944024" cy="96038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60382"/>
              <a:chOff x="5537206" y="1557991"/>
              <a:chExt cx="3079904" cy="89281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731722"/>
                    <a:ext cx="2280848" cy="719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000">
                            <a:latin typeface="Cambria Math"/>
                          </a:rPr>
                          <m:t>𝑆</m:t>
                        </m:r>
                        <m:r>
                          <a:rPr lang="en-US" sz="3000">
                            <a:latin typeface="Cambria Math"/>
                          </a:rPr>
                          <m:t>=</m:t>
                        </m:r>
                        <m:r>
                          <a:rPr lang="en-US" sz="3000">
                            <a:latin typeface="Cambria Math"/>
                          </a:rPr>
                          <m:t>𝑒</m:t>
                        </m:r>
                        <m:r>
                          <a:rPr lang="en-US" sz="30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31722"/>
                    <a:ext cx="2280848" cy="67444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873" b="-139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22003"/>
              <a:chOff x="5537206" y="1557992"/>
              <a:chExt cx="3079904" cy="85713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696973"/>
                    <a:ext cx="2280848" cy="718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000">
                            <a:latin typeface="Cambria Math"/>
                          </a:rPr>
                          <m:t>𝑆</m:t>
                        </m:r>
                        <m:r>
                          <a:rPr lang="en-US" sz="3000">
                            <a:latin typeface="Cambria Math"/>
                          </a:rPr>
                          <m:t>=</m:t>
                        </m:r>
                        <m:r>
                          <a:rPr lang="en-US" sz="3000">
                            <a:latin typeface="Cambria Math"/>
                          </a:rPr>
                          <m:t>𝑒</m:t>
                        </m:r>
                        <m:r>
                          <a:rPr lang="en-US" sz="30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696973"/>
                    <a:ext cx="2280848" cy="6735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873" b="-139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22003"/>
              <a:chOff x="5537206" y="1557992"/>
              <a:chExt cx="3079904" cy="85713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696973"/>
                    <a:ext cx="2280848" cy="7181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3000" i="0" dirty="0">
                        <a:latin typeface="Cambria Math"/>
                      </a:rPr>
                      <a:t>𝑆=𝑒+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0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3000" i="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696973"/>
                    <a:ext cx="2280848" cy="6735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8090" t="-873" b="-1397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6"/>
              <a:ext cx="3196263" cy="915929"/>
              <a:chOff x="5537206" y="1557992"/>
              <a:chExt cx="3185427" cy="8514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27480"/>
                    <a:ext cx="2493487" cy="781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457109">
                      <a:defRPr/>
                    </a:pPr>
                    <a14:m>
                      <m:oMath xmlns:m="http://schemas.openxmlformats.org/officeDocument/2006/math">
                        <m:r>
                          <a:rPr lang="en-US" sz="3300">
                            <a:latin typeface="Cambria Math"/>
                          </a:rPr>
                          <m:t>𝑆</m:t>
                        </m:r>
                        <m:r>
                          <a:rPr lang="en-US" sz="3300">
                            <a:latin typeface="Cambria Math"/>
                          </a:rPr>
                          <m:t>=</m:t>
                        </m:r>
                        <m:r>
                          <a:rPr lang="en-US" sz="3300">
                            <a:latin typeface="Cambria Math"/>
                          </a:rPr>
                          <m:t>𝑒</m:t>
                        </m:r>
                        <m:r>
                          <a:rPr lang="en-US" sz="330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3300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27480"/>
                    <a:ext cx="2493487" cy="73745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1600" b="-152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54673" y="1562100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101" y="4627600"/>
                <a:ext cx="7528405" cy="182104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endParaRPr lang="en-US" sz="2700" dirty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−1−</m:t>
                      </m:r>
                      <m:nary>
                        <m:nary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7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sz="27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7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23" y="9255199"/>
                <a:ext cx="15058770" cy="3642087"/>
              </a:xfrm>
              <a:prstGeom prst="rect">
                <a:avLst/>
              </a:prstGeom>
              <a:blipFill rotWithShape="0">
                <a:blip r:embed="rId9"/>
                <a:stretch>
                  <a:fillRect b="-4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8314" y="3618598"/>
                <a:ext cx="6368927" cy="983539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p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𝑥𝑑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7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GB" sz="27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46" y="7237195"/>
                <a:ext cx="12739513" cy="1967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53" y="2522605"/>
            <a:ext cx="3436019" cy="349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  <p:bldP spid="2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6674" y="2491699"/>
            <a:ext cx="6881397" cy="4252001"/>
            <a:chOff x="184495" y="3652662"/>
            <a:chExt cx="11834900" cy="446517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2662"/>
              <a:ext cx="2659878" cy="485529"/>
              <a:chOff x="1275608" y="6269242"/>
              <a:chExt cx="5214326" cy="8821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5610" y="6269242"/>
                <a:ext cx="4454324" cy="880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4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1182491"/>
            <a:ext cx="6879194" cy="1770819"/>
            <a:chOff x="247180" y="1104115"/>
            <a:chExt cx="9169529" cy="25655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104116"/>
              <a:ext cx="4792334" cy="987496"/>
              <a:chOff x="5537205" y="1188719"/>
              <a:chExt cx="4776087" cy="9180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188719"/>
                <a:ext cx="4485542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5" y="1441923"/>
                <a:ext cx="558681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20873" y="1484950"/>
                    <a:ext cx="3947842" cy="621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/>
                            </a:rPr>
                            <m:t>𝑻</m:t>
                          </m:r>
                          <m:r>
                            <a:rPr lang="en-US" sz="2400" b="1">
                              <a:latin typeface="Cambria Math"/>
                            </a:rPr>
                            <m:t>=</m:t>
                          </m:r>
                          <m:r>
                            <a:rPr lang="en-US" sz="24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400" b="1">
                              <a:latin typeface="Cambria Math"/>
                            </a:rPr>
                            <m:t>+</m:t>
                          </m:r>
                          <m:r>
                            <a:rPr lang="en-US" sz="24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400" b="1" i="0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0872" y="1484950"/>
                    <a:ext cx="3947842" cy="3862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3191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872476" y="1104115"/>
              <a:ext cx="4544233" cy="963356"/>
              <a:chOff x="7240776" y="1188716"/>
              <a:chExt cx="4528827" cy="89557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7531320" y="1188716"/>
                <a:ext cx="4238283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240776" y="14419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7875017" y="1473991"/>
                    <a:ext cx="3845861" cy="6103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𝑻</m:t>
                        </m:r>
                        <m:r>
                          <a:rPr lang="en-US" sz="2400" b="1">
                            <a:latin typeface="Cambria Math"/>
                          </a:rPr>
                          <m:t>=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400" b="1"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fr-FR" sz="1800" b="1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5017" y="1473991"/>
                    <a:ext cx="3845861" cy="3783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7741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310348" y="2019900"/>
              <a:ext cx="4682039" cy="1599265"/>
              <a:chOff x="-211921" y="2040075"/>
              <a:chExt cx="4666166" cy="14867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050" y="2040075"/>
                <a:ext cx="4413195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211921" y="223617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88898" y="2232552"/>
                    <a:ext cx="3779277" cy="12942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𝑻</m:t>
                        </m:r>
                        <m:r>
                          <a:rPr lang="en-US" sz="2400" b="1">
                            <a:latin typeface="Cambria Math"/>
                          </a:rPr>
                          <m:t>=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400" b="1"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𝟔</m:t>
                            </m:r>
                          </m:e>
                        </m:d>
                      </m:oMath>
                    </a14:m>
                    <a:r>
                      <a:rPr lang="fr-FR" sz="2200" b="1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fr-FR" sz="2200" i="0" dirty="0"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898" y="2232552"/>
                    <a:ext cx="3779277" cy="8504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2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4841278" y="2034389"/>
              <a:ext cx="4573987" cy="1635231"/>
              <a:chOff x="1397642" y="2053541"/>
              <a:chExt cx="4558469" cy="152017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671741" y="2053541"/>
                <a:ext cx="428437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97642" y="2228722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023988" y="2267969"/>
                    <a:ext cx="3621478" cy="1305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/>
                    <a14:m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𝑻</m:t>
                        </m:r>
                        <m:r>
                          <a:rPr lang="en-US" sz="2400" b="1">
                            <a:latin typeface="Cambria Math"/>
                          </a:rPr>
                          <m:t>=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2400" b="1"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fr-FR" sz="2400" b="1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2400" b="1" i="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sz="33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3988" y="2267968"/>
                    <a:ext cx="3621478" cy="85836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355246" y="1288577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7057" y="-20572"/>
            <a:ext cx="12044943" cy="2850419"/>
            <a:chOff x="294153" y="-41144"/>
            <a:chExt cx="24093022" cy="5700837"/>
          </a:xfrm>
        </p:grpSpPr>
        <p:grpSp>
          <p:nvGrpSpPr>
            <p:cNvPr id="20" name="Group 19"/>
            <p:cNvGrpSpPr/>
            <p:nvPr/>
          </p:nvGrpSpPr>
          <p:grpSpPr>
            <a:xfrm>
              <a:off x="294153" y="-41144"/>
              <a:ext cx="24093022" cy="4642573"/>
              <a:chOff x="534987" y="1751207"/>
              <a:chExt cx="23340848" cy="419328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4987" y="1869705"/>
                <a:ext cx="23340848" cy="1945218"/>
                <a:chOff x="534987" y="1647866"/>
                <a:chExt cx="23340848" cy="1945218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35037" y="1720890"/>
                  <a:ext cx="23140798" cy="187219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604" y="1653394"/>
                    <a:ext cx="2659633" cy="10007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11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851114" y="1751207"/>
                    <a:ext cx="22542734" cy="4193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r>
                      <a:rPr lang="en-US" sz="3300" dirty="0">
                        <a:latin typeface="Times New Roman" pitchFamily="18" charset="0"/>
                        <a:cs typeface="Times New Roman" pitchFamily="18" charset="0"/>
                      </a:rPr>
                      <a:t>               </a:t>
                    </a:r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Cho </a:t>
                    </a:r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. Đồ thị của hàm số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như hình vẽ bên. Đặt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lim>
                        </m:limLow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lim>
                        </m:limLow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a14:m>
                    <a:r>
                      <a:rPr lang="pt-BR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Mệnh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đề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nào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dưới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đây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đúng</a:t>
                    </a:r>
                    <a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?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3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114" y="1751207"/>
                    <a:ext cx="22542735" cy="402636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7974" y="2404613"/>
              <a:ext cx="4135583" cy="325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/>
          <a:stretch/>
        </p:blipFill>
        <p:spPr bwMode="auto">
          <a:xfrm>
            <a:off x="9499400" y="1328893"/>
            <a:ext cx="2158476" cy="14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2245" y="2703538"/>
                <a:ext cx="6905037" cy="96026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5" y="5407076"/>
                <a:ext cx="13811872" cy="1920526"/>
              </a:xfrm>
              <a:prstGeom prst="rect">
                <a:avLst/>
              </a:prstGeom>
              <a:blipFill rotWithShape="0">
                <a:blip r:embed="rId10"/>
                <a:stretch>
                  <a:fillRect l="-1810" t="-9841" b="-14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8852" y="3560798"/>
                <a:ext cx="6583663" cy="155763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2" y="7121596"/>
                <a:ext cx="13169040" cy="3115276"/>
              </a:xfrm>
              <a:prstGeom prst="rect">
                <a:avLst/>
              </a:prstGeom>
              <a:blipFill rotWithShape="0">
                <a:blip r:embed="rId11"/>
                <a:stretch>
                  <a:fillRect l="-1898" t="-1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5543" y="5257800"/>
                <a:ext cx="6636972" cy="1104405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8" y="10515600"/>
                <a:ext cx="13275673" cy="22088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61852" y="6326136"/>
            <a:ext cx="2594636" cy="350866"/>
          </a:xfrm>
          <a:prstGeom prst="rect">
            <a:avLst/>
          </a:prstGeom>
        </p:spPr>
        <p:txBody>
          <a:bodyPr wrap="none" lIns="45711" tIns="22855" rIns="45711" bIns="22855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fr-FR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103279" y="2910310"/>
            <a:ext cx="4839994" cy="3565417"/>
            <a:chOff x="14208408" y="5820620"/>
            <a:chExt cx="9681249" cy="7130834"/>
          </a:xfrm>
        </p:grpSpPr>
        <p:sp>
          <p:nvSpPr>
            <p:cNvPr id="24" name="Rounded Rectangle 23"/>
            <p:cNvSpPr/>
            <p:nvPr/>
          </p:nvSpPr>
          <p:spPr>
            <a:xfrm>
              <a:off x="14208408" y="5820620"/>
              <a:ext cx="9681249" cy="71308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2666" y="6441570"/>
              <a:ext cx="8992793" cy="338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157282" y="5118436"/>
                <a:ext cx="4847723" cy="1152046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200" i="1" dirty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d>
                      </m:lim>
                    </m:limLow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200">
                        <a:solidFill>
                          <a:prstClr val="black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427" y="10236872"/>
                <a:ext cx="9696709" cy="2304092"/>
              </a:xfrm>
              <a:prstGeom prst="rect">
                <a:avLst/>
              </a:prstGeom>
              <a:blipFill rotWithShape="0">
                <a:blip r:embed="rId14"/>
                <a:stretch>
                  <a:fillRect l="-2514" t="-7937" b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2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6" grpId="0"/>
      <p:bldP spid="17" grpId="0"/>
      <p:bldP spid="18" grpId="0"/>
      <p:bldP spid="19" grpId="0"/>
      <p:bldP spid="8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0057" y="2479024"/>
            <a:ext cx="11834900" cy="4377615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67153"/>
              <a:chOff x="1275608" y="6239450"/>
              <a:chExt cx="4592537" cy="103049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30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25706" y="14224"/>
            <a:ext cx="11992550" cy="2614475"/>
            <a:chOff x="534987" y="1869705"/>
            <a:chExt cx="23509743" cy="438494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74372"/>
              <a:chOff x="534987" y="1647866"/>
              <a:chExt cx="23340848" cy="23743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3013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27524" y="1935788"/>
                  <a:ext cx="23217206" cy="4318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GB" sz="3000" dirty="0"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hình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giới hạn bởi đồ thị hàm số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𝑦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r>
                        <a:rPr lang="en-US" sz="3000" i="1">
                          <a:latin typeface="Cambria Math"/>
                        </a:rPr>
                        <m:t>𝑚𝑥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𝑚</m:t>
                      </m:r>
                      <m:r>
                        <a:rPr lang="en-US" sz="3000" i="1">
                          <a:latin typeface="Cambria Math"/>
                        </a:rPr>
                        <m:t>≠</m:t>
                      </m:r>
                      <m:r>
                        <a:rPr lang="en-US" sz="30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Hỏi có bao nhiêu số nguyên dương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để diện tích hình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𝐻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là số nhỏ hơn 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20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25" y="1935788"/>
                  <a:ext cx="23217205" cy="416399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58" t="-2826" r="-13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613158" y="2906128"/>
                <a:ext cx="11550609" cy="1592025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giao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7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à :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𝑚𝑥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7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endParaRPr lang="en-GB" sz="27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endParaRPr lang="en-GB" sz="27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76" y="5812255"/>
                <a:ext cx="23104225" cy="36012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5706" y="1454652"/>
            <a:ext cx="11999251" cy="1010124"/>
            <a:chOff x="247181" y="1501343"/>
            <a:chExt cx="11944024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779922"/>
                    <a:ext cx="2280848" cy="477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79922"/>
                    <a:ext cx="2280848" cy="4379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77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00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379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7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3795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229146" y="1685311"/>
                <a:ext cx="2493487" cy="47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b="1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141221" y="1760998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4011" y="3715927"/>
                <a:ext cx="11076264" cy="1216157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à: 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67" y="7431854"/>
                <a:ext cx="22155413" cy="26492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8236" y="5044735"/>
                <a:ext cx="10015834" cy="1232635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à: 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𝑚𝑥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11" y="10089470"/>
                <a:ext cx="20034276" cy="26824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  <p:bldP spid="2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1056" y="2153840"/>
            <a:ext cx="8228387" cy="4656614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535403" cy="488741"/>
              <a:chOff x="1275607" y="6239450"/>
              <a:chExt cx="4970309" cy="88802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655808" y="4463242"/>
                <a:ext cx="730554" cy="444966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689072" cy="888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7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7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7" y="6330946"/>
                <a:ext cx="1020999" cy="69708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43853" y="1285624"/>
            <a:ext cx="8743282" cy="1331859"/>
            <a:chOff x="247181" y="1501339"/>
            <a:chExt cx="11888539" cy="133185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331256"/>
              <a:chOff x="5537206" y="1557991"/>
              <a:chExt cx="3079904" cy="123759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30721" y="1571039"/>
                    <a:ext cx="2280848" cy="1224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330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pt-BR" sz="33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3300" dirty="0"/>
                  </a:p>
                  <a:p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721" y="1571039"/>
                    <a:ext cx="2280848" cy="11816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500" t="-719" b="-167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39"/>
              <a:ext cx="3090381" cy="914400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1080" y="1561341"/>
                    <a:ext cx="2280848" cy="752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𝜋</m:t>
                            </m:r>
                            <m:r>
                              <a:rPr lang="en-US" sz="3300">
                                <a:latin typeface="Cambria Math"/>
                              </a:rPr>
                              <m:t>−</m:t>
                            </m:r>
                            <m:r>
                              <a:rPr lang="en-US" sz="33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080" y="1561341"/>
                    <a:ext cx="2280848" cy="70955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600" b="-152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4"/>
              <a:ext cx="3090381" cy="1331854"/>
              <a:chOff x="5537205" y="1557993"/>
              <a:chExt cx="3079904" cy="123814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9" y="1557993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55508" y="1611953"/>
                    <a:ext cx="2280848" cy="11841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3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300">
                            <a:latin typeface="Cambria Math"/>
                          </a:rPr>
                          <m:t>−</m:t>
                        </m:r>
                        <m:r>
                          <a:rPr lang="en-US" sz="33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en-GB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508" y="1611953"/>
                    <a:ext cx="2280848" cy="6691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7627" b="-1610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40778" cy="914400"/>
              <a:chOff x="5537205" y="1557992"/>
              <a:chExt cx="313013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3848" y="1655327"/>
                    <a:ext cx="2493487" cy="6542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000" b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3000" b="1">
                            <a:latin typeface="Cambria Math"/>
                          </a:rPr>
                          <m:t>−</m:t>
                        </m:r>
                        <m:r>
                          <a:rPr lang="en-US" sz="3000" b="1">
                            <a:latin typeface="Cambria Math"/>
                          </a:rPr>
                          <m:t>𝟏</m:t>
                        </m:r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3848" y="1655327"/>
                    <a:ext cx="2493487" cy="61221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944" b="-1481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43184" y="1537077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855" y="3615307"/>
            <a:ext cx="8290906" cy="420115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1057" y="54514"/>
            <a:ext cx="12004959" cy="2250351"/>
            <a:chOff x="534987" y="1815442"/>
            <a:chExt cx="23534067" cy="37742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15442"/>
              <a:ext cx="23534067" cy="1929745"/>
              <a:chOff x="534987" y="1593603"/>
              <a:chExt cx="23534067" cy="192974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2727" y="1593603"/>
                <a:ext cx="23316327" cy="192974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263050" y="1956073"/>
                  <a:ext cx="22452616" cy="3633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3300" dirty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pt-BR" sz="2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Diện tích hình phẳng giới hạn bởi đồ thị hàm số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pt-BR" sz="2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và nửa trên của đường tròn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pt-BR" sz="2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bằng?</a:t>
                  </a:r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049" y="1956073"/>
                  <a:ext cx="22452615" cy="34787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8" r="-9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9988" y="2530022"/>
                <a:ext cx="7882951" cy="169109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pt-B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 chỉ tính nửa trên của đường tròn nên ta lấy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giới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hạn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bởi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đồ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thị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nửa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tô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màu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vàng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như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vẽ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trên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49" y="5060043"/>
                <a:ext cx="15767955" cy="3648884"/>
              </a:xfrm>
              <a:prstGeom prst="rect">
                <a:avLst/>
              </a:prstGeom>
              <a:blipFill rotWithShape="0">
                <a:blip r:embed="rId8"/>
                <a:stretch>
                  <a:fillRect l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9769" y="4094501"/>
                <a:ext cx="7713099" cy="1987436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6" y="8189002"/>
                <a:ext cx="15428207" cy="3974871"/>
              </a:xfrm>
              <a:prstGeom prst="rect">
                <a:avLst/>
              </a:prstGeom>
              <a:blipFill rotWithShape="0">
                <a:blip r:embed="rId9"/>
                <a:stretch>
                  <a:fillRect l="-1185" b="-1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"/>
          <a:stretch/>
        </p:blipFill>
        <p:spPr>
          <a:xfrm>
            <a:off x="9108997" y="1373347"/>
            <a:ext cx="2690595" cy="2204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16464" y="5962235"/>
                <a:ext cx="8475854" cy="813107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rad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32" y="11924470"/>
                <a:ext cx="16953916" cy="16262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385806" y="3836082"/>
            <a:ext cx="3640052" cy="2594546"/>
            <a:chOff x="16660901" y="7708313"/>
            <a:chExt cx="7281052" cy="5189092"/>
          </a:xfrm>
        </p:grpSpPr>
        <p:sp>
          <p:nvSpPr>
            <p:cNvPr id="14" name="Rounded Rectangle 13"/>
            <p:cNvSpPr/>
            <p:nvPr/>
          </p:nvSpPr>
          <p:spPr>
            <a:xfrm>
              <a:off x="16660901" y="7708313"/>
              <a:ext cx="7266742" cy="51890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7154391" y="7797401"/>
                  <a:ext cx="6787562" cy="29741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5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GB" sz="2000" i="1" dirty="0">
                    <a:solidFill>
                      <a:prstClr val="black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90000"/>
                    </a:lnSpc>
                    <a:spcBef>
                      <a:spcPts val="5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391" y="7797400"/>
                  <a:ext cx="6787562" cy="28814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571240" y="5324552"/>
                <a:ext cx="3517859" cy="107029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pt-BR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713" y="10649104"/>
                <a:ext cx="7036634" cy="2140586"/>
              </a:xfrm>
              <a:prstGeom prst="rect">
                <a:avLst/>
              </a:prstGeom>
              <a:blipFill rotWithShape="0">
                <a:blip r:embed="rId13"/>
                <a:stretch>
                  <a:fillRect l="-3030" b="-5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7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6" grpId="0"/>
      <p:bldP spid="2" grpId="0"/>
      <p:bldP spid="12" grpId="0"/>
      <p:bldP spid="11" grpId="0"/>
      <p:bldP spid="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8418" y="1461814"/>
            <a:ext cx="11908491" cy="1000537"/>
            <a:chOff x="247181" y="1501340"/>
            <a:chExt cx="11907699" cy="106187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061873"/>
              <a:chOff x="5537206" y="1557991"/>
              <a:chExt cx="3079904" cy="9871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62835" y="1853751"/>
                    <a:ext cx="2381868" cy="6914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000" b="1">
                              <a:latin typeface="Cambria Math"/>
                            </a:rPr>
                            <m:t>=</m:t>
                          </m:r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2000" b="1">
                              <a:latin typeface="Cambria Math"/>
                            </a:rPr>
                            <m:t>&lt;</m:t>
                          </m:r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sz="2000" b="1" i="0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2835" y="1853751"/>
                    <a:ext cx="2381868" cy="34921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80333" y="1501345"/>
              <a:ext cx="3073150" cy="914401"/>
              <a:chOff x="5554379" y="1557992"/>
              <a:chExt cx="306273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54379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33223" y="1885298"/>
                    <a:ext cx="2280848" cy="3643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18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18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GB" sz="1800" b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18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𝟎</m:t>
                            </m:r>
                          </m:e>
                        </m:d>
                        <m:r>
                          <a:rPr lang="en-US" sz="1800" b="1">
                            <a:latin typeface="Cambria Math"/>
                          </a:rPr>
                          <m:t>=</m:t>
                        </m:r>
                        <m:r>
                          <a:rPr lang="en-US" sz="18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18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oMath>
                    </a14:m>
                    <a:r>
                      <a:rPr lang="vi-V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3223" y="1885298"/>
                    <a:ext cx="2280848" cy="31884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6038" b="-3301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051542"/>
              <a:chOff x="5537206" y="1557992"/>
              <a:chExt cx="3079904" cy="97755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4056" y="1844148"/>
                    <a:ext cx="2280848" cy="6913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000" b="1">
                              <a:latin typeface="Cambria Math"/>
                            </a:rPr>
                            <m:t>&lt;</m:t>
                          </m:r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000" b="1">
                              <a:latin typeface="Cambria Math"/>
                            </a:rPr>
                            <m:t>&lt;</m:t>
                          </m:r>
                          <m:r>
                            <a:rPr lang="en-US" sz="2000" b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4056" y="1844148"/>
                    <a:ext cx="2280848" cy="3492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59938" cy="914400"/>
              <a:chOff x="5537206" y="1557992"/>
              <a:chExt cx="3149225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92944" y="1853020"/>
                    <a:ext cx="2493487" cy="394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0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000" b="1">
                            <a:latin typeface="Cambria Math"/>
                          </a:rPr>
                          <m:t>&lt;</m:t>
                        </m:r>
                        <m:r>
                          <a:rPr lang="en-US" sz="20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000" b="1">
                            <a:latin typeface="Cambria Math"/>
                          </a:rPr>
                          <m:t>&lt;</m:t>
                        </m:r>
                        <m:r>
                          <a:rPr lang="en-US" sz="2000" b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vi-VN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2944" y="1853020"/>
                    <a:ext cx="2493487" cy="34921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6379" b="-3534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026655" y="1668753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7588" y="2388206"/>
            <a:ext cx="8820463" cy="4476288"/>
            <a:chOff x="855288" y="4776411"/>
            <a:chExt cx="17643222" cy="8952575"/>
          </a:xfrm>
        </p:grpSpPr>
        <p:grpSp>
          <p:nvGrpSpPr>
            <p:cNvPr id="89" name="Group 88"/>
            <p:cNvGrpSpPr/>
            <p:nvPr/>
          </p:nvGrpSpPr>
          <p:grpSpPr>
            <a:xfrm>
              <a:off x="855288" y="4776411"/>
              <a:ext cx="16310582" cy="8952575"/>
              <a:chOff x="164596" y="3636268"/>
              <a:chExt cx="8336731" cy="442594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4596" y="3657565"/>
                <a:ext cx="8336731" cy="4404648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03200" y="3636268"/>
                <a:ext cx="2342698" cy="547767"/>
                <a:chOff x="1275608" y="6239450"/>
                <a:chExt cx="4592537" cy="995268"/>
              </a:xfrm>
            </p:grpSpPr>
            <p:sp>
              <p:nvSpPr>
                <p:cNvPr id="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187354" y="6239450"/>
                  <a:ext cx="2876096" cy="9952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3000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1275608" y="6330946"/>
                  <a:ext cx="852450" cy="82048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1599181" y="6031754"/>
              <a:ext cx="9991332" cy="1977671"/>
              <a:chOff x="231775" y="2635250"/>
              <a:chExt cx="3820473" cy="99853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4" name="Object 6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930502052"/>
                      </p:ext>
                    </p:extLst>
                  </p:nvPr>
                </p:nvGraphicFramePr>
                <p:xfrm>
                  <a:off x="231775" y="2635250"/>
                  <a:ext cx="3264370" cy="9985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8" name="Equation" r:id="rId7" imgW="2628720" imgH="672840" progId="Equation.DSMT4">
                          <p:embed/>
                        </p:oleObj>
                      </mc:Choice>
                      <mc:Fallback>
                        <p:oleObj name="Equation" r:id="rId7" imgW="2628720" imgH="6728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1775" y="2635250"/>
                                <a:ext cx="3264370" cy="99853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4" name="Object 6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31453144"/>
                      </p:ext>
                    </p:extLst>
                  </p:nvPr>
                </p:nvGraphicFramePr>
                <p:xfrm>
                  <a:off x="231775" y="2635250"/>
                  <a:ext cx="3264370" cy="9985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140" name="Equation" r:id="rId9" imgW="2628720" imgH="672840" progId="Equation.DSMT4">
                          <p:embed/>
                        </p:oleObj>
                      </mc:Choice>
                      <mc:Fallback>
                        <p:oleObj name="Equation" r:id="rId9" imgW="2628720" imgH="6728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1775" y="2635250"/>
                                <a:ext cx="3264370" cy="998538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5" name="Rectangle 64"/>
              <p:cNvSpPr/>
              <p:nvPr/>
            </p:nvSpPr>
            <p:spPr>
              <a:xfrm>
                <a:off x="3876675" y="2804333"/>
                <a:ext cx="175573" cy="310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fr-FR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244456" y="6638551"/>
                  <a:ext cx="8254054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2200" b="1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do </a:t>
                  </a:r>
                  <a:r>
                    <a:rPr lang="fr-FR" sz="24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&gt;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4456" y="6638551"/>
                  <a:ext cx="8254054" cy="8309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28" t="-18382" b="-3676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47057" y="-84445"/>
            <a:ext cx="12199491" cy="5639425"/>
            <a:chOff x="294153" y="74951"/>
            <a:chExt cx="24402158" cy="11278849"/>
          </a:xfrm>
        </p:grpSpPr>
        <p:grpSp>
          <p:nvGrpSpPr>
            <p:cNvPr id="20" name="Group 19"/>
            <p:cNvGrpSpPr/>
            <p:nvPr/>
          </p:nvGrpSpPr>
          <p:grpSpPr>
            <a:xfrm>
              <a:off x="294153" y="74951"/>
              <a:ext cx="24402158" cy="5150148"/>
              <a:chOff x="534987" y="1857043"/>
              <a:chExt cx="23915421" cy="431885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4987" y="1869705"/>
                <a:ext cx="23612451" cy="2303184"/>
                <a:chOff x="534987" y="1647866"/>
                <a:chExt cx="23612451" cy="2303184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31266" y="1720890"/>
                  <a:ext cx="23416172" cy="2230160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128" y="1653394"/>
                    <a:ext cx="2690581" cy="929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14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100702" y="1857043"/>
                    <a:ext cx="23349706" cy="43188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               Cho </a:t>
                    </a:r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=</m:t>
                        </m:r>
                        <m:r>
                          <a:rPr lang="en-US" sz="3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có đạo hàm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liên tục trên đoạn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</m:oMath>
                    </a14:m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và đồ thị hàm số </a:t>
                    </a:r>
                    <a14:m>
                      <m:oMath xmlns:m="http://schemas.openxmlformats.org/officeDocument/2006/math">
                        <m:r>
                          <a:rPr lang="en-US" sz="3000" i="1">
                            <a:latin typeface="Cambria Math"/>
                          </a:rPr>
                          <m:t>𝑦</m:t>
                        </m:r>
                        <m:r>
                          <a:rPr lang="en-US" sz="30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trên đoạn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30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</m:oMath>
                    </a14:m>
                    <a:r>
                      <a:rPr lang="pt-BR" sz="3000" dirty="0">
                        <a:latin typeface="Times New Roman" pitchFamily="18" charset="0"/>
                        <a:cs typeface="Times New Roman" pitchFamily="18" charset="0"/>
                      </a:rPr>
                      <a:t> được cho như hình bên.</a:t>
                    </a:r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000" dirty="0" err="1">
                        <a:latin typeface="Times New Roman" pitchFamily="18" charset="0"/>
                        <a:cs typeface="Times New Roman" pitchFamily="18" charset="0"/>
                      </a:rPr>
                      <a:t>Tìm</a:t>
                    </a:r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000" dirty="0" err="1">
                        <a:latin typeface="Times New Roman" pitchFamily="18" charset="0"/>
                        <a:cs typeface="Times New Roman" pitchFamily="18" charset="0"/>
                      </a:rPr>
                      <a:t>mệnh</a:t>
                    </a:r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000" dirty="0" err="1">
                        <a:latin typeface="Times New Roman" pitchFamily="18" charset="0"/>
                        <a:cs typeface="Times New Roman" pitchFamily="18" charset="0"/>
                      </a:rPr>
                      <a:t>đề</a:t>
                    </a:r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3000" dirty="0" err="1">
                        <a:latin typeface="Times New Roman" pitchFamily="18" charset="0"/>
                        <a:cs typeface="Times New Roman" pitchFamily="18" charset="0"/>
                      </a:rPr>
                      <a:t>đúng</a:t>
                    </a:r>
                    <a:r>
                      <a:rPr lang="en-US" sz="3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0702" y="1857043"/>
                    <a:ext cx="23349706" cy="416399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177" t="-282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3"/>
            <a:stretch/>
          </p:blipFill>
          <p:spPr bwMode="auto">
            <a:xfrm>
              <a:off x="17354356" y="5071664"/>
              <a:ext cx="6510806" cy="628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785844" y="4075431"/>
            <a:ext cx="7032663" cy="1008087"/>
            <a:chOff x="147576" y="3633948"/>
            <a:chExt cx="6642512" cy="10414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1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68859457"/>
                    </p:ext>
                  </p:extLst>
                </p:nvPr>
              </p:nvGraphicFramePr>
              <p:xfrm>
                <a:off x="147576" y="3633948"/>
                <a:ext cx="3644900" cy="1041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99" name="Equation" r:id="rId14" imgW="2628720" imgH="672840" progId="Equation.DSMT4">
                        <p:embed/>
                      </p:oleObj>
                    </mc:Choice>
                    <mc:Fallback>
                      <p:oleObj name="Equation" r:id="rId14" imgW="2628720" imgH="6728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76" y="3633948"/>
                              <a:ext cx="3644900" cy="10414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1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5372908"/>
                    </p:ext>
                  </p:extLst>
                </p:nvPr>
              </p:nvGraphicFramePr>
              <p:xfrm>
                <a:off x="147576" y="3633948"/>
                <a:ext cx="3644900" cy="10414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41" name="Equation" r:id="rId16" imgW="2628720" imgH="672840" progId="Equation.DSMT4">
                        <p:embed/>
                      </p:oleObj>
                    </mc:Choice>
                    <mc:Fallback>
                      <p:oleObj name="Equation" r:id="rId16" imgW="2628720" imgH="6728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576" y="3633948"/>
                              <a:ext cx="3644900" cy="104140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3704541" y="3887642"/>
                  <a:ext cx="3085547" cy="4769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, do </a:t>
                  </a:r>
                  <a:r>
                    <a:rPr lang="fr-FR" sz="24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&lt;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541" y="3887642"/>
                  <a:ext cx="3085547" cy="42922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894" t="-18382" b="-3676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766567" y="5418953"/>
            <a:ext cx="6611829" cy="1018125"/>
            <a:chOff x="180432" y="4625925"/>
            <a:chExt cx="6887208" cy="116363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5" name="Object 7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12709361"/>
                    </p:ext>
                  </p:extLst>
                </p:nvPr>
              </p:nvGraphicFramePr>
              <p:xfrm>
                <a:off x="180432" y="4625925"/>
                <a:ext cx="4079875" cy="1163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0" name="Equation" r:id="rId19" imgW="2628720" imgH="672840" progId="Equation.DSMT4">
                        <p:embed/>
                      </p:oleObj>
                    </mc:Choice>
                    <mc:Fallback>
                      <p:oleObj name="Equation" r:id="rId19" imgW="2628720" imgH="6728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432" y="4625925"/>
                              <a:ext cx="4079875" cy="1163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20649249"/>
                    </p:ext>
                  </p:extLst>
                </p:nvPr>
              </p:nvGraphicFramePr>
              <p:xfrm>
                <a:off x="180432" y="4625925"/>
                <a:ext cx="4079875" cy="1163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193" name="Equation" r:id="rId21" imgW="2628720" imgH="672840" progId="Equation.DSMT4">
                        <p:embed/>
                      </p:oleObj>
                    </mc:Choice>
                    <mc:Fallback>
                      <p:oleObj name="Equation" r:id="rId21" imgW="2628720" imgH="672840" progId="Equation.DSMT4">
                        <p:embed/>
                        <p:pic>
                          <p:nvPicPr>
                            <p:cNvPr id="1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0432" y="4625925"/>
                              <a:ext cx="4079875" cy="11636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4167989" y="4876715"/>
                  <a:ext cx="2899651" cy="527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do </a:t>
                  </a:r>
                  <a:r>
                    <a:rPr lang="fr-FR" sz="2400" b="1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fr-FR" sz="24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&lt;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989" y="4876715"/>
                  <a:ext cx="2803174" cy="47488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378" t="-16176" r="-4190" b="-389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60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32477" y="2829847"/>
            <a:ext cx="8353986" cy="386677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498033" cy="642080"/>
              <a:chOff x="1275608" y="6239450"/>
              <a:chExt cx="4897049" cy="11666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985305" cy="11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9385" y="1864206"/>
            <a:ext cx="8747023" cy="1412993"/>
            <a:chOff x="247181" y="1501339"/>
            <a:chExt cx="11893626" cy="141299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39"/>
              <a:ext cx="3090381" cy="1291765"/>
              <a:chOff x="5537206" y="1557991"/>
              <a:chExt cx="3079904" cy="120087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85690" y="1728831"/>
                    <a:ext cx="2280848" cy="10300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700" b="1">
                            <a:latin typeface="Cambria Math"/>
                          </a:rPr>
                          <m:t>𝟖𝟎𝟎</m:t>
                        </m:r>
                        <m:r>
                          <m:rPr>
                            <m:nor/>
                          </m:rPr>
                          <a:rPr lang="en-US" sz="27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7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7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700" b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5690" y="1728831"/>
                    <a:ext cx="2280848" cy="99782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994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787"/>
              <a:chOff x="5537206" y="1557992"/>
              <a:chExt cx="3079904" cy="85042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0010" y="1702588"/>
                    <a:ext cx="2280848" cy="705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1">
                                <a:latin typeface="Cambria Math"/>
                              </a:rPr>
                              <m:t>𝟖𝟎𝟎</m:t>
                            </m:r>
                          </m:num>
                          <m:den>
                            <m:r>
                              <a:rPr lang="en-US" sz="3000" b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0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000" b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vi-VN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0010" y="1702588"/>
                    <a:ext cx="2280848" cy="6628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940" r="-1630" b="-2906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4"/>
              <a:ext cx="3090381" cy="1412988"/>
              <a:chOff x="5537205" y="1557993"/>
              <a:chExt cx="3079904" cy="131356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49" y="1557993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7512" y="1631763"/>
                    <a:ext cx="2280848" cy="12397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300" b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3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300" b="1">
                                <a:latin typeface="Cambria Math"/>
                              </a:rPr>
                              <m:t>𝟎𝟎</m:t>
                            </m:r>
                          </m:num>
                          <m:den>
                            <m:r>
                              <a:rPr lang="en-US" sz="3300" b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3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3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3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300" b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7513" y="1631763"/>
                    <a:ext cx="2280848" cy="119694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471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145866" cy="914400"/>
              <a:chOff x="5537205" y="1557992"/>
              <a:chExt cx="313520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919" y="1772420"/>
                    <a:ext cx="2493487" cy="5247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GB" sz="3000">
                            <a:latin typeface="Cambria Math" panose="02040503050406030204" pitchFamily="18" charset="0"/>
                          </a:rPr>
                          <m:t>250</m:t>
                        </m:r>
                        <m:r>
                          <m:rPr>
                            <m:nor/>
                          </m:rPr>
                          <a:rPr lang="en-US" sz="3000" b="1" i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000" b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i="0"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000" b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919" y="1772420"/>
                    <a:ext cx="2493487" cy="48181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7647" b="-3705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4251714" y="2116611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3200" dirty="0"/>
          </a:p>
        </p:txBody>
      </p:sp>
      <p:sp>
        <p:nvSpPr>
          <p:cNvPr id="63" name="Action Button: Forward or Next 62">
            <a:hlinkClick r:id="" action="ppaction://noaction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9702" y="3024274"/>
                <a:ext cx="8048098" cy="11423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(1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10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𝑑𝑚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48" y="6048547"/>
                <a:ext cx="16098291" cy="2284664"/>
              </a:xfrm>
              <a:prstGeom prst="rect">
                <a:avLst/>
              </a:prstGeom>
              <a:blipFill rotWithShape="0">
                <a:blip r:embed="rId7"/>
                <a:stretch>
                  <a:fillRect l="-1515" t="-8000"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1981" y="4109596"/>
                <a:ext cx="8157373" cy="125742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phàn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3" y="8219192"/>
                <a:ext cx="16316870" cy="2514856"/>
              </a:xfrm>
              <a:prstGeom prst="rect">
                <a:avLst/>
              </a:prstGeom>
              <a:blipFill rotWithShape="0">
                <a:blip r:embed="rId8"/>
                <a:stretch>
                  <a:fillRect l="-1532" t="-7264" b="-10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9116" y="5309106"/>
                <a:ext cx="8140238" cy="156347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cánh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z="22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400</m:t>
                        </m:r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200">
                                <a:solidFill>
                                  <a:prstClr val="black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7" y="10618211"/>
                <a:ext cx="16282596" cy="3126946"/>
              </a:xfrm>
              <a:prstGeom prst="rect">
                <a:avLst/>
              </a:prstGeom>
              <a:blipFill rotWithShape="0">
                <a:blip r:embed="rId9"/>
                <a:stretch>
                  <a:fillRect l="-1498" t="-6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-49685" y="-2414"/>
            <a:ext cx="12213093" cy="3888614"/>
            <a:chOff x="-99382" y="-4827"/>
            <a:chExt cx="23687100" cy="7777227"/>
          </a:xfrm>
        </p:grpSpPr>
        <p:grpSp>
          <p:nvGrpSpPr>
            <p:cNvPr id="20" name="Group 19"/>
            <p:cNvGrpSpPr/>
            <p:nvPr/>
          </p:nvGrpSpPr>
          <p:grpSpPr>
            <a:xfrm>
              <a:off x="-99382" y="-4827"/>
              <a:ext cx="23687100" cy="6198469"/>
              <a:chOff x="534987" y="1869705"/>
              <a:chExt cx="23214627" cy="519796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4987" y="1869705"/>
                <a:ext cx="23214627" cy="2960869"/>
                <a:chOff x="534987" y="1647866"/>
                <a:chExt cx="23214627" cy="2960869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629428" y="1667121"/>
                  <a:ext cx="23120186" cy="294161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176952"/>
                    <a:endParaRPr lang="en-US" sz="320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2176952">
                        <a:defRPr/>
                      </a:pPr>
                      <a:endParaRPr lang="en-US" sz="3200"/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2176952">
                      <a:defRPr/>
                    </a:pPr>
                    <a:endParaRPr lang="en-US" sz="3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9004" y="1653394"/>
                    <a:ext cx="2608831" cy="9291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defTabSz="21764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3000" dirty="0" err="1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Câu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0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rPr>
                      <a:t>15</a:t>
                    </a:r>
                    <a:endPara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1176934" y="1962907"/>
                    <a:ext cx="22550072" cy="5104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82889" tIns="91445" rIns="182889" bIns="91445">
                    <a:spAutoFit/>
                  </a:bodyPr>
                  <a:lstStyle/>
                  <a:p>
                    <a:r>
                      <a:rPr lang="en-US" sz="3300" dirty="0">
                        <a:latin typeface="Times New Roman" pitchFamily="18" charset="0"/>
                        <a:cs typeface="Times New Roman" pitchFamily="18" charset="0"/>
                      </a:rPr>
                      <a:t>              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Một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viên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gạch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hoa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hình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vuông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cạnh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7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cm</m:t>
                        </m:r>
                      </m:oMath>
                    </a14:m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.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Người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thiết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kế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đã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sử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dụng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bốn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parabol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có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chung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đỉnh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tại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tâm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viên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gạch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để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tạo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ra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bốn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cánh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hoa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(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được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tô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mầu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sẫm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như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hình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vẽ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fr-FR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bên</a:t>
                    </a:r>
                    <a:r>
                      <a:rPr lang="fr-FR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).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mỗi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cánh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hoa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viên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gạch</a:t>
                    </a:r>
                    <a:r>
                      <a:rPr lang="en-US" sz="27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7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bằng</a:t>
                    </a:r>
                    <a:endParaRPr lang="en-US" sz="27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endParaRPr>
                  </a:p>
                  <a:p>
                    <a:pPr>
                      <a:lnSpc>
                        <a:spcPct val="115000"/>
                      </a:lnSpc>
                      <a:spcBef>
                        <a:spcPts val="120"/>
                      </a:spcBef>
                    </a:pPr>
                    <a:endPara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  <a:p>
                    <a:pPr algn="just" fontAlgn="base">
                      <a:buClr>
                        <a:srgbClr val="0000FF"/>
                      </a:buClr>
                      <a:tabLst>
                        <a:tab pos="629826" algn="l"/>
                      </a:tabLst>
                    </a:pPr>
                    <a:endParaRPr lang="en-US" sz="33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935" y="1962908"/>
                    <a:ext cx="22550071" cy="494990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0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044" y="3855424"/>
              <a:ext cx="4729279" cy="3916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10" y="3886200"/>
            <a:ext cx="2877679" cy="25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1" grpId="0"/>
      <p:bldP spid="13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58061" y="4363272"/>
            <a:ext cx="5182440" cy="801109"/>
            <a:chOff x="1458731" y="6334162"/>
            <a:chExt cx="13782856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1" cy="9014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99944" y="4363272"/>
            <a:ext cx="4947487" cy="763009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38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84902" y="5269345"/>
            <a:ext cx="5176951" cy="786902"/>
            <a:chOff x="1458731" y="6334162"/>
            <a:chExt cx="1370051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058046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1" cy="8166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438039" y="5209823"/>
            <a:ext cx="4914260" cy="846423"/>
            <a:chOff x="834143" y="6334162"/>
            <a:chExt cx="13622934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1355875" y="6334162"/>
              <a:ext cx="13101202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834143" y="6481814"/>
              <a:ext cx="1088671" cy="68098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0178" y="551533"/>
            <a:ext cx="11939058" cy="3549021"/>
            <a:chOff x="534987" y="1811889"/>
            <a:chExt cx="23404876" cy="2026225"/>
          </a:xfrm>
        </p:grpSpPr>
        <p:grpSp>
          <p:nvGrpSpPr>
            <p:cNvPr id="52" name="Group 51"/>
            <p:cNvGrpSpPr/>
            <p:nvPr/>
          </p:nvGrpSpPr>
          <p:grpSpPr>
            <a:xfrm>
              <a:off x="534987" y="1811889"/>
              <a:ext cx="23340848" cy="2026225"/>
              <a:chOff x="534987" y="1590050"/>
              <a:chExt cx="23340848" cy="2026225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755649" y="1698490"/>
                <a:ext cx="23120186" cy="1917785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34987" y="1590050"/>
                <a:ext cx="3505200" cy="1234153"/>
                <a:chOff x="534987" y="1590050"/>
                <a:chExt cx="3505200" cy="1234153"/>
              </a:xfrm>
            </p:grpSpPr>
            <p:sp>
              <p:nvSpPr>
                <p:cNvPr id="5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Pentagon 56"/>
                <p:cNvSpPr/>
                <p:nvPr/>
              </p:nvSpPr>
              <p:spPr bwMode="auto">
                <a:xfrm>
                  <a:off x="534987" y="1647866"/>
                  <a:ext cx="3505200" cy="58085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" name="Group 11"/>
                <p:cNvGrpSpPr/>
                <p:nvPr/>
              </p:nvGrpSpPr>
              <p:grpSpPr bwMode="auto">
                <a:xfrm>
                  <a:off x="683775" y="1682092"/>
                  <a:ext cx="582199" cy="692753"/>
                  <a:chOff x="7440266" y="3178366"/>
                  <a:chExt cx="757238" cy="985360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61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178366"/>
                    <a:ext cx="344487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556202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" name="Freeform 66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459363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332362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Chevron 58"/>
                <p:cNvSpPr/>
                <p:nvPr/>
              </p:nvSpPr>
              <p:spPr bwMode="auto">
                <a:xfrm>
                  <a:off x="1330000" y="1590050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316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1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53" name="Rectangle 52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16765" y="4384091"/>
                <a:ext cx="2637183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65" y="4384091"/>
                <a:ext cx="2637183" cy="1142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001445" y="4370078"/>
                <a:ext cx="2603470" cy="759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445" y="4370078"/>
                <a:ext cx="2603470" cy="759439"/>
              </a:xfrm>
              <a:prstGeom prst="rect">
                <a:avLst/>
              </a:prstGeom>
              <a:blipFill rotWithShape="1">
                <a:blip r:embed="rId5"/>
                <a:stretch>
                  <a:fillRect r="-3279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24161" y="5279781"/>
                <a:ext cx="2603470" cy="759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61" y="5279781"/>
                <a:ext cx="2603470" cy="759439"/>
              </a:xfrm>
              <a:prstGeom prst="rect">
                <a:avLst/>
              </a:prstGeom>
              <a:blipFill rotWithShape="1">
                <a:blip r:embed="rId6"/>
                <a:stretch>
                  <a:fillRect r="-3271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44135" y="5234465"/>
                <a:ext cx="2077685" cy="742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vi-VN" sz="2600" dirty="0" smtClean="0">
                    <a:solidFill>
                      <a:schemeClr val="bg1"/>
                    </a:solidFill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135" y="5234465"/>
                <a:ext cx="2077685" cy="742191"/>
              </a:xfrm>
              <a:prstGeom prst="rect">
                <a:avLst/>
              </a:prstGeom>
              <a:blipFill rotWithShape="1">
                <a:blip r:embed="rId7"/>
                <a:stretch>
                  <a:fillRect r="-4412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6087" y="764896"/>
                <a:ext cx="11670488" cy="333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Cho các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𝑞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thỏa mãn các điều kiện</a:t>
                </a:r>
                <a:r>
                  <a:rPr lang="pt-BR" sz="2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endParaRPr lang="vi-V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các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số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 Xét hàm số</a:t>
                </a:r>
                <a:r>
                  <a:rPr lang="pt-BR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có đồ thị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trục hoành,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vi-VN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trục tung,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là diện tích hình phẳng giới hạn bởi trục hoành, trục tung và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. Khi so sánh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 ta nhận được bất đẳng thức nào trong các bất đẳng thức dưới đây?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7" y="764896"/>
                <a:ext cx="11670488" cy="3335657"/>
              </a:xfrm>
              <a:prstGeom prst="rect">
                <a:avLst/>
              </a:prstGeom>
              <a:blipFill rotWithShape="1">
                <a:blip r:embed="rId8"/>
                <a:stretch>
                  <a:fillRect l="-1097" r="-1776" b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7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116" y="787343"/>
            <a:ext cx="11790721" cy="6070658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307" y="819957"/>
            <a:ext cx="2091426" cy="576390"/>
            <a:chOff x="343665" y="2705964"/>
            <a:chExt cx="2091543" cy="57639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/>
          <a:stretch/>
        </p:blipFill>
        <p:spPr bwMode="auto">
          <a:xfrm>
            <a:off x="8603558" y="2869503"/>
            <a:ext cx="3204129" cy="38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636157" y="2432005"/>
                <a:ext cx="7885082" cy="424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en-US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dy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sz="2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den>
                                        </m:f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𝑞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+1=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fr-FR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57" y="2432005"/>
                <a:ext cx="7885082" cy="4243854"/>
              </a:xfrm>
              <a:prstGeom prst="rect">
                <a:avLst/>
              </a:prstGeom>
              <a:blipFill rotWithShape="1">
                <a:blip r:embed="rId3"/>
                <a:stretch>
                  <a:fillRect l="-1546" t="-2443" b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553877" y="725502"/>
            <a:ext cx="5182440" cy="801109"/>
            <a:chOff x="1458731" y="6334162"/>
            <a:chExt cx="13782856" cy="1234536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1" cy="9014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855332" y="763602"/>
            <a:ext cx="4947487" cy="763009"/>
            <a:chOff x="1458731" y="6334162"/>
            <a:chExt cx="13782856" cy="1234536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38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580718" y="1631575"/>
            <a:ext cx="5176951" cy="786902"/>
            <a:chOff x="1458731" y="6334162"/>
            <a:chExt cx="13700518" cy="123453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058046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b="1" dirty="0">
                <a:latin typeface="+mj-lt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1" cy="8166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893427" y="1610153"/>
            <a:ext cx="4914260" cy="846423"/>
            <a:chOff x="834143" y="6334162"/>
            <a:chExt cx="13622934" cy="1234536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1355875" y="6334162"/>
              <a:ext cx="13101202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834143" y="6481814"/>
              <a:ext cx="1088671" cy="68098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6767092" y="1634460"/>
            <a:ext cx="567268" cy="65871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 smtClean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812581" y="746321"/>
                <a:ext cx="2637183" cy="1142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fr-FR" sz="2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81" y="746321"/>
                <a:ext cx="2637183" cy="1142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8456833" y="770408"/>
                <a:ext cx="2603470" cy="759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833" y="770408"/>
                <a:ext cx="2603470" cy="759439"/>
              </a:xfrm>
              <a:prstGeom prst="rect">
                <a:avLst/>
              </a:prstGeom>
              <a:blipFill rotWithShape="1">
                <a:blip r:embed="rId5"/>
                <a:stretch>
                  <a:fillRect r="-3513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1819977" y="1642011"/>
                <a:ext cx="2603470" cy="759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fr-F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77" y="1642011"/>
                <a:ext cx="2603470" cy="759439"/>
              </a:xfrm>
              <a:prstGeom prst="rect">
                <a:avLst/>
              </a:prstGeom>
              <a:blipFill rotWithShape="1">
                <a:blip r:embed="rId6"/>
                <a:stretch>
                  <a:fillRect r="-3279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8499523" y="1634795"/>
                <a:ext cx="2077685" cy="742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𝑎𝑏</m:t>
                    </m:r>
                  </m:oMath>
                </a14:m>
                <a:r>
                  <a:rPr lang="vi-VN" sz="2600" dirty="0" smtClean="0">
                    <a:solidFill>
                      <a:schemeClr val="bg1"/>
                    </a:solidFill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523" y="1634795"/>
                <a:ext cx="2077685" cy="742191"/>
              </a:xfrm>
              <a:prstGeom prst="rect">
                <a:avLst/>
              </a:prstGeom>
              <a:blipFill rotWithShape="1">
                <a:blip r:embed="rId7"/>
                <a:stretch>
                  <a:fillRect r="-4399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7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146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14609" y="5256620"/>
            <a:ext cx="11892092" cy="875912"/>
            <a:chOff x="214609" y="2347071"/>
            <a:chExt cx="11892092" cy="741304"/>
          </a:xfrm>
        </p:grpSpPr>
        <p:sp>
          <p:nvSpPr>
            <p:cNvPr id="45" name="Rounded Rectangle 44"/>
            <p:cNvSpPr/>
            <p:nvPr/>
          </p:nvSpPr>
          <p:spPr>
            <a:xfrm>
              <a:off x="377107" y="2347071"/>
              <a:ext cx="11729594" cy="74130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14609" y="2372809"/>
              <a:ext cx="2874827" cy="548680"/>
              <a:chOff x="1275610" y="6322789"/>
              <a:chExt cx="5635702" cy="1023565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16200000" flipV="1">
                <a:off x="3827332" y="4291717"/>
                <a:ext cx="1023558" cy="5085716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49" name="Round Diagonal Corner Rectangle 48"/>
              <p:cNvSpPr/>
              <p:nvPr/>
            </p:nvSpPr>
            <p:spPr>
              <a:xfrm flipV="1">
                <a:off x="1275610" y="6330943"/>
                <a:ext cx="818185" cy="10154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1403702" y="6378165"/>
                <a:ext cx="52328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14609" y="2776577"/>
            <a:ext cx="11892092" cy="894889"/>
            <a:chOff x="214609" y="2347071"/>
            <a:chExt cx="11892092" cy="757364"/>
          </a:xfrm>
        </p:grpSpPr>
        <p:sp>
          <p:nvSpPr>
            <p:cNvPr id="38" name="Rounded Rectangle 37"/>
            <p:cNvSpPr/>
            <p:nvPr/>
          </p:nvSpPr>
          <p:spPr>
            <a:xfrm>
              <a:off x="377107" y="2347071"/>
              <a:ext cx="11729594" cy="757364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14609" y="2372809"/>
              <a:ext cx="2874827" cy="548680"/>
              <a:chOff x="1275610" y="6322789"/>
              <a:chExt cx="5635702" cy="1023565"/>
            </a:xfrm>
          </p:grpSpPr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 rot="16200000" flipV="1">
                <a:off x="3827332" y="4291717"/>
                <a:ext cx="1023558" cy="5085716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128058" y="6322789"/>
                <a:ext cx="4783254" cy="100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75610" y="6330943"/>
                <a:ext cx="818185" cy="10154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/>
              <p:cNvSpPr>
                <a:spLocks noEditPoints="1"/>
              </p:cNvSpPr>
              <p:nvPr/>
            </p:nvSpPr>
            <p:spPr bwMode="auto">
              <a:xfrm>
                <a:off x="1403702" y="6378165"/>
                <a:ext cx="523281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8545" y="1563353"/>
                <a:ext cx="12011893" cy="1077176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pPr lvl="0"/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3.Bài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quay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quanh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ụ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1563353"/>
                <a:ext cx="12011893" cy="1077176"/>
              </a:xfrm>
              <a:prstGeom prst="rect">
                <a:avLst/>
              </a:prstGeom>
              <a:blipFill rotWithShape="1">
                <a:blip r:embed="rId2"/>
                <a:stretch>
                  <a:fillRect l="-132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4609" y="3701685"/>
                <a:ext cx="11820379" cy="1569618"/>
              </a:xfrm>
              <a:prstGeom prst="rect">
                <a:avLst/>
              </a:prstGeom>
              <a:noFill/>
            </p:spPr>
            <p:txBody>
              <a:bodyPr wrap="square" lIns="91398" tIns="45699" rIns="91398" bIns="45699" rtlCol="0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4.Bài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4: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xoay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vi-VN" sz="32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vi-VN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v</m:t>
                    </m:r>
                    <m:r>
                      <a:rPr lang="vi-VN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à</m:t>
                    </m:r>
                    <m:r>
                      <a:rPr lang="vi-VN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cùng dấu)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9" y="3701685"/>
                <a:ext cx="11820379" cy="1569618"/>
              </a:xfrm>
              <a:prstGeom prst="rect">
                <a:avLst/>
              </a:prstGeom>
              <a:blipFill rotWithShape="1">
                <a:blip r:embed="rId3"/>
                <a:stretch>
                  <a:fillRect l="-1289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49394" y="2764005"/>
                <a:ext cx="6847554" cy="72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Áp dụng công thức: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94" y="2764005"/>
                <a:ext cx="6847554" cy="728469"/>
              </a:xfrm>
              <a:prstGeom prst="rect">
                <a:avLst/>
              </a:prstGeom>
              <a:blipFill rotWithShape="1">
                <a:blip r:embed="rId4"/>
                <a:stretch>
                  <a:fillRect l="-204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97440" y="5022293"/>
                <a:ext cx="8991600" cy="111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Áp dụng công thức: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440" y="5022293"/>
                <a:ext cx="8991600" cy="1110240"/>
              </a:xfrm>
              <a:prstGeom prst="rect">
                <a:avLst/>
              </a:prstGeom>
              <a:blipFill rotWithShape="1">
                <a:blip r:embed="rId5"/>
                <a:stretch>
                  <a:fillRect l="-1763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44042" y="678843"/>
            <a:ext cx="11939058" cy="750986"/>
            <a:chOff x="534987" y="1866912"/>
            <a:chExt cx="23404876" cy="1259541"/>
          </a:xfrm>
        </p:grpSpPr>
        <p:grpSp>
          <p:nvGrpSpPr>
            <p:cNvPr id="13" name="Group 12"/>
            <p:cNvGrpSpPr/>
            <p:nvPr/>
          </p:nvGrpSpPr>
          <p:grpSpPr>
            <a:xfrm>
              <a:off x="534987" y="1869705"/>
              <a:ext cx="23340848" cy="1256748"/>
              <a:chOff x="534987" y="1647866"/>
              <a:chExt cx="23340848" cy="1256748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755649" y="1720892"/>
                <a:ext cx="23120186" cy="118372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34987" y="1647866"/>
                <a:ext cx="3516719" cy="1176337"/>
                <a:chOff x="534987" y="1647866"/>
                <a:chExt cx="3516719" cy="1176337"/>
              </a:xfrm>
            </p:grpSpPr>
            <p:sp>
              <p:nvSpPr>
                <p:cNvPr id="1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Pentagon 1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" name="Chevron 25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5135" y="1653394"/>
                  <a:ext cx="275657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Dạng 2</a:t>
                  </a:r>
                </a:p>
              </p:txBody>
            </p:sp>
          </p:grpSp>
        </p:grpSp>
        <p:sp>
          <p:nvSpPr>
            <p:cNvPr id="14" name="Rectangle 13"/>
            <p:cNvSpPr/>
            <p:nvPr/>
          </p:nvSpPr>
          <p:spPr>
            <a:xfrm>
              <a:off x="4104214" y="1866912"/>
              <a:ext cx="19835649" cy="125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Ứng dụng của tích phân tính</a:t>
              </a:r>
              <a:r>
                <a:rPr kumimoji="0" lang="es-E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thể tích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2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96087" y="3448722"/>
            <a:ext cx="5182440" cy="801109"/>
            <a:chOff x="1458731" y="6334162"/>
            <a:chExt cx="13782856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1" cy="9014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437970" y="3448722"/>
            <a:ext cx="4947487" cy="763009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38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22928" y="4354795"/>
            <a:ext cx="5176951" cy="786902"/>
            <a:chOff x="1458731" y="6334162"/>
            <a:chExt cx="1370051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058046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b="1" dirty="0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1" cy="8166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476065" y="4295273"/>
            <a:ext cx="4914260" cy="846423"/>
            <a:chOff x="834143" y="6334162"/>
            <a:chExt cx="13622934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1355875" y="6334162"/>
              <a:ext cx="13101202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834143" y="6481814"/>
              <a:ext cx="1088671" cy="68098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0178" y="551533"/>
            <a:ext cx="11939058" cy="2735007"/>
            <a:chOff x="534987" y="1811889"/>
            <a:chExt cx="23404876" cy="1561484"/>
          </a:xfrm>
        </p:grpSpPr>
        <p:grpSp>
          <p:nvGrpSpPr>
            <p:cNvPr id="52" name="Group 51"/>
            <p:cNvGrpSpPr/>
            <p:nvPr/>
          </p:nvGrpSpPr>
          <p:grpSpPr>
            <a:xfrm>
              <a:off x="534987" y="1811889"/>
              <a:ext cx="23340848" cy="1561484"/>
              <a:chOff x="534987" y="1590050"/>
              <a:chExt cx="23340848" cy="1561484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755649" y="1698490"/>
                <a:ext cx="23120186" cy="145304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34987" y="1590050"/>
                <a:ext cx="3505200" cy="1234153"/>
                <a:chOff x="534987" y="1590050"/>
                <a:chExt cx="3505200" cy="1234153"/>
              </a:xfrm>
            </p:grpSpPr>
            <p:sp>
              <p:nvSpPr>
                <p:cNvPr id="5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Pentagon 56"/>
                <p:cNvSpPr/>
                <p:nvPr/>
              </p:nvSpPr>
              <p:spPr bwMode="auto">
                <a:xfrm>
                  <a:off x="534987" y="1647866"/>
                  <a:ext cx="3505200" cy="58085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" name="Group 11"/>
                <p:cNvGrpSpPr/>
                <p:nvPr/>
              </p:nvGrpSpPr>
              <p:grpSpPr bwMode="auto">
                <a:xfrm>
                  <a:off x="683775" y="1682092"/>
                  <a:ext cx="582199" cy="692753"/>
                  <a:chOff x="7440266" y="3178366"/>
                  <a:chExt cx="757238" cy="985360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61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178366"/>
                    <a:ext cx="344487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556202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7" name="Freeform 66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459363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332362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Chevron 58"/>
                <p:cNvSpPr/>
                <p:nvPr/>
              </p:nvSpPr>
              <p:spPr bwMode="auto">
                <a:xfrm>
                  <a:off x="1330000" y="1590050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316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2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53" name="Rectangle 52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061" y="860703"/>
                <a:ext cx="11397211" cy="2690880"/>
              </a:xfrm>
              <a:prstGeom prst="rect">
                <a:avLst/>
              </a:prstGeom>
            </p:spPr>
            <p:txBody>
              <a:bodyPr vert="horz" lIns="91398" tIns="45699" rIns="91398" bIns="45699" rtlCol="0">
                <a:noAutofit/>
              </a:bodyPr>
              <a:lstStyle>
                <a:lvl1pPr marL="228498" indent="-228498" algn="l" defTabSz="91398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491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484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9480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6475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3469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462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458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451" indent="-228498" algn="l" defTabSz="913989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khối trụ có hai đáy là hai hình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/>
                      </a:rPr>
                      <m:t>                   </m:t>
                    </m:r>
                    <m:r>
                      <a:rPr lang="en-US" sz="32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𝑅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Trên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lấy hai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𝐵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cắt đoạn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và tạo với đáy một góc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60</m:t>
                    </m:r>
                    <m:r>
                      <a:rPr lang="en-US" sz="3200" i="1">
                        <a:latin typeface="Cambria Math"/>
                      </a:rPr>
                      <m:t>°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cắt khối trụ theo thiết diện là một phần của elip. Diện tích thiết diện đó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EB5589-BCD2-4F0E-A74F-0ACF51F8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860703"/>
                <a:ext cx="11397211" cy="2690880"/>
              </a:xfrm>
              <a:prstGeom prst="rect">
                <a:avLst/>
              </a:prstGeom>
              <a:blipFill rotWithShape="1">
                <a:blip r:embed="rId3"/>
                <a:stretch>
                  <a:fillRect l="-1391" t="-497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4314" y="3495508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14" y="3495508"/>
                <a:ext cx="2032544" cy="740908"/>
              </a:xfrm>
              <a:prstGeom prst="rect">
                <a:avLst/>
              </a:prstGeom>
              <a:blipFill rotWithShape="1">
                <a:blip r:embed="rId4"/>
                <a:stretch>
                  <a:fillRect r="-48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0495" y="3446864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95" y="3446864"/>
                <a:ext cx="2032544" cy="740908"/>
              </a:xfrm>
              <a:prstGeom prst="rect">
                <a:avLst/>
              </a:prstGeom>
              <a:blipFill rotWithShape="1">
                <a:blip r:embed="rId5"/>
                <a:stretch>
                  <a:fillRect r="-48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79256" y="4358359"/>
                <a:ext cx="2952731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56" y="4358359"/>
                <a:ext cx="2952731" cy="740908"/>
              </a:xfrm>
              <a:prstGeom prst="rect">
                <a:avLst/>
              </a:prstGeom>
              <a:blipFill rotWithShape="1">
                <a:blip r:embed="rId6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3505" y="4312422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505" y="4312422"/>
                <a:ext cx="2032544" cy="740908"/>
              </a:xfrm>
              <a:prstGeom prst="rect">
                <a:avLst/>
              </a:prstGeom>
              <a:blipFill rotWithShape="1">
                <a:blip r:embed="rId7"/>
                <a:stretch>
                  <a:fillRect r="-48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7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4" grpId="0"/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116" y="663327"/>
            <a:ext cx="11790721" cy="6194674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307" y="743803"/>
            <a:ext cx="2091426" cy="576390"/>
            <a:chOff x="343665" y="2705964"/>
            <a:chExt cx="2091543" cy="57639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26" y="985442"/>
            <a:ext cx="2740706" cy="25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307" y="1552956"/>
                <a:ext cx="9643183" cy="4159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𝐼𝐻𝑂</m:t>
                        </m:r>
                      </m:e>
                    </m:acc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60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𝑂𝐻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𝑂𝐼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𝑂𝐻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e>
                    </m:func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°=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𝐼𝐻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𝑂𝐻</m:t>
                        </m:r>
                      </m:num>
                      <m:den>
                        <m:func>
                          <m:func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°</m:t>
                        </m:r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𝐼𝑂𝐻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∼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𝐸𝐾𝐻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𝐼𝐸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𝐼𝐻</m:t>
                        </m:r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𝑂𝐾</m:t>
                        </m:r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𝑂𝐻</m:t>
                        </m:r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𝐼𝐸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𝐼𝑥𝑦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elip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𝐼𝐸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7" y="1552956"/>
                <a:ext cx="9643183" cy="4159344"/>
              </a:xfrm>
              <a:prstGeom prst="rect">
                <a:avLst/>
              </a:prstGeom>
              <a:blipFill rotWithShape="1">
                <a:blip r:embed="rId3"/>
                <a:stretch>
                  <a:fillRect l="-1075" t="-1906" r="-759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98228" y="663326"/>
                <a:ext cx="11790721" cy="6194674"/>
              </a:xfrm>
              <a:prstGeom prst="roundRect">
                <a:avLst>
                  <a:gd name="adj" fmla="val 2239"/>
                </a:avLst>
              </a:prstGeom>
              <a:solidFill>
                <a:srgbClr val="F79646">
                  <a:lumMod val="20000"/>
                  <a:lumOff val="80000"/>
                </a:srgbClr>
              </a:solid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dx</m:t>
                        </m:r>
                      </m:e>
                    </m:nary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vi-VN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8" y="663326"/>
                <a:ext cx="11790721" cy="6194674"/>
              </a:xfrm>
              <a:prstGeom prst="roundRect">
                <a:avLst>
                  <a:gd name="adj" fmla="val 2239"/>
                </a:avLst>
              </a:prstGeom>
              <a:blipFill rotWithShape="1">
                <a:blip r:embed="rId2"/>
                <a:stretch>
                  <a:fillRect l="-463"/>
                </a:stretch>
              </a:blipFill>
              <a:ln w="190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8307" y="743803"/>
            <a:ext cx="2091426" cy="576390"/>
            <a:chOff x="343665" y="2705964"/>
            <a:chExt cx="2091543" cy="57639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365929" y="771516"/>
            <a:ext cx="5182440" cy="801109"/>
            <a:chOff x="1458731" y="6334162"/>
            <a:chExt cx="13782856" cy="12345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1" cy="9014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407812" y="771516"/>
            <a:ext cx="4947487" cy="763009"/>
            <a:chOff x="1458731" y="6334162"/>
            <a:chExt cx="13782856" cy="12345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385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392770" y="1677589"/>
            <a:ext cx="5176951" cy="786902"/>
            <a:chOff x="1458731" y="6334162"/>
            <a:chExt cx="13700518" cy="12345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6E15A8FC-94CE-45FB-8D02-B33F2327F992}"/>
                </a:ext>
              </a:extLst>
            </p:cNvPr>
            <p:cNvSpPr/>
            <p:nvPr/>
          </p:nvSpPr>
          <p:spPr>
            <a:xfrm>
              <a:off x="2058046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b="1" dirty="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1" cy="8166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445907" y="1618067"/>
            <a:ext cx="4914260" cy="846423"/>
            <a:chOff x="834143" y="6334162"/>
            <a:chExt cx="13622934" cy="12345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xmlns:a14="http://schemas.microsoft.com/office/drawing/2010/main" xmlns:mc="http://schemas.openxmlformats.org/markup-compatibility/2006" id="{C4F0F9CE-3F15-4D47-A2C9-5C6F65E0E3FB}"/>
                </a:ext>
              </a:extLst>
            </p:cNvPr>
            <p:cNvSpPr/>
            <p:nvPr/>
          </p:nvSpPr>
          <p:spPr>
            <a:xfrm>
              <a:off x="1355875" y="6334162"/>
              <a:ext cx="13101202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endParaRPr lang="vi-VN" sz="30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834143" y="6481814"/>
              <a:ext cx="1088671" cy="68098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32E638B-F586-4599-B26E-BBF1E009BB5A}"/>
              </a:ext>
            </a:extLst>
          </p:cNvPr>
          <p:cNvSpPr/>
          <p:nvPr/>
        </p:nvSpPr>
        <p:spPr>
          <a:xfrm>
            <a:off x="288307" y="830459"/>
            <a:ext cx="567268" cy="65871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 smtClean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24156" y="818302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vi-VN" sz="2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56" y="818302"/>
                <a:ext cx="2032544" cy="740908"/>
              </a:xfrm>
              <a:prstGeom prst="rect">
                <a:avLst/>
              </a:prstGeom>
              <a:blipFill rotWithShape="1">
                <a:blip r:embed="rId3"/>
                <a:stretch>
                  <a:fillRect r="-48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010337" y="769658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337" y="769658"/>
                <a:ext cx="2032544" cy="740908"/>
              </a:xfrm>
              <a:prstGeom prst="rect">
                <a:avLst/>
              </a:prstGeom>
              <a:blipFill rotWithShape="1">
                <a:blip r:embed="rId4"/>
                <a:stretch>
                  <a:fillRect r="-51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49098" y="1681153"/>
                <a:ext cx="2952731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98" y="1681153"/>
                <a:ext cx="2952731" cy="740908"/>
              </a:xfrm>
              <a:prstGeom prst="rect">
                <a:avLst/>
              </a:prstGeom>
              <a:blipFill rotWithShape="1">
                <a:blip r:embed="rId5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063347" y="1635216"/>
                <a:ext cx="2032544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47" y="1635216"/>
                <a:ext cx="2032544" cy="740908"/>
              </a:xfrm>
              <a:prstGeom prst="rect">
                <a:avLst/>
              </a:prstGeom>
              <a:blipFill rotWithShape="1">
                <a:blip r:embed="rId6"/>
                <a:stretch>
                  <a:fillRect r="-480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0281" y="714167"/>
            <a:ext cx="11939058" cy="1903497"/>
            <a:chOff x="534987" y="1866912"/>
            <a:chExt cx="23404876" cy="144147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438678"/>
              <a:chOff x="534987" y="1647866"/>
              <a:chExt cx="23340848" cy="1438678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388054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6121" y="1653395"/>
                  <a:ext cx="2514602" cy="419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kern="0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731240" y="4832025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1059624" y="2882596"/>
                <a:ext cx="73289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24" y="2882596"/>
                <a:ext cx="732893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24802" y="2736824"/>
                <a:ext cx="96051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454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02" y="2736824"/>
                <a:ext cx="960519" cy="1027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809384" y="2741824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384" y="2741824"/>
                <a:ext cx="73289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4120881" y="2774117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81" y="2774117"/>
                <a:ext cx="960519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1C80E45-A7DD-443D-91C2-364961B74242}"/>
              </a:ext>
            </a:extLst>
          </p:cNvPr>
          <p:cNvGrpSpPr/>
          <p:nvPr/>
        </p:nvGrpSpPr>
        <p:grpSpPr>
          <a:xfrm>
            <a:off x="180490" y="2916249"/>
            <a:ext cx="3333585" cy="3548266"/>
            <a:chOff x="880493" y="2428621"/>
            <a:chExt cx="7108287" cy="44223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3854B446-2ACF-43A2-A9D2-4FF6E1E067D4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8EEC3B7-9A05-470C-95AE-6DE72CE4B780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1ACB7FAA-ED5D-4B64-B56C-12672A9C72E6}"/>
                  </a:ext>
                </a:extLst>
              </p:cNvPr>
              <p:cNvSpPr/>
              <p:nvPr/>
            </p:nvSpPr>
            <p:spPr>
              <a:xfrm>
                <a:off x="5717632" y="1811194"/>
                <a:ext cx="735492" cy="566061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093C0AE-74DC-4808-8D68-6C2BDC5A1667}"/>
                </a:ext>
              </a:extLst>
            </p:cNvPr>
            <p:cNvGrpSpPr/>
            <p:nvPr/>
          </p:nvGrpSpPr>
          <p:grpSpPr>
            <a:xfrm>
              <a:off x="935908" y="3536913"/>
              <a:ext cx="7052870" cy="1097280"/>
              <a:chOff x="5746497" y="1557992"/>
              <a:chExt cx="3673821" cy="103794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9D951882-8ACD-4C42-8BE4-27A85B83447C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051ACED3-BAC1-4EA7-AC4D-CF6757808815}"/>
                  </a:ext>
                </a:extLst>
              </p:cNvPr>
              <p:cNvSpPr/>
              <p:nvPr/>
            </p:nvSpPr>
            <p:spPr>
              <a:xfrm>
                <a:off x="5746497" y="1811194"/>
                <a:ext cx="735491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A55B6B2A-73E6-40E6-A566-BB688C8748BF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68D61088-167C-48A2-A4D6-32FC9ED62289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25A12306-B5DB-4400-849D-E5F6CFC9928E}"/>
                  </a:ext>
                </a:extLst>
              </p:cNvPr>
              <p:cNvSpPr/>
              <p:nvPr/>
            </p:nvSpPr>
            <p:spPr>
              <a:xfrm>
                <a:off x="5724848" y="1811194"/>
                <a:ext cx="701420" cy="518515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80B3C5FC-DEBA-4207-B6D7-8286F58F38C7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1F4CCF44-5321-4EC1-AE9F-6A24B227F073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F8913D22-87B8-4091-8714-A4FB91B3A46C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742707" cy="518514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F0EBB22-D081-4C49-BF0A-D5A00A6A990D}"/>
              </a:ext>
            </a:extLst>
          </p:cNvPr>
          <p:cNvSpPr/>
          <p:nvPr/>
        </p:nvSpPr>
        <p:spPr>
          <a:xfrm>
            <a:off x="156490" y="4899960"/>
            <a:ext cx="712162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514075" y="2717922"/>
            <a:ext cx="8645263" cy="3996909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285" y="801782"/>
            <a:ext cx="11695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           Một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cốc rượu có hình dạng tròn xoay và kích thước như hình vẽ,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           thiết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diện dọc của cốc (bổ dọc cốc thành 2 phần bằng nhau) là một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           đường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Parabol. Tính thể tích tối đa mà cốc có thể chứa được (làm tròn 2 chữ số thập phân)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996" y="2703784"/>
            <a:ext cx="2641967" cy="240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3556299" y="2747613"/>
            <a:ext cx="2091426" cy="576390"/>
            <a:chOff x="343665" y="2705964"/>
            <a:chExt cx="2091543" cy="576390"/>
          </a:xfrm>
        </p:grpSpPr>
        <p:sp>
          <p:nvSpPr>
            <p:cNvPr id="66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ound Diagonal Corner Rectangle 67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 bwMode="auto">
          <a:xfrm>
            <a:off x="6479047" y="2703784"/>
            <a:ext cx="2812547" cy="25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777645" y="5426774"/>
                <a:ext cx="6704576" cy="1195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Parabol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251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33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45" y="5426774"/>
                <a:ext cx="6704576" cy="1195071"/>
              </a:xfrm>
              <a:prstGeom prst="rect">
                <a:avLst/>
              </a:prstGeom>
              <a:blipFill rotWithShape="1">
                <a:blip r:embed="rId8"/>
                <a:stretch>
                  <a:fillRect l="-1455" t="-102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2594" y="3145364"/>
                <a:ext cx="29527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320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4" y="3145364"/>
                <a:ext cx="2952731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12346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4449" y="4075272"/>
                <a:ext cx="268418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1005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31</m:t>
                    </m:r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9" y="4075272"/>
                <a:ext cx="2684180" cy="892552"/>
              </a:xfrm>
              <a:prstGeom prst="rect">
                <a:avLst/>
              </a:prstGeom>
              <a:blipFill rotWithShape="1">
                <a:blip r:embed="rId10"/>
                <a:stretch>
                  <a:fillRect t="-6164" r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9396" y="4943754"/>
                <a:ext cx="251209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251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33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96" y="4943754"/>
                <a:ext cx="2512098" cy="492443"/>
              </a:xfrm>
              <a:prstGeom prst="rect">
                <a:avLst/>
              </a:prstGeom>
              <a:blipFill rotWithShape="1">
                <a:blip r:embed="rId11"/>
                <a:stretch>
                  <a:fillRect t="-12346" r="-3883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0600" y="5773384"/>
                <a:ext cx="259545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502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65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00" y="5773384"/>
                <a:ext cx="2595454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1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 animBg="1"/>
      <p:bldP spid="48" grpId="0" animBg="1"/>
      <p:bldP spid="71" grpId="0"/>
      <p:bldP spid="5" grpId="0"/>
      <p:bldP spid="6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8730" y="3549827"/>
            <a:ext cx="11665314" cy="1084261"/>
            <a:chOff x="534143" y="3023282"/>
            <a:chExt cx="11665314" cy="1084261"/>
          </a:xfrm>
        </p:grpSpPr>
        <p:grpSp>
          <p:nvGrpSpPr>
            <p:cNvPr id="8" name="Group 7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52942" y="525029"/>
            <a:ext cx="11939058" cy="2929715"/>
            <a:chOff x="534987" y="1811889"/>
            <a:chExt cx="23404876" cy="167264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11889"/>
              <a:ext cx="23340848" cy="1672648"/>
              <a:chOff x="534987" y="1590050"/>
              <a:chExt cx="23340848" cy="1672648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55649" y="1698490"/>
                <a:ext cx="23120186" cy="1564208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590050"/>
                <a:ext cx="3505200" cy="1234153"/>
                <a:chOff x="534987" y="1590050"/>
                <a:chExt cx="3505200" cy="1234153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580854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682092"/>
                  <a:ext cx="582199" cy="692753"/>
                  <a:chOff x="7440266" y="3178366"/>
                  <a:chExt cx="757238" cy="985360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178366"/>
                    <a:ext cx="344487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556202"/>
                    <a:ext cx="344487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459363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332362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590050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2" y="1653395"/>
                  <a:ext cx="2278919" cy="316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vi-VN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4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994264" y="3782039"/>
                <a:ext cx="16037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240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64" y="3782039"/>
                <a:ext cx="160370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907419" y="3778890"/>
                <a:ext cx="16037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19" y="3778890"/>
                <a:ext cx="16037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746916" y="3768721"/>
                <a:ext cx="18169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916" y="3768721"/>
                <a:ext cx="18169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3640" y="777088"/>
                <a:ext cx="707331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trụ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lòng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10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đang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nghiêng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chạm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miệng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trùng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0" y="777088"/>
                <a:ext cx="7073314" cy="2677656"/>
              </a:xfrm>
              <a:prstGeom prst="rect">
                <a:avLst/>
              </a:prstGeom>
              <a:blipFill rotWithShape="1">
                <a:blip r:embed="rId5"/>
                <a:stretch>
                  <a:fillRect l="-1724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515"/>
          <p:cNvGrpSpPr>
            <a:grpSpLocks/>
          </p:cNvGrpSpPr>
          <p:nvPr/>
        </p:nvGrpSpPr>
        <p:grpSpPr bwMode="auto">
          <a:xfrm>
            <a:off x="9289143" y="1012284"/>
            <a:ext cx="2454503" cy="1936941"/>
            <a:chOff x="0" y="0"/>
            <a:chExt cx="22589" cy="12003"/>
          </a:xfrm>
        </p:grpSpPr>
        <p:grpSp>
          <p:nvGrpSpPr>
            <p:cNvPr id="41" name="Group 1512"/>
            <p:cNvGrpSpPr>
              <a:grpSpLocks/>
            </p:cNvGrpSpPr>
            <p:nvPr/>
          </p:nvGrpSpPr>
          <p:grpSpPr bwMode="auto">
            <a:xfrm>
              <a:off x="0" y="0"/>
              <a:ext cx="6167" cy="11757"/>
              <a:chOff x="0" y="0"/>
              <a:chExt cx="6167" cy="11757"/>
            </a:xfrm>
          </p:grpSpPr>
          <p:sp>
            <p:nvSpPr>
              <p:cNvPr id="57" name="Can 1511"/>
              <p:cNvSpPr>
                <a:spLocks noChangeArrowheads="1"/>
              </p:cNvSpPr>
              <p:nvPr/>
            </p:nvSpPr>
            <p:spPr bwMode="auto">
              <a:xfrm>
                <a:off x="29" y="7644"/>
                <a:ext cx="6102" cy="3975"/>
              </a:xfrm>
              <a:prstGeom prst="can">
                <a:avLst>
                  <a:gd name="adj" fmla="val 36833"/>
                </a:avLst>
              </a:pr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8" name="Group 1502"/>
              <p:cNvGrpSpPr>
                <a:grpSpLocks/>
              </p:cNvGrpSpPr>
              <p:nvPr/>
            </p:nvGrpSpPr>
            <p:grpSpPr bwMode="auto">
              <a:xfrm>
                <a:off x="0" y="0"/>
                <a:ext cx="6167" cy="11757"/>
                <a:chOff x="0" y="0"/>
                <a:chExt cx="6167" cy="11757"/>
              </a:xfrm>
            </p:grpSpPr>
            <p:sp>
              <p:nvSpPr>
                <p:cNvPr id="59" name="Can 1498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6109" cy="11664"/>
                </a:xfrm>
                <a:prstGeom prst="can">
                  <a:avLst>
                    <a:gd name="adj" fmla="val 22081"/>
                  </a:avLst>
                </a:prstGeom>
                <a:noFill/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Arc 1499"/>
                <p:cNvSpPr>
                  <a:spLocks/>
                </p:cNvSpPr>
                <p:nvPr/>
              </p:nvSpPr>
              <p:spPr bwMode="auto">
                <a:xfrm>
                  <a:off x="29" y="7673"/>
                  <a:ext cx="6109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Arc 1500"/>
                <p:cNvSpPr>
                  <a:spLocks/>
                </p:cNvSpPr>
                <p:nvPr/>
              </p:nvSpPr>
              <p:spPr bwMode="auto">
                <a:xfrm flipV="1">
                  <a:off x="0" y="7703"/>
                  <a:ext cx="6108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Arc 1501"/>
                <p:cNvSpPr>
                  <a:spLocks/>
                </p:cNvSpPr>
                <p:nvPr/>
              </p:nvSpPr>
              <p:spPr bwMode="auto">
                <a:xfrm>
                  <a:off x="58" y="10290"/>
                  <a:ext cx="6109" cy="1467"/>
                </a:xfrm>
                <a:custGeom>
                  <a:avLst/>
                  <a:gdLst>
                    <a:gd name="T0" fmla="*/ 218 w 610870"/>
                    <a:gd name="T1" fmla="*/ 70570 h 146685"/>
                    <a:gd name="T2" fmla="*/ 305982 w 610870"/>
                    <a:gd name="T3" fmla="*/ -1 h 146685"/>
                    <a:gd name="T4" fmla="*/ 610779 w 610870"/>
                    <a:gd name="T5" fmla="*/ 75129 h 1466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0870" h="146685" stroke="0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  <a:lnTo>
                        <a:pt x="305435" y="73343"/>
                      </a:lnTo>
                      <a:lnTo>
                        <a:pt x="218" y="70570"/>
                      </a:lnTo>
                      <a:close/>
                    </a:path>
                    <a:path w="610870" h="146685" fill="none">
                      <a:moveTo>
                        <a:pt x="218" y="70570"/>
                      </a:moveTo>
                      <a:cubicBezTo>
                        <a:pt x="6433" y="31120"/>
                        <a:pt x="141576" y="-71"/>
                        <a:pt x="305982" y="-1"/>
                      </a:cubicBezTo>
                      <a:cubicBezTo>
                        <a:pt x="477368" y="73"/>
                        <a:pt x="614954" y="33987"/>
                        <a:pt x="610779" y="75129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" name="Group 1514"/>
            <p:cNvGrpSpPr>
              <a:grpSpLocks/>
            </p:cNvGrpSpPr>
            <p:nvPr/>
          </p:nvGrpSpPr>
          <p:grpSpPr bwMode="auto">
            <a:xfrm>
              <a:off x="10173" y="4998"/>
              <a:ext cx="12416" cy="7005"/>
              <a:chOff x="0" y="0"/>
              <a:chExt cx="12416" cy="7005"/>
            </a:xfrm>
          </p:grpSpPr>
          <p:sp>
            <p:nvSpPr>
              <p:cNvPr id="43" name="Freeform 1513"/>
              <p:cNvSpPr>
                <a:spLocks/>
              </p:cNvSpPr>
              <p:nvPr/>
            </p:nvSpPr>
            <p:spPr bwMode="auto">
              <a:xfrm>
                <a:off x="793" y="2646"/>
                <a:ext cx="10500" cy="4091"/>
              </a:xfrm>
              <a:custGeom>
                <a:avLst/>
                <a:gdLst/>
                <a:ahLst/>
                <a:cxnLst/>
                <a:rect l="0" t="0" r="r" b="b"/>
                <a:pathLst>
                  <a:path w="1049955" h="409115">
                    <a:moveTo>
                      <a:pt x="307" y="294447"/>
                    </a:moveTo>
                    <a:cubicBezTo>
                      <a:pt x="1777" y="299837"/>
                      <a:pt x="11408" y="301067"/>
                      <a:pt x="15007" y="306208"/>
                    </a:cubicBezTo>
                    <a:cubicBezTo>
                      <a:pt x="15010" y="306213"/>
                      <a:pt x="22357" y="328257"/>
                      <a:pt x="23828" y="332670"/>
                    </a:cubicBezTo>
                    <a:cubicBezTo>
                      <a:pt x="24808" y="335610"/>
                      <a:pt x="24577" y="339299"/>
                      <a:pt x="26768" y="341490"/>
                    </a:cubicBezTo>
                    <a:lnTo>
                      <a:pt x="32649" y="347371"/>
                    </a:lnTo>
                    <a:cubicBezTo>
                      <a:pt x="33629" y="350311"/>
                      <a:pt x="33398" y="354000"/>
                      <a:pt x="35589" y="356191"/>
                    </a:cubicBezTo>
                    <a:cubicBezTo>
                      <a:pt x="37780" y="358382"/>
                      <a:pt x="41752" y="357537"/>
                      <a:pt x="44409" y="359131"/>
                    </a:cubicBezTo>
                    <a:cubicBezTo>
                      <a:pt x="46786" y="360557"/>
                      <a:pt x="48125" y="363280"/>
                      <a:pt x="50290" y="365012"/>
                    </a:cubicBezTo>
                    <a:cubicBezTo>
                      <a:pt x="53049" y="367219"/>
                      <a:pt x="56351" y="368685"/>
                      <a:pt x="59110" y="370892"/>
                    </a:cubicBezTo>
                    <a:cubicBezTo>
                      <a:pt x="61275" y="372624"/>
                      <a:pt x="62614" y="375346"/>
                      <a:pt x="64991" y="376772"/>
                    </a:cubicBezTo>
                    <a:cubicBezTo>
                      <a:pt x="67648" y="378367"/>
                      <a:pt x="70871" y="378733"/>
                      <a:pt x="73811" y="379713"/>
                    </a:cubicBezTo>
                    <a:cubicBezTo>
                      <a:pt x="74791" y="382653"/>
                      <a:pt x="75157" y="385876"/>
                      <a:pt x="76752" y="388533"/>
                    </a:cubicBezTo>
                    <a:cubicBezTo>
                      <a:pt x="82362" y="397882"/>
                      <a:pt x="89543" y="395566"/>
                      <a:pt x="100273" y="397354"/>
                    </a:cubicBezTo>
                    <a:cubicBezTo>
                      <a:pt x="103213" y="399314"/>
                      <a:pt x="105865" y="401799"/>
                      <a:pt x="109094" y="403234"/>
                    </a:cubicBezTo>
                    <a:cubicBezTo>
                      <a:pt x="114758" y="405751"/>
                      <a:pt x="126735" y="409115"/>
                      <a:pt x="126735" y="409115"/>
                    </a:cubicBezTo>
                    <a:cubicBezTo>
                      <a:pt x="146336" y="408135"/>
                      <a:pt x="165981" y="407804"/>
                      <a:pt x="185539" y="406174"/>
                    </a:cubicBezTo>
                    <a:cubicBezTo>
                      <a:pt x="189566" y="405838"/>
                      <a:pt x="193355" y="404111"/>
                      <a:pt x="197299" y="403234"/>
                    </a:cubicBezTo>
                    <a:cubicBezTo>
                      <a:pt x="202177" y="402150"/>
                      <a:pt x="207179" y="401609"/>
                      <a:pt x="212000" y="400294"/>
                    </a:cubicBezTo>
                    <a:cubicBezTo>
                      <a:pt x="212062" y="400277"/>
                      <a:pt x="234021" y="392954"/>
                      <a:pt x="238462" y="391473"/>
                    </a:cubicBezTo>
                    <a:lnTo>
                      <a:pt x="247283" y="388533"/>
                    </a:lnTo>
                    <a:cubicBezTo>
                      <a:pt x="250223" y="387553"/>
                      <a:pt x="253046" y="386102"/>
                      <a:pt x="256103" y="385593"/>
                    </a:cubicBezTo>
                    <a:cubicBezTo>
                      <a:pt x="268019" y="383607"/>
                      <a:pt x="274543" y="383002"/>
                      <a:pt x="285505" y="379713"/>
                    </a:cubicBezTo>
                    <a:cubicBezTo>
                      <a:pt x="291442" y="377932"/>
                      <a:pt x="297266" y="375792"/>
                      <a:pt x="303146" y="373832"/>
                    </a:cubicBezTo>
                    <a:lnTo>
                      <a:pt x="320788" y="367952"/>
                    </a:lnTo>
                    <a:lnTo>
                      <a:pt x="329608" y="365012"/>
                    </a:lnTo>
                    <a:cubicBezTo>
                      <a:pt x="332548" y="364032"/>
                      <a:pt x="335422" y="362823"/>
                      <a:pt x="338429" y="362071"/>
                    </a:cubicBezTo>
                    <a:cubicBezTo>
                      <a:pt x="356912" y="357450"/>
                      <a:pt x="346189" y="359702"/>
                      <a:pt x="370771" y="356191"/>
                    </a:cubicBezTo>
                    <a:cubicBezTo>
                      <a:pt x="396011" y="347778"/>
                      <a:pt x="355827" y="360663"/>
                      <a:pt x="397233" y="350311"/>
                    </a:cubicBezTo>
                    <a:cubicBezTo>
                      <a:pt x="403246" y="348808"/>
                      <a:pt x="408994" y="346390"/>
                      <a:pt x="414874" y="344430"/>
                    </a:cubicBezTo>
                    <a:lnTo>
                      <a:pt x="450156" y="332670"/>
                    </a:lnTo>
                    <a:cubicBezTo>
                      <a:pt x="450166" y="332667"/>
                      <a:pt x="467786" y="326792"/>
                      <a:pt x="467797" y="326789"/>
                    </a:cubicBezTo>
                    <a:cubicBezTo>
                      <a:pt x="471717" y="325809"/>
                      <a:pt x="475607" y="324696"/>
                      <a:pt x="479558" y="323849"/>
                    </a:cubicBezTo>
                    <a:cubicBezTo>
                      <a:pt x="489331" y="321755"/>
                      <a:pt x="499478" y="321130"/>
                      <a:pt x="508960" y="317969"/>
                    </a:cubicBezTo>
                    <a:lnTo>
                      <a:pt x="526601" y="312088"/>
                    </a:lnTo>
                    <a:lnTo>
                      <a:pt x="535422" y="309148"/>
                    </a:lnTo>
                    <a:cubicBezTo>
                      <a:pt x="549399" y="299830"/>
                      <a:pt x="540892" y="304384"/>
                      <a:pt x="561883" y="297387"/>
                    </a:cubicBezTo>
                    <a:cubicBezTo>
                      <a:pt x="564823" y="296407"/>
                      <a:pt x="568125" y="296166"/>
                      <a:pt x="570704" y="294447"/>
                    </a:cubicBezTo>
                    <a:cubicBezTo>
                      <a:pt x="573644" y="292487"/>
                      <a:pt x="576364" y="290147"/>
                      <a:pt x="579525" y="288567"/>
                    </a:cubicBezTo>
                    <a:cubicBezTo>
                      <a:pt x="583749" y="286455"/>
                      <a:pt x="596330" y="283630"/>
                      <a:pt x="600106" y="282686"/>
                    </a:cubicBezTo>
                    <a:cubicBezTo>
                      <a:pt x="603046" y="280726"/>
                      <a:pt x="605697" y="278241"/>
                      <a:pt x="608926" y="276806"/>
                    </a:cubicBezTo>
                    <a:cubicBezTo>
                      <a:pt x="614591" y="274289"/>
                      <a:pt x="620490" y="272142"/>
                      <a:pt x="626568" y="270926"/>
                    </a:cubicBezTo>
                    <a:cubicBezTo>
                      <a:pt x="634957" y="269248"/>
                      <a:pt x="644728" y="267535"/>
                      <a:pt x="653029" y="265045"/>
                    </a:cubicBezTo>
                    <a:cubicBezTo>
                      <a:pt x="658966" y="263264"/>
                      <a:pt x="664790" y="261125"/>
                      <a:pt x="670671" y="259165"/>
                    </a:cubicBezTo>
                    <a:lnTo>
                      <a:pt x="688312" y="253284"/>
                    </a:lnTo>
                    <a:cubicBezTo>
                      <a:pt x="691252" y="252304"/>
                      <a:pt x="694075" y="250853"/>
                      <a:pt x="697132" y="250344"/>
                    </a:cubicBezTo>
                    <a:cubicBezTo>
                      <a:pt x="709048" y="248358"/>
                      <a:pt x="715572" y="247753"/>
                      <a:pt x="726534" y="244464"/>
                    </a:cubicBezTo>
                    <a:cubicBezTo>
                      <a:pt x="732471" y="242683"/>
                      <a:pt x="738295" y="240543"/>
                      <a:pt x="744175" y="238583"/>
                    </a:cubicBezTo>
                    <a:cubicBezTo>
                      <a:pt x="747115" y="237603"/>
                      <a:pt x="749928" y="236081"/>
                      <a:pt x="752996" y="235643"/>
                    </a:cubicBezTo>
                    <a:lnTo>
                      <a:pt x="773577" y="232703"/>
                    </a:lnTo>
                    <a:lnTo>
                      <a:pt x="791218" y="226823"/>
                    </a:lnTo>
                    <a:cubicBezTo>
                      <a:pt x="794158" y="225843"/>
                      <a:pt x="797460" y="225601"/>
                      <a:pt x="800039" y="223882"/>
                    </a:cubicBezTo>
                    <a:cubicBezTo>
                      <a:pt x="802979" y="221922"/>
                      <a:pt x="805539" y="219210"/>
                      <a:pt x="808860" y="218002"/>
                    </a:cubicBezTo>
                    <a:cubicBezTo>
                      <a:pt x="816455" y="215240"/>
                      <a:pt x="824714" y="214678"/>
                      <a:pt x="832381" y="212122"/>
                    </a:cubicBezTo>
                    <a:lnTo>
                      <a:pt x="850022" y="206241"/>
                    </a:lnTo>
                    <a:cubicBezTo>
                      <a:pt x="852962" y="205261"/>
                      <a:pt x="855836" y="204053"/>
                      <a:pt x="858843" y="203301"/>
                    </a:cubicBezTo>
                    <a:cubicBezTo>
                      <a:pt x="886178" y="196468"/>
                      <a:pt x="852175" y="204636"/>
                      <a:pt x="888245" y="197421"/>
                    </a:cubicBezTo>
                    <a:cubicBezTo>
                      <a:pt x="892208" y="196628"/>
                      <a:pt x="896120" y="195590"/>
                      <a:pt x="900006" y="194480"/>
                    </a:cubicBezTo>
                    <a:cubicBezTo>
                      <a:pt x="902986" y="193629"/>
                      <a:pt x="905801" y="192212"/>
                      <a:pt x="908826" y="191540"/>
                    </a:cubicBezTo>
                    <a:cubicBezTo>
                      <a:pt x="914645" y="190247"/>
                      <a:pt x="920684" y="190046"/>
                      <a:pt x="926467" y="188600"/>
                    </a:cubicBezTo>
                    <a:cubicBezTo>
                      <a:pt x="932480" y="187097"/>
                      <a:pt x="938228" y="184680"/>
                      <a:pt x="944108" y="182720"/>
                    </a:cubicBezTo>
                    <a:lnTo>
                      <a:pt x="961750" y="176839"/>
                    </a:lnTo>
                    <a:cubicBezTo>
                      <a:pt x="964690" y="175859"/>
                      <a:pt x="967991" y="175618"/>
                      <a:pt x="970570" y="173899"/>
                    </a:cubicBezTo>
                    <a:cubicBezTo>
                      <a:pt x="973510" y="171939"/>
                      <a:pt x="976110" y="169331"/>
                      <a:pt x="979391" y="168019"/>
                    </a:cubicBezTo>
                    <a:cubicBezTo>
                      <a:pt x="999689" y="159900"/>
                      <a:pt x="996539" y="164143"/>
                      <a:pt x="1014673" y="159198"/>
                    </a:cubicBezTo>
                    <a:cubicBezTo>
                      <a:pt x="1020653" y="157567"/>
                      <a:pt x="1026434" y="155278"/>
                      <a:pt x="1032314" y="153318"/>
                    </a:cubicBezTo>
                    <a:lnTo>
                      <a:pt x="1041135" y="150378"/>
                    </a:lnTo>
                    <a:lnTo>
                      <a:pt x="1049955" y="147437"/>
                    </a:lnTo>
                    <a:lnTo>
                      <a:pt x="1014673" y="135677"/>
                    </a:lnTo>
                    <a:cubicBezTo>
                      <a:pt x="1006057" y="132805"/>
                      <a:pt x="1000918" y="130684"/>
                      <a:pt x="991152" y="129796"/>
                    </a:cubicBezTo>
                    <a:cubicBezTo>
                      <a:pt x="974530" y="128285"/>
                      <a:pt x="957829" y="127836"/>
                      <a:pt x="941168" y="126856"/>
                    </a:cubicBezTo>
                    <a:cubicBezTo>
                      <a:pt x="937248" y="125876"/>
                      <a:pt x="933278" y="125077"/>
                      <a:pt x="929407" y="123916"/>
                    </a:cubicBezTo>
                    <a:cubicBezTo>
                      <a:pt x="914404" y="119415"/>
                      <a:pt x="913561" y="117806"/>
                      <a:pt x="900006" y="115095"/>
                    </a:cubicBezTo>
                    <a:cubicBezTo>
                      <a:pt x="894160" y="113926"/>
                      <a:pt x="888230" y="113221"/>
                      <a:pt x="882364" y="112155"/>
                    </a:cubicBezTo>
                    <a:cubicBezTo>
                      <a:pt x="877447" y="111261"/>
                      <a:pt x="872617" y="109875"/>
                      <a:pt x="867663" y="109215"/>
                    </a:cubicBezTo>
                    <a:cubicBezTo>
                      <a:pt x="857900" y="107913"/>
                      <a:pt x="848051" y="107363"/>
                      <a:pt x="838262" y="106275"/>
                    </a:cubicBezTo>
                    <a:cubicBezTo>
                      <a:pt x="830409" y="105402"/>
                      <a:pt x="822581" y="104315"/>
                      <a:pt x="814740" y="103335"/>
                    </a:cubicBezTo>
                    <a:cubicBezTo>
                      <a:pt x="811800" y="102355"/>
                      <a:pt x="808768" y="101615"/>
                      <a:pt x="805919" y="100394"/>
                    </a:cubicBezTo>
                    <a:cubicBezTo>
                      <a:pt x="801891" y="98667"/>
                      <a:pt x="798263" y="96053"/>
                      <a:pt x="794159" y="94514"/>
                    </a:cubicBezTo>
                    <a:cubicBezTo>
                      <a:pt x="777267" y="88180"/>
                      <a:pt x="784878" y="95753"/>
                      <a:pt x="764757" y="85693"/>
                    </a:cubicBezTo>
                    <a:cubicBezTo>
                      <a:pt x="750224" y="78427"/>
                      <a:pt x="757154" y="81199"/>
                      <a:pt x="744175" y="76873"/>
                    </a:cubicBezTo>
                    <a:cubicBezTo>
                      <a:pt x="734926" y="67623"/>
                      <a:pt x="740178" y="71330"/>
                      <a:pt x="723594" y="65112"/>
                    </a:cubicBezTo>
                    <a:cubicBezTo>
                      <a:pt x="716451" y="62434"/>
                      <a:pt x="710595" y="60917"/>
                      <a:pt x="703013" y="59232"/>
                    </a:cubicBezTo>
                    <a:cubicBezTo>
                      <a:pt x="698135" y="58148"/>
                      <a:pt x="693289" y="56743"/>
                      <a:pt x="688312" y="56291"/>
                    </a:cubicBezTo>
                    <a:cubicBezTo>
                      <a:pt x="671690" y="54780"/>
                      <a:pt x="654989" y="54331"/>
                      <a:pt x="638328" y="53351"/>
                    </a:cubicBezTo>
                    <a:cubicBezTo>
                      <a:pt x="605750" y="42492"/>
                      <a:pt x="649738" y="56257"/>
                      <a:pt x="561883" y="47471"/>
                    </a:cubicBezTo>
                    <a:cubicBezTo>
                      <a:pt x="554783" y="46761"/>
                      <a:pt x="548185" y="43467"/>
                      <a:pt x="541302" y="41590"/>
                    </a:cubicBezTo>
                    <a:cubicBezTo>
                      <a:pt x="537403" y="40527"/>
                      <a:pt x="533504" y="39442"/>
                      <a:pt x="529541" y="38650"/>
                    </a:cubicBezTo>
                    <a:cubicBezTo>
                      <a:pt x="505160" y="33774"/>
                      <a:pt x="507073" y="37040"/>
                      <a:pt x="476618" y="26889"/>
                    </a:cubicBezTo>
                    <a:cubicBezTo>
                      <a:pt x="470738" y="24929"/>
                      <a:pt x="465055" y="22225"/>
                      <a:pt x="458977" y="21009"/>
                    </a:cubicBezTo>
                    <a:cubicBezTo>
                      <a:pt x="429828" y="15180"/>
                      <a:pt x="449262" y="18401"/>
                      <a:pt x="400173" y="15129"/>
                    </a:cubicBezTo>
                    <a:cubicBezTo>
                      <a:pt x="341417" y="2071"/>
                      <a:pt x="399421" y="13278"/>
                      <a:pt x="291386" y="6308"/>
                    </a:cubicBezTo>
                    <a:cubicBezTo>
                      <a:pt x="288293" y="6108"/>
                      <a:pt x="285628" y="3839"/>
                      <a:pt x="282565" y="3368"/>
                    </a:cubicBezTo>
                    <a:cubicBezTo>
                      <a:pt x="272830" y="1870"/>
                      <a:pt x="262964" y="1408"/>
                      <a:pt x="253163" y="428"/>
                    </a:cubicBezTo>
                    <a:cubicBezTo>
                      <a:pt x="221801" y="1408"/>
                      <a:pt x="189877" y="-2621"/>
                      <a:pt x="159077" y="3368"/>
                    </a:cubicBezTo>
                    <a:cubicBezTo>
                      <a:pt x="152140" y="4717"/>
                      <a:pt x="154021" y="18774"/>
                      <a:pt x="147316" y="21009"/>
                    </a:cubicBezTo>
                    <a:lnTo>
                      <a:pt x="138496" y="23949"/>
                    </a:lnTo>
                    <a:cubicBezTo>
                      <a:pt x="137516" y="28849"/>
                      <a:pt x="137524" y="34057"/>
                      <a:pt x="135555" y="38650"/>
                    </a:cubicBezTo>
                    <a:cubicBezTo>
                      <a:pt x="134463" y="41198"/>
                      <a:pt x="130915" y="42052"/>
                      <a:pt x="129675" y="44531"/>
                    </a:cubicBezTo>
                    <a:cubicBezTo>
                      <a:pt x="126903" y="50075"/>
                      <a:pt x="125755" y="56292"/>
                      <a:pt x="123795" y="62172"/>
                    </a:cubicBezTo>
                    <a:lnTo>
                      <a:pt x="120854" y="70992"/>
                    </a:lnTo>
                    <a:cubicBezTo>
                      <a:pt x="119874" y="73932"/>
                      <a:pt x="119633" y="77234"/>
                      <a:pt x="117914" y="79813"/>
                    </a:cubicBezTo>
                    <a:cubicBezTo>
                      <a:pt x="110496" y="90941"/>
                      <a:pt x="114533" y="86135"/>
                      <a:pt x="106153" y="94514"/>
                    </a:cubicBezTo>
                    <a:cubicBezTo>
                      <a:pt x="105173" y="97454"/>
                      <a:pt x="104718" y="100626"/>
                      <a:pt x="103213" y="103335"/>
                    </a:cubicBezTo>
                    <a:cubicBezTo>
                      <a:pt x="94901" y="118298"/>
                      <a:pt x="94495" y="117934"/>
                      <a:pt x="85572" y="126856"/>
                    </a:cubicBezTo>
                    <a:cubicBezTo>
                      <a:pt x="83612" y="130776"/>
                      <a:pt x="81418" y="134588"/>
                      <a:pt x="79692" y="138617"/>
                    </a:cubicBezTo>
                    <a:cubicBezTo>
                      <a:pt x="78471" y="141465"/>
                      <a:pt x="78138" y="144665"/>
                      <a:pt x="76752" y="147437"/>
                    </a:cubicBezTo>
                    <a:cubicBezTo>
                      <a:pt x="75172" y="150598"/>
                      <a:pt x="72831" y="153318"/>
                      <a:pt x="70871" y="156258"/>
                    </a:cubicBezTo>
                    <a:cubicBezTo>
                      <a:pt x="63483" y="178424"/>
                      <a:pt x="73447" y="151108"/>
                      <a:pt x="62051" y="173899"/>
                    </a:cubicBezTo>
                    <a:cubicBezTo>
                      <a:pt x="60665" y="176671"/>
                      <a:pt x="60496" y="179948"/>
                      <a:pt x="59110" y="182720"/>
                    </a:cubicBezTo>
                    <a:cubicBezTo>
                      <a:pt x="55401" y="190137"/>
                      <a:pt x="52818" y="191952"/>
                      <a:pt x="47350" y="197421"/>
                    </a:cubicBezTo>
                    <a:cubicBezTo>
                      <a:pt x="44164" y="206978"/>
                      <a:pt x="41355" y="218174"/>
                      <a:pt x="35589" y="226823"/>
                    </a:cubicBezTo>
                    <a:cubicBezTo>
                      <a:pt x="34051" y="229130"/>
                      <a:pt x="31668" y="230743"/>
                      <a:pt x="29708" y="232703"/>
                    </a:cubicBezTo>
                    <a:cubicBezTo>
                      <a:pt x="19983" y="261881"/>
                      <a:pt x="36298" y="217316"/>
                      <a:pt x="17948" y="250344"/>
                    </a:cubicBezTo>
                    <a:cubicBezTo>
                      <a:pt x="1053" y="280754"/>
                      <a:pt x="20983" y="259067"/>
                      <a:pt x="6187" y="273866"/>
                    </a:cubicBezTo>
                    <a:cubicBezTo>
                      <a:pt x="2937" y="283616"/>
                      <a:pt x="-1163" y="289057"/>
                      <a:pt x="307" y="294447"/>
                    </a:cubicBezTo>
                    <a:close/>
                  </a:path>
                </a:pathLst>
              </a:custGeom>
              <a:solidFill>
                <a:srgbClr val="BDD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4" name="Group 1510"/>
              <p:cNvGrpSpPr>
                <a:grpSpLocks/>
              </p:cNvGrpSpPr>
              <p:nvPr/>
            </p:nvGrpSpPr>
            <p:grpSpPr bwMode="auto">
              <a:xfrm>
                <a:off x="0" y="0"/>
                <a:ext cx="12416" cy="7005"/>
                <a:chOff x="0" y="0"/>
                <a:chExt cx="12416" cy="7005"/>
              </a:xfrm>
            </p:grpSpPr>
            <p:sp>
              <p:nvSpPr>
                <p:cNvPr id="45" name="Can 1503"/>
                <p:cNvSpPr>
                  <a:spLocks noChangeArrowheads="1"/>
                </p:cNvSpPr>
                <p:nvPr/>
              </p:nvSpPr>
              <p:spPr bwMode="auto">
                <a:xfrm rot="4396408">
                  <a:off x="3424" y="-3424"/>
                  <a:ext cx="5568" cy="12416"/>
                </a:xfrm>
                <a:prstGeom prst="can">
                  <a:avLst>
                    <a:gd name="adj" fmla="val 49584"/>
                  </a:avLst>
                </a:prstGeom>
                <a:noFill/>
                <a:ln w="1905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Arc 1505"/>
                <p:cNvSpPr>
                  <a:spLocks/>
                </p:cNvSpPr>
                <p:nvPr/>
              </p:nvSpPr>
              <p:spPr bwMode="auto">
                <a:xfrm rot="-988300">
                  <a:off x="175" y="1353"/>
                  <a:ext cx="2819" cy="5652"/>
                </a:xfrm>
                <a:custGeom>
                  <a:avLst/>
                  <a:gdLst>
                    <a:gd name="T0" fmla="*/ 142495 w 281940"/>
                    <a:gd name="T1" fmla="*/ 17 h 565150"/>
                    <a:gd name="T2" fmla="*/ 281936 w 281940"/>
                    <a:gd name="T3" fmla="*/ 280381 h 565150"/>
                    <a:gd name="T4" fmla="*/ 151269 w 281940"/>
                    <a:gd name="T5" fmla="*/ 564395 h 5651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1940" h="565150" stroke="0">
                      <a:moveTo>
                        <a:pt x="142495" y="17"/>
                      </a:moveTo>
                      <a:cubicBezTo>
                        <a:pt x="219325" y="1683"/>
                        <a:pt x="281339" y="126371"/>
                        <a:pt x="281936" y="280381"/>
                      </a:cubicBezTo>
                      <a:cubicBezTo>
                        <a:pt x="282513" y="429274"/>
                        <a:pt x="225352" y="553517"/>
                        <a:pt x="151269" y="564395"/>
                      </a:cubicBezTo>
                      <a:lnTo>
                        <a:pt x="140970" y="282575"/>
                      </a:lnTo>
                      <a:cubicBezTo>
                        <a:pt x="141478" y="188389"/>
                        <a:pt x="141987" y="94203"/>
                        <a:pt x="142495" y="17"/>
                      </a:cubicBezTo>
                      <a:close/>
                    </a:path>
                    <a:path w="281940" h="565150" fill="none">
                      <a:moveTo>
                        <a:pt x="142495" y="17"/>
                      </a:moveTo>
                      <a:cubicBezTo>
                        <a:pt x="219325" y="1683"/>
                        <a:pt x="281339" y="126371"/>
                        <a:pt x="281936" y="280381"/>
                      </a:cubicBezTo>
                      <a:cubicBezTo>
                        <a:pt x="282513" y="429274"/>
                        <a:pt x="225352" y="553517"/>
                        <a:pt x="151269" y="564395"/>
                      </a:cubicBez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Straight Connector 1506"/>
                <p:cNvSpPr>
                  <a:spLocks noChangeShapeType="1"/>
                </p:cNvSpPr>
                <p:nvPr/>
              </p:nvSpPr>
              <p:spPr bwMode="auto">
                <a:xfrm flipV="1">
                  <a:off x="704" y="2794"/>
                  <a:ext cx="1653" cy="2884"/>
                </a:xfrm>
                <a:prstGeom prst="line">
                  <a:avLst/>
                </a:pr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Straight Connector 1507"/>
                <p:cNvSpPr>
                  <a:spLocks noChangeShapeType="1"/>
                </p:cNvSpPr>
                <p:nvPr/>
              </p:nvSpPr>
              <p:spPr bwMode="auto">
                <a:xfrm>
                  <a:off x="1556" y="4176"/>
                  <a:ext cx="9896" cy="0"/>
                </a:xfrm>
                <a:prstGeom prst="line">
                  <a:avLst/>
                </a:pr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508"/>
                <p:cNvSpPr>
                  <a:spLocks/>
                </p:cNvSpPr>
                <p:nvPr/>
              </p:nvSpPr>
              <p:spPr bwMode="auto">
                <a:xfrm>
                  <a:off x="2438" y="2706"/>
                  <a:ext cx="8968" cy="1441"/>
                </a:xfrm>
                <a:custGeom>
                  <a:avLst/>
                  <a:gdLst>
                    <a:gd name="T0" fmla="*/ 0 w 896758"/>
                    <a:gd name="T1" fmla="*/ 0 h 144070"/>
                    <a:gd name="T2" fmla="*/ 391045 w 896758"/>
                    <a:gd name="T3" fmla="*/ 29402 h 144070"/>
                    <a:gd name="T4" fmla="*/ 896758 w 896758"/>
                    <a:gd name="T5" fmla="*/ 144070 h 144070"/>
                    <a:gd name="T6" fmla="*/ 896758 w 896758"/>
                    <a:gd name="T7" fmla="*/ 144070 h 1440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96758" h="144070">
                      <a:moveTo>
                        <a:pt x="0" y="0"/>
                      </a:moveTo>
                      <a:cubicBezTo>
                        <a:pt x="120792" y="2695"/>
                        <a:pt x="241585" y="5390"/>
                        <a:pt x="391045" y="29402"/>
                      </a:cubicBezTo>
                      <a:cubicBezTo>
                        <a:pt x="540505" y="53414"/>
                        <a:pt x="896758" y="144070"/>
                        <a:pt x="896758" y="144070"/>
                      </a:cubicBezTo>
                      <a:lnTo>
                        <a:pt x="896758" y="144070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509"/>
                <p:cNvSpPr>
                  <a:spLocks/>
                </p:cNvSpPr>
                <p:nvPr/>
              </p:nvSpPr>
              <p:spPr bwMode="auto">
                <a:xfrm>
                  <a:off x="792" y="4735"/>
                  <a:ext cx="8527" cy="882"/>
                </a:xfrm>
                <a:custGeom>
                  <a:avLst/>
                  <a:gdLst>
                    <a:gd name="T0" fmla="*/ 0 w 852656"/>
                    <a:gd name="T1" fmla="*/ 88206 h 88206"/>
                    <a:gd name="T2" fmla="*/ 388105 w 852656"/>
                    <a:gd name="T3" fmla="*/ 73505 h 88206"/>
                    <a:gd name="T4" fmla="*/ 852656 w 852656"/>
                    <a:gd name="T5" fmla="*/ 0 h 88206"/>
                    <a:gd name="T6" fmla="*/ 852656 w 852656"/>
                    <a:gd name="T7" fmla="*/ 0 h 8820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2656" h="88206">
                      <a:moveTo>
                        <a:pt x="0" y="88206"/>
                      </a:moveTo>
                      <a:cubicBezTo>
                        <a:pt x="122998" y="88206"/>
                        <a:pt x="245996" y="88206"/>
                        <a:pt x="388105" y="73505"/>
                      </a:cubicBezTo>
                      <a:cubicBezTo>
                        <a:pt x="530214" y="58804"/>
                        <a:pt x="852656" y="0"/>
                        <a:pt x="852656" y="0"/>
                      </a:cubicBezTo>
                      <a:lnTo>
                        <a:pt x="852656" y="0"/>
                      </a:lnTo>
                    </a:path>
                  </a:pathLst>
                </a:custGeom>
                <a:noFill/>
                <a:ln w="12700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86146" y="3808904"/>
                <a:ext cx="1735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240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146" y="3808904"/>
                <a:ext cx="173515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2791" r="-596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B2878E-F671-4BF8-A975-66B01B7EA48D}"/>
              </a:ext>
            </a:extLst>
          </p:cNvPr>
          <p:cNvSpPr/>
          <p:nvPr/>
        </p:nvSpPr>
        <p:spPr>
          <a:xfrm>
            <a:off x="680791" y="1320197"/>
            <a:ext cx="1011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7116" y="663326"/>
            <a:ext cx="11790721" cy="6407423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307" y="743803"/>
            <a:ext cx="2091426" cy="576390"/>
            <a:chOff x="343665" y="2705964"/>
            <a:chExt cx="2091543" cy="57639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1"/>
          <p:cNvGrpSpPr>
            <a:grpSpLocks noChangeAspect="1"/>
          </p:cNvGrpSpPr>
          <p:nvPr/>
        </p:nvGrpSpPr>
        <p:grpSpPr bwMode="auto">
          <a:xfrm>
            <a:off x="7857531" y="851331"/>
            <a:ext cx="4033474" cy="2917070"/>
            <a:chOff x="0" y="0"/>
            <a:chExt cx="27964" cy="30505"/>
          </a:xfrm>
        </p:grpSpPr>
        <p:grpSp>
          <p:nvGrpSpPr>
            <p:cNvPr id="71" name="Group 2"/>
            <p:cNvGrpSpPr>
              <a:grpSpLocks/>
            </p:cNvGrpSpPr>
            <p:nvPr/>
          </p:nvGrpSpPr>
          <p:grpSpPr bwMode="auto">
            <a:xfrm>
              <a:off x="0" y="0"/>
              <a:ext cx="27964" cy="30505"/>
              <a:chOff x="0" y="0"/>
              <a:chExt cx="27964" cy="30505"/>
            </a:xfrm>
          </p:grpSpPr>
          <p:sp>
            <p:nvSpPr>
              <p:cNvPr id="74" name="Right Triangle 3"/>
              <p:cNvSpPr>
                <a:spLocks noChangeArrowheads="1"/>
              </p:cNvSpPr>
              <p:nvPr/>
            </p:nvSpPr>
            <p:spPr bwMode="auto">
              <a:xfrm>
                <a:off x="8298" y="11679"/>
                <a:ext cx="4256" cy="9798"/>
              </a:xfrm>
              <a:prstGeom prst="rtTriangle">
                <a:avLst/>
              </a:prstGeom>
              <a:pattFill prst="dkUpDiag">
                <a:fgClr>
                  <a:srgbClr val="5B9BD5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27964" cy="30505"/>
                <a:chOff x="0" y="0"/>
                <a:chExt cx="27964" cy="30505"/>
              </a:xfrm>
            </p:grpSpPr>
            <p:grpSp>
              <p:nvGrpSpPr>
                <p:cNvPr id="76" name="Group 6"/>
                <p:cNvGrpSpPr>
                  <a:grpSpLocks/>
                </p:cNvGrpSpPr>
                <p:nvPr/>
              </p:nvGrpSpPr>
              <p:grpSpPr bwMode="auto">
                <a:xfrm>
                  <a:off x="2382" y="922"/>
                  <a:ext cx="23548" cy="29030"/>
                  <a:chOff x="0" y="0"/>
                  <a:chExt cx="23548" cy="29030"/>
                </a:xfrm>
              </p:grpSpPr>
              <p:grpSp>
                <p:nvGrpSpPr>
                  <p:cNvPr id="8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548" cy="29030"/>
                    <a:chOff x="0" y="0"/>
                    <a:chExt cx="23548" cy="29030"/>
                  </a:xfrm>
                </p:grpSpPr>
                <p:sp>
                  <p:nvSpPr>
                    <p:cNvPr id="90" name="Arc 8"/>
                    <p:cNvSpPr>
                      <a:spLocks/>
                    </p:cNvSpPr>
                    <p:nvPr/>
                  </p:nvSpPr>
                  <p:spPr bwMode="auto">
                    <a:xfrm>
                      <a:off x="4484" y="15492"/>
                      <a:ext cx="13259" cy="6693"/>
                    </a:xfrm>
                    <a:custGeom>
                      <a:avLst/>
                      <a:gdLst>
                        <a:gd name="T0" fmla="*/ 5 w 1325880"/>
                        <a:gd name="T1" fmla="*/ 333386 h 669290"/>
                        <a:gd name="T2" fmla="*/ 663258 w 1325880"/>
                        <a:gd name="T3" fmla="*/ 0 h 669290"/>
                        <a:gd name="T4" fmla="*/ 1325880 w 1325880"/>
                        <a:gd name="T5" fmla="*/ 334645 h 6692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325880" h="669290" stroke="0">
                          <a:moveTo>
                            <a:pt x="5" y="333386"/>
                          </a:moveTo>
                          <a:cubicBezTo>
                            <a:pt x="1380" y="148997"/>
                            <a:pt x="297977" y="-88"/>
                            <a:pt x="663258" y="0"/>
                          </a:cubicBezTo>
                          <a:cubicBezTo>
                            <a:pt x="1029265" y="89"/>
                            <a:pt x="1325880" y="149888"/>
                            <a:pt x="1325880" y="334645"/>
                          </a:cubicBezTo>
                          <a:lnTo>
                            <a:pt x="662940" y="334645"/>
                          </a:lnTo>
                          <a:lnTo>
                            <a:pt x="5" y="333386"/>
                          </a:lnTo>
                          <a:close/>
                        </a:path>
                        <a:path w="1325880" h="669290" fill="none">
                          <a:moveTo>
                            <a:pt x="5" y="333386"/>
                          </a:moveTo>
                          <a:cubicBezTo>
                            <a:pt x="1380" y="148997"/>
                            <a:pt x="297977" y="-88"/>
                            <a:pt x="663258" y="0"/>
                          </a:cubicBezTo>
                          <a:cubicBezTo>
                            <a:pt x="1029265" y="89"/>
                            <a:pt x="1325880" y="149888"/>
                            <a:pt x="1325880" y="334645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70C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3548" cy="29030"/>
                      <a:chOff x="0" y="0"/>
                      <a:chExt cx="23548" cy="29030"/>
                    </a:xfrm>
                  </p:grpSpPr>
                  <p:sp>
                    <p:nvSpPr>
                      <p:cNvPr id="92" name="Straight Arrow Connector 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42" y="0"/>
                        <a:ext cx="0" cy="18842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3" name="Straight Arrow Connector 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18832"/>
                        <a:ext cx="4521" cy="10198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4" name="Straight Connector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18832"/>
                        <a:ext cx="13259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5" name="Can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5" y="2405"/>
                        <a:ext cx="13259" cy="19488"/>
                      </a:xfrm>
                      <a:prstGeom prst="can">
                        <a:avLst>
                          <a:gd name="adj" fmla="val 50259"/>
                        </a:avLst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Straight Arrow Connector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88" y="18809"/>
                        <a:ext cx="5760" cy="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7" name="Straight Connector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6103"/>
                        <a:ext cx="5156" cy="1557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8" name="Straight Connector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5" y="6103"/>
                        <a:ext cx="8072" cy="947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Straight Connector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6103"/>
                        <a:ext cx="6532" cy="1271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0" name="Straight Connector 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65" y="15587"/>
                        <a:ext cx="2932" cy="608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Straight Connector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90" y="10641"/>
                        <a:ext cx="0" cy="995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" name="Straight Connector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89" y="20598"/>
                        <a:ext cx="415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3" name="Straight Connector 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012" y="10618"/>
                        <a:ext cx="4152" cy="99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Straight Connector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12" y="18832"/>
                        <a:ext cx="743" cy="176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5" name="Arc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575" y="17675"/>
                        <a:ext cx="2470" cy="2826"/>
                      </a:xfrm>
                      <a:custGeom>
                        <a:avLst/>
                        <a:gdLst>
                          <a:gd name="T0" fmla="*/ 2697 w 247015"/>
                          <a:gd name="T1" fmla="*/ 111923 h 282575"/>
                          <a:gd name="T2" fmla="*/ 93491 w 247015"/>
                          <a:gd name="T3" fmla="*/ 4235 h 28257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247015" h="282575" stroke="0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  <a:lnTo>
                              <a:pt x="123508" y="141288"/>
                            </a:lnTo>
                            <a:lnTo>
                              <a:pt x="2697" y="111923"/>
                            </a:lnTo>
                            <a:close/>
                          </a:path>
                          <a:path w="247015" h="282575" fill="none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6" name="Arc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35" y="19445"/>
                        <a:ext cx="2470" cy="2825"/>
                      </a:xfrm>
                      <a:custGeom>
                        <a:avLst/>
                        <a:gdLst>
                          <a:gd name="T0" fmla="*/ 2697 w 247015"/>
                          <a:gd name="T1" fmla="*/ 111923 h 282575"/>
                          <a:gd name="T2" fmla="*/ 93491 w 247015"/>
                          <a:gd name="T3" fmla="*/ 4235 h 28257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247015" h="282575" stroke="0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  <a:lnTo>
                              <a:pt x="123508" y="141288"/>
                            </a:lnTo>
                            <a:lnTo>
                              <a:pt x="2697" y="111923"/>
                            </a:lnTo>
                            <a:close/>
                          </a:path>
                          <a:path w="247015" h="282575" fill="none">
                            <a:moveTo>
                              <a:pt x="2697" y="111923"/>
                            </a:moveTo>
                            <a:cubicBezTo>
                              <a:pt x="12501" y="59138"/>
                              <a:pt x="47733" y="17351"/>
                              <a:pt x="93491" y="4235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" name="Straight Connector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14" y="20669"/>
                    <a:ext cx="217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27508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3817" y="16537"/>
                  <a:ext cx="4147" cy="3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303" y="0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z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88" y="20055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226" y="18364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56" y="5609"/>
                  <a:ext cx="4147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h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070" y="10373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61" y="21515"/>
                  <a:ext cx="4147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448" y="20132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 Linotype" pitchFamily="18" charset="0"/>
                      <a:ea typeface="Times New Roman" pitchFamily="18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527" y="17077"/>
                  <a:ext cx="4146" cy="2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α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451" y="19210"/>
                  <a:ext cx="4146" cy="2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α</a:t>
                  </a: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2" name="Arc 133"/>
            <p:cNvSpPr>
              <a:spLocks/>
            </p:cNvSpPr>
            <p:nvPr/>
          </p:nvSpPr>
          <p:spPr bwMode="auto">
            <a:xfrm>
              <a:off x="4456" y="15291"/>
              <a:ext cx="5068" cy="2996"/>
            </a:xfrm>
            <a:custGeom>
              <a:avLst/>
              <a:gdLst>
                <a:gd name="T0" fmla="*/ 25531 w 506802"/>
                <a:gd name="T1" fmla="*/ 84289 h 299665"/>
                <a:gd name="T2" fmla="*/ 257077 w 506802"/>
                <a:gd name="T3" fmla="*/ 15 h 299665"/>
                <a:gd name="T4" fmla="*/ 488856 w 506802"/>
                <a:gd name="T5" fmla="*/ 94450 h 2996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6802" h="299665" stroke="0">
                  <a:moveTo>
                    <a:pt x="25531" y="84289"/>
                  </a:moveTo>
                  <a:cubicBezTo>
                    <a:pt x="68533" y="32019"/>
                    <a:pt x="158783" y="-828"/>
                    <a:pt x="257077" y="15"/>
                  </a:cubicBezTo>
                  <a:cubicBezTo>
                    <a:pt x="359519" y="894"/>
                    <a:pt x="450987" y="38161"/>
                    <a:pt x="488856" y="94450"/>
                  </a:cubicBezTo>
                  <a:lnTo>
                    <a:pt x="253401" y="149833"/>
                  </a:lnTo>
                  <a:lnTo>
                    <a:pt x="25531" y="84289"/>
                  </a:lnTo>
                  <a:close/>
                </a:path>
                <a:path w="506802" h="299665" fill="none">
                  <a:moveTo>
                    <a:pt x="25531" y="84289"/>
                  </a:moveTo>
                  <a:cubicBezTo>
                    <a:pt x="68533" y="32019"/>
                    <a:pt x="158783" y="-828"/>
                    <a:pt x="257077" y="15"/>
                  </a:cubicBezTo>
                  <a:cubicBezTo>
                    <a:pt x="359519" y="894"/>
                    <a:pt x="450987" y="38161"/>
                    <a:pt x="488856" y="9445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1152" y="15288"/>
              <a:ext cx="4944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itchFamily="18" charset="0"/>
                  <a:ea typeface="Times New Roman" pitchFamily="18" charset="0"/>
                  <a:cs typeface="Arial" pitchFamily="34" charset="0"/>
                </a:rPr>
                <a:t>S(x)</a:t>
              </a: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41765" y="791841"/>
                <a:ext cx="4552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65" y="791841"/>
                <a:ext cx="455291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811" t="-12791" r="-1740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67542" y="1338056"/>
            <a:ext cx="47227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673144" y="1842239"/>
                <a:ext cx="6936433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tùy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ý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4" y="1842239"/>
                <a:ext cx="6936433" cy="1255728"/>
              </a:xfrm>
              <a:prstGeom prst="rect">
                <a:avLst/>
              </a:prstGeom>
              <a:blipFill rotWithShape="1">
                <a:blip r:embed="rId3"/>
                <a:stretch>
                  <a:fillRect l="-1757" t="-8252" r="-1318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67538" y="3128790"/>
                <a:ext cx="10769088" cy="996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endParaRPr lang="vi-V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38" y="3128790"/>
                <a:ext cx="10769088" cy="996170"/>
              </a:xfrm>
              <a:prstGeom prst="rect">
                <a:avLst/>
              </a:prstGeom>
              <a:blipFill rotWithShape="1">
                <a:blip r:embed="rId4"/>
                <a:stretch>
                  <a:fillRect l="-1189" t="-10366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23156" y="4175522"/>
                <a:ext cx="11114841" cy="730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𝐵𝐶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36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56" y="4175522"/>
                <a:ext cx="11114841" cy="730649"/>
              </a:xfrm>
              <a:prstGeom prst="rect">
                <a:avLst/>
              </a:prstGeom>
              <a:blipFill rotWithShape="1">
                <a:blip r:embed="rId5"/>
                <a:stretch>
                  <a:fillRect l="-1152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776165" y="5050045"/>
                <a:ext cx="7981287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65" y="5050045"/>
                <a:ext cx="7981287" cy="677493"/>
              </a:xfrm>
              <a:prstGeom prst="rect">
                <a:avLst/>
              </a:prstGeom>
              <a:blipFill rotWithShape="1">
                <a:blip r:embed="rId6"/>
                <a:stretch>
                  <a:fillRect l="-152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6401728" y="5943967"/>
                <a:ext cx="4798108" cy="782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36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240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	</a:t>
                </a:r>
                <a:endParaRPr lang="en-US" sz="2800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728" y="5943967"/>
                <a:ext cx="4798108" cy="782394"/>
              </a:xfrm>
              <a:prstGeom prst="rect">
                <a:avLst/>
              </a:prstGeom>
              <a:blipFill rotWithShape="1">
                <a:blip r:embed="rId7"/>
                <a:stretch>
                  <a:fillRect r="-1652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166113" y="161218"/>
            <a:ext cx="11665314" cy="1084261"/>
            <a:chOff x="534143" y="3023282"/>
            <a:chExt cx="11665314" cy="1084261"/>
          </a:xfrm>
        </p:grpSpPr>
        <p:grpSp>
          <p:nvGrpSpPr>
            <p:cNvPr id="113" name="Group 112"/>
            <p:cNvGrpSpPr/>
            <p:nvPr/>
          </p:nvGrpSpPr>
          <p:grpSpPr>
            <a:xfrm>
              <a:off x="534143" y="3023282"/>
              <a:ext cx="3045264" cy="1084257"/>
              <a:chOff x="5537206" y="1557992"/>
              <a:chExt cx="3079904" cy="1037945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407492" y="3023285"/>
              <a:ext cx="3045265" cy="1084258"/>
              <a:chOff x="5537205" y="1557992"/>
              <a:chExt cx="3079905" cy="1037945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280843" y="3023283"/>
              <a:ext cx="3045264" cy="1084258"/>
              <a:chOff x="5537206" y="1557992"/>
              <a:chExt cx="3079904" cy="1037945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9154192" y="3023284"/>
              <a:ext cx="3045265" cy="1084259"/>
              <a:chOff x="5537205" y="1557992"/>
              <a:chExt cx="3079905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5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125" name="Oval 124"/>
          <p:cNvSpPr/>
          <p:nvPr/>
        </p:nvSpPr>
        <p:spPr>
          <a:xfrm>
            <a:off x="3008853" y="41944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A94B7457-E4BD-4563-999A-0929A1D66687}"/>
                  </a:ext>
                </a:extLst>
              </p:cNvPr>
              <p:cNvSpPr/>
              <p:nvPr/>
            </p:nvSpPr>
            <p:spPr>
              <a:xfrm>
                <a:off x="871647" y="393430"/>
                <a:ext cx="16037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240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4B7457-E4BD-4563-999A-0929A1D66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47" y="393430"/>
                <a:ext cx="160370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704900BB-D2F9-4E34-A91B-42B87D4D458B}"/>
                  </a:ext>
                </a:extLst>
              </p:cNvPr>
              <p:cNvSpPr/>
              <p:nvPr/>
            </p:nvSpPr>
            <p:spPr>
              <a:xfrm>
                <a:off x="6784802" y="390281"/>
                <a:ext cx="16037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4900BB-D2F9-4E34-A91B-42B87D4D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02" y="390281"/>
                <a:ext cx="160370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9624299" y="380112"/>
                <a:ext cx="18169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120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299" y="380112"/>
                <a:ext cx="181690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3863529" y="420295"/>
                <a:ext cx="1735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240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29" y="420295"/>
                <a:ext cx="1735155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2791" r="-633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7" grpId="0"/>
      <p:bldP spid="108" grpId="0"/>
      <p:bldP spid="109" grpId="0"/>
      <p:bldP spid="110" grpId="0"/>
      <p:bldP spid="111" grpId="0"/>
      <p:bldP spid="125" grpId="0" animBg="1"/>
      <p:bldP spid="126" grpId="0"/>
      <p:bldP spid="127" grpId="0"/>
      <p:bldP spid="128" grpId="0"/>
      <p:bldP spid="129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08305"/>
            <a:ext cx="11939058" cy="6149695"/>
            <a:chOff x="534987" y="1861454"/>
            <a:chExt cx="23404876" cy="572497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1454"/>
              <a:ext cx="23320237" cy="5724975"/>
              <a:chOff x="534987" y="1639615"/>
              <a:chExt cx="23320237" cy="5724975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35038" y="1639615"/>
                <a:ext cx="23120186" cy="5724975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6121" y="1653395"/>
                  <a:ext cx="2514602" cy="51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kern="0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679091-8B77-4A3C-AAED-20BFE8139D27}"/>
              </a:ext>
            </a:extLst>
          </p:cNvPr>
          <p:cNvGrpSpPr/>
          <p:nvPr/>
        </p:nvGrpSpPr>
        <p:grpSpPr>
          <a:xfrm>
            <a:off x="298834" y="3043084"/>
            <a:ext cx="6733431" cy="3548266"/>
            <a:chOff x="880493" y="2428621"/>
            <a:chExt cx="7108287" cy="442230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9D1163E-6BDA-4FEA-86CE-57A2A3A053F9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8D5FC0F-CAB2-421F-A95D-6A04C81F22B5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C260AE3-E013-47DE-BF03-12351DFDDD42}"/>
                  </a:ext>
                </a:extLst>
              </p:cNvPr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9068930-C4BE-4069-B0D1-F8FCA21441AA}"/>
                </a:ext>
              </a:extLst>
            </p:cNvPr>
            <p:cNvGrpSpPr/>
            <p:nvPr/>
          </p:nvGrpSpPr>
          <p:grpSpPr>
            <a:xfrm>
              <a:off x="935910" y="3536913"/>
              <a:ext cx="7052868" cy="1097280"/>
              <a:chOff x="5746498" y="1557992"/>
              <a:chExt cx="3673820" cy="103794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64D5E32-54D1-4B4A-9D3A-D9FA15AAEEC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8454B42C-9F68-452F-9BBA-F9ABB1507E41}"/>
                  </a:ext>
                </a:extLst>
              </p:cNvPr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C392F32-A1E8-45FF-B19D-4D7CA82243A7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2FA2D58B-BEF3-48DD-9342-9B7C14B296B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AE66702E-44DD-4352-AD21-A5A4A576BAB8}"/>
                  </a:ext>
                </a:extLst>
              </p:cNvPr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90FCBE99-44D0-4070-9B83-82AFD87B8A32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79CEEDC-DFE4-4509-A776-C5C64559B23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710BB436-3C23-467A-BD9E-6E59125E539B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7182" y="857831"/>
                <a:ext cx="694427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             Cho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Đồ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            thị của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</a:p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hình vẽ.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=2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Mệnh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2" y="857831"/>
                <a:ext cx="6944279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283" t="-4142" r="-1756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geoge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13" y="864471"/>
            <a:ext cx="4206270" cy="49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9977" y="3171546"/>
                <a:ext cx="413286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77" y="3171546"/>
                <a:ext cx="4132863" cy="573427"/>
              </a:xfrm>
              <a:prstGeom prst="rect">
                <a:avLst/>
              </a:prstGeom>
              <a:blipFill rotWithShape="1">
                <a:blip r:embed="rId4"/>
                <a:stretch>
                  <a:fillRect t="-3191" r="-2212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1762" y="4071300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62" y="4071300"/>
                <a:ext cx="414568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5625" r="-294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4770" y="4939057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70" y="4939057"/>
                <a:ext cx="4145687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5625" r="-294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526" y="5819245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26" y="5819245"/>
                <a:ext cx="414568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r="-279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5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116" y="663326"/>
            <a:ext cx="11790721" cy="6194674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vi-VN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307" y="743803"/>
            <a:ext cx="2091426" cy="576390"/>
            <a:chOff x="343665" y="2705964"/>
            <a:chExt cx="2091543" cy="576390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1180177" y="2162751"/>
              <a:ext cx="548676" cy="1690530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9" y="2705964"/>
              <a:ext cx="1490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noProof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5662" y="1412666"/>
                <a:ext cx="10028842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2" y="1412666"/>
                <a:ext cx="10028842" cy="480131"/>
              </a:xfrm>
              <a:prstGeom prst="rect">
                <a:avLst/>
              </a:prstGeom>
              <a:blipFill rotWithShape="1">
                <a:blip r:embed="rId2"/>
                <a:stretch>
                  <a:fillRect l="-1216" t="-21795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76165" y="1962296"/>
            <a:ext cx="73722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= -1; x=3; x=5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165" y="2429474"/>
            <a:ext cx="33656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geogeb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68" y="2814716"/>
            <a:ext cx="4678878" cy="21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87345" y="4968063"/>
                <a:ext cx="10827577" cy="163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Ngoài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&gt;−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⇔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45" y="4968063"/>
                <a:ext cx="10827577" cy="1637051"/>
              </a:xfrm>
              <a:prstGeom prst="rect">
                <a:avLst/>
              </a:prstGeom>
              <a:blipFill rotWithShape="1">
                <a:blip r:embed="rId4"/>
                <a:stretch>
                  <a:fillRect l="-901" t="-5204" b="-7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geoge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32" y="1985469"/>
            <a:ext cx="3252114" cy="38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8546832" y="2557671"/>
            <a:ext cx="3035568" cy="3155054"/>
            <a:chOff x="7163038" y="874246"/>
            <a:chExt cx="4870326" cy="5113241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7163038" y="874246"/>
              <a:ext cx="4870326" cy="511324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577554" y="1869618"/>
                  <a:ext cx="137499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554" y="1869618"/>
                  <a:ext cx="1374992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46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942" y="708305"/>
            <a:ext cx="11939058" cy="6149695"/>
            <a:chOff x="534987" y="1861454"/>
            <a:chExt cx="23404876" cy="572497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1454"/>
              <a:ext cx="23320237" cy="5724975"/>
              <a:chOff x="534987" y="1639615"/>
              <a:chExt cx="23320237" cy="5724975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735038" y="1639615"/>
                <a:ext cx="23120186" cy="5724975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5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Pentagon 25"/>
                <p:cNvSpPr/>
                <p:nvPr/>
              </p:nvSpPr>
              <p:spPr bwMode="auto">
                <a:xfrm>
                  <a:off x="534987" y="1647866"/>
                  <a:ext cx="3505200" cy="109079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30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8" name="Chevron 27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6121" y="1653395"/>
                  <a:ext cx="2514602" cy="51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3000" kern="0" dirty="0" err="1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vi-VN" sz="3000" kern="0" dirty="0" smtClean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 </a:t>
                  </a:r>
                  <a:endPara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4104214" y="1866912"/>
              <a:ext cx="19835649" cy="118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CB1A960-1891-49C8-96E5-2E713E8804A7}"/>
                  </a:ext>
                </a:extLst>
              </p:cNvPr>
              <p:cNvSpPr/>
              <p:nvPr/>
            </p:nvSpPr>
            <p:spPr>
              <a:xfrm>
                <a:off x="827331" y="4434851"/>
                <a:ext cx="73289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1A960-1891-49C8-96E5-2E713E880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1" y="4434851"/>
                <a:ext cx="732893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652C30D9-B60D-4108-A313-3BF0AE4C2A18}"/>
                  </a:ext>
                </a:extLst>
              </p:cNvPr>
              <p:cNvSpPr/>
              <p:nvPr/>
            </p:nvSpPr>
            <p:spPr>
              <a:xfrm>
                <a:off x="713519" y="3241754"/>
                <a:ext cx="9605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2C30D9-B60D-4108-A313-3BF0AE4C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19" y="3241754"/>
                <a:ext cx="960519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679091-8B77-4A3C-AAED-20BFE8139D27}"/>
              </a:ext>
            </a:extLst>
          </p:cNvPr>
          <p:cNvGrpSpPr/>
          <p:nvPr/>
        </p:nvGrpSpPr>
        <p:grpSpPr>
          <a:xfrm>
            <a:off x="298834" y="3043084"/>
            <a:ext cx="6733431" cy="3548266"/>
            <a:chOff x="880493" y="2428621"/>
            <a:chExt cx="7108287" cy="442230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09D1163E-6BDA-4FEA-86CE-57A2A3A053F9}"/>
                </a:ext>
              </a:extLst>
            </p:cNvPr>
            <p:cNvGrpSpPr/>
            <p:nvPr/>
          </p:nvGrpSpPr>
          <p:grpSpPr>
            <a:xfrm>
              <a:off x="880493" y="2428621"/>
              <a:ext cx="7108287" cy="1097280"/>
              <a:chOff x="5717632" y="1557992"/>
              <a:chExt cx="3702686" cy="1174454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8D5FC0F-CAB2-421F-A95D-6A04C81F22B5}"/>
                  </a:ext>
                </a:extLst>
              </p:cNvPr>
              <p:cNvSpPr/>
              <p:nvPr/>
            </p:nvSpPr>
            <p:spPr>
              <a:xfrm>
                <a:off x="5827748" y="1557992"/>
                <a:ext cx="3592570" cy="1174454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C260AE3-E013-47DE-BF03-12351DFDDD42}"/>
                  </a:ext>
                </a:extLst>
              </p:cNvPr>
              <p:cNvSpPr/>
              <p:nvPr/>
            </p:nvSpPr>
            <p:spPr>
              <a:xfrm>
                <a:off x="5717632" y="1811195"/>
                <a:ext cx="283324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9068930-C4BE-4069-B0D1-F8FCA21441AA}"/>
                </a:ext>
              </a:extLst>
            </p:cNvPr>
            <p:cNvGrpSpPr/>
            <p:nvPr/>
          </p:nvGrpSpPr>
          <p:grpSpPr>
            <a:xfrm>
              <a:off x="935910" y="3536913"/>
              <a:ext cx="7052868" cy="1097280"/>
              <a:chOff x="5746498" y="1557992"/>
              <a:chExt cx="3673820" cy="103794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764D5E32-54D1-4B4A-9D3A-D9FA15AAEEC8}"/>
                  </a:ext>
                </a:extLst>
              </p:cNvPr>
              <p:cNvSpPr/>
              <p:nvPr/>
            </p:nvSpPr>
            <p:spPr>
              <a:xfrm>
                <a:off x="5827749" y="1557992"/>
                <a:ext cx="3592569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8454B42C-9F68-452F-9BBA-F9ABB1507E41}"/>
                  </a:ext>
                </a:extLst>
              </p:cNvPr>
              <p:cNvSpPr/>
              <p:nvPr/>
            </p:nvSpPr>
            <p:spPr>
              <a:xfrm>
                <a:off x="5746498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6C392F32-A1E8-45FF-B19D-4D7CA82243A7}"/>
                </a:ext>
              </a:extLst>
            </p:cNvPr>
            <p:cNvGrpSpPr/>
            <p:nvPr/>
          </p:nvGrpSpPr>
          <p:grpSpPr>
            <a:xfrm>
              <a:off x="894969" y="4637073"/>
              <a:ext cx="7093808" cy="1097280"/>
              <a:chOff x="5724848" y="1557992"/>
              <a:chExt cx="3695145" cy="103794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2FA2D58B-BEF3-48DD-9342-9B7C14B296BF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3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AE66702E-44DD-4352-AD21-A5A4A576BAB8}"/>
                  </a:ext>
                </a:extLst>
              </p:cNvPr>
              <p:cNvSpPr/>
              <p:nvPr/>
            </p:nvSpPr>
            <p:spPr>
              <a:xfrm>
                <a:off x="5724848" y="1811195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90FCBE99-44D0-4070-9B83-82AFD87B8A32}"/>
                </a:ext>
              </a:extLst>
            </p:cNvPr>
            <p:cNvGrpSpPr/>
            <p:nvPr/>
          </p:nvGrpSpPr>
          <p:grpSpPr>
            <a:xfrm>
              <a:off x="922055" y="5753647"/>
              <a:ext cx="7066101" cy="1097280"/>
              <a:chOff x="5739281" y="1557992"/>
              <a:chExt cx="3680713" cy="103794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B79CEEDC-DFE4-4509-A776-C5C64559B235}"/>
                  </a:ext>
                </a:extLst>
              </p:cNvPr>
              <p:cNvSpPr/>
              <p:nvPr/>
            </p:nvSpPr>
            <p:spPr>
              <a:xfrm>
                <a:off x="5827750" y="1557992"/>
                <a:ext cx="3592244" cy="1037945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710BB436-3C23-467A-BD9E-6E59125E539B}"/>
                  </a:ext>
                </a:extLst>
              </p:cNvPr>
              <p:cNvSpPr/>
              <p:nvPr/>
            </p:nvSpPr>
            <p:spPr>
              <a:xfrm>
                <a:off x="5739281" y="1811194"/>
                <a:ext cx="28578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kern="0" dirty="0">
                    <a:solidFill>
                      <a:sysClr val="window" lastClr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7B06E00-280F-4766-A788-597830F0F86F}"/>
              </a:ext>
            </a:extLst>
          </p:cNvPr>
          <p:cNvSpPr/>
          <p:nvPr/>
        </p:nvSpPr>
        <p:spPr>
          <a:xfrm>
            <a:off x="364785" y="4127211"/>
            <a:ext cx="548640" cy="528864"/>
          </a:xfrm>
          <a:prstGeom prst="ellipse">
            <a:avLst/>
          </a:prstGeom>
          <a:solidFill>
            <a:srgbClr val="7A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 smtClean="0">
                <a:solidFill>
                  <a:sysClr val="window" lastClr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7182" y="857831"/>
                <a:ext cx="694427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             Cho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Đồ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            thị của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</a:p>
              <a:p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hình vẽ.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Mệnh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2" y="857831"/>
                <a:ext cx="6944279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2283" t="-4142" r="-1756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geogeb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13" y="864471"/>
            <a:ext cx="4206270" cy="49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9977" y="3171546"/>
                <a:ext cx="413286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77" y="3171546"/>
                <a:ext cx="4132863" cy="573427"/>
              </a:xfrm>
              <a:prstGeom prst="rect">
                <a:avLst/>
              </a:prstGeom>
              <a:blipFill rotWithShape="1">
                <a:blip r:embed="rId6"/>
                <a:stretch>
                  <a:fillRect t="-3191" r="-2212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1762" y="4071300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62" y="4071300"/>
                <a:ext cx="4145687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5625" r="-294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4770" y="4939057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770" y="4939057"/>
                <a:ext cx="414568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5625" r="-294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4526" y="5819245"/>
                <a:ext cx="41456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26" y="5819245"/>
                <a:ext cx="414568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4583" r="-279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7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45" y="2567414"/>
            <a:ext cx="11963622" cy="3611713"/>
            <a:chOff x="11145" y="2567414"/>
            <a:chExt cx="11963622" cy="3611713"/>
          </a:xfrm>
        </p:grpSpPr>
        <p:sp>
          <p:nvSpPr>
            <p:cNvPr id="27" name="Rounded Rectangle 26"/>
            <p:cNvSpPr/>
            <p:nvPr/>
          </p:nvSpPr>
          <p:spPr>
            <a:xfrm>
              <a:off x="245173" y="2571689"/>
              <a:ext cx="11729594" cy="3607438"/>
            </a:xfrm>
            <a:prstGeom prst="roundRect">
              <a:avLst>
                <a:gd name="adj" fmla="val 2239"/>
              </a:avLst>
            </a:prstGeom>
            <a:solidFill>
              <a:srgbClr val="F79646">
                <a:lumMod val="20000"/>
                <a:lumOff val="80000"/>
              </a:srgb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1145" y="2567414"/>
              <a:ext cx="3095958" cy="576390"/>
              <a:chOff x="343665" y="2705964"/>
              <a:chExt cx="3377808" cy="576390"/>
            </a:xfrm>
          </p:grpSpPr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 rot="16200000" flipV="1">
                <a:off x="1851225" y="1491703"/>
                <a:ext cx="548676" cy="3032625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F79646">
                    <a:lumMod val="50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69206" y="2705964"/>
                <a:ext cx="285226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pháp</a:t>
                </a:r>
              </a:p>
            </p:txBody>
          </p:sp>
          <p:sp>
            <p:nvSpPr>
              <p:cNvPr id="31" name="Round Diagonal Corner Rectangle 30"/>
              <p:cNvSpPr/>
              <p:nvPr/>
            </p:nvSpPr>
            <p:spPr>
              <a:xfrm flipV="1">
                <a:off x="343665" y="2738044"/>
                <a:ext cx="487885" cy="544307"/>
              </a:xfrm>
              <a:prstGeom prst="round2DiagRect">
                <a:avLst/>
              </a:prstGeom>
              <a:solidFill>
                <a:srgbClr val="F79646">
                  <a:lumMod val="75000"/>
                </a:srgbClr>
              </a:solidFill>
              <a:ln w="571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409007" y="2749503"/>
                <a:ext cx="312034" cy="39620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25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2743" y="1465835"/>
                <a:ext cx="11809412" cy="1077176"/>
              </a:xfrm>
              <a:prstGeom prst="rect">
                <a:avLst/>
              </a:prstGeom>
            </p:spPr>
            <p:txBody>
              <a:bodyPr wrap="square" lIns="91398" tIns="45699" rIns="91398" bIns="45699">
                <a:spAutoFit/>
              </a:bodyPr>
              <a:lstStyle/>
              <a:p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Bài toán 5: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Tính thể tích vật thể tròn xoay sinh bởi miền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giới hạn bởi một đường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kín.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3" y="1465835"/>
                <a:ext cx="11809412" cy="1077176"/>
              </a:xfrm>
              <a:prstGeom prst="rect">
                <a:avLst/>
              </a:prstGeom>
              <a:blipFill rotWithShape="1">
                <a:blip r:embed="rId2"/>
                <a:stretch>
                  <a:fillRect l="-1342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47980" y="4961405"/>
            <a:ext cx="4038600" cy="1161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43" y="714850"/>
            <a:ext cx="11939058" cy="750986"/>
            <a:chOff x="534987" y="1866912"/>
            <a:chExt cx="23404876" cy="1259541"/>
          </a:xfrm>
        </p:grpSpPr>
        <p:grpSp>
          <p:nvGrpSpPr>
            <p:cNvPr id="10" name="Group 9"/>
            <p:cNvGrpSpPr/>
            <p:nvPr/>
          </p:nvGrpSpPr>
          <p:grpSpPr>
            <a:xfrm>
              <a:off x="534987" y="1869705"/>
              <a:ext cx="23340848" cy="1256748"/>
              <a:chOff x="534987" y="1647866"/>
              <a:chExt cx="23340848" cy="1256748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755649" y="1720892"/>
                <a:ext cx="23120186" cy="118372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2176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34987" y="1647866"/>
                <a:ext cx="3516719" cy="1176337"/>
                <a:chOff x="534987" y="1647866"/>
                <a:chExt cx="3516719" cy="1176337"/>
              </a:xfrm>
            </p:grpSpPr>
            <p:sp>
              <p:nvSpPr>
                <p:cNvPr id="14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Pentagon 14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21766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7" name="Chevron 1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2176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5135" y="1653394"/>
                  <a:ext cx="275657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108825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cs typeface="Tahoma" pitchFamily="34" charset="0"/>
                    </a:rPr>
                    <a:t>Dạng 2</a:t>
                  </a:r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104214" y="1866912"/>
              <a:ext cx="19835649" cy="125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marL="0" marR="0" lvl="0" indent="0" algn="just" defTabSz="1088258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FF"/>
                </a:buClr>
                <a:buSzTx/>
                <a:buFontTx/>
                <a:buNone/>
                <a:tabLst>
                  <a:tab pos="629732" algn="l"/>
                </a:tabLst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Ứng dụng của tích phân tính</a:t>
              </a:r>
              <a:r>
                <a:rPr kumimoji="0" lang="es-E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thể tích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1069" y="3833930"/>
                <a:ext cx="110237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Chia đường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cùng dấu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9" y="3833930"/>
                <a:ext cx="11023762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43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5582" y="3249155"/>
                <a:ext cx="5398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sz="3200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quay quanh trục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vi-VN" sz="3200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: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2" y="3249155"/>
                <a:ext cx="539885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822" t="-15625" r="-180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0505" y="4937444"/>
                <a:ext cx="9340483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3200" i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3200" b="0" i="0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        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05" y="4937444"/>
                <a:ext cx="9340483" cy="12093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9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42743" y="2543012"/>
            <a:ext cx="11729594" cy="3774662"/>
          </a:xfrm>
          <a:prstGeom prst="roundRect">
            <a:avLst>
              <a:gd name="adj" fmla="val 2239"/>
            </a:avLst>
          </a:prstGeom>
          <a:solidFill>
            <a:srgbClr val="F79646">
              <a:lumMod val="20000"/>
              <a:lumOff val="80000"/>
            </a:srgb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258">
              <a:defRPr/>
            </a:pPr>
            <a:endParaRPr lang="en-US" sz="3200" kern="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2743" y="1465835"/>
                <a:ext cx="11809412" cy="1077176"/>
              </a:xfrm>
              <a:prstGeom prst="rect">
                <a:avLst/>
              </a:prstGeom>
            </p:spPr>
            <p:txBody>
              <a:bodyPr wrap="square" lIns="91398" tIns="45699" rIns="91398" bIns="45699">
                <a:spAutoFit/>
              </a:bodyPr>
              <a:lstStyle/>
              <a:p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Bài toán 5:</a:t>
                </a:r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Tính thể tích vật thể tròn xoay sinh bởi miền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giới hạn bởi một đường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kín.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3" y="1465835"/>
                <a:ext cx="11809412" cy="1077176"/>
              </a:xfrm>
              <a:prstGeom prst="rect">
                <a:avLst/>
              </a:prstGeom>
              <a:blipFill rotWithShape="1">
                <a:blip r:embed="rId2"/>
                <a:stretch>
                  <a:fillRect l="-1342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821382" y="5278566"/>
            <a:ext cx="3886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43" y="714850"/>
            <a:ext cx="11939058" cy="750986"/>
            <a:chOff x="534987" y="1866912"/>
            <a:chExt cx="23404876" cy="1259541"/>
          </a:xfrm>
        </p:grpSpPr>
        <p:grpSp>
          <p:nvGrpSpPr>
            <p:cNvPr id="10" name="Group 9"/>
            <p:cNvGrpSpPr/>
            <p:nvPr/>
          </p:nvGrpSpPr>
          <p:grpSpPr>
            <a:xfrm>
              <a:off x="534987" y="1869705"/>
              <a:ext cx="23340848" cy="1256748"/>
              <a:chOff x="534987" y="1647866"/>
              <a:chExt cx="23340848" cy="1256748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755649" y="1720892"/>
                <a:ext cx="23120186" cy="1183722"/>
              </a:xfrm>
              <a:prstGeom prst="roundRect">
                <a:avLst>
                  <a:gd name="adj" fmla="val 5492"/>
                </a:avLst>
              </a:prstGeom>
              <a:solidFill>
                <a:srgbClr val="9BBB59">
                  <a:lumMod val="40000"/>
                  <a:lumOff val="6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2176626">
                  <a:defRPr/>
                </a:pPr>
                <a:endParaRPr lang="en-US" sz="32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34987" y="1647866"/>
                <a:ext cx="3516719" cy="1176337"/>
                <a:chOff x="534987" y="1647866"/>
                <a:chExt cx="3516719" cy="1176337"/>
              </a:xfrm>
            </p:grpSpPr>
            <p:sp>
              <p:nvSpPr>
                <p:cNvPr id="14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626">
                    <a:defRPr/>
                  </a:pPr>
                  <a:endParaRPr lang="en-US" sz="32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Pentagon 14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2176626">
                    <a:defRPr/>
                  </a:pPr>
                  <a:endParaRPr lang="en-US" sz="3200" kern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ysClr val="window" lastClr="FFFFFF">
                    <a:lumMod val="95000"/>
                  </a:sysClr>
                </a:solidFill>
              </p:grpSpPr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Freeform 20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626">
                      <a:defRPr/>
                    </a:pPr>
                    <a:endParaRPr lang="en-US" sz="3200" ker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7" name="Chevron 16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2176626">
                    <a:defRPr/>
                  </a:pPr>
                  <a:endParaRPr lang="en-US" sz="3200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95135" y="1653394"/>
                  <a:ext cx="2756571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88258" eaLnBrk="1" hangingPunct="1">
                    <a:defRPr/>
                  </a:pPr>
                  <a:r>
                    <a:rPr lang="en-US" sz="3000" kern="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Dạng 2</a:t>
                  </a:r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4104214" y="1866912"/>
              <a:ext cx="19835649" cy="125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 defTabSz="1088258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732" algn="l"/>
                </a:tabLst>
                <a:defRPr/>
              </a:pPr>
              <a:r>
                <a:rPr lang="es-ES" sz="32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Ứng dụng của tích phân tính thể tích</a:t>
              </a:r>
              <a:endPara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585" y="3891734"/>
                <a:ext cx="117295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Chia đường cong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fr-FR" sz="3200" i="1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cùng dấu.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5" y="3891734"/>
                <a:ext cx="1172959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299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05115" y="2553559"/>
            <a:ext cx="3298211" cy="576390"/>
            <a:chOff x="343665" y="2705964"/>
            <a:chExt cx="3453369" cy="576390"/>
          </a:xfrm>
        </p:grpSpPr>
        <p:sp>
          <p:nvSpPr>
            <p:cNvPr id="34" name="Freeform 20"/>
            <p:cNvSpPr>
              <a:spLocks/>
            </p:cNvSpPr>
            <p:nvPr/>
          </p:nvSpPr>
          <p:spPr bwMode="auto">
            <a:xfrm rot="16200000" flipV="1">
              <a:off x="1851225" y="1491703"/>
              <a:ext cx="548676" cy="303262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F79646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4768" y="2705964"/>
              <a:ext cx="28522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</a:t>
              </a:r>
            </a:p>
          </p:txBody>
        </p:sp>
        <p:sp>
          <p:nvSpPr>
            <p:cNvPr id="36" name="Round Diagonal Corner Rectangle 35"/>
            <p:cNvSpPr/>
            <p:nvPr/>
          </p:nvSpPr>
          <p:spPr>
            <a:xfrm flipV="1">
              <a:off x="343665" y="2738044"/>
              <a:ext cx="487885" cy="544307"/>
            </a:xfrm>
            <a:prstGeom prst="round2DiagRect">
              <a:avLst/>
            </a:prstGeom>
            <a:solidFill>
              <a:srgbClr val="F79646">
                <a:lumMod val="75000"/>
              </a:srgbClr>
            </a:solidFill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409007" y="2749503"/>
              <a:ext cx="312034" cy="396201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582" y="3185729"/>
                <a:ext cx="53453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2) Khi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3200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quay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quanh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trục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fr-FR" sz="3200">
                        <a:solidFill>
                          <a:srgbClr val="0000FF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2" y="3185729"/>
                <a:ext cx="5345309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851" t="-14583" r="-205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15" y="5278566"/>
                <a:ext cx="8979840" cy="77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nary>
                      <m:nary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𝑑𝑦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5" y="5278566"/>
                <a:ext cx="8979840" cy="770917"/>
              </a:xfrm>
              <a:prstGeom prst="rect">
                <a:avLst/>
              </a:prstGeom>
              <a:blipFill rotWithShape="1">
                <a:blip r:embed="rId5"/>
                <a:stretch>
                  <a:fillRect l="-1765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1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13251</Words>
  <PresentationFormat>Custom</PresentationFormat>
  <Paragraphs>1139</Paragraphs>
  <Slides>78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8_Office Theme</vt:lpstr>
      <vt:lpstr>6_Office Theme</vt:lpstr>
      <vt:lpstr>7_Office Theme</vt:lpstr>
      <vt:lpstr>5_Office Theme</vt:lpstr>
      <vt:lpstr>4_Office Theme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2020-03-23T11:11:09Z</dcterms:modified>
</cp:coreProperties>
</file>