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60" r:id="rId7"/>
    <p:sldId id="263" r:id="rId8"/>
    <p:sldId id="316" r:id="rId9"/>
    <p:sldId id="264" r:id="rId10"/>
    <p:sldId id="319" r:id="rId11"/>
    <p:sldId id="317" r:id="rId12"/>
    <p:sldId id="320" r:id="rId13"/>
    <p:sldId id="318" r:id="rId14"/>
    <p:sldId id="321" r:id="rId15"/>
    <p:sldId id="322" r:id="rId16"/>
    <p:sldId id="324" r:id="rId17"/>
    <p:sldId id="323" r:id="rId18"/>
    <p:sldId id="326" r:id="rId19"/>
    <p:sldId id="327" r:id="rId20"/>
    <p:sldId id="268" r:id="rId21"/>
    <p:sldId id="267" r:id="rId22"/>
    <p:sldId id="328" r:id="rId23"/>
    <p:sldId id="329" r:id="rId24"/>
    <p:sldId id="330" r:id="rId25"/>
    <p:sldId id="262" r:id="rId26"/>
    <p:sldId id="331" r:id="rId2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5" d="100"/>
          <a:sy n="85" d="100"/>
        </p:scale>
        <p:origin x="324" y="9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1" Type="http://schemas.openxmlformats.org/officeDocument/2006/relationships/image" Target="../media/image31.jpg"/></Relationships>
</file>

<file path=ppt/diagrams/_rels/drawing1.xml.rels><?xml version="1.0" encoding="UTF-8" standalone="yes"?>
<Relationships xmlns="http://schemas.openxmlformats.org/package/2006/relationships"><Relationship Id="rId1" Type="http://schemas.openxmlformats.org/officeDocument/2006/relationships/image" Target="../media/image31.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135575-DD86-4E74-80B5-6806D155797E}" type="doc">
      <dgm:prSet loTypeId="urn:microsoft.com/office/officeart/2005/8/layout/pList1" loCatId="list" qsTypeId="urn:microsoft.com/office/officeart/2005/8/quickstyle/simple1" qsCatId="simple" csTypeId="urn:microsoft.com/office/officeart/2005/8/colors/accent1_2" csCatId="accent1" phldr="1"/>
      <dgm:spPr/>
    </dgm:pt>
    <dgm:pt modelId="{7B07F75B-CD01-4020-809F-C89C25F63D0D}">
      <dgm:prSet phldrT="[Text]" custT="1"/>
      <dgm:spPr/>
      <dgm:t>
        <a:bodyPr/>
        <a:lstStyle/>
        <a:p>
          <a:r>
            <a:rPr lang="en-US" sz="1400">
              <a:latin typeface="Times New Roman" panose="02020603050405020304" pitchFamily="18" charset="0"/>
              <a:cs typeface="Times New Roman" panose="02020603050405020304" pitchFamily="18" charset="0"/>
            </a:rPr>
            <a:t>Máy tính, chuột không dây</a:t>
          </a:r>
        </a:p>
      </dgm:t>
    </dgm:pt>
    <dgm:pt modelId="{9E7365F7-0F6A-48B8-B55E-3C9D56F90868}" type="parTrans" cxnId="{4F3DC227-A434-4A75-BA97-7ED800AA604E}">
      <dgm:prSet/>
      <dgm:spPr/>
      <dgm:t>
        <a:bodyPr/>
        <a:lstStyle/>
        <a:p>
          <a:endParaRPr lang="en-US"/>
        </a:p>
      </dgm:t>
    </dgm:pt>
    <dgm:pt modelId="{8AD9187D-C9F6-4E33-A6BD-0002ADD5C5BC}" type="sibTrans" cxnId="{4F3DC227-A434-4A75-BA97-7ED800AA604E}">
      <dgm:prSet/>
      <dgm:spPr/>
      <dgm:t>
        <a:bodyPr/>
        <a:lstStyle/>
        <a:p>
          <a:endParaRPr lang="en-US"/>
        </a:p>
      </dgm:t>
    </dgm:pt>
    <dgm:pt modelId="{8FFE267F-2AA5-476C-912F-8AA7A1F48179}" type="pres">
      <dgm:prSet presAssocID="{90135575-DD86-4E74-80B5-6806D155797E}" presName="Name0" presStyleCnt="0">
        <dgm:presLayoutVars>
          <dgm:dir/>
          <dgm:resizeHandles val="exact"/>
        </dgm:presLayoutVars>
      </dgm:prSet>
      <dgm:spPr/>
    </dgm:pt>
    <dgm:pt modelId="{BD619630-6319-4D6E-B0A0-450F112E2E25}" type="pres">
      <dgm:prSet presAssocID="{7B07F75B-CD01-4020-809F-C89C25F63D0D}" presName="compNode" presStyleCnt="0"/>
      <dgm:spPr/>
    </dgm:pt>
    <dgm:pt modelId="{19901E43-4104-4251-85F2-5E4A3A1956AB}" type="pres">
      <dgm:prSet presAssocID="{7B07F75B-CD01-4020-809F-C89C25F63D0D}" presName="pict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dgm:spPr>
    </dgm:pt>
    <dgm:pt modelId="{C12121F8-F2D9-479F-ADDE-2373E25902D6}" type="pres">
      <dgm:prSet presAssocID="{7B07F75B-CD01-4020-809F-C89C25F63D0D}" presName="textRect" presStyleLbl="revTx" presStyleIdx="0" presStyleCnt="1" custScaleX="128058">
        <dgm:presLayoutVars>
          <dgm:bulletEnabled val="1"/>
        </dgm:presLayoutVars>
      </dgm:prSet>
      <dgm:spPr/>
    </dgm:pt>
  </dgm:ptLst>
  <dgm:cxnLst>
    <dgm:cxn modelId="{4F3DC227-A434-4A75-BA97-7ED800AA604E}" srcId="{90135575-DD86-4E74-80B5-6806D155797E}" destId="{7B07F75B-CD01-4020-809F-C89C25F63D0D}" srcOrd="0" destOrd="0" parTransId="{9E7365F7-0F6A-48B8-B55E-3C9D56F90868}" sibTransId="{8AD9187D-C9F6-4E33-A6BD-0002ADD5C5BC}"/>
    <dgm:cxn modelId="{75696A46-960A-45D5-87CA-64F16B4BC607}" type="presOf" srcId="{7B07F75B-CD01-4020-809F-C89C25F63D0D}" destId="{C12121F8-F2D9-479F-ADDE-2373E25902D6}" srcOrd="0" destOrd="0" presId="urn:microsoft.com/office/officeart/2005/8/layout/pList1"/>
    <dgm:cxn modelId="{BC0FA751-4E13-4499-A2AF-FD25A1369D5F}" type="presOf" srcId="{90135575-DD86-4E74-80B5-6806D155797E}" destId="{8FFE267F-2AA5-476C-912F-8AA7A1F48179}" srcOrd="0" destOrd="0" presId="urn:microsoft.com/office/officeart/2005/8/layout/pList1"/>
    <dgm:cxn modelId="{B31FB236-D490-4347-B5BF-B54DF9FFE54F}" type="presParOf" srcId="{8FFE267F-2AA5-476C-912F-8AA7A1F48179}" destId="{BD619630-6319-4D6E-B0A0-450F112E2E25}" srcOrd="0" destOrd="0" presId="urn:microsoft.com/office/officeart/2005/8/layout/pList1"/>
    <dgm:cxn modelId="{F730EFE5-5EE4-4852-90AB-0B40B90676C8}" type="presParOf" srcId="{BD619630-6319-4D6E-B0A0-450F112E2E25}" destId="{19901E43-4104-4251-85F2-5E4A3A1956AB}" srcOrd="0" destOrd="0" presId="urn:microsoft.com/office/officeart/2005/8/layout/pList1"/>
    <dgm:cxn modelId="{7FE8FF70-4F7D-4FE4-887A-4EB08197E340}" type="presParOf" srcId="{BD619630-6319-4D6E-B0A0-450F112E2E25}" destId="{C12121F8-F2D9-479F-ADDE-2373E25902D6}"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901E43-4104-4251-85F2-5E4A3A1956AB}">
      <dsp:nvSpPr>
        <dsp:cNvPr id="0" name=""/>
        <dsp:cNvSpPr/>
      </dsp:nvSpPr>
      <dsp:spPr>
        <a:xfrm>
          <a:off x="1479399" y="1163"/>
          <a:ext cx="2196715" cy="1513536"/>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2121F8-F2D9-479F-ADDE-2373E25902D6}">
      <dsp:nvSpPr>
        <dsp:cNvPr id="0" name=""/>
        <dsp:cNvSpPr/>
      </dsp:nvSpPr>
      <dsp:spPr>
        <a:xfrm>
          <a:off x="1171222" y="1514700"/>
          <a:ext cx="2813069" cy="814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US" sz="1400" kern="1200">
              <a:latin typeface="Times New Roman" panose="02020603050405020304" pitchFamily="18" charset="0"/>
              <a:cs typeface="Times New Roman" panose="02020603050405020304" pitchFamily="18" charset="0"/>
            </a:rPr>
            <a:t>Máy tính, chuột không dây</a:t>
          </a:r>
        </a:p>
      </dsp:txBody>
      <dsp:txXfrm>
        <a:off x="1171222" y="1514700"/>
        <a:ext cx="2813069" cy="814981"/>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138E80B-084D-4A7A-9F88-BB3E4EABE714}" type="datetimeFigureOut">
              <a:rPr lang="en-US" smtClean="0"/>
              <a:t>8/9/2021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683478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38E80B-084D-4A7A-9F88-BB3E4EABE714}" type="datetimeFigureOut">
              <a:rPr lang="en-US" smtClean="0"/>
              <a:t>8/9/2021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859551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38E80B-084D-4A7A-9F88-BB3E4EABE714}" type="datetimeFigureOut">
              <a:rPr lang="en-US" smtClean="0"/>
              <a:t>8/9/2021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2236972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38E80B-084D-4A7A-9F88-BB3E4EABE714}" type="datetimeFigureOut">
              <a:rPr lang="en-US" smtClean="0"/>
              <a:t>8/9/2021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2815682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38E80B-084D-4A7A-9F88-BB3E4EABE714}" type="datetimeFigureOut">
              <a:rPr lang="en-US" smtClean="0"/>
              <a:t>8/9/2021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549548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138E80B-084D-4A7A-9F88-BB3E4EABE714}" type="datetimeFigureOut">
              <a:rPr lang="en-US" smtClean="0"/>
              <a:t>8/9/2021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602486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138E80B-084D-4A7A-9F88-BB3E4EABE714}" type="datetimeFigureOut">
              <a:rPr lang="en-US" smtClean="0"/>
              <a:t>8/9/2021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871074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138E80B-084D-4A7A-9F88-BB3E4EABE714}" type="datetimeFigureOut">
              <a:rPr lang="en-US" smtClean="0"/>
              <a:t>8/9/2021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752847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38E80B-084D-4A7A-9F88-BB3E4EABE714}" type="datetimeFigureOut">
              <a:rPr lang="en-US" smtClean="0"/>
              <a:t>8/9/2021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132944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38E80B-084D-4A7A-9F88-BB3E4EABE714}" type="datetimeFigureOut">
              <a:rPr lang="en-US" smtClean="0"/>
              <a:t>8/9/2021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3811810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38E80B-084D-4A7A-9F88-BB3E4EABE714}" type="datetimeFigureOut">
              <a:rPr lang="en-US" smtClean="0"/>
              <a:t>8/9/2021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557969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8000" b="-18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138E80B-084D-4A7A-9F88-BB3E4EABE714}" type="datetimeFigureOut">
              <a:rPr lang="en-US" smtClean="0"/>
              <a:t>8/9/2021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197D2AD-FA6F-4A0B-9285-9B0CD075C97E}" type="slidenum">
              <a:rPr lang="en-US" smtClean="0"/>
              <a:t>‹#›</a:t>
            </a:fld>
            <a:endParaRPr lang="en-US"/>
          </a:p>
        </p:txBody>
      </p:sp>
    </p:spTree>
    <p:extLst>
      <p:ext uri="{BB962C8B-B14F-4D97-AF65-F5344CB8AC3E}">
        <p14:creationId xmlns:p14="http://schemas.microsoft.com/office/powerpoint/2010/main" val="29809914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slide" Target="slide5.xml"/><Relationship Id="rId18" Type="http://schemas.microsoft.com/office/2007/relationships/hdphoto" Target="../media/hdphoto5.wdp"/><Relationship Id="rId3" Type="http://schemas.openxmlformats.org/officeDocument/2006/relationships/slideLayout" Target="../slideLayouts/slideLayout1.xml"/><Relationship Id="rId7" Type="http://schemas.openxmlformats.org/officeDocument/2006/relationships/slide" Target="slide6.xml"/><Relationship Id="rId12" Type="http://schemas.microsoft.com/office/2007/relationships/hdphoto" Target="../media/hdphoto3.wdp"/><Relationship Id="rId17" Type="http://schemas.openxmlformats.org/officeDocument/2006/relationships/image" Target="../media/image6.png"/><Relationship Id="rId2" Type="http://schemas.openxmlformats.org/officeDocument/2006/relationships/audio" Target="../media/media1.mp3"/><Relationship Id="rId16" Type="http://schemas.openxmlformats.org/officeDocument/2006/relationships/slide" Target="slide2.xml"/><Relationship Id="rId20" Type="http://schemas.openxmlformats.org/officeDocument/2006/relationships/slide" Target="slide7.xml"/><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4.png"/><Relationship Id="rId5" Type="http://schemas.openxmlformats.org/officeDocument/2006/relationships/image" Target="../media/image2.png"/><Relationship Id="rId15" Type="http://schemas.microsoft.com/office/2007/relationships/hdphoto" Target="../media/hdphoto4.wdp"/><Relationship Id="rId10" Type="http://schemas.openxmlformats.org/officeDocument/2006/relationships/slide" Target="slide3.xml"/><Relationship Id="rId19" Type="http://schemas.openxmlformats.org/officeDocument/2006/relationships/image" Target="../media/image7.png"/><Relationship Id="rId4" Type="http://schemas.openxmlformats.org/officeDocument/2006/relationships/slide" Target="slide4.xml"/><Relationship Id="rId9" Type="http://schemas.microsoft.com/office/2007/relationships/hdphoto" Target="../media/hdphoto2.wdp"/><Relationship Id="rId1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2.wav"/><Relationship Id="rId7"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0.png"/><Relationship Id="rId4" Type="http://schemas.openxmlformats.org/officeDocument/2006/relationships/slide" Target="slide1.xml"/><Relationship Id="rId9" Type="http://schemas.microsoft.com/office/2007/relationships/hdphoto" Target="../media/hdphoto5.wdp"/></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13" Type="http://schemas.microsoft.com/office/2007/relationships/hdphoto" Target="../media/hdphoto12.wdp"/><Relationship Id="rId3" Type="http://schemas.openxmlformats.org/officeDocument/2006/relationships/image" Target="../media/image37.png"/><Relationship Id="rId7" Type="http://schemas.openxmlformats.org/officeDocument/2006/relationships/image" Target="../media/image39.png"/><Relationship Id="rId12" Type="http://schemas.openxmlformats.org/officeDocument/2006/relationships/image" Target="../media/image43.png"/><Relationship Id="rId2" Type="http://schemas.openxmlformats.org/officeDocument/2006/relationships/image" Target="../media/image36.jpeg"/><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image" Target="../media/image42.png"/><Relationship Id="rId5" Type="http://schemas.openxmlformats.org/officeDocument/2006/relationships/slide" Target="slide22.xml"/><Relationship Id="rId10" Type="http://schemas.microsoft.com/office/2007/relationships/hdphoto" Target="../media/hdphoto11.wdp"/><Relationship Id="rId4" Type="http://schemas.microsoft.com/office/2007/relationships/hdphoto" Target="../media/hdphoto10.wdp"/><Relationship Id="rId9" Type="http://schemas.openxmlformats.org/officeDocument/2006/relationships/image" Target="../media/image41.png"/><Relationship Id="rId14" Type="http://schemas.openxmlformats.org/officeDocument/2006/relationships/image" Target="../media/image44.png"/></Relationships>
</file>

<file path=ppt/slides/_rels/slide22.xml.rels><?xml version="1.0" encoding="UTF-8" standalone="yes"?>
<Relationships xmlns="http://schemas.openxmlformats.org/package/2006/relationships"><Relationship Id="rId8" Type="http://schemas.microsoft.com/office/2007/relationships/hdphoto" Target="../media/hdphoto13.wdp"/><Relationship Id="rId13" Type="http://schemas.openxmlformats.org/officeDocument/2006/relationships/image" Target="../media/image55.png"/><Relationship Id="rId18" Type="http://schemas.openxmlformats.org/officeDocument/2006/relationships/slide" Target="slide26.xml"/><Relationship Id="rId3" Type="http://schemas.openxmlformats.org/officeDocument/2006/relationships/image" Target="../media/image46.gif"/><Relationship Id="rId7" Type="http://schemas.openxmlformats.org/officeDocument/2006/relationships/image" Target="../media/image50.png"/><Relationship Id="rId12" Type="http://schemas.openxmlformats.org/officeDocument/2006/relationships/image" Target="../media/image54.png"/><Relationship Id="rId17" Type="http://schemas.openxmlformats.org/officeDocument/2006/relationships/slide" Target="slide25.xml"/><Relationship Id="rId2" Type="http://schemas.openxmlformats.org/officeDocument/2006/relationships/image" Target="../media/image45.png"/><Relationship Id="rId16" Type="http://schemas.openxmlformats.org/officeDocument/2006/relationships/slide" Target="slide24.xml"/><Relationship Id="rId1" Type="http://schemas.openxmlformats.org/officeDocument/2006/relationships/slideLayout" Target="../slideLayouts/slideLayout1.xml"/><Relationship Id="rId6" Type="http://schemas.openxmlformats.org/officeDocument/2006/relationships/image" Target="../media/image49.gif"/><Relationship Id="rId11" Type="http://schemas.openxmlformats.org/officeDocument/2006/relationships/image" Target="../media/image53.png"/><Relationship Id="rId5" Type="http://schemas.openxmlformats.org/officeDocument/2006/relationships/image" Target="../media/image48.gif"/><Relationship Id="rId15" Type="http://schemas.openxmlformats.org/officeDocument/2006/relationships/slide" Target="slide23.xml"/><Relationship Id="rId10" Type="http://schemas.openxmlformats.org/officeDocument/2006/relationships/image" Target="../media/image52.png"/><Relationship Id="rId4" Type="http://schemas.openxmlformats.org/officeDocument/2006/relationships/image" Target="../media/image47.gif"/><Relationship Id="rId9" Type="http://schemas.openxmlformats.org/officeDocument/2006/relationships/image" Target="../media/image51.png"/><Relationship Id="rId14" Type="http://schemas.microsoft.com/office/2007/relationships/hdphoto" Target="../media/hdphoto14.wdp"/></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slide" Target="slide22.xml"/><Relationship Id="rId4" Type="http://schemas.microsoft.com/office/2007/relationships/hdphoto" Target="../media/hdphoto15.wdp"/></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slide" Target="slide22.xml"/><Relationship Id="rId4" Type="http://schemas.microsoft.com/office/2007/relationships/hdphoto" Target="../media/hdphoto15.wdp"/></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slide" Target="slide22.xml"/><Relationship Id="rId4" Type="http://schemas.microsoft.com/office/2007/relationships/hdphoto" Target="../media/hdphoto15.wdp"/></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2.wav"/><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slide" Target="slide1.xml"/><Relationship Id="rId9" Type="http://schemas.microsoft.com/office/2007/relationships/hdphoto" Target="../media/hdphoto6.wdp"/></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2.wav"/><Relationship Id="rId7"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3.png"/><Relationship Id="rId10" Type="http://schemas.openxmlformats.org/officeDocument/2006/relationships/image" Target="../media/image15.png"/><Relationship Id="rId4" Type="http://schemas.openxmlformats.org/officeDocument/2006/relationships/slide" Target="slide1.xml"/><Relationship Id="rId9" Type="http://schemas.microsoft.com/office/2007/relationships/hdphoto" Target="../media/hdphoto7.wdp"/></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2.wav"/><Relationship Id="rId7"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7.png"/><Relationship Id="rId4" Type="http://schemas.openxmlformats.org/officeDocument/2006/relationships/slide" Target="slide1.xml"/><Relationship Id="rId9" Type="http://schemas.microsoft.com/office/2007/relationships/hdphoto" Target="../media/hdphoto8.wdp"/></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slide" Target="slide6.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9.png"/><Relationship Id="rId4" Type="http://schemas.openxmlformats.org/officeDocument/2006/relationships/slide" Target="slide1.xml"/><Relationship Id="rId9" Type="http://schemas.microsoft.com/office/2007/relationships/hdphoto" Target="../media/hdphoto9.wdp"/></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slide" Target="slide8.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wmf"/><Relationship Id="rId2" Type="http://schemas.openxmlformats.org/officeDocument/2006/relationships/image" Target="../media/image21.gif"/><Relationship Id="rId1" Type="http://schemas.openxmlformats.org/officeDocument/2006/relationships/slideLayout" Target="../slideLayouts/slideLayout7.xml"/><Relationship Id="rId6" Type="http://schemas.openxmlformats.org/officeDocument/2006/relationships/image" Target="../media/image25.gif"/><Relationship Id="rId5" Type="http://schemas.openxmlformats.org/officeDocument/2006/relationships/image" Target="../media/image24.gif"/><Relationship Id="rId4" Type="http://schemas.openxmlformats.org/officeDocument/2006/relationships/image" Target="../media/image23.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791338" y="596558"/>
            <a:ext cx="1059805" cy="1144590"/>
          </a:xfrm>
          <a:prstGeom prst="rect">
            <a:avLst/>
          </a:prstGeom>
        </p:spPr>
      </p:pic>
      <p:pic>
        <p:nvPicPr>
          <p:cNvPr id="7" name="Picture 6">
            <a:hlinkClick r:id="rId7" action="ppaction://hlinksldjump"/>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54342" y1="38532" x2="54342" y2="38532"/>
                        <a14:foregroundMark x1="36476" y1="49083" x2="35732" y2="38532"/>
                        <a14:foregroundMark x1="49380" y1="66514" x2="64764" y2="52982"/>
                        <a14:foregroundMark x1="45161" y1="44725" x2="60546" y2="36697"/>
                      </a14:backgroundRemoval>
                    </a14:imgEffect>
                  </a14:imgLayer>
                </a14:imgProps>
              </a:ext>
              <a:ext uri="{28A0092B-C50C-407E-A947-70E740481C1C}">
                <a14:useLocalDpi xmlns:a14="http://schemas.microsoft.com/office/drawing/2010/main" val="0"/>
              </a:ext>
            </a:extLst>
          </a:blip>
          <a:stretch>
            <a:fillRect/>
          </a:stretch>
        </p:blipFill>
        <p:spPr>
          <a:xfrm>
            <a:off x="3401292" y="2449439"/>
            <a:ext cx="1676400" cy="1676400"/>
          </a:xfrm>
          <a:prstGeom prst="rect">
            <a:avLst/>
          </a:prstGeom>
        </p:spPr>
      </p:pic>
      <p:pic>
        <p:nvPicPr>
          <p:cNvPr id="8" name="Picture 7">
            <a:hlinkClick r:id="rId10" action="ppaction://hlinksldjump"/>
          </p:cNvPr>
          <p:cNvPicPr>
            <a:picLocks noChangeAspect="1"/>
          </p:cNvPicPr>
          <p:nvPr/>
        </p:nvPicPr>
        <p:blipFill>
          <a:blip r:embed="rId11" cstate="print">
            <a:duotone>
              <a:prstClr val="black"/>
              <a:schemeClr val="accent6">
                <a:tint val="45000"/>
                <a:satMod val="400000"/>
              </a:schemeClr>
            </a:duotone>
            <a:extLst>
              <a:ext uri="{BEBA8EAE-BF5A-486C-A8C5-ECC9F3942E4B}">
                <a14:imgProps xmlns:a14="http://schemas.microsoft.com/office/drawing/2010/main">
                  <a14:imgLayer r:embed="rId12">
                    <a14:imgEffect>
                      <a14:backgroundRemoval t="10000" b="90000" l="10000" r="90000">
                        <a14:foregroundMark x1="27413" y1="49129" x2="63320" y2="4564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4710615" y="761308"/>
            <a:ext cx="1404303" cy="1284060"/>
          </a:xfrm>
          <a:prstGeom prst="rect">
            <a:avLst/>
          </a:prstGeom>
        </p:spPr>
      </p:pic>
      <p:pic>
        <p:nvPicPr>
          <p:cNvPr id="9" name="Picture 8">
            <a:hlinkClick r:id="rId13" action="ppaction://hlinksldjump"/>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9848" b="90152" l="9917" r="98623"/>
                    </a14:imgEffect>
                  </a14:imgLayer>
                </a14:imgProps>
              </a:ext>
              <a:ext uri="{28A0092B-C50C-407E-A947-70E740481C1C}">
                <a14:useLocalDpi xmlns:a14="http://schemas.microsoft.com/office/drawing/2010/main" val="0"/>
              </a:ext>
            </a:extLst>
          </a:blip>
          <a:stretch>
            <a:fillRect/>
          </a:stretch>
        </p:blipFill>
        <p:spPr>
          <a:xfrm>
            <a:off x="7824725" y="3452037"/>
            <a:ext cx="1298493" cy="1402373"/>
          </a:xfrm>
          <a:prstGeom prst="rect">
            <a:avLst/>
          </a:prstGeom>
        </p:spPr>
      </p:pic>
      <p:pic>
        <p:nvPicPr>
          <p:cNvPr id="10" name="Picture 9">
            <a:hlinkClick r:id="rId16" action="ppaction://hlinksldjump"/>
          </p:cNvPr>
          <p:cNvPicPr>
            <a:picLocks noChangeAspect="1"/>
          </p:cNvPicPr>
          <p:nvPr/>
        </p:nvPicPr>
        <p:blipFill>
          <a:blip r:embed="rId17" cstate="print">
            <a:biLevel thresh="75000"/>
            <a:extLst>
              <a:ext uri="{BEBA8EAE-BF5A-486C-A8C5-ECC9F3942E4B}">
                <a14:imgProps xmlns:a14="http://schemas.microsoft.com/office/drawing/2010/main">
                  <a14:imgLayer r:embed="rId18">
                    <a14:imgEffect>
                      <a14:backgroundRemoval t="0" b="87562" l="4878" r="100000"/>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742035" y="1047750"/>
            <a:ext cx="1318514" cy="1423996"/>
          </a:xfrm>
          <a:prstGeom prst="rect">
            <a:avLst/>
          </a:prstGeom>
        </p:spPr>
      </p:pic>
      <p:pic>
        <p:nvPicPr>
          <p:cNvPr id="16" name="Stranger_Danger.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333500" y="3848425"/>
            <a:ext cx="609600" cy="609600"/>
          </a:xfrm>
          <a:prstGeom prst="rect">
            <a:avLst/>
          </a:prstGeom>
        </p:spPr>
      </p:pic>
      <p:sp>
        <p:nvSpPr>
          <p:cNvPr id="19" name="Rounded Rectangle 18"/>
          <p:cNvSpPr/>
          <p:nvPr/>
        </p:nvSpPr>
        <p:spPr>
          <a:xfrm>
            <a:off x="3176157" y="1047750"/>
            <a:ext cx="380999" cy="242207"/>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a:solidFill>
                  <a:schemeClr val="tx1"/>
                </a:solidFill>
              </a:rPr>
              <a:t>1</a:t>
            </a:r>
          </a:p>
        </p:txBody>
      </p:sp>
      <p:sp>
        <p:nvSpPr>
          <p:cNvPr id="20" name="Rounded Rectangle 19"/>
          <p:cNvSpPr/>
          <p:nvPr/>
        </p:nvSpPr>
        <p:spPr>
          <a:xfrm>
            <a:off x="5478574" y="805543"/>
            <a:ext cx="380999" cy="242207"/>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a:solidFill>
                  <a:schemeClr val="tx1"/>
                </a:solidFill>
              </a:rPr>
              <a:t>2</a:t>
            </a:r>
          </a:p>
        </p:txBody>
      </p:sp>
      <p:sp>
        <p:nvSpPr>
          <p:cNvPr id="21" name="Rounded Rectangle 20"/>
          <p:cNvSpPr/>
          <p:nvPr/>
        </p:nvSpPr>
        <p:spPr>
          <a:xfrm>
            <a:off x="7321240" y="1498941"/>
            <a:ext cx="380999" cy="242207"/>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a:solidFill>
                  <a:schemeClr val="tx1"/>
                </a:solidFill>
                <a:hlinkClick r:id="rId4" action="ppaction://hlinksldjump"/>
              </a:rPr>
              <a:t>3</a:t>
            </a:r>
            <a:endParaRPr lang="en-US">
              <a:solidFill>
                <a:schemeClr val="tx1"/>
              </a:solidFill>
            </a:endParaRPr>
          </a:p>
        </p:txBody>
      </p:sp>
      <p:sp>
        <p:nvSpPr>
          <p:cNvPr id="22" name="Rounded Rectangle 21">
            <a:hlinkClick r:id="rId13" action="ppaction://hlinksldjump"/>
          </p:cNvPr>
          <p:cNvSpPr/>
          <p:nvPr/>
        </p:nvSpPr>
        <p:spPr>
          <a:xfrm>
            <a:off x="7785737" y="4458025"/>
            <a:ext cx="380999" cy="242207"/>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a:solidFill>
                  <a:schemeClr val="tx1"/>
                </a:solidFill>
              </a:rPr>
              <a:t>4</a:t>
            </a:r>
          </a:p>
        </p:txBody>
      </p:sp>
      <p:sp>
        <p:nvSpPr>
          <p:cNvPr id="23" name="Rounded Rectangle 22"/>
          <p:cNvSpPr/>
          <p:nvPr/>
        </p:nvSpPr>
        <p:spPr>
          <a:xfrm>
            <a:off x="4239492" y="3727321"/>
            <a:ext cx="380999" cy="242207"/>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a:solidFill>
                  <a:schemeClr val="tx1"/>
                </a:solidFill>
                <a:hlinkClick r:id="rId7" action="ppaction://hlinksldjump"/>
              </a:rPr>
              <a:t>5</a:t>
            </a:r>
            <a:endParaRPr lang="en-US">
              <a:solidFill>
                <a:schemeClr val="tx1"/>
              </a:solidFill>
            </a:endParaRPr>
          </a:p>
        </p:txBody>
      </p:sp>
      <p:sp>
        <p:nvSpPr>
          <p:cNvPr id="18" name="Notched Right Arrow 17">
            <a:hlinkClick r:id="rId20" action="ppaction://hlinksldjump"/>
          </p:cNvPr>
          <p:cNvSpPr/>
          <p:nvPr/>
        </p:nvSpPr>
        <p:spPr>
          <a:xfrm>
            <a:off x="8241078" y="4787900"/>
            <a:ext cx="838200" cy="422728"/>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320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31" presetClass="exit" presetSubtype="0" fill="hold" nodeType="withEffect">
                                  <p:stCondLst>
                                    <p:cond delay="0"/>
                                  </p:stCondLst>
                                  <p:childTnLst>
                                    <p:anim calcmode="lin" valueType="num">
                                      <p:cBhvr>
                                        <p:cTn id="17" dur="1000"/>
                                        <p:tgtEl>
                                          <p:spTgt spid="6"/>
                                        </p:tgtEl>
                                        <p:attrNameLst>
                                          <p:attrName>ppt_w</p:attrName>
                                        </p:attrNameLst>
                                      </p:cBhvr>
                                      <p:tavLst>
                                        <p:tav tm="0">
                                          <p:val>
                                            <p:strVal val="ppt_w"/>
                                          </p:val>
                                        </p:tav>
                                        <p:tav tm="100000">
                                          <p:val>
                                            <p:fltVal val="0"/>
                                          </p:val>
                                        </p:tav>
                                      </p:tavLst>
                                    </p:anim>
                                    <p:anim calcmode="lin" valueType="num">
                                      <p:cBhvr>
                                        <p:cTn id="18" dur="1000"/>
                                        <p:tgtEl>
                                          <p:spTgt spid="6"/>
                                        </p:tgtEl>
                                        <p:attrNameLst>
                                          <p:attrName>ppt_h</p:attrName>
                                        </p:attrNameLst>
                                      </p:cBhvr>
                                      <p:tavLst>
                                        <p:tav tm="0">
                                          <p:val>
                                            <p:strVal val="ppt_h"/>
                                          </p:val>
                                        </p:tav>
                                        <p:tav tm="100000">
                                          <p:val>
                                            <p:fltVal val="0"/>
                                          </p:val>
                                        </p:tav>
                                      </p:tavLst>
                                    </p:anim>
                                    <p:anim calcmode="lin" valueType="num">
                                      <p:cBhvr>
                                        <p:cTn id="19" dur="1000"/>
                                        <p:tgtEl>
                                          <p:spTgt spid="6"/>
                                        </p:tgtEl>
                                        <p:attrNameLst>
                                          <p:attrName>style.rotation</p:attrName>
                                        </p:attrNameLst>
                                      </p:cBhvr>
                                      <p:tavLst>
                                        <p:tav tm="0">
                                          <p:val>
                                            <p:fltVal val="0"/>
                                          </p:val>
                                        </p:tav>
                                        <p:tav tm="100000">
                                          <p:val>
                                            <p:fltVal val="90"/>
                                          </p:val>
                                        </p:tav>
                                      </p:tavLst>
                                    </p:anim>
                                    <p:animEffect transition="out" filter="fade">
                                      <p:cBhvr>
                                        <p:cTn id="20" dur="1000"/>
                                        <p:tgtEl>
                                          <p:spTgt spid="6"/>
                                        </p:tgtEl>
                                      </p:cBhvr>
                                    </p:animEffect>
                                    <p:set>
                                      <p:cBhvr>
                                        <p:cTn id="21" dur="1" fill="hold">
                                          <p:stCondLst>
                                            <p:cond delay="999"/>
                                          </p:stCondLst>
                                        </p:cTn>
                                        <p:tgtEl>
                                          <p:spTgt spid="6"/>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21"/>
                                        </p:tgtEl>
                                      </p:cBhvr>
                                    </p:animEffect>
                                    <p:set>
                                      <p:cBhvr>
                                        <p:cTn id="2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31" presetClass="exit" presetSubtype="0" fill="hold" nodeType="clickEffect">
                                  <p:stCondLst>
                                    <p:cond delay="0"/>
                                  </p:stCondLst>
                                  <p:childTnLst>
                                    <p:anim calcmode="lin" valueType="num">
                                      <p:cBhvr>
                                        <p:cTn id="29" dur="1000"/>
                                        <p:tgtEl>
                                          <p:spTgt spid="10"/>
                                        </p:tgtEl>
                                        <p:attrNameLst>
                                          <p:attrName>ppt_w</p:attrName>
                                        </p:attrNameLst>
                                      </p:cBhvr>
                                      <p:tavLst>
                                        <p:tav tm="0">
                                          <p:val>
                                            <p:strVal val="ppt_w"/>
                                          </p:val>
                                        </p:tav>
                                        <p:tav tm="100000">
                                          <p:val>
                                            <p:fltVal val="0"/>
                                          </p:val>
                                        </p:tav>
                                      </p:tavLst>
                                    </p:anim>
                                    <p:anim calcmode="lin" valueType="num">
                                      <p:cBhvr>
                                        <p:cTn id="30" dur="1000"/>
                                        <p:tgtEl>
                                          <p:spTgt spid="10"/>
                                        </p:tgtEl>
                                        <p:attrNameLst>
                                          <p:attrName>ppt_h</p:attrName>
                                        </p:attrNameLst>
                                      </p:cBhvr>
                                      <p:tavLst>
                                        <p:tav tm="0">
                                          <p:val>
                                            <p:strVal val="ppt_h"/>
                                          </p:val>
                                        </p:tav>
                                        <p:tav tm="100000">
                                          <p:val>
                                            <p:fltVal val="0"/>
                                          </p:val>
                                        </p:tav>
                                      </p:tavLst>
                                    </p:anim>
                                    <p:anim calcmode="lin" valueType="num">
                                      <p:cBhvr>
                                        <p:cTn id="31" dur="1000"/>
                                        <p:tgtEl>
                                          <p:spTgt spid="10"/>
                                        </p:tgtEl>
                                        <p:attrNameLst>
                                          <p:attrName>style.rotation</p:attrName>
                                        </p:attrNameLst>
                                      </p:cBhvr>
                                      <p:tavLst>
                                        <p:tav tm="0">
                                          <p:val>
                                            <p:fltVal val="0"/>
                                          </p:val>
                                        </p:tav>
                                        <p:tav tm="100000">
                                          <p:val>
                                            <p:fltVal val="90"/>
                                          </p:val>
                                        </p:tav>
                                      </p:tavLst>
                                    </p:anim>
                                    <p:animEffect transition="out" filter="fade">
                                      <p:cBhvr>
                                        <p:cTn id="32" dur="1000"/>
                                        <p:tgtEl>
                                          <p:spTgt spid="10"/>
                                        </p:tgtEl>
                                      </p:cBhvr>
                                    </p:animEffect>
                                    <p:set>
                                      <p:cBhvr>
                                        <p:cTn id="33" dur="1" fill="hold">
                                          <p:stCondLst>
                                            <p:cond delay="999"/>
                                          </p:stCondLst>
                                        </p:cTn>
                                        <p:tgtEl>
                                          <p:spTgt spid="10"/>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19"/>
                                        </p:tgtEl>
                                      </p:cBhvr>
                                    </p:animEffect>
                                    <p:set>
                                      <p:cBhvr>
                                        <p:cTn id="36"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7" restart="whenNotActive" fill="hold" evtFilter="cancelBubble" nodeType="interactiveSeq">
                <p:stCondLst>
                  <p:cond evt="onClick" delay="0">
                    <p:tgtEl>
                      <p:spTgt spid="8"/>
                    </p:tgtEl>
                  </p:cond>
                </p:stCondLst>
                <p:endSync evt="end" delay="0">
                  <p:rtn val="all"/>
                </p:endSync>
                <p:childTnLst>
                  <p:par>
                    <p:cTn id="38" fill="hold">
                      <p:stCondLst>
                        <p:cond delay="0"/>
                      </p:stCondLst>
                      <p:childTnLst>
                        <p:par>
                          <p:cTn id="39" fill="hold">
                            <p:stCondLst>
                              <p:cond delay="0"/>
                            </p:stCondLst>
                            <p:childTnLst>
                              <p:par>
                                <p:cTn id="40" presetID="31" presetClass="exit" presetSubtype="0" fill="hold" nodeType="clickEffect">
                                  <p:stCondLst>
                                    <p:cond delay="0"/>
                                  </p:stCondLst>
                                  <p:childTnLst>
                                    <p:anim calcmode="lin" valueType="num">
                                      <p:cBhvr>
                                        <p:cTn id="41" dur="1000"/>
                                        <p:tgtEl>
                                          <p:spTgt spid="8"/>
                                        </p:tgtEl>
                                        <p:attrNameLst>
                                          <p:attrName>ppt_w</p:attrName>
                                        </p:attrNameLst>
                                      </p:cBhvr>
                                      <p:tavLst>
                                        <p:tav tm="0">
                                          <p:val>
                                            <p:strVal val="ppt_w"/>
                                          </p:val>
                                        </p:tav>
                                        <p:tav tm="100000">
                                          <p:val>
                                            <p:fltVal val="0"/>
                                          </p:val>
                                        </p:tav>
                                      </p:tavLst>
                                    </p:anim>
                                    <p:anim calcmode="lin" valueType="num">
                                      <p:cBhvr>
                                        <p:cTn id="42" dur="1000"/>
                                        <p:tgtEl>
                                          <p:spTgt spid="8"/>
                                        </p:tgtEl>
                                        <p:attrNameLst>
                                          <p:attrName>ppt_h</p:attrName>
                                        </p:attrNameLst>
                                      </p:cBhvr>
                                      <p:tavLst>
                                        <p:tav tm="0">
                                          <p:val>
                                            <p:strVal val="ppt_h"/>
                                          </p:val>
                                        </p:tav>
                                        <p:tav tm="100000">
                                          <p:val>
                                            <p:fltVal val="0"/>
                                          </p:val>
                                        </p:tav>
                                      </p:tavLst>
                                    </p:anim>
                                    <p:anim calcmode="lin" valueType="num">
                                      <p:cBhvr>
                                        <p:cTn id="43" dur="1000"/>
                                        <p:tgtEl>
                                          <p:spTgt spid="8"/>
                                        </p:tgtEl>
                                        <p:attrNameLst>
                                          <p:attrName>style.rotation</p:attrName>
                                        </p:attrNameLst>
                                      </p:cBhvr>
                                      <p:tavLst>
                                        <p:tav tm="0">
                                          <p:val>
                                            <p:fltVal val="0"/>
                                          </p:val>
                                        </p:tav>
                                        <p:tav tm="100000">
                                          <p:val>
                                            <p:fltVal val="90"/>
                                          </p:val>
                                        </p:tav>
                                      </p:tavLst>
                                    </p:anim>
                                    <p:animEffect transition="out" filter="fade">
                                      <p:cBhvr>
                                        <p:cTn id="44" dur="1000"/>
                                        <p:tgtEl>
                                          <p:spTgt spid="8"/>
                                        </p:tgtEl>
                                      </p:cBhvr>
                                    </p:animEffect>
                                    <p:set>
                                      <p:cBhvr>
                                        <p:cTn id="45" dur="1" fill="hold">
                                          <p:stCondLst>
                                            <p:cond delay="999"/>
                                          </p:stCondLst>
                                        </p:cTn>
                                        <p:tgtEl>
                                          <p:spTgt spid="8"/>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500"/>
                                        <p:tgtEl>
                                          <p:spTgt spid="20"/>
                                        </p:tgtEl>
                                      </p:cBhvr>
                                    </p:animEffect>
                                    <p:set>
                                      <p:cBhvr>
                                        <p:cTn id="48"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9" restart="whenNotActive" fill="hold" evtFilter="cancelBubble" nodeType="interactiveSeq">
                <p:stCondLst>
                  <p:cond evt="onClick" delay="0">
                    <p:tgtEl>
                      <p:spTgt spid="7"/>
                    </p:tgtEl>
                  </p:cond>
                </p:stCondLst>
                <p:endSync evt="end" delay="0">
                  <p:rtn val="all"/>
                </p:endSync>
                <p:childTnLst>
                  <p:par>
                    <p:cTn id="50" fill="hold">
                      <p:stCondLst>
                        <p:cond delay="0"/>
                      </p:stCondLst>
                      <p:childTnLst>
                        <p:par>
                          <p:cTn id="51" fill="hold">
                            <p:stCondLst>
                              <p:cond delay="0"/>
                            </p:stCondLst>
                            <p:childTnLst>
                              <p:par>
                                <p:cTn id="52" presetID="31" presetClass="exit" presetSubtype="0" fill="hold" nodeType="clickEffect">
                                  <p:stCondLst>
                                    <p:cond delay="0"/>
                                  </p:stCondLst>
                                  <p:childTnLst>
                                    <p:anim calcmode="lin" valueType="num">
                                      <p:cBhvr>
                                        <p:cTn id="53" dur="1000"/>
                                        <p:tgtEl>
                                          <p:spTgt spid="7"/>
                                        </p:tgtEl>
                                        <p:attrNameLst>
                                          <p:attrName>ppt_w</p:attrName>
                                        </p:attrNameLst>
                                      </p:cBhvr>
                                      <p:tavLst>
                                        <p:tav tm="0">
                                          <p:val>
                                            <p:strVal val="ppt_w"/>
                                          </p:val>
                                        </p:tav>
                                        <p:tav tm="100000">
                                          <p:val>
                                            <p:fltVal val="0"/>
                                          </p:val>
                                        </p:tav>
                                      </p:tavLst>
                                    </p:anim>
                                    <p:anim calcmode="lin" valueType="num">
                                      <p:cBhvr>
                                        <p:cTn id="54" dur="1000"/>
                                        <p:tgtEl>
                                          <p:spTgt spid="7"/>
                                        </p:tgtEl>
                                        <p:attrNameLst>
                                          <p:attrName>ppt_h</p:attrName>
                                        </p:attrNameLst>
                                      </p:cBhvr>
                                      <p:tavLst>
                                        <p:tav tm="0">
                                          <p:val>
                                            <p:strVal val="ppt_h"/>
                                          </p:val>
                                        </p:tav>
                                        <p:tav tm="100000">
                                          <p:val>
                                            <p:fltVal val="0"/>
                                          </p:val>
                                        </p:tav>
                                      </p:tavLst>
                                    </p:anim>
                                    <p:anim calcmode="lin" valueType="num">
                                      <p:cBhvr>
                                        <p:cTn id="55" dur="1000"/>
                                        <p:tgtEl>
                                          <p:spTgt spid="7"/>
                                        </p:tgtEl>
                                        <p:attrNameLst>
                                          <p:attrName>style.rotation</p:attrName>
                                        </p:attrNameLst>
                                      </p:cBhvr>
                                      <p:tavLst>
                                        <p:tav tm="0">
                                          <p:val>
                                            <p:fltVal val="0"/>
                                          </p:val>
                                        </p:tav>
                                        <p:tav tm="100000">
                                          <p:val>
                                            <p:fltVal val="90"/>
                                          </p:val>
                                        </p:tav>
                                      </p:tavLst>
                                    </p:anim>
                                    <p:animEffect transition="out" filter="fade">
                                      <p:cBhvr>
                                        <p:cTn id="56" dur="1000"/>
                                        <p:tgtEl>
                                          <p:spTgt spid="7"/>
                                        </p:tgtEl>
                                      </p:cBhvr>
                                    </p:animEffect>
                                    <p:set>
                                      <p:cBhvr>
                                        <p:cTn id="57" dur="1" fill="hold">
                                          <p:stCondLst>
                                            <p:cond delay="999"/>
                                          </p:stCondLst>
                                        </p:cTn>
                                        <p:tgtEl>
                                          <p:spTgt spid="7"/>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61" restart="whenNotActive" fill="hold" evtFilter="cancelBubble" nodeType="interactiveSeq">
                <p:stCondLst>
                  <p:cond evt="onClick" delay="0">
                    <p:tgtEl>
                      <p:spTgt spid="9"/>
                    </p:tgtEl>
                  </p:cond>
                </p:stCondLst>
                <p:endSync evt="end" delay="0">
                  <p:rtn val="all"/>
                </p:endSync>
                <p:childTnLst>
                  <p:par>
                    <p:cTn id="62" fill="hold">
                      <p:stCondLst>
                        <p:cond delay="0"/>
                      </p:stCondLst>
                      <p:childTnLst>
                        <p:par>
                          <p:cTn id="63" fill="hold">
                            <p:stCondLst>
                              <p:cond delay="0"/>
                            </p:stCondLst>
                            <p:childTnLst>
                              <p:par>
                                <p:cTn id="64" presetID="31" presetClass="exit" presetSubtype="0" fill="hold" nodeType="clickEffect">
                                  <p:stCondLst>
                                    <p:cond delay="0"/>
                                  </p:stCondLst>
                                  <p:childTnLst>
                                    <p:anim calcmode="lin" valueType="num">
                                      <p:cBhvr>
                                        <p:cTn id="65" dur="1000"/>
                                        <p:tgtEl>
                                          <p:spTgt spid="9"/>
                                        </p:tgtEl>
                                        <p:attrNameLst>
                                          <p:attrName>ppt_w</p:attrName>
                                        </p:attrNameLst>
                                      </p:cBhvr>
                                      <p:tavLst>
                                        <p:tav tm="0">
                                          <p:val>
                                            <p:strVal val="ppt_w"/>
                                          </p:val>
                                        </p:tav>
                                        <p:tav tm="100000">
                                          <p:val>
                                            <p:fltVal val="0"/>
                                          </p:val>
                                        </p:tav>
                                      </p:tavLst>
                                    </p:anim>
                                    <p:anim calcmode="lin" valueType="num">
                                      <p:cBhvr>
                                        <p:cTn id="66" dur="1000"/>
                                        <p:tgtEl>
                                          <p:spTgt spid="9"/>
                                        </p:tgtEl>
                                        <p:attrNameLst>
                                          <p:attrName>ppt_h</p:attrName>
                                        </p:attrNameLst>
                                      </p:cBhvr>
                                      <p:tavLst>
                                        <p:tav tm="0">
                                          <p:val>
                                            <p:strVal val="ppt_h"/>
                                          </p:val>
                                        </p:tav>
                                        <p:tav tm="100000">
                                          <p:val>
                                            <p:fltVal val="0"/>
                                          </p:val>
                                        </p:tav>
                                      </p:tavLst>
                                    </p:anim>
                                    <p:anim calcmode="lin" valueType="num">
                                      <p:cBhvr>
                                        <p:cTn id="67" dur="1000"/>
                                        <p:tgtEl>
                                          <p:spTgt spid="9"/>
                                        </p:tgtEl>
                                        <p:attrNameLst>
                                          <p:attrName>style.rotation</p:attrName>
                                        </p:attrNameLst>
                                      </p:cBhvr>
                                      <p:tavLst>
                                        <p:tav tm="0">
                                          <p:val>
                                            <p:fltVal val="0"/>
                                          </p:val>
                                        </p:tav>
                                        <p:tav tm="100000">
                                          <p:val>
                                            <p:fltVal val="90"/>
                                          </p:val>
                                        </p:tav>
                                      </p:tavLst>
                                    </p:anim>
                                    <p:animEffect transition="out" filter="fade">
                                      <p:cBhvr>
                                        <p:cTn id="68" dur="1000"/>
                                        <p:tgtEl>
                                          <p:spTgt spid="9"/>
                                        </p:tgtEl>
                                      </p:cBhvr>
                                    </p:animEffect>
                                    <p:set>
                                      <p:cBhvr>
                                        <p:cTn id="69" dur="1" fill="hold">
                                          <p:stCondLst>
                                            <p:cond delay="999"/>
                                          </p:stCondLst>
                                        </p:cTn>
                                        <p:tgtEl>
                                          <p:spTgt spid="9"/>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500"/>
                                        <p:tgtEl>
                                          <p:spTgt spid="22"/>
                                        </p:tgtEl>
                                      </p:cBhvr>
                                    </p:animEffect>
                                    <p:set>
                                      <p:cBhvr>
                                        <p:cTn id="72"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9"/>
                  </p:tgtEl>
                </p:cond>
              </p:nextCondLst>
            </p:seq>
            <p:audio>
              <p:cMediaNode vol="7547" numSld="8">
                <p:cTn id="73" fill="hold" display="0">
                  <p:stCondLst>
                    <p:cond delay="indefinite"/>
                  </p:stCondLst>
                  <p:endCondLst>
                    <p:cond evt="onStopAudio" delay="0">
                      <p:tgtEl>
                        <p:sldTgt/>
                      </p:tgtEl>
                    </p:cond>
                  </p:endCondLst>
                </p:cTn>
                <p:tgtEl>
                  <p:spTgt spid="16"/>
                </p:tgtEl>
              </p:cMediaNode>
            </p:audio>
          </p:childTnLst>
        </p:cTn>
      </p:par>
    </p:tnLst>
    <p:bldLst>
      <p:bldP spid="19" grpId="0" animBg="1"/>
      <p:bldP spid="20" grpId="0" animBg="1"/>
      <p:bldP spid="21" grpId="0" animBg="1"/>
      <p:bldP spid="22" grpId="0" animBg="1"/>
      <p:bldP spid="2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0940B5-6EE5-4C04-8853-64048F8A9E8F}"/>
              </a:ext>
            </a:extLst>
          </p:cNvPr>
          <p:cNvSpPr/>
          <p:nvPr/>
        </p:nvSpPr>
        <p:spPr>
          <a:xfrm>
            <a:off x="457200" y="133350"/>
            <a:ext cx="8305800" cy="593304"/>
          </a:xfrm>
          <a:prstGeom prst="rect">
            <a:avLst/>
          </a:prstGeom>
        </p:spPr>
        <p:txBody>
          <a:bodyPr wrap="square">
            <a:spAutoFit/>
          </a:bodyPr>
          <a:lstStyle/>
          <a:p>
            <a:pPr algn="ctr">
              <a:lnSpc>
                <a:spcPct val="107000"/>
              </a:lnSpc>
              <a:spcBef>
                <a:spcPts val="720"/>
              </a:spcBef>
              <a:spcAft>
                <a:spcPts val="480"/>
              </a:spcAft>
            </a:pP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4: THỰC HÀNH VỀ MẠNG MÁY TÍNH</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9B8F6266-EBAE-4508-8993-1BCD94F27CEC}"/>
              </a:ext>
            </a:extLst>
          </p:cNvPr>
          <p:cNvSpPr/>
          <p:nvPr/>
        </p:nvSpPr>
        <p:spPr>
          <a:xfrm>
            <a:off x="0" y="621905"/>
            <a:ext cx="5155514" cy="530594"/>
          </a:xfrm>
          <a:prstGeom prst="rect">
            <a:avLst/>
          </a:prstGeom>
        </p:spPr>
        <p:txBody>
          <a:bodyPr wrap="none">
            <a:spAutoFit/>
          </a:bodyPr>
          <a:lstStyle/>
          <a:p>
            <a:pPr algn="just">
              <a:lnSpc>
                <a:spcPct val="107000"/>
              </a:lnSpc>
              <a:spcBef>
                <a:spcPts val="300"/>
              </a:spcBef>
              <a:spcAft>
                <a:spcPts val="300"/>
              </a:spcAft>
            </a:pP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1.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Tìm</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bị</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mạng</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6" name="Group 5">
            <a:extLst>
              <a:ext uri="{FF2B5EF4-FFF2-40B4-BE49-F238E27FC236}">
                <a16:creationId xmlns:a16="http://schemas.microsoft.com/office/drawing/2014/main" id="{86A5FBB4-743F-4FA5-A61C-6FE667408241}"/>
              </a:ext>
            </a:extLst>
          </p:cNvPr>
          <p:cNvGrpSpPr/>
          <p:nvPr/>
        </p:nvGrpSpPr>
        <p:grpSpPr>
          <a:xfrm>
            <a:off x="457200" y="1592002"/>
            <a:ext cx="2971800" cy="2808548"/>
            <a:chOff x="0" y="0"/>
            <a:chExt cx="1762125" cy="1323975"/>
          </a:xfrm>
        </p:grpSpPr>
        <p:pic>
          <p:nvPicPr>
            <p:cNvPr id="7" name="Picture 6">
              <a:extLst>
                <a:ext uri="{FF2B5EF4-FFF2-40B4-BE49-F238E27FC236}">
                  <a16:creationId xmlns:a16="http://schemas.microsoft.com/office/drawing/2014/main" id="{5F244849-579E-4D98-8627-F3E8C9BC73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2849476">
              <a:off x="0" y="0"/>
              <a:ext cx="1362075" cy="1146810"/>
            </a:xfrm>
            <a:prstGeom prst="rect">
              <a:avLst/>
            </a:prstGeom>
          </p:spPr>
        </p:pic>
        <p:sp>
          <p:nvSpPr>
            <p:cNvPr id="9" name="Text Box 14">
              <a:extLst>
                <a:ext uri="{FF2B5EF4-FFF2-40B4-BE49-F238E27FC236}">
                  <a16:creationId xmlns:a16="http://schemas.microsoft.com/office/drawing/2014/main" id="{51A8A012-DCD1-471B-9DEC-658372072540}"/>
                </a:ext>
              </a:extLst>
            </p:cNvPr>
            <p:cNvSpPr txBox="1"/>
            <p:nvPr/>
          </p:nvSpPr>
          <p:spPr>
            <a:xfrm>
              <a:off x="866775" y="1038225"/>
              <a:ext cx="895350" cy="285750"/>
            </a:xfrm>
            <a:prstGeom prst="rect">
              <a:avLst/>
            </a:prstGeom>
            <a:ln w="6350">
              <a:noFill/>
            </a:ln>
          </p:spPr>
          <p:style>
            <a:lnRef idx="0">
              <a:scrgbClr r="0" g="0" b="0"/>
            </a:lnRef>
            <a:fillRef idx="1001">
              <a:schemeClr val="lt1"/>
            </a:fillRef>
            <a:effectRef idx="0">
              <a:scrgbClr r="0" g="0" b="0"/>
            </a:effectRef>
            <a:fontRef idx="major"/>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Cáp xoắn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1" name="Picture 10">
            <a:extLst>
              <a:ext uri="{FF2B5EF4-FFF2-40B4-BE49-F238E27FC236}">
                <a16:creationId xmlns:a16="http://schemas.microsoft.com/office/drawing/2014/main" id="{3C02BAC2-28D5-4676-AFA6-72EBB089B577}"/>
              </a:ext>
            </a:extLst>
          </p:cNvPr>
          <p:cNvPicPr/>
          <p:nvPr/>
        </p:nvPicPr>
        <p:blipFill rotWithShape="1">
          <a:blip r:embed="rId3"/>
          <a:srcRect b="5840"/>
          <a:stretch/>
        </p:blipFill>
        <p:spPr bwMode="auto">
          <a:xfrm>
            <a:off x="3962400" y="1755707"/>
            <a:ext cx="4724400" cy="2644843"/>
          </a:xfrm>
          <a:prstGeom prst="rect">
            <a:avLst/>
          </a:prstGeom>
          <a:ln>
            <a:noFill/>
          </a:ln>
          <a:extLst>
            <a:ext uri="{53640926-AAD7-44D8-BBD7-CCE9431645EC}">
              <a14:shadowObscured xmlns:a14="http://schemas.microsoft.com/office/drawing/2010/main"/>
            </a:ext>
          </a:extLst>
        </p:spPr>
      </p:pic>
      <p:sp>
        <p:nvSpPr>
          <p:cNvPr id="4" name="Rectangle 3">
            <a:extLst>
              <a:ext uri="{FF2B5EF4-FFF2-40B4-BE49-F238E27FC236}">
                <a16:creationId xmlns:a16="http://schemas.microsoft.com/office/drawing/2014/main" id="{74A44103-9653-4CEB-B9E2-A6AFA851FF40}"/>
              </a:ext>
            </a:extLst>
          </p:cNvPr>
          <p:cNvSpPr/>
          <p:nvPr/>
        </p:nvSpPr>
        <p:spPr>
          <a:xfrm>
            <a:off x="518238" y="1110460"/>
            <a:ext cx="5631670" cy="530594"/>
          </a:xfrm>
          <a:prstGeom prst="rect">
            <a:avLst/>
          </a:prstGeom>
        </p:spPr>
        <p:txBody>
          <a:bodyPr wrap="none">
            <a:spAutoFit/>
          </a:bodyPr>
          <a:lstStyle/>
          <a:p>
            <a:pPr algn="just">
              <a:lnSpc>
                <a:spcPct val="107000"/>
              </a:lnSpc>
              <a:spcBef>
                <a:spcPts val="300"/>
              </a:spcBef>
              <a:spcAft>
                <a:spcPts val="300"/>
              </a:spcAft>
            </a:pPr>
            <a:r>
              <a:rPr lang="en-US" sz="2800" b="1">
                <a:latin typeface="Times New Roman" panose="02020603050405020304" pitchFamily="18" charset="0"/>
                <a:ea typeface="Calibri" panose="020F0502020204030204" pitchFamily="34" charset="0"/>
                <a:cs typeface="Times New Roman" panose="02020603050405020304" pitchFamily="18" charset="0"/>
              </a:rPr>
              <a:t>Tại góc quan sát có các thiết bị sau:</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90965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0940B5-6EE5-4C04-8853-64048F8A9E8F}"/>
              </a:ext>
            </a:extLst>
          </p:cNvPr>
          <p:cNvSpPr/>
          <p:nvPr/>
        </p:nvSpPr>
        <p:spPr>
          <a:xfrm>
            <a:off x="457200" y="133350"/>
            <a:ext cx="8305800" cy="593304"/>
          </a:xfrm>
          <a:prstGeom prst="rect">
            <a:avLst/>
          </a:prstGeom>
        </p:spPr>
        <p:txBody>
          <a:bodyPr wrap="square">
            <a:spAutoFit/>
          </a:bodyPr>
          <a:lstStyle/>
          <a:p>
            <a:pPr algn="ctr">
              <a:lnSpc>
                <a:spcPct val="107000"/>
              </a:lnSpc>
              <a:spcBef>
                <a:spcPts val="720"/>
              </a:spcBef>
              <a:spcAft>
                <a:spcPts val="480"/>
              </a:spcAft>
            </a:pP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4: THỰC HÀNH VỀ MẠNG MÁY TÍNH</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9B8F6266-EBAE-4508-8993-1BCD94F27CEC}"/>
              </a:ext>
            </a:extLst>
          </p:cNvPr>
          <p:cNvSpPr/>
          <p:nvPr/>
        </p:nvSpPr>
        <p:spPr>
          <a:xfrm>
            <a:off x="0" y="621905"/>
            <a:ext cx="5155514" cy="530594"/>
          </a:xfrm>
          <a:prstGeom prst="rect">
            <a:avLst/>
          </a:prstGeom>
        </p:spPr>
        <p:txBody>
          <a:bodyPr wrap="none">
            <a:spAutoFit/>
          </a:bodyPr>
          <a:lstStyle/>
          <a:p>
            <a:pPr algn="just">
              <a:lnSpc>
                <a:spcPct val="107000"/>
              </a:lnSpc>
              <a:spcBef>
                <a:spcPts val="300"/>
              </a:spcBef>
              <a:spcAft>
                <a:spcPts val="300"/>
              </a:spcAft>
            </a:pP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1.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Tìm</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bị</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mạng</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30" name="Picture 15">
            <a:extLst>
              <a:ext uri="{FF2B5EF4-FFF2-40B4-BE49-F238E27FC236}">
                <a16:creationId xmlns:a16="http://schemas.microsoft.com/office/drawing/2014/main" id="{42511DB3-CD2F-4F34-A0EC-BE907AA491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25813"/>
            <a:ext cx="2209800" cy="12573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17">
            <a:extLst>
              <a:ext uri="{FF2B5EF4-FFF2-40B4-BE49-F238E27FC236}">
                <a16:creationId xmlns:a16="http://schemas.microsoft.com/office/drawing/2014/main" id="{7A4E830C-4753-4AB8-9324-716A80A37A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840"/>
          <a:stretch>
            <a:fillRect/>
          </a:stretch>
        </p:blipFill>
        <p:spPr bwMode="auto">
          <a:xfrm>
            <a:off x="3352800" y="1955660"/>
            <a:ext cx="5029200" cy="2426612"/>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7">
            <a:extLst>
              <a:ext uri="{FF2B5EF4-FFF2-40B4-BE49-F238E27FC236}">
                <a16:creationId xmlns:a16="http://schemas.microsoft.com/office/drawing/2014/main" id="{B4E4C1E9-A0C4-4DB3-9072-A4384D3C4C54}"/>
              </a:ext>
            </a:extLst>
          </p:cNvPr>
          <p:cNvSpPr>
            <a:spLocks noChangeArrowheads="1"/>
          </p:cNvSpPr>
          <p:nvPr/>
        </p:nvSpPr>
        <p:spPr bwMode="auto">
          <a:xfrm>
            <a:off x="28575" y="1086563"/>
            <a:ext cx="5584093"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Tại góc Trải nghiệm có các thiết bị:</a:t>
            </a:r>
            <a:endParaRPr kumimoji="0" lang="en-US"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3" name="Rectangle 8">
            <a:extLst>
              <a:ext uri="{FF2B5EF4-FFF2-40B4-BE49-F238E27FC236}">
                <a16:creationId xmlns:a16="http://schemas.microsoft.com/office/drawing/2014/main" id="{955636DA-AEEA-4029-89B3-B16BEAC3797C}"/>
              </a:ext>
            </a:extLst>
          </p:cNvPr>
          <p:cNvSpPr>
            <a:spLocks noChangeArrowheads="1"/>
          </p:cNvSpPr>
          <p:nvPr/>
        </p:nvSpPr>
        <p:spPr bwMode="auto">
          <a:xfrm>
            <a:off x="28575" y="4382272"/>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299789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wipe(down)">
                                      <p:cBhvr>
                                        <p:cTn id="12" dur="500"/>
                                        <p:tgtEl>
                                          <p:spTgt spid="10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29"/>
                                        </p:tgtEl>
                                        <p:attrNameLst>
                                          <p:attrName>style.visibility</p:attrName>
                                        </p:attrNameLst>
                                      </p:cBhvr>
                                      <p:to>
                                        <p:strVal val="visible"/>
                                      </p:to>
                                    </p:set>
                                    <p:animEffect transition="in" filter="wipe(down)">
                                      <p:cBhvr>
                                        <p:cTn id="17"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0940B5-6EE5-4C04-8853-64048F8A9E8F}"/>
              </a:ext>
            </a:extLst>
          </p:cNvPr>
          <p:cNvSpPr/>
          <p:nvPr/>
        </p:nvSpPr>
        <p:spPr>
          <a:xfrm>
            <a:off x="457200" y="133350"/>
            <a:ext cx="8305800" cy="593304"/>
          </a:xfrm>
          <a:prstGeom prst="rect">
            <a:avLst/>
          </a:prstGeom>
        </p:spPr>
        <p:txBody>
          <a:bodyPr wrap="square">
            <a:spAutoFit/>
          </a:bodyPr>
          <a:lstStyle/>
          <a:p>
            <a:pPr algn="ctr">
              <a:lnSpc>
                <a:spcPct val="107000"/>
              </a:lnSpc>
              <a:spcBef>
                <a:spcPts val="720"/>
              </a:spcBef>
              <a:spcAft>
                <a:spcPts val="480"/>
              </a:spcAft>
            </a:pP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4: THỰC HÀNH VỀ MẠNG MÁY TÍNH</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9B8F6266-EBAE-4508-8993-1BCD94F27CEC}"/>
              </a:ext>
            </a:extLst>
          </p:cNvPr>
          <p:cNvSpPr/>
          <p:nvPr/>
        </p:nvSpPr>
        <p:spPr>
          <a:xfrm>
            <a:off x="0" y="621905"/>
            <a:ext cx="5155514" cy="530594"/>
          </a:xfrm>
          <a:prstGeom prst="rect">
            <a:avLst/>
          </a:prstGeom>
        </p:spPr>
        <p:txBody>
          <a:bodyPr wrap="none">
            <a:spAutoFit/>
          </a:bodyPr>
          <a:lstStyle/>
          <a:p>
            <a:pPr algn="just">
              <a:lnSpc>
                <a:spcPct val="107000"/>
              </a:lnSpc>
              <a:spcBef>
                <a:spcPts val="300"/>
              </a:spcBef>
              <a:spcAft>
                <a:spcPts val="300"/>
              </a:spcAft>
            </a:pP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1.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Tìm</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bị</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mạng</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Rectangle 7">
            <a:extLst>
              <a:ext uri="{FF2B5EF4-FFF2-40B4-BE49-F238E27FC236}">
                <a16:creationId xmlns:a16="http://schemas.microsoft.com/office/drawing/2014/main" id="{B4E4C1E9-A0C4-4DB3-9072-A4384D3C4C54}"/>
              </a:ext>
            </a:extLst>
          </p:cNvPr>
          <p:cNvSpPr>
            <a:spLocks noChangeArrowheads="1"/>
          </p:cNvSpPr>
          <p:nvPr/>
        </p:nvSpPr>
        <p:spPr bwMode="auto">
          <a:xfrm>
            <a:off x="152400" y="1079053"/>
            <a:ext cx="8305799"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800" b="1">
                <a:latin typeface="Times New Roman" panose="02020603050405020304" pitchFamily="18" charset="0"/>
                <a:cs typeface="Times New Roman" panose="02020603050405020304" pitchFamily="18" charset="0"/>
              </a:rPr>
              <a:t>Tại góc vận dụng: Bố trí một máy tính cá nhân,</a:t>
            </a:r>
          </a:p>
          <a:p>
            <a:r>
              <a:rPr lang="en-US" sz="2800" b="1">
                <a:latin typeface="Times New Roman" panose="02020603050405020304" pitchFamily="18" charset="0"/>
                <a:cs typeface="Times New Roman" panose="02020603050405020304" pitchFamily="18" charset="0"/>
              </a:rPr>
              <a:t> chuột không dây có kết nối mạng.</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23" name="Rectangle 8">
            <a:extLst>
              <a:ext uri="{FF2B5EF4-FFF2-40B4-BE49-F238E27FC236}">
                <a16:creationId xmlns:a16="http://schemas.microsoft.com/office/drawing/2014/main" id="{955636DA-AEEA-4029-89B3-B16BEAC3797C}"/>
              </a:ext>
            </a:extLst>
          </p:cNvPr>
          <p:cNvSpPr>
            <a:spLocks noChangeArrowheads="1"/>
          </p:cNvSpPr>
          <p:nvPr/>
        </p:nvSpPr>
        <p:spPr bwMode="auto">
          <a:xfrm>
            <a:off x="28575" y="4382272"/>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Diagram 8">
            <a:extLst>
              <a:ext uri="{FF2B5EF4-FFF2-40B4-BE49-F238E27FC236}">
                <a16:creationId xmlns:a16="http://schemas.microsoft.com/office/drawing/2014/main" id="{9105FDAC-4089-427B-9827-8B77C1C6F903}"/>
              </a:ext>
            </a:extLst>
          </p:cNvPr>
          <p:cNvGraphicFramePr/>
          <p:nvPr>
            <p:extLst>
              <p:ext uri="{D42A27DB-BD31-4B8C-83A1-F6EECF244321}">
                <p14:modId xmlns:p14="http://schemas.microsoft.com/office/powerpoint/2010/main" val="2591246446"/>
              </p:ext>
            </p:extLst>
          </p:nvPr>
        </p:nvGraphicFramePr>
        <p:xfrm>
          <a:off x="2007286" y="2190750"/>
          <a:ext cx="5155514" cy="23308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5524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Graphic spid="9"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F98C73B-AD3E-4FB9-9579-4FB92A6529DE}"/>
              </a:ext>
            </a:extLst>
          </p:cNvPr>
          <p:cNvSpPr/>
          <p:nvPr/>
        </p:nvSpPr>
        <p:spPr>
          <a:xfrm>
            <a:off x="485775" y="133350"/>
            <a:ext cx="7239000" cy="1405513"/>
          </a:xfrm>
          <a:prstGeom prst="rect">
            <a:avLst/>
          </a:prstGeom>
        </p:spPr>
        <p:txBody>
          <a:bodyPr wrap="square">
            <a:spAutoFit/>
          </a:bodyPr>
          <a:lstStyle/>
          <a:p>
            <a:pPr algn="ctr">
              <a:lnSpc>
                <a:spcPct val="107000"/>
              </a:lnSpc>
              <a:spcAft>
                <a:spcPts val="800"/>
              </a:spcAft>
            </a:pPr>
            <a:r>
              <a:rPr lang="en-US" sz="2400" b="1">
                <a:latin typeface="Times New Roman" panose="02020603050405020304" pitchFamily="18" charset="0"/>
                <a:ea typeface="Calibri" panose="020F0502020204030204" pitchFamily="34" charset="0"/>
                <a:cs typeface="Times New Roman" panose="02020603050405020304" pitchFamily="18" charset="0"/>
              </a:rPr>
              <a:t>PHIẾU HỌC TẬP GÓC QUAN SÁT</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tabLst>
                <a:tab pos="812800" algn="l"/>
              </a:tabLst>
            </a:pPr>
            <a:r>
              <a:rPr lang="en-US" sz="2400">
                <a:latin typeface="Times New Roman" panose="02020603050405020304" pitchFamily="18" charset="0"/>
                <a:ea typeface="Times New Roman" panose="02020603050405020304" pitchFamily="18" charset="0"/>
                <a:cs typeface="Times New Roman" panose="02020603050405020304" pitchFamily="18" charset="0"/>
              </a:rPr>
              <a:t>Hình thức: Nhóm tại góc quan sát</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tabLst>
                <a:tab pos="800100" algn="l"/>
              </a:tabLst>
            </a:pPr>
            <a:r>
              <a:rPr lang="en-US" sz="2400">
                <a:latin typeface="Times New Roman" panose="02020603050405020304" pitchFamily="18" charset="0"/>
                <a:ea typeface="Times New Roman" panose="02020603050405020304" pitchFamily="18" charset="0"/>
                <a:cs typeface="Times New Roman" panose="02020603050405020304" pitchFamily="18" charset="0"/>
              </a:rPr>
              <a:t>Nhiệm vụ: Quan sát hoàn thành bảng sau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24" name="Table 23">
            <a:extLst>
              <a:ext uri="{FF2B5EF4-FFF2-40B4-BE49-F238E27FC236}">
                <a16:creationId xmlns:a16="http://schemas.microsoft.com/office/drawing/2014/main" id="{5D319EAC-5EB4-421A-94FC-15D7BCDC02A8}"/>
              </a:ext>
            </a:extLst>
          </p:cNvPr>
          <p:cNvGraphicFramePr>
            <a:graphicFrameLocks noGrp="1"/>
          </p:cNvGraphicFramePr>
          <p:nvPr>
            <p:extLst>
              <p:ext uri="{D42A27DB-BD31-4B8C-83A1-F6EECF244321}">
                <p14:modId xmlns:p14="http://schemas.microsoft.com/office/powerpoint/2010/main" val="1854721245"/>
              </p:ext>
            </p:extLst>
          </p:nvPr>
        </p:nvGraphicFramePr>
        <p:xfrm>
          <a:off x="228600" y="1733550"/>
          <a:ext cx="8762999" cy="3276601"/>
        </p:xfrm>
        <a:graphic>
          <a:graphicData uri="http://schemas.openxmlformats.org/drawingml/2006/table">
            <a:tbl>
              <a:tblPr firstRow="1" firstCol="1" bandRow="1">
                <a:tableStyleId>{5C22544A-7EE6-4342-B048-85BDC9FD1C3A}</a:tableStyleId>
              </a:tblPr>
              <a:tblGrid>
                <a:gridCol w="2894201">
                  <a:extLst>
                    <a:ext uri="{9D8B030D-6E8A-4147-A177-3AD203B41FA5}">
                      <a16:colId xmlns:a16="http://schemas.microsoft.com/office/drawing/2014/main" val="1496171089"/>
                    </a:ext>
                  </a:extLst>
                </a:gridCol>
                <a:gridCol w="3456963">
                  <a:extLst>
                    <a:ext uri="{9D8B030D-6E8A-4147-A177-3AD203B41FA5}">
                      <a16:colId xmlns:a16="http://schemas.microsoft.com/office/drawing/2014/main" val="1985966925"/>
                    </a:ext>
                  </a:extLst>
                </a:gridCol>
                <a:gridCol w="2411835">
                  <a:extLst>
                    <a:ext uri="{9D8B030D-6E8A-4147-A177-3AD203B41FA5}">
                      <a16:colId xmlns:a16="http://schemas.microsoft.com/office/drawing/2014/main" val="2298546631"/>
                    </a:ext>
                  </a:extLst>
                </a:gridCol>
              </a:tblGrid>
              <a:tr h="429028">
                <a:tc>
                  <a:txBody>
                    <a:bodyPr/>
                    <a:lstStyle/>
                    <a:p>
                      <a:pPr algn="ctr">
                        <a:lnSpc>
                          <a:spcPct val="107000"/>
                        </a:lnSpc>
                        <a:spcAft>
                          <a:spcPts val="0"/>
                        </a:spcAft>
                      </a:pPr>
                      <a:r>
                        <a:rPr lang="en-US" sz="2400" kern="1200">
                          <a:solidFill>
                            <a:schemeClr val="tx1"/>
                          </a:solidFill>
                          <a:effectLst/>
                          <a:latin typeface="Times New Roman" panose="02020603050405020304" pitchFamily="18" charset="0"/>
                          <a:cs typeface="Times New Roman" panose="02020603050405020304" pitchFamily="18" charset="0"/>
                        </a:rPr>
                        <a:t>Thiết bị</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2400" kern="1200">
                          <a:solidFill>
                            <a:schemeClr val="tx1"/>
                          </a:solidFill>
                          <a:effectLst/>
                          <a:latin typeface="Times New Roman" panose="02020603050405020304" pitchFamily="18" charset="0"/>
                          <a:cs typeface="Times New Roman" panose="02020603050405020304" pitchFamily="18" charset="0"/>
                        </a:rPr>
                        <a:t>Mặt trước</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2400" kern="1200">
                          <a:solidFill>
                            <a:schemeClr val="tx1"/>
                          </a:solidFill>
                          <a:effectLst/>
                          <a:latin typeface="Times New Roman" panose="02020603050405020304" pitchFamily="18" charset="0"/>
                          <a:cs typeface="Times New Roman" panose="02020603050405020304" pitchFamily="18" charset="0"/>
                        </a:rPr>
                        <a:t>Mặt sau</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0199153"/>
                  </a:ext>
                </a:extLst>
              </a:tr>
              <a:tr h="949191">
                <a:tc>
                  <a:txBody>
                    <a:bodyPr/>
                    <a:lstStyle/>
                    <a:p>
                      <a:pPr algn="ctr">
                        <a:lnSpc>
                          <a:spcPct val="107000"/>
                        </a:lnSpc>
                        <a:spcAft>
                          <a:spcPts val="0"/>
                        </a:spcAft>
                      </a:pPr>
                      <a:r>
                        <a:rPr lang="en-US" sz="1400" kern="1200">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US" sz="2400" kern="12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en-US" sz="2400" kern="12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45471884"/>
                  </a:ext>
                </a:extLst>
              </a:tr>
              <a:tr h="949191">
                <a:tc>
                  <a:txBody>
                    <a:bodyPr/>
                    <a:lstStyle/>
                    <a:p>
                      <a:pPr algn="ctr">
                        <a:lnSpc>
                          <a:spcPct val="107000"/>
                        </a:lnSpc>
                        <a:spcAft>
                          <a:spcPts val="0"/>
                        </a:spcAft>
                      </a:pPr>
                      <a:r>
                        <a:rPr lang="en-US" sz="1400" kern="1200">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US" sz="2400" kern="12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n-US" sz="2400" kern="12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US" sz="2400" kern="12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02006366"/>
                  </a:ext>
                </a:extLst>
              </a:tr>
              <a:tr h="949191">
                <a:tc>
                  <a:txBody>
                    <a:bodyPr/>
                    <a:lstStyle/>
                    <a:p>
                      <a:pPr algn="ctr">
                        <a:lnSpc>
                          <a:spcPct val="107000"/>
                        </a:lnSpc>
                        <a:spcAft>
                          <a:spcPts val="0"/>
                        </a:spcAft>
                      </a:pPr>
                      <a:r>
                        <a:rPr lang="en-US" sz="1400" kern="1200">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en-US" sz="2400" kern="12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cs typeface="Times New Roman" panose="02020603050405020304" pitchFamily="18" charset="0"/>
                      </a:endParaRPr>
                    </a:p>
                    <a:p>
                      <a:pPr>
                        <a:lnSpc>
                          <a:spcPct val="107000"/>
                        </a:lnSpc>
                        <a:spcAft>
                          <a:spcPts val="0"/>
                        </a:spcAft>
                      </a:pPr>
                      <a:r>
                        <a:rPr lang="en-US" sz="2400" kern="12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en-US" sz="2400" kern="12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79864986"/>
                  </a:ext>
                </a:extLst>
              </a:tr>
            </a:tbl>
          </a:graphicData>
        </a:graphic>
      </p:graphicFrame>
      <p:sp>
        <p:nvSpPr>
          <p:cNvPr id="25" name="Rectangle: Rounded Corners 24">
            <a:extLst>
              <a:ext uri="{FF2B5EF4-FFF2-40B4-BE49-F238E27FC236}">
                <a16:creationId xmlns:a16="http://schemas.microsoft.com/office/drawing/2014/main" id="{A15B0D3C-7C47-4BC6-8489-A55C6A4D372C}"/>
              </a:ext>
            </a:extLst>
          </p:cNvPr>
          <p:cNvSpPr/>
          <p:nvPr/>
        </p:nvSpPr>
        <p:spPr>
          <a:xfrm>
            <a:off x="914400" y="2282981"/>
            <a:ext cx="1582738" cy="577537"/>
          </a:xfrm>
          <a:prstGeom prst="roundRect">
            <a:avLst/>
          </a:prstGeom>
          <a:blipFill rotWithShape="1">
            <a:blip r:embed="rId2"/>
            <a:srcRect/>
            <a:stretch>
              <a:fillRect t="-2000" b="-2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6" name="Rectangle: Rounded Corners 25">
            <a:extLst>
              <a:ext uri="{FF2B5EF4-FFF2-40B4-BE49-F238E27FC236}">
                <a16:creationId xmlns:a16="http://schemas.microsoft.com/office/drawing/2014/main" id="{DBC714EA-AE55-44FF-BC19-A8AFAF83F8C3}"/>
              </a:ext>
            </a:extLst>
          </p:cNvPr>
          <p:cNvSpPr/>
          <p:nvPr/>
        </p:nvSpPr>
        <p:spPr>
          <a:xfrm>
            <a:off x="914400" y="3348037"/>
            <a:ext cx="1582738" cy="501350"/>
          </a:xfrm>
          <a:prstGeom prst="roundRect">
            <a:avLst/>
          </a:prstGeom>
          <a:blipFill rotWithShape="1">
            <a:blip r:embed="rId3"/>
            <a:srcRect/>
            <a:stretch>
              <a:fillRect l="-6000" r="-6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7" name="Rectangle: Rounded Corners 26">
            <a:extLst>
              <a:ext uri="{FF2B5EF4-FFF2-40B4-BE49-F238E27FC236}">
                <a16:creationId xmlns:a16="http://schemas.microsoft.com/office/drawing/2014/main" id="{DC974095-D935-4EA7-9CA1-EB39A24A1302}"/>
              </a:ext>
            </a:extLst>
          </p:cNvPr>
          <p:cNvSpPr/>
          <p:nvPr/>
        </p:nvSpPr>
        <p:spPr>
          <a:xfrm>
            <a:off x="1213332" y="4236044"/>
            <a:ext cx="984874" cy="678578"/>
          </a:xfrm>
          <a:prstGeom prst="roundRect">
            <a:avLst/>
          </a:prstGeom>
          <a:blipFill>
            <a:blip r:embed="rId4"/>
            <a:srcRect/>
            <a:stretch>
              <a:fillRect t="-2000" b="-2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4066967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par>
                                <p:cTn id="11" presetID="22" presetClass="entr" presetSubtype="4"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down)">
                                      <p:cBhvr>
                                        <p:cTn id="16" dur="500"/>
                                        <p:tgtEl>
                                          <p:spTgt spid="26"/>
                                        </p:tgtEl>
                                      </p:cBhvr>
                                    </p:animEffect>
                                  </p:childTnLst>
                                </p:cTn>
                              </p:par>
                              <p:par>
                                <p:cTn id="17" presetID="22" presetClass="entr" presetSubtype="4"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65DCAC-E004-46FE-B14B-86E94211A6CB}"/>
              </a:ext>
            </a:extLst>
          </p:cNvPr>
          <p:cNvSpPr/>
          <p:nvPr/>
        </p:nvSpPr>
        <p:spPr>
          <a:xfrm>
            <a:off x="152400" y="209550"/>
            <a:ext cx="8839200" cy="4803366"/>
          </a:xfrm>
          <a:prstGeom prst="rect">
            <a:avLst/>
          </a:prstGeom>
        </p:spPr>
        <p:txBody>
          <a:bodyPr wrap="square">
            <a:spAutoFit/>
          </a:bodyPr>
          <a:lstStyle/>
          <a:p>
            <a:pPr algn="ctr">
              <a:lnSpc>
                <a:spcPct val="107000"/>
              </a:lnSpc>
              <a:spcAft>
                <a:spcPts val="800"/>
              </a:spcAft>
            </a:pPr>
            <a:r>
              <a:rPr lang="en-US" sz="2400" b="1">
                <a:latin typeface="Times New Roman" panose="02020603050405020304" pitchFamily="18" charset="0"/>
                <a:ea typeface="Calibri" panose="020F0502020204030204" pitchFamily="34" charset="0"/>
                <a:cs typeface="Times New Roman" panose="02020603050405020304" pitchFamily="18" charset="0"/>
              </a:rPr>
              <a:t>PHIẾU HỌC TẬP GÓC TRẢI NGHIỆM</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tabLst>
                <a:tab pos="812800" algn="l"/>
              </a:tabLst>
            </a:pPr>
            <a:r>
              <a:rPr lang="en-US" sz="2400">
                <a:latin typeface="Times New Roman" panose="02020603050405020304" pitchFamily="18" charset="0"/>
                <a:ea typeface="Times New Roman" panose="02020603050405020304" pitchFamily="18" charset="0"/>
                <a:cs typeface="Times New Roman" panose="02020603050405020304" pitchFamily="18" charset="0"/>
              </a:rPr>
              <a:t>Hình thức: Nhóm tại góc trải nghiệm.</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tabLst>
                <a:tab pos="800100" algn="l"/>
              </a:tabLst>
            </a:pPr>
            <a:r>
              <a:rPr lang="en-US" sz="2400">
                <a:latin typeface="Times New Roman" panose="02020603050405020304" pitchFamily="18" charset="0"/>
                <a:ea typeface="Times New Roman" panose="02020603050405020304" pitchFamily="18" charset="0"/>
                <a:cs typeface="Times New Roman" panose="02020603050405020304" pitchFamily="18" charset="0"/>
              </a:rPr>
              <a:t>Nhiệm vụ: Hoàn thành các yêu cầu sau:</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marL="800100">
              <a:lnSpc>
                <a:spcPct val="115000"/>
              </a:lnSpc>
              <a:spcAft>
                <a:spcPts val="0"/>
              </a:spcAft>
              <a:tabLst>
                <a:tab pos="800100" algn="l"/>
              </a:tabLst>
            </a:pPr>
            <a:r>
              <a:rPr lang="en-US" sz="240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15000"/>
              </a:lnSpc>
              <a:spcAft>
                <a:spcPts val="0"/>
              </a:spcAft>
              <a:tabLst>
                <a:tab pos="630555" algn="l"/>
              </a:tabLst>
            </a:pPr>
            <a:r>
              <a:rPr lang="en-US" sz="2400" b="1">
                <a:latin typeface="Times New Roman" panose="02020603050405020304" pitchFamily="18" charset="0"/>
                <a:ea typeface="Times New Roman" panose="02020603050405020304" pitchFamily="18" charset="0"/>
                <a:cs typeface="Times New Roman" panose="02020603050405020304" pitchFamily="18" charset="0"/>
              </a:rPr>
              <a:t>Câu 1</a:t>
            </a:r>
            <a:r>
              <a:rPr lang="en-US" sz="2400">
                <a:latin typeface="Times New Roman" panose="02020603050405020304" pitchFamily="18" charset="0"/>
                <a:ea typeface="Times New Roman" panose="02020603050405020304" pitchFamily="18" charset="0"/>
                <a:cs typeface="Times New Roman" panose="02020603050405020304" pitchFamily="18" charset="0"/>
              </a:rPr>
              <a:t>. Cắm cáp vào các thiết bị đã chuẩn bị sẵn, nêu nhận xét của em khi cắm dây cáp vào các thiết bị đó?</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15000"/>
              </a:lnSpc>
              <a:spcAft>
                <a:spcPts val="0"/>
              </a:spcAft>
              <a:tabLst>
                <a:tab pos="630555" algn="l"/>
              </a:tabLst>
            </a:pPr>
            <a:r>
              <a:rPr lang="en-US" sz="2400" b="1">
                <a:latin typeface="Times New Roman" panose="02020603050405020304" pitchFamily="18" charset="0"/>
                <a:ea typeface="Times New Roman" panose="02020603050405020304" pitchFamily="18" charset="0"/>
                <a:cs typeface="Times New Roman" panose="02020603050405020304" pitchFamily="18" charset="0"/>
              </a:rPr>
              <a:t>Câu 2</a:t>
            </a:r>
            <a:r>
              <a:rPr lang="en-US" sz="2400">
                <a:latin typeface="Times New Roman" panose="02020603050405020304" pitchFamily="18" charset="0"/>
                <a:ea typeface="Times New Roman" panose="02020603050405020304" pitchFamily="18" charset="0"/>
                <a:cs typeface="Times New Roman" panose="02020603050405020304" pitchFamily="18" charset="0"/>
              </a:rPr>
              <a:t>. Hãy cho biết cáp mạng dùng để kết nối những thiết bị mạng nào với nhau?</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15000"/>
              </a:lnSpc>
              <a:spcAft>
                <a:spcPts val="0"/>
              </a:spcAft>
              <a:tabLst>
                <a:tab pos="630555" algn="l"/>
              </a:tabLst>
            </a:pPr>
            <a:r>
              <a:rPr lang="en-US" sz="2400" b="1">
                <a:latin typeface="Times New Roman" panose="02020603050405020304" pitchFamily="18" charset="0"/>
                <a:ea typeface="Times New Roman" panose="02020603050405020304" pitchFamily="18" charset="0"/>
                <a:cs typeface="Times New Roman" panose="02020603050405020304" pitchFamily="18" charset="0"/>
              </a:rPr>
              <a:t>Câu 3</a:t>
            </a:r>
            <a:r>
              <a:rPr lang="en-US" sz="2400">
                <a:latin typeface="Times New Roman" panose="02020603050405020304" pitchFamily="18" charset="0"/>
                <a:ea typeface="Times New Roman" panose="02020603050405020304" pitchFamily="18" charset="0"/>
                <a:cs typeface="Times New Roman" panose="02020603050405020304" pitchFamily="18" charset="0"/>
              </a:rPr>
              <a:t>. Em hay cắm USB receiver vào cổng USB máy tính để sử dụng chuột điều khiển mở thư mục. Em hãy cho USB receiver giúp máy tính kết nồi với chuột qua sóng điện tử hay cáp quang?</a:t>
            </a:r>
            <a:endParaRPr lang="en-US" sz="240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69810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down)">
                                      <p:cBhvr>
                                        <p:cTn id="10" dur="500"/>
                                        <p:tgtEl>
                                          <p:spTgt spid="2">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down)">
                                      <p:cBhvr>
                                        <p:cTn id="13" dur="500"/>
                                        <p:tgtEl>
                                          <p:spTgt spid="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barn(inVertical)">
                                      <p:cBhvr>
                                        <p:cTn id="18" dur="500"/>
                                        <p:tgtEl>
                                          <p:spTgt spid="2">
                                            <p:txEl>
                                              <p:pRg st="4" end="4"/>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animEffect transition="in" filter="barn(inVertical)">
                                      <p:cBhvr>
                                        <p:cTn id="21" dur="500"/>
                                        <p:tgtEl>
                                          <p:spTgt spid="2">
                                            <p:txEl>
                                              <p:pRg st="5" end="5"/>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2">
                                            <p:txEl>
                                              <p:pRg st="6" end="6"/>
                                            </p:txEl>
                                          </p:spTgt>
                                        </p:tgtEl>
                                        <p:attrNameLst>
                                          <p:attrName>style.visibility</p:attrName>
                                        </p:attrNameLst>
                                      </p:cBhvr>
                                      <p:to>
                                        <p:strVal val="visible"/>
                                      </p:to>
                                    </p:set>
                                    <p:animEffect transition="in" filter="barn(inVertical)">
                                      <p:cBhvr>
                                        <p:cTn id="24"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2A20C59-7962-4527-AC79-4B693A1C1857}"/>
              </a:ext>
            </a:extLst>
          </p:cNvPr>
          <p:cNvSpPr/>
          <p:nvPr/>
        </p:nvSpPr>
        <p:spPr>
          <a:xfrm>
            <a:off x="152400" y="424912"/>
            <a:ext cx="8763000" cy="3961084"/>
          </a:xfrm>
          <a:prstGeom prst="rect">
            <a:avLst/>
          </a:prstGeom>
        </p:spPr>
        <p:txBody>
          <a:bodyPr wrap="square">
            <a:spAutoFit/>
          </a:bodyPr>
          <a:lstStyle/>
          <a:p>
            <a:pPr algn="ctr">
              <a:lnSpc>
                <a:spcPct val="107000"/>
              </a:lnSpc>
              <a:spcAft>
                <a:spcPts val="800"/>
              </a:spcAft>
            </a:pPr>
            <a:r>
              <a:rPr lang="en-US" sz="2400" b="1">
                <a:latin typeface="Times New Roman" panose="02020603050405020304" pitchFamily="18" charset="0"/>
                <a:ea typeface="Calibri" panose="020F0502020204030204" pitchFamily="34" charset="0"/>
                <a:cs typeface="Times New Roman" panose="02020603050405020304" pitchFamily="18" charset="0"/>
              </a:rPr>
              <a:t>PHIẾU HỌC TẬP GÓC VẬN DỤNG</a:t>
            </a:r>
            <a:endParaRPr lang="en-US" sz="240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tabLst>
                <a:tab pos="812800" algn="l"/>
              </a:tabLst>
            </a:pPr>
            <a:r>
              <a:rPr lang="en-US" sz="2400">
                <a:latin typeface="Times New Roman" panose="02020603050405020304" pitchFamily="18" charset="0"/>
                <a:ea typeface="Times New Roman" panose="02020603050405020304" pitchFamily="18" charset="0"/>
                <a:cs typeface="Times New Roman" panose="02020603050405020304" pitchFamily="18" charset="0"/>
              </a:rPr>
              <a:t>Hình thức: Nhóm tại góc vận dụng</a:t>
            </a:r>
            <a:endParaRPr lang="en-US" sz="240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tabLst>
                <a:tab pos="800100" algn="l"/>
              </a:tabLst>
            </a:pPr>
            <a:r>
              <a:rPr lang="en-US" sz="2400">
                <a:latin typeface="Times New Roman" panose="02020603050405020304" pitchFamily="18" charset="0"/>
                <a:ea typeface="Times New Roman" panose="02020603050405020304" pitchFamily="18" charset="0"/>
                <a:cs typeface="Times New Roman" panose="02020603050405020304" pitchFamily="18" charset="0"/>
              </a:rPr>
              <a:t>Nhiệm vụ: Quan sát hoàn thành bảng sau </a:t>
            </a:r>
            <a:endParaRPr lang="en-US" sz="2400">
              <a:latin typeface="Calibri" panose="020F0502020204030204" pitchFamily="34" charset="0"/>
              <a:ea typeface="Calibri" panose="020F0502020204030204" pitchFamily="34" charset="0"/>
              <a:cs typeface="Times New Roman" panose="02020603050405020304" pitchFamily="18" charset="0"/>
            </a:endParaRPr>
          </a:p>
          <a:p>
            <a:pPr marL="800100">
              <a:lnSpc>
                <a:spcPct val="115000"/>
              </a:lnSpc>
              <a:spcAft>
                <a:spcPts val="0"/>
              </a:spcAft>
              <a:tabLst>
                <a:tab pos="800100" algn="l"/>
              </a:tabLst>
            </a:pPr>
            <a:r>
              <a:rPr lang="en-US" sz="240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tabLst>
                <a:tab pos="630555" algn="l"/>
              </a:tabLst>
            </a:pPr>
            <a:r>
              <a:rPr lang="en-US" sz="2400" b="1">
                <a:latin typeface="Times New Roman" panose="02020603050405020304" pitchFamily="18" charset="0"/>
                <a:ea typeface="Times New Roman" panose="02020603050405020304" pitchFamily="18" charset="0"/>
                <a:cs typeface="Times New Roman" panose="02020603050405020304" pitchFamily="18" charset="0"/>
              </a:rPr>
              <a:t>Câu 1</a:t>
            </a:r>
            <a:r>
              <a:rPr lang="en-US" sz="2400">
                <a:latin typeface="Times New Roman" panose="02020603050405020304" pitchFamily="18" charset="0"/>
                <a:ea typeface="Times New Roman" panose="02020603050405020304" pitchFamily="18" charset="0"/>
                <a:cs typeface="Times New Roman" panose="02020603050405020304" pitchFamily="18" charset="0"/>
              </a:rPr>
              <a:t>. Em hãy sử dụng máy tính (điện thoại thông minh) phát và truyền tải một bài hát sang loa Bluetooth được bố trí tại bàn GV.</a:t>
            </a:r>
            <a:endParaRPr lang="en-US" sz="240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tabLst>
                <a:tab pos="630555" algn="l"/>
              </a:tabLst>
            </a:pPr>
            <a:r>
              <a:rPr lang="en-US" sz="2400" b="1">
                <a:latin typeface="Times New Roman" panose="02020603050405020304" pitchFamily="18" charset="0"/>
                <a:ea typeface="Times New Roman" panose="02020603050405020304" pitchFamily="18" charset="0"/>
                <a:cs typeface="Times New Roman" panose="02020603050405020304" pitchFamily="18" charset="0"/>
              </a:rPr>
              <a:t>Câu 2</a:t>
            </a:r>
            <a:r>
              <a:rPr lang="en-US" sz="2400">
                <a:latin typeface="Times New Roman" panose="02020603050405020304" pitchFamily="18" charset="0"/>
                <a:ea typeface="Times New Roman" panose="02020603050405020304" pitchFamily="18" charset="0"/>
                <a:cs typeface="Times New Roman" panose="02020603050405020304" pitchFamily="18" charset="0"/>
              </a:rPr>
              <a:t>. Em hãy sử dụng máy tính cá nhân (đã cắm sẵn USB Wifi) tại góc vận dụng để tìm một số thiết bị mạng máy tính và tải chúng về máy lưu vào thư mục tên nhóm mình?</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5721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wipe(down)">
                                      <p:cBhvr>
                                        <p:cTn id="10" dur="500"/>
                                        <p:tgtEl>
                                          <p:spTgt spid="6">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wipe(down)">
                                      <p:cBhvr>
                                        <p:cTn id="13" dur="500"/>
                                        <p:tgtEl>
                                          <p:spTgt spid="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xEl>
                                              <p:pRg st="4" end="4"/>
                                            </p:txEl>
                                          </p:spTgt>
                                        </p:tgtEl>
                                        <p:attrNameLst>
                                          <p:attrName>style.visibility</p:attrName>
                                        </p:attrNameLst>
                                      </p:cBhvr>
                                      <p:to>
                                        <p:strVal val="visible"/>
                                      </p:to>
                                    </p:set>
                                    <p:animEffect transition="in" filter="barn(inVertical)">
                                      <p:cBhvr>
                                        <p:cTn id="18" dur="500"/>
                                        <p:tgtEl>
                                          <p:spTgt spid="6">
                                            <p:txEl>
                                              <p:pRg st="4" end="4"/>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animEffect transition="in" filter="barn(inVertical)">
                                      <p:cBhvr>
                                        <p:cTn id="21"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F98C73B-AD3E-4FB9-9579-4FB92A6529DE}"/>
              </a:ext>
            </a:extLst>
          </p:cNvPr>
          <p:cNvSpPr/>
          <p:nvPr/>
        </p:nvSpPr>
        <p:spPr>
          <a:xfrm>
            <a:off x="485775" y="133350"/>
            <a:ext cx="7239000" cy="1405513"/>
          </a:xfrm>
          <a:prstGeom prst="rect">
            <a:avLst/>
          </a:prstGeom>
          <a:noFill/>
        </p:spPr>
        <p:txBody>
          <a:bodyPr wrap="square">
            <a:spAutoFit/>
          </a:bodyPr>
          <a:lstStyle/>
          <a:p>
            <a:pPr algn="ctr">
              <a:lnSpc>
                <a:spcPct val="107000"/>
              </a:lnSpc>
              <a:spcAft>
                <a:spcPts val="800"/>
              </a:spcAft>
            </a:pPr>
            <a:r>
              <a:rPr lang="en-US" sz="2400" b="1">
                <a:latin typeface="Times New Roman" panose="02020603050405020304" pitchFamily="18" charset="0"/>
                <a:ea typeface="Calibri" panose="020F0502020204030204" pitchFamily="34" charset="0"/>
                <a:cs typeface="Times New Roman" panose="02020603050405020304" pitchFamily="18" charset="0"/>
              </a:rPr>
              <a:t>PHIẾU HỌC TẬP GÓC QUAN SÁT</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tabLst>
                <a:tab pos="812800" algn="l"/>
              </a:tabLst>
            </a:pPr>
            <a:r>
              <a:rPr lang="en-US" sz="2400">
                <a:latin typeface="Times New Roman" panose="02020603050405020304" pitchFamily="18" charset="0"/>
                <a:ea typeface="Times New Roman" panose="02020603050405020304" pitchFamily="18" charset="0"/>
                <a:cs typeface="Times New Roman" panose="02020603050405020304" pitchFamily="18" charset="0"/>
              </a:rPr>
              <a:t>Hình thức: Nhóm tại góc quan sát</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tabLst>
                <a:tab pos="800100" algn="l"/>
              </a:tabLst>
            </a:pPr>
            <a:r>
              <a:rPr lang="en-US" sz="2400">
                <a:latin typeface="Times New Roman" panose="02020603050405020304" pitchFamily="18" charset="0"/>
                <a:ea typeface="Times New Roman" panose="02020603050405020304" pitchFamily="18" charset="0"/>
                <a:cs typeface="Times New Roman" panose="02020603050405020304" pitchFamily="18" charset="0"/>
              </a:rPr>
              <a:t>Nhiệm vụ: Quan sát hoàn thành bảng sau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24" name="Table 23">
            <a:extLst>
              <a:ext uri="{FF2B5EF4-FFF2-40B4-BE49-F238E27FC236}">
                <a16:creationId xmlns:a16="http://schemas.microsoft.com/office/drawing/2014/main" id="{5D319EAC-5EB4-421A-94FC-15D7BCDC02A8}"/>
              </a:ext>
            </a:extLst>
          </p:cNvPr>
          <p:cNvGraphicFramePr>
            <a:graphicFrameLocks noGrp="1"/>
          </p:cNvGraphicFramePr>
          <p:nvPr>
            <p:extLst>
              <p:ext uri="{D42A27DB-BD31-4B8C-83A1-F6EECF244321}">
                <p14:modId xmlns:p14="http://schemas.microsoft.com/office/powerpoint/2010/main" val="247814518"/>
              </p:ext>
            </p:extLst>
          </p:nvPr>
        </p:nvGraphicFramePr>
        <p:xfrm>
          <a:off x="304800" y="1592014"/>
          <a:ext cx="8762999" cy="3418136"/>
        </p:xfrm>
        <a:graphic>
          <a:graphicData uri="http://schemas.openxmlformats.org/drawingml/2006/table">
            <a:tbl>
              <a:tblPr firstRow="1" firstCol="1" bandRow="1">
                <a:tableStyleId>{5C22544A-7EE6-4342-B048-85BDC9FD1C3A}</a:tableStyleId>
              </a:tblPr>
              <a:tblGrid>
                <a:gridCol w="2476500">
                  <a:extLst>
                    <a:ext uri="{9D8B030D-6E8A-4147-A177-3AD203B41FA5}">
                      <a16:colId xmlns:a16="http://schemas.microsoft.com/office/drawing/2014/main" val="1496171089"/>
                    </a:ext>
                  </a:extLst>
                </a:gridCol>
                <a:gridCol w="2857500">
                  <a:extLst>
                    <a:ext uri="{9D8B030D-6E8A-4147-A177-3AD203B41FA5}">
                      <a16:colId xmlns:a16="http://schemas.microsoft.com/office/drawing/2014/main" val="1985966925"/>
                    </a:ext>
                  </a:extLst>
                </a:gridCol>
                <a:gridCol w="3428999">
                  <a:extLst>
                    <a:ext uri="{9D8B030D-6E8A-4147-A177-3AD203B41FA5}">
                      <a16:colId xmlns:a16="http://schemas.microsoft.com/office/drawing/2014/main" val="2298546631"/>
                    </a:ext>
                  </a:extLst>
                </a:gridCol>
              </a:tblGrid>
              <a:tr h="429028">
                <a:tc>
                  <a:txBody>
                    <a:bodyPr/>
                    <a:lstStyle/>
                    <a:p>
                      <a:pPr algn="ctr">
                        <a:lnSpc>
                          <a:spcPct val="107000"/>
                        </a:lnSpc>
                        <a:spcAft>
                          <a:spcPts val="0"/>
                        </a:spcAft>
                      </a:pPr>
                      <a:r>
                        <a:rPr lang="en-US" sz="2400" kern="1200">
                          <a:solidFill>
                            <a:schemeClr val="tx1"/>
                          </a:solidFill>
                          <a:effectLst/>
                          <a:latin typeface="Times New Roman" panose="02020603050405020304" pitchFamily="18" charset="0"/>
                          <a:cs typeface="Times New Roman" panose="02020603050405020304" pitchFamily="18" charset="0"/>
                        </a:rPr>
                        <a:t>Thiết bị</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2400" kern="1200">
                          <a:solidFill>
                            <a:schemeClr val="tx1"/>
                          </a:solidFill>
                          <a:effectLst/>
                          <a:latin typeface="Times New Roman" panose="02020603050405020304" pitchFamily="18" charset="0"/>
                          <a:cs typeface="Times New Roman" panose="02020603050405020304" pitchFamily="18" charset="0"/>
                        </a:rPr>
                        <a:t>Mặt trước</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2400" kern="1200">
                          <a:solidFill>
                            <a:schemeClr val="tx1"/>
                          </a:solidFill>
                          <a:effectLst/>
                          <a:latin typeface="Times New Roman" panose="02020603050405020304" pitchFamily="18" charset="0"/>
                          <a:cs typeface="Times New Roman" panose="02020603050405020304" pitchFamily="18" charset="0"/>
                        </a:rPr>
                        <a:t>Mặt sau</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0199153"/>
                  </a:ext>
                </a:extLst>
              </a:tr>
              <a:tr h="949191">
                <a:tc>
                  <a:txBody>
                    <a:bodyPr/>
                    <a:lstStyle/>
                    <a:p>
                      <a:pPr algn="ctr">
                        <a:lnSpc>
                          <a:spcPct val="107000"/>
                        </a:lnSpc>
                        <a:spcAft>
                          <a:spcPts val="0"/>
                        </a:spcAft>
                      </a:pPr>
                      <a:r>
                        <a:rPr lang="en-US" sz="1400" kern="1200">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endParaRPr lang="en-US" sz="20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45471884"/>
                  </a:ext>
                </a:extLst>
              </a:tr>
              <a:tr h="949191">
                <a:tc>
                  <a:txBody>
                    <a:bodyPr/>
                    <a:lstStyle/>
                    <a:p>
                      <a:pPr algn="ctr">
                        <a:lnSpc>
                          <a:spcPct val="107000"/>
                        </a:lnSpc>
                        <a:spcAft>
                          <a:spcPts val="0"/>
                        </a:spcAft>
                      </a:pPr>
                      <a:r>
                        <a:rPr lang="en-US" sz="1400" kern="1200">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endParaRPr lang="en-US" sz="2000">
                        <a:solidFill>
                          <a:srgbClr val="FF0000"/>
                        </a:solidFil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endParaRPr lang="en-US" sz="20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02006366"/>
                  </a:ext>
                </a:extLst>
              </a:tr>
              <a:tr h="1090726">
                <a:tc>
                  <a:txBody>
                    <a:bodyPr/>
                    <a:lstStyle/>
                    <a:p>
                      <a:pPr algn="ctr">
                        <a:lnSpc>
                          <a:spcPct val="107000"/>
                        </a:lnSpc>
                        <a:spcAft>
                          <a:spcPts val="0"/>
                        </a:spcAft>
                      </a:pPr>
                      <a:r>
                        <a:rPr lang="en-US" sz="1400" kern="1200">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endParaRPr lang="en-US" sz="2000" kern="1200">
                        <a:solidFill>
                          <a:srgbClr val="FF0000"/>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endParaRPr lang="en-US" sz="20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79864986"/>
                  </a:ext>
                </a:extLst>
              </a:tr>
            </a:tbl>
          </a:graphicData>
        </a:graphic>
      </p:graphicFrame>
      <p:sp>
        <p:nvSpPr>
          <p:cNvPr id="25" name="Rectangle: Rounded Corners 24">
            <a:extLst>
              <a:ext uri="{FF2B5EF4-FFF2-40B4-BE49-F238E27FC236}">
                <a16:creationId xmlns:a16="http://schemas.microsoft.com/office/drawing/2014/main" id="{A15B0D3C-7C47-4BC6-8489-A55C6A4D372C}"/>
              </a:ext>
            </a:extLst>
          </p:cNvPr>
          <p:cNvSpPr/>
          <p:nvPr/>
        </p:nvSpPr>
        <p:spPr>
          <a:xfrm>
            <a:off x="914400" y="2282981"/>
            <a:ext cx="1582738" cy="577537"/>
          </a:xfrm>
          <a:prstGeom prst="roundRect">
            <a:avLst/>
          </a:prstGeom>
          <a:blipFill rotWithShape="1">
            <a:blip r:embed="rId2"/>
            <a:srcRect/>
            <a:stretch>
              <a:fillRect t="-2000" b="-2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6" name="Rectangle: Rounded Corners 25">
            <a:extLst>
              <a:ext uri="{FF2B5EF4-FFF2-40B4-BE49-F238E27FC236}">
                <a16:creationId xmlns:a16="http://schemas.microsoft.com/office/drawing/2014/main" id="{DBC714EA-AE55-44FF-BC19-A8AFAF83F8C3}"/>
              </a:ext>
            </a:extLst>
          </p:cNvPr>
          <p:cNvSpPr/>
          <p:nvPr/>
        </p:nvSpPr>
        <p:spPr>
          <a:xfrm>
            <a:off x="914400" y="3348037"/>
            <a:ext cx="1582738" cy="501350"/>
          </a:xfrm>
          <a:prstGeom prst="roundRect">
            <a:avLst/>
          </a:prstGeom>
          <a:blipFill rotWithShape="1">
            <a:blip r:embed="rId3"/>
            <a:srcRect/>
            <a:stretch>
              <a:fillRect l="-6000" r="-6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7" name="Rectangle: Rounded Corners 26">
            <a:extLst>
              <a:ext uri="{FF2B5EF4-FFF2-40B4-BE49-F238E27FC236}">
                <a16:creationId xmlns:a16="http://schemas.microsoft.com/office/drawing/2014/main" id="{DC974095-D935-4EA7-9CA1-EB39A24A1302}"/>
              </a:ext>
            </a:extLst>
          </p:cNvPr>
          <p:cNvSpPr/>
          <p:nvPr/>
        </p:nvSpPr>
        <p:spPr>
          <a:xfrm>
            <a:off x="1169528" y="4171950"/>
            <a:ext cx="984874" cy="678578"/>
          </a:xfrm>
          <a:prstGeom prst="roundRect">
            <a:avLst/>
          </a:prstGeom>
          <a:blipFill>
            <a:blip r:embed="rId4"/>
            <a:srcRect/>
            <a:stretch>
              <a:fillRect t="-2000" b="-2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 name="TextBox 3">
            <a:extLst>
              <a:ext uri="{FF2B5EF4-FFF2-40B4-BE49-F238E27FC236}">
                <a16:creationId xmlns:a16="http://schemas.microsoft.com/office/drawing/2014/main" id="{F695CB8F-3C57-4FB3-A801-8B45173C8EA1}"/>
              </a:ext>
            </a:extLst>
          </p:cNvPr>
          <p:cNvSpPr txBox="1"/>
          <p:nvPr/>
        </p:nvSpPr>
        <p:spPr>
          <a:xfrm>
            <a:off x="2710258" y="2063917"/>
            <a:ext cx="2790033" cy="1015663"/>
          </a:xfrm>
          <a:prstGeom prst="rect">
            <a:avLst/>
          </a:prstGeom>
          <a:noFill/>
        </p:spPr>
        <p:txBody>
          <a:bodyPr wrap="square" rtlCol="0">
            <a:spAutoFit/>
          </a:bodyPr>
          <a:lstStyle/>
          <a:p>
            <a:pPr marL="285750" indent="-285750">
              <a:buFontTx/>
              <a:buChar char="-"/>
            </a:pPr>
            <a:r>
              <a:rPr lang="en-US" sz="2000">
                <a:solidFill>
                  <a:srgbClr val="FF0000"/>
                </a:solidFill>
                <a:latin typeface="Times New Roman" panose="02020603050405020304" pitchFamily="18" charset="0"/>
                <a:cs typeface="Times New Roman" panose="02020603050405020304" pitchFamily="18" charset="0"/>
              </a:rPr>
              <a:t>Các đèn báo hiệu, nút nguồn, cổng kết nối JR45, cổng SEP.</a:t>
            </a:r>
          </a:p>
        </p:txBody>
      </p:sp>
      <p:sp>
        <p:nvSpPr>
          <p:cNvPr id="2" name="TextBox 1">
            <a:extLst>
              <a:ext uri="{FF2B5EF4-FFF2-40B4-BE49-F238E27FC236}">
                <a16:creationId xmlns:a16="http://schemas.microsoft.com/office/drawing/2014/main" id="{15B52665-976B-44BF-84CC-F3E4072A87E6}"/>
              </a:ext>
            </a:extLst>
          </p:cNvPr>
          <p:cNvSpPr txBox="1"/>
          <p:nvPr/>
        </p:nvSpPr>
        <p:spPr>
          <a:xfrm>
            <a:off x="5707968" y="2282981"/>
            <a:ext cx="3337319" cy="400110"/>
          </a:xfrm>
          <a:prstGeom prst="rect">
            <a:avLst/>
          </a:prstGeom>
          <a:noFill/>
        </p:spPr>
        <p:txBody>
          <a:bodyPr wrap="square" rtlCol="0">
            <a:spAutoFit/>
          </a:bodyPr>
          <a:lstStyle/>
          <a:p>
            <a:r>
              <a:rPr lang="en-US" sz="20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Cổng nguồn, quạt tản nhiệt.</a:t>
            </a:r>
          </a:p>
        </p:txBody>
      </p:sp>
      <p:sp>
        <p:nvSpPr>
          <p:cNvPr id="3" name="TextBox 2">
            <a:extLst>
              <a:ext uri="{FF2B5EF4-FFF2-40B4-BE49-F238E27FC236}">
                <a16:creationId xmlns:a16="http://schemas.microsoft.com/office/drawing/2014/main" id="{D5650A92-97AB-4AEB-89F1-DCC783E4830C}"/>
              </a:ext>
            </a:extLst>
          </p:cNvPr>
          <p:cNvSpPr txBox="1"/>
          <p:nvPr/>
        </p:nvSpPr>
        <p:spPr>
          <a:xfrm>
            <a:off x="2886074" y="3307506"/>
            <a:ext cx="2438400" cy="400110"/>
          </a:xfrm>
          <a:prstGeom prst="rect">
            <a:avLst/>
          </a:prstGeom>
          <a:noFill/>
        </p:spPr>
        <p:txBody>
          <a:bodyPr wrap="square" rtlCol="0">
            <a:spAutoFit/>
          </a:bodyPr>
          <a:lstStyle/>
          <a:p>
            <a:r>
              <a:rPr lang="en-US" sz="2000">
                <a:solidFill>
                  <a:srgbClr val="FF0000"/>
                </a:solidFill>
                <a:latin typeface="Times New Roman" panose="02020603050405020304" pitchFamily="18" charset="0"/>
                <a:ea typeface="Calibri" panose="020F0502020204030204" pitchFamily="34" charset="0"/>
              </a:rPr>
              <a:t>- Các đèn báo hiệu.</a:t>
            </a:r>
            <a:endParaRPr lang="en-US" sz="2000">
              <a:solidFill>
                <a:srgbClr val="FF0000"/>
              </a:solidFill>
            </a:endParaRPr>
          </a:p>
        </p:txBody>
      </p:sp>
      <p:sp>
        <p:nvSpPr>
          <p:cNvPr id="5" name="TextBox 4">
            <a:extLst>
              <a:ext uri="{FF2B5EF4-FFF2-40B4-BE49-F238E27FC236}">
                <a16:creationId xmlns:a16="http://schemas.microsoft.com/office/drawing/2014/main" id="{29CBACFC-A1A9-407B-841C-F44C984A7BFA}"/>
              </a:ext>
            </a:extLst>
          </p:cNvPr>
          <p:cNvSpPr txBox="1"/>
          <p:nvPr/>
        </p:nvSpPr>
        <p:spPr>
          <a:xfrm>
            <a:off x="5773680" y="2998547"/>
            <a:ext cx="3131232" cy="1015663"/>
          </a:xfrm>
          <a:prstGeom prst="rect">
            <a:avLst/>
          </a:prstGeom>
          <a:noFill/>
        </p:spPr>
        <p:txBody>
          <a:bodyPr wrap="square" rtlCol="0">
            <a:spAutoFit/>
          </a:bodyPr>
          <a:lstStyle/>
          <a:p>
            <a:r>
              <a:rPr lang="en-US" sz="20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Cổng nguồn, cổng cắm cáp quang, </a:t>
            </a:r>
            <a:r>
              <a:rPr lang="en-US" sz="2000">
                <a:solidFill>
                  <a:srgbClr val="FF0000"/>
                </a:solidFill>
                <a:latin typeface="Times New Roman" panose="02020603050405020304" pitchFamily="18" charset="0"/>
                <a:ea typeface="Calibri" panose="020F0502020204030204" pitchFamily="34" charset="0"/>
              </a:rPr>
              <a:t>Cổng cắm dây LAN, WAN.</a:t>
            </a:r>
            <a:endParaRPr lang="en-US" sz="20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0459E936-F279-4338-AB53-435C6440097A}"/>
              </a:ext>
            </a:extLst>
          </p:cNvPr>
          <p:cNvSpPr txBox="1"/>
          <p:nvPr/>
        </p:nvSpPr>
        <p:spPr>
          <a:xfrm>
            <a:off x="2886074" y="4171950"/>
            <a:ext cx="2295526" cy="400110"/>
          </a:xfrm>
          <a:prstGeom prst="rect">
            <a:avLst/>
          </a:prstGeom>
          <a:noFill/>
        </p:spPr>
        <p:txBody>
          <a:bodyPr wrap="square" rtlCol="0">
            <a:spAutoFit/>
          </a:bodyPr>
          <a:lstStyle/>
          <a:p>
            <a:r>
              <a:rPr lang="en-US" sz="2000">
                <a:solidFill>
                  <a:srgbClr val="FF0000"/>
                </a:solidFill>
                <a:latin typeface="Times New Roman" panose="02020603050405020304" pitchFamily="18" charset="0"/>
                <a:cs typeface="Times New Roman" panose="02020603050405020304" pitchFamily="18" charset="0"/>
              </a:rPr>
              <a:t>- Các đèn báo hiệu.</a:t>
            </a:r>
          </a:p>
        </p:txBody>
      </p:sp>
      <p:sp>
        <p:nvSpPr>
          <p:cNvPr id="7" name="TextBox 6">
            <a:extLst>
              <a:ext uri="{FF2B5EF4-FFF2-40B4-BE49-F238E27FC236}">
                <a16:creationId xmlns:a16="http://schemas.microsoft.com/office/drawing/2014/main" id="{4710D078-DF4B-4465-AB19-3D1F752A7530}"/>
              </a:ext>
            </a:extLst>
          </p:cNvPr>
          <p:cNvSpPr txBox="1"/>
          <p:nvPr/>
        </p:nvSpPr>
        <p:spPr>
          <a:xfrm>
            <a:off x="5707968" y="3916055"/>
            <a:ext cx="3359831" cy="1125757"/>
          </a:xfrm>
          <a:prstGeom prst="rect">
            <a:avLst/>
          </a:prstGeom>
          <a:noFill/>
        </p:spPr>
        <p:txBody>
          <a:bodyPr wrap="square" rtlCol="0">
            <a:spAutoFit/>
          </a:bodyPr>
          <a:lstStyle/>
          <a:p>
            <a:pPr lvl="0">
              <a:lnSpc>
                <a:spcPct val="115000"/>
              </a:lnSpc>
              <a:defRPr/>
            </a:pPr>
            <a:r>
              <a:rPr lang="en-US" sz="20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Cổng cắm nguồn, nút nguồn,</a:t>
            </a:r>
          </a:p>
          <a:p>
            <a:pPr lvl="0">
              <a:lnSpc>
                <a:spcPct val="115000"/>
              </a:lnSpc>
              <a:defRPr/>
            </a:pPr>
            <a:r>
              <a:rPr lang="en-US" sz="20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nút reset, cổng kết nối mạng JR45, ăng ten thu wifi.</a:t>
            </a:r>
          </a:p>
        </p:txBody>
      </p:sp>
    </p:spTree>
    <p:extLst>
      <p:ext uri="{BB962C8B-B14F-4D97-AF65-F5344CB8AC3E}">
        <p14:creationId xmlns:p14="http://schemas.microsoft.com/office/powerpoint/2010/main" val="127472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58EAD5-F491-4A9F-A447-F1325A89276D}"/>
              </a:ext>
            </a:extLst>
          </p:cNvPr>
          <p:cNvSpPr/>
          <p:nvPr/>
        </p:nvSpPr>
        <p:spPr>
          <a:xfrm>
            <a:off x="1709678" y="0"/>
            <a:ext cx="5724645" cy="460895"/>
          </a:xfrm>
          <a:prstGeom prst="rect">
            <a:avLst/>
          </a:prstGeom>
        </p:spPr>
        <p:txBody>
          <a:bodyPr wrap="none">
            <a:spAutoFit/>
          </a:bodyPr>
          <a:lstStyle/>
          <a:p>
            <a:pPr algn="ctr">
              <a:lnSpc>
                <a:spcPct val="107000"/>
              </a:lnSpc>
              <a:spcAft>
                <a:spcPts val="800"/>
              </a:spcAft>
            </a:pPr>
            <a:r>
              <a:rPr lang="en-US" sz="2400" b="1">
                <a:latin typeface="Times New Roman" panose="02020603050405020304" pitchFamily="18" charset="0"/>
                <a:ea typeface="Calibri" panose="020F0502020204030204" pitchFamily="34" charset="0"/>
                <a:cs typeface="Times New Roman" panose="02020603050405020304" pitchFamily="18" charset="0"/>
              </a:rPr>
              <a:t>PHIẾU HỌC TẬP GÓC TRẢI NGHIỆM.</a:t>
            </a:r>
            <a:endParaRPr lang="en-US"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97DCA11E-D4FA-4402-836D-C62A489B5F31}"/>
              </a:ext>
            </a:extLst>
          </p:cNvPr>
          <p:cNvSpPr/>
          <p:nvPr/>
        </p:nvSpPr>
        <p:spPr>
          <a:xfrm>
            <a:off x="152400" y="460895"/>
            <a:ext cx="8839200" cy="4737515"/>
          </a:xfrm>
          <a:prstGeom prst="rect">
            <a:avLst/>
          </a:prstGeom>
        </p:spPr>
        <p:txBody>
          <a:bodyPr wrap="square">
            <a:spAutoFit/>
          </a:bodyPr>
          <a:lstStyle/>
          <a:p>
            <a:pPr marL="457200" algn="just">
              <a:lnSpc>
                <a:spcPct val="115000"/>
              </a:lnSpc>
              <a:spcAft>
                <a:spcPts val="0"/>
              </a:spcAft>
              <a:tabLst>
                <a:tab pos="630555" algn="l"/>
              </a:tabLst>
            </a:pPr>
            <a:r>
              <a:rPr lang="en-US" sz="2400" b="1">
                <a:latin typeface="Times New Roman" panose="02020603050405020304" pitchFamily="18" charset="0"/>
                <a:ea typeface="Times New Roman" panose="02020603050405020304" pitchFamily="18" charset="0"/>
                <a:cs typeface="Times New Roman" panose="02020603050405020304" pitchFamily="18" charset="0"/>
              </a:rPr>
              <a:t>Câu 1.</a:t>
            </a:r>
            <a:endParaRPr lang="en-US" sz="2400" b="1">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tabLst>
                <a:tab pos="630555" algn="l"/>
              </a:tabLst>
            </a:pPr>
            <a:r>
              <a:rPr lang="en-US" sz="24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p>
          <a:p>
            <a:pPr marL="457200" algn="just">
              <a:lnSpc>
                <a:spcPct val="115000"/>
              </a:lnSpc>
              <a:spcAft>
                <a:spcPts val="0"/>
              </a:spcAft>
              <a:tabLst>
                <a:tab pos="630555" algn="l"/>
              </a:tabLst>
            </a:pPr>
            <a:endParaRPr lang="en-US" sz="2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lnSpc>
                <a:spcPct val="115000"/>
              </a:lnSpc>
              <a:spcAft>
                <a:spcPts val="0"/>
              </a:spcAft>
              <a:tabLst>
                <a:tab pos="630555" algn="l"/>
              </a:tabLst>
            </a:pPr>
            <a:r>
              <a:rPr lang="en-US" sz="2400" b="1">
                <a:latin typeface="Times New Roman" panose="02020603050405020304" pitchFamily="18" charset="0"/>
                <a:ea typeface="Times New Roman" panose="02020603050405020304" pitchFamily="18" charset="0"/>
                <a:cs typeface="Times New Roman" panose="02020603050405020304" pitchFamily="18" charset="0"/>
              </a:rPr>
              <a:t>Câu 2. </a:t>
            </a:r>
            <a:endParaRPr lang="en-US" sz="2400" b="1">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tabLst>
                <a:tab pos="6210935" algn="l"/>
              </a:tabLst>
            </a:pPr>
            <a:endParaRPr lang="en-US" sz="2400" b="1">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lnSpc>
                <a:spcPct val="115000"/>
              </a:lnSpc>
              <a:spcAft>
                <a:spcPts val="0"/>
              </a:spcAft>
              <a:tabLst>
                <a:tab pos="6210935" algn="l"/>
              </a:tabLst>
            </a:pPr>
            <a:endParaRPr lang="en-US" sz="2400" b="1">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lnSpc>
                <a:spcPct val="115000"/>
              </a:lnSpc>
              <a:spcAft>
                <a:spcPts val="0"/>
              </a:spcAft>
              <a:tabLst>
                <a:tab pos="6210935" algn="l"/>
              </a:tabLst>
            </a:pPr>
            <a:endParaRPr lang="en-US" sz="2400" b="1">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lnSpc>
                <a:spcPct val="115000"/>
              </a:lnSpc>
              <a:spcAft>
                <a:spcPts val="0"/>
              </a:spcAft>
              <a:tabLst>
                <a:tab pos="6210935" algn="l"/>
              </a:tabLst>
            </a:pPr>
            <a:endParaRPr lang="en-US" sz="2400" b="1">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lnSpc>
                <a:spcPct val="115000"/>
              </a:lnSpc>
              <a:spcAft>
                <a:spcPts val="0"/>
              </a:spcAft>
              <a:tabLst>
                <a:tab pos="6210935" algn="l"/>
              </a:tabLst>
            </a:pPr>
            <a:endParaRPr lang="en-US" sz="2400" b="1">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lnSpc>
                <a:spcPct val="115000"/>
              </a:lnSpc>
              <a:spcAft>
                <a:spcPts val="0"/>
              </a:spcAft>
              <a:tabLst>
                <a:tab pos="6210935" algn="l"/>
              </a:tabLst>
            </a:pPr>
            <a:r>
              <a:rPr lang="en-US" sz="2400" b="1">
                <a:latin typeface="Times New Roman" panose="02020603050405020304" pitchFamily="18" charset="0"/>
                <a:ea typeface="Times New Roman" panose="02020603050405020304" pitchFamily="18" charset="0"/>
                <a:cs typeface="Times New Roman" panose="02020603050405020304" pitchFamily="18" charset="0"/>
              </a:rPr>
              <a:t>Câu 3.</a:t>
            </a:r>
            <a:endParaRPr lang="en-US" sz="2400" b="1">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tabLst>
                <a:tab pos="6210935" algn="l"/>
              </a:tabLst>
            </a:pPr>
            <a:r>
              <a:rPr lang="en-US" sz="24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056B88ED-80F6-4344-A37F-0A24E6B5D9DC}"/>
              </a:ext>
            </a:extLst>
          </p:cNvPr>
          <p:cNvSpPr txBox="1"/>
          <p:nvPr/>
        </p:nvSpPr>
        <p:spPr>
          <a:xfrm>
            <a:off x="685800" y="935828"/>
            <a:ext cx="8077200" cy="830997"/>
          </a:xfrm>
          <a:prstGeom prst="rect">
            <a:avLst/>
          </a:prstGeom>
          <a:noFill/>
        </p:spPr>
        <p:txBody>
          <a:bodyPr wrap="square" rtlCol="0">
            <a:spAutoFit/>
          </a:bodyPr>
          <a:lstStyle/>
          <a:p>
            <a:r>
              <a:rPr lang="en-US" sz="2400">
                <a:latin typeface="Times New Roman" panose="02020603050405020304" pitchFamily="18" charset="0"/>
                <a:ea typeface="Times New Roman" panose="02020603050405020304" pitchFamily="18" charset="0"/>
                <a:cs typeface="Times New Roman" panose="02020603050405020304" pitchFamily="18" charset="0"/>
              </a:rPr>
              <a:t>Cắm cáp vào các thiết bị đã chuẩn bị sẵn, nêu nhận xét của em khi cắm dây cáp vào các thiết bị đó?</a:t>
            </a:r>
            <a:endParaRPr lang="en-US"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7E1F2A67-0F4D-4576-895E-AA5670C4633F}"/>
              </a:ext>
            </a:extLst>
          </p:cNvPr>
          <p:cNvSpPr txBox="1"/>
          <p:nvPr/>
        </p:nvSpPr>
        <p:spPr>
          <a:xfrm>
            <a:off x="685800" y="2229103"/>
            <a:ext cx="8001000" cy="830997"/>
          </a:xfrm>
          <a:prstGeom prst="rect">
            <a:avLst/>
          </a:prstGeom>
          <a:noFill/>
        </p:spPr>
        <p:txBody>
          <a:bodyPr wrap="square" rtlCol="0">
            <a:spAutoFit/>
          </a:bodyPr>
          <a:lstStyle/>
          <a:p>
            <a:r>
              <a:rPr lang="en-US" sz="2400">
                <a:latin typeface="Times New Roman" panose="02020603050405020304" pitchFamily="18" charset="0"/>
                <a:ea typeface="Times New Roman" panose="02020603050405020304" pitchFamily="18" charset="0"/>
                <a:cs typeface="Times New Roman" panose="02020603050405020304" pitchFamily="18" charset="0"/>
              </a:rPr>
              <a:t>Hãy cho biết cáp mạng dùng để kết nối những thiết bị mạng nào với nhau?</a:t>
            </a:r>
            <a:endParaRPr lang="en-US"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0B3101F1-8F6C-46C6-94F8-10D63E3C8020}"/>
              </a:ext>
            </a:extLst>
          </p:cNvPr>
          <p:cNvSpPr txBox="1"/>
          <p:nvPr/>
        </p:nvSpPr>
        <p:spPr>
          <a:xfrm>
            <a:off x="457200" y="3998081"/>
            <a:ext cx="8229600" cy="1200329"/>
          </a:xfrm>
          <a:prstGeom prst="rect">
            <a:avLst/>
          </a:prstGeom>
          <a:noFill/>
        </p:spPr>
        <p:txBody>
          <a:bodyPr wrap="square" rtlCol="0">
            <a:spAutoFit/>
          </a:bodyPr>
          <a:lstStyle/>
          <a:p>
            <a:r>
              <a:rPr lang="en-US" sz="2400" b="1">
                <a:latin typeface="Times New Roman" panose="02020603050405020304" pitchFamily="18" charset="0"/>
                <a:ea typeface="Times New Roman" panose="02020603050405020304" pitchFamily="18" charset="0"/>
                <a:cs typeface="Times New Roman" panose="02020603050405020304" pitchFamily="18" charset="0"/>
              </a:rPr>
              <a:t>Câu 3:</a:t>
            </a:r>
            <a:r>
              <a:rPr lang="en-US" sz="2400">
                <a:latin typeface="Times New Roman" panose="02020603050405020304" pitchFamily="18" charset="0"/>
                <a:ea typeface="Times New Roman" panose="02020603050405020304" pitchFamily="18" charset="0"/>
                <a:cs typeface="Times New Roman" panose="02020603050405020304" pitchFamily="18" charset="0"/>
              </a:rPr>
              <a:t> Em hay cắm USB receiver vào cổng USB máy tính để sử dụng chuột điều khiển mở thư mục. Em hãy cho USB receiver giúp máy tính kết nồi với chuột qua sóng điện tử hay cáp quang?</a:t>
            </a:r>
            <a:endParaRPr lang="en-US" sz="2400"/>
          </a:p>
        </p:txBody>
      </p:sp>
      <p:sp>
        <p:nvSpPr>
          <p:cNvPr id="7" name="TextBox 6">
            <a:extLst>
              <a:ext uri="{FF2B5EF4-FFF2-40B4-BE49-F238E27FC236}">
                <a16:creationId xmlns:a16="http://schemas.microsoft.com/office/drawing/2014/main" id="{EBF29EDF-29FB-42AB-A2E7-E5F93F8AC41D}"/>
              </a:ext>
            </a:extLst>
          </p:cNvPr>
          <p:cNvSpPr txBox="1"/>
          <p:nvPr/>
        </p:nvSpPr>
        <p:spPr>
          <a:xfrm>
            <a:off x="-28303" y="1973878"/>
            <a:ext cx="8077200" cy="2189125"/>
          </a:xfrm>
          <a:prstGeom prst="rect">
            <a:avLst/>
          </a:prstGeom>
          <a:noFill/>
        </p:spPr>
        <p:txBody>
          <a:bodyPr wrap="square" rtlCol="0">
            <a:spAutoFit/>
          </a:bodyPr>
          <a:lstStyle/>
          <a:p>
            <a:pPr marL="457200" indent="173355" algn="just">
              <a:lnSpc>
                <a:spcPct val="115000"/>
              </a:lnSpc>
              <a:spcAft>
                <a:spcPts val="0"/>
              </a:spcAft>
              <a:tabLst>
                <a:tab pos="6210935" algn="l"/>
              </a:tabLst>
            </a:pPr>
            <a:r>
              <a:rPr lang="en-US" sz="24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Cáp mạng (có thể) dùng để kết nối những thiết sau: </a:t>
            </a:r>
            <a:endParaRPr lang="en-US" sz="2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15000"/>
              </a:lnSpc>
              <a:spcAft>
                <a:spcPts val="0"/>
              </a:spcAft>
              <a:tabLst>
                <a:tab pos="6210935" algn="l"/>
              </a:tabLst>
            </a:pPr>
            <a:r>
              <a:rPr lang="en-US" sz="24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 Switch với máy tính, modem với máy tính, Access Point với máy tính.</a:t>
            </a:r>
            <a:endParaRPr lang="en-US" sz="2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15000"/>
              </a:lnSpc>
              <a:spcAft>
                <a:spcPts val="0"/>
              </a:spcAft>
              <a:tabLst>
                <a:tab pos="6210935" algn="l"/>
              </a:tabLst>
            </a:pPr>
            <a:r>
              <a:rPr lang="en-US" sz="24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 Switch với modem, Access Point với switch.</a:t>
            </a:r>
            <a:endParaRPr lang="en-US" sz="2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15000"/>
              </a:lnSpc>
              <a:spcAft>
                <a:spcPts val="0"/>
              </a:spcAft>
              <a:tabLst>
                <a:tab pos="6210935" algn="l"/>
              </a:tabLst>
            </a:pPr>
            <a:r>
              <a:rPr lang="en-US" sz="24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 Modem với Access Point.</a:t>
            </a:r>
            <a:endParaRPr lang="en-US" sz="2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CF18C3B4-A18B-46FF-801E-6ED064D5C307}"/>
              </a:ext>
            </a:extLst>
          </p:cNvPr>
          <p:cNvSpPr txBox="1"/>
          <p:nvPr/>
        </p:nvSpPr>
        <p:spPr>
          <a:xfrm>
            <a:off x="622663" y="907315"/>
            <a:ext cx="8382000" cy="830997"/>
          </a:xfrm>
          <a:prstGeom prst="rect">
            <a:avLst/>
          </a:prstGeom>
          <a:noFill/>
        </p:spPr>
        <p:txBody>
          <a:bodyPr wrap="square" rtlCol="0">
            <a:spAutoFit/>
          </a:bodyPr>
          <a:lstStyle/>
          <a:p>
            <a:r>
              <a:rPr lang="en-US" sz="24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Khi cắm dây cáp vào Switch, modem, Access Point đèn báo hiệu tương ứng trên thiết bị sáng lên.</a:t>
            </a:r>
            <a:endParaRPr lang="en-US" sz="2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AA9E7363-E888-4C7E-AEB8-216F52B730E2}"/>
              </a:ext>
            </a:extLst>
          </p:cNvPr>
          <p:cNvSpPr txBox="1"/>
          <p:nvPr/>
        </p:nvSpPr>
        <p:spPr>
          <a:xfrm>
            <a:off x="577721" y="4583952"/>
            <a:ext cx="7988557" cy="461665"/>
          </a:xfrm>
          <a:prstGeom prst="rect">
            <a:avLst/>
          </a:prstGeom>
          <a:noFill/>
        </p:spPr>
        <p:txBody>
          <a:bodyPr wrap="square" rtlCol="0">
            <a:spAutoFit/>
          </a:bodyPr>
          <a:lstStyle/>
          <a:p>
            <a:r>
              <a:rPr lang="en-US" sz="24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USB receiver giúp máy tính kết nối với chuột qua sóng điện tử.</a:t>
            </a:r>
            <a:endParaRPr lang="en-US" sz="2400"/>
          </a:p>
        </p:txBody>
      </p:sp>
    </p:spTree>
    <p:extLst>
      <p:ext uri="{BB962C8B-B14F-4D97-AF65-F5344CB8AC3E}">
        <p14:creationId xmlns:p14="http://schemas.microsoft.com/office/powerpoint/2010/main" val="2045163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00"/>
                                        <p:tgtEl>
                                          <p:spTgt spid="3">
                                            <p:txEl>
                                              <p:pRg st="0" end="0"/>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wipe(down)">
                                      <p:cBhvr>
                                        <p:cTn id="13" dur="500"/>
                                        <p:tgtEl>
                                          <p:spTgt spid="3">
                                            <p:txEl>
                                              <p:pRg st="3" end="3"/>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xit" presetSubtype="10" fill="hold" grpId="1" nodeType="clickEffect">
                                  <p:stCondLst>
                                    <p:cond delay="0"/>
                                  </p:stCondLst>
                                  <p:childTnLst>
                                    <p:animEffect transition="out" filter="blinds(horizontal)">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par>
                                <p:cTn id="25" presetID="2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par>
                                <p:cTn id="33" presetID="3" presetClass="exit" presetSubtype="10" fill="hold" grpId="1" nodeType="withEffect">
                                  <p:stCondLst>
                                    <p:cond delay="0"/>
                                  </p:stCondLst>
                                  <p:childTnLst>
                                    <p:animEffect transition="out" filter="blinds(horizontal)">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500"/>
                                        <p:tgtEl>
                                          <p:spTgt spid="9"/>
                                        </p:tgtEl>
                                      </p:cBhvr>
                                    </p:animEffect>
                                  </p:childTnLst>
                                </p:cTn>
                              </p:par>
                              <p:par>
                                <p:cTn id="41" presetID="22" presetClass="entr" presetSubtype="4" fill="hold"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wipe(down)">
                                      <p:cBhvr>
                                        <p:cTn id="43" dur="500"/>
                                        <p:tgtEl>
                                          <p:spTgt spid="3">
                                            <p:txEl>
                                              <p:pRg st="9" end="9"/>
                                            </p:txEl>
                                          </p:spTgt>
                                        </p:tgtEl>
                                      </p:cBhvr>
                                    </p:animEffect>
                                  </p:childTnLst>
                                </p:cTn>
                              </p:par>
                              <p:par>
                                <p:cTn id="44" presetID="3" presetClass="exit" presetSubtype="10" fill="hold" grpId="1" nodeType="withEffect">
                                  <p:stCondLst>
                                    <p:cond delay="0"/>
                                  </p:stCondLst>
                                  <p:childTnLst>
                                    <p:animEffect transition="out" filter="blinds(horizontal)">
                                      <p:cBhvr>
                                        <p:cTn id="45" dur="500"/>
                                        <p:tgtEl>
                                          <p:spTgt spid="6"/>
                                        </p:tgtEl>
                                      </p:cBhvr>
                                    </p:animEffect>
                                    <p:set>
                                      <p:cBhvr>
                                        <p:cTn id="46"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P spid="7" grpId="0"/>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0940B5-6EE5-4C04-8853-64048F8A9E8F}"/>
              </a:ext>
            </a:extLst>
          </p:cNvPr>
          <p:cNvSpPr/>
          <p:nvPr/>
        </p:nvSpPr>
        <p:spPr>
          <a:xfrm>
            <a:off x="457200" y="133350"/>
            <a:ext cx="8305800" cy="593304"/>
          </a:xfrm>
          <a:prstGeom prst="rect">
            <a:avLst/>
          </a:prstGeom>
        </p:spPr>
        <p:txBody>
          <a:bodyPr wrap="square">
            <a:spAutoFit/>
          </a:bodyPr>
          <a:lstStyle/>
          <a:p>
            <a:pPr algn="ctr">
              <a:lnSpc>
                <a:spcPct val="107000"/>
              </a:lnSpc>
              <a:spcBef>
                <a:spcPts val="720"/>
              </a:spcBef>
              <a:spcAft>
                <a:spcPts val="480"/>
              </a:spcAft>
            </a:pP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4: THỰC HÀNH VỀ MẠNG MÁY TÍNH</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9B8F6266-EBAE-4508-8993-1BCD94F27CEC}"/>
              </a:ext>
            </a:extLst>
          </p:cNvPr>
          <p:cNvSpPr/>
          <p:nvPr/>
        </p:nvSpPr>
        <p:spPr>
          <a:xfrm>
            <a:off x="0" y="621905"/>
            <a:ext cx="5155514" cy="530594"/>
          </a:xfrm>
          <a:prstGeom prst="rect">
            <a:avLst/>
          </a:prstGeom>
        </p:spPr>
        <p:txBody>
          <a:bodyPr wrap="none">
            <a:spAutoFit/>
          </a:bodyPr>
          <a:lstStyle/>
          <a:p>
            <a:pPr algn="just">
              <a:lnSpc>
                <a:spcPct val="107000"/>
              </a:lnSpc>
              <a:spcBef>
                <a:spcPts val="300"/>
              </a:spcBef>
              <a:spcAft>
                <a:spcPts val="300"/>
              </a:spcAft>
            </a:pP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1.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Tìm</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bị</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mạng</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4B56E196-E658-46DE-8C7D-5C592DB9AE4F}"/>
              </a:ext>
            </a:extLst>
          </p:cNvPr>
          <p:cNvSpPr/>
          <p:nvPr/>
        </p:nvSpPr>
        <p:spPr>
          <a:xfrm>
            <a:off x="67821" y="1110460"/>
            <a:ext cx="5077031" cy="530594"/>
          </a:xfrm>
          <a:prstGeom prst="rect">
            <a:avLst/>
          </a:prstGeom>
        </p:spPr>
        <p:txBody>
          <a:bodyPr wrap="none">
            <a:spAutoFit/>
          </a:bodyPr>
          <a:lstStyle/>
          <a:p>
            <a:pPr algn="just">
              <a:lnSpc>
                <a:spcPct val="107000"/>
              </a:lnSpc>
              <a:spcBef>
                <a:spcPts val="300"/>
              </a:spcBef>
              <a:spcAft>
                <a:spcPts val="300"/>
              </a:spcAft>
            </a:pP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2. Chia sẻ tài nguyên qua mạng.</a:t>
            </a:r>
            <a:endParaRPr lang="en-US" sz="28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BD98C28F-6DDD-4FFC-A6F2-E884690F9C71}"/>
              </a:ext>
            </a:extLst>
          </p:cNvPr>
          <p:cNvSpPr/>
          <p:nvPr/>
        </p:nvSpPr>
        <p:spPr>
          <a:xfrm>
            <a:off x="74352" y="1655528"/>
            <a:ext cx="5123518" cy="523220"/>
          </a:xfrm>
          <a:prstGeom prst="rect">
            <a:avLst/>
          </a:prstGeom>
        </p:spPr>
        <p:txBody>
          <a:bodyPr wrap="none">
            <a:spAutoFit/>
          </a:bodyPr>
          <a:lstStyle/>
          <a:p>
            <a:r>
              <a:rPr lang="en-US" sz="2800">
                <a:latin typeface="Times New Roman" panose="02020603050405020304" pitchFamily="18" charset="0"/>
                <a:ea typeface="Calibri" panose="020F0502020204030204" pitchFamily="34" charset="0"/>
              </a:rPr>
              <a:t>* Bài 3. Chia sẻ máy in qua mạng.</a:t>
            </a:r>
            <a:endParaRPr lang="en-US" sz="2800"/>
          </a:p>
        </p:txBody>
      </p:sp>
      <p:pic>
        <p:nvPicPr>
          <p:cNvPr id="10" name="Picture 9">
            <a:extLst>
              <a:ext uri="{FF2B5EF4-FFF2-40B4-BE49-F238E27FC236}">
                <a16:creationId xmlns:a16="http://schemas.microsoft.com/office/drawing/2014/main" id="{61353349-7ED4-41AC-AB8E-4CA38B97BE02}"/>
              </a:ext>
            </a:extLst>
          </p:cNvPr>
          <p:cNvPicPr/>
          <p:nvPr/>
        </p:nvPicPr>
        <p:blipFill rotWithShape="1">
          <a:blip r:embed="rId2">
            <a:extLst>
              <a:ext uri="{28A0092B-C50C-407E-A947-70E740481C1C}">
                <a14:useLocalDpi xmlns:a14="http://schemas.microsoft.com/office/drawing/2010/main" val="0"/>
              </a:ext>
            </a:extLst>
          </a:blip>
          <a:srcRect l="4457" t="800" r="1"/>
          <a:stretch/>
        </p:blipFill>
        <p:spPr bwMode="auto">
          <a:xfrm>
            <a:off x="4343400" y="2194984"/>
            <a:ext cx="4267200" cy="2815166"/>
          </a:xfrm>
          <a:prstGeom prst="rect">
            <a:avLst/>
          </a:prstGeom>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0EE13000-7911-442B-8677-FADA067FCF90}"/>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640580" y="2438889"/>
            <a:ext cx="799465" cy="485775"/>
          </a:xfrm>
          <a:prstGeom prst="rect">
            <a:avLst/>
          </a:prstGeom>
        </p:spPr>
      </p:pic>
      <p:sp>
        <p:nvSpPr>
          <p:cNvPr id="14" name="Text Box 13">
            <a:extLst>
              <a:ext uri="{FF2B5EF4-FFF2-40B4-BE49-F238E27FC236}">
                <a16:creationId xmlns:a16="http://schemas.microsoft.com/office/drawing/2014/main" id="{E92BEBBD-0276-4893-ACBE-06A5F100FB3F}"/>
              </a:ext>
            </a:extLst>
          </p:cNvPr>
          <p:cNvSpPr txBox="1"/>
          <p:nvPr/>
        </p:nvSpPr>
        <p:spPr>
          <a:xfrm>
            <a:off x="7125789" y="3838819"/>
            <a:ext cx="1981200" cy="25717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US">
                <a:effectLst/>
                <a:latin typeface="Times New Roman" panose="02020603050405020304" pitchFamily="18" charset="0"/>
                <a:ea typeface="Calibri" panose="020F0502020204030204" pitchFamily="34" charset="0"/>
                <a:cs typeface="Times New Roman" panose="02020603050405020304" pitchFamily="18" charset="0"/>
              </a:rPr>
              <a:t>PC góc trải nghiệm</a:t>
            </a: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id="{26A6098E-26B6-4BD7-A5BF-B09E8E9757AD}"/>
              </a:ext>
            </a:extLst>
          </p:cNvPr>
          <p:cNvSpPr/>
          <p:nvPr/>
        </p:nvSpPr>
        <p:spPr>
          <a:xfrm>
            <a:off x="7173933" y="4760246"/>
            <a:ext cx="1768433" cy="374077"/>
          </a:xfrm>
          <a:prstGeom prst="rect">
            <a:avLst/>
          </a:prstGeom>
        </p:spPr>
        <p:txBody>
          <a:bodyPr wrap="none">
            <a:spAutoFit/>
          </a:bodyPr>
          <a:lstStyle/>
          <a:p>
            <a:pPr algn="ctr">
              <a:lnSpc>
                <a:spcPct val="107000"/>
              </a:lnSpc>
              <a:spcAft>
                <a:spcPts val="800"/>
              </a:spcAft>
            </a:pPr>
            <a:r>
              <a:rPr lang="en-US">
                <a:latin typeface="Times New Roman" panose="02020603050405020304" pitchFamily="18" charset="0"/>
                <a:ea typeface="Calibri" panose="020F0502020204030204" pitchFamily="34" charset="0"/>
                <a:cs typeface="Times New Roman" panose="02020603050405020304" pitchFamily="18" charset="0"/>
              </a:rPr>
              <a:t>PC góc vận dụng</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 Box 8">
            <a:extLst>
              <a:ext uri="{FF2B5EF4-FFF2-40B4-BE49-F238E27FC236}">
                <a16:creationId xmlns:a16="http://schemas.microsoft.com/office/drawing/2014/main" id="{61C132A8-DB70-4E5F-9560-E636E0404DAB}"/>
              </a:ext>
            </a:extLst>
          </p:cNvPr>
          <p:cNvSpPr txBox="1"/>
          <p:nvPr/>
        </p:nvSpPr>
        <p:spPr>
          <a:xfrm>
            <a:off x="7219950" y="2878060"/>
            <a:ext cx="1924050" cy="277684"/>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a:effectLst/>
                <a:latin typeface="Times New Roman" panose="02020603050405020304" pitchFamily="18" charset="0"/>
                <a:ea typeface="Calibri" panose="020F0502020204030204" pitchFamily="34" charset="0"/>
                <a:cs typeface="Times New Roman" panose="02020603050405020304" pitchFamily="18" charset="0"/>
              </a:rPr>
              <a:t>PC góc quan sát</a:t>
            </a: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39AF8D4D-03A1-4A8D-B530-AFFF4FFE10B0}"/>
              </a:ext>
            </a:extLst>
          </p:cNvPr>
          <p:cNvSpPr/>
          <p:nvPr/>
        </p:nvSpPr>
        <p:spPr>
          <a:xfrm>
            <a:off x="4715888" y="2982940"/>
            <a:ext cx="857927" cy="374077"/>
          </a:xfrm>
          <a:prstGeom prst="rect">
            <a:avLst/>
          </a:prstGeom>
        </p:spPr>
        <p:txBody>
          <a:bodyPr wrap="none">
            <a:spAutoFit/>
          </a:bodyPr>
          <a:lstStyle/>
          <a:p>
            <a:pPr>
              <a:lnSpc>
                <a:spcPct val="107000"/>
              </a:lnSpc>
              <a:spcAft>
                <a:spcPts val="800"/>
              </a:spcAft>
            </a:pPr>
            <a:r>
              <a:rPr lang="en-US">
                <a:latin typeface="Times New Roman" panose="02020603050405020304" pitchFamily="18" charset="0"/>
                <a:ea typeface="Calibri" panose="020F0502020204030204" pitchFamily="34" charset="0"/>
                <a:cs typeface="Times New Roman" panose="02020603050405020304" pitchFamily="18" charset="0"/>
              </a:rPr>
              <a:t>PC GV</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4" name="Rectangle 23">
            <a:extLst>
              <a:ext uri="{FF2B5EF4-FFF2-40B4-BE49-F238E27FC236}">
                <a16:creationId xmlns:a16="http://schemas.microsoft.com/office/drawing/2014/main" id="{8EAB1C4F-6135-4A1C-9E33-B95954AFEC4C}"/>
              </a:ext>
            </a:extLst>
          </p:cNvPr>
          <p:cNvSpPr/>
          <p:nvPr/>
        </p:nvSpPr>
        <p:spPr>
          <a:xfrm>
            <a:off x="320336" y="2338740"/>
            <a:ext cx="3691298" cy="2308324"/>
          </a:xfrm>
          <a:prstGeom prst="rect">
            <a:avLst/>
          </a:prstGeom>
          <a:solidFill>
            <a:srgbClr val="FFC000"/>
          </a:solidFill>
        </p:spPr>
        <p:txBody>
          <a:bodyPr wrap="square">
            <a:spAutoFit/>
          </a:bodyPr>
          <a:lstStyle/>
          <a:p>
            <a:r>
              <a:rPr lang="en-US" sz="2400">
                <a:latin typeface="Times New Roman" panose="02020603050405020304" pitchFamily="18" charset="0"/>
                <a:ea typeface="Calibri" panose="020F0502020204030204" pitchFamily="34" charset="0"/>
              </a:rPr>
              <a:t>- Lớp chia làm 3 nhóm  tiến hành sử dụng các máy tính ở các góc tiến hành in một trang tài liệu được để trong thư mục của nhóm mình trong thời gian 5 phút.</a:t>
            </a:r>
            <a:endParaRPr lang="en-US" sz="2400"/>
          </a:p>
        </p:txBody>
      </p:sp>
    </p:spTree>
    <p:extLst>
      <p:ext uri="{BB962C8B-B14F-4D97-AF65-F5344CB8AC3E}">
        <p14:creationId xmlns:p14="http://schemas.microsoft.com/office/powerpoint/2010/main" val="1578794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8" grpId="0" animBg="1"/>
      <p:bldP spid="19" grpId="0"/>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0940B5-6EE5-4C04-8853-64048F8A9E8F}"/>
              </a:ext>
            </a:extLst>
          </p:cNvPr>
          <p:cNvSpPr/>
          <p:nvPr/>
        </p:nvSpPr>
        <p:spPr>
          <a:xfrm>
            <a:off x="457200" y="133350"/>
            <a:ext cx="8305800" cy="593304"/>
          </a:xfrm>
          <a:prstGeom prst="rect">
            <a:avLst/>
          </a:prstGeom>
        </p:spPr>
        <p:txBody>
          <a:bodyPr wrap="square">
            <a:spAutoFit/>
          </a:bodyPr>
          <a:lstStyle/>
          <a:p>
            <a:pPr algn="ctr">
              <a:lnSpc>
                <a:spcPct val="107000"/>
              </a:lnSpc>
              <a:spcBef>
                <a:spcPts val="720"/>
              </a:spcBef>
              <a:spcAft>
                <a:spcPts val="480"/>
              </a:spcAft>
            </a:pP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4: THỰC HÀNH VỀ MẠNG MÁY TÍNH</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9B8F6266-EBAE-4508-8993-1BCD94F27CEC}"/>
              </a:ext>
            </a:extLst>
          </p:cNvPr>
          <p:cNvSpPr/>
          <p:nvPr/>
        </p:nvSpPr>
        <p:spPr>
          <a:xfrm>
            <a:off x="0" y="621905"/>
            <a:ext cx="5155514" cy="530594"/>
          </a:xfrm>
          <a:prstGeom prst="rect">
            <a:avLst/>
          </a:prstGeom>
        </p:spPr>
        <p:txBody>
          <a:bodyPr wrap="none">
            <a:spAutoFit/>
          </a:bodyPr>
          <a:lstStyle/>
          <a:p>
            <a:pPr algn="just">
              <a:lnSpc>
                <a:spcPct val="107000"/>
              </a:lnSpc>
              <a:spcBef>
                <a:spcPts val="300"/>
              </a:spcBef>
              <a:spcAft>
                <a:spcPts val="300"/>
              </a:spcAft>
            </a:pP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1.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Tìm</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bị</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mạng</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4B56E196-E658-46DE-8C7D-5C592DB9AE4F}"/>
              </a:ext>
            </a:extLst>
          </p:cNvPr>
          <p:cNvSpPr/>
          <p:nvPr/>
        </p:nvSpPr>
        <p:spPr>
          <a:xfrm>
            <a:off x="67821" y="1110460"/>
            <a:ext cx="5077031" cy="530594"/>
          </a:xfrm>
          <a:prstGeom prst="rect">
            <a:avLst/>
          </a:prstGeom>
        </p:spPr>
        <p:txBody>
          <a:bodyPr wrap="none">
            <a:spAutoFit/>
          </a:bodyPr>
          <a:lstStyle/>
          <a:p>
            <a:pPr algn="just">
              <a:lnSpc>
                <a:spcPct val="107000"/>
              </a:lnSpc>
              <a:spcBef>
                <a:spcPts val="300"/>
              </a:spcBef>
              <a:spcAft>
                <a:spcPts val="300"/>
              </a:spcAft>
            </a:pP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2. Chia sẻ tài nguyên qua mạng.</a:t>
            </a:r>
            <a:endParaRPr lang="en-US" sz="28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857277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066800" y="320440"/>
            <a:ext cx="7064827" cy="1489309"/>
            <a:chOff x="1012373" y="333247"/>
            <a:chExt cx="7064827" cy="936068"/>
          </a:xfrm>
        </p:grpSpPr>
        <p:sp>
          <p:nvSpPr>
            <p:cNvPr id="5" name="Rounded Rectangle 4"/>
            <p:cNvSpPr/>
            <p:nvPr/>
          </p:nvSpPr>
          <p:spPr>
            <a:xfrm>
              <a:off x="1012373" y="354915"/>
              <a:ext cx="7064827"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012373" y="333247"/>
              <a:ext cx="6831872" cy="599680"/>
            </a:xfrm>
            <a:prstGeom prst="rect">
              <a:avLst/>
            </a:prstGeom>
            <a:noFill/>
          </p:spPr>
          <p:txBody>
            <a:bodyPr wrap="square" rtlCol="0">
              <a:spAutoFit/>
            </a:bodyPr>
            <a:lstStyle/>
            <a:p>
              <a:pPr algn="ctr"/>
              <a:r>
                <a:rPr lang="en-US" sz="2800" b="1" err="1">
                  <a:latin typeface="Times New Roman" panose="02020603050405020304" pitchFamily="18" charset="0"/>
                  <a:ea typeface="AvantGarde" pitchFamily="2" charset="0"/>
                  <a:cs typeface="Times New Roman" panose="02020603050405020304" pitchFamily="18" charset="0"/>
                </a:rPr>
                <a:t>Tên</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gọi</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của</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thiết</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bị</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này</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là</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gì</a:t>
              </a:r>
              <a:r>
                <a:rPr lang="en-US" sz="2800" b="1">
                  <a:latin typeface="Times New Roman" panose="02020603050405020304" pitchFamily="18" charset="0"/>
                  <a:ea typeface="AvantGarde" pitchFamily="2" charset="0"/>
                  <a:cs typeface="Times New Roman" panose="02020603050405020304" pitchFamily="18" charset="0"/>
                </a:rPr>
                <a:t>?</a:t>
              </a:r>
            </a:p>
            <a:p>
              <a:pPr algn="ctr"/>
              <a:endParaRPr lang="en-US" sz="2800" b="1">
                <a:latin typeface="AvantGarde" pitchFamily="2" charset="0"/>
                <a:ea typeface="AvantGarde" pitchFamily="2" charset="0"/>
                <a:cs typeface="AvantGarde" pitchFamily="2" charset="0"/>
              </a:endParaRPr>
            </a:p>
          </p:txBody>
        </p:sp>
      </p:grpSp>
      <p:grpSp>
        <p:nvGrpSpPr>
          <p:cNvPr id="12" name="Group 11"/>
          <p:cNvGrpSpPr/>
          <p:nvPr/>
        </p:nvGrpSpPr>
        <p:grpSpPr>
          <a:xfrm>
            <a:off x="1578427" y="2038350"/>
            <a:ext cx="6553200" cy="762000"/>
            <a:chOff x="1524000" y="1809750"/>
            <a:chExt cx="6553200" cy="762000"/>
          </a:xfrm>
        </p:grpSpPr>
        <p:sp>
          <p:nvSpPr>
            <p:cNvPr id="7" name="Rectangle 6"/>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p:cNvSpPr txBox="1"/>
            <p:nvPr/>
          </p:nvSpPr>
          <p:spPr>
            <a:xfrm>
              <a:off x="1578427" y="1907722"/>
              <a:ext cx="6418218" cy="523220"/>
            </a:xfrm>
            <a:prstGeom prst="rect">
              <a:avLst/>
            </a:prstGeom>
            <a:noFill/>
          </p:spPr>
          <p:txBody>
            <a:bodyPr wrap="square" rtlCol="0">
              <a:spAutoFit/>
            </a:bodyPr>
            <a:lstStyle/>
            <a:p>
              <a:r>
                <a:rPr lang="en-US" sz="2800" b="1">
                  <a:latin typeface="Times New Roman" panose="02020603050405020304" pitchFamily="18" charset="0"/>
                  <a:ea typeface="AvantGarde" pitchFamily="2" charset="0"/>
                  <a:cs typeface="Times New Roman" panose="02020603050405020304" pitchFamily="18" charset="0"/>
                </a:rPr>
                <a:t>A. </a:t>
              </a:r>
              <a:r>
                <a:rPr lang="en-US" sz="2800" b="1" err="1">
                  <a:latin typeface="Times New Roman" panose="02020603050405020304" pitchFamily="18" charset="0"/>
                  <a:ea typeface="AvantGarde" pitchFamily="2" charset="0"/>
                  <a:cs typeface="Times New Roman" panose="02020603050405020304" pitchFamily="18" charset="0"/>
                </a:rPr>
                <a:t>Cáp</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xoắn</a:t>
              </a:r>
              <a:r>
                <a:rPr lang="en-US" sz="2800" b="1">
                  <a:latin typeface="Times New Roman" panose="02020603050405020304" pitchFamily="18" charset="0"/>
                  <a:ea typeface="AvantGarde" pitchFamily="2" charset="0"/>
                  <a:cs typeface="Times New Roman" panose="02020603050405020304" pitchFamily="18" charset="0"/>
                </a:rPr>
                <a:t>.</a:t>
              </a:r>
            </a:p>
          </p:txBody>
        </p:sp>
      </p:grpSp>
      <p:sp>
        <p:nvSpPr>
          <p:cNvPr id="9" name="Notched Right Arrow 8">
            <a:hlinkClick r:id="rId4" action="ppaction://hlinksldjump"/>
          </p:cNvPr>
          <p:cNvSpPr/>
          <p:nvPr/>
        </p:nvSpPr>
        <p:spPr>
          <a:xfrm>
            <a:off x="8120744" y="4640036"/>
            <a:ext cx="838200" cy="422728"/>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grpSp>
        <p:nvGrpSpPr>
          <p:cNvPr id="27" name="Group 26"/>
          <p:cNvGrpSpPr/>
          <p:nvPr/>
        </p:nvGrpSpPr>
        <p:grpSpPr>
          <a:xfrm>
            <a:off x="1578428" y="2952750"/>
            <a:ext cx="6553200" cy="762000"/>
            <a:chOff x="1524000" y="1809750"/>
            <a:chExt cx="6553200" cy="762000"/>
          </a:xfrm>
        </p:grpSpPr>
        <p:sp>
          <p:nvSpPr>
            <p:cNvPr id="28" name="Rectangle 27"/>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TextBox 28"/>
            <p:cNvSpPr txBox="1"/>
            <p:nvPr/>
          </p:nvSpPr>
          <p:spPr>
            <a:xfrm>
              <a:off x="1578427" y="1907722"/>
              <a:ext cx="6418218" cy="523220"/>
            </a:xfrm>
            <a:prstGeom prst="rect">
              <a:avLst/>
            </a:prstGeom>
            <a:noFill/>
          </p:spPr>
          <p:txBody>
            <a:bodyPr wrap="square" rtlCol="0">
              <a:spAutoFit/>
            </a:bodyPr>
            <a:lstStyle/>
            <a:p>
              <a:r>
                <a:rPr lang="en-US" sz="2800" b="1">
                  <a:latin typeface="Times New Roman" panose="02020603050405020304" pitchFamily="18" charset="0"/>
                  <a:ea typeface="AvantGarde" pitchFamily="2" charset="0"/>
                  <a:cs typeface="Times New Roman" panose="02020603050405020304" pitchFamily="18" charset="0"/>
                </a:rPr>
                <a:t>B. Switch.</a:t>
              </a:r>
            </a:p>
          </p:txBody>
        </p:sp>
      </p:grpSp>
      <p:grpSp>
        <p:nvGrpSpPr>
          <p:cNvPr id="30" name="Group 29"/>
          <p:cNvGrpSpPr/>
          <p:nvPr/>
        </p:nvGrpSpPr>
        <p:grpSpPr>
          <a:xfrm>
            <a:off x="1578428" y="3878036"/>
            <a:ext cx="6553200" cy="762000"/>
            <a:chOff x="1524000" y="1809750"/>
            <a:chExt cx="6553200" cy="762000"/>
          </a:xfrm>
        </p:grpSpPr>
        <p:sp>
          <p:nvSpPr>
            <p:cNvPr id="31" name="Rectangle 30"/>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2" name="TextBox 31"/>
            <p:cNvSpPr txBox="1"/>
            <p:nvPr/>
          </p:nvSpPr>
          <p:spPr>
            <a:xfrm>
              <a:off x="1578427" y="1907722"/>
              <a:ext cx="6418218" cy="523220"/>
            </a:xfrm>
            <a:prstGeom prst="rect">
              <a:avLst/>
            </a:prstGeom>
            <a:noFill/>
          </p:spPr>
          <p:txBody>
            <a:bodyPr wrap="square" rtlCol="0">
              <a:spAutoFit/>
            </a:bodyPr>
            <a:lstStyle/>
            <a:p>
              <a:r>
                <a:rPr lang="en-US" sz="2800" b="1">
                  <a:latin typeface="Times New Roman" panose="02020603050405020304" pitchFamily="18" charset="0"/>
                  <a:ea typeface="AvantGarde" pitchFamily="2" charset="0"/>
                  <a:cs typeface="Times New Roman" panose="02020603050405020304" pitchFamily="18" charset="0"/>
                </a:rPr>
                <a:t>C. </a:t>
              </a:r>
              <a:r>
                <a:rPr lang="en-US" sz="2800" b="1" err="1">
                  <a:latin typeface="Times New Roman" panose="02020603050405020304" pitchFamily="18" charset="0"/>
                  <a:ea typeface="AvantGarde" pitchFamily="2" charset="0"/>
                  <a:cs typeface="Times New Roman" panose="02020603050405020304" pitchFamily="18" charset="0"/>
                </a:rPr>
                <a:t>Cáp</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quang</a:t>
              </a:r>
              <a:r>
                <a:rPr lang="en-US" sz="2800" b="1">
                  <a:latin typeface="Times New Roman" panose="02020603050405020304" pitchFamily="18" charset="0"/>
                  <a:ea typeface="AvantGarde" pitchFamily="2" charset="0"/>
                  <a:cs typeface="Times New Roman" panose="02020603050405020304" pitchFamily="18" charset="0"/>
                </a:rPr>
                <a:t>.</a:t>
              </a:r>
            </a:p>
          </p:txBody>
        </p:sp>
      </p:grpSp>
      <p:pic>
        <p:nvPicPr>
          <p:cNvPr id="36" name="Picture 35">
            <a:extLst>
              <a:ext uri="{FF2B5EF4-FFF2-40B4-BE49-F238E27FC236}">
                <a16:creationId xmlns:a16="http://schemas.microsoft.com/office/drawing/2014/main" id="{8C73202A-DFDA-497D-B377-24F8C66DD6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5201" y="3812722"/>
            <a:ext cx="816428" cy="798740"/>
          </a:xfrm>
          <a:prstGeom prst="rect">
            <a:avLst/>
          </a:prstGeom>
        </p:spPr>
      </p:pic>
      <p:pic>
        <p:nvPicPr>
          <p:cNvPr id="37" name="Picture 36">
            <a:extLst>
              <a:ext uri="{FF2B5EF4-FFF2-40B4-BE49-F238E27FC236}">
                <a16:creationId xmlns:a16="http://schemas.microsoft.com/office/drawing/2014/main" id="{5ACB5494-1D84-4AB1-AFC9-2D23BA9101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26087" y="2952751"/>
            <a:ext cx="751113" cy="722160"/>
          </a:xfrm>
          <a:prstGeom prst="rect">
            <a:avLst/>
          </a:prstGeom>
        </p:spPr>
      </p:pic>
      <p:pic>
        <p:nvPicPr>
          <p:cNvPr id="38" name="Picture 37">
            <a:extLst>
              <a:ext uri="{FF2B5EF4-FFF2-40B4-BE49-F238E27FC236}">
                <a16:creationId xmlns:a16="http://schemas.microsoft.com/office/drawing/2014/main" id="{5ACB5494-1D84-4AB1-AFC9-2D23BA9101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99960" y="2050107"/>
            <a:ext cx="751113" cy="722160"/>
          </a:xfrm>
          <a:prstGeom prst="rect">
            <a:avLst/>
          </a:prstGeom>
        </p:spPr>
      </p:pic>
      <p:pic>
        <p:nvPicPr>
          <p:cNvPr id="21" name="Picture 20">
            <a:hlinkClick r:id="rId7" action="ppaction://hlinksldjump"/>
          </p:cNvPr>
          <p:cNvPicPr>
            <a:picLocks noChangeAspect="1"/>
          </p:cNvPicPr>
          <p:nvPr/>
        </p:nvPicPr>
        <p:blipFill>
          <a:blip r:embed="rId8" cstate="print">
            <a:biLevel thresh="75000"/>
            <a:extLst>
              <a:ext uri="{BEBA8EAE-BF5A-486C-A8C5-ECC9F3942E4B}">
                <a14:imgProps xmlns:a14="http://schemas.microsoft.com/office/drawing/2010/main">
                  <a14:imgLayer r:embed="rId9">
                    <a14:imgEffect>
                      <a14:backgroundRemoval t="0" b="87562" l="4878" r="100000"/>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780920" y="-142950"/>
            <a:ext cx="1316880" cy="1422232"/>
          </a:xfrm>
          <a:prstGeom prst="rect">
            <a:avLst/>
          </a:prstGeom>
        </p:spPr>
      </p:pic>
      <p:pic>
        <p:nvPicPr>
          <p:cNvPr id="22" name="Picture 21">
            <a:extLst>
              <a:ext uri="{FF2B5EF4-FFF2-40B4-BE49-F238E27FC236}">
                <a16:creationId xmlns:a16="http://schemas.microsoft.com/office/drawing/2014/main" id="{9A49D987-A647-46F0-BC99-7A96609FAB8E}"/>
              </a:ext>
            </a:extLst>
          </p:cNvPr>
          <p:cNvPicPr/>
          <p:nvPr/>
        </p:nvPicPr>
        <p:blipFill rotWithShape="1">
          <a:blip r:embed="rId10"/>
          <a:srcRect t="10465" r="7179"/>
          <a:stretch/>
        </p:blipFill>
        <p:spPr bwMode="auto">
          <a:xfrm>
            <a:off x="3737200" y="769722"/>
            <a:ext cx="1724025" cy="94387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9420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0"/>
                    </p:tgtEl>
                  </p:cond>
                </p:stCondLst>
                <p:endSync evt="end" delay="0">
                  <p:rtn val="all"/>
                </p:endSync>
                <p:childTnLst>
                  <p:par>
                    <p:cTn id="21" fill="hold">
                      <p:stCondLst>
                        <p:cond delay="0"/>
                      </p:stCondLst>
                      <p:childTnLst>
                        <p:par>
                          <p:cTn id="22" fill="hold">
                            <p:stCondLst>
                              <p:cond delay="0"/>
                            </p:stCondLst>
                            <p:childTnLst>
                              <p:par>
                                <p:cTn id="23" presetID="23" presetClass="entr" presetSubtype="32" fill="hold" nodeType="clickEffect">
                                  <p:stCondLst>
                                    <p:cond delay="1000"/>
                                  </p:stCondLst>
                                  <p:childTnLst>
                                    <p:set>
                                      <p:cBhvr>
                                        <p:cTn id="24" dur="1" fill="hold">
                                          <p:stCondLst>
                                            <p:cond delay="0"/>
                                          </p:stCondLst>
                                        </p:cTn>
                                        <p:tgtEl>
                                          <p:spTgt spid="36"/>
                                        </p:tgtEl>
                                        <p:attrNameLst>
                                          <p:attrName>style.visibility</p:attrName>
                                        </p:attrNameLst>
                                      </p:cBhvr>
                                      <p:to>
                                        <p:strVal val="visible"/>
                                      </p:to>
                                    </p:set>
                                    <p:anim calcmode="lin" valueType="num">
                                      <p:cBhvr>
                                        <p:cTn id="25" dur="250" fill="hold"/>
                                        <p:tgtEl>
                                          <p:spTgt spid="36"/>
                                        </p:tgtEl>
                                        <p:attrNameLst>
                                          <p:attrName>ppt_w</p:attrName>
                                        </p:attrNameLst>
                                      </p:cBhvr>
                                      <p:tavLst>
                                        <p:tav tm="0">
                                          <p:val>
                                            <p:strVal val="4*#ppt_w"/>
                                          </p:val>
                                        </p:tav>
                                        <p:tav tm="100000">
                                          <p:val>
                                            <p:strVal val="#ppt_w"/>
                                          </p:val>
                                        </p:tav>
                                      </p:tavLst>
                                    </p:anim>
                                    <p:anim calcmode="lin" valueType="num">
                                      <p:cBhvr>
                                        <p:cTn id="26"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30"/>
                  </p:tgtEl>
                </p:cond>
              </p:nextCondLst>
            </p:seq>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23" presetClass="entr" presetSubtype="32" fill="hold" nodeType="clickEffect">
                                  <p:stCondLst>
                                    <p:cond delay="1000"/>
                                  </p:stCondLst>
                                  <p:childTnLst>
                                    <p:set>
                                      <p:cBhvr>
                                        <p:cTn id="31" dur="1" fill="hold">
                                          <p:stCondLst>
                                            <p:cond delay="0"/>
                                          </p:stCondLst>
                                        </p:cTn>
                                        <p:tgtEl>
                                          <p:spTgt spid="37"/>
                                        </p:tgtEl>
                                        <p:attrNameLst>
                                          <p:attrName>style.visibility</p:attrName>
                                        </p:attrNameLst>
                                      </p:cBhvr>
                                      <p:to>
                                        <p:strVal val="visible"/>
                                      </p:to>
                                    </p:set>
                                    <p:anim calcmode="lin" valueType="num">
                                      <p:cBhvr>
                                        <p:cTn id="32" dur="250" fill="hold"/>
                                        <p:tgtEl>
                                          <p:spTgt spid="37"/>
                                        </p:tgtEl>
                                        <p:attrNameLst>
                                          <p:attrName>ppt_w</p:attrName>
                                        </p:attrNameLst>
                                      </p:cBhvr>
                                      <p:tavLst>
                                        <p:tav tm="0">
                                          <p:val>
                                            <p:strVal val="4*#ppt_w"/>
                                          </p:val>
                                        </p:tav>
                                        <p:tav tm="100000">
                                          <p:val>
                                            <p:strVal val="#ppt_w"/>
                                          </p:val>
                                        </p:tav>
                                      </p:tavLst>
                                    </p:anim>
                                    <p:anim calcmode="lin" valueType="num">
                                      <p:cBhvr>
                                        <p:cTn id="33"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7"/>
                  </p:tgtEl>
                </p:cond>
              </p:nextCondLst>
            </p:seq>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23" presetClass="entr" presetSubtype="32" fill="hold" nodeType="clickEffect">
                                  <p:stCondLst>
                                    <p:cond delay="1000"/>
                                  </p:stCondLst>
                                  <p:childTnLst>
                                    <p:set>
                                      <p:cBhvr>
                                        <p:cTn id="38" dur="1" fill="hold">
                                          <p:stCondLst>
                                            <p:cond delay="0"/>
                                          </p:stCondLst>
                                        </p:cTn>
                                        <p:tgtEl>
                                          <p:spTgt spid="38"/>
                                        </p:tgtEl>
                                        <p:attrNameLst>
                                          <p:attrName>style.visibility</p:attrName>
                                        </p:attrNameLst>
                                      </p:cBhvr>
                                      <p:to>
                                        <p:strVal val="visible"/>
                                      </p:to>
                                    </p:set>
                                    <p:anim calcmode="lin" valueType="num">
                                      <p:cBhvr>
                                        <p:cTn id="39" dur="250" fill="hold"/>
                                        <p:tgtEl>
                                          <p:spTgt spid="38"/>
                                        </p:tgtEl>
                                        <p:attrNameLst>
                                          <p:attrName>ppt_w</p:attrName>
                                        </p:attrNameLst>
                                      </p:cBhvr>
                                      <p:tavLst>
                                        <p:tav tm="0">
                                          <p:val>
                                            <p:strVal val="4*#ppt_w"/>
                                          </p:val>
                                        </p:tav>
                                        <p:tav tm="100000">
                                          <p:val>
                                            <p:strVal val="#ppt_w"/>
                                          </p:val>
                                        </p:tav>
                                      </p:tavLst>
                                    </p:anim>
                                    <p:anim calcmode="lin" valueType="num">
                                      <p:cBhvr>
                                        <p:cTn id="40" dur="25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2"/>
                  </p:tgtEl>
                </p:cond>
              </p:nextCondLst>
            </p:seq>
            <p:seq concurrent="1" nextAc="seek">
              <p:cTn id="41" restart="whenNotActive" fill="hold" evtFilter="cancelBubble" nodeType="interactiveSeq">
                <p:stCondLst>
                  <p:cond evt="onClick" delay="0">
                    <p:tgtEl>
                      <p:spTgt spid="21"/>
                    </p:tgtEl>
                  </p:cond>
                </p:stCondLst>
                <p:endSync evt="end" delay="0">
                  <p:rtn val="all"/>
                </p:endSync>
                <p:childTnLst>
                  <p:par>
                    <p:cTn id="42" fill="hold">
                      <p:stCondLst>
                        <p:cond delay="0"/>
                      </p:stCondLst>
                      <p:childTnLst>
                        <p:par>
                          <p:cTn id="43" fill="hold">
                            <p:stCondLst>
                              <p:cond delay="0"/>
                            </p:stCondLst>
                            <p:childTnLst>
                              <p:par>
                                <p:cTn id="44" presetID="31" presetClass="exit" presetSubtype="0" fill="hold" nodeType="clickEffect">
                                  <p:stCondLst>
                                    <p:cond delay="0"/>
                                  </p:stCondLst>
                                  <p:childTnLst>
                                    <p:anim calcmode="lin" valueType="num">
                                      <p:cBhvr>
                                        <p:cTn id="45" dur="1000"/>
                                        <p:tgtEl>
                                          <p:spTgt spid="21"/>
                                        </p:tgtEl>
                                        <p:attrNameLst>
                                          <p:attrName>ppt_w</p:attrName>
                                        </p:attrNameLst>
                                      </p:cBhvr>
                                      <p:tavLst>
                                        <p:tav tm="0">
                                          <p:val>
                                            <p:strVal val="ppt_w"/>
                                          </p:val>
                                        </p:tav>
                                        <p:tav tm="100000">
                                          <p:val>
                                            <p:fltVal val="0"/>
                                          </p:val>
                                        </p:tav>
                                      </p:tavLst>
                                    </p:anim>
                                    <p:anim calcmode="lin" valueType="num">
                                      <p:cBhvr>
                                        <p:cTn id="46" dur="1000"/>
                                        <p:tgtEl>
                                          <p:spTgt spid="21"/>
                                        </p:tgtEl>
                                        <p:attrNameLst>
                                          <p:attrName>ppt_h</p:attrName>
                                        </p:attrNameLst>
                                      </p:cBhvr>
                                      <p:tavLst>
                                        <p:tav tm="0">
                                          <p:val>
                                            <p:strVal val="ppt_h"/>
                                          </p:val>
                                        </p:tav>
                                        <p:tav tm="100000">
                                          <p:val>
                                            <p:fltVal val="0"/>
                                          </p:val>
                                        </p:tav>
                                      </p:tavLst>
                                    </p:anim>
                                    <p:anim calcmode="lin" valueType="num">
                                      <p:cBhvr>
                                        <p:cTn id="47" dur="1000"/>
                                        <p:tgtEl>
                                          <p:spTgt spid="21"/>
                                        </p:tgtEl>
                                        <p:attrNameLst>
                                          <p:attrName>style.rotation</p:attrName>
                                        </p:attrNameLst>
                                      </p:cBhvr>
                                      <p:tavLst>
                                        <p:tav tm="0">
                                          <p:val>
                                            <p:fltVal val="0"/>
                                          </p:val>
                                        </p:tav>
                                        <p:tav tm="100000">
                                          <p:val>
                                            <p:fltVal val="90"/>
                                          </p:val>
                                        </p:tav>
                                      </p:tavLst>
                                    </p:anim>
                                    <p:animEffect transition="out" filter="fade">
                                      <p:cBhvr>
                                        <p:cTn id="48" dur="1000"/>
                                        <p:tgtEl>
                                          <p:spTgt spid="21"/>
                                        </p:tgtEl>
                                      </p:cBhvr>
                                    </p:animEffect>
                                    <p:set>
                                      <p:cBhvr>
                                        <p:cTn id="49"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653" y="-1"/>
            <a:ext cx="3412472" cy="367188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813" y="-50415"/>
            <a:ext cx="3929062" cy="3772717"/>
          </a:xfrm>
          <a:prstGeom prst="rect">
            <a:avLst/>
          </a:prstGeom>
        </p:spPr>
      </p:pic>
      <p:sp>
        <p:nvSpPr>
          <p:cNvPr id="7" name="TextBox 6"/>
          <p:cNvSpPr txBox="1"/>
          <p:nvPr/>
        </p:nvSpPr>
        <p:spPr>
          <a:xfrm>
            <a:off x="271462" y="3787003"/>
            <a:ext cx="8601075" cy="1384995"/>
          </a:xfrm>
          <a:prstGeom prst="rect">
            <a:avLst/>
          </a:prstGeom>
          <a:noFill/>
        </p:spPr>
        <p:txBody>
          <a:bodyPr wrap="square" rtlCol="0">
            <a:spAutoFit/>
          </a:bodyPr>
          <a:lstStyle/>
          <a:p>
            <a:r>
              <a:rPr lang="en-US" sz="2800" dirty="0" err="1">
                <a:solidFill>
                  <a:srgbClr val="0000FF"/>
                </a:solidFill>
                <a:latin typeface="Times New Roman" panose="02020603050405020304" pitchFamily="18" charset="0"/>
                <a:cs typeface="Times New Roman" panose="02020603050405020304" pitchFamily="18" charset="0"/>
              </a:rPr>
              <a:t>Môi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trường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biển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sông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hồ</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đang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bị</a:t>
            </a:r>
            <a:r>
              <a:rPr lang="en-US" sz="2800" dirty="0">
                <a:solidFill>
                  <a:srgbClr val="0000FF"/>
                </a:solidFill>
                <a:latin typeface="Times New Roman" panose="02020603050405020304" pitchFamily="18" charset="0"/>
                <a:cs typeface="Times New Roman" panose="02020603050405020304" pitchFamily="18" charset="0"/>
              </a:rPr>
              <a:t> ô </a:t>
            </a:r>
            <a:r>
              <a:rPr lang="en-US" sz="2800" dirty="0" err="1">
                <a:solidFill>
                  <a:srgbClr val="0000FF"/>
                </a:solidFill>
                <a:latin typeface="Times New Roman" panose="02020603050405020304" pitchFamily="18" charset="0"/>
                <a:cs typeface="Times New Roman" panose="02020603050405020304" pitchFamily="18" charset="0"/>
              </a:rPr>
              <a:t>nhiễm</a:t>
            </a:r>
            <a:r>
              <a:rPr lang="en-US" sz="2800" dirty="0">
                <a:solidFill>
                  <a:srgbClr val="0000FF"/>
                </a:solidFill>
                <a:latin typeface="Times New Roman" panose="02020603050405020304" pitchFamily="18" charset="0"/>
                <a:cs typeface="Times New Roman" panose="02020603050405020304" pitchFamily="18" charset="0"/>
              </a:rPr>
              <a:t> do </a:t>
            </a:r>
            <a:r>
              <a:rPr lang="en-US" sz="2800" dirty="0" err="1">
                <a:solidFill>
                  <a:srgbClr val="0000FF"/>
                </a:solidFill>
                <a:latin typeface="Times New Roman" panose="02020603050405020304" pitchFamily="18" charset="0"/>
                <a:cs typeface="Times New Roman" panose="02020603050405020304" pitchFamily="18" charset="0"/>
              </a:rPr>
              <a:t>rác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thải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của</a:t>
            </a:r>
            <a:r>
              <a:rPr lang="en-US" sz="2800" dirty="0">
                <a:solidFill>
                  <a:srgbClr val="0000FF"/>
                </a:solidFill>
                <a:latin typeface="Times New Roman" panose="02020603050405020304" pitchFamily="18" charset="0"/>
                <a:cs typeface="Times New Roman" panose="02020603050405020304" pitchFamily="18" charset="0"/>
              </a:rPr>
              <a:t> con </a:t>
            </a:r>
            <a:r>
              <a:rPr lang="en-US" sz="2800" dirty="0" err="1">
                <a:solidFill>
                  <a:srgbClr val="0000FF"/>
                </a:solidFill>
                <a:latin typeface="Times New Roman" panose="02020603050405020304" pitchFamily="18" charset="0"/>
                <a:cs typeface="Times New Roman" panose="02020603050405020304" pitchFamily="18" charset="0"/>
              </a:rPr>
              <a:t>người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Hãy</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cứu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các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loài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sinh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vật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dưới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biển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bằng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cách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dọn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sạch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rác</a:t>
            </a:r>
            <a:r>
              <a:rPr lang="en-US" sz="2800" dirty="0">
                <a:solidFill>
                  <a:srgbClr val="0000FF"/>
                </a:solidFill>
                <a:latin typeface="Times New Roman" panose="02020603050405020304" pitchFamily="18" charset="0"/>
                <a:cs typeface="Times New Roman" panose="02020603050405020304" pitchFamily="18" charset="0"/>
              </a:rPr>
              <a:t> qua </a:t>
            </a:r>
            <a:r>
              <a:rPr lang="en-US" sz="2800" dirty="0" err="1">
                <a:solidFill>
                  <a:srgbClr val="0000FF"/>
                </a:solidFill>
                <a:latin typeface="Times New Roman" panose="02020603050405020304" pitchFamily="18" charset="0"/>
                <a:cs typeface="Times New Roman" panose="02020603050405020304" pitchFamily="18" charset="0"/>
              </a:rPr>
              <a:t>việc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trả</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lời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đúng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các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câu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hỏi</a:t>
            </a:r>
            <a:r>
              <a:rPr lang="en-US" sz="2800"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05341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6" presetClass="entr" presetSubtype="16" fill="hold" grpId="0" nodeType="afterEffect">
                                  <p:stCondLst>
                                    <p:cond delay="0"/>
                                  </p:stCondLst>
                                  <p:iterate type="lt">
                                    <p:tmPct val="0"/>
                                  </p:iterate>
                                  <p:childTnLst>
                                    <p:set>
                                      <p:cBhvr>
                                        <p:cTn id="18" dur="1" fill="hold">
                                          <p:stCondLst>
                                            <p:cond delay="0"/>
                                          </p:stCondLst>
                                        </p:cTn>
                                        <p:tgtEl>
                                          <p:spTgt spid="7">
                                            <p:txEl>
                                              <p:pRg st="0" end="0"/>
                                            </p:txEl>
                                          </p:spTgt>
                                        </p:tgtEl>
                                        <p:attrNameLst>
                                          <p:attrName>style.visibility</p:attrName>
                                        </p:attrNameLst>
                                      </p:cBhvr>
                                      <p:to>
                                        <p:strVal val="visible"/>
                                      </p:to>
                                    </p:set>
                                    <p:animEffect transition="in" filter="circle(in)">
                                      <p:cBhvr>
                                        <p:cTn id="19"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ADMIN\Desktop\Giai cuu dai duong 2\Photography-Background-shark-Underwater-backdrop-coral-photography-Backdrops-Cartoon-bubble-Children-Fish-photo-Coral-Studi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ADMIN\Desktop\Tai nguyen thiet ke tro choi\Bảng gỗ\49f1b87228eb6bdb68e300357ebeb9ca (2).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2457450" y="84988"/>
            <a:ext cx="4057650" cy="147612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338723" y="236146"/>
            <a:ext cx="2456122" cy="1015663"/>
          </a:xfrm>
          <a:prstGeom prst="rect">
            <a:avLst/>
          </a:prstGeom>
          <a:noFill/>
        </p:spPr>
        <p:txBody>
          <a:bodyPr wrap="none" rtlCol="0">
            <a:spAutoFit/>
          </a:bodyPr>
          <a:lstStyle/>
          <a:p>
            <a:pPr algn="ctr"/>
            <a:r>
              <a:rPr lang="en-US" sz="3000" b="1" dirty="0">
                <a:solidFill>
                  <a:srgbClr val="CC0066"/>
                </a:solidFill>
                <a:latin typeface="Arial" panose="020B0604020202020204" pitchFamily="34" charset="0"/>
                <a:cs typeface="Arial" panose="020B0604020202020204" pitchFamily="34" charset="0"/>
              </a:rPr>
              <a:t>DỌN SẠCH</a:t>
            </a:r>
          </a:p>
          <a:p>
            <a:pPr algn="ctr"/>
            <a:r>
              <a:rPr lang="en-US" sz="3000" b="1" dirty="0">
                <a:solidFill>
                  <a:srgbClr val="CC0066"/>
                </a:solidFill>
                <a:latin typeface="Arial" panose="020B0604020202020204" pitchFamily="34" charset="0"/>
                <a:cs typeface="Arial" panose="020B0604020202020204" pitchFamily="34" charset="0"/>
              </a:rPr>
              <a:t>ĐẠI DƯƠNG</a:t>
            </a:r>
          </a:p>
        </p:txBody>
      </p:sp>
      <p:pic>
        <p:nvPicPr>
          <p:cNvPr id="11" name="Picture 11"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30333" y="1633975"/>
            <a:ext cx="802236" cy="4392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645208">
            <a:off x="1228093" y="3842849"/>
            <a:ext cx="1295945" cy="1757214"/>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941387">
            <a:off x="6900340" y="3797024"/>
            <a:ext cx="1286922" cy="1608653"/>
          </a:xfrm>
          <a:prstGeom prst="rect">
            <a:avLst/>
          </a:prstGeom>
        </p:spPr>
      </p:pic>
      <p:pic>
        <p:nvPicPr>
          <p:cNvPr id="14" name="Picture 13"/>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3833" y1="9200" x2="82667" y2="8000"/>
                        <a14:foregroundMark x1="67167" y1="10800" x2="72333" y2="90000"/>
                        <a14:foregroundMark x1="85000" y1="8800" x2="82667" y2="86000"/>
                        <a14:foregroundMark x1="76167" y1="18000" x2="73167" y2="92000"/>
                        <a14:foregroundMark x1="75833" y1="23600" x2="61333" y2="91600"/>
                        <a14:foregroundMark x1="67667" y1="87600" x2="4167" y2="85200"/>
                        <a14:foregroundMark x1="1167" y1="5200" x2="22500" y2="50400"/>
                        <a14:foregroundMark x1="4333" y1="4000" x2="29000" y2="3200"/>
                        <a14:foregroundMark x1="28000" y1="10000" x2="14000" y2="30400"/>
                        <a14:foregroundMark x1="2000" y1="2400" x2="10167" y2="2400"/>
                        <a14:foregroundMark x1="2667" y1="12400" x2="2667" y2="82000"/>
                        <a14:foregroundMark x1="1167" y1="17200" x2="1333" y2="71600"/>
                        <a14:foregroundMark x1="77333" y1="24400" x2="77333" y2="93600"/>
                        <a14:foregroundMark x1="63000" y1="19200" x2="63000" y2="73600"/>
                        <a14:foregroundMark x1="82167" y1="39600" x2="74833" y2="77600"/>
                        <a14:foregroundMark x1="88000" y1="70000" x2="80500" y2="90800"/>
                        <a14:foregroundMark x1="87667" y1="84800" x2="78833" y2="96800"/>
                        <a14:backgroundMark x1="1667" y1="2000" x2="9333" y2="1200"/>
                        <a14:backgroundMark x1="94167" y1="82800" x2="86333" y2="96000"/>
                        <a14:backgroundMark x1="85833" y1="94800" x2="85833" y2="94800"/>
                      </a14:backgroundRemoval>
                    </a14:imgEffect>
                  </a14:imgLayer>
                </a14:imgProps>
              </a:ext>
              <a:ext uri="{28A0092B-C50C-407E-A947-70E740481C1C}">
                <a14:useLocalDpi xmlns:a14="http://schemas.microsoft.com/office/drawing/2010/main" val="0"/>
              </a:ext>
            </a:extLst>
          </a:blip>
          <a:stretch>
            <a:fillRect/>
          </a:stretch>
        </p:blipFill>
        <p:spPr>
          <a:xfrm rot="11038777">
            <a:off x="4047210" y="3920791"/>
            <a:ext cx="1942171" cy="1330254"/>
          </a:xfrm>
          <a:prstGeom prst="rect">
            <a:avLst/>
          </a:prstGeom>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850153" flipH="1">
            <a:off x="7987061" y="1280868"/>
            <a:ext cx="246125" cy="886048"/>
          </a:xfrm>
          <a:prstGeom prst="rect">
            <a:avLst/>
          </a:prstGeom>
        </p:spPr>
      </p:pic>
      <p:pic>
        <p:nvPicPr>
          <p:cNvPr id="16" name="Picture 15"/>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949917">
            <a:off x="3186101" y="3982725"/>
            <a:ext cx="977353" cy="977353"/>
          </a:xfrm>
          <a:prstGeom prst="rect">
            <a:avLst/>
          </a:prstGeom>
        </p:spPr>
      </p:pic>
      <p:pic>
        <p:nvPicPr>
          <p:cNvPr id="17" name="Picture 1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8904553">
            <a:off x="1416510" y="748679"/>
            <a:ext cx="299611" cy="520377"/>
          </a:xfrm>
          <a:prstGeom prst="rect">
            <a:avLst/>
          </a:prstGeom>
        </p:spPr>
      </p:pic>
    </p:spTree>
    <p:extLst>
      <p:ext uri="{BB962C8B-B14F-4D97-AF65-F5344CB8AC3E}">
        <p14:creationId xmlns:p14="http://schemas.microsoft.com/office/powerpoint/2010/main" val="188266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32" presetClass="emph" presetSubtype="0" repeatCount="indefinite" fill="hold" nodeType="withEffect">
                                  <p:stCondLst>
                                    <p:cond delay="0"/>
                                  </p:stCondLst>
                                  <p:childTnLst>
                                    <p:animRot by="120000">
                                      <p:cBhvr>
                                        <p:cTn id="20" dur="300" fill="hold">
                                          <p:stCondLst>
                                            <p:cond delay="0"/>
                                          </p:stCondLst>
                                        </p:cTn>
                                        <p:tgtEl>
                                          <p:spTgt spid="15"/>
                                        </p:tgtEl>
                                        <p:attrNameLst>
                                          <p:attrName>r</p:attrName>
                                        </p:attrNameLst>
                                      </p:cBhvr>
                                    </p:animRot>
                                    <p:animRot by="-240000">
                                      <p:cBhvr>
                                        <p:cTn id="21" dur="600" fill="hold">
                                          <p:stCondLst>
                                            <p:cond delay="600"/>
                                          </p:stCondLst>
                                        </p:cTn>
                                        <p:tgtEl>
                                          <p:spTgt spid="15"/>
                                        </p:tgtEl>
                                        <p:attrNameLst>
                                          <p:attrName>r</p:attrName>
                                        </p:attrNameLst>
                                      </p:cBhvr>
                                    </p:animRot>
                                    <p:animRot by="240000">
                                      <p:cBhvr>
                                        <p:cTn id="22" dur="600" fill="hold">
                                          <p:stCondLst>
                                            <p:cond delay="1200"/>
                                          </p:stCondLst>
                                        </p:cTn>
                                        <p:tgtEl>
                                          <p:spTgt spid="15"/>
                                        </p:tgtEl>
                                        <p:attrNameLst>
                                          <p:attrName>r</p:attrName>
                                        </p:attrNameLst>
                                      </p:cBhvr>
                                    </p:animRot>
                                    <p:animRot by="-240000">
                                      <p:cBhvr>
                                        <p:cTn id="23" dur="600" fill="hold">
                                          <p:stCondLst>
                                            <p:cond delay="1800"/>
                                          </p:stCondLst>
                                        </p:cTn>
                                        <p:tgtEl>
                                          <p:spTgt spid="15"/>
                                        </p:tgtEl>
                                        <p:attrNameLst>
                                          <p:attrName>r</p:attrName>
                                        </p:attrNameLst>
                                      </p:cBhvr>
                                    </p:animRot>
                                    <p:animRot by="120000">
                                      <p:cBhvr>
                                        <p:cTn id="24" dur="600" fill="hold">
                                          <p:stCondLst>
                                            <p:cond delay="2400"/>
                                          </p:stCondLst>
                                        </p:cTn>
                                        <p:tgtEl>
                                          <p:spTgt spid="15"/>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300" fill="hold">
                                          <p:stCondLst>
                                            <p:cond delay="0"/>
                                          </p:stCondLst>
                                        </p:cTn>
                                        <p:tgtEl>
                                          <p:spTgt spid="16"/>
                                        </p:tgtEl>
                                        <p:attrNameLst>
                                          <p:attrName>r</p:attrName>
                                        </p:attrNameLst>
                                      </p:cBhvr>
                                    </p:animRot>
                                    <p:animRot by="-240000">
                                      <p:cBhvr>
                                        <p:cTn id="27" dur="600" fill="hold">
                                          <p:stCondLst>
                                            <p:cond delay="600"/>
                                          </p:stCondLst>
                                        </p:cTn>
                                        <p:tgtEl>
                                          <p:spTgt spid="16"/>
                                        </p:tgtEl>
                                        <p:attrNameLst>
                                          <p:attrName>r</p:attrName>
                                        </p:attrNameLst>
                                      </p:cBhvr>
                                    </p:animRot>
                                    <p:animRot by="240000">
                                      <p:cBhvr>
                                        <p:cTn id="28" dur="600" fill="hold">
                                          <p:stCondLst>
                                            <p:cond delay="1200"/>
                                          </p:stCondLst>
                                        </p:cTn>
                                        <p:tgtEl>
                                          <p:spTgt spid="16"/>
                                        </p:tgtEl>
                                        <p:attrNameLst>
                                          <p:attrName>r</p:attrName>
                                        </p:attrNameLst>
                                      </p:cBhvr>
                                    </p:animRot>
                                    <p:animRot by="-240000">
                                      <p:cBhvr>
                                        <p:cTn id="29" dur="600" fill="hold">
                                          <p:stCondLst>
                                            <p:cond delay="1800"/>
                                          </p:stCondLst>
                                        </p:cTn>
                                        <p:tgtEl>
                                          <p:spTgt spid="16"/>
                                        </p:tgtEl>
                                        <p:attrNameLst>
                                          <p:attrName>r</p:attrName>
                                        </p:attrNameLst>
                                      </p:cBhvr>
                                    </p:animRot>
                                    <p:animRot by="120000">
                                      <p:cBhvr>
                                        <p:cTn id="30" dur="600" fill="hold">
                                          <p:stCondLst>
                                            <p:cond delay="2400"/>
                                          </p:stCondLst>
                                        </p:cTn>
                                        <p:tgtEl>
                                          <p:spTgt spid="16"/>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300" fill="hold">
                                          <p:stCondLst>
                                            <p:cond delay="0"/>
                                          </p:stCondLst>
                                        </p:cTn>
                                        <p:tgtEl>
                                          <p:spTgt spid="17"/>
                                        </p:tgtEl>
                                        <p:attrNameLst>
                                          <p:attrName>r</p:attrName>
                                        </p:attrNameLst>
                                      </p:cBhvr>
                                    </p:animRot>
                                    <p:animRot by="-240000">
                                      <p:cBhvr>
                                        <p:cTn id="33" dur="600" fill="hold">
                                          <p:stCondLst>
                                            <p:cond delay="600"/>
                                          </p:stCondLst>
                                        </p:cTn>
                                        <p:tgtEl>
                                          <p:spTgt spid="17"/>
                                        </p:tgtEl>
                                        <p:attrNameLst>
                                          <p:attrName>r</p:attrName>
                                        </p:attrNameLst>
                                      </p:cBhvr>
                                    </p:animRot>
                                    <p:animRot by="240000">
                                      <p:cBhvr>
                                        <p:cTn id="34" dur="600" fill="hold">
                                          <p:stCondLst>
                                            <p:cond delay="1200"/>
                                          </p:stCondLst>
                                        </p:cTn>
                                        <p:tgtEl>
                                          <p:spTgt spid="17"/>
                                        </p:tgtEl>
                                        <p:attrNameLst>
                                          <p:attrName>r</p:attrName>
                                        </p:attrNameLst>
                                      </p:cBhvr>
                                    </p:animRot>
                                    <p:animRot by="-240000">
                                      <p:cBhvr>
                                        <p:cTn id="35" dur="600" fill="hold">
                                          <p:stCondLst>
                                            <p:cond delay="1800"/>
                                          </p:stCondLst>
                                        </p:cTn>
                                        <p:tgtEl>
                                          <p:spTgt spid="17"/>
                                        </p:tgtEl>
                                        <p:attrNameLst>
                                          <p:attrName>r</p:attrName>
                                        </p:attrNameLst>
                                      </p:cBhvr>
                                    </p:animRot>
                                    <p:animRot by="120000">
                                      <p:cBhvr>
                                        <p:cTn id="36" dur="600" fill="hold">
                                          <p:stCondLst>
                                            <p:cond delay="24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4"/>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2" restart="whenNotActive" fill="hold" evtFilter="cancelBubble" nodeType="interactiveSeq">
                <p:stCondLst>
                  <p:cond evt="onClick" delay="0">
                    <p:tgtEl>
                      <p:spTgt spid="16"/>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nodeType="clickEffect">
                                  <p:stCondLst>
                                    <p:cond delay="0"/>
                                  </p:stCondLst>
                                  <p:childTnLst>
                                    <p:set>
                                      <p:cBhvr>
                                        <p:cTn id="61"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62" restart="whenNotActive" fill="hold" evtFilter="cancelBubble" nodeType="interactiveSeq">
                <p:stCondLst>
                  <p:cond evt="onClick" delay="0">
                    <p:tgtEl>
                      <p:spTgt spid="15"/>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9" cy="5143500"/>
          </a:xfrm>
          <a:prstGeom prst="rect">
            <a:avLst/>
          </a:prstGeom>
        </p:spPr>
      </p:pic>
      <p:pic>
        <p:nvPicPr>
          <p:cNvPr id="15" name="Picture 6" descr="C:\Users\ADMIN\Desktop\Doreamon cau ca\giphy (4).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9440184" y="436699"/>
            <a:ext cx="607220" cy="55929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C:\Users\ADMIN\Desktop\Doreamon cau ca\animated-tropical-fish-5-2.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9336" y="2038112"/>
            <a:ext cx="599795" cy="47143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C:\Users\ADMIN\Desktop\Doreamon cau ca\largemouth_bass_swimming_hg_clr1.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9260527" y="2380996"/>
            <a:ext cx="1055136" cy="61873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ADMIN\Desktop\Doreamon cau ca\animated-emperor-fish.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7275" y="995994"/>
            <a:ext cx="771525" cy="54649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Users\ADMIN\Desktop\Doreamon cau ca\largemouth_bass_swimming_hg_clr1.gif"/>
          <p:cNvPicPr>
            <a:picLocks noChangeAspect="1" noChangeArrowheads="1" noCrop="1"/>
          </p:cNvPicPr>
          <p:nvPr/>
        </p:nvPicPr>
        <p:blipFill>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1417355" y="2761176"/>
            <a:ext cx="845855" cy="42493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ADMIN\Desktop\Giai cuu dai duong 2\700_FO65125975_f041b01242bb3572e28f8de758886853.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9743794" y="3448381"/>
            <a:ext cx="869908" cy="69884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4288267" flipH="1">
            <a:off x="6167134" y="4042459"/>
            <a:ext cx="290530" cy="1045905"/>
          </a:xfrm>
          <a:prstGeom prst="rect">
            <a:avLst/>
          </a:prstGeom>
        </p:spPr>
      </p:pic>
      <p:pic>
        <p:nvPicPr>
          <p:cNvPr id="43" name="Picture 4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6645208">
            <a:off x="2557259" y="4108205"/>
            <a:ext cx="867966" cy="1176903"/>
          </a:xfrm>
          <a:prstGeom prst="rect">
            <a:avLst/>
          </a:prstGeom>
        </p:spPr>
      </p:pic>
      <p:pic>
        <p:nvPicPr>
          <p:cNvPr id="44" name="Picture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4579713">
            <a:off x="7603775" y="3963431"/>
            <a:ext cx="1017270" cy="1271588"/>
          </a:xfrm>
          <a:prstGeom prst="rect">
            <a:avLst/>
          </a:prstGeom>
        </p:spPr>
      </p:pic>
      <p:pic>
        <p:nvPicPr>
          <p:cNvPr id="46" name="Picture 4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6791182">
            <a:off x="3936426" y="4135207"/>
            <a:ext cx="928037" cy="928037"/>
          </a:xfrm>
          <a:prstGeom prst="rect">
            <a:avLst/>
          </a:prstGeom>
        </p:spPr>
      </p:pic>
      <p:pic>
        <p:nvPicPr>
          <p:cNvPr id="47" name="Picture 46"/>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3833" y1="9200" x2="82667" y2="8000"/>
                        <a14:foregroundMark x1="67167" y1="10800" x2="72333" y2="90000"/>
                        <a14:foregroundMark x1="85000" y1="8800" x2="82667" y2="86000"/>
                        <a14:foregroundMark x1="76167" y1="18000" x2="73167" y2="92000"/>
                        <a14:foregroundMark x1="75833" y1="23600" x2="61333" y2="91600"/>
                        <a14:foregroundMark x1="67667" y1="87600" x2="4167" y2="85200"/>
                        <a14:foregroundMark x1="1167" y1="5200" x2="22500" y2="50400"/>
                        <a14:foregroundMark x1="4333" y1="4000" x2="29000" y2="3200"/>
                        <a14:foregroundMark x1="28000" y1="10000" x2="14000" y2="30400"/>
                        <a14:foregroundMark x1="2000" y1="2400" x2="10167" y2="2400"/>
                        <a14:foregroundMark x1="2667" y1="12400" x2="2667" y2="82000"/>
                        <a14:foregroundMark x1="1167" y1="17200" x2="1333" y2="71600"/>
                        <a14:foregroundMark x1="77333" y1="24400" x2="77333" y2="93600"/>
                        <a14:foregroundMark x1="63000" y1="19200" x2="63000" y2="73600"/>
                        <a14:foregroundMark x1="82167" y1="39600" x2="74833" y2="77600"/>
                        <a14:foregroundMark x1="88000" y1="70000" x2="80500" y2="90800"/>
                        <a14:foregroundMark x1="87667" y1="84800" x2="78833" y2="96800"/>
                        <a14:backgroundMark x1="1667" y1="2000" x2="9333" y2="1200"/>
                        <a14:backgroundMark x1="94167" y1="82800" x2="86333" y2="96000"/>
                        <a14:backgroundMark x1="85833" y1="94800" x2="85833" y2="94800"/>
                      </a14:backgroundRemoval>
                    </a14:imgEffect>
                  </a14:imgLayer>
                </a14:imgProps>
              </a:ext>
              <a:ext uri="{28A0092B-C50C-407E-A947-70E740481C1C}">
                <a14:useLocalDpi xmlns:a14="http://schemas.microsoft.com/office/drawing/2010/main" val="0"/>
              </a:ext>
            </a:extLst>
          </a:blip>
          <a:stretch>
            <a:fillRect/>
          </a:stretch>
        </p:blipFill>
        <p:spPr>
          <a:xfrm rot="10800000">
            <a:off x="606290" y="4084747"/>
            <a:ext cx="1288295" cy="882394"/>
          </a:xfrm>
          <a:prstGeom prst="rect">
            <a:avLst/>
          </a:prstGeom>
        </p:spPr>
      </p:pic>
      <p:sp>
        <p:nvSpPr>
          <p:cNvPr id="49" name="8-Point Star 48">
            <a:hlinkClick r:id="rId15" action="ppaction://hlinksldjump"/>
          </p:cNvPr>
          <p:cNvSpPr/>
          <p:nvPr/>
        </p:nvSpPr>
        <p:spPr>
          <a:xfrm>
            <a:off x="1057400" y="3604641"/>
            <a:ext cx="533958" cy="495622"/>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FFFF00"/>
                </a:solidFill>
              </a:rPr>
              <a:t>1</a:t>
            </a:r>
          </a:p>
        </p:txBody>
      </p:sp>
      <p:sp>
        <p:nvSpPr>
          <p:cNvPr id="50" name="8-Point Star 49">
            <a:hlinkClick r:id="rId16" action="ppaction://hlinksldjump"/>
          </p:cNvPr>
          <p:cNvSpPr/>
          <p:nvPr/>
        </p:nvSpPr>
        <p:spPr>
          <a:xfrm>
            <a:off x="2771011" y="3666198"/>
            <a:ext cx="533958" cy="495622"/>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FFFF00"/>
                </a:solidFill>
              </a:rPr>
              <a:t>2</a:t>
            </a:r>
          </a:p>
        </p:txBody>
      </p:sp>
      <p:sp>
        <p:nvSpPr>
          <p:cNvPr id="51" name="8-Point Star 50">
            <a:hlinkClick r:id="rId17" action="ppaction://hlinksldjump"/>
          </p:cNvPr>
          <p:cNvSpPr/>
          <p:nvPr/>
        </p:nvSpPr>
        <p:spPr>
          <a:xfrm>
            <a:off x="4148337" y="3624507"/>
            <a:ext cx="533958" cy="495622"/>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FFFF00"/>
                </a:solidFill>
              </a:rPr>
              <a:t>3</a:t>
            </a:r>
          </a:p>
        </p:txBody>
      </p:sp>
      <p:sp>
        <p:nvSpPr>
          <p:cNvPr id="2" name="Arrow: Right 1">
            <a:hlinkClick r:id="rId18" action="ppaction://hlinksldjump"/>
            <a:extLst>
              <a:ext uri="{FF2B5EF4-FFF2-40B4-BE49-F238E27FC236}">
                <a16:creationId xmlns:a16="http://schemas.microsoft.com/office/drawing/2014/main" id="{39A8E8A6-A3EF-4D2A-B828-5D2A49196631}"/>
              </a:ext>
            </a:extLst>
          </p:cNvPr>
          <p:cNvSpPr/>
          <p:nvPr/>
        </p:nvSpPr>
        <p:spPr>
          <a:xfrm>
            <a:off x="7848600" y="4629150"/>
            <a:ext cx="689111" cy="2401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61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fill="hold" nodeType="withEffect">
                                  <p:stCondLst>
                                    <p:cond delay="0"/>
                                  </p:stCondLst>
                                  <p:childTnLst>
                                    <p:animMotion origin="layout" path="M -6.93889E-18 -3.35805E-6 L 1.12708 0.0034 " pathEditMode="relative" rAng="0" ptsTypes="AA">
                                      <p:cBhvr>
                                        <p:cTn id="6" dur="27000" fill="hold"/>
                                        <p:tgtEl>
                                          <p:spTgt spid="16"/>
                                        </p:tgtEl>
                                        <p:attrNameLst>
                                          <p:attrName>ppt_x</p:attrName>
                                          <p:attrName>ppt_y</p:attrName>
                                        </p:attrNameLst>
                                      </p:cBhvr>
                                      <p:rCtr x="56354" y="154"/>
                                    </p:animMotion>
                                  </p:childTnLst>
                                </p:cTn>
                              </p:par>
                              <p:par>
                                <p:cTn id="7" presetID="63" presetClass="path" presetSubtype="0" repeatCount="indefinite" accel="50000" decel="50000" fill="hold" nodeType="withEffect">
                                  <p:stCondLst>
                                    <p:cond delay="0"/>
                                  </p:stCondLst>
                                  <p:childTnLst>
                                    <p:animMotion origin="layout" path="M -1.38778E-17 0.02255 L 1.16667 0.00711 " pathEditMode="relative" rAng="0" ptsTypes="AA">
                                      <p:cBhvr>
                                        <p:cTn id="8" dur="37000" fill="hold"/>
                                        <p:tgtEl>
                                          <p:spTgt spid="18"/>
                                        </p:tgtEl>
                                        <p:attrNameLst>
                                          <p:attrName>ppt_x</p:attrName>
                                          <p:attrName>ppt_y</p:attrName>
                                        </p:attrNameLst>
                                      </p:cBhvr>
                                      <p:rCtr x="58333" y="-772"/>
                                    </p:animMotion>
                                  </p:childTnLst>
                                </p:cTn>
                              </p:par>
                              <p:par>
                                <p:cTn id="9" presetID="35" presetClass="path" presetSubtype="0" repeatCount="indefinite" accel="50000" decel="50000" fill="hold" nodeType="withEffect">
                                  <p:stCondLst>
                                    <p:cond delay="0"/>
                                  </p:stCondLst>
                                  <p:childTnLst>
                                    <p:animMotion origin="layout" path="M -0.00156 -0.00583 L -1.14427 0.00528 " pathEditMode="relative" rAng="0" ptsTypes="AA">
                                      <p:cBhvr>
                                        <p:cTn id="10" dur="30000" fill="hold"/>
                                        <p:tgtEl>
                                          <p:spTgt spid="15"/>
                                        </p:tgtEl>
                                        <p:attrNameLst>
                                          <p:attrName>ppt_x</p:attrName>
                                          <p:attrName>ppt_y</p:attrName>
                                        </p:attrNameLst>
                                      </p:cBhvr>
                                      <p:rCtr x="-57135" y="555"/>
                                    </p:animMotion>
                                  </p:childTnLst>
                                </p:cTn>
                              </p:par>
                              <p:par>
                                <p:cTn id="11" presetID="35" presetClass="path" presetSubtype="0" repeatCount="indefinite" accel="50000" decel="50000" fill="hold" nodeType="withEffect">
                                  <p:stCondLst>
                                    <p:cond delay="0"/>
                                  </p:stCondLst>
                                  <p:childTnLst>
                                    <p:animMotion origin="layout" path="M -2.70833E-6 3.33333E-6 L -1.15638 0.02453 " pathEditMode="relative" rAng="0" ptsTypes="AA">
                                      <p:cBhvr>
                                        <p:cTn id="12" dur="31000" fill="hold"/>
                                        <p:tgtEl>
                                          <p:spTgt spid="17"/>
                                        </p:tgtEl>
                                        <p:attrNameLst>
                                          <p:attrName>ppt_x</p:attrName>
                                          <p:attrName>ppt_y</p:attrName>
                                        </p:attrNameLst>
                                      </p:cBhvr>
                                      <p:rCtr x="-57826" y="1227"/>
                                    </p:animMotion>
                                  </p:childTnLst>
                                </p:cTn>
                              </p:par>
                              <p:par>
                                <p:cTn id="13" presetID="35" presetClass="path" presetSubtype="0" repeatCount="indefinite" accel="50000" decel="50000" fill="hold" nodeType="withEffect">
                                  <p:stCondLst>
                                    <p:cond delay="0"/>
                                  </p:stCondLst>
                                  <p:childTnLst>
                                    <p:animMotion origin="layout" path="M 0.08195 0.03306 L 1.19827 -0.04109 " pathEditMode="relative" rAng="0" ptsTypes="AA">
                                      <p:cBhvr>
                                        <p:cTn id="14" dur="31000" fill="hold"/>
                                        <p:tgtEl>
                                          <p:spTgt spid="19"/>
                                        </p:tgtEl>
                                        <p:attrNameLst>
                                          <p:attrName>ppt_x</p:attrName>
                                          <p:attrName>ppt_y</p:attrName>
                                        </p:attrNameLst>
                                      </p:cBhvr>
                                      <p:rCtr x="55816" y="-3707"/>
                                    </p:animMotion>
                                  </p:childTnLst>
                                </p:cTn>
                              </p:par>
                              <p:par>
                                <p:cTn id="15" presetID="35" presetClass="path" presetSubtype="0" repeatCount="indefinite" accel="50000" decel="50000" fill="hold" nodeType="withEffect">
                                  <p:stCondLst>
                                    <p:cond delay="0"/>
                                  </p:stCondLst>
                                  <p:childTnLst>
                                    <p:animMotion origin="layout" path="M -1.04167E-6 -0.01111 L -1.25065 0.00718 " pathEditMode="relative" rAng="0" ptsTypes="AA">
                                      <p:cBhvr>
                                        <p:cTn id="16" dur="36000" fill="hold"/>
                                        <p:tgtEl>
                                          <p:spTgt spid="34"/>
                                        </p:tgtEl>
                                        <p:attrNameLst>
                                          <p:attrName>ppt_x</p:attrName>
                                          <p:attrName>ppt_y</p:attrName>
                                        </p:attrNameLst>
                                      </p:cBhvr>
                                      <p:rCtr x="-62539" y="903"/>
                                    </p:animMotion>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34"/>
                                        </p:tgtEl>
                                        <p:attrNameLst>
                                          <p:attrName>r</p:attrName>
                                        </p:attrNameLst>
                                      </p:cBhvr>
                                    </p:animRot>
                                    <p:animRot by="-240000">
                                      <p:cBhvr>
                                        <p:cTn id="19" dur="400" fill="hold">
                                          <p:stCondLst>
                                            <p:cond delay="400"/>
                                          </p:stCondLst>
                                        </p:cTn>
                                        <p:tgtEl>
                                          <p:spTgt spid="34"/>
                                        </p:tgtEl>
                                        <p:attrNameLst>
                                          <p:attrName>r</p:attrName>
                                        </p:attrNameLst>
                                      </p:cBhvr>
                                    </p:animRot>
                                    <p:animRot by="240000">
                                      <p:cBhvr>
                                        <p:cTn id="20" dur="400" fill="hold">
                                          <p:stCondLst>
                                            <p:cond delay="800"/>
                                          </p:stCondLst>
                                        </p:cTn>
                                        <p:tgtEl>
                                          <p:spTgt spid="34"/>
                                        </p:tgtEl>
                                        <p:attrNameLst>
                                          <p:attrName>r</p:attrName>
                                        </p:attrNameLst>
                                      </p:cBhvr>
                                    </p:animRot>
                                    <p:animRot by="-240000">
                                      <p:cBhvr>
                                        <p:cTn id="21" dur="400" fill="hold">
                                          <p:stCondLst>
                                            <p:cond delay="1200"/>
                                          </p:stCondLst>
                                        </p:cTn>
                                        <p:tgtEl>
                                          <p:spTgt spid="34"/>
                                        </p:tgtEl>
                                        <p:attrNameLst>
                                          <p:attrName>r</p:attrName>
                                        </p:attrNameLst>
                                      </p:cBhvr>
                                    </p:animRot>
                                    <p:animRot by="120000">
                                      <p:cBhvr>
                                        <p:cTn id="22" dur="400" fill="hold">
                                          <p:stCondLst>
                                            <p:cond delay="1600"/>
                                          </p:stCondLst>
                                        </p:cTn>
                                        <p:tgtEl>
                                          <p:spTgt spid="3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35"/>
                                        </p:tgtEl>
                                        <p:attrNameLst>
                                          <p:attrName>r</p:attrName>
                                        </p:attrNameLst>
                                      </p:cBhvr>
                                    </p:animRot>
                                    <p:animRot by="-240000">
                                      <p:cBhvr>
                                        <p:cTn id="25" dur="600" fill="hold">
                                          <p:stCondLst>
                                            <p:cond delay="600"/>
                                          </p:stCondLst>
                                        </p:cTn>
                                        <p:tgtEl>
                                          <p:spTgt spid="35"/>
                                        </p:tgtEl>
                                        <p:attrNameLst>
                                          <p:attrName>r</p:attrName>
                                        </p:attrNameLst>
                                      </p:cBhvr>
                                    </p:animRot>
                                    <p:animRot by="240000">
                                      <p:cBhvr>
                                        <p:cTn id="26" dur="600" fill="hold">
                                          <p:stCondLst>
                                            <p:cond delay="1200"/>
                                          </p:stCondLst>
                                        </p:cTn>
                                        <p:tgtEl>
                                          <p:spTgt spid="35"/>
                                        </p:tgtEl>
                                        <p:attrNameLst>
                                          <p:attrName>r</p:attrName>
                                        </p:attrNameLst>
                                      </p:cBhvr>
                                    </p:animRot>
                                    <p:animRot by="-240000">
                                      <p:cBhvr>
                                        <p:cTn id="27" dur="600" fill="hold">
                                          <p:stCondLst>
                                            <p:cond delay="1800"/>
                                          </p:stCondLst>
                                        </p:cTn>
                                        <p:tgtEl>
                                          <p:spTgt spid="35"/>
                                        </p:tgtEl>
                                        <p:attrNameLst>
                                          <p:attrName>r</p:attrName>
                                        </p:attrNameLst>
                                      </p:cBhvr>
                                    </p:animRot>
                                    <p:animRot by="120000">
                                      <p:cBhvr>
                                        <p:cTn id="28" dur="600" fill="hold">
                                          <p:stCondLst>
                                            <p:cond delay="2400"/>
                                          </p:stCondLst>
                                        </p:cTn>
                                        <p:tgtEl>
                                          <p:spTgt spid="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5"/>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34" restart="whenNotActive" fill="hold" evtFilter="cancelBubble" nodeType="interactiveSeq">
                <p:stCondLst>
                  <p:cond evt="onClick" delay="0">
                    <p:tgtEl>
                      <p:spTgt spid="49"/>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39" restart="whenNotActive" fill="hold" evtFilter="cancelBubble" nodeType="interactiveSeq">
                <p:stCondLst>
                  <p:cond evt="onClick" delay="0">
                    <p:tgtEl>
                      <p:spTgt spid="50"/>
                    </p:tgtEl>
                  </p:cond>
                </p:stCondLst>
                <p:endSync evt="end" delay="0">
                  <p:rtn val="all"/>
                </p:endSync>
                <p:childTnLst>
                  <p:par>
                    <p:cTn id="40" fill="hold">
                      <p:stCondLst>
                        <p:cond delay="0"/>
                      </p:stCondLst>
                      <p:childTnLst>
                        <p:par>
                          <p:cTn id="41" fill="hold">
                            <p:stCondLst>
                              <p:cond delay="0"/>
                            </p:stCondLst>
                            <p:childTnLst>
                              <p:par>
                                <p:cTn id="42" presetID="1" presetClass="exit" presetSubtype="0" fill="hold" grpId="0" nodeType="clickEffect">
                                  <p:stCondLst>
                                    <p:cond delay="0"/>
                                  </p:stCondLst>
                                  <p:childTnLst>
                                    <p:set>
                                      <p:cBhvr>
                                        <p:cTn id="43"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44" restart="whenNotActive" fill="hold" evtFilter="cancelBubble" nodeType="interactiveSeq">
                <p:stCondLst>
                  <p:cond evt="onClick" delay="0">
                    <p:tgtEl>
                      <p:spTgt spid="51"/>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49" restart="whenNotActive" fill="hold" evtFilter="cancelBubble" nodeType="interactiveSeq">
                <p:stCondLst>
                  <p:cond evt="onClick" delay="0">
                    <p:tgtEl>
                      <p:spTgt spid="47"/>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nodeType="clickEffect">
                                  <p:stCondLst>
                                    <p:cond delay="0"/>
                                  </p:stCondLst>
                                  <p:childTnLst>
                                    <p:set>
                                      <p:cBhvr>
                                        <p:cTn id="53" dur="1" fill="hold">
                                          <p:stCondLst>
                                            <p:cond delay="0"/>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4" restart="whenNotActive" fill="hold" evtFilter="cancelBubble" nodeType="interactiveSeq">
                <p:stCondLst>
                  <p:cond evt="onClick" delay="0">
                    <p:tgtEl>
                      <p:spTgt spid="43"/>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59" restart="whenNotActive" fill="hold" evtFilter="cancelBubble" nodeType="interactiveSeq">
                <p:stCondLst>
                  <p:cond evt="onClick" delay="0">
                    <p:tgtEl>
                      <p:spTgt spid="46"/>
                    </p:tgtEl>
                  </p:cond>
                </p:stCondLst>
                <p:endSync evt="end" delay="0">
                  <p:rtn val="all"/>
                </p:endSync>
                <p:childTnLst>
                  <p:par>
                    <p:cTn id="60" fill="hold">
                      <p:stCondLst>
                        <p:cond delay="0"/>
                      </p:stCondLst>
                      <p:childTnLst>
                        <p:par>
                          <p:cTn id="61" fill="hold">
                            <p:stCondLst>
                              <p:cond delay="0"/>
                            </p:stCondLst>
                            <p:childTnLst>
                              <p:par>
                                <p:cTn id="62" presetID="1" presetClass="exit" presetSubtype="0" fill="hold" nodeType="clickEffect">
                                  <p:stCondLst>
                                    <p:cond delay="0"/>
                                  </p:stCondLst>
                                  <p:childTnLst>
                                    <p:set>
                                      <p:cBhvr>
                                        <p:cTn id="63"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childTnLst>
        </p:cTn>
      </p:par>
    </p:tnLst>
    <p:bldLst>
      <p:bldP spid="49" grpId="0" animBg="1"/>
      <p:bldP spid="50" grpId="0" animBg="1"/>
      <p:bldP spid="5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9" cy="5143500"/>
          </a:xfrm>
          <a:prstGeom prst="rect">
            <a:avLst/>
          </a:prstGeom>
        </p:spPr>
      </p:pic>
      <p:pic>
        <p:nvPicPr>
          <p:cNvPr id="34"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81000" y="142875"/>
            <a:ext cx="8686799" cy="2300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6"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136642" y="2743999"/>
            <a:ext cx="4870715" cy="21361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8" name="Picture 2" descr="C:\Users\ADMIN\Desktop\Phan Thi Do Uyen\Giai cuu dai duong\Picture2.pn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09867" y="3812080"/>
            <a:ext cx="1349743" cy="133142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BF168B6-E326-40A4-959B-B7B3257CC67C}"/>
              </a:ext>
            </a:extLst>
          </p:cNvPr>
          <p:cNvSpPr/>
          <p:nvPr/>
        </p:nvSpPr>
        <p:spPr>
          <a:xfrm>
            <a:off x="1295400" y="428838"/>
            <a:ext cx="6781800" cy="991618"/>
          </a:xfrm>
          <a:prstGeom prst="rect">
            <a:avLst/>
          </a:prstGeom>
        </p:spPr>
        <p:txBody>
          <a:bodyPr wrap="square">
            <a:spAutoFit/>
          </a:bodyPr>
          <a:lstStyle/>
          <a:p>
            <a:pPr algn="just">
              <a:lnSpc>
                <a:spcPct val="107000"/>
              </a:lnSpc>
              <a:spcAft>
                <a:spcPts val="600"/>
              </a:spcAft>
            </a:pPr>
            <a:r>
              <a:rPr lang="nl-NL"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 1: Một máy tính có thể kết nối với mấy máy in?</a:t>
            </a:r>
            <a:endParaRPr lang="en-US" sz="28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69E7E4E1-3504-40A5-A13C-1988637CCB77}"/>
              </a:ext>
            </a:extLst>
          </p:cNvPr>
          <p:cNvSpPr txBox="1"/>
          <p:nvPr/>
        </p:nvSpPr>
        <p:spPr>
          <a:xfrm>
            <a:off x="2286001" y="1422678"/>
            <a:ext cx="745435" cy="461665"/>
          </a:xfrm>
          <a:prstGeom prst="rect">
            <a:avLst/>
          </a:prstGeom>
          <a:noFill/>
        </p:spPr>
        <p:txBody>
          <a:bodyPr wrap="square" rtlCol="0">
            <a:spAutoFit/>
          </a:bodyPr>
          <a:lstStyle/>
          <a:p>
            <a:r>
              <a:rPr lang="en-US" sz="2400" b="1">
                <a:solidFill>
                  <a:srgbClr val="002060"/>
                </a:solidFill>
                <a:latin typeface="Times New Roman" panose="02020603050405020304" pitchFamily="18" charset="0"/>
                <a:cs typeface="Times New Roman" panose="02020603050405020304" pitchFamily="18" charset="0"/>
              </a:rPr>
              <a:t>A. </a:t>
            </a:r>
            <a:r>
              <a:rPr lang="en-US" sz="2400">
                <a:solidFill>
                  <a:srgbClr val="002060"/>
                </a:solidFill>
                <a:latin typeface="Times New Roman" panose="02020603050405020304" pitchFamily="18" charset="0"/>
                <a:cs typeface="Times New Roman" panose="02020603050405020304" pitchFamily="18" charset="0"/>
              </a:rPr>
              <a:t>1</a:t>
            </a:r>
          </a:p>
        </p:txBody>
      </p:sp>
      <p:sp>
        <p:nvSpPr>
          <p:cNvPr id="8" name="TextBox 7">
            <a:extLst>
              <a:ext uri="{FF2B5EF4-FFF2-40B4-BE49-F238E27FC236}">
                <a16:creationId xmlns:a16="http://schemas.microsoft.com/office/drawing/2014/main" id="{5A6EBA30-1695-4B88-8E10-FEA027358DEA}"/>
              </a:ext>
            </a:extLst>
          </p:cNvPr>
          <p:cNvSpPr txBox="1"/>
          <p:nvPr/>
        </p:nvSpPr>
        <p:spPr>
          <a:xfrm>
            <a:off x="3192675" y="1419544"/>
            <a:ext cx="745435" cy="461665"/>
          </a:xfrm>
          <a:prstGeom prst="rect">
            <a:avLst/>
          </a:prstGeom>
          <a:noFill/>
        </p:spPr>
        <p:txBody>
          <a:bodyPr wrap="square" rtlCol="0">
            <a:spAutoFit/>
          </a:bodyPr>
          <a:lstStyle/>
          <a:p>
            <a:r>
              <a:rPr lang="en-US" sz="2400" b="1">
                <a:solidFill>
                  <a:srgbClr val="002060"/>
                </a:solidFill>
                <a:latin typeface="Times New Roman" panose="02020603050405020304" pitchFamily="18" charset="0"/>
                <a:cs typeface="Times New Roman" panose="02020603050405020304" pitchFamily="18" charset="0"/>
              </a:rPr>
              <a:t>B. </a:t>
            </a:r>
            <a:r>
              <a:rPr lang="en-US" sz="2400">
                <a:solidFill>
                  <a:srgbClr val="002060"/>
                </a:solidFill>
                <a:latin typeface="Times New Roman" panose="02020603050405020304" pitchFamily="18" charset="0"/>
                <a:cs typeface="Times New Roman" panose="02020603050405020304" pitchFamily="18" charset="0"/>
              </a:rPr>
              <a:t>2</a:t>
            </a:r>
          </a:p>
        </p:txBody>
      </p:sp>
      <p:sp>
        <p:nvSpPr>
          <p:cNvPr id="9" name="TextBox 8">
            <a:extLst>
              <a:ext uri="{FF2B5EF4-FFF2-40B4-BE49-F238E27FC236}">
                <a16:creationId xmlns:a16="http://schemas.microsoft.com/office/drawing/2014/main" id="{20546CAE-9861-4D2D-A1D8-A13418383FE5}"/>
              </a:ext>
            </a:extLst>
          </p:cNvPr>
          <p:cNvSpPr txBox="1"/>
          <p:nvPr/>
        </p:nvSpPr>
        <p:spPr>
          <a:xfrm>
            <a:off x="4185733" y="1411147"/>
            <a:ext cx="745435" cy="461665"/>
          </a:xfrm>
          <a:prstGeom prst="rect">
            <a:avLst/>
          </a:prstGeom>
          <a:noFill/>
        </p:spPr>
        <p:txBody>
          <a:bodyPr wrap="square" rtlCol="0">
            <a:spAutoFit/>
          </a:bodyPr>
          <a:lstStyle/>
          <a:p>
            <a:r>
              <a:rPr lang="en-US" sz="2400" b="1">
                <a:solidFill>
                  <a:srgbClr val="002060"/>
                </a:solidFill>
                <a:latin typeface="Times New Roman" panose="02020603050405020304" pitchFamily="18" charset="0"/>
                <a:cs typeface="Times New Roman" panose="02020603050405020304" pitchFamily="18" charset="0"/>
              </a:rPr>
              <a:t>C. 3</a:t>
            </a:r>
          </a:p>
        </p:txBody>
      </p:sp>
      <p:sp>
        <p:nvSpPr>
          <p:cNvPr id="10" name="TextBox 9">
            <a:extLst>
              <a:ext uri="{FF2B5EF4-FFF2-40B4-BE49-F238E27FC236}">
                <a16:creationId xmlns:a16="http://schemas.microsoft.com/office/drawing/2014/main" id="{32B12A22-2931-4406-BC15-309C93793117}"/>
              </a:ext>
            </a:extLst>
          </p:cNvPr>
          <p:cNvSpPr txBox="1"/>
          <p:nvPr/>
        </p:nvSpPr>
        <p:spPr>
          <a:xfrm>
            <a:off x="5285172" y="1427081"/>
            <a:ext cx="2029557" cy="461665"/>
          </a:xfrm>
          <a:prstGeom prst="rect">
            <a:avLst/>
          </a:prstGeom>
          <a:noFill/>
        </p:spPr>
        <p:txBody>
          <a:bodyPr wrap="square" rtlCol="0">
            <a:spAutoFit/>
          </a:bodyPr>
          <a:lstStyle/>
          <a:p>
            <a:r>
              <a:rPr lang="en-US" sz="2400" b="1">
                <a:solidFill>
                  <a:srgbClr val="002060"/>
                </a:solidFill>
                <a:latin typeface="Times New Roman" panose="02020603050405020304" pitchFamily="18" charset="0"/>
                <a:cs typeface="Times New Roman" panose="02020603050405020304" pitchFamily="18" charset="0"/>
              </a:rPr>
              <a:t>D. </a:t>
            </a:r>
            <a:r>
              <a:rPr lang="en-US" sz="2400">
                <a:solidFill>
                  <a:srgbClr val="002060"/>
                </a:solidFill>
                <a:latin typeface="Times New Roman" panose="02020603050405020304" pitchFamily="18" charset="0"/>
                <a:cs typeface="Times New Roman" panose="02020603050405020304" pitchFamily="18" charset="0"/>
              </a:rPr>
              <a:t>Nhiều máy.</a:t>
            </a:r>
          </a:p>
        </p:txBody>
      </p:sp>
      <p:sp>
        <p:nvSpPr>
          <p:cNvPr id="16" name="TextBox 15">
            <a:extLst>
              <a:ext uri="{FF2B5EF4-FFF2-40B4-BE49-F238E27FC236}">
                <a16:creationId xmlns:a16="http://schemas.microsoft.com/office/drawing/2014/main" id="{9093E194-86A0-4232-8CEF-520C0AFD6412}"/>
              </a:ext>
            </a:extLst>
          </p:cNvPr>
          <p:cNvSpPr txBox="1"/>
          <p:nvPr/>
        </p:nvSpPr>
        <p:spPr>
          <a:xfrm>
            <a:off x="3567565" y="3480231"/>
            <a:ext cx="2757035" cy="553998"/>
          </a:xfrm>
          <a:prstGeom prst="rect">
            <a:avLst/>
          </a:prstGeom>
          <a:noFill/>
        </p:spPr>
        <p:txBody>
          <a:bodyPr wrap="square" rtlCol="0">
            <a:spAutoFit/>
          </a:bodyPr>
          <a:lstStyle/>
          <a:p>
            <a:r>
              <a:rPr lang="en-US" sz="3000" b="1" dirty="0">
                <a:solidFill>
                  <a:srgbClr val="FF0000"/>
                </a:solidFill>
                <a:latin typeface="Times New Roman" panose="02020603050405020304" pitchFamily="18" charset="0"/>
                <a:cs typeface="Times New Roman" panose="02020603050405020304" pitchFamily="18" charset="0"/>
              </a:rPr>
              <a:t>D. </a:t>
            </a:r>
            <a:r>
              <a:rPr lang="en-US" sz="3000" dirty="0" err="1">
                <a:solidFill>
                  <a:srgbClr val="FF0000"/>
                </a:solidFill>
                <a:latin typeface="Times New Roman" panose="02020603050405020304" pitchFamily="18" charset="0"/>
                <a:cs typeface="Times New Roman" panose="02020603050405020304" pitchFamily="18" charset="0"/>
              </a:rPr>
              <a:t>Nhiều</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máy</a:t>
            </a:r>
            <a:r>
              <a:rPr lang="en-US" sz="30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38887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16" presetClass="entr" presetSubtype="2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par>
                          <p:cTn id="14" fill="hold">
                            <p:stCondLst>
                              <p:cond delay="2500"/>
                            </p:stCondLst>
                            <p:childTnLst>
                              <p:par>
                                <p:cTn id="15" presetID="2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par>
                          <p:cTn id="18" fill="hold">
                            <p:stCondLst>
                              <p:cond delay="3000"/>
                            </p:stCondLst>
                            <p:childTnLst>
                              <p:par>
                                <p:cTn id="19" presetID="22" presetClass="entr" presetSubtype="4"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par>
                          <p:cTn id="22" fill="hold">
                            <p:stCondLst>
                              <p:cond delay="35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par>
                          <p:cTn id="26" fill="hold">
                            <p:stCondLst>
                              <p:cond delay="4000"/>
                            </p:stCondLst>
                            <p:childTnLst>
                              <p:par>
                                <p:cTn id="27" presetID="22" presetClass="entr" presetSubtype="4"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par>
                          <p:cTn id="30" fill="hold">
                            <p:stCondLst>
                              <p:cond delay="4500"/>
                            </p:stCondLst>
                            <p:childTnLst>
                              <p:par>
                                <p:cTn id="31" presetID="47"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1000"/>
                                        <p:tgtEl>
                                          <p:spTgt spid="36"/>
                                        </p:tgtEl>
                                      </p:cBhvr>
                                    </p:animEffect>
                                    <p:anim calcmode="lin" valueType="num">
                                      <p:cBhvr>
                                        <p:cTn id="34" dur="1000" fill="hold"/>
                                        <p:tgtEl>
                                          <p:spTgt spid="36"/>
                                        </p:tgtEl>
                                        <p:attrNameLst>
                                          <p:attrName>ppt_x</p:attrName>
                                        </p:attrNameLst>
                                      </p:cBhvr>
                                      <p:tavLst>
                                        <p:tav tm="0">
                                          <p:val>
                                            <p:strVal val="#ppt_x"/>
                                          </p:val>
                                        </p:tav>
                                        <p:tav tm="100000">
                                          <p:val>
                                            <p:strVal val="#ppt_x"/>
                                          </p:val>
                                        </p:tav>
                                      </p:tavLst>
                                    </p:anim>
                                    <p:anim calcmode="lin" valueType="num">
                                      <p:cBhvr>
                                        <p:cTn id="35"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0"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9" cy="5143500"/>
          </a:xfrm>
          <a:prstGeom prst="rect">
            <a:avLst/>
          </a:prstGeom>
        </p:spPr>
      </p:pic>
      <p:pic>
        <p:nvPicPr>
          <p:cNvPr id="34"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415785" y="142875"/>
            <a:ext cx="6312429" cy="2300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6"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144448" y="2721588"/>
            <a:ext cx="4870715" cy="21361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8" name="Picture 2" descr="C:\Users\ADMIN\Desktop\Phan Thi Do Uyen\Giai cuu dai duong\Picture2.pn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09867" y="3812080"/>
            <a:ext cx="1349743" cy="133142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FD9AA07-706A-415B-B768-D006BDFD4DCF}"/>
              </a:ext>
            </a:extLst>
          </p:cNvPr>
          <p:cNvSpPr/>
          <p:nvPr/>
        </p:nvSpPr>
        <p:spPr>
          <a:xfrm>
            <a:off x="1750784" y="431987"/>
            <a:ext cx="5410455" cy="830997"/>
          </a:xfrm>
          <a:prstGeom prst="rect">
            <a:avLst/>
          </a:prstGeom>
        </p:spPr>
        <p:txBody>
          <a:bodyPr wrap="square">
            <a:spAutoFit/>
          </a:bodyPr>
          <a:lstStyle/>
          <a:p>
            <a:r>
              <a:rPr lang="nl-NL" sz="2400" dirty="0">
                <a:solidFill>
                  <a:srgbClr val="FF0000"/>
                </a:solidFill>
                <a:latin typeface="Times New Roman" panose="02020603050405020304" pitchFamily="18" charset="0"/>
                <a:ea typeface="Calibri" panose="020F0502020204030204" pitchFamily="34" charset="0"/>
              </a:rPr>
              <a:t>Câu 2: Một máy in có thể kết nối với mấy </a:t>
            </a:r>
          </a:p>
          <a:p>
            <a:r>
              <a:rPr lang="nl-NL" sz="2400" dirty="0">
                <a:solidFill>
                  <a:srgbClr val="FF0000"/>
                </a:solidFill>
                <a:latin typeface="Times New Roman" panose="02020603050405020304" pitchFamily="18" charset="0"/>
                <a:ea typeface="Calibri" panose="020F0502020204030204" pitchFamily="34" charset="0"/>
              </a:rPr>
              <a:t>máy tính?</a:t>
            </a:r>
            <a:endParaRPr lang="en-US" sz="2400" dirty="0">
              <a:solidFill>
                <a:srgbClr val="FF0000"/>
              </a:solidFill>
            </a:endParaRPr>
          </a:p>
        </p:txBody>
      </p:sp>
      <p:sp>
        <p:nvSpPr>
          <p:cNvPr id="10" name="TextBox 9">
            <a:extLst>
              <a:ext uri="{FF2B5EF4-FFF2-40B4-BE49-F238E27FC236}">
                <a16:creationId xmlns:a16="http://schemas.microsoft.com/office/drawing/2014/main" id="{00C8F556-0ED7-4353-91EA-C2CE7CBE871B}"/>
              </a:ext>
            </a:extLst>
          </p:cNvPr>
          <p:cNvSpPr txBox="1"/>
          <p:nvPr/>
        </p:nvSpPr>
        <p:spPr>
          <a:xfrm>
            <a:off x="2286001" y="1422672"/>
            <a:ext cx="745435" cy="461665"/>
          </a:xfrm>
          <a:prstGeom prst="rect">
            <a:avLst/>
          </a:prstGeom>
          <a:noFill/>
        </p:spPr>
        <p:txBody>
          <a:bodyPr wrap="square" rtlCol="0">
            <a:spAutoFit/>
          </a:bodyPr>
          <a:lstStyle/>
          <a:p>
            <a:r>
              <a:rPr lang="en-US" sz="2400" b="1" dirty="0">
                <a:solidFill>
                  <a:srgbClr val="002060"/>
                </a:solidFill>
                <a:latin typeface="Times New Roman" panose="02020603050405020304" pitchFamily="18" charset="0"/>
                <a:cs typeface="Times New Roman" panose="02020603050405020304" pitchFamily="18" charset="0"/>
              </a:rPr>
              <a:t>A. </a:t>
            </a:r>
            <a:r>
              <a:rPr lang="en-US" sz="2400" dirty="0">
                <a:solidFill>
                  <a:srgbClr val="002060"/>
                </a:solidFill>
                <a:latin typeface="Times New Roman" panose="02020603050405020304" pitchFamily="18" charset="0"/>
                <a:cs typeface="Times New Roman" panose="02020603050405020304" pitchFamily="18" charset="0"/>
              </a:rPr>
              <a:t>1</a:t>
            </a:r>
          </a:p>
        </p:txBody>
      </p:sp>
      <p:sp>
        <p:nvSpPr>
          <p:cNvPr id="11" name="TextBox 10">
            <a:extLst>
              <a:ext uri="{FF2B5EF4-FFF2-40B4-BE49-F238E27FC236}">
                <a16:creationId xmlns:a16="http://schemas.microsoft.com/office/drawing/2014/main" id="{8D1C2E43-90D6-450B-896C-2B8360D27829}"/>
              </a:ext>
            </a:extLst>
          </p:cNvPr>
          <p:cNvSpPr txBox="1"/>
          <p:nvPr/>
        </p:nvSpPr>
        <p:spPr>
          <a:xfrm>
            <a:off x="3192675" y="1419538"/>
            <a:ext cx="977448" cy="461665"/>
          </a:xfrm>
          <a:prstGeom prst="rect">
            <a:avLst/>
          </a:prstGeom>
          <a:noFill/>
        </p:spPr>
        <p:txBody>
          <a:bodyPr wrap="square" rtlCol="0">
            <a:spAutoFit/>
          </a:bodyPr>
          <a:lstStyle/>
          <a:p>
            <a:r>
              <a:rPr lang="en-US" sz="2400" b="1" dirty="0">
                <a:solidFill>
                  <a:srgbClr val="002060"/>
                </a:solidFill>
                <a:latin typeface="Times New Roman" panose="02020603050405020304" pitchFamily="18" charset="0"/>
                <a:cs typeface="Times New Roman" panose="02020603050405020304" pitchFamily="18" charset="0"/>
              </a:rPr>
              <a:t>B. </a:t>
            </a:r>
            <a:r>
              <a:rPr lang="en-US" sz="2400" dirty="0">
                <a:solidFill>
                  <a:srgbClr val="002060"/>
                </a:solidFill>
                <a:latin typeface="Times New Roman" panose="02020603050405020304" pitchFamily="18" charset="0"/>
                <a:cs typeface="Times New Roman" panose="02020603050405020304" pitchFamily="18" charset="0"/>
              </a:rPr>
              <a:t>2</a:t>
            </a:r>
          </a:p>
        </p:txBody>
      </p:sp>
      <p:sp>
        <p:nvSpPr>
          <p:cNvPr id="12" name="TextBox 11">
            <a:extLst>
              <a:ext uri="{FF2B5EF4-FFF2-40B4-BE49-F238E27FC236}">
                <a16:creationId xmlns:a16="http://schemas.microsoft.com/office/drawing/2014/main" id="{3E98F88A-C2A2-4C25-8313-F84A44D55EB9}"/>
              </a:ext>
            </a:extLst>
          </p:cNvPr>
          <p:cNvSpPr txBox="1"/>
          <p:nvPr/>
        </p:nvSpPr>
        <p:spPr>
          <a:xfrm>
            <a:off x="4185733" y="1411141"/>
            <a:ext cx="745435" cy="461665"/>
          </a:xfrm>
          <a:prstGeom prst="rect">
            <a:avLst/>
          </a:prstGeom>
          <a:noFill/>
        </p:spPr>
        <p:txBody>
          <a:bodyPr wrap="square" rtlCol="0">
            <a:spAutoFit/>
          </a:bodyPr>
          <a:lstStyle/>
          <a:p>
            <a:r>
              <a:rPr lang="en-US" sz="2400" b="1">
                <a:solidFill>
                  <a:srgbClr val="002060"/>
                </a:solidFill>
                <a:latin typeface="Times New Roman" panose="02020603050405020304" pitchFamily="18" charset="0"/>
                <a:cs typeface="Times New Roman" panose="02020603050405020304" pitchFamily="18" charset="0"/>
              </a:rPr>
              <a:t>C. 3</a:t>
            </a:r>
          </a:p>
        </p:txBody>
      </p:sp>
      <p:sp>
        <p:nvSpPr>
          <p:cNvPr id="13" name="TextBox 12">
            <a:extLst>
              <a:ext uri="{FF2B5EF4-FFF2-40B4-BE49-F238E27FC236}">
                <a16:creationId xmlns:a16="http://schemas.microsoft.com/office/drawing/2014/main" id="{4CEA01BE-4CD2-4A10-B124-B59616BA43ED}"/>
              </a:ext>
            </a:extLst>
          </p:cNvPr>
          <p:cNvSpPr txBox="1"/>
          <p:nvPr/>
        </p:nvSpPr>
        <p:spPr>
          <a:xfrm>
            <a:off x="5285172" y="1427075"/>
            <a:ext cx="2106228" cy="461665"/>
          </a:xfrm>
          <a:prstGeom prst="rect">
            <a:avLst/>
          </a:prstGeom>
          <a:noFill/>
        </p:spPr>
        <p:txBody>
          <a:bodyPr wrap="square" rtlCol="0">
            <a:spAutoFit/>
          </a:bodyPr>
          <a:lstStyle/>
          <a:p>
            <a:r>
              <a:rPr lang="en-US" sz="2400" b="1">
                <a:solidFill>
                  <a:srgbClr val="002060"/>
                </a:solidFill>
                <a:latin typeface="Times New Roman" panose="02020603050405020304" pitchFamily="18" charset="0"/>
                <a:cs typeface="Times New Roman" panose="02020603050405020304" pitchFamily="18" charset="0"/>
              </a:rPr>
              <a:t>D. </a:t>
            </a:r>
            <a:r>
              <a:rPr lang="en-US" sz="2400">
                <a:solidFill>
                  <a:srgbClr val="002060"/>
                </a:solidFill>
                <a:latin typeface="Times New Roman" panose="02020603050405020304" pitchFamily="18" charset="0"/>
                <a:cs typeface="Times New Roman" panose="02020603050405020304" pitchFamily="18" charset="0"/>
              </a:rPr>
              <a:t>Nhiều máy.</a:t>
            </a:r>
          </a:p>
        </p:txBody>
      </p:sp>
      <p:sp>
        <p:nvSpPr>
          <p:cNvPr id="14" name="TextBox 13">
            <a:extLst>
              <a:ext uri="{FF2B5EF4-FFF2-40B4-BE49-F238E27FC236}">
                <a16:creationId xmlns:a16="http://schemas.microsoft.com/office/drawing/2014/main" id="{33363E33-9D72-4F1E-B2E4-C99A63DA3553}"/>
              </a:ext>
            </a:extLst>
          </p:cNvPr>
          <p:cNvSpPr txBox="1"/>
          <p:nvPr/>
        </p:nvSpPr>
        <p:spPr>
          <a:xfrm>
            <a:off x="3567565" y="3480231"/>
            <a:ext cx="2071235" cy="461665"/>
          </a:xfrm>
          <a:prstGeom prst="rect">
            <a:avLst/>
          </a:prstGeom>
          <a:noFill/>
        </p:spPr>
        <p:txBody>
          <a:bodyPr wrap="square" rtlCol="0">
            <a:spAutoFit/>
          </a:bodyPr>
          <a:lstStyle/>
          <a:p>
            <a:r>
              <a:rPr lang="en-US" sz="2400" b="1">
                <a:solidFill>
                  <a:srgbClr val="FF0000"/>
                </a:solidFill>
                <a:latin typeface="Times New Roman" panose="02020603050405020304" pitchFamily="18" charset="0"/>
                <a:cs typeface="Times New Roman" panose="02020603050405020304" pitchFamily="18" charset="0"/>
              </a:rPr>
              <a:t>D. </a:t>
            </a:r>
            <a:r>
              <a:rPr lang="en-US" sz="2400">
                <a:solidFill>
                  <a:srgbClr val="FF0000"/>
                </a:solidFill>
                <a:latin typeface="Times New Roman" panose="02020603050405020304" pitchFamily="18" charset="0"/>
                <a:cs typeface="Times New Roman" panose="02020603050405020304" pitchFamily="18" charset="0"/>
              </a:rPr>
              <a:t>Nhiều máy.</a:t>
            </a:r>
          </a:p>
        </p:txBody>
      </p:sp>
    </p:spTree>
    <p:extLst>
      <p:ext uri="{BB962C8B-B14F-4D97-AF65-F5344CB8AC3E}">
        <p14:creationId xmlns:p14="http://schemas.microsoft.com/office/powerpoint/2010/main" val="53908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P spid="12" grpId="0"/>
      <p:bldP spid="13"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9" cy="5143500"/>
          </a:xfrm>
          <a:prstGeom prst="rect">
            <a:avLst/>
          </a:prstGeom>
        </p:spPr>
      </p:pic>
      <p:pic>
        <p:nvPicPr>
          <p:cNvPr id="34"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415785" y="142875"/>
            <a:ext cx="6312429" cy="2300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6"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144448" y="2721588"/>
            <a:ext cx="4870715" cy="21361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8" name="Picture 2" descr="C:\Users\ADMIN\Desktop\Phan Thi Do Uyen\Giai cuu dai duong\Picture2.pn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09867" y="3812080"/>
            <a:ext cx="1349743" cy="133142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C3CD37C-E9F3-41D0-A08F-596DDD101F1D}"/>
              </a:ext>
            </a:extLst>
          </p:cNvPr>
          <p:cNvSpPr/>
          <p:nvPr/>
        </p:nvSpPr>
        <p:spPr>
          <a:xfrm>
            <a:off x="1969544" y="329453"/>
            <a:ext cx="5158409" cy="830997"/>
          </a:xfrm>
          <a:prstGeom prst="rect">
            <a:avLst/>
          </a:prstGeom>
        </p:spPr>
        <p:txBody>
          <a:bodyPr wrap="square">
            <a:spAutoFit/>
          </a:bodyPr>
          <a:lstStyle/>
          <a:p>
            <a:r>
              <a:rPr lang="nl-NL" sz="2400" dirty="0">
                <a:solidFill>
                  <a:srgbClr val="FF0000"/>
                </a:solidFill>
                <a:latin typeface="Times New Roman" panose="02020603050405020304" pitchFamily="18" charset="0"/>
                <a:ea typeface="Calibri" panose="020F0502020204030204" pitchFamily="34" charset="0"/>
              </a:rPr>
              <a:t>Câu 3: Em hãy cho biết mục đích của việc kết nối các máy tính và máy in?</a:t>
            </a:r>
            <a:endParaRPr lang="en-US" sz="2400" dirty="0">
              <a:solidFill>
                <a:srgbClr val="FF0000"/>
              </a:solidFill>
            </a:endParaRPr>
          </a:p>
        </p:txBody>
      </p:sp>
      <p:sp>
        <p:nvSpPr>
          <p:cNvPr id="7" name="Rectangle 6">
            <a:extLst>
              <a:ext uri="{FF2B5EF4-FFF2-40B4-BE49-F238E27FC236}">
                <a16:creationId xmlns:a16="http://schemas.microsoft.com/office/drawing/2014/main" id="{AAA0C718-652B-46AC-859B-536C7FB9C572}"/>
              </a:ext>
            </a:extLst>
          </p:cNvPr>
          <p:cNvSpPr/>
          <p:nvPr/>
        </p:nvSpPr>
        <p:spPr>
          <a:xfrm>
            <a:off x="2128838" y="1067404"/>
            <a:ext cx="4297971" cy="400110"/>
          </a:xfrm>
          <a:prstGeom prst="rect">
            <a:avLst/>
          </a:prstGeom>
        </p:spPr>
        <p:txBody>
          <a:bodyPr wrap="none">
            <a:spAutoFit/>
          </a:bodyPr>
          <a:lstStyle/>
          <a:p>
            <a:r>
              <a:rPr lang="en-US" sz="2000">
                <a:solidFill>
                  <a:srgbClr val="002060"/>
                </a:solidFill>
                <a:latin typeface="Times New Roman" panose="02020603050405020304" pitchFamily="18" charset="0"/>
                <a:ea typeface="Calibri" panose="020F0502020204030204" pitchFamily="34" charset="0"/>
              </a:rPr>
              <a:t>A. Chia sẻ tài nguyên máy in qua mạng.</a:t>
            </a:r>
            <a:endParaRPr lang="en-US" sz="2000">
              <a:solidFill>
                <a:srgbClr val="002060"/>
              </a:solidFill>
            </a:endParaRPr>
          </a:p>
        </p:txBody>
      </p:sp>
      <p:sp>
        <p:nvSpPr>
          <p:cNvPr id="13" name="Rectangle 12">
            <a:extLst>
              <a:ext uri="{FF2B5EF4-FFF2-40B4-BE49-F238E27FC236}">
                <a16:creationId xmlns:a16="http://schemas.microsoft.com/office/drawing/2014/main" id="{21276114-26C7-4118-B084-ED8F666E53F8}"/>
              </a:ext>
            </a:extLst>
          </p:cNvPr>
          <p:cNvSpPr/>
          <p:nvPr/>
        </p:nvSpPr>
        <p:spPr>
          <a:xfrm>
            <a:off x="2144448" y="1391535"/>
            <a:ext cx="3156633" cy="400110"/>
          </a:xfrm>
          <a:prstGeom prst="rect">
            <a:avLst/>
          </a:prstGeom>
        </p:spPr>
        <p:txBody>
          <a:bodyPr wrap="none">
            <a:spAutoFit/>
          </a:bodyPr>
          <a:lstStyle/>
          <a:p>
            <a:r>
              <a:rPr lang="en-US" sz="2000">
                <a:solidFill>
                  <a:srgbClr val="002060"/>
                </a:solidFill>
                <a:latin typeface="Times New Roman" panose="02020603050405020304" pitchFamily="18" charset="0"/>
                <a:ea typeface="Calibri" panose="020F0502020204030204" pitchFamily="34" charset="0"/>
              </a:rPr>
              <a:t>B. Chia sẻ dữ liệu qua mạng.</a:t>
            </a:r>
            <a:endParaRPr lang="en-US" sz="2000">
              <a:solidFill>
                <a:srgbClr val="002060"/>
              </a:solidFill>
            </a:endParaRPr>
          </a:p>
        </p:txBody>
      </p:sp>
      <p:sp>
        <p:nvSpPr>
          <p:cNvPr id="14" name="Rectangle 13">
            <a:extLst>
              <a:ext uri="{FF2B5EF4-FFF2-40B4-BE49-F238E27FC236}">
                <a16:creationId xmlns:a16="http://schemas.microsoft.com/office/drawing/2014/main" id="{FD578D8E-BEB1-4136-8C49-C4930812A84C}"/>
              </a:ext>
            </a:extLst>
          </p:cNvPr>
          <p:cNvSpPr/>
          <p:nvPr/>
        </p:nvSpPr>
        <p:spPr>
          <a:xfrm>
            <a:off x="2125420" y="1767104"/>
            <a:ext cx="4817344" cy="400110"/>
          </a:xfrm>
          <a:prstGeom prst="rect">
            <a:avLst/>
          </a:prstGeom>
        </p:spPr>
        <p:txBody>
          <a:bodyPr wrap="none">
            <a:spAutoFit/>
          </a:bodyPr>
          <a:lstStyle/>
          <a:p>
            <a:r>
              <a:rPr lang="en-US" sz="2000">
                <a:solidFill>
                  <a:srgbClr val="002060"/>
                </a:solidFill>
                <a:latin typeface="Times New Roman" panose="02020603050405020304" pitchFamily="18" charset="0"/>
                <a:ea typeface="Calibri" panose="020F0502020204030204" pitchFamily="34" charset="0"/>
              </a:rPr>
              <a:t>C. Chia sẻ tài nguyên các máy tính cho nhau.</a:t>
            </a:r>
            <a:endParaRPr lang="en-US" sz="2000">
              <a:solidFill>
                <a:srgbClr val="002060"/>
              </a:solidFill>
            </a:endParaRPr>
          </a:p>
        </p:txBody>
      </p:sp>
      <p:sp>
        <p:nvSpPr>
          <p:cNvPr id="15" name="Rectangle 14">
            <a:extLst>
              <a:ext uri="{FF2B5EF4-FFF2-40B4-BE49-F238E27FC236}">
                <a16:creationId xmlns:a16="http://schemas.microsoft.com/office/drawing/2014/main" id="{7A9CB77E-188D-4816-A017-CCEC3860B269}"/>
              </a:ext>
            </a:extLst>
          </p:cNvPr>
          <p:cNvSpPr/>
          <p:nvPr/>
        </p:nvSpPr>
        <p:spPr>
          <a:xfrm>
            <a:off x="2173023" y="3378990"/>
            <a:ext cx="4711546" cy="430887"/>
          </a:xfrm>
          <a:prstGeom prst="rect">
            <a:avLst/>
          </a:prstGeom>
        </p:spPr>
        <p:txBody>
          <a:bodyPr wrap="none">
            <a:spAutoFit/>
          </a:bodyPr>
          <a:lstStyle/>
          <a:p>
            <a:r>
              <a:rPr lang="en-US" sz="2200">
                <a:solidFill>
                  <a:srgbClr val="FF0000"/>
                </a:solidFill>
                <a:latin typeface="Times New Roman" panose="02020603050405020304" pitchFamily="18" charset="0"/>
                <a:ea typeface="Calibri" panose="020F0502020204030204" pitchFamily="34" charset="0"/>
              </a:rPr>
              <a:t>A. Chia sẻ tài nguyên máy in qua mạng.</a:t>
            </a:r>
            <a:endParaRPr lang="en-US" sz="2200">
              <a:solidFill>
                <a:srgbClr val="FF0000"/>
              </a:solidFill>
            </a:endParaRPr>
          </a:p>
        </p:txBody>
      </p:sp>
    </p:spTree>
    <p:extLst>
      <p:ext uri="{BB962C8B-B14F-4D97-AF65-F5344CB8AC3E}">
        <p14:creationId xmlns:p14="http://schemas.microsoft.com/office/powerpoint/2010/main" val="2467752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3" grpId="0"/>
      <p:bldP spid="14"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0940B5-6EE5-4C04-8853-64048F8A9E8F}"/>
              </a:ext>
            </a:extLst>
          </p:cNvPr>
          <p:cNvSpPr/>
          <p:nvPr/>
        </p:nvSpPr>
        <p:spPr>
          <a:xfrm>
            <a:off x="457200" y="133350"/>
            <a:ext cx="8305800" cy="593304"/>
          </a:xfrm>
          <a:prstGeom prst="rect">
            <a:avLst/>
          </a:prstGeom>
        </p:spPr>
        <p:txBody>
          <a:bodyPr wrap="square">
            <a:spAutoFit/>
          </a:bodyPr>
          <a:lstStyle/>
          <a:p>
            <a:pPr algn="ctr">
              <a:lnSpc>
                <a:spcPct val="107000"/>
              </a:lnSpc>
              <a:spcBef>
                <a:spcPts val="720"/>
              </a:spcBef>
              <a:spcAft>
                <a:spcPts val="480"/>
              </a:spcAft>
            </a:pP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4: THỰC HÀNH VỀ MẠNG MÁY TÍNH</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B9E381A1-A28C-4C8E-A2C6-F59D237C2608}"/>
              </a:ext>
            </a:extLst>
          </p:cNvPr>
          <p:cNvSpPr txBox="1"/>
          <p:nvPr/>
        </p:nvSpPr>
        <p:spPr>
          <a:xfrm>
            <a:off x="533400" y="1352550"/>
            <a:ext cx="7772400" cy="1938992"/>
          </a:xfrm>
          <a:prstGeom prst="rect">
            <a:avLst/>
          </a:prstGeom>
          <a:solidFill>
            <a:srgbClr val="FFC000"/>
          </a:solidFill>
        </p:spPr>
        <p:txBody>
          <a:bodyPr wrap="square" rtlCol="0">
            <a:spAutoFit/>
          </a:bodyPr>
          <a:lstStyle/>
          <a:p>
            <a:pPr algn="just"/>
            <a:r>
              <a:rPr lang="en-US" sz="3000" dirty="0" err="1">
                <a:latin typeface="Times New Roman" panose="02020603050405020304" pitchFamily="18" charset="0"/>
                <a:cs typeface="Times New Roman" panose="02020603050405020304" pitchFamily="18" charset="0"/>
              </a:rPr>
              <a:t>Dùng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máy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tính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nối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mạng</a:t>
            </a:r>
            <a:r>
              <a:rPr lang="en-US" sz="3000" dirty="0">
                <a:latin typeface="Times New Roman" panose="02020603050405020304" pitchFamily="18" charset="0"/>
                <a:cs typeface="Times New Roman" panose="02020603050405020304" pitchFamily="18" charset="0"/>
              </a:rPr>
              <a:t> ở </a:t>
            </a:r>
            <a:r>
              <a:rPr lang="en-US" sz="3000" dirty="0" err="1">
                <a:latin typeface="Times New Roman" panose="02020603050405020304" pitchFamily="18" charset="0"/>
                <a:cs typeface="Times New Roman" panose="02020603050405020304" pitchFamily="18" charset="0"/>
              </a:rPr>
              <a:t>các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góc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hãy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tìm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một</a:t>
            </a:r>
            <a:r>
              <a:rPr lang="en-US" sz="3000" dirty="0">
                <a:latin typeface="Times New Roman" panose="02020603050405020304" pitchFamily="18" charset="0"/>
                <a:cs typeface="Times New Roman" panose="02020603050405020304" pitchFamily="18" charset="0"/>
              </a:rPr>
              <a:t> tin, </a:t>
            </a:r>
            <a:r>
              <a:rPr lang="en-US" sz="3000" dirty="0" err="1">
                <a:latin typeface="Times New Roman" panose="02020603050405020304" pitchFamily="18" charset="0"/>
                <a:cs typeface="Times New Roman" panose="02020603050405020304" pitchFamily="18" charset="0"/>
              </a:rPr>
              <a:t>hoặc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hình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ảnh</a:t>
            </a:r>
            <a:r>
              <a:rPr lang="en-US" sz="3000" dirty="0">
                <a:latin typeface="Times New Roman" panose="02020603050405020304" pitchFamily="18" charset="0"/>
                <a:cs typeface="Times New Roman" panose="02020603050405020304" pitchFamily="18" charset="0"/>
              </a:rPr>
              <a:t> hay </a:t>
            </a:r>
            <a:r>
              <a:rPr lang="en-US" sz="3000" dirty="0" err="1">
                <a:latin typeface="Times New Roman" panose="02020603050405020304" pitchFamily="18" charset="0"/>
                <a:cs typeface="Times New Roman" panose="02020603050405020304" pitchFamily="18" charset="0"/>
              </a:rPr>
              <a:t>một</a:t>
            </a:r>
            <a:r>
              <a:rPr lang="en-US" sz="3000" dirty="0">
                <a:latin typeface="Times New Roman" panose="02020603050405020304" pitchFamily="18" charset="0"/>
                <a:cs typeface="Times New Roman" panose="02020603050405020304" pitchFamily="18" charset="0"/>
              </a:rPr>
              <a:t> video </a:t>
            </a:r>
            <a:r>
              <a:rPr lang="en-US" sz="3000" dirty="0" err="1">
                <a:latin typeface="Times New Roman" panose="02020603050405020304" pitchFamily="18" charset="0"/>
                <a:cs typeface="Times New Roman" panose="02020603050405020304" pitchFamily="18" charset="0"/>
              </a:rPr>
              <a:t>về</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đại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dịch</a:t>
            </a:r>
            <a:r>
              <a:rPr lang="en-US" sz="3000" dirty="0">
                <a:latin typeface="Times New Roman" panose="02020603050405020304" pitchFamily="18" charset="0"/>
                <a:cs typeface="Times New Roman" panose="02020603050405020304" pitchFamily="18" charset="0"/>
              </a:rPr>
              <a:t> Covid </a:t>
            </a:r>
            <a:r>
              <a:rPr lang="en-US" sz="3000" dirty="0" err="1">
                <a:latin typeface="Times New Roman" panose="02020603050405020304" pitchFamily="18" charset="0"/>
                <a:cs typeface="Times New Roman" panose="02020603050405020304" pitchFamily="18" charset="0"/>
              </a:rPr>
              <a:t>mới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nhất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em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thích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sau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đó</a:t>
            </a:r>
            <a:r>
              <a:rPr lang="en-US" sz="3000" dirty="0">
                <a:latin typeface="Times New Roman" panose="02020603050405020304" pitchFamily="18" charset="0"/>
                <a:cs typeface="Times New Roman" panose="02020603050405020304" pitchFamily="18" charset="0"/>
              </a:rPr>
              <a:t> chia </a:t>
            </a:r>
            <a:r>
              <a:rPr lang="en-US" sz="3000" dirty="0" err="1">
                <a:latin typeface="Times New Roman" panose="02020603050405020304" pitchFamily="18" charset="0"/>
                <a:cs typeface="Times New Roman" panose="02020603050405020304" pitchFamily="18" charset="0"/>
              </a:rPr>
              <a:t>sẻ</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mọi</a:t>
            </a:r>
            <a:r>
              <a:rPr lang="en-US" sz="3000" dirty="0">
                <a:latin typeface="Times New Roman" panose="02020603050405020304" pitchFamily="18" charset="0"/>
                <a:cs typeface="Times New Roman" panose="02020603050405020304" pitchFamily="18" charset="0"/>
              </a:rPr>
              <a:t> ng</a:t>
            </a:r>
            <a:r>
              <a:rPr lang="vi-VN" sz="3000" dirty="0">
                <a:latin typeface="Times New Roman" panose="02020603050405020304" pitchFamily="18" charset="0"/>
                <a:cs typeface="Times New Roman" panose="02020603050405020304" pitchFamily="18" charset="0"/>
              </a:rPr>
              <a:t>ư</a:t>
            </a:r>
            <a:r>
              <a:rPr lang="en-US" sz="3000" dirty="0" err="1">
                <a:latin typeface="Times New Roman" panose="02020603050405020304" pitchFamily="18" charset="0"/>
                <a:cs typeface="Times New Roman" panose="02020603050405020304" pitchFamily="18" charset="0"/>
              </a:rPr>
              <a:t>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cùng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xem</a:t>
            </a:r>
            <a:r>
              <a:rPr lang="en-US" sz="3000" dirty="0">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5B8D0DF0-ACFC-44C5-83E7-1E2E6B615374}"/>
              </a:ext>
            </a:extLst>
          </p:cNvPr>
          <p:cNvSpPr txBox="1"/>
          <p:nvPr/>
        </p:nvSpPr>
        <p:spPr>
          <a:xfrm>
            <a:off x="490537" y="711406"/>
            <a:ext cx="4043363" cy="523220"/>
          </a:xfrm>
          <a:prstGeom prst="rect">
            <a:avLst/>
          </a:prstGeom>
          <a:noFill/>
        </p:spPr>
        <p:txBody>
          <a:bodyPr wrap="square" rtlCol="0">
            <a:spAutoFit/>
          </a:bodyPr>
          <a:lstStyle/>
          <a:p>
            <a:r>
              <a:rPr lang="en-US" sz="2800">
                <a:solidFill>
                  <a:srgbClr val="0070C0"/>
                </a:solidFill>
                <a:latin typeface="Times New Roman" panose="02020603050405020304" pitchFamily="18" charset="0"/>
                <a:cs typeface="Times New Roman" panose="02020603050405020304" pitchFamily="18" charset="0"/>
              </a:rPr>
              <a:t>* Bài tập vận dụng: </a:t>
            </a:r>
          </a:p>
        </p:txBody>
      </p:sp>
    </p:spTree>
    <p:extLst>
      <p:ext uri="{BB962C8B-B14F-4D97-AF65-F5344CB8AC3E}">
        <p14:creationId xmlns:p14="http://schemas.microsoft.com/office/powerpoint/2010/main" val="156685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524000" y="354914"/>
            <a:ext cx="6553200" cy="1454835"/>
            <a:chOff x="1524000" y="354915"/>
            <a:chExt cx="6553200" cy="914400"/>
          </a:xfrm>
        </p:grpSpPr>
        <p:sp>
          <p:nvSpPr>
            <p:cNvPr id="5" name="Rounded Rectangle 4"/>
            <p:cNvSpPr/>
            <p:nvPr/>
          </p:nvSpPr>
          <p:spPr>
            <a:xfrm>
              <a:off x="1524000" y="354915"/>
              <a:ext cx="6553200"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676400" y="451711"/>
              <a:ext cx="6172200" cy="638369"/>
            </a:xfrm>
            <a:prstGeom prst="rect">
              <a:avLst/>
            </a:prstGeom>
            <a:noFill/>
          </p:spPr>
          <p:txBody>
            <a:bodyPr wrap="square" rtlCol="0">
              <a:spAutoFit/>
            </a:bodyPr>
            <a:lstStyle/>
            <a:p>
              <a:pPr algn="ctr"/>
              <a:r>
                <a:rPr lang="en-US" sz="2800" b="1" err="1">
                  <a:latin typeface="Times New Roman" panose="02020603050405020304" pitchFamily="18" charset="0"/>
                  <a:ea typeface="AvantGarde" pitchFamily="2" charset="0"/>
                  <a:cs typeface="Times New Roman" panose="02020603050405020304" pitchFamily="18" charset="0"/>
                </a:rPr>
                <a:t>Tên</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của</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thiết</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bị</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này</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là</a:t>
              </a:r>
              <a:r>
                <a:rPr lang="en-US" sz="2800" b="1">
                  <a:latin typeface="Times New Roman" panose="02020603050405020304" pitchFamily="18" charset="0"/>
                  <a:ea typeface="AvantGarde" pitchFamily="2" charset="0"/>
                  <a:cs typeface="Times New Roman" panose="02020603050405020304" pitchFamily="18" charset="0"/>
                </a:rPr>
                <a:t> </a:t>
              </a:r>
            </a:p>
            <a:p>
              <a:pPr algn="ctr"/>
              <a:endParaRPr lang="en-US" sz="3200" b="1">
                <a:latin typeface="AvantGarde" pitchFamily="2" charset="0"/>
                <a:ea typeface="AvantGarde" pitchFamily="2" charset="0"/>
                <a:cs typeface="AvantGarde" pitchFamily="2" charset="0"/>
              </a:endParaRPr>
            </a:p>
          </p:txBody>
        </p:sp>
      </p:grpSp>
      <p:grpSp>
        <p:nvGrpSpPr>
          <p:cNvPr id="12" name="Group 11"/>
          <p:cNvGrpSpPr/>
          <p:nvPr/>
        </p:nvGrpSpPr>
        <p:grpSpPr>
          <a:xfrm>
            <a:off x="1578427" y="2038350"/>
            <a:ext cx="6553200" cy="762000"/>
            <a:chOff x="1524000" y="1809750"/>
            <a:chExt cx="6553200" cy="762000"/>
          </a:xfrm>
        </p:grpSpPr>
        <p:sp>
          <p:nvSpPr>
            <p:cNvPr id="7" name="Rectangle 6"/>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p:cNvSpPr txBox="1"/>
            <p:nvPr/>
          </p:nvSpPr>
          <p:spPr>
            <a:xfrm>
              <a:off x="1578427" y="1907722"/>
              <a:ext cx="6418218" cy="523220"/>
            </a:xfrm>
            <a:prstGeom prst="rect">
              <a:avLst/>
            </a:prstGeom>
            <a:noFill/>
          </p:spPr>
          <p:txBody>
            <a:bodyPr wrap="square" rtlCol="0">
              <a:spAutoFit/>
            </a:bodyPr>
            <a:lstStyle/>
            <a:p>
              <a:r>
                <a:rPr lang="en-US" sz="2800" b="1">
                  <a:latin typeface="Times New Roman" panose="02020603050405020304" pitchFamily="18" charset="0"/>
                  <a:ea typeface="AvantGarde" pitchFamily="2" charset="0"/>
                  <a:cs typeface="Times New Roman" panose="02020603050405020304" pitchFamily="18" charset="0"/>
                </a:rPr>
                <a:t>A. Modem. </a:t>
              </a:r>
            </a:p>
          </p:txBody>
        </p:sp>
      </p:grpSp>
      <p:sp>
        <p:nvSpPr>
          <p:cNvPr id="9" name="Notched Right Arrow 8">
            <a:hlinkClick r:id="rId4" action="ppaction://hlinksldjump"/>
          </p:cNvPr>
          <p:cNvSpPr/>
          <p:nvPr/>
        </p:nvSpPr>
        <p:spPr>
          <a:xfrm>
            <a:off x="8120744" y="4640036"/>
            <a:ext cx="838200" cy="422728"/>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grpSp>
        <p:nvGrpSpPr>
          <p:cNvPr id="27" name="Group 26"/>
          <p:cNvGrpSpPr/>
          <p:nvPr/>
        </p:nvGrpSpPr>
        <p:grpSpPr>
          <a:xfrm>
            <a:off x="1578428" y="2952750"/>
            <a:ext cx="6553200" cy="762000"/>
            <a:chOff x="1524000" y="1809750"/>
            <a:chExt cx="6553200" cy="762000"/>
          </a:xfrm>
        </p:grpSpPr>
        <p:sp>
          <p:nvSpPr>
            <p:cNvPr id="28" name="Rectangle 27"/>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TextBox 28"/>
            <p:cNvSpPr txBox="1"/>
            <p:nvPr/>
          </p:nvSpPr>
          <p:spPr>
            <a:xfrm>
              <a:off x="1578427" y="1907722"/>
              <a:ext cx="6418218" cy="523220"/>
            </a:xfrm>
            <a:prstGeom prst="rect">
              <a:avLst/>
            </a:prstGeom>
            <a:noFill/>
          </p:spPr>
          <p:txBody>
            <a:bodyPr wrap="square" rtlCol="0">
              <a:spAutoFit/>
            </a:bodyPr>
            <a:lstStyle/>
            <a:p>
              <a:r>
                <a:rPr lang="en-US" sz="2800" b="1">
                  <a:latin typeface="Times New Roman" panose="02020603050405020304" pitchFamily="18" charset="0"/>
                  <a:ea typeface="AvantGarde" pitchFamily="2" charset="0"/>
                  <a:cs typeface="Times New Roman" panose="02020603050405020304" pitchFamily="18" charset="0"/>
                </a:rPr>
                <a:t>B. </a:t>
              </a:r>
              <a:r>
                <a:rPr lang="en-US" sz="2800" b="1" err="1">
                  <a:latin typeface="Times New Roman" panose="02020603050405020304" pitchFamily="18" charset="0"/>
                  <a:ea typeface="AvantGarde" pitchFamily="2" charset="0"/>
                  <a:cs typeface="Times New Roman" panose="02020603050405020304" pitchFamily="18" charset="0"/>
                </a:rPr>
                <a:t>Cáp</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xoắn</a:t>
              </a:r>
              <a:r>
                <a:rPr lang="en-US" sz="2800" b="1">
                  <a:latin typeface="Times New Roman" panose="02020603050405020304" pitchFamily="18" charset="0"/>
                  <a:ea typeface="AvantGarde" pitchFamily="2" charset="0"/>
                  <a:cs typeface="Times New Roman" panose="02020603050405020304" pitchFamily="18" charset="0"/>
                </a:rPr>
                <a:t>.</a:t>
              </a:r>
            </a:p>
          </p:txBody>
        </p:sp>
      </p:grpSp>
      <p:grpSp>
        <p:nvGrpSpPr>
          <p:cNvPr id="30" name="Group 29"/>
          <p:cNvGrpSpPr/>
          <p:nvPr/>
        </p:nvGrpSpPr>
        <p:grpSpPr>
          <a:xfrm>
            <a:off x="1578428" y="3878036"/>
            <a:ext cx="6553200" cy="762000"/>
            <a:chOff x="1524000" y="1809750"/>
            <a:chExt cx="6553200" cy="762000"/>
          </a:xfrm>
        </p:grpSpPr>
        <p:sp>
          <p:nvSpPr>
            <p:cNvPr id="31" name="Rectangle 30"/>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2" name="TextBox 31"/>
            <p:cNvSpPr txBox="1"/>
            <p:nvPr/>
          </p:nvSpPr>
          <p:spPr>
            <a:xfrm>
              <a:off x="1578427" y="1907722"/>
              <a:ext cx="6418218" cy="523220"/>
            </a:xfrm>
            <a:prstGeom prst="rect">
              <a:avLst/>
            </a:prstGeom>
            <a:noFill/>
          </p:spPr>
          <p:txBody>
            <a:bodyPr wrap="square" rtlCol="0">
              <a:spAutoFit/>
            </a:bodyPr>
            <a:lstStyle/>
            <a:p>
              <a:r>
                <a:rPr lang="en-US" sz="2800" b="1">
                  <a:latin typeface="Times New Roman" panose="02020603050405020304" pitchFamily="18" charset="0"/>
                  <a:ea typeface="AvantGarde" pitchFamily="2" charset="0"/>
                  <a:cs typeface="Times New Roman" panose="02020603050405020304" pitchFamily="18" charset="0"/>
                </a:rPr>
                <a:t>C. Access Point. </a:t>
              </a:r>
            </a:p>
          </p:txBody>
        </p:sp>
      </p:grpSp>
      <p:pic>
        <p:nvPicPr>
          <p:cNvPr id="36" name="Picture 35">
            <a:extLst>
              <a:ext uri="{FF2B5EF4-FFF2-40B4-BE49-F238E27FC236}">
                <a16:creationId xmlns:a16="http://schemas.microsoft.com/office/drawing/2014/main" id="{8C73202A-DFDA-497D-B377-24F8C66DD6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94516" y="2912962"/>
            <a:ext cx="816428" cy="798740"/>
          </a:xfrm>
          <a:prstGeom prst="rect">
            <a:avLst/>
          </a:prstGeom>
        </p:spPr>
      </p:pic>
      <p:pic>
        <p:nvPicPr>
          <p:cNvPr id="37" name="Picture 36">
            <a:extLst>
              <a:ext uri="{FF2B5EF4-FFF2-40B4-BE49-F238E27FC236}">
                <a16:creationId xmlns:a16="http://schemas.microsoft.com/office/drawing/2014/main" id="{5ACB5494-1D84-4AB1-AFC9-2D23BA9101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94516" y="3885218"/>
            <a:ext cx="751113" cy="722160"/>
          </a:xfrm>
          <a:prstGeom prst="rect">
            <a:avLst/>
          </a:prstGeom>
        </p:spPr>
      </p:pic>
      <p:pic>
        <p:nvPicPr>
          <p:cNvPr id="38" name="Picture 37">
            <a:extLst>
              <a:ext uri="{FF2B5EF4-FFF2-40B4-BE49-F238E27FC236}">
                <a16:creationId xmlns:a16="http://schemas.microsoft.com/office/drawing/2014/main" id="{5ACB5494-1D84-4AB1-AFC9-2D23BA9101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99960" y="2050107"/>
            <a:ext cx="751113" cy="722160"/>
          </a:xfrm>
          <a:prstGeom prst="rect">
            <a:avLst/>
          </a:prstGeom>
        </p:spPr>
      </p:pic>
      <p:pic>
        <p:nvPicPr>
          <p:cNvPr id="21" name="Picture 20">
            <a:hlinkClick r:id="rId7" action="ppaction://hlinksldjump"/>
          </p:cNvPr>
          <p:cNvPicPr>
            <a:picLocks noChangeAspect="1"/>
          </p:cNvPicPr>
          <p:nvPr/>
        </p:nvPicPr>
        <p:blipFill>
          <a:blip r:embed="rId8" cstate="print">
            <a:duotone>
              <a:prstClr val="black"/>
              <a:schemeClr val="accent6">
                <a:tint val="45000"/>
                <a:satMod val="400000"/>
              </a:schemeClr>
            </a:duotone>
            <a:extLst>
              <a:ext uri="{BEBA8EAE-BF5A-486C-A8C5-ECC9F3942E4B}">
                <a14:imgProps xmlns:a14="http://schemas.microsoft.com/office/drawing/2010/main">
                  <a14:imgLayer r:embed="rId9">
                    <a14:imgEffect>
                      <a14:backgroundRemoval t="10000" b="90000" l="10000" r="90000">
                        <a14:foregroundMark x1="27413" y1="49129" x2="63320" y2="4564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7294516" y="-95250"/>
            <a:ext cx="1833383" cy="1676400"/>
          </a:xfrm>
          <a:prstGeom prst="rect">
            <a:avLst/>
          </a:prstGeom>
        </p:spPr>
      </p:pic>
      <p:pic>
        <p:nvPicPr>
          <p:cNvPr id="19" name="Picture 18">
            <a:extLst>
              <a:ext uri="{FF2B5EF4-FFF2-40B4-BE49-F238E27FC236}">
                <a16:creationId xmlns:a16="http://schemas.microsoft.com/office/drawing/2014/main" id="{0C6C986E-0083-40D3-B2D1-4A2BA1234427}"/>
              </a:ext>
            </a:extLst>
          </p:cNvPr>
          <p:cNvPicPr/>
          <p:nvPr/>
        </p:nvPicPr>
        <p:blipFill>
          <a:blip r:embed="rId10"/>
          <a:stretch>
            <a:fillRect/>
          </a:stretch>
        </p:blipFill>
        <p:spPr>
          <a:xfrm>
            <a:off x="3886200" y="1012830"/>
            <a:ext cx="1600200" cy="657225"/>
          </a:xfrm>
          <a:prstGeom prst="rect">
            <a:avLst/>
          </a:prstGeom>
        </p:spPr>
      </p:pic>
    </p:spTree>
    <p:extLst>
      <p:ext uri="{BB962C8B-B14F-4D97-AF65-F5344CB8AC3E}">
        <p14:creationId xmlns:p14="http://schemas.microsoft.com/office/powerpoint/2010/main" val="122453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500"/>
                                        <p:tgtEl>
                                          <p:spTgt spid="27"/>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left)">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7"/>
                    </p:tgtEl>
                  </p:cond>
                </p:stCondLst>
                <p:endSync evt="end" delay="0">
                  <p:rtn val="all"/>
                </p:endSync>
                <p:childTnLst>
                  <p:par>
                    <p:cTn id="21" fill="hold">
                      <p:stCondLst>
                        <p:cond delay="0"/>
                      </p:stCondLst>
                      <p:childTnLst>
                        <p:par>
                          <p:cTn id="22" fill="hold">
                            <p:stCondLst>
                              <p:cond delay="0"/>
                            </p:stCondLst>
                            <p:childTnLst>
                              <p:par>
                                <p:cTn id="23" presetID="23" presetClass="entr" presetSubtype="32" fill="hold" nodeType="clickEffect">
                                  <p:stCondLst>
                                    <p:cond delay="1000"/>
                                  </p:stCondLst>
                                  <p:childTnLst>
                                    <p:set>
                                      <p:cBhvr>
                                        <p:cTn id="24" dur="1" fill="hold">
                                          <p:stCondLst>
                                            <p:cond delay="0"/>
                                          </p:stCondLst>
                                        </p:cTn>
                                        <p:tgtEl>
                                          <p:spTgt spid="36"/>
                                        </p:tgtEl>
                                        <p:attrNameLst>
                                          <p:attrName>style.visibility</p:attrName>
                                        </p:attrNameLst>
                                      </p:cBhvr>
                                      <p:to>
                                        <p:strVal val="visible"/>
                                      </p:to>
                                    </p:set>
                                    <p:anim calcmode="lin" valueType="num">
                                      <p:cBhvr>
                                        <p:cTn id="25" dur="250" fill="hold"/>
                                        <p:tgtEl>
                                          <p:spTgt spid="36"/>
                                        </p:tgtEl>
                                        <p:attrNameLst>
                                          <p:attrName>ppt_w</p:attrName>
                                        </p:attrNameLst>
                                      </p:cBhvr>
                                      <p:tavLst>
                                        <p:tav tm="0">
                                          <p:val>
                                            <p:strVal val="4*#ppt_w"/>
                                          </p:val>
                                        </p:tav>
                                        <p:tav tm="100000">
                                          <p:val>
                                            <p:strVal val="#ppt_w"/>
                                          </p:val>
                                        </p:tav>
                                      </p:tavLst>
                                    </p:anim>
                                    <p:anim calcmode="lin" valueType="num">
                                      <p:cBhvr>
                                        <p:cTn id="26"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27"/>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23" presetClass="entr" presetSubtype="32" fill="hold" nodeType="clickEffect">
                                  <p:stCondLst>
                                    <p:cond delay="1000"/>
                                  </p:stCondLst>
                                  <p:childTnLst>
                                    <p:set>
                                      <p:cBhvr>
                                        <p:cTn id="31" dur="1" fill="hold">
                                          <p:stCondLst>
                                            <p:cond delay="0"/>
                                          </p:stCondLst>
                                        </p:cTn>
                                        <p:tgtEl>
                                          <p:spTgt spid="38"/>
                                        </p:tgtEl>
                                        <p:attrNameLst>
                                          <p:attrName>style.visibility</p:attrName>
                                        </p:attrNameLst>
                                      </p:cBhvr>
                                      <p:to>
                                        <p:strVal val="visible"/>
                                      </p:to>
                                    </p:set>
                                    <p:anim calcmode="lin" valueType="num">
                                      <p:cBhvr>
                                        <p:cTn id="32" dur="250" fill="hold"/>
                                        <p:tgtEl>
                                          <p:spTgt spid="38"/>
                                        </p:tgtEl>
                                        <p:attrNameLst>
                                          <p:attrName>ppt_w</p:attrName>
                                        </p:attrNameLst>
                                      </p:cBhvr>
                                      <p:tavLst>
                                        <p:tav tm="0">
                                          <p:val>
                                            <p:strVal val="4*#ppt_w"/>
                                          </p:val>
                                        </p:tav>
                                        <p:tav tm="100000">
                                          <p:val>
                                            <p:strVal val="#ppt_w"/>
                                          </p:val>
                                        </p:tav>
                                      </p:tavLst>
                                    </p:anim>
                                    <p:anim calcmode="lin" valueType="num">
                                      <p:cBhvr>
                                        <p:cTn id="33" dur="25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2"/>
                  </p:tgtEl>
                </p:cond>
              </p:nextCondLst>
            </p:seq>
            <p:seq concurrent="1" nextAc="seek">
              <p:cTn id="34" restart="whenNotActive" fill="hold" evtFilter="cancelBubble" nodeType="interactiveSeq">
                <p:stCondLst>
                  <p:cond evt="onClick" delay="0">
                    <p:tgtEl>
                      <p:spTgt spid="30"/>
                    </p:tgtEl>
                  </p:cond>
                </p:stCondLst>
                <p:endSync evt="end" delay="0">
                  <p:rtn val="all"/>
                </p:endSync>
                <p:childTnLst>
                  <p:par>
                    <p:cTn id="35" fill="hold">
                      <p:stCondLst>
                        <p:cond delay="0"/>
                      </p:stCondLst>
                      <p:childTnLst>
                        <p:par>
                          <p:cTn id="36" fill="hold">
                            <p:stCondLst>
                              <p:cond delay="0"/>
                            </p:stCondLst>
                            <p:childTnLst>
                              <p:par>
                                <p:cTn id="37" presetID="23" presetClass="entr" presetSubtype="32" fill="hold" nodeType="clickEffect">
                                  <p:stCondLst>
                                    <p:cond delay="1000"/>
                                  </p:stCondLst>
                                  <p:childTnLst>
                                    <p:set>
                                      <p:cBhvr>
                                        <p:cTn id="38" dur="1" fill="hold">
                                          <p:stCondLst>
                                            <p:cond delay="0"/>
                                          </p:stCondLst>
                                        </p:cTn>
                                        <p:tgtEl>
                                          <p:spTgt spid="37"/>
                                        </p:tgtEl>
                                        <p:attrNameLst>
                                          <p:attrName>style.visibility</p:attrName>
                                        </p:attrNameLst>
                                      </p:cBhvr>
                                      <p:to>
                                        <p:strVal val="visible"/>
                                      </p:to>
                                    </p:set>
                                    <p:anim calcmode="lin" valueType="num">
                                      <p:cBhvr>
                                        <p:cTn id="39" dur="250" fill="hold"/>
                                        <p:tgtEl>
                                          <p:spTgt spid="37"/>
                                        </p:tgtEl>
                                        <p:attrNameLst>
                                          <p:attrName>ppt_w</p:attrName>
                                        </p:attrNameLst>
                                      </p:cBhvr>
                                      <p:tavLst>
                                        <p:tav tm="0">
                                          <p:val>
                                            <p:strVal val="4*#ppt_w"/>
                                          </p:val>
                                        </p:tav>
                                        <p:tav tm="100000">
                                          <p:val>
                                            <p:strVal val="#ppt_w"/>
                                          </p:val>
                                        </p:tav>
                                      </p:tavLst>
                                    </p:anim>
                                    <p:anim calcmode="lin" valueType="num">
                                      <p:cBhvr>
                                        <p:cTn id="40"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0"/>
                  </p:tgtEl>
                </p:cond>
              </p:nextCondLst>
            </p:seq>
            <p:seq concurrent="1" nextAc="seek">
              <p:cTn id="41" restart="whenNotActive" fill="hold" evtFilter="cancelBubble" nodeType="interactiveSeq">
                <p:stCondLst>
                  <p:cond evt="onClick" delay="0">
                    <p:tgtEl>
                      <p:spTgt spid="21"/>
                    </p:tgtEl>
                  </p:cond>
                </p:stCondLst>
                <p:endSync evt="end" delay="0">
                  <p:rtn val="all"/>
                </p:endSync>
                <p:childTnLst>
                  <p:par>
                    <p:cTn id="42" fill="hold">
                      <p:stCondLst>
                        <p:cond delay="0"/>
                      </p:stCondLst>
                      <p:childTnLst>
                        <p:par>
                          <p:cTn id="43" fill="hold">
                            <p:stCondLst>
                              <p:cond delay="0"/>
                            </p:stCondLst>
                            <p:childTnLst>
                              <p:par>
                                <p:cTn id="44" presetID="31" presetClass="exit" presetSubtype="0" fill="hold" nodeType="clickEffect">
                                  <p:stCondLst>
                                    <p:cond delay="0"/>
                                  </p:stCondLst>
                                  <p:childTnLst>
                                    <p:anim calcmode="lin" valueType="num">
                                      <p:cBhvr>
                                        <p:cTn id="45" dur="1000"/>
                                        <p:tgtEl>
                                          <p:spTgt spid="21"/>
                                        </p:tgtEl>
                                        <p:attrNameLst>
                                          <p:attrName>ppt_w</p:attrName>
                                        </p:attrNameLst>
                                      </p:cBhvr>
                                      <p:tavLst>
                                        <p:tav tm="0">
                                          <p:val>
                                            <p:strVal val="ppt_w"/>
                                          </p:val>
                                        </p:tav>
                                        <p:tav tm="100000">
                                          <p:val>
                                            <p:fltVal val="0"/>
                                          </p:val>
                                        </p:tav>
                                      </p:tavLst>
                                    </p:anim>
                                    <p:anim calcmode="lin" valueType="num">
                                      <p:cBhvr>
                                        <p:cTn id="46" dur="1000"/>
                                        <p:tgtEl>
                                          <p:spTgt spid="21"/>
                                        </p:tgtEl>
                                        <p:attrNameLst>
                                          <p:attrName>ppt_h</p:attrName>
                                        </p:attrNameLst>
                                      </p:cBhvr>
                                      <p:tavLst>
                                        <p:tav tm="0">
                                          <p:val>
                                            <p:strVal val="ppt_h"/>
                                          </p:val>
                                        </p:tav>
                                        <p:tav tm="100000">
                                          <p:val>
                                            <p:fltVal val="0"/>
                                          </p:val>
                                        </p:tav>
                                      </p:tavLst>
                                    </p:anim>
                                    <p:anim calcmode="lin" valueType="num">
                                      <p:cBhvr>
                                        <p:cTn id="47" dur="1000"/>
                                        <p:tgtEl>
                                          <p:spTgt spid="21"/>
                                        </p:tgtEl>
                                        <p:attrNameLst>
                                          <p:attrName>style.rotation</p:attrName>
                                        </p:attrNameLst>
                                      </p:cBhvr>
                                      <p:tavLst>
                                        <p:tav tm="0">
                                          <p:val>
                                            <p:fltVal val="0"/>
                                          </p:val>
                                        </p:tav>
                                        <p:tav tm="100000">
                                          <p:val>
                                            <p:fltVal val="90"/>
                                          </p:val>
                                        </p:tav>
                                      </p:tavLst>
                                    </p:anim>
                                    <p:animEffect transition="out" filter="fade">
                                      <p:cBhvr>
                                        <p:cTn id="48" dur="1000"/>
                                        <p:tgtEl>
                                          <p:spTgt spid="21"/>
                                        </p:tgtEl>
                                      </p:cBhvr>
                                    </p:animEffect>
                                    <p:set>
                                      <p:cBhvr>
                                        <p:cTn id="49"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395999" y="209551"/>
            <a:ext cx="6681201" cy="1576322"/>
            <a:chOff x="1395999" y="282064"/>
            <a:chExt cx="6681201" cy="800099"/>
          </a:xfrm>
        </p:grpSpPr>
        <p:sp>
          <p:nvSpPr>
            <p:cNvPr id="5" name="Rounded Rectangle 4"/>
            <p:cNvSpPr/>
            <p:nvPr/>
          </p:nvSpPr>
          <p:spPr>
            <a:xfrm>
              <a:off x="1524000" y="282064"/>
              <a:ext cx="6553200" cy="800099"/>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95999" y="324324"/>
              <a:ext cx="6553200" cy="392415"/>
            </a:xfrm>
            <a:prstGeom prst="rect">
              <a:avLst/>
            </a:prstGeom>
            <a:noFill/>
          </p:spPr>
          <p:txBody>
            <a:bodyPr wrap="square" rtlCol="0">
              <a:spAutoFit/>
            </a:bodyPr>
            <a:lstStyle/>
            <a:p>
              <a:pPr algn="ctr"/>
              <a:endParaRPr lang="en-US" sz="2800" b="1">
                <a:latin typeface="AvantGarde" pitchFamily="2" charset="0"/>
                <a:ea typeface="AvantGarde" pitchFamily="2" charset="0"/>
                <a:cs typeface="AvantGarde" pitchFamily="2" charset="0"/>
              </a:endParaRPr>
            </a:p>
          </p:txBody>
        </p:sp>
      </p:grpSp>
      <p:grpSp>
        <p:nvGrpSpPr>
          <p:cNvPr id="12" name="Group 11"/>
          <p:cNvGrpSpPr/>
          <p:nvPr/>
        </p:nvGrpSpPr>
        <p:grpSpPr>
          <a:xfrm>
            <a:off x="1578427" y="2920549"/>
            <a:ext cx="6553200" cy="964671"/>
            <a:chOff x="1524000" y="1809750"/>
            <a:chExt cx="6553200" cy="762000"/>
          </a:xfrm>
        </p:grpSpPr>
        <p:sp>
          <p:nvSpPr>
            <p:cNvPr id="7" name="Rectangle 6"/>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p:cNvSpPr txBox="1"/>
            <p:nvPr/>
          </p:nvSpPr>
          <p:spPr>
            <a:xfrm>
              <a:off x="1580608" y="1862544"/>
              <a:ext cx="6418218" cy="413295"/>
            </a:xfrm>
            <a:prstGeom prst="rect">
              <a:avLst/>
            </a:prstGeom>
            <a:noFill/>
          </p:spPr>
          <p:txBody>
            <a:bodyPr wrap="square" rtlCol="0">
              <a:spAutoFit/>
            </a:bodyPr>
            <a:lstStyle/>
            <a:p>
              <a:r>
                <a:rPr lang="en-US" sz="2800" b="1">
                  <a:latin typeface="Times New Roman" panose="02020603050405020304" pitchFamily="18" charset="0"/>
                  <a:ea typeface="AvantGarde" pitchFamily="2" charset="0"/>
                  <a:cs typeface="Times New Roman" panose="02020603050405020304" pitchFamily="18" charset="0"/>
                </a:rPr>
                <a:t>B. Modem</a:t>
              </a:r>
            </a:p>
          </p:txBody>
        </p:sp>
      </p:grpSp>
      <p:sp>
        <p:nvSpPr>
          <p:cNvPr id="9" name="Notched Right Arrow 8">
            <a:hlinkClick r:id="rId4" action="ppaction://hlinksldjump"/>
          </p:cNvPr>
          <p:cNvSpPr/>
          <p:nvPr/>
        </p:nvSpPr>
        <p:spPr>
          <a:xfrm>
            <a:off x="8120744" y="4640036"/>
            <a:ext cx="838200" cy="422728"/>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grpSp>
        <p:nvGrpSpPr>
          <p:cNvPr id="27" name="Group 26"/>
          <p:cNvGrpSpPr/>
          <p:nvPr/>
        </p:nvGrpSpPr>
        <p:grpSpPr>
          <a:xfrm>
            <a:off x="1604757" y="1945878"/>
            <a:ext cx="6553200" cy="798741"/>
            <a:chOff x="1524000" y="1809750"/>
            <a:chExt cx="6553200" cy="570529"/>
          </a:xfrm>
        </p:grpSpPr>
        <p:sp>
          <p:nvSpPr>
            <p:cNvPr id="28" name="Rectangle 27"/>
            <p:cNvSpPr/>
            <p:nvPr/>
          </p:nvSpPr>
          <p:spPr>
            <a:xfrm>
              <a:off x="1524000" y="1809750"/>
              <a:ext cx="6553200" cy="570529"/>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TextBox 28"/>
            <p:cNvSpPr txBox="1"/>
            <p:nvPr/>
          </p:nvSpPr>
          <p:spPr>
            <a:xfrm>
              <a:off x="1601291" y="1829832"/>
              <a:ext cx="6418218" cy="373729"/>
            </a:xfrm>
            <a:prstGeom prst="rect">
              <a:avLst/>
            </a:prstGeom>
            <a:noFill/>
          </p:spPr>
          <p:txBody>
            <a:bodyPr wrap="square" rtlCol="0">
              <a:spAutoFit/>
            </a:bodyPr>
            <a:lstStyle/>
            <a:p>
              <a:r>
                <a:rPr lang="en-US" sz="2800" b="1">
                  <a:latin typeface="Times New Roman" panose="02020603050405020304" pitchFamily="18" charset="0"/>
                  <a:ea typeface="AvantGarde" pitchFamily="2" charset="0"/>
                  <a:cs typeface="Times New Roman" panose="02020603050405020304" pitchFamily="18" charset="0"/>
                </a:rPr>
                <a:t>A. Switch</a:t>
              </a:r>
            </a:p>
          </p:txBody>
        </p:sp>
      </p:grpSp>
      <p:grpSp>
        <p:nvGrpSpPr>
          <p:cNvPr id="30" name="Group 29"/>
          <p:cNvGrpSpPr/>
          <p:nvPr/>
        </p:nvGrpSpPr>
        <p:grpSpPr>
          <a:xfrm>
            <a:off x="1530981" y="4071366"/>
            <a:ext cx="6589763" cy="986862"/>
            <a:chOff x="1521482" y="1690472"/>
            <a:chExt cx="6589763" cy="986862"/>
          </a:xfrm>
        </p:grpSpPr>
        <p:sp>
          <p:nvSpPr>
            <p:cNvPr id="31" name="Rectangle 30"/>
            <p:cNvSpPr/>
            <p:nvPr/>
          </p:nvSpPr>
          <p:spPr>
            <a:xfrm>
              <a:off x="1558045" y="1690472"/>
              <a:ext cx="6553200" cy="986862"/>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2" name="TextBox 31"/>
            <p:cNvSpPr txBox="1"/>
            <p:nvPr/>
          </p:nvSpPr>
          <p:spPr>
            <a:xfrm>
              <a:off x="1521482" y="1769919"/>
              <a:ext cx="6418218" cy="523220"/>
            </a:xfrm>
            <a:prstGeom prst="rect">
              <a:avLst/>
            </a:prstGeom>
            <a:noFill/>
          </p:spPr>
          <p:txBody>
            <a:bodyPr wrap="square" rtlCol="0">
              <a:spAutoFit/>
            </a:bodyPr>
            <a:lstStyle/>
            <a:p>
              <a:r>
                <a:rPr lang="en-US" sz="2800" b="1">
                  <a:latin typeface="Times New Roman" panose="02020603050405020304" pitchFamily="18" charset="0"/>
                  <a:ea typeface="AvantGarde" pitchFamily="2" charset="0"/>
                  <a:cs typeface="Times New Roman" panose="02020603050405020304" pitchFamily="18" charset="0"/>
                </a:rPr>
                <a:t>C. </a:t>
              </a:r>
              <a:r>
                <a:rPr lang="en-US" sz="2400" b="1">
                  <a:latin typeface="Times New Roman" panose="02020603050405020304" pitchFamily="18" charset="0"/>
                  <a:ea typeface="AvantGarde" pitchFamily="2" charset="0"/>
                  <a:cs typeface="Times New Roman" panose="02020603050405020304" pitchFamily="18" charset="0"/>
                </a:rPr>
                <a:t>Access Point. </a:t>
              </a:r>
              <a:endParaRPr lang="en-US" sz="2400" b="1">
                <a:latin typeface="AvantGarde" pitchFamily="2" charset="0"/>
                <a:ea typeface="AvantGarde" pitchFamily="2" charset="0"/>
                <a:cs typeface="AvantGarde" pitchFamily="2" charset="0"/>
              </a:endParaRPr>
            </a:p>
          </p:txBody>
        </p:sp>
      </p:grpSp>
      <p:pic>
        <p:nvPicPr>
          <p:cNvPr id="36" name="Picture 35">
            <a:extLst>
              <a:ext uri="{FF2B5EF4-FFF2-40B4-BE49-F238E27FC236}">
                <a16:creationId xmlns:a16="http://schemas.microsoft.com/office/drawing/2014/main" id="{8C73202A-DFDA-497D-B377-24F8C66DD6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4315" y="2053766"/>
            <a:ext cx="816428" cy="603453"/>
          </a:xfrm>
          <a:prstGeom prst="rect">
            <a:avLst/>
          </a:prstGeom>
        </p:spPr>
      </p:pic>
      <p:pic>
        <p:nvPicPr>
          <p:cNvPr id="37" name="Picture 36">
            <a:extLst>
              <a:ext uri="{FF2B5EF4-FFF2-40B4-BE49-F238E27FC236}">
                <a16:creationId xmlns:a16="http://schemas.microsoft.com/office/drawing/2014/main" id="{5ACB5494-1D84-4AB1-AFC9-2D23BA9101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69631" y="4205231"/>
            <a:ext cx="751113" cy="722160"/>
          </a:xfrm>
          <a:prstGeom prst="rect">
            <a:avLst/>
          </a:prstGeom>
        </p:spPr>
      </p:pic>
      <p:pic>
        <p:nvPicPr>
          <p:cNvPr id="38" name="Picture 37">
            <a:extLst>
              <a:ext uri="{FF2B5EF4-FFF2-40B4-BE49-F238E27FC236}">
                <a16:creationId xmlns:a16="http://schemas.microsoft.com/office/drawing/2014/main" id="{5ACB5494-1D84-4AB1-AFC9-2D23BA9101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69630" y="3041804"/>
            <a:ext cx="751113" cy="722160"/>
          </a:xfrm>
          <a:prstGeom prst="rect">
            <a:avLst/>
          </a:prstGeom>
        </p:spPr>
      </p:pic>
      <p:pic>
        <p:nvPicPr>
          <p:cNvPr id="22" name="Picture 21">
            <a:hlinkClick r:id="rId7" action="ppaction://hlinksldjump"/>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609417" y="0"/>
            <a:ext cx="1534583" cy="1657350"/>
          </a:xfrm>
          <a:prstGeom prst="rect">
            <a:avLst/>
          </a:prstGeom>
        </p:spPr>
      </p:pic>
      <p:sp>
        <p:nvSpPr>
          <p:cNvPr id="2" name="Rectangle 1">
            <a:extLst>
              <a:ext uri="{FF2B5EF4-FFF2-40B4-BE49-F238E27FC236}">
                <a16:creationId xmlns:a16="http://schemas.microsoft.com/office/drawing/2014/main" id="{ABBE558D-FCA4-4A3C-B756-35BD8677494C}"/>
              </a:ext>
            </a:extLst>
          </p:cNvPr>
          <p:cNvSpPr/>
          <p:nvPr/>
        </p:nvSpPr>
        <p:spPr>
          <a:xfrm>
            <a:off x="2768461" y="268540"/>
            <a:ext cx="3607077" cy="954107"/>
          </a:xfrm>
          <a:prstGeom prst="rect">
            <a:avLst/>
          </a:prstGeom>
        </p:spPr>
        <p:txBody>
          <a:bodyPr wrap="none">
            <a:spAutoFit/>
          </a:bodyPr>
          <a:lstStyle/>
          <a:p>
            <a:pPr algn="ctr"/>
            <a:r>
              <a:rPr lang="en-US" sz="2800" b="1" err="1">
                <a:latin typeface="Times New Roman" panose="02020603050405020304" pitchFamily="18" charset="0"/>
                <a:ea typeface="AvantGarde" pitchFamily="2" charset="0"/>
                <a:cs typeface="Times New Roman" panose="02020603050405020304" pitchFamily="18" charset="0"/>
              </a:rPr>
              <a:t>Tên</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của</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thiết</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bị</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này</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là</a:t>
            </a:r>
            <a:endParaRPr lang="en-US" sz="2800" b="1">
              <a:latin typeface="Times New Roman" panose="02020603050405020304" pitchFamily="18" charset="0"/>
              <a:ea typeface="AvantGarde" pitchFamily="2" charset="0"/>
              <a:cs typeface="Times New Roman" panose="02020603050405020304" pitchFamily="18" charset="0"/>
            </a:endParaRPr>
          </a:p>
          <a:p>
            <a:pPr algn="ctr"/>
            <a:r>
              <a:rPr lang="en-US" sz="2800" b="1">
                <a:latin typeface="Times New Roman" panose="02020603050405020304" pitchFamily="18" charset="0"/>
                <a:ea typeface="AvantGarde" pitchFamily="2" charset="0"/>
                <a:cs typeface="Times New Roman" panose="02020603050405020304" pitchFamily="18" charset="0"/>
              </a:rPr>
              <a:t> </a:t>
            </a:r>
          </a:p>
        </p:txBody>
      </p:sp>
      <p:pic>
        <p:nvPicPr>
          <p:cNvPr id="20" name="Picture 19">
            <a:extLst>
              <a:ext uri="{FF2B5EF4-FFF2-40B4-BE49-F238E27FC236}">
                <a16:creationId xmlns:a16="http://schemas.microsoft.com/office/drawing/2014/main" id="{72AE6E2E-3A0F-4C71-9B27-B26A91042F54}"/>
              </a:ext>
            </a:extLst>
          </p:cNvPr>
          <p:cNvPicPr/>
          <p:nvPr/>
        </p:nvPicPr>
        <p:blipFill rotWithShape="1">
          <a:blip r:embed="rId10"/>
          <a:srcRect t="9420" b="4302"/>
          <a:stretch/>
        </p:blipFill>
        <p:spPr bwMode="auto">
          <a:xfrm>
            <a:off x="3200400" y="699190"/>
            <a:ext cx="2590800" cy="106054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08293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32" presetClass="emph" presetSubtype="0" repeatCount="indefinite" fill="hold" nodeType="afterEffect">
                                  <p:stCondLst>
                                    <p:cond delay="0"/>
                                  </p:stCondLst>
                                  <p:childTnLst>
                                    <p:animRot by="120000">
                                      <p:cBhvr>
                                        <p:cTn id="10" dur="100" fill="hold">
                                          <p:stCondLst>
                                            <p:cond delay="0"/>
                                          </p:stCondLst>
                                        </p:cTn>
                                        <p:tgtEl>
                                          <p:spTgt spid="22"/>
                                        </p:tgtEl>
                                        <p:attrNameLst>
                                          <p:attrName>r</p:attrName>
                                        </p:attrNameLst>
                                      </p:cBhvr>
                                    </p:animRot>
                                    <p:animRot by="-240000">
                                      <p:cBhvr>
                                        <p:cTn id="11" dur="200" fill="hold">
                                          <p:stCondLst>
                                            <p:cond delay="200"/>
                                          </p:stCondLst>
                                        </p:cTn>
                                        <p:tgtEl>
                                          <p:spTgt spid="22"/>
                                        </p:tgtEl>
                                        <p:attrNameLst>
                                          <p:attrName>r</p:attrName>
                                        </p:attrNameLst>
                                      </p:cBhvr>
                                    </p:animRot>
                                    <p:animRot by="240000">
                                      <p:cBhvr>
                                        <p:cTn id="12" dur="200" fill="hold">
                                          <p:stCondLst>
                                            <p:cond delay="400"/>
                                          </p:stCondLst>
                                        </p:cTn>
                                        <p:tgtEl>
                                          <p:spTgt spid="22"/>
                                        </p:tgtEl>
                                        <p:attrNameLst>
                                          <p:attrName>r</p:attrName>
                                        </p:attrNameLst>
                                      </p:cBhvr>
                                    </p:animRot>
                                    <p:animRot by="-240000">
                                      <p:cBhvr>
                                        <p:cTn id="13" dur="200" fill="hold">
                                          <p:stCondLst>
                                            <p:cond delay="600"/>
                                          </p:stCondLst>
                                        </p:cTn>
                                        <p:tgtEl>
                                          <p:spTgt spid="22"/>
                                        </p:tgtEl>
                                        <p:attrNameLst>
                                          <p:attrName>r</p:attrName>
                                        </p:attrNameLst>
                                      </p:cBhvr>
                                    </p:animRot>
                                    <p:animRot by="120000">
                                      <p:cBhvr>
                                        <p:cTn id="14" dur="200" fill="hold">
                                          <p:stCondLst>
                                            <p:cond delay="800"/>
                                          </p:stCondLst>
                                        </p:cTn>
                                        <p:tgtEl>
                                          <p:spTgt spid="22"/>
                                        </p:tgtEl>
                                        <p:attrNameLst>
                                          <p:attrName>r</p:attrName>
                                        </p:attrNameLst>
                                      </p:cBhvr>
                                    </p:animRo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par>
                          <p:cTn id="23" fill="hold">
                            <p:stCondLst>
                              <p:cond delay="2500"/>
                            </p:stCondLst>
                            <p:childTnLst>
                              <p:par>
                                <p:cTn id="24" presetID="10" presetClass="entr" presetSubtype="0"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23" presetClass="entr" presetSubtype="32" fill="hold" nodeType="clickEffect">
                                  <p:stCondLst>
                                    <p:cond delay="1000"/>
                                  </p:stCondLst>
                                  <p:childTnLst>
                                    <p:set>
                                      <p:cBhvr>
                                        <p:cTn id="31" dur="1" fill="hold">
                                          <p:stCondLst>
                                            <p:cond delay="0"/>
                                          </p:stCondLst>
                                        </p:cTn>
                                        <p:tgtEl>
                                          <p:spTgt spid="36"/>
                                        </p:tgtEl>
                                        <p:attrNameLst>
                                          <p:attrName>style.visibility</p:attrName>
                                        </p:attrNameLst>
                                      </p:cBhvr>
                                      <p:to>
                                        <p:strVal val="visible"/>
                                      </p:to>
                                    </p:set>
                                    <p:anim calcmode="lin" valueType="num">
                                      <p:cBhvr>
                                        <p:cTn id="32" dur="250" fill="hold"/>
                                        <p:tgtEl>
                                          <p:spTgt spid="36"/>
                                        </p:tgtEl>
                                        <p:attrNameLst>
                                          <p:attrName>ppt_w</p:attrName>
                                        </p:attrNameLst>
                                      </p:cBhvr>
                                      <p:tavLst>
                                        <p:tav tm="0">
                                          <p:val>
                                            <p:strVal val="4*#ppt_w"/>
                                          </p:val>
                                        </p:tav>
                                        <p:tav tm="100000">
                                          <p:val>
                                            <p:strVal val="#ppt_w"/>
                                          </p:val>
                                        </p:tav>
                                      </p:tavLst>
                                    </p:anim>
                                    <p:anim calcmode="lin" valueType="num">
                                      <p:cBhvr>
                                        <p:cTn id="33"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27"/>
                  </p:tgtEl>
                </p:cond>
              </p:nextCondLst>
            </p:seq>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23" presetClass="entr" presetSubtype="32" fill="hold" nodeType="clickEffect">
                                  <p:stCondLst>
                                    <p:cond delay="1000"/>
                                  </p:stCondLst>
                                  <p:childTnLst>
                                    <p:set>
                                      <p:cBhvr>
                                        <p:cTn id="38" dur="1" fill="hold">
                                          <p:stCondLst>
                                            <p:cond delay="0"/>
                                          </p:stCondLst>
                                        </p:cTn>
                                        <p:tgtEl>
                                          <p:spTgt spid="38"/>
                                        </p:tgtEl>
                                        <p:attrNameLst>
                                          <p:attrName>style.visibility</p:attrName>
                                        </p:attrNameLst>
                                      </p:cBhvr>
                                      <p:to>
                                        <p:strVal val="visible"/>
                                      </p:to>
                                    </p:set>
                                    <p:anim calcmode="lin" valueType="num">
                                      <p:cBhvr>
                                        <p:cTn id="39" dur="250" fill="hold"/>
                                        <p:tgtEl>
                                          <p:spTgt spid="38"/>
                                        </p:tgtEl>
                                        <p:attrNameLst>
                                          <p:attrName>ppt_w</p:attrName>
                                        </p:attrNameLst>
                                      </p:cBhvr>
                                      <p:tavLst>
                                        <p:tav tm="0">
                                          <p:val>
                                            <p:strVal val="4*#ppt_w"/>
                                          </p:val>
                                        </p:tav>
                                        <p:tav tm="100000">
                                          <p:val>
                                            <p:strVal val="#ppt_w"/>
                                          </p:val>
                                        </p:tav>
                                      </p:tavLst>
                                    </p:anim>
                                    <p:anim calcmode="lin" valueType="num">
                                      <p:cBhvr>
                                        <p:cTn id="40" dur="25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2"/>
                  </p:tgtEl>
                </p:cond>
              </p:nextCondLst>
            </p:seq>
            <p:seq concurrent="1" nextAc="seek">
              <p:cTn id="41" restart="whenNotActive" fill="hold" evtFilter="cancelBubble" nodeType="interactiveSeq">
                <p:stCondLst>
                  <p:cond evt="onClick" delay="0">
                    <p:tgtEl>
                      <p:spTgt spid="30"/>
                    </p:tgtEl>
                  </p:cond>
                </p:stCondLst>
                <p:endSync evt="end" delay="0">
                  <p:rtn val="all"/>
                </p:endSync>
                <p:childTnLst>
                  <p:par>
                    <p:cTn id="42" fill="hold">
                      <p:stCondLst>
                        <p:cond delay="0"/>
                      </p:stCondLst>
                      <p:childTnLst>
                        <p:par>
                          <p:cTn id="43" fill="hold">
                            <p:stCondLst>
                              <p:cond delay="0"/>
                            </p:stCondLst>
                            <p:childTnLst>
                              <p:par>
                                <p:cTn id="44" presetID="23" presetClass="entr" presetSubtype="32" fill="hold" nodeType="clickEffect">
                                  <p:stCondLst>
                                    <p:cond delay="1000"/>
                                  </p:stCondLst>
                                  <p:childTnLst>
                                    <p:set>
                                      <p:cBhvr>
                                        <p:cTn id="45" dur="1" fill="hold">
                                          <p:stCondLst>
                                            <p:cond delay="0"/>
                                          </p:stCondLst>
                                        </p:cTn>
                                        <p:tgtEl>
                                          <p:spTgt spid="37"/>
                                        </p:tgtEl>
                                        <p:attrNameLst>
                                          <p:attrName>style.visibility</p:attrName>
                                        </p:attrNameLst>
                                      </p:cBhvr>
                                      <p:to>
                                        <p:strVal val="visible"/>
                                      </p:to>
                                    </p:set>
                                    <p:anim calcmode="lin" valueType="num">
                                      <p:cBhvr>
                                        <p:cTn id="46" dur="250" fill="hold"/>
                                        <p:tgtEl>
                                          <p:spTgt spid="37"/>
                                        </p:tgtEl>
                                        <p:attrNameLst>
                                          <p:attrName>ppt_w</p:attrName>
                                        </p:attrNameLst>
                                      </p:cBhvr>
                                      <p:tavLst>
                                        <p:tav tm="0">
                                          <p:val>
                                            <p:strVal val="4*#ppt_w"/>
                                          </p:val>
                                        </p:tav>
                                        <p:tav tm="100000">
                                          <p:val>
                                            <p:strVal val="#ppt_w"/>
                                          </p:val>
                                        </p:tav>
                                      </p:tavLst>
                                    </p:anim>
                                    <p:anim calcmode="lin" valueType="num">
                                      <p:cBhvr>
                                        <p:cTn id="47"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0"/>
                  </p:tgtEl>
                </p:cond>
              </p:nextCondLst>
            </p:seq>
            <p:seq concurrent="1" nextAc="seek">
              <p:cTn id="48" restart="whenNotActive" fill="hold" evtFilter="cancelBubble" nodeType="interactiveSeq">
                <p:stCondLst>
                  <p:cond evt="onClick" delay="0">
                    <p:tgtEl>
                      <p:spTgt spid="22"/>
                    </p:tgtEl>
                  </p:cond>
                </p:stCondLst>
                <p:endSync evt="end" delay="0">
                  <p:rtn val="all"/>
                </p:endSync>
                <p:childTnLst>
                  <p:par>
                    <p:cTn id="49" fill="hold">
                      <p:stCondLst>
                        <p:cond delay="0"/>
                      </p:stCondLst>
                      <p:childTnLst>
                        <p:par>
                          <p:cTn id="50" fill="hold">
                            <p:stCondLst>
                              <p:cond delay="0"/>
                            </p:stCondLst>
                            <p:childTnLst>
                              <p:par>
                                <p:cTn id="51" presetID="31" presetClass="exit" presetSubtype="0" fill="hold" nodeType="withEffect">
                                  <p:stCondLst>
                                    <p:cond delay="0"/>
                                  </p:stCondLst>
                                  <p:childTnLst>
                                    <p:anim calcmode="lin" valueType="num">
                                      <p:cBhvr>
                                        <p:cTn id="52" dur="1000"/>
                                        <p:tgtEl>
                                          <p:spTgt spid="22"/>
                                        </p:tgtEl>
                                        <p:attrNameLst>
                                          <p:attrName>ppt_w</p:attrName>
                                        </p:attrNameLst>
                                      </p:cBhvr>
                                      <p:tavLst>
                                        <p:tav tm="0">
                                          <p:val>
                                            <p:strVal val="ppt_w"/>
                                          </p:val>
                                        </p:tav>
                                        <p:tav tm="100000">
                                          <p:val>
                                            <p:fltVal val="0"/>
                                          </p:val>
                                        </p:tav>
                                      </p:tavLst>
                                    </p:anim>
                                    <p:anim calcmode="lin" valueType="num">
                                      <p:cBhvr>
                                        <p:cTn id="53" dur="1000"/>
                                        <p:tgtEl>
                                          <p:spTgt spid="22"/>
                                        </p:tgtEl>
                                        <p:attrNameLst>
                                          <p:attrName>ppt_h</p:attrName>
                                        </p:attrNameLst>
                                      </p:cBhvr>
                                      <p:tavLst>
                                        <p:tav tm="0">
                                          <p:val>
                                            <p:strVal val="ppt_h"/>
                                          </p:val>
                                        </p:tav>
                                        <p:tav tm="100000">
                                          <p:val>
                                            <p:fltVal val="0"/>
                                          </p:val>
                                        </p:tav>
                                      </p:tavLst>
                                    </p:anim>
                                    <p:anim calcmode="lin" valueType="num">
                                      <p:cBhvr>
                                        <p:cTn id="54" dur="1000"/>
                                        <p:tgtEl>
                                          <p:spTgt spid="22"/>
                                        </p:tgtEl>
                                        <p:attrNameLst>
                                          <p:attrName>style.rotation</p:attrName>
                                        </p:attrNameLst>
                                      </p:cBhvr>
                                      <p:tavLst>
                                        <p:tav tm="0">
                                          <p:val>
                                            <p:fltVal val="0"/>
                                          </p:val>
                                        </p:tav>
                                        <p:tav tm="100000">
                                          <p:val>
                                            <p:fltVal val="90"/>
                                          </p:val>
                                        </p:tav>
                                      </p:tavLst>
                                    </p:anim>
                                    <p:animEffect transition="out" filter="fade">
                                      <p:cBhvr>
                                        <p:cTn id="55" dur="1000"/>
                                        <p:tgtEl>
                                          <p:spTgt spid="22"/>
                                        </p:tgtEl>
                                      </p:cBhvr>
                                    </p:animEffect>
                                    <p:set>
                                      <p:cBhvr>
                                        <p:cTn id="56"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608045" y="290484"/>
            <a:ext cx="6553200" cy="1454835"/>
            <a:chOff x="1608045" y="314419"/>
            <a:chExt cx="6553200" cy="914400"/>
          </a:xfrm>
        </p:grpSpPr>
        <p:sp>
          <p:nvSpPr>
            <p:cNvPr id="5" name="Rounded Rectangle 4"/>
            <p:cNvSpPr/>
            <p:nvPr/>
          </p:nvSpPr>
          <p:spPr>
            <a:xfrm>
              <a:off x="1608045" y="314419"/>
              <a:ext cx="6553200"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670068" y="353884"/>
              <a:ext cx="6172200" cy="870504"/>
            </a:xfrm>
            <a:prstGeom prst="rect">
              <a:avLst/>
            </a:prstGeom>
            <a:noFill/>
          </p:spPr>
          <p:txBody>
            <a:bodyPr wrap="square" rtlCol="0">
              <a:spAutoFit/>
            </a:bodyPr>
            <a:lstStyle/>
            <a:p>
              <a:pPr algn="ctr"/>
              <a:r>
                <a:rPr lang="en-US" sz="2800" b="1" err="1">
                  <a:latin typeface="Times New Roman" panose="02020603050405020304" pitchFamily="18" charset="0"/>
                  <a:ea typeface="AvantGarde" pitchFamily="2" charset="0"/>
                  <a:cs typeface="Times New Roman" panose="02020603050405020304" pitchFamily="18" charset="0"/>
                </a:rPr>
                <a:t>Tên</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của</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thiết</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bị</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này</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là</a:t>
              </a:r>
              <a:endParaRPr lang="en-US" sz="2800" b="1">
                <a:latin typeface="Times New Roman" panose="02020603050405020304" pitchFamily="18" charset="0"/>
                <a:ea typeface="AvantGarde" pitchFamily="2" charset="0"/>
                <a:cs typeface="Times New Roman" panose="02020603050405020304" pitchFamily="18" charset="0"/>
              </a:endParaRPr>
            </a:p>
            <a:p>
              <a:pPr algn="ctr"/>
              <a:endParaRPr lang="en-US" sz="2800" b="1">
                <a:latin typeface="Times New Roman" panose="02020603050405020304" pitchFamily="18" charset="0"/>
                <a:ea typeface="AvantGarde" pitchFamily="2" charset="0"/>
                <a:cs typeface="Times New Roman" panose="02020603050405020304" pitchFamily="18" charset="0"/>
              </a:endParaRPr>
            </a:p>
            <a:p>
              <a:pPr algn="ctr"/>
              <a:endParaRPr lang="en-US" sz="2800" b="1">
                <a:latin typeface="Times New Roman" panose="02020603050405020304" pitchFamily="18" charset="0"/>
                <a:ea typeface="AvantGarde" pitchFamily="2" charset="0"/>
                <a:cs typeface="Times New Roman" panose="02020603050405020304" pitchFamily="18" charset="0"/>
              </a:endParaRPr>
            </a:p>
          </p:txBody>
        </p:sp>
      </p:grpSp>
      <p:grpSp>
        <p:nvGrpSpPr>
          <p:cNvPr id="12" name="Group 11"/>
          <p:cNvGrpSpPr/>
          <p:nvPr/>
        </p:nvGrpSpPr>
        <p:grpSpPr>
          <a:xfrm>
            <a:off x="1587795" y="2256989"/>
            <a:ext cx="6553200" cy="690444"/>
            <a:chOff x="1524000" y="1809750"/>
            <a:chExt cx="6553200" cy="762000"/>
          </a:xfrm>
        </p:grpSpPr>
        <p:sp>
          <p:nvSpPr>
            <p:cNvPr id="7" name="Rectangle 6"/>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p:cNvSpPr txBox="1"/>
            <p:nvPr/>
          </p:nvSpPr>
          <p:spPr>
            <a:xfrm>
              <a:off x="1578427" y="1907722"/>
              <a:ext cx="6418218" cy="577445"/>
            </a:xfrm>
            <a:prstGeom prst="rect">
              <a:avLst/>
            </a:prstGeom>
            <a:noFill/>
          </p:spPr>
          <p:txBody>
            <a:bodyPr wrap="square" rtlCol="0">
              <a:spAutoFit/>
            </a:bodyPr>
            <a:lstStyle/>
            <a:p>
              <a:pPr algn="just"/>
              <a:r>
                <a:rPr lang="en-US" sz="2800" b="1">
                  <a:latin typeface="Times New Roman" panose="02020603050405020304" pitchFamily="18" charset="0"/>
                  <a:ea typeface="AvantGarde" pitchFamily="2" charset="0"/>
                  <a:cs typeface="Times New Roman" panose="02020603050405020304" pitchFamily="18" charset="0"/>
                </a:rPr>
                <a:t>A. Switch.</a:t>
              </a:r>
            </a:p>
          </p:txBody>
        </p:sp>
      </p:grpSp>
      <p:sp>
        <p:nvSpPr>
          <p:cNvPr id="9" name="Notched Right Arrow 8">
            <a:hlinkClick r:id="rId4" action="ppaction://hlinksldjump"/>
          </p:cNvPr>
          <p:cNvSpPr/>
          <p:nvPr/>
        </p:nvSpPr>
        <p:spPr>
          <a:xfrm>
            <a:off x="8120744" y="4640036"/>
            <a:ext cx="838200" cy="422728"/>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grpSp>
        <p:nvGrpSpPr>
          <p:cNvPr id="27" name="Group 26"/>
          <p:cNvGrpSpPr/>
          <p:nvPr/>
        </p:nvGrpSpPr>
        <p:grpSpPr>
          <a:xfrm>
            <a:off x="1578427" y="3182972"/>
            <a:ext cx="6553200" cy="690444"/>
            <a:chOff x="1523999" y="2063832"/>
            <a:chExt cx="6553200" cy="762000"/>
          </a:xfrm>
        </p:grpSpPr>
        <p:sp>
          <p:nvSpPr>
            <p:cNvPr id="28" name="Rectangle 27"/>
            <p:cNvSpPr/>
            <p:nvPr/>
          </p:nvSpPr>
          <p:spPr>
            <a:xfrm>
              <a:off x="1523999" y="2063832"/>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TextBox 28"/>
            <p:cNvSpPr txBox="1"/>
            <p:nvPr/>
          </p:nvSpPr>
          <p:spPr>
            <a:xfrm>
              <a:off x="1553617" y="2213998"/>
              <a:ext cx="6418218" cy="577445"/>
            </a:xfrm>
            <a:prstGeom prst="rect">
              <a:avLst/>
            </a:prstGeom>
            <a:noFill/>
          </p:spPr>
          <p:txBody>
            <a:bodyPr wrap="square" rtlCol="0">
              <a:spAutoFit/>
            </a:bodyPr>
            <a:lstStyle/>
            <a:p>
              <a:pPr algn="just"/>
              <a:r>
                <a:rPr lang="en-US" sz="2800" b="1">
                  <a:latin typeface="Times New Roman" panose="02020603050405020304" pitchFamily="18" charset="0"/>
                  <a:ea typeface="AvantGarde" pitchFamily="2" charset="0"/>
                  <a:cs typeface="Times New Roman" panose="02020603050405020304" pitchFamily="18" charset="0"/>
                </a:rPr>
                <a:t>B. </a:t>
              </a:r>
              <a:r>
                <a:rPr lang="en-US" sz="2800" b="1">
                  <a:latin typeface="Times New Roman" panose="02020603050405020304" pitchFamily="18" charset="0"/>
                  <a:cs typeface="Times New Roman" panose="02020603050405020304" pitchFamily="18" charset="0"/>
                </a:rPr>
                <a:t>Access Point. </a:t>
              </a:r>
              <a:endParaRPr lang="en-US" sz="2800" b="1">
                <a:latin typeface="Times New Roman" panose="02020603050405020304" pitchFamily="18" charset="0"/>
                <a:ea typeface="AvantGarde" pitchFamily="2" charset="0"/>
                <a:cs typeface="Times New Roman" panose="02020603050405020304" pitchFamily="18" charset="0"/>
              </a:endParaRPr>
            </a:p>
          </p:txBody>
        </p:sp>
      </p:grpSp>
      <p:grpSp>
        <p:nvGrpSpPr>
          <p:cNvPr id="30" name="Group 29"/>
          <p:cNvGrpSpPr/>
          <p:nvPr/>
        </p:nvGrpSpPr>
        <p:grpSpPr>
          <a:xfrm>
            <a:off x="1578427" y="4123395"/>
            <a:ext cx="6553200" cy="777530"/>
            <a:chOff x="1524000" y="1809750"/>
            <a:chExt cx="6553200" cy="973364"/>
          </a:xfrm>
        </p:grpSpPr>
        <p:sp>
          <p:nvSpPr>
            <p:cNvPr id="31" name="Rectangle 30"/>
            <p:cNvSpPr/>
            <p:nvPr/>
          </p:nvSpPr>
          <p:spPr>
            <a:xfrm>
              <a:off x="1524000" y="1809750"/>
              <a:ext cx="6553200" cy="973364"/>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2" name="TextBox 31"/>
            <p:cNvSpPr txBox="1"/>
            <p:nvPr/>
          </p:nvSpPr>
          <p:spPr>
            <a:xfrm>
              <a:off x="1533368" y="2056363"/>
              <a:ext cx="6418218" cy="655002"/>
            </a:xfrm>
            <a:prstGeom prst="rect">
              <a:avLst/>
            </a:prstGeom>
            <a:noFill/>
          </p:spPr>
          <p:txBody>
            <a:bodyPr wrap="square" rtlCol="0">
              <a:spAutoFit/>
            </a:bodyPr>
            <a:lstStyle/>
            <a:p>
              <a:pPr algn="just"/>
              <a:r>
                <a:rPr lang="en-US" sz="2800" b="1">
                  <a:latin typeface="Times New Roman" panose="02020603050405020304" pitchFamily="18" charset="0"/>
                  <a:ea typeface="AvantGarde" pitchFamily="2" charset="0"/>
                  <a:cs typeface="Times New Roman" panose="02020603050405020304" pitchFamily="18" charset="0"/>
                </a:rPr>
                <a:t>C. Modem.</a:t>
              </a:r>
            </a:p>
          </p:txBody>
        </p:sp>
      </p:grpSp>
      <p:pic>
        <p:nvPicPr>
          <p:cNvPr id="36" name="Picture 35">
            <a:extLst>
              <a:ext uri="{FF2B5EF4-FFF2-40B4-BE49-F238E27FC236}">
                <a16:creationId xmlns:a16="http://schemas.microsoft.com/office/drawing/2014/main" id="{8C73202A-DFDA-497D-B377-24F8C66DD6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4644" y="4191034"/>
            <a:ext cx="816428" cy="655165"/>
          </a:xfrm>
          <a:prstGeom prst="rect">
            <a:avLst/>
          </a:prstGeom>
        </p:spPr>
      </p:pic>
      <p:pic>
        <p:nvPicPr>
          <p:cNvPr id="37" name="Picture 36">
            <a:extLst>
              <a:ext uri="{FF2B5EF4-FFF2-40B4-BE49-F238E27FC236}">
                <a16:creationId xmlns:a16="http://schemas.microsoft.com/office/drawing/2014/main" id="{5ACB5494-1D84-4AB1-AFC9-2D23BA9101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05987" y="3197413"/>
            <a:ext cx="751113" cy="602487"/>
          </a:xfrm>
          <a:prstGeom prst="rect">
            <a:avLst/>
          </a:prstGeom>
        </p:spPr>
      </p:pic>
      <p:pic>
        <p:nvPicPr>
          <p:cNvPr id="38" name="Picture 37">
            <a:extLst>
              <a:ext uri="{FF2B5EF4-FFF2-40B4-BE49-F238E27FC236}">
                <a16:creationId xmlns:a16="http://schemas.microsoft.com/office/drawing/2014/main" id="{5ACB5494-1D84-4AB1-AFC9-2D23BA9101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99959" y="2250664"/>
            <a:ext cx="751113" cy="605854"/>
          </a:xfrm>
          <a:prstGeom prst="rect">
            <a:avLst/>
          </a:prstGeom>
        </p:spPr>
      </p:pic>
      <p:pic>
        <p:nvPicPr>
          <p:cNvPr id="22" name="Picture 21">
            <a:hlinkClick r:id="rId7" action="ppaction://hlinksldjump"/>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848" b="90152" l="9917" r="98623"/>
                    </a14:imgEffect>
                  </a14:imgLayer>
                </a14:imgProps>
              </a:ext>
              <a:ext uri="{28A0092B-C50C-407E-A947-70E740481C1C}">
                <a14:useLocalDpi xmlns:a14="http://schemas.microsoft.com/office/drawing/2010/main" val="0"/>
              </a:ext>
            </a:extLst>
          </a:blip>
          <a:stretch>
            <a:fillRect/>
          </a:stretch>
        </p:blipFill>
        <p:spPr>
          <a:xfrm>
            <a:off x="7427953" y="-97642"/>
            <a:ext cx="1624992" cy="1754992"/>
          </a:xfrm>
          <a:prstGeom prst="rect">
            <a:avLst/>
          </a:prstGeom>
        </p:spPr>
      </p:pic>
      <p:pic>
        <p:nvPicPr>
          <p:cNvPr id="19" name="Picture 18">
            <a:extLst>
              <a:ext uri="{FF2B5EF4-FFF2-40B4-BE49-F238E27FC236}">
                <a16:creationId xmlns:a16="http://schemas.microsoft.com/office/drawing/2014/main" id="{12EA56C0-2C67-4692-9148-E8E85BCAA48F}"/>
              </a:ext>
            </a:extLst>
          </p:cNvPr>
          <p:cNvPicPr/>
          <p:nvPr/>
        </p:nvPicPr>
        <p:blipFill rotWithShape="1">
          <a:blip r:embed="rId10"/>
          <a:srcRect t="22857"/>
          <a:stretch/>
        </p:blipFill>
        <p:spPr bwMode="auto">
          <a:xfrm>
            <a:off x="3581400" y="819151"/>
            <a:ext cx="2514600" cy="8382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77064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30"/>
                    </p:tgtEl>
                  </p:cond>
                </p:stCondLst>
                <p:endSync evt="end" delay="0">
                  <p:rtn val="all"/>
                </p:endSync>
                <p:childTnLst>
                  <p:par>
                    <p:cTn id="25" fill="hold">
                      <p:stCondLst>
                        <p:cond delay="0"/>
                      </p:stCondLst>
                      <p:childTnLst>
                        <p:par>
                          <p:cTn id="26" fill="hold">
                            <p:stCondLst>
                              <p:cond delay="0"/>
                            </p:stCondLst>
                            <p:childTnLst>
                              <p:par>
                                <p:cTn id="27" presetID="23" presetClass="entr" presetSubtype="32" fill="hold" nodeType="clickEffect">
                                  <p:stCondLst>
                                    <p:cond delay="1000"/>
                                  </p:stCondLst>
                                  <p:childTnLst>
                                    <p:set>
                                      <p:cBhvr>
                                        <p:cTn id="28" dur="1" fill="hold">
                                          <p:stCondLst>
                                            <p:cond delay="0"/>
                                          </p:stCondLst>
                                        </p:cTn>
                                        <p:tgtEl>
                                          <p:spTgt spid="36"/>
                                        </p:tgtEl>
                                        <p:attrNameLst>
                                          <p:attrName>style.visibility</p:attrName>
                                        </p:attrNameLst>
                                      </p:cBhvr>
                                      <p:to>
                                        <p:strVal val="visible"/>
                                      </p:to>
                                    </p:set>
                                    <p:anim calcmode="lin" valueType="num">
                                      <p:cBhvr>
                                        <p:cTn id="29" dur="250" fill="hold"/>
                                        <p:tgtEl>
                                          <p:spTgt spid="36"/>
                                        </p:tgtEl>
                                        <p:attrNameLst>
                                          <p:attrName>ppt_w</p:attrName>
                                        </p:attrNameLst>
                                      </p:cBhvr>
                                      <p:tavLst>
                                        <p:tav tm="0">
                                          <p:val>
                                            <p:strVal val="4*#ppt_w"/>
                                          </p:val>
                                        </p:tav>
                                        <p:tav tm="100000">
                                          <p:val>
                                            <p:strVal val="#ppt_w"/>
                                          </p:val>
                                        </p:tav>
                                      </p:tavLst>
                                    </p:anim>
                                    <p:anim calcmode="lin" valueType="num">
                                      <p:cBhvr>
                                        <p:cTn id="30"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30"/>
                  </p:tgtEl>
                </p:cond>
              </p:nextCondLst>
            </p:seq>
            <p:seq concurrent="1" nextAc="seek">
              <p:cTn id="31" restart="whenNotActive" fill="hold" evtFilter="cancelBubble" nodeType="interactiveSeq">
                <p:stCondLst>
                  <p:cond evt="onClick" delay="0">
                    <p:tgtEl>
                      <p:spTgt spid="27"/>
                    </p:tgtEl>
                  </p:cond>
                </p:stCondLst>
                <p:endSync evt="end" delay="0">
                  <p:rtn val="all"/>
                </p:endSync>
                <p:childTnLst>
                  <p:par>
                    <p:cTn id="32" fill="hold">
                      <p:stCondLst>
                        <p:cond delay="0"/>
                      </p:stCondLst>
                      <p:childTnLst>
                        <p:par>
                          <p:cTn id="33" fill="hold">
                            <p:stCondLst>
                              <p:cond delay="0"/>
                            </p:stCondLst>
                            <p:childTnLst>
                              <p:par>
                                <p:cTn id="34" presetID="23" presetClass="entr" presetSubtype="32" fill="hold" nodeType="clickEffect">
                                  <p:stCondLst>
                                    <p:cond delay="1000"/>
                                  </p:stCondLst>
                                  <p:childTnLst>
                                    <p:set>
                                      <p:cBhvr>
                                        <p:cTn id="35" dur="1" fill="hold">
                                          <p:stCondLst>
                                            <p:cond delay="0"/>
                                          </p:stCondLst>
                                        </p:cTn>
                                        <p:tgtEl>
                                          <p:spTgt spid="37"/>
                                        </p:tgtEl>
                                        <p:attrNameLst>
                                          <p:attrName>style.visibility</p:attrName>
                                        </p:attrNameLst>
                                      </p:cBhvr>
                                      <p:to>
                                        <p:strVal val="visible"/>
                                      </p:to>
                                    </p:set>
                                    <p:anim calcmode="lin" valueType="num">
                                      <p:cBhvr>
                                        <p:cTn id="36" dur="250" fill="hold"/>
                                        <p:tgtEl>
                                          <p:spTgt spid="37"/>
                                        </p:tgtEl>
                                        <p:attrNameLst>
                                          <p:attrName>ppt_w</p:attrName>
                                        </p:attrNameLst>
                                      </p:cBhvr>
                                      <p:tavLst>
                                        <p:tav tm="0">
                                          <p:val>
                                            <p:strVal val="4*#ppt_w"/>
                                          </p:val>
                                        </p:tav>
                                        <p:tav tm="100000">
                                          <p:val>
                                            <p:strVal val="#ppt_w"/>
                                          </p:val>
                                        </p:tav>
                                      </p:tavLst>
                                    </p:anim>
                                    <p:anim calcmode="lin" valueType="num">
                                      <p:cBhvr>
                                        <p:cTn id="37"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23" presetClass="entr" presetSubtype="32" fill="hold" nodeType="clickEffect">
                                  <p:stCondLst>
                                    <p:cond delay="1000"/>
                                  </p:stCondLst>
                                  <p:childTnLst>
                                    <p:set>
                                      <p:cBhvr>
                                        <p:cTn id="42" dur="1" fill="hold">
                                          <p:stCondLst>
                                            <p:cond delay="0"/>
                                          </p:stCondLst>
                                        </p:cTn>
                                        <p:tgtEl>
                                          <p:spTgt spid="38"/>
                                        </p:tgtEl>
                                        <p:attrNameLst>
                                          <p:attrName>style.visibility</p:attrName>
                                        </p:attrNameLst>
                                      </p:cBhvr>
                                      <p:to>
                                        <p:strVal val="visible"/>
                                      </p:to>
                                    </p:set>
                                    <p:anim calcmode="lin" valueType="num">
                                      <p:cBhvr>
                                        <p:cTn id="43" dur="250" fill="hold"/>
                                        <p:tgtEl>
                                          <p:spTgt spid="38"/>
                                        </p:tgtEl>
                                        <p:attrNameLst>
                                          <p:attrName>ppt_w</p:attrName>
                                        </p:attrNameLst>
                                      </p:cBhvr>
                                      <p:tavLst>
                                        <p:tav tm="0">
                                          <p:val>
                                            <p:strVal val="4*#ppt_w"/>
                                          </p:val>
                                        </p:tav>
                                        <p:tav tm="100000">
                                          <p:val>
                                            <p:strVal val="#ppt_w"/>
                                          </p:val>
                                        </p:tav>
                                      </p:tavLst>
                                    </p:anim>
                                    <p:anim calcmode="lin" valueType="num">
                                      <p:cBhvr>
                                        <p:cTn id="44" dur="25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2"/>
                  </p:tgtEl>
                </p:cond>
              </p:nextCondLst>
            </p:seq>
            <p:seq concurrent="1" nextAc="seek">
              <p:cTn id="45" restart="whenNotActive" fill="hold" evtFilter="cancelBubble" nodeType="interactiveSeq">
                <p:stCondLst>
                  <p:cond evt="onClick" delay="0">
                    <p:tgtEl>
                      <p:spTgt spid="22"/>
                    </p:tgtEl>
                  </p:cond>
                </p:stCondLst>
                <p:endSync evt="end" delay="0">
                  <p:rtn val="all"/>
                </p:endSync>
                <p:childTnLst>
                  <p:par>
                    <p:cTn id="46" fill="hold">
                      <p:stCondLst>
                        <p:cond delay="0"/>
                      </p:stCondLst>
                      <p:childTnLst>
                        <p:par>
                          <p:cTn id="47" fill="hold">
                            <p:stCondLst>
                              <p:cond delay="0"/>
                            </p:stCondLst>
                            <p:childTnLst>
                              <p:par>
                                <p:cTn id="48" presetID="31" presetClass="exit" presetSubtype="0" fill="hold" nodeType="clickEffect">
                                  <p:stCondLst>
                                    <p:cond delay="0"/>
                                  </p:stCondLst>
                                  <p:childTnLst>
                                    <p:anim calcmode="lin" valueType="num">
                                      <p:cBhvr>
                                        <p:cTn id="49" dur="1000"/>
                                        <p:tgtEl>
                                          <p:spTgt spid="22"/>
                                        </p:tgtEl>
                                        <p:attrNameLst>
                                          <p:attrName>ppt_w</p:attrName>
                                        </p:attrNameLst>
                                      </p:cBhvr>
                                      <p:tavLst>
                                        <p:tav tm="0">
                                          <p:val>
                                            <p:strVal val="ppt_w"/>
                                          </p:val>
                                        </p:tav>
                                        <p:tav tm="100000">
                                          <p:val>
                                            <p:fltVal val="0"/>
                                          </p:val>
                                        </p:tav>
                                      </p:tavLst>
                                    </p:anim>
                                    <p:anim calcmode="lin" valueType="num">
                                      <p:cBhvr>
                                        <p:cTn id="50" dur="1000"/>
                                        <p:tgtEl>
                                          <p:spTgt spid="22"/>
                                        </p:tgtEl>
                                        <p:attrNameLst>
                                          <p:attrName>ppt_h</p:attrName>
                                        </p:attrNameLst>
                                      </p:cBhvr>
                                      <p:tavLst>
                                        <p:tav tm="0">
                                          <p:val>
                                            <p:strVal val="ppt_h"/>
                                          </p:val>
                                        </p:tav>
                                        <p:tav tm="100000">
                                          <p:val>
                                            <p:fltVal val="0"/>
                                          </p:val>
                                        </p:tav>
                                      </p:tavLst>
                                    </p:anim>
                                    <p:anim calcmode="lin" valueType="num">
                                      <p:cBhvr>
                                        <p:cTn id="51" dur="1000"/>
                                        <p:tgtEl>
                                          <p:spTgt spid="22"/>
                                        </p:tgtEl>
                                        <p:attrNameLst>
                                          <p:attrName>style.rotation</p:attrName>
                                        </p:attrNameLst>
                                      </p:cBhvr>
                                      <p:tavLst>
                                        <p:tav tm="0">
                                          <p:val>
                                            <p:fltVal val="0"/>
                                          </p:val>
                                        </p:tav>
                                        <p:tav tm="100000">
                                          <p:val>
                                            <p:fltVal val="90"/>
                                          </p:val>
                                        </p:tav>
                                      </p:tavLst>
                                    </p:anim>
                                    <p:animEffect transition="out" filter="fade">
                                      <p:cBhvr>
                                        <p:cTn id="52" dur="1000"/>
                                        <p:tgtEl>
                                          <p:spTgt spid="22"/>
                                        </p:tgtEl>
                                      </p:cBhvr>
                                    </p:animEffect>
                                    <p:set>
                                      <p:cBhvr>
                                        <p:cTn id="53"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524000" y="-152028"/>
            <a:ext cx="6553200" cy="1583826"/>
            <a:chOff x="1524000" y="36290"/>
            <a:chExt cx="6553200" cy="870504"/>
          </a:xfrm>
        </p:grpSpPr>
        <p:sp>
          <p:nvSpPr>
            <p:cNvPr id="5" name="Rounded Rectangle 4"/>
            <p:cNvSpPr/>
            <p:nvPr/>
          </p:nvSpPr>
          <p:spPr>
            <a:xfrm>
              <a:off x="1524000" y="71976"/>
              <a:ext cx="6553200" cy="742212"/>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714500" y="36290"/>
              <a:ext cx="6172200" cy="870504"/>
            </a:xfrm>
            <a:prstGeom prst="rect">
              <a:avLst/>
            </a:prstGeom>
            <a:noFill/>
          </p:spPr>
          <p:txBody>
            <a:bodyPr wrap="square" rtlCol="0">
              <a:spAutoFit/>
            </a:bodyPr>
            <a:lstStyle/>
            <a:p>
              <a:pPr algn="ctr"/>
              <a:r>
                <a:rPr lang="en-US" sz="2800" b="1" err="1">
                  <a:latin typeface="Times New Roman" panose="02020603050405020304" pitchFamily="18" charset="0"/>
                  <a:ea typeface="AvantGarde" pitchFamily="2" charset="0"/>
                  <a:cs typeface="Times New Roman" panose="02020603050405020304" pitchFamily="18" charset="0"/>
                </a:rPr>
                <a:t>Tên</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của</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thiết</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bị</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này</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là</a:t>
              </a:r>
              <a:endParaRPr lang="en-US" sz="2800" b="1">
                <a:latin typeface="Times New Roman" panose="02020603050405020304" pitchFamily="18" charset="0"/>
                <a:ea typeface="AvantGarde" pitchFamily="2" charset="0"/>
                <a:cs typeface="Times New Roman" panose="02020603050405020304" pitchFamily="18" charset="0"/>
              </a:endParaRPr>
            </a:p>
            <a:p>
              <a:pPr algn="ctr"/>
              <a:endParaRPr lang="en-US" sz="2800" b="1">
                <a:latin typeface="AvantGarde" pitchFamily="2" charset="0"/>
                <a:ea typeface="AvantGarde" pitchFamily="2" charset="0"/>
                <a:cs typeface="AvantGarde" pitchFamily="2" charset="0"/>
              </a:endParaRPr>
            </a:p>
            <a:p>
              <a:pPr algn="ctr"/>
              <a:endParaRPr lang="en-US" sz="2800" b="1">
                <a:latin typeface="AvantGarde" pitchFamily="2" charset="0"/>
                <a:ea typeface="AvantGarde" pitchFamily="2" charset="0"/>
                <a:cs typeface="AvantGarde" pitchFamily="2" charset="0"/>
              </a:endParaRPr>
            </a:p>
          </p:txBody>
        </p:sp>
      </p:grpSp>
      <p:grpSp>
        <p:nvGrpSpPr>
          <p:cNvPr id="12" name="Group 11"/>
          <p:cNvGrpSpPr/>
          <p:nvPr/>
        </p:nvGrpSpPr>
        <p:grpSpPr>
          <a:xfrm>
            <a:off x="2209799" y="2800350"/>
            <a:ext cx="6553200" cy="762000"/>
            <a:chOff x="1524000" y="1613806"/>
            <a:chExt cx="6553200" cy="762000"/>
          </a:xfrm>
        </p:grpSpPr>
        <p:sp>
          <p:nvSpPr>
            <p:cNvPr id="7" name="Rectangle 6"/>
            <p:cNvSpPr/>
            <p:nvPr/>
          </p:nvSpPr>
          <p:spPr>
            <a:xfrm>
              <a:off x="1524000" y="1613806"/>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p:cNvSpPr txBox="1"/>
            <p:nvPr/>
          </p:nvSpPr>
          <p:spPr>
            <a:xfrm>
              <a:off x="1578427" y="1711778"/>
              <a:ext cx="6418218" cy="523220"/>
            </a:xfrm>
            <a:prstGeom prst="rect">
              <a:avLst/>
            </a:prstGeom>
            <a:noFill/>
          </p:spPr>
          <p:txBody>
            <a:bodyPr wrap="square" rtlCol="0">
              <a:spAutoFit/>
            </a:bodyPr>
            <a:lstStyle/>
            <a:p>
              <a:r>
                <a:rPr lang="en-US" sz="2800" b="1">
                  <a:latin typeface="Times New Roman" panose="02020603050405020304" pitchFamily="18" charset="0"/>
                  <a:ea typeface="AvantGarde" pitchFamily="2" charset="0"/>
                  <a:cs typeface="Times New Roman" panose="02020603050405020304" pitchFamily="18" charset="0"/>
                </a:rPr>
                <a:t>B. Switch.</a:t>
              </a:r>
            </a:p>
          </p:txBody>
        </p:sp>
      </p:grpSp>
      <p:sp>
        <p:nvSpPr>
          <p:cNvPr id="9" name="Notched Right Arrow 8">
            <a:hlinkClick r:id="rId4" action="ppaction://hlinksldjump"/>
          </p:cNvPr>
          <p:cNvSpPr/>
          <p:nvPr/>
        </p:nvSpPr>
        <p:spPr>
          <a:xfrm>
            <a:off x="8241078" y="4787900"/>
            <a:ext cx="838200" cy="422728"/>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grpSp>
        <p:nvGrpSpPr>
          <p:cNvPr id="27" name="Group 26"/>
          <p:cNvGrpSpPr/>
          <p:nvPr/>
        </p:nvGrpSpPr>
        <p:grpSpPr>
          <a:xfrm>
            <a:off x="2196735" y="1769573"/>
            <a:ext cx="6553200" cy="762000"/>
            <a:chOff x="1524000" y="1809750"/>
            <a:chExt cx="6553200" cy="762000"/>
          </a:xfrm>
        </p:grpSpPr>
        <p:sp>
          <p:nvSpPr>
            <p:cNvPr id="28" name="Rectangle 27"/>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TextBox 28"/>
            <p:cNvSpPr txBox="1"/>
            <p:nvPr/>
          </p:nvSpPr>
          <p:spPr>
            <a:xfrm>
              <a:off x="1536404" y="1953262"/>
              <a:ext cx="6418218" cy="523220"/>
            </a:xfrm>
            <a:prstGeom prst="rect">
              <a:avLst/>
            </a:prstGeom>
            <a:noFill/>
          </p:spPr>
          <p:txBody>
            <a:bodyPr wrap="square" rtlCol="0">
              <a:spAutoFit/>
            </a:bodyPr>
            <a:lstStyle/>
            <a:p>
              <a:r>
                <a:rPr lang="en-US" sz="2800" b="1">
                  <a:latin typeface="Times New Roman" panose="02020603050405020304" pitchFamily="18" charset="0"/>
                  <a:ea typeface="AvantGarde" pitchFamily="2" charset="0"/>
                  <a:cs typeface="Times New Roman" panose="02020603050405020304" pitchFamily="18" charset="0"/>
                </a:rPr>
                <a:t>A. </a:t>
              </a:r>
              <a:r>
                <a:rPr lang="en-US" sz="2800" b="1">
                  <a:latin typeface="Times New Roman" panose="02020603050405020304" pitchFamily="18" charset="0"/>
                  <a:cs typeface="Times New Roman" panose="02020603050405020304" pitchFamily="18" charset="0"/>
                </a:rPr>
                <a:t>Access Point. </a:t>
              </a:r>
              <a:endParaRPr lang="en-US" sz="2800" b="1">
                <a:latin typeface="Times New Roman" panose="02020603050405020304" pitchFamily="18" charset="0"/>
                <a:ea typeface="AvantGarde" pitchFamily="2" charset="0"/>
                <a:cs typeface="Times New Roman" panose="02020603050405020304" pitchFamily="18" charset="0"/>
              </a:endParaRPr>
            </a:p>
          </p:txBody>
        </p:sp>
      </p:grpSp>
      <p:grpSp>
        <p:nvGrpSpPr>
          <p:cNvPr id="30" name="Group 29"/>
          <p:cNvGrpSpPr/>
          <p:nvPr/>
        </p:nvGrpSpPr>
        <p:grpSpPr>
          <a:xfrm>
            <a:off x="2209800" y="3943350"/>
            <a:ext cx="6553200" cy="762000"/>
            <a:chOff x="1524000" y="2027464"/>
            <a:chExt cx="6553200" cy="762000"/>
          </a:xfrm>
        </p:grpSpPr>
        <p:sp>
          <p:nvSpPr>
            <p:cNvPr id="31" name="Rectangle 30"/>
            <p:cNvSpPr/>
            <p:nvPr/>
          </p:nvSpPr>
          <p:spPr>
            <a:xfrm>
              <a:off x="1524000" y="2027464"/>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2" name="TextBox 31"/>
            <p:cNvSpPr txBox="1"/>
            <p:nvPr/>
          </p:nvSpPr>
          <p:spPr>
            <a:xfrm>
              <a:off x="1578427" y="2125436"/>
              <a:ext cx="6418218" cy="523220"/>
            </a:xfrm>
            <a:prstGeom prst="rect">
              <a:avLst/>
            </a:prstGeom>
            <a:noFill/>
          </p:spPr>
          <p:txBody>
            <a:bodyPr wrap="square" rtlCol="0">
              <a:spAutoFit/>
            </a:bodyPr>
            <a:lstStyle/>
            <a:p>
              <a:r>
                <a:rPr lang="en-US" sz="2800" b="1">
                  <a:latin typeface="Times New Roman" panose="02020603050405020304" pitchFamily="18" charset="0"/>
                  <a:ea typeface="AvantGarde" pitchFamily="2" charset="0"/>
                  <a:cs typeface="Times New Roman" panose="02020603050405020304" pitchFamily="18" charset="0"/>
                </a:rPr>
                <a:t>C. Modem.</a:t>
              </a:r>
            </a:p>
          </p:txBody>
        </p:sp>
      </p:grpSp>
      <p:pic>
        <p:nvPicPr>
          <p:cNvPr id="36" name="Picture 35">
            <a:extLst>
              <a:ext uri="{FF2B5EF4-FFF2-40B4-BE49-F238E27FC236}">
                <a16:creationId xmlns:a16="http://schemas.microsoft.com/office/drawing/2014/main" id="{8C73202A-DFDA-497D-B377-24F8C66DD6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6016" y="1854505"/>
            <a:ext cx="816428" cy="683684"/>
          </a:xfrm>
          <a:prstGeom prst="rect">
            <a:avLst/>
          </a:prstGeom>
        </p:spPr>
      </p:pic>
      <p:pic>
        <p:nvPicPr>
          <p:cNvPr id="37" name="Picture 36">
            <a:extLst>
              <a:ext uri="{FF2B5EF4-FFF2-40B4-BE49-F238E27FC236}">
                <a16:creationId xmlns:a16="http://schemas.microsoft.com/office/drawing/2014/main" id="{5ACB5494-1D84-4AB1-AFC9-2D23BA9101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09065" y="3963270"/>
            <a:ext cx="751113" cy="722160"/>
          </a:xfrm>
          <a:prstGeom prst="rect">
            <a:avLst/>
          </a:prstGeom>
        </p:spPr>
      </p:pic>
      <p:pic>
        <p:nvPicPr>
          <p:cNvPr id="38" name="Picture 37">
            <a:extLst>
              <a:ext uri="{FF2B5EF4-FFF2-40B4-BE49-F238E27FC236}">
                <a16:creationId xmlns:a16="http://schemas.microsoft.com/office/drawing/2014/main" id="{5ACB5494-1D84-4AB1-AFC9-2D23BA9101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1332" y="2840190"/>
            <a:ext cx="751113" cy="722160"/>
          </a:xfrm>
          <a:prstGeom prst="rect">
            <a:avLst/>
          </a:prstGeom>
        </p:spPr>
      </p:pic>
      <p:pic>
        <p:nvPicPr>
          <p:cNvPr id="21" name="Picture 20">
            <a:hlinkClick r:id="rId7" action="ppaction://hlinksldjump"/>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54342" y1="38532" x2="54342" y2="38532"/>
                        <a14:foregroundMark x1="36476" y1="49083" x2="35732" y2="38532"/>
                        <a14:foregroundMark x1="49380" y1="66514" x2="64764" y2="52982"/>
                        <a14:foregroundMark x1="45161" y1="44725" x2="60546" y2="36697"/>
                      </a14:backgroundRemoval>
                    </a14:imgEffect>
                  </a14:imgLayer>
                </a14:imgProps>
              </a:ext>
              <a:ext uri="{28A0092B-C50C-407E-A947-70E740481C1C}">
                <a14:useLocalDpi xmlns:a14="http://schemas.microsoft.com/office/drawing/2010/main" val="0"/>
              </a:ext>
            </a:extLst>
          </a:blip>
          <a:stretch>
            <a:fillRect/>
          </a:stretch>
        </p:blipFill>
        <p:spPr>
          <a:xfrm>
            <a:off x="7548610" y="-251417"/>
            <a:ext cx="1666211" cy="1666211"/>
          </a:xfrm>
          <a:prstGeom prst="rect">
            <a:avLst/>
          </a:prstGeom>
        </p:spPr>
      </p:pic>
      <p:pic>
        <p:nvPicPr>
          <p:cNvPr id="23" name="Picture 22">
            <a:extLst>
              <a:ext uri="{FF2B5EF4-FFF2-40B4-BE49-F238E27FC236}">
                <a16:creationId xmlns:a16="http://schemas.microsoft.com/office/drawing/2014/main" id="{96B33875-D077-42F0-AE6E-D3EBD20A3E37}"/>
              </a:ext>
            </a:extLst>
          </p:cNvPr>
          <p:cNvPicPr/>
          <p:nvPr/>
        </p:nvPicPr>
        <p:blipFill>
          <a:blip r:embed="rId10"/>
          <a:stretch>
            <a:fillRect/>
          </a:stretch>
        </p:blipFill>
        <p:spPr>
          <a:xfrm>
            <a:off x="3810000" y="295053"/>
            <a:ext cx="1960553" cy="968254"/>
          </a:xfrm>
          <a:prstGeom prst="rect">
            <a:avLst/>
          </a:prstGeom>
        </p:spPr>
      </p:pic>
    </p:spTree>
    <p:extLst>
      <p:ext uri="{BB962C8B-B14F-4D97-AF65-F5344CB8AC3E}">
        <p14:creationId xmlns:p14="http://schemas.microsoft.com/office/powerpoint/2010/main" val="38847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7"/>
                    </p:tgtEl>
                  </p:cond>
                </p:stCondLst>
                <p:endSync evt="end" delay="0">
                  <p:rtn val="all"/>
                </p:endSync>
                <p:childTnLst>
                  <p:par>
                    <p:cTn id="21" fill="hold">
                      <p:stCondLst>
                        <p:cond delay="0"/>
                      </p:stCondLst>
                      <p:childTnLst>
                        <p:par>
                          <p:cTn id="22" fill="hold">
                            <p:stCondLst>
                              <p:cond delay="0"/>
                            </p:stCondLst>
                            <p:childTnLst>
                              <p:par>
                                <p:cTn id="23" presetID="23" presetClass="entr" presetSubtype="32" fill="hold" nodeType="clickEffect">
                                  <p:stCondLst>
                                    <p:cond delay="1000"/>
                                  </p:stCondLst>
                                  <p:childTnLst>
                                    <p:set>
                                      <p:cBhvr>
                                        <p:cTn id="24" dur="1" fill="hold">
                                          <p:stCondLst>
                                            <p:cond delay="0"/>
                                          </p:stCondLst>
                                        </p:cTn>
                                        <p:tgtEl>
                                          <p:spTgt spid="36"/>
                                        </p:tgtEl>
                                        <p:attrNameLst>
                                          <p:attrName>style.visibility</p:attrName>
                                        </p:attrNameLst>
                                      </p:cBhvr>
                                      <p:to>
                                        <p:strVal val="visible"/>
                                      </p:to>
                                    </p:set>
                                    <p:anim calcmode="lin" valueType="num">
                                      <p:cBhvr>
                                        <p:cTn id="25" dur="250" fill="hold"/>
                                        <p:tgtEl>
                                          <p:spTgt spid="36"/>
                                        </p:tgtEl>
                                        <p:attrNameLst>
                                          <p:attrName>ppt_w</p:attrName>
                                        </p:attrNameLst>
                                      </p:cBhvr>
                                      <p:tavLst>
                                        <p:tav tm="0">
                                          <p:val>
                                            <p:strVal val="4*#ppt_w"/>
                                          </p:val>
                                        </p:tav>
                                        <p:tav tm="100000">
                                          <p:val>
                                            <p:strVal val="#ppt_w"/>
                                          </p:val>
                                        </p:tav>
                                      </p:tavLst>
                                    </p:anim>
                                    <p:anim calcmode="lin" valueType="num">
                                      <p:cBhvr>
                                        <p:cTn id="26"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27"/>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23" presetClass="entr" presetSubtype="32" fill="hold" nodeType="clickEffect">
                                  <p:stCondLst>
                                    <p:cond delay="1000"/>
                                  </p:stCondLst>
                                  <p:childTnLst>
                                    <p:set>
                                      <p:cBhvr>
                                        <p:cTn id="31" dur="1" fill="hold">
                                          <p:stCondLst>
                                            <p:cond delay="0"/>
                                          </p:stCondLst>
                                        </p:cTn>
                                        <p:tgtEl>
                                          <p:spTgt spid="38"/>
                                        </p:tgtEl>
                                        <p:attrNameLst>
                                          <p:attrName>style.visibility</p:attrName>
                                        </p:attrNameLst>
                                      </p:cBhvr>
                                      <p:to>
                                        <p:strVal val="visible"/>
                                      </p:to>
                                    </p:set>
                                    <p:anim calcmode="lin" valueType="num">
                                      <p:cBhvr>
                                        <p:cTn id="32" dur="250" fill="hold"/>
                                        <p:tgtEl>
                                          <p:spTgt spid="38"/>
                                        </p:tgtEl>
                                        <p:attrNameLst>
                                          <p:attrName>ppt_w</p:attrName>
                                        </p:attrNameLst>
                                      </p:cBhvr>
                                      <p:tavLst>
                                        <p:tav tm="0">
                                          <p:val>
                                            <p:strVal val="4*#ppt_w"/>
                                          </p:val>
                                        </p:tav>
                                        <p:tav tm="100000">
                                          <p:val>
                                            <p:strVal val="#ppt_w"/>
                                          </p:val>
                                        </p:tav>
                                      </p:tavLst>
                                    </p:anim>
                                    <p:anim calcmode="lin" valueType="num">
                                      <p:cBhvr>
                                        <p:cTn id="33" dur="25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2"/>
                  </p:tgtEl>
                </p:cond>
              </p:nextCondLst>
            </p:seq>
            <p:seq concurrent="1" nextAc="seek">
              <p:cTn id="34" restart="whenNotActive" fill="hold" evtFilter="cancelBubble" nodeType="interactiveSeq">
                <p:stCondLst>
                  <p:cond evt="onClick" delay="0">
                    <p:tgtEl>
                      <p:spTgt spid="30"/>
                    </p:tgtEl>
                  </p:cond>
                </p:stCondLst>
                <p:endSync evt="end" delay="0">
                  <p:rtn val="all"/>
                </p:endSync>
                <p:childTnLst>
                  <p:par>
                    <p:cTn id="35" fill="hold">
                      <p:stCondLst>
                        <p:cond delay="0"/>
                      </p:stCondLst>
                      <p:childTnLst>
                        <p:par>
                          <p:cTn id="36" fill="hold">
                            <p:stCondLst>
                              <p:cond delay="0"/>
                            </p:stCondLst>
                            <p:childTnLst>
                              <p:par>
                                <p:cTn id="37" presetID="23" presetClass="entr" presetSubtype="32" fill="hold" nodeType="clickEffect">
                                  <p:stCondLst>
                                    <p:cond delay="1000"/>
                                  </p:stCondLst>
                                  <p:childTnLst>
                                    <p:set>
                                      <p:cBhvr>
                                        <p:cTn id="38" dur="1" fill="hold">
                                          <p:stCondLst>
                                            <p:cond delay="0"/>
                                          </p:stCondLst>
                                        </p:cTn>
                                        <p:tgtEl>
                                          <p:spTgt spid="37"/>
                                        </p:tgtEl>
                                        <p:attrNameLst>
                                          <p:attrName>style.visibility</p:attrName>
                                        </p:attrNameLst>
                                      </p:cBhvr>
                                      <p:to>
                                        <p:strVal val="visible"/>
                                      </p:to>
                                    </p:set>
                                    <p:anim calcmode="lin" valueType="num">
                                      <p:cBhvr>
                                        <p:cTn id="39" dur="250" fill="hold"/>
                                        <p:tgtEl>
                                          <p:spTgt spid="37"/>
                                        </p:tgtEl>
                                        <p:attrNameLst>
                                          <p:attrName>ppt_w</p:attrName>
                                        </p:attrNameLst>
                                      </p:cBhvr>
                                      <p:tavLst>
                                        <p:tav tm="0">
                                          <p:val>
                                            <p:strVal val="4*#ppt_w"/>
                                          </p:val>
                                        </p:tav>
                                        <p:tav tm="100000">
                                          <p:val>
                                            <p:strVal val="#ppt_w"/>
                                          </p:val>
                                        </p:tav>
                                      </p:tavLst>
                                    </p:anim>
                                    <p:anim calcmode="lin" valueType="num">
                                      <p:cBhvr>
                                        <p:cTn id="40"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0"/>
                  </p:tgtEl>
                </p:cond>
              </p:nextCondLst>
            </p:seq>
            <p:seq concurrent="1" nextAc="seek">
              <p:cTn id="41" restart="whenNotActive" fill="hold" evtFilter="cancelBubble" nodeType="interactiveSeq">
                <p:stCondLst>
                  <p:cond evt="onClick" delay="0">
                    <p:tgtEl>
                      <p:spTgt spid="21"/>
                    </p:tgtEl>
                  </p:cond>
                </p:stCondLst>
                <p:endSync evt="end" delay="0">
                  <p:rtn val="all"/>
                </p:endSync>
                <p:childTnLst>
                  <p:par>
                    <p:cTn id="42" fill="hold">
                      <p:stCondLst>
                        <p:cond delay="0"/>
                      </p:stCondLst>
                      <p:childTnLst>
                        <p:par>
                          <p:cTn id="43" fill="hold">
                            <p:stCondLst>
                              <p:cond delay="0"/>
                            </p:stCondLst>
                            <p:childTnLst>
                              <p:par>
                                <p:cTn id="44" presetID="31" presetClass="exit" presetSubtype="0" fill="hold" nodeType="clickEffect">
                                  <p:stCondLst>
                                    <p:cond delay="0"/>
                                  </p:stCondLst>
                                  <p:childTnLst>
                                    <p:anim calcmode="lin" valueType="num">
                                      <p:cBhvr>
                                        <p:cTn id="45" dur="1000"/>
                                        <p:tgtEl>
                                          <p:spTgt spid="21"/>
                                        </p:tgtEl>
                                        <p:attrNameLst>
                                          <p:attrName>ppt_w</p:attrName>
                                        </p:attrNameLst>
                                      </p:cBhvr>
                                      <p:tavLst>
                                        <p:tav tm="0">
                                          <p:val>
                                            <p:strVal val="ppt_w"/>
                                          </p:val>
                                        </p:tav>
                                        <p:tav tm="100000">
                                          <p:val>
                                            <p:fltVal val="0"/>
                                          </p:val>
                                        </p:tav>
                                      </p:tavLst>
                                    </p:anim>
                                    <p:anim calcmode="lin" valueType="num">
                                      <p:cBhvr>
                                        <p:cTn id="46" dur="1000"/>
                                        <p:tgtEl>
                                          <p:spTgt spid="21"/>
                                        </p:tgtEl>
                                        <p:attrNameLst>
                                          <p:attrName>ppt_h</p:attrName>
                                        </p:attrNameLst>
                                      </p:cBhvr>
                                      <p:tavLst>
                                        <p:tav tm="0">
                                          <p:val>
                                            <p:strVal val="ppt_h"/>
                                          </p:val>
                                        </p:tav>
                                        <p:tav tm="100000">
                                          <p:val>
                                            <p:fltVal val="0"/>
                                          </p:val>
                                        </p:tav>
                                      </p:tavLst>
                                    </p:anim>
                                    <p:anim calcmode="lin" valueType="num">
                                      <p:cBhvr>
                                        <p:cTn id="47" dur="1000"/>
                                        <p:tgtEl>
                                          <p:spTgt spid="21"/>
                                        </p:tgtEl>
                                        <p:attrNameLst>
                                          <p:attrName>style.rotation</p:attrName>
                                        </p:attrNameLst>
                                      </p:cBhvr>
                                      <p:tavLst>
                                        <p:tav tm="0">
                                          <p:val>
                                            <p:fltVal val="0"/>
                                          </p:val>
                                        </p:tav>
                                        <p:tav tm="100000">
                                          <p:val>
                                            <p:fltVal val="90"/>
                                          </p:val>
                                        </p:tav>
                                      </p:tavLst>
                                    </p:anim>
                                    <p:animEffect transition="out" filter="fade">
                                      <p:cBhvr>
                                        <p:cTn id="48" dur="1000"/>
                                        <p:tgtEl>
                                          <p:spTgt spid="21"/>
                                        </p:tgtEl>
                                      </p:cBhvr>
                                    </p:animEffect>
                                    <p:set>
                                      <p:cBhvr>
                                        <p:cTn id="49"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eo khẩu trang.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2123"/>
            <a:ext cx="9144000" cy="4981319"/>
          </a:xfrm>
        </p:spPr>
      </p:pic>
      <p:sp>
        <p:nvSpPr>
          <p:cNvPr id="2" name="Arrow: Right 1">
            <a:hlinkClick r:id="rId5" action="ppaction://hlinksldjump"/>
            <a:extLst>
              <a:ext uri="{FF2B5EF4-FFF2-40B4-BE49-F238E27FC236}">
                <a16:creationId xmlns:a16="http://schemas.microsoft.com/office/drawing/2014/main" id="{E7A3A7A2-7E3A-482D-889C-FDB0BD046D56}"/>
              </a:ext>
            </a:extLst>
          </p:cNvPr>
          <p:cNvSpPr/>
          <p:nvPr/>
        </p:nvSpPr>
        <p:spPr>
          <a:xfrm>
            <a:off x="8001000" y="4248150"/>
            <a:ext cx="8382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03001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3" descr="Picture7">
            <a:extLst>
              <a:ext uri="{FF2B5EF4-FFF2-40B4-BE49-F238E27FC236}">
                <a16:creationId xmlns:a16="http://schemas.microsoft.com/office/drawing/2014/main" id="{63CCFB19-C2AE-4A39-9346-0A81B470788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2628900"/>
            <a:ext cx="7143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4" descr="Picture12">
            <a:extLst>
              <a:ext uri="{FF2B5EF4-FFF2-40B4-BE49-F238E27FC236}">
                <a16:creationId xmlns:a16="http://schemas.microsoft.com/office/drawing/2014/main" id="{DEC3BD00-702F-4330-A2D7-78A83B6E0A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451" y="114301"/>
            <a:ext cx="2221706" cy="36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5" descr="image001">
            <a:extLst>
              <a:ext uri="{FF2B5EF4-FFF2-40B4-BE49-F238E27FC236}">
                <a16:creationId xmlns:a16="http://schemas.microsoft.com/office/drawing/2014/main" id="{0A29FC52-0EB2-4AAB-B5C1-3323141E213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029075" y="400051"/>
            <a:ext cx="1285875" cy="535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6" descr="image002">
            <a:extLst>
              <a:ext uri="{FF2B5EF4-FFF2-40B4-BE49-F238E27FC236}">
                <a16:creationId xmlns:a16="http://schemas.microsoft.com/office/drawing/2014/main" id="{3F6093A2-45F1-4104-B347-0DB9405DA06F}"/>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43500" y="245745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7" descr="Picture1">
            <a:extLst>
              <a:ext uri="{FF2B5EF4-FFF2-40B4-BE49-F238E27FC236}">
                <a16:creationId xmlns:a16="http://schemas.microsoft.com/office/drawing/2014/main" id="{24D74572-36C6-4B6F-9690-7C0EA72493F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71750" y="125730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8" descr="Picture2">
            <a:extLst>
              <a:ext uri="{FF2B5EF4-FFF2-40B4-BE49-F238E27FC236}">
                <a16:creationId xmlns:a16="http://schemas.microsoft.com/office/drawing/2014/main" id="{77CF2077-1C3C-4C19-BF0C-2621EF940B85}"/>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714375"/>
            <a:ext cx="7143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9" descr="Picture2">
            <a:extLst>
              <a:ext uri="{FF2B5EF4-FFF2-40B4-BE49-F238E27FC236}">
                <a16:creationId xmlns:a16="http://schemas.microsoft.com/office/drawing/2014/main" id="{02FD178D-AB34-4FC2-88F9-46275D302A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00150" y="57151"/>
            <a:ext cx="1600200" cy="159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10" descr="Picture7">
            <a:extLst>
              <a:ext uri="{FF2B5EF4-FFF2-40B4-BE49-F238E27FC236}">
                <a16:creationId xmlns:a16="http://schemas.microsoft.com/office/drawing/2014/main" id="{256816B7-8841-4B18-94C7-4DC2465EBC1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314950" y="2571750"/>
            <a:ext cx="7143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1" descr="Picture7">
            <a:extLst>
              <a:ext uri="{FF2B5EF4-FFF2-40B4-BE49-F238E27FC236}">
                <a16:creationId xmlns:a16="http://schemas.microsoft.com/office/drawing/2014/main" id="{D4F8D22E-EA54-459D-9169-14ABE1B10C2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171700" y="3543300"/>
            <a:ext cx="7143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12" descr="Picture7">
            <a:extLst>
              <a:ext uri="{FF2B5EF4-FFF2-40B4-BE49-F238E27FC236}">
                <a16:creationId xmlns:a16="http://schemas.microsoft.com/office/drawing/2014/main" id="{04E30E55-02A9-4FAE-AFA0-D9990469619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115050" y="3657600"/>
            <a:ext cx="7143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Picture 13" descr="Picture1">
            <a:extLst>
              <a:ext uri="{FF2B5EF4-FFF2-40B4-BE49-F238E27FC236}">
                <a16:creationId xmlns:a16="http://schemas.microsoft.com/office/drawing/2014/main" id="{0CEE1462-F706-4028-8654-30911A143D5D}"/>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68580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Picture 14" descr="Picture1">
            <a:extLst>
              <a:ext uri="{FF2B5EF4-FFF2-40B4-BE49-F238E27FC236}">
                <a16:creationId xmlns:a16="http://schemas.microsoft.com/office/drawing/2014/main" id="{9C2B4020-20FB-4204-A8E3-8EB900B6286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086100" y="120015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2" name="Picture 15" descr="Picture1">
            <a:extLst>
              <a:ext uri="{FF2B5EF4-FFF2-40B4-BE49-F238E27FC236}">
                <a16:creationId xmlns:a16="http://schemas.microsoft.com/office/drawing/2014/main" id="{D60A4BC9-99B0-4DE6-BD61-1179041C968F}"/>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686050" y="308610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3" name="Picture 16" descr="Picture1">
            <a:extLst>
              <a:ext uri="{FF2B5EF4-FFF2-40B4-BE49-F238E27FC236}">
                <a16:creationId xmlns:a16="http://schemas.microsoft.com/office/drawing/2014/main" id="{D107C1B2-751A-4D08-8E0D-EAB9DB70EB9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486150" y="200025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4" name="Picture 17" descr="Picture1">
            <a:extLst>
              <a:ext uri="{FF2B5EF4-FFF2-40B4-BE49-F238E27FC236}">
                <a16:creationId xmlns:a16="http://schemas.microsoft.com/office/drawing/2014/main" id="{04CE0282-9498-4516-99E0-889D7A7F026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457450" y="222885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5" name="Picture 18" descr="Picture1">
            <a:extLst>
              <a:ext uri="{FF2B5EF4-FFF2-40B4-BE49-F238E27FC236}">
                <a16:creationId xmlns:a16="http://schemas.microsoft.com/office/drawing/2014/main" id="{EC5BBAA3-23A7-4FFA-824F-02E69D02582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000500" y="154305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6" name="Picture 19" descr="Picture1">
            <a:extLst>
              <a:ext uri="{FF2B5EF4-FFF2-40B4-BE49-F238E27FC236}">
                <a16:creationId xmlns:a16="http://schemas.microsoft.com/office/drawing/2014/main" id="{DBBB5F82-721F-449E-BBEA-BB266A55885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29050" y="325755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7" name="Picture 20" descr="Picture1">
            <a:extLst>
              <a:ext uri="{FF2B5EF4-FFF2-40B4-BE49-F238E27FC236}">
                <a16:creationId xmlns:a16="http://schemas.microsoft.com/office/drawing/2014/main" id="{3EF6186C-A50D-419B-AAF7-42A76171A22F}"/>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743450" y="188595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8" name="Picture 21" descr="Picture1">
            <a:extLst>
              <a:ext uri="{FF2B5EF4-FFF2-40B4-BE49-F238E27FC236}">
                <a16:creationId xmlns:a16="http://schemas.microsoft.com/office/drawing/2014/main" id="{12D06BBB-6987-41D4-959E-98550FB52FF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086100" y="365760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9" name="Picture 22" descr="Picture1">
            <a:extLst>
              <a:ext uri="{FF2B5EF4-FFF2-40B4-BE49-F238E27FC236}">
                <a16:creationId xmlns:a16="http://schemas.microsoft.com/office/drawing/2014/main" id="{E2C7A1C3-CD54-4D1D-BE59-418492F3B70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222885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0" name="Picture 23" descr="Picture1">
            <a:extLst>
              <a:ext uri="{FF2B5EF4-FFF2-40B4-BE49-F238E27FC236}">
                <a16:creationId xmlns:a16="http://schemas.microsoft.com/office/drawing/2014/main" id="{8D2CA0CA-FEF3-4433-B7D5-AEB6EEBBBDD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286250" y="280035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1" name="Picture 24" descr="Picture1">
            <a:extLst>
              <a:ext uri="{FF2B5EF4-FFF2-40B4-BE49-F238E27FC236}">
                <a16:creationId xmlns:a16="http://schemas.microsoft.com/office/drawing/2014/main" id="{5B0E51B3-909E-44FF-8882-7A6C9A7C2C9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457700" y="382905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2" name="Picture 25" descr="Picture1">
            <a:extLst>
              <a:ext uri="{FF2B5EF4-FFF2-40B4-BE49-F238E27FC236}">
                <a16:creationId xmlns:a16="http://schemas.microsoft.com/office/drawing/2014/main" id="{15B8C88E-9AB3-4FEA-B73B-FF3D3231FC9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200900" y="245745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3" name="Picture 26" descr="Picture1">
            <a:extLst>
              <a:ext uri="{FF2B5EF4-FFF2-40B4-BE49-F238E27FC236}">
                <a16:creationId xmlns:a16="http://schemas.microsoft.com/office/drawing/2014/main" id="{F33E4B62-53E4-4AFE-8062-E11859F036E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000750" y="97155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4" name="Picture 27" descr="Picture1">
            <a:extLst>
              <a:ext uri="{FF2B5EF4-FFF2-40B4-BE49-F238E27FC236}">
                <a16:creationId xmlns:a16="http://schemas.microsoft.com/office/drawing/2014/main" id="{4008858F-5ECD-4264-8482-734ADD9C2CBE}"/>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240030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5" name="Picture 28" descr="Picture1">
            <a:extLst>
              <a:ext uri="{FF2B5EF4-FFF2-40B4-BE49-F238E27FC236}">
                <a16:creationId xmlns:a16="http://schemas.microsoft.com/office/drawing/2014/main" id="{31360B0F-80B7-4736-8895-D51A7FFA17DD}"/>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857750" y="337185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6" name="Picture 29" descr="Picture1">
            <a:extLst>
              <a:ext uri="{FF2B5EF4-FFF2-40B4-BE49-F238E27FC236}">
                <a16:creationId xmlns:a16="http://schemas.microsoft.com/office/drawing/2014/main" id="{3CB273FF-11EA-4598-A381-D6B77546744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286500" y="291465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7" name="Picture 30" descr="Picture1">
            <a:extLst>
              <a:ext uri="{FF2B5EF4-FFF2-40B4-BE49-F238E27FC236}">
                <a16:creationId xmlns:a16="http://schemas.microsoft.com/office/drawing/2014/main" id="{EA370356-356D-4F48-A3B6-5F235811EDE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417195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8" name="Picture 31" descr="Picture1">
            <a:extLst>
              <a:ext uri="{FF2B5EF4-FFF2-40B4-BE49-F238E27FC236}">
                <a16:creationId xmlns:a16="http://schemas.microsoft.com/office/drawing/2014/main" id="{B1EC30CB-C822-4DD3-B0E0-9B879E0A523A}"/>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372100" y="417195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9" name="Picture 32" descr="Picture2">
            <a:extLst>
              <a:ext uri="{FF2B5EF4-FFF2-40B4-BE49-F238E27FC236}">
                <a16:creationId xmlns:a16="http://schemas.microsoft.com/office/drawing/2014/main" id="{2EF08D9E-E091-43AD-AB6D-A1357118AF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465822">
            <a:off x="6175772" y="3572"/>
            <a:ext cx="1600200" cy="159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0" name="Picture 33" descr="Picture2">
            <a:extLst>
              <a:ext uri="{FF2B5EF4-FFF2-40B4-BE49-F238E27FC236}">
                <a16:creationId xmlns:a16="http://schemas.microsoft.com/office/drawing/2014/main" id="{A0EA6B1F-8A83-4D71-A265-7DBFA32CEA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540983">
            <a:off x="1203722" y="3546872"/>
            <a:ext cx="1600200" cy="159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1" name="Picture 34" descr="Picture2">
            <a:extLst>
              <a:ext uri="{FF2B5EF4-FFF2-40B4-BE49-F238E27FC236}">
                <a16:creationId xmlns:a16="http://schemas.microsoft.com/office/drawing/2014/main" id="{ED0F4310-A713-4446-9607-E68D640B81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398311">
            <a:off x="6286500" y="3600451"/>
            <a:ext cx="1600200" cy="159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2" name="Picture 35" descr="Picture6">
            <a:extLst>
              <a:ext uri="{FF2B5EF4-FFF2-40B4-BE49-F238E27FC236}">
                <a16:creationId xmlns:a16="http://schemas.microsoft.com/office/drawing/2014/main" id="{8C2AF465-B511-4018-8A90-B73B1C125E5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0400" y="4732735"/>
            <a:ext cx="2971800" cy="410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3" name="Picture 39" descr="Picture12">
            <a:extLst>
              <a:ext uri="{FF2B5EF4-FFF2-40B4-BE49-F238E27FC236}">
                <a16:creationId xmlns:a16="http://schemas.microsoft.com/office/drawing/2014/main" id="{485A1030-AFF1-44CA-949C-719D1838B4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451" y="142876"/>
            <a:ext cx="2221706" cy="36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4" name="Picture 40" descr="image001">
            <a:extLst>
              <a:ext uri="{FF2B5EF4-FFF2-40B4-BE49-F238E27FC236}">
                <a16:creationId xmlns:a16="http://schemas.microsoft.com/office/drawing/2014/main" id="{3A186B2B-C964-441A-83A2-980A5C5BAE6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029075" y="428626"/>
            <a:ext cx="1285875" cy="535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5" name="Picture 41" descr="Picture2">
            <a:extLst>
              <a:ext uri="{FF2B5EF4-FFF2-40B4-BE49-F238E27FC236}">
                <a16:creationId xmlns:a16="http://schemas.microsoft.com/office/drawing/2014/main" id="{6D845EE0-555E-4F06-A769-ED20CEABCAEE}"/>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742950"/>
            <a:ext cx="7143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26" name="Text Box 42">
            <a:extLst>
              <a:ext uri="{FF2B5EF4-FFF2-40B4-BE49-F238E27FC236}">
                <a16:creationId xmlns:a16="http://schemas.microsoft.com/office/drawing/2014/main" id="{1647BC3F-C76C-4AE4-8C0A-96F80B533A63}"/>
              </a:ext>
            </a:extLst>
          </p:cNvPr>
          <p:cNvSpPr txBox="1">
            <a:spLocks noChangeArrowheads="1"/>
          </p:cNvSpPr>
          <p:nvPr/>
        </p:nvSpPr>
        <p:spPr bwMode="auto">
          <a:xfrm>
            <a:off x="2274094" y="1509713"/>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vi-VN" altLang="en-US"/>
          </a:p>
        </p:txBody>
      </p:sp>
      <p:sp>
        <p:nvSpPr>
          <p:cNvPr id="7215" name="WordArt 47">
            <a:extLst>
              <a:ext uri="{FF2B5EF4-FFF2-40B4-BE49-F238E27FC236}">
                <a16:creationId xmlns:a16="http://schemas.microsoft.com/office/drawing/2014/main" id="{07CBBE98-DA3F-4EC1-95FE-BEF86728519E}"/>
              </a:ext>
            </a:extLst>
          </p:cNvPr>
          <p:cNvSpPr>
            <a:spLocks noChangeArrowheads="1" noChangeShapeType="1" noTextEdit="1"/>
          </p:cNvSpPr>
          <p:nvPr/>
        </p:nvSpPr>
        <p:spPr bwMode="auto">
          <a:xfrm>
            <a:off x="1451610" y="1353806"/>
            <a:ext cx="6777990" cy="2610023"/>
          </a:xfrm>
          <a:prstGeom prst="rect">
            <a:avLst/>
          </a:prstGeom>
        </p:spPr>
        <p:txBody>
          <a:bodyPr wrap="none" fromWordArt="1">
            <a:prstTxWarp prst="textPlain">
              <a:avLst>
                <a:gd name="adj" fmla="val 50000"/>
              </a:avLst>
            </a:prstTxWarp>
          </a:bodyPr>
          <a:lstStyle/>
          <a:p>
            <a:pPr algn="ctr" eaLnBrk="1" hangingPunct="1">
              <a:defRPr/>
            </a:pPr>
            <a:endParaRPr lang="en-US" sz="4050" b="1" kern="10">
              <a:ln w="12700">
                <a:solidFill>
                  <a:srgbClr val="EAEAEA"/>
                </a:solidFill>
                <a:round/>
                <a:headEnd/>
                <a:tailEnd/>
              </a:ln>
              <a:solidFill>
                <a:srgbClr val="00FF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Rectangle 4">
            <a:extLst>
              <a:ext uri="{FF2B5EF4-FFF2-40B4-BE49-F238E27FC236}">
                <a16:creationId xmlns:a16="http://schemas.microsoft.com/office/drawing/2014/main" id="{E53EFC51-6FDA-4102-A0D8-9B4E10D63681}"/>
              </a:ext>
            </a:extLst>
          </p:cNvPr>
          <p:cNvSpPr/>
          <p:nvPr/>
        </p:nvSpPr>
        <p:spPr>
          <a:xfrm>
            <a:off x="2069851" y="1779444"/>
            <a:ext cx="5093494" cy="1248675"/>
          </a:xfrm>
          <a:prstGeom prst="rect">
            <a:avLst/>
          </a:prstGeom>
        </p:spPr>
        <p:txBody>
          <a:bodyPr wrap="square">
            <a:spAutoFit/>
          </a:bodyPr>
          <a:lstStyle/>
          <a:p>
            <a:pPr algn="ctr">
              <a:lnSpc>
                <a:spcPct val="107000"/>
              </a:lnSpc>
              <a:spcBef>
                <a:spcPts val="720"/>
              </a:spcBef>
              <a:spcAft>
                <a:spcPts val="480"/>
              </a:spcAft>
            </a:pPr>
            <a:r>
              <a:rPr lang="en-US" sz="36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4: THỰC HÀNH VỀ MẠNG MÁY TÍNH</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7215"/>
                                        </p:tgtEl>
                                        <p:attrNameLst>
                                          <p:attrName>style.visibility</p:attrName>
                                        </p:attrNameLst>
                                      </p:cBhvr>
                                      <p:to>
                                        <p:strVal val="visible"/>
                                      </p:to>
                                    </p:set>
                                    <p:animEffect transition="in" filter="circle(in)">
                                      <p:cBhvr>
                                        <p:cTn id="7" dur="500"/>
                                        <p:tgtEl>
                                          <p:spTgt spid="7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0940B5-6EE5-4C04-8853-64048F8A9E8F}"/>
              </a:ext>
            </a:extLst>
          </p:cNvPr>
          <p:cNvSpPr/>
          <p:nvPr/>
        </p:nvSpPr>
        <p:spPr>
          <a:xfrm>
            <a:off x="457200" y="133350"/>
            <a:ext cx="8305800" cy="593304"/>
          </a:xfrm>
          <a:prstGeom prst="rect">
            <a:avLst/>
          </a:prstGeom>
        </p:spPr>
        <p:txBody>
          <a:bodyPr wrap="square">
            <a:spAutoFit/>
          </a:bodyPr>
          <a:lstStyle/>
          <a:p>
            <a:pPr algn="ctr">
              <a:lnSpc>
                <a:spcPct val="107000"/>
              </a:lnSpc>
              <a:spcBef>
                <a:spcPts val="720"/>
              </a:spcBef>
              <a:spcAft>
                <a:spcPts val="480"/>
              </a:spcAft>
            </a:pP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4: THỰC HÀNH VỀ MẠNG MÁY TÍNH</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9B8F6266-EBAE-4508-8993-1BCD94F27CEC}"/>
              </a:ext>
            </a:extLst>
          </p:cNvPr>
          <p:cNvSpPr/>
          <p:nvPr/>
        </p:nvSpPr>
        <p:spPr>
          <a:xfrm>
            <a:off x="0" y="621905"/>
            <a:ext cx="5155514" cy="530594"/>
          </a:xfrm>
          <a:prstGeom prst="rect">
            <a:avLst/>
          </a:prstGeom>
        </p:spPr>
        <p:txBody>
          <a:bodyPr wrap="none">
            <a:spAutoFit/>
          </a:bodyPr>
          <a:lstStyle/>
          <a:p>
            <a:pPr algn="just">
              <a:lnSpc>
                <a:spcPct val="107000"/>
              </a:lnSpc>
              <a:spcBef>
                <a:spcPts val="300"/>
              </a:spcBef>
              <a:spcAft>
                <a:spcPts val="300"/>
              </a:spcAft>
            </a:pP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1.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Tìm</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bị</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mạng</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AF3A78E0-8F6D-41F7-A134-F2A8C5BF0690}"/>
              </a:ext>
            </a:extLst>
          </p:cNvPr>
          <p:cNvSpPr/>
          <p:nvPr/>
        </p:nvSpPr>
        <p:spPr>
          <a:xfrm>
            <a:off x="0" y="1129696"/>
            <a:ext cx="8077200" cy="1022716"/>
          </a:xfrm>
          <a:prstGeom prst="rect">
            <a:avLst/>
          </a:prstGeom>
        </p:spPr>
        <p:txBody>
          <a:bodyPr wrap="square">
            <a:spAutoFit/>
          </a:bodyPr>
          <a:lstStyle/>
          <a:p>
            <a:pPr algn="just">
              <a:lnSpc>
                <a:spcPct val="107000"/>
              </a:lnSpc>
              <a:spcBef>
                <a:spcPts val="300"/>
              </a:spcBef>
              <a:spcAft>
                <a:spcPts val="300"/>
              </a:spcAft>
            </a:pPr>
            <a:r>
              <a:rPr lang="en-US" sz="2800">
                <a:latin typeface="Times New Roman" panose="02020603050405020304" pitchFamily="18" charset="0"/>
                <a:ea typeface="Calibri" panose="020F0502020204030204" pitchFamily="34" charset="0"/>
                <a:cs typeface="Times New Roman" panose="02020603050405020304" pitchFamily="18" charset="0"/>
              </a:rPr>
              <a:t>* Bài 1. </a:t>
            </a:r>
            <a:r>
              <a:rPr lang="en-US" sz="2800" err="1">
                <a:latin typeface="Times New Roman" panose="02020603050405020304" pitchFamily="18" charset="0"/>
                <a:ea typeface="Calibri" panose="020F0502020204030204" pitchFamily="34" charset="0"/>
                <a:cs typeface="Times New Roman" panose="02020603050405020304" pitchFamily="18" charset="0"/>
              </a:rPr>
              <a:t>Tìm</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hiểu</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về</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mạng</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có</a:t>
            </a:r>
            <a:r>
              <a:rPr lang="en-US" sz="2800">
                <a:latin typeface="Times New Roman" panose="02020603050405020304" pitchFamily="18" charset="0"/>
                <a:ea typeface="Calibri" panose="020F0502020204030204" pitchFamily="34" charset="0"/>
                <a:cs typeface="Times New Roman" panose="02020603050405020304" pitchFamily="18" charset="0"/>
              </a:rPr>
              <a:t> dây.</a:t>
            </a:r>
          </a:p>
          <a:p>
            <a:r>
              <a:rPr lang="en-US" sz="2800">
                <a:latin typeface="Times New Roman" panose="02020603050405020304" pitchFamily="18" charset="0"/>
                <a:ea typeface="Calibri" panose="020F0502020204030204" pitchFamily="34" charset="0"/>
                <a:cs typeface="Times New Roman" panose="02020603050405020304" pitchFamily="18" charset="0"/>
              </a:rPr>
              <a:t>* Bài 2. </a:t>
            </a:r>
            <a:r>
              <a:rPr lang="en-US" sz="2800" err="1">
                <a:latin typeface="Times New Roman" panose="02020603050405020304" pitchFamily="18" charset="0"/>
                <a:ea typeface="Calibri" panose="020F0502020204030204" pitchFamily="34" charset="0"/>
                <a:cs typeface="Times New Roman" panose="02020603050405020304" pitchFamily="18" charset="0"/>
              </a:rPr>
              <a:t>Thực</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hành</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truyền</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thông</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bằng</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sóng</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điện</a:t>
            </a:r>
            <a:r>
              <a:rPr lang="en-US" sz="2800">
                <a:latin typeface="Times New Roman" panose="02020603050405020304" pitchFamily="18" charset="0"/>
                <a:ea typeface="Calibri" panose="020F0502020204030204" pitchFamily="34" charset="0"/>
                <a:cs typeface="Times New Roman" panose="02020603050405020304" pitchFamily="18" charset="0"/>
              </a:rPr>
              <a:t> tử.</a:t>
            </a:r>
            <a:endParaRPr lang="en-US" sz="2800">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56AD529E-948A-49CD-850A-381B1A31E76A}"/>
              </a:ext>
            </a:extLst>
          </p:cNvPr>
          <p:cNvSpPr/>
          <p:nvPr/>
        </p:nvSpPr>
        <p:spPr>
          <a:xfrm>
            <a:off x="66675" y="2274449"/>
            <a:ext cx="8610600" cy="2835713"/>
          </a:xfrm>
          <a:prstGeom prst="rect">
            <a:avLst/>
          </a:prstGeom>
          <a:solidFill>
            <a:srgbClr val="FFC000"/>
          </a:solidFill>
        </p:spPr>
        <p:txBody>
          <a:bodyPr wrap="square">
            <a:spAutoFit/>
          </a:bodyPr>
          <a:lstStyle/>
          <a:p>
            <a:pPr algn="just">
              <a:lnSpc>
                <a:spcPct val="107000"/>
              </a:lnSpc>
              <a:spcBef>
                <a:spcPts val="300"/>
              </a:spcBef>
              <a:spcAft>
                <a:spcPts val="300"/>
              </a:spcAft>
            </a:pPr>
            <a:r>
              <a:rPr lang="en-US" sz="2800">
                <a:latin typeface="Times New Roman" panose="02020603050405020304" pitchFamily="18" charset="0"/>
                <a:ea typeface="Calibri" panose="020F0502020204030204" pitchFamily="34" charset="0"/>
                <a:cs typeface="Times New Roman" panose="02020603050405020304" pitchFamily="18" charset="0"/>
              </a:rPr>
              <a:t>Lớp chia thành 3 nhóm và hoạt động theo kĩ thuật góc trạm. Có 3 góc: Góc quan sát, góc trải nghiệm, góc vận dụng. Mỗi nhóm có 5 phút để quan sát, thực hành và hoàn thiện bài tập nhóm t</a:t>
            </a:r>
            <a:r>
              <a:rPr lang="vi-VN" sz="2800">
                <a:latin typeface="Times New Roman" panose="02020603050405020304" pitchFamily="18" charset="0"/>
                <a:ea typeface="Calibri" panose="020F0502020204030204" pitchFamily="34" charset="0"/>
                <a:cs typeface="Times New Roman" panose="02020603050405020304" pitchFamily="18" charset="0"/>
              </a:rPr>
              <a:t>ư</a:t>
            </a:r>
            <a:r>
              <a:rPr lang="en-US" sz="2800">
                <a:latin typeface="Times New Roman" panose="02020603050405020304" pitchFamily="18" charset="0"/>
                <a:ea typeface="Calibri" panose="020F0502020204030204" pitchFamily="34" charset="0"/>
                <a:cs typeface="Times New Roman" panose="02020603050405020304" pitchFamily="18" charset="0"/>
              </a:rPr>
              <a:t>ơng ứng ở mỗi góc. Hết thời gian 5 phút thì chuyển sang góc tiếp theo cứ như vậy cho hết 3 góc thì nhiệm vụ kết thúc.</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69391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arn(inVertical)">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barn(inVertical)">
                                      <p:cBhvr>
                                        <p:cTn id="22" dur="500"/>
                                        <p:tgtEl>
                                          <p:spTgt spid="1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2629</TotalTime>
  <Words>1250</Words>
  <Application>Microsoft Office PowerPoint</Application>
  <PresentationFormat>On-screen Show (16:9)</PresentationFormat>
  <Paragraphs>150</Paragraphs>
  <Slides>26</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AvantGarde</vt:lpstr>
      <vt:lpstr>Calibri</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Quynh Chi</dc:creator>
  <cp:lastModifiedBy>HẰNG NGUYỄN</cp:lastModifiedBy>
  <cp:revision>65</cp:revision>
  <dcterms:created xsi:type="dcterms:W3CDTF">2020-04-19T07:30:11Z</dcterms:created>
  <dcterms:modified xsi:type="dcterms:W3CDTF">2021-08-09T12:55:33Z</dcterms:modified>
</cp:coreProperties>
</file>