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35.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581" r:id="rId4"/>
    <p:sldId id="497" r:id="rId5"/>
    <p:sldId id="456" r:id="rId6"/>
    <p:sldId id="582" r:id="rId7"/>
    <p:sldId id="590" r:id="rId8"/>
    <p:sldId id="583" r:id="rId9"/>
    <p:sldId id="584" r:id="rId10"/>
    <p:sldId id="585" r:id="rId11"/>
    <p:sldId id="587" r:id="rId12"/>
    <p:sldId id="588" r:id="rId13"/>
    <p:sldId id="589" r:id="rId14"/>
    <p:sldId id="326" r:id="rId15"/>
    <p:sldId id="483" r:id="rId16"/>
    <p:sldId id="351" r:id="rId17"/>
    <p:sldId id="591" r:id="rId18"/>
    <p:sldId id="576" r:id="rId19"/>
    <p:sldId id="577" r:id="rId20"/>
    <p:sldId id="592" r:id="rId21"/>
    <p:sldId id="593" r:id="rId22"/>
    <p:sldId id="594" r:id="rId23"/>
    <p:sldId id="597" r:id="rId24"/>
    <p:sldId id="596" r:id="rId25"/>
    <p:sldId id="595" r:id="rId26"/>
    <p:sldId id="598" r:id="rId27"/>
    <p:sldId id="599" r:id="rId28"/>
    <p:sldId id="604" r:id="rId29"/>
    <p:sldId id="600" r:id="rId30"/>
    <p:sldId id="602" r:id="rId31"/>
    <p:sldId id="603" r:id="rId32"/>
    <p:sldId id="605" r:id="rId33"/>
    <p:sldId id="606" r:id="rId34"/>
    <p:sldId id="607" r:id="rId35"/>
    <p:sldId id="608" r:id="rId36"/>
    <p:sldId id="609" r:id="rId37"/>
    <p:sldId id="484" r:id="rId38"/>
    <p:sldId id="580" r:id="rId39"/>
    <p:sldId id="610" r:id="rId40"/>
    <p:sldId id="611" r:id="rId41"/>
    <p:sldId id="612" r:id="rId42"/>
    <p:sldId id="494" r:id="rId43"/>
    <p:sldId id="509" r:id="rId44"/>
    <p:sldId id="344" r:id="rId45"/>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304F"/>
    <a:srgbClr val="DE4654"/>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40</a:t>
            </a:fld>
            <a:endParaRPr lang="en-US"/>
          </a:p>
        </p:txBody>
      </p:sp>
    </p:spTree>
    <p:extLst>
      <p:ext uri="{BB962C8B-B14F-4D97-AF65-F5344CB8AC3E}">
        <p14:creationId xmlns:p14="http://schemas.microsoft.com/office/powerpoint/2010/main" val="225547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52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5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2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1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1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228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1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7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68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60" y="273849"/>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49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551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36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228600" y="1714500"/>
            <a:ext cx="1404000" cy="1053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8471271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304800" y="1683968"/>
            <a:ext cx="1371600" cy="10287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075094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188265" y="1786839"/>
            <a:ext cx="1113491" cy="822960"/>
          </a:xfrm>
          <a:prstGeom prst="rect">
            <a:avLst/>
          </a:prstGeom>
        </p:spPr>
      </p:pic>
    </p:spTree>
    <p:extLst>
      <p:ext uri="{BB962C8B-B14F-4D97-AF65-F5344CB8AC3E}">
        <p14:creationId xmlns:p14="http://schemas.microsoft.com/office/powerpoint/2010/main" val="146661459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88A0-4A6A-4A63-BB20-B02BF57CF0C8}"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897FC3-16F9-4CF9-855C-3A0BD05F06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3923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4BC7-4FF7-394A-84AD-314A20675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2FD8A-7AFA-9F40-AF41-F934E6652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1D9DC-0A30-A64F-ACE5-0F38111BEF92}"/>
              </a:ext>
            </a:extLst>
          </p:cNvPr>
          <p:cNvSpPr>
            <a:spLocks noGrp="1"/>
          </p:cNvSpPr>
          <p:nvPr>
            <p:ph type="dt" sz="half" idx="10"/>
          </p:nvPr>
        </p:nvSpPr>
        <p:spPr/>
        <p:txBody>
          <a:bodyPr/>
          <a:lstStyle/>
          <a:p>
            <a:fld id="{90EB6AEF-083F-EA43-8AD9-AD9BACF1DE00}"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D27504B-CCB0-2145-9C93-906384548F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0B03C8B-1D72-E148-BDA9-1825AE7C7882}"/>
              </a:ext>
            </a:extLst>
          </p:cNvPr>
          <p:cNvSpPr>
            <a:spLocks noGrp="1"/>
          </p:cNvSpPr>
          <p:nvPr>
            <p:ph type="sldNum" sz="quarter" idx="12"/>
          </p:nvPr>
        </p:nvSpPr>
        <p:spPr/>
        <p:txBody>
          <a:bodyPr/>
          <a:lstStyle/>
          <a:p>
            <a:fld id="{0E488F4F-E62C-FF49-9735-5313EA2456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5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EC38DDCE-A2E0-4ED5-91D6-A39DA716103D}" type="datetimeFigureOut">
              <a:rPr lang="en-US" smtClean="0"/>
              <a:t>8/19/2022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6ABD190-56AD-4C55-BBCA-1554B872117B}" type="datetimeFigureOut">
              <a:rPr lang="en-US" smtClean="0">
                <a:solidFill>
                  <a:prstClr val="black">
                    <a:tint val="75000"/>
                  </a:prstClr>
                </a:solidFill>
              </a:rPr>
              <a:pPr defTabSz="685800"/>
              <a:t>8/19/2022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8F674BA-2DE0-4D90-8561-25BA31F62F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20056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A21DD0E-C7E1-7261-7F5E-8586302C9CDC}"/>
              </a:ext>
            </a:extLst>
          </p:cNvPr>
          <p:cNvSpPr txBox="1"/>
          <p:nvPr userDrawn="1"/>
        </p:nvSpPr>
        <p:spPr>
          <a:xfrm>
            <a:off x="0" y="-670999"/>
            <a:ext cx="9144000" cy="323165"/>
          </a:xfrm>
          <a:prstGeom prst="rect">
            <a:avLst/>
          </a:prstGeom>
          <a:noFill/>
        </p:spPr>
        <p:txBody>
          <a:bodyPr vert="horz" rtlCol="0">
            <a:spAutoFit/>
          </a:bodyPr>
          <a:lstStyle/>
          <a:p>
            <a:pPr algn="ctr" defTabSz="914400"/>
            <a:r>
              <a:rPr lang="en-US" sz="1500">
                <a:solidFill>
                  <a:srgbClr val="C3C3C3"/>
                </a:solidFill>
              </a:rPr>
              <a:t>www.9slide.vn</a:t>
            </a:r>
            <a:endParaRPr lang="x-none" sz="1500">
              <a:solidFill>
                <a:srgbClr val="C3C3C3"/>
              </a:solidFill>
            </a:endParaRPr>
          </a:p>
        </p:txBody>
      </p:sp>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44888A0-4A6A-4A63-BB20-B02BF57CF0C8}" type="datetimeFigureOut">
              <a:rPr lang="en-US" smtClean="0">
                <a:solidFill>
                  <a:prstClr val="black">
                    <a:tint val="75000"/>
                  </a:prstClr>
                </a:solidFill>
              </a:rPr>
              <a:pPr defTabSz="914400"/>
              <a:t>8/19/2022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97FC3-16F9-4CF9-855C-3A0BD05F06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21414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3.gif"/><Relationship Id="rId18" Type="http://schemas.openxmlformats.org/officeDocument/2006/relationships/slide" Target="slide12.xml"/><Relationship Id="rId26" Type="http://schemas.openxmlformats.org/officeDocument/2006/relationships/image" Target="../media/image22.png"/><Relationship Id="rId3" Type="http://schemas.openxmlformats.org/officeDocument/2006/relationships/slideLayout" Target="../slideLayouts/slideLayout2.xml"/><Relationship Id="rId21" Type="http://schemas.openxmlformats.org/officeDocument/2006/relationships/slide" Target="slide6.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gif"/><Relationship Id="rId25" Type="http://schemas.openxmlformats.org/officeDocument/2006/relationships/slide" Target="slide8.xml"/><Relationship Id="rId33"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6.png"/><Relationship Id="rId20" Type="http://schemas.openxmlformats.org/officeDocument/2006/relationships/image" Target="../media/image19.png"/><Relationship Id="rId29" Type="http://schemas.openxmlformats.org/officeDocument/2006/relationships/slide" Target="slide10.xml"/><Relationship Id="rId1" Type="http://schemas.microsoft.com/office/2007/relationships/media" Target="../media/media1.wma"/><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1.png"/><Relationship Id="rId32" Type="http://schemas.openxmlformats.org/officeDocument/2006/relationships/image" Target="../media/image25.png"/><Relationship Id="rId5" Type="http://schemas.openxmlformats.org/officeDocument/2006/relationships/image" Target="../media/image5.jpg"/><Relationship Id="rId15" Type="http://schemas.openxmlformats.org/officeDocument/2006/relationships/image" Target="../media/image15.gif"/><Relationship Id="rId23" Type="http://schemas.openxmlformats.org/officeDocument/2006/relationships/slide" Target="slide7.xml"/><Relationship Id="rId28"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8.png"/><Relationship Id="rId31" Type="http://schemas.openxmlformats.org/officeDocument/2006/relationships/slide" Target="slide11.xml"/><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0.png"/><Relationship Id="rId27" Type="http://schemas.openxmlformats.org/officeDocument/2006/relationships/slide" Target="slide9.xml"/><Relationship Id="rId30" Type="http://schemas.openxmlformats.org/officeDocument/2006/relationships/image" Target="../media/image24.png"/><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28750"/>
            <a:ext cx="8083584" cy="1754324"/>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KÍNH</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CHÀO</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QUÝ</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THẦY</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CÔ</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GIÁO</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VÀ</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CÁC</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HỌC</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SINH</a:t>
            </a:r>
            <a:endPar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752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5: </a:t>
            </a:r>
            <a:r>
              <a:rPr lang="vi-VN" sz="2400" dirty="0">
                <a:latin typeface="Times New Roman" pitchFamily="18" charset="0"/>
                <a:cs typeface="Times New Roman" pitchFamily="18" charset="0"/>
              </a:rPr>
              <a:t>Ở người, những cơ quan nào thuộc hệ bài tiết?</a:t>
            </a:r>
          </a:p>
          <a:p>
            <a:pPr algn="ctr" defTabSz="685800">
              <a:defRPr/>
            </a:pPr>
            <a:r>
              <a:rPr lang="en-US" sz="2400" b="1" dirty="0">
                <a:solidFill>
                  <a:prstClr val="white"/>
                </a:solidFill>
                <a:latin typeface="Calibri" panose="020F0502020204030204"/>
              </a:rPr>
              <a:t> </a:t>
            </a: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DA, </a:t>
            </a:r>
            <a:r>
              <a:rPr lang="en-US" sz="2400" b="1" dirty="0" err="1">
                <a:solidFill>
                  <a:prstClr val="white"/>
                </a:solidFill>
                <a:latin typeface="Calibri" panose="020F0502020204030204"/>
              </a:rPr>
              <a:t>PHỔI</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THẬN</a:t>
            </a:r>
            <a:endParaRPr lang="en-US" sz="24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8153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6: </a:t>
            </a:r>
            <a:r>
              <a:rPr lang="vi-VN" sz="2400" dirty="0">
                <a:latin typeface="Times New Roman" pitchFamily="18" charset="0"/>
                <a:cs typeface="Times New Roman" pitchFamily="18" charset="0"/>
              </a:rPr>
              <a:t>Sự phát triển của các loài bươm bướm, ếch, nhái là kiểu phát triển qua biến thái hoàn toàn hay biến thái không hoàn toàn?</a:t>
            </a:r>
          </a:p>
          <a:p>
            <a:pPr algn="ctr" defTabSz="685800">
              <a:defRPr/>
            </a:pPr>
            <a:endParaRPr lang="en-US" sz="2400" b="1" dirty="0">
              <a:solidFill>
                <a:prstClr val="white"/>
              </a:solidFill>
              <a:latin typeface="Calibri" panose="020F0502020204030204"/>
            </a:endParaRP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6: </a:t>
            </a:r>
            <a:r>
              <a:rPr lang="en-US" sz="2400" b="1" dirty="0" err="1">
                <a:solidFill>
                  <a:prstClr val="white"/>
                </a:solidFill>
                <a:latin typeface="Calibri" panose="020F0502020204030204"/>
              </a:rPr>
              <a:t>BIẾN</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THÁI</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HOÀN</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TOÀN</a:t>
            </a:r>
            <a:endParaRPr lang="en-US" sz="24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6712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95622" y="1635620"/>
            <a:ext cx="4704978" cy="2585321"/>
          </a:xfrm>
          <a:prstGeom prst="rect">
            <a:avLst/>
          </a:prstGeom>
          <a:noFill/>
        </p:spPr>
        <p:txBody>
          <a:bodyPr wrap="square" lIns="91438" tIns="45719" rIns="91438" bIns="45719">
            <a:spAutoFit/>
          </a:bodyPr>
          <a:lstStyle/>
          <a:p>
            <a:pPr algn="ctr"/>
            <a:r>
              <a:rPr lang="en-US" sz="5400" b="1" dirty="0" err="1">
                <a:ln w="22225">
                  <a:solidFill>
                    <a:schemeClr val="accent2"/>
                  </a:solidFill>
                  <a:prstDash val="solid"/>
                </a:ln>
                <a:solidFill>
                  <a:schemeClr val="accent2">
                    <a:lumMod val="40000"/>
                    <a:lumOff val="60000"/>
                  </a:schemeClr>
                </a:solidFill>
              </a:rPr>
              <a:t>GIỚI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THIỆU</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KHÁI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QUÁT</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MÔN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SINH</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HỌC</a:t>
            </a:r>
            <a:r>
              <a:rPr lang="en-US" sz="5400" b="1" dirty="0">
                <a:ln w="22225">
                  <a:solidFill>
                    <a:schemeClr val="accent2"/>
                  </a:solidFill>
                  <a:prstDash val="solid"/>
                </a:ln>
                <a:solidFill>
                  <a:schemeClr val="accent2">
                    <a:lumMod val="40000"/>
                    <a:lumOff val="60000"/>
                  </a:schemeClr>
                </a:solidFill>
              </a:rPr>
              <a:t> </a:t>
            </a:r>
          </a:p>
        </p:txBody>
      </p:sp>
      <p:sp>
        <p:nvSpPr>
          <p:cNvPr id="6" name="Rectangle 5">
            <a:extLst>
              <a:ext uri="{FF2B5EF4-FFF2-40B4-BE49-F238E27FC236}">
                <a16:creationId xmlns:a16="http://schemas.microsoft.com/office/drawing/2014/main" id="{60C864D8-94FF-41B2-991B-05EF775C1920}"/>
              </a:ext>
            </a:extLst>
          </p:cNvPr>
          <p:cNvSpPr/>
          <p:nvPr/>
        </p:nvSpPr>
        <p:spPr>
          <a:xfrm>
            <a:off x="95622" y="971555"/>
            <a:ext cx="2478944" cy="646329"/>
          </a:xfrm>
          <a:prstGeom prst="rect">
            <a:avLst/>
          </a:prstGeom>
          <a:noFill/>
        </p:spPr>
        <p:txBody>
          <a:bodyPr wrap="none" lIns="91438" tIns="45719" rIns="91438" bIns="45719">
            <a:spAutoFit/>
          </a:bodyPr>
          <a:lstStyle/>
          <a:p>
            <a:pPr algn="ct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Tiết</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 </a:t>
            </a: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BÀI</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a:t>
            </a:r>
          </a:p>
        </p:txBody>
      </p:sp>
      <p:sp>
        <p:nvSpPr>
          <p:cNvPr id="8" name="Rectangle 5">
            <a:extLst>
              <a:ext uri="{FF2B5EF4-FFF2-40B4-BE49-F238E27FC236}">
                <a16:creationId xmlns:a16="http://schemas.microsoft.com/office/drawing/2014/main" id="{92EA59C7-7EED-485B-A9ED-438A79DA8CB3}"/>
              </a:ext>
            </a:extLst>
          </p:cNvPr>
          <p:cNvSpPr/>
          <p:nvPr/>
        </p:nvSpPr>
        <p:spPr>
          <a:xfrm>
            <a:off x="53554" y="111173"/>
            <a:ext cx="4899446" cy="684801"/>
          </a:xfrm>
          <a:prstGeom prst="rect">
            <a:avLst/>
          </a:prstGeom>
          <a:noFill/>
        </p:spPr>
        <p:txBody>
          <a:bodyPr wrap="square" lIns="68579" tIns="34289" rIns="68579" bIns="34289">
            <a:spAutoFit/>
          </a:bodyPr>
          <a:lstStyle/>
          <a:p>
            <a:pPr algn="ctr"/>
            <a:r>
              <a:rPr lang="en-US" sz="4000" b="1" dirty="0" err="1">
                <a:ln w="6600">
                  <a:solidFill>
                    <a:schemeClr val="accent2"/>
                  </a:solidFill>
                  <a:prstDash val="solid"/>
                </a:ln>
                <a:solidFill>
                  <a:srgbClr val="FF0000"/>
                </a:solidFill>
                <a:effectLst>
                  <a:outerShdw dist="38100" dir="2700000" algn="tl" rotWithShape="0">
                    <a:schemeClr val="accent2"/>
                  </a:outerShdw>
                </a:effectLst>
              </a:rPr>
              <a:t>PHẦN</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MỞ</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ĐẦU</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4"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63976" y="1802894"/>
            <a:ext cx="4678136" cy="646329"/>
          </a:xfrm>
          <a:prstGeom prst="rect">
            <a:avLst/>
          </a:prstGeom>
          <a:noFill/>
        </p:spPr>
        <p:txBody>
          <a:bodyPr wrap="square" lIns="91438" tIns="45719" rIns="91438" bIns="45719">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4"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87"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7" tIns="68567" rIns="68567" bIns="685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4996995"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7" tIns="68567" rIns="68567" bIns="685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5661304" y="864609"/>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7" tIns="68567" rIns="68567" bIns="685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1</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de-DE" sz="3600" b="1" dirty="0">
                <a:latin typeface="Times New Roman" pitchFamily="18" charset="0"/>
                <a:cs typeface="Times New Roman" pitchFamily="18" charset="0"/>
              </a:rPr>
              <a:t>Tìm hiểu về sinh học và các lĩnh vực của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39900936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 y="133350"/>
            <a:ext cx="3494690" cy="354724"/>
          </a:xfrm>
        </p:spPr>
        <p:txBody>
          <a:bodyPr>
            <a:normAutofit fontScale="90000"/>
          </a:bodyPr>
          <a:lstStyle/>
          <a:p>
            <a:r>
              <a:rPr lang="en-US" dirty="0" err="1">
                <a:solidFill>
                  <a:srgbClr val="FF0000"/>
                </a:solidFill>
              </a:rPr>
              <a:t>PHIẾU</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endParaRPr lang="vi-V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217913"/>
              </p:ext>
            </p:extLst>
          </p:nvPr>
        </p:nvGraphicFramePr>
        <p:xfrm>
          <a:off x="152397" y="666751"/>
          <a:ext cx="8839202" cy="4890131"/>
        </p:xfrm>
        <a:graphic>
          <a:graphicData uri="http://schemas.openxmlformats.org/drawingml/2006/table">
            <a:tbl>
              <a:tblPr firstRow="1" firstCol="1" bandRow="1">
                <a:tableStyleId>{5940675A-B579-460E-94D1-54222C63F5DA}</a:tableStyleId>
              </a:tblPr>
              <a:tblGrid>
                <a:gridCol w="1550331">
                  <a:extLst>
                    <a:ext uri="{9D8B030D-6E8A-4147-A177-3AD203B41FA5}">
                      <a16:colId xmlns:a16="http://schemas.microsoft.com/office/drawing/2014/main" val="20000"/>
                    </a:ext>
                  </a:extLst>
                </a:gridCol>
                <a:gridCol w="2065394">
                  <a:extLst>
                    <a:ext uri="{9D8B030D-6E8A-4147-A177-3AD203B41FA5}">
                      <a16:colId xmlns:a16="http://schemas.microsoft.com/office/drawing/2014/main" val="20001"/>
                    </a:ext>
                  </a:extLst>
                </a:gridCol>
                <a:gridCol w="1822004">
                  <a:extLst>
                    <a:ext uri="{9D8B030D-6E8A-4147-A177-3AD203B41FA5}">
                      <a16:colId xmlns:a16="http://schemas.microsoft.com/office/drawing/2014/main" val="20002"/>
                    </a:ext>
                  </a:extLst>
                </a:gridCol>
                <a:gridCol w="1701165">
                  <a:extLst>
                    <a:ext uri="{9D8B030D-6E8A-4147-A177-3AD203B41FA5}">
                      <a16:colId xmlns:a16="http://schemas.microsoft.com/office/drawing/2014/main" val="20003"/>
                    </a:ext>
                  </a:extLst>
                </a:gridCol>
                <a:gridCol w="1700308">
                  <a:extLst>
                    <a:ext uri="{9D8B030D-6E8A-4147-A177-3AD203B41FA5}">
                      <a16:colId xmlns:a16="http://schemas.microsoft.com/office/drawing/2014/main" val="20004"/>
                    </a:ext>
                  </a:extLst>
                </a:gridCol>
              </a:tblGrid>
              <a:tr h="807530">
                <a:tc gridSpan="5">
                  <a:txBody>
                    <a:bodyPr/>
                    <a:lstStyle/>
                    <a:p>
                      <a:pPr algn="ctr">
                        <a:lnSpc>
                          <a:spcPct val="115000"/>
                        </a:lnSpc>
                        <a:spcAft>
                          <a:spcPts val="0"/>
                        </a:spcAft>
                      </a:pPr>
                      <a:r>
                        <a:rPr lang="de-DE" sz="2400" b="1" dirty="0">
                          <a:effectLst/>
                          <a:latin typeface="Times New Roman" pitchFamily="18" charset="0"/>
                          <a:cs typeface="Times New Roman" pitchFamily="18" charset="0"/>
                        </a:rPr>
                        <a:t>SINH HỌC VÀ CÁC LĨNH VỰC CỦA SINH HỌC</a:t>
                      </a:r>
                      <a:endParaRPr lang="vi-VN" sz="1800" b="1" dirty="0">
                        <a:effectLst/>
                        <a:latin typeface="Times New Roman" pitchFamily="18" charset="0"/>
                        <a:ea typeface="Calibri"/>
                        <a:cs typeface="Times New Roman" pitchFamily="18" charset="0"/>
                      </a:endParaRPr>
                    </a:p>
                  </a:txBody>
                  <a:tcPr marL="68580" marR="68580" marT="0" marB="0">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91174">
                <a:tc>
                  <a:txBody>
                    <a:bodyPr/>
                    <a:lstStyle/>
                    <a:p>
                      <a:pPr algn="ctr">
                        <a:lnSpc>
                          <a:spcPct val="115000"/>
                        </a:lnSpc>
                        <a:spcAft>
                          <a:spcPts val="0"/>
                        </a:spcAft>
                      </a:pPr>
                      <a:r>
                        <a:rPr lang="de-DE" sz="2000" b="1" dirty="0">
                          <a:effectLst/>
                          <a:latin typeface="Times New Roman" pitchFamily="18" charset="0"/>
                          <a:cs typeface="Times New Roman" pitchFamily="18" charset="0"/>
                        </a:rPr>
                        <a:t>Khái niệm và đối tượng</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Mục tiêu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Các lĩnh vực nghiên cứu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Vai trò</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Sinh học trong tương lai</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extLst>
                  <a:ext uri="{0D108BD9-81ED-4DB2-BD59-A6C34878D82A}">
                    <a16:rowId xmlns:a16="http://schemas.microsoft.com/office/drawing/2014/main" val="10001"/>
                  </a:ext>
                </a:extLst>
              </a:tr>
              <a:tr h="2691427">
                <a:tc>
                  <a:txBody>
                    <a:bodyPr/>
                    <a:lstStyle/>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963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0" name="Rectangle 11">
            <a:extLst>
              <a:ext uri="{FF2B5EF4-FFF2-40B4-BE49-F238E27FC236}">
                <a16:creationId xmlns:a16="http://schemas.microsoft.com/office/drawing/2014/main" id="{BB61B6B9-5F2E-4E24-852D-D871D2FA0570}"/>
              </a:ext>
            </a:extLst>
          </p:cNvPr>
          <p:cNvSpPr/>
          <p:nvPr/>
        </p:nvSpPr>
        <p:spPr>
          <a:xfrm>
            <a:off x="60973" y="44939"/>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Rectangle 1"/>
          <p:cNvSpPr/>
          <p:nvPr/>
        </p:nvSpPr>
        <p:spPr>
          <a:xfrm>
            <a:off x="228606" y="771490"/>
            <a:ext cx="7160935" cy="523220"/>
          </a:xfrm>
          <a:prstGeom prst="rect">
            <a:avLst/>
          </a:prstGeom>
        </p:spPr>
        <p:txBody>
          <a:bodyPr wrap="none">
            <a:spAutoFit/>
          </a:bodyPr>
          <a:lstStyle/>
          <a:p>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KHTN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endParaRPr lang="vi-VN" sz="2800" dirty="0">
              <a:latin typeface="Times New Roman" pitchFamily="18" charset="0"/>
              <a:cs typeface="Times New Roman" pitchFamily="18" charset="0"/>
            </a:endParaRPr>
          </a:p>
        </p:txBody>
      </p:sp>
      <p:pic>
        <p:nvPicPr>
          <p:cNvPr id="5" name="Picture 4" descr="Background pattern&#10;&#10;Description automatically generated with low confidence">
            <a:extLst>
              <a:ext uri="{FF2B5EF4-FFF2-40B4-BE49-F238E27FC236}">
                <a16:creationId xmlns:a16="http://schemas.microsoft.com/office/drawing/2014/main" id="{6E987993-75CE-BF92-5C74-CFD9CB206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03" y="1330839"/>
            <a:ext cx="6934200" cy="3351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367455" y="4743385"/>
            <a:ext cx="381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dirty="0">
                <a:latin typeface="+mj-lt"/>
              </a:rPr>
              <a:t> Sự sống trên Trái Đất</a:t>
            </a:r>
          </a:p>
        </p:txBody>
      </p:sp>
    </p:spTree>
    <p:extLst>
      <p:ext uri="{BB962C8B-B14F-4D97-AF65-F5344CB8AC3E}">
        <p14:creationId xmlns:p14="http://schemas.microsoft.com/office/powerpoint/2010/main" val="179108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TextBox 1"/>
          <p:cNvSpPr txBox="1"/>
          <p:nvPr/>
        </p:nvSpPr>
        <p:spPr>
          <a:xfrm>
            <a:off x="381000" y="819155"/>
            <a:ext cx="8001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Các sinh vật cùng các cấp độ tổ chức của TG sống.</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11" y="1733665"/>
            <a:ext cx="2876549" cy="2936873"/>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9" y="1733659"/>
            <a:ext cx="2590799" cy="2936874"/>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sp>
        <p:nvSpPr>
          <p:cNvPr id="6" name="TextBox 5"/>
          <p:cNvSpPr txBox="1"/>
          <p:nvPr/>
        </p:nvSpPr>
        <p:spPr>
          <a:xfrm>
            <a:off x="2895600" y="4718332"/>
            <a:ext cx="28194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10" y="1962150"/>
            <a:ext cx="3276601" cy="2438400"/>
          </a:xfrm>
          <a:prstGeom prst="rect">
            <a:avLst/>
          </a:prstGeom>
        </p:spPr>
      </p:pic>
    </p:spTree>
    <p:extLst>
      <p:ext uri="{BB962C8B-B14F-4D97-AF65-F5344CB8AC3E}">
        <p14:creationId xmlns:p14="http://schemas.microsoft.com/office/powerpoint/2010/main" val="336280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63" y="646231"/>
            <a:ext cx="8702344" cy="2230320"/>
          </a:xfrm>
        </p:spPr>
        <p:txBody>
          <a:bodyPr>
            <a:normAutofit/>
          </a:bodyPr>
          <a:lstStyle/>
          <a:p>
            <a:pPr marL="0" indent="0" algn="just">
              <a:buNone/>
            </a:pPr>
            <a:r>
              <a:rPr lang="de-DE" sz="2800" dirty="0">
                <a:latin typeface="Times New Roman" pitchFamily="18" charset="0"/>
                <a:ea typeface="Calibri"/>
                <a:cs typeface="Times New Roman" pitchFamily="18" charset="0"/>
              </a:rPr>
              <a:t>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2800" dirty="0">
              <a:latin typeface="Times New Roman" pitchFamily="18" charset="0"/>
              <a:cs typeface="Times New Roman" pitchFamily="18" charset="0"/>
            </a:endParaRPr>
          </a:p>
        </p:txBody>
      </p:sp>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Mục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tiêu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870638"/>
            <a:ext cx="9135674" cy="2266950"/>
          </a:xfrm>
          <a:prstGeom prst="rect">
            <a:avLst/>
          </a:prstGeom>
        </p:spPr>
      </p:pic>
    </p:spTree>
    <p:extLst>
      <p:ext uri="{BB962C8B-B14F-4D97-AF65-F5344CB8AC3E}">
        <p14:creationId xmlns:p14="http://schemas.microsoft.com/office/powerpoint/2010/main" val="3661237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 y="646230"/>
            <a:ext cx="9135674" cy="4038600"/>
          </a:xfrm>
          <a:prstGeom prst="rect">
            <a:avLst/>
          </a:prstGeom>
        </p:spPr>
      </p:pic>
      <p:sp>
        <p:nvSpPr>
          <p:cNvPr id="9" name="Rectangle 8"/>
          <p:cNvSpPr/>
          <p:nvPr/>
        </p:nvSpPr>
        <p:spPr>
          <a:xfrm>
            <a:off x="8326" y="4684830"/>
            <a:ext cx="9135674" cy="45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lĩnh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cứu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337474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a:extLst>
              <a:ext uri="{FF2B5EF4-FFF2-40B4-BE49-F238E27FC236}">
                <a16:creationId xmlns:a16="http://schemas.microsoft.com/office/drawing/2014/main" id="{125E670A-F252-425E-8FBD-2584A901E93B}"/>
              </a:ext>
            </a:extLst>
          </p:cNvPr>
          <p:cNvSpPr/>
          <p:nvPr/>
        </p:nvSpPr>
        <p:spPr>
          <a:xfrm>
            <a:off x="2229433" y="4218591"/>
            <a:ext cx="5012011" cy="900244"/>
          </a:xfrm>
          <a:prstGeom prst="rect">
            <a:avLst/>
          </a:prstGeom>
          <a:noFill/>
        </p:spPr>
        <p:txBody>
          <a:bodyPr wrap="none" lIns="68579" tIns="34289" rIns="68579" bIns="34289">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id="{FF13D352-FF12-4774-BF7F-7823AED9D71C}"/>
              </a:ext>
            </a:extLst>
          </p:cNvPr>
          <p:cNvGrpSpPr/>
          <p:nvPr/>
        </p:nvGrpSpPr>
        <p:grpSpPr>
          <a:xfrm>
            <a:off x="1330784"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a:extLst>
              <a:ext uri="{FF2B5EF4-FFF2-40B4-BE49-F238E27FC236}">
                <a16:creationId xmlns:a16="http://schemas.microsoft.com/office/drawing/2014/main" id="{02197C0D-4039-4F65-A23B-3D8031420B89}"/>
              </a:ext>
            </a:extLst>
          </p:cNvPr>
          <p:cNvGrpSpPr/>
          <p:nvPr/>
        </p:nvGrpSpPr>
        <p:grpSpPr>
          <a:xfrm>
            <a:off x="4493581" y="330364"/>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a:extLst>
              <a:ext uri="{FF2B5EF4-FFF2-40B4-BE49-F238E27FC236}">
                <a16:creationId xmlns:a16="http://schemas.microsoft.com/office/drawing/2014/main" id="{2743DAFD-E003-42CA-BE1A-E2285E182AD8}"/>
              </a:ext>
            </a:extLst>
          </p:cNvPr>
          <p:cNvGrpSpPr/>
          <p:nvPr/>
        </p:nvGrpSpPr>
        <p:grpSpPr>
          <a:xfrm>
            <a:off x="6476967" y="1123372"/>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a:extLst>
              <a:ext uri="{FF2B5EF4-FFF2-40B4-BE49-F238E27FC236}">
                <a16:creationId xmlns:a16="http://schemas.microsoft.com/office/drawing/2014/main" id="{C0ADFAA8-8CC7-4D2F-BE3A-F51CE7B478C5}"/>
              </a:ext>
            </a:extLst>
          </p:cNvPr>
          <p:cNvSpPr/>
          <p:nvPr/>
        </p:nvSpPr>
        <p:spPr>
          <a:xfrm>
            <a:off x="3397893"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grpSp>
        <p:nvGrpSpPr>
          <p:cNvPr id="14" name="Nhóm 13">
            <a:extLst>
              <a:ext uri="{FF2B5EF4-FFF2-40B4-BE49-F238E27FC236}">
                <a16:creationId xmlns:a16="http://schemas.microsoft.com/office/drawing/2014/main" id="{5A49C3E4-32FC-415B-B0A0-356A49F60C39}"/>
              </a:ext>
            </a:extLst>
          </p:cNvPr>
          <p:cNvGrpSpPr/>
          <p:nvPr/>
        </p:nvGrpSpPr>
        <p:grpSpPr>
          <a:xfrm>
            <a:off x="5675250"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10658" y="2946510"/>
              <a:ext cx="2162013" cy="615552"/>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endParaRPr lang="en-US" sz="2400" b="1" dirty="0">
                <a:solidFill>
                  <a:srgbClr val="002060"/>
                </a:solidFill>
              </a:endParaRPr>
            </a:p>
          </p:txBody>
        </p:sp>
      </p:grpSp>
    </p:spTree>
    <p:extLst>
      <p:ext uri="{BB962C8B-B14F-4D97-AF65-F5344CB8AC3E}">
        <p14:creationId xmlns:p14="http://schemas.microsoft.com/office/powerpoint/2010/main" val="6033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7" name="Rectangle 6"/>
          <p:cNvSpPr/>
          <p:nvPr/>
        </p:nvSpPr>
        <p:spPr>
          <a:xfrm>
            <a:off x="838200" y="1962150"/>
            <a:ext cx="2286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vi-VN" sz="3200" b="1" dirty="0">
              <a:latin typeface="Times New Roman" pitchFamily="18" charset="0"/>
              <a:cs typeface="Times New Roman" pitchFamily="18" charset="0"/>
            </a:endParaRPr>
          </a:p>
        </p:txBody>
      </p:sp>
      <p:sp>
        <p:nvSpPr>
          <p:cNvPr id="8" name="Left-Up Arrow 7"/>
          <p:cNvSpPr/>
          <p:nvPr/>
        </p:nvSpPr>
        <p:spPr>
          <a:xfrm rot="7868640">
            <a:off x="2927146" y="1398865"/>
            <a:ext cx="2488300" cy="2359335"/>
          </a:xfrm>
          <a:prstGeom prst="leftUpArrow">
            <a:avLst>
              <a:gd name="adj1" fmla="val 10349"/>
              <a:gd name="adj2" fmla="val 25438"/>
              <a:gd name="adj3" fmla="val 174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9" name="Rounded Rectangle 8"/>
          <p:cNvSpPr/>
          <p:nvPr/>
        </p:nvSpPr>
        <p:spPr>
          <a:xfrm>
            <a:off x="4811110" y="789245"/>
            <a:ext cx="3799490" cy="1172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cơ bản</a:t>
            </a:r>
            <a:endParaRPr lang="vi-VN" sz="3200" dirty="0">
              <a:latin typeface="Times New Roman" pitchFamily="18" charset="0"/>
              <a:cs typeface="Times New Roman" pitchFamily="18" charset="0"/>
            </a:endParaRPr>
          </a:p>
        </p:txBody>
      </p:sp>
      <p:sp>
        <p:nvSpPr>
          <p:cNvPr id="10" name="Rounded Rectangle 9"/>
          <p:cNvSpPr/>
          <p:nvPr/>
        </p:nvSpPr>
        <p:spPr>
          <a:xfrm>
            <a:off x="4724400" y="3311415"/>
            <a:ext cx="3886200"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ứng dụng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74865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439" r="9787" b="6604"/>
          <a:stretch/>
        </p:blipFill>
        <p:spPr>
          <a:xfrm>
            <a:off x="170794" y="0"/>
            <a:ext cx="6705598" cy="5143500"/>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 name="Oval Callout 5"/>
          <p:cNvSpPr/>
          <p:nvPr/>
        </p:nvSpPr>
        <p:spPr>
          <a:xfrm>
            <a:off x="6316716" y="1"/>
            <a:ext cx="2774732" cy="150495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415239314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398;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defTabSz="914400"/>
            <a:endParaRPr sz="1400">
              <a:solidFill>
                <a:srgbClr val="000000"/>
              </a:solidFill>
              <a:latin typeface="#9Slide02 Tieu de rat dai 01" panose="020B0604020202020204" charset="0"/>
              <a:ea typeface="#9Slide02 Tieu de rat dai 01" panose="020B0604020202020204" charset="0"/>
              <a:cs typeface="Calibri"/>
              <a:sym typeface="Calibri"/>
            </a:endParaRPr>
          </a:p>
        </p:txBody>
      </p:sp>
      <p:sp>
        <p:nvSpPr>
          <p:cNvPr id="28" name="Google Shape;399;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defTabSz="914400"/>
            <a:endParaRPr sz="1400">
              <a:solidFill>
                <a:prstClr val="white"/>
              </a:solidFill>
              <a:latin typeface="#9Slide02 Tieu de rat dai 01" panose="020B0604020202020204" charset="0"/>
              <a:ea typeface="#9Slide02 Tieu de rat dai 01" panose="020B0604020202020204" charset="0"/>
              <a:cs typeface="Calibri"/>
              <a:sym typeface="Calibri"/>
            </a:endParaRPr>
          </a:p>
        </p:txBody>
      </p:sp>
      <p:grpSp>
        <p:nvGrpSpPr>
          <p:cNvPr id="29" name="Google Shape;400;p43"/>
          <p:cNvGrpSpPr/>
          <p:nvPr/>
        </p:nvGrpSpPr>
        <p:grpSpPr>
          <a:xfrm>
            <a:off x="1886147" y="1608676"/>
            <a:ext cx="334744" cy="251058"/>
            <a:chOff x="1855667" y="1772729"/>
            <a:chExt cx="334744" cy="334744"/>
          </a:xfrm>
        </p:grpSpPr>
        <p:sp>
          <p:nvSpPr>
            <p:cNvPr id="30" name="Google Shape;401;p43"/>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1" name="Google Shape;402;p43"/>
            <p:cNvSpPr/>
            <p:nvPr/>
          </p:nvSpPr>
          <p:spPr>
            <a:xfrm>
              <a:off x="1874520" y="1883727"/>
              <a:ext cx="303750" cy="116872"/>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33" name="Google Shape;404;p43"/>
          <p:cNvSpPr/>
          <p:nvPr/>
        </p:nvSpPr>
        <p:spPr>
          <a:xfrm rot="8100000">
            <a:off x="3914222" y="1608676"/>
            <a:ext cx="334744" cy="251058"/>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6" name="Google Shape;407;p43"/>
          <p:cNvSpPr/>
          <p:nvPr/>
        </p:nvSpPr>
        <p:spPr>
          <a:xfrm rot="8100000">
            <a:off x="5942297" y="1608676"/>
            <a:ext cx="334744" cy="251058"/>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9" name="Google Shape;410;p43"/>
          <p:cNvSpPr/>
          <p:nvPr/>
        </p:nvSpPr>
        <p:spPr>
          <a:xfrm rot="18900000">
            <a:off x="6980622" y="3013350"/>
            <a:ext cx="334744" cy="251058"/>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2" name="Google Shape;413;p43"/>
          <p:cNvSpPr/>
          <p:nvPr/>
        </p:nvSpPr>
        <p:spPr>
          <a:xfrm rot="18900000">
            <a:off x="4952547" y="3013350"/>
            <a:ext cx="334744" cy="251058"/>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5" name="Google Shape;416;p43"/>
          <p:cNvSpPr/>
          <p:nvPr/>
        </p:nvSpPr>
        <p:spPr>
          <a:xfrm rot="18900000">
            <a:off x="2924472" y="3013350"/>
            <a:ext cx="334744" cy="251058"/>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7" name="Google Shape;418;p43"/>
          <p:cNvSpPr txBox="1"/>
          <p:nvPr/>
        </p:nvSpPr>
        <p:spPr>
          <a:xfrm>
            <a:off x="1238554" y="1146204"/>
            <a:ext cx="1629930" cy="400050"/>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học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bào</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8" name="Google Shape;419;p43"/>
          <p:cNvSpPr txBox="1"/>
          <p:nvPr/>
        </p:nvSpPr>
        <p:spPr>
          <a:xfrm>
            <a:off x="3438394"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cơ thể</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9" name="Google Shape;420;p43"/>
          <p:cNvSpPr txBox="1"/>
          <p:nvPr/>
        </p:nvSpPr>
        <p:spPr>
          <a:xfrm>
            <a:off x="5466469"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Tiến hóa</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0" name="Google Shape;421;p43"/>
          <p:cNvSpPr txBox="1"/>
          <p:nvPr/>
        </p:nvSpPr>
        <p:spPr>
          <a:xfrm>
            <a:off x="244865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vi sinh vật và virus</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1" name="Google Shape;422;p43"/>
          <p:cNvSpPr txBox="1"/>
          <p:nvPr/>
        </p:nvSpPr>
        <p:spPr>
          <a:xfrm>
            <a:off x="447673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Di truyền học</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2" name="Google Shape;423;p43"/>
          <p:cNvSpPr txBox="1"/>
          <p:nvPr/>
        </p:nvSpPr>
        <p:spPr>
          <a:xfrm>
            <a:off x="650481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thái học và môi trường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grpSp>
        <p:nvGrpSpPr>
          <p:cNvPr id="53" name="Google Shape;415;p43"/>
          <p:cNvGrpSpPr/>
          <p:nvPr/>
        </p:nvGrpSpPr>
        <p:grpSpPr>
          <a:xfrm>
            <a:off x="659536" y="2987441"/>
            <a:ext cx="334744" cy="251058"/>
            <a:chOff x="2893992" y="3645628"/>
            <a:chExt cx="334744" cy="334744"/>
          </a:xfrm>
        </p:grpSpPr>
        <p:sp>
          <p:nvSpPr>
            <p:cNvPr id="54" name="Google Shape;416;p4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55" name="Google Shape;417;p43"/>
            <p:cNvSpPr/>
            <p:nvPr/>
          </p:nvSpPr>
          <p:spPr>
            <a:xfrm flipH="1">
              <a:off x="2940698" y="3777174"/>
              <a:ext cx="208158" cy="111590"/>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57" name="Google Shape;418;p43"/>
          <p:cNvSpPr txBox="1"/>
          <p:nvPr/>
        </p:nvSpPr>
        <p:spPr>
          <a:xfrm>
            <a:off x="99435" y="3320086"/>
            <a:ext cx="1629930" cy="1175717"/>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thiệu</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chương</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trình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môn</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và</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các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cấp</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độ</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tổ</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chức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của</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sống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8" name="Google Shape;402;p43"/>
          <p:cNvSpPr/>
          <p:nvPr/>
        </p:nvSpPr>
        <p:spPr>
          <a:xfrm>
            <a:off x="2939969" y="308739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59" name="Google Shape;402;p43"/>
          <p:cNvSpPr/>
          <p:nvPr/>
        </p:nvSpPr>
        <p:spPr>
          <a:xfrm>
            <a:off x="3929719"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11</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0" name="Google Shape;402;p43"/>
          <p:cNvSpPr/>
          <p:nvPr/>
        </p:nvSpPr>
        <p:spPr>
          <a:xfrm>
            <a:off x="4968044" y="308051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1" name="Google Shape;402;p43"/>
          <p:cNvSpPr/>
          <p:nvPr/>
        </p:nvSpPr>
        <p:spPr>
          <a:xfrm>
            <a:off x="5957794"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2" name="Google Shape;402;p43"/>
          <p:cNvSpPr/>
          <p:nvPr/>
        </p:nvSpPr>
        <p:spPr>
          <a:xfrm>
            <a:off x="6996119" y="3087108"/>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3" name="TextBox 62"/>
          <p:cNvSpPr txBox="1"/>
          <p:nvPr/>
        </p:nvSpPr>
        <p:spPr>
          <a:xfrm>
            <a:off x="2180377" y="635062"/>
            <a:ext cx="5464188" cy="461665"/>
          </a:xfrm>
          <a:prstGeom prst="rect">
            <a:avLst/>
          </a:prstGeom>
          <a:noFill/>
        </p:spPr>
        <p:txBody>
          <a:bodyPr wrap="none" rtlCol="0">
            <a:spAutoFit/>
          </a:bodyPr>
          <a:lstStyle/>
          <a:p>
            <a:pPr defTabSz="914400"/>
            <a:r>
              <a:rPr lang="vi-VN" sz="2400" dirty="0">
                <a:solidFill>
                  <a:prstClr val="white">
                    <a:lumMod val="95000"/>
                  </a:prstClr>
                </a:solidFill>
                <a:latin typeface="#9Slide02 Tieu de rat dai 01" panose="020B0604020202020204" charset="0"/>
                <a:ea typeface="#9Slide02 Tieu de rat dai 01" panose="020B0604020202020204" charset="0"/>
              </a:rPr>
              <a:t>Chương trình môn Sinh học bậc THPT</a:t>
            </a:r>
            <a:endParaRPr lang="en-US" sz="2400" dirty="0">
              <a:solidFill>
                <a:prstClr val="white">
                  <a:lumMod val="95000"/>
                </a:prstClr>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32658281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56" y="1123950"/>
            <a:ext cx="7102144" cy="3352800"/>
          </a:xfrm>
          <a:prstGeom prst="rect">
            <a:avLst/>
          </a:prstGeom>
        </p:spPr>
      </p:pic>
      <p:sp>
        <p:nvSpPr>
          <p:cNvPr id="8" name="Rectangle 7"/>
          <p:cNvSpPr/>
          <p:nvPr/>
        </p:nvSpPr>
        <p:spPr>
          <a:xfrm>
            <a:off x="2286000" y="4476750"/>
            <a:ext cx="48006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6450956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 y="2383555"/>
            <a:ext cx="2659117" cy="27599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517" y="0"/>
            <a:ext cx="4800600" cy="23802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800"/>
          <a:stretch/>
        </p:blipFill>
        <p:spPr>
          <a:xfrm>
            <a:off x="14453" y="2602"/>
            <a:ext cx="4321064" cy="238029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878"/>
          <a:stretch/>
        </p:blipFill>
        <p:spPr>
          <a:xfrm>
            <a:off x="2673570" y="2383555"/>
            <a:ext cx="5105400" cy="2759945"/>
          </a:xfrm>
          <a:prstGeom prst="rect">
            <a:avLst/>
          </a:prstGeom>
        </p:spPr>
      </p:pic>
      <p:sp>
        <p:nvSpPr>
          <p:cNvPr id="8" name="Rectangle 7"/>
          <p:cNvSpPr/>
          <p:nvPr/>
        </p:nvSpPr>
        <p:spPr>
          <a:xfrm>
            <a:off x="7786853" y="2396036"/>
            <a:ext cx="1357147" cy="27474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latin typeface="Times New Roman" pitchFamily="18" charset="0"/>
                <a:cs typeface="Times New Roman" pitchFamily="18" charset="0"/>
              </a:rPr>
              <a:t>Lương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4112446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288924" cy="5143500"/>
          </a:xfrm>
        </p:spPr>
        <p:style>
          <a:lnRef idx="1">
            <a:schemeClr val="accent3"/>
          </a:lnRef>
          <a:fillRef idx="2">
            <a:schemeClr val="accent3"/>
          </a:fillRef>
          <a:effectRef idx="1">
            <a:schemeClr val="accent3"/>
          </a:effectRef>
          <a:fontRef idx="minor">
            <a:schemeClr val="dk1"/>
          </a:fontRef>
        </p:style>
      </p:pic>
      <p:sp>
        <p:nvSpPr>
          <p:cNvPr id="6" name="Rectangular Callout 5"/>
          <p:cNvSpPr/>
          <p:nvPr/>
        </p:nvSpPr>
        <p:spPr>
          <a:xfrm>
            <a:off x="6477000" y="0"/>
            <a:ext cx="2667000" cy="1447800"/>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a:latin typeface="Times New Roman" pitchFamily="18" charset="0"/>
                <a:cs typeface="Times New Roman" pitchFamily="18" charset="0"/>
              </a:rPr>
              <a:t>Xây dựng nền kinh tế xanh, kinh tế tuần hoàn, thân thiện với môi trường</a:t>
            </a:r>
          </a:p>
        </p:txBody>
      </p:sp>
    </p:spTree>
    <p:extLst>
      <p:ext uri="{BB962C8B-B14F-4D97-AF65-F5344CB8AC3E}">
        <p14:creationId xmlns:p14="http://schemas.microsoft.com/office/powerpoint/2010/main" val="28680597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099"/>
          <a:stretch/>
        </p:blipFill>
        <p:spPr>
          <a:xfrm>
            <a:off x="8326" y="0"/>
            <a:ext cx="9135674" cy="508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tương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6671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0982090"/>
              </p:ext>
            </p:extLst>
          </p:nvPr>
        </p:nvGraphicFramePr>
        <p:xfrm>
          <a:off x="0" y="10510"/>
          <a:ext cx="9144000" cy="5138652"/>
        </p:xfrm>
        <a:graphic>
          <a:graphicData uri="http://schemas.openxmlformats.org/drawingml/2006/table">
            <a:tbl>
              <a:tblPr firstRow="1" firstCol="1" bandRow="1"/>
              <a:tblGrid>
                <a:gridCol w="1604256">
                  <a:extLst>
                    <a:ext uri="{9D8B030D-6E8A-4147-A177-3AD203B41FA5}">
                      <a16:colId xmlns:a16="http://schemas.microsoft.com/office/drawing/2014/main" val="20000"/>
                    </a:ext>
                  </a:extLst>
                </a:gridCol>
                <a:gridCol w="2008646">
                  <a:extLst>
                    <a:ext uri="{9D8B030D-6E8A-4147-A177-3AD203B41FA5}">
                      <a16:colId xmlns:a16="http://schemas.microsoft.com/office/drawing/2014/main" val="20001"/>
                    </a:ext>
                  </a:extLst>
                </a:gridCol>
                <a:gridCol w="1886266">
                  <a:extLst>
                    <a:ext uri="{9D8B030D-6E8A-4147-A177-3AD203B41FA5}">
                      <a16:colId xmlns:a16="http://schemas.microsoft.com/office/drawing/2014/main" val="20002"/>
                    </a:ext>
                  </a:extLst>
                </a:gridCol>
                <a:gridCol w="1885380">
                  <a:extLst>
                    <a:ext uri="{9D8B030D-6E8A-4147-A177-3AD203B41FA5}">
                      <a16:colId xmlns:a16="http://schemas.microsoft.com/office/drawing/2014/main" val="20003"/>
                    </a:ext>
                  </a:extLst>
                </a:gridCol>
                <a:gridCol w="1759452">
                  <a:extLst>
                    <a:ext uri="{9D8B030D-6E8A-4147-A177-3AD203B41FA5}">
                      <a16:colId xmlns:a16="http://schemas.microsoft.com/office/drawing/2014/main" val="20004"/>
                    </a:ext>
                  </a:extLst>
                </a:gridCol>
              </a:tblGrid>
              <a:tr h="309806">
                <a:tc gridSpan="5">
                  <a:txBody>
                    <a:bodyPr/>
                    <a:lstStyle/>
                    <a:p>
                      <a:pPr algn="ctr">
                        <a:lnSpc>
                          <a:spcPct val="115000"/>
                        </a:lnSpc>
                        <a:spcAft>
                          <a:spcPts val="0"/>
                        </a:spcAft>
                      </a:pPr>
                      <a:r>
                        <a:rPr lang="de-DE" sz="1800" b="1" dirty="0">
                          <a:effectLst/>
                          <a:latin typeface="Times New Roman"/>
                          <a:ea typeface="Calibri"/>
                          <a:cs typeface="Times New Roman"/>
                        </a:rPr>
                        <a:t>Sinh học và các lĩnh vực của sinh học</a:t>
                      </a:r>
                      <a:endParaRPr lang="vi-VN" sz="14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69408">
                <a:tc>
                  <a:txBody>
                    <a:bodyPr/>
                    <a:lstStyle/>
                    <a:p>
                      <a:pPr algn="ctr">
                        <a:lnSpc>
                          <a:spcPct val="115000"/>
                        </a:lnSpc>
                        <a:spcAft>
                          <a:spcPts val="0"/>
                        </a:spcAft>
                      </a:pPr>
                      <a:r>
                        <a:rPr lang="de-DE" sz="1600" b="1" dirty="0">
                          <a:effectLst/>
                          <a:latin typeface="Times New Roman"/>
                          <a:ea typeface="Calibri"/>
                          <a:cs typeface="Times New Roman"/>
                        </a:rPr>
                        <a:t>Khái niệm và đối tượng</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Mục tiêu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Các lĩnh vực nghiên cứu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Vai trò</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Sinh học trong tương lai</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253776">
                <a:tc>
                  <a:txBody>
                    <a:bodyPr/>
                    <a:lstStyle/>
                    <a:p>
                      <a:pPr>
                        <a:lnSpc>
                          <a:spcPct val="115000"/>
                        </a:lnSpc>
                        <a:spcAft>
                          <a:spcPts val="0"/>
                        </a:spcAft>
                      </a:pPr>
                      <a:r>
                        <a:rPr lang="de-DE" sz="1600" dirty="0">
                          <a:effectLst/>
                          <a:latin typeface="Times New Roman"/>
                          <a:ea typeface="Calibri"/>
                          <a:cs typeface="Times New Roman"/>
                        </a:rPr>
                        <a:t>- KN: </a:t>
                      </a:r>
                      <a:r>
                        <a:rPr lang="vi-VN" sz="1600" dirty="0">
                          <a:effectLst/>
                          <a:latin typeface="Times New Roman"/>
                          <a:ea typeface="Calibri"/>
                          <a:cs typeface="Times New Roman"/>
                        </a:rPr>
                        <a:t>Sinh học là ngành KHTN nghiên cứu về sự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Đối tượng: các sinh vật cùng các cấp độ tổ chức của TG sống.</a:t>
                      </a:r>
                      <a:endParaRPr lang="vi-VN" sz="1200" dirty="0">
                        <a:effectLst/>
                        <a:latin typeface="Calibri"/>
                        <a:ea typeface="Calibri"/>
                        <a:cs typeface="Times New Roman"/>
                      </a:endParaRPr>
                    </a:p>
                    <a:p>
                      <a:pPr>
                        <a:lnSpc>
                          <a:spcPct val="115000"/>
                        </a:lnSpc>
                        <a:spcAft>
                          <a:spcPts val="0"/>
                        </a:spcAft>
                      </a:pPr>
                      <a:r>
                        <a:rPr lang="vi-VN"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Nghiên cứu cơ bản: tìm hiểu cấu trúc của các cấp độ tổ chức sống, phân loại, các thức vận hành và tiến hóa của thế giới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Nghiên cứu ứng dụng: khám phá thế giới sống và tìm cách đưa những phát kiến mới ứng dụng vào thực tiễn cuộc sống.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Vai trò của sinh học vô cùng đa dạng và to lớn, nó không chỉ giúp con người khỏe mạnh hơn, sống lâu hơn mà còn tác động vào đời sống học tập, đời sống tinh thần hàng ngày của con người.</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Sự kết hợp của ngành sinh học với hóa học, toán học, tin học và vật lí đang hình thành nên ngành sinh học hệ thống.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609788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2</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vi-VN" sz="3600" b="1" dirty="0">
                <a:latin typeface="Times New Roman" pitchFamily="18" charset="0"/>
                <a:cs typeface="Times New Roman" pitchFamily="18" charset="0"/>
              </a:rPr>
              <a:t>Tìm hiểu về các ngành nghề liên quan đến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7117326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276350"/>
            <a:ext cx="8382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3200" dirty="0">
                <a:latin typeface="+mj-lt"/>
              </a:rPr>
              <a:t>- Sinh học và các ngành y – dược học.</a:t>
            </a:r>
          </a:p>
          <a:p>
            <a:r>
              <a:rPr lang="vi-VN" sz="3200" dirty="0">
                <a:latin typeface="+mj-lt"/>
              </a:rPr>
              <a:t>- Sinh học và ngành pháp y.</a:t>
            </a:r>
          </a:p>
          <a:p>
            <a:r>
              <a:rPr lang="vi-VN" sz="3200" dirty="0">
                <a:latin typeface="+mj-lt"/>
              </a:rPr>
              <a:t>- Sinh học và các ngành nông – lâm – ngư nghiệp.</a:t>
            </a:r>
          </a:p>
          <a:p>
            <a:r>
              <a:rPr lang="vi-VN" sz="3200" dirty="0">
                <a:latin typeface="+mj-lt"/>
              </a:rPr>
              <a:t>- Sinh học và công nghệ thực phẩm.</a:t>
            </a:r>
          </a:p>
          <a:p>
            <a:r>
              <a:rPr lang="vi-VN" sz="3200" dirty="0">
                <a:latin typeface="+mj-lt"/>
              </a:rPr>
              <a:t>- Sinh học và vấn đề bảo vệ môi trường.</a:t>
            </a:r>
          </a:p>
        </p:txBody>
      </p:sp>
      <p:sp>
        <p:nvSpPr>
          <p:cNvPr id="7" name="Rectangle 6"/>
          <p:cNvSpPr/>
          <p:nvPr/>
        </p:nvSpPr>
        <p:spPr>
          <a:xfrm>
            <a:off x="375744" y="691575"/>
            <a:ext cx="754905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3200" b="1" dirty="0">
                <a:latin typeface="+mj-lt"/>
              </a:rPr>
              <a:t>Các ngành nghề liên quan đến sinh học</a:t>
            </a:r>
          </a:p>
        </p:txBody>
      </p:sp>
    </p:spTree>
    <p:extLst>
      <p:ext uri="{BB962C8B-B14F-4D97-AF65-F5344CB8AC3E}">
        <p14:creationId xmlns:p14="http://schemas.microsoft.com/office/powerpoint/2010/main" val="2505512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43450" y="1906249"/>
            <a:ext cx="3371850" cy="646329"/>
          </a:xfrm>
          <a:prstGeom prst="rect">
            <a:avLst/>
          </a:prstGeom>
          <a:solidFill>
            <a:srgbClr val="FFFF00"/>
          </a:solidFill>
        </p:spPr>
        <p:txBody>
          <a:bodyPr wrap="square" lIns="91438" tIns="45719" rIns="91438" bIns="45719">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61"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lstStyle/>
          <a:p>
            <a:r>
              <a:rPr lang="vi-VN" dirty="0"/>
              <a:t>Ngành y – dược học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39506"/>
            <a:ext cx="4233863" cy="31864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439506"/>
            <a:ext cx="3581400" cy="3186440"/>
          </a:xfrm>
          <a:prstGeom prst="rect">
            <a:avLst/>
          </a:prstGeom>
        </p:spPr>
      </p:pic>
    </p:spTree>
    <p:extLst>
      <p:ext uri="{BB962C8B-B14F-4D97-AF65-F5344CB8AC3E}">
        <p14:creationId xmlns:p14="http://schemas.microsoft.com/office/powerpoint/2010/main" val="259134088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Pháp 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0150"/>
            <a:ext cx="36576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00150"/>
            <a:ext cx="4267200" cy="3429000"/>
          </a:xfrm>
          <a:prstGeom prst="rect">
            <a:avLst/>
          </a:prstGeom>
        </p:spPr>
      </p:pic>
    </p:spTree>
    <p:extLst>
      <p:ext uri="{BB962C8B-B14F-4D97-AF65-F5344CB8AC3E}">
        <p14:creationId xmlns:p14="http://schemas.microsoft.com/office/powerpoint/2010/main" val="3669393030"/>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Nông – lâm – ngư nghiệp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047750"/>
            <a:ext cx="6705600" cy="3810000"/>
          </a:xfrm>
        </p:spPr>
      </p:pic>
    </p:spTree>
    <p:extLst>
      <p:ext uri="{BB962C8B-B14F-4D97-AF65-F5344CB8AC3E}">
        <p14:creationId xmlns:p14="http://schemas.microsoft.com/office/powerpoint/2010/main" val="410275341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Công nghệ thực phẩm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71550"/>
            <a:ext cx="6477000" cy="3810000"/>
          </a:xfrm>
        </p:spPr>
      </p:pic>
    </p:spTree>
    <p:extLst>
      <p:ext uri="{BB962C8B-B14F-4D97-AF65-F5344CB8AC3E}">
        <p14:creationId xmlns:p14="http://schemas.microsoft.com/office/powerpoint/2010/main" val="224032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Bảo vệ môi trường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00150"/>
            <a:ext cx="4572000" cy="3394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00150"/>
            <a:ext cx="4191000" cy="3429000"/>
          </a:xfrm>
          <a:prstGeom prst="rect">
            <a:avLst/>
          </a:prstGeom>
        </p:spPr>
      </p:pic>
    </p:spTree>
    <p:extLst>
      <p:ext uri="{BB962C8B-B14F-4D97-AF65-F5344CB8AC3E}">
        <p14:creationId xmlns:p14="http://schemas.microsoft.com/office/powerpoint/2010/main" val="3152857754"/>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2" y="996048"/>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20047" y="1509963"/>
            <a:ext cx="3094827" cy="784828"/>
          </a:xfrm>
          <a:prstGeom prst="rect">
            <a:avLst/>
          </a:prstGeom>
          <a:noFill/>
        </p:spPr>
        <p:txBody>
          <a:bodyPr wrap="square" lIns="91438" tIns="45719" rIns="91438" bIns="45719">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33528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HỎI LUYỆN TẬP</a:t>
            </a:r>
          </a:p>
        </p:txBody>
      </p:sp>
      <p:sp>
        <p:nvSpPr>
          <p:cNvPr id="5" name="Rectangle 4">
            <a:hlinkClick r:id="rId2" action="ppaction://hlinksldjump"/>
          </p:cNvPr>
          <p:cNvSpPr/>
          <p:nvPr/>
        </p:nvSpPr>
        <p:spPr>
          <a:xfrm>
            <a:off x="838200" y="999782"/>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 Câu 1:</a:t>
            </a:r>
            <a:r>
              <a:rPr lang="vi-VN" sz="1400" dirty="0">
                <a:latin typeface="Calibri"/>
                <a:ea typeface="Calibri"/>
                <a:cs typeface="Times New Roman"/>
              </a:rPr>
              <a:t> </a:t>
            </a:r>
            <a:r>
              <a:rPr lang="vi-VN" dirty="0">
                <a:latin typeface="Times New Roman"/>
                <a:ea typeface="Arial"/>
                <a:cs typeface="Times New Roman"/>
              </a:rPr>
              <a:t>Hãy nêu các lĩnh vực nghiên cứu sinh học được tìm hiểu trong cấp Trung học phổ thông.</a:t>
            </a:r>
            <a:endParaRPr lang="vi-VN" sz="1400" dirty="0">
              <a:latin typeface="Calibri"/>
              <a:ea typeface="Calibri"/>
              <a:cs typeface="Times New Roman"/>
            </a:endParaRPr>
          </a:p>
        </p:txBody>
      </p:sp>
      <p:sp>
        <p:nvSpPr>
          <p:cNvPr id="6" name="Rectangle 5">
            <a:hlinkClick r:id="rId3" action="ppaction://hlinksldjump"/>
          </p:cNvPr>
          <p:cNvSpPr/>
          <p:nvPr/>
        </p:nvSpPr>
        <p:spPr>
          <a:xfrm>
            <a:off x="838200" y="2190750"/>
            <a:ext cx="6934199"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2: Hãy cho biết một vài vật dụng mà em dùng hàng ngày là sản phẩm có liên quan trực tiếp đến các ứng dụng sinh học.</a:t>
            </a:r>
            <a:endParaRPr lang="vi-VN" sz="1400" dirty="0">
              <a:latin typeface="Calibri"/>
              <a:ea typeface="Calibri"/>
              <a:cs typeface="Times New Roman"/>
            </a:endParaRPr>
          </a:p>
        </p:txBody>
      </p:sp>
      <p:sp>
        <p:nvSpPr>
          <p:cNvPr id="7" name="Rectangle 6">
            <a:hlinkClick r:id="rId4" action="ppaction://hlinksldjump"/>
          </p:cNvPr>
          <p:cNvSpPr/>
          <p:nvPr/>
        </p:nvSpPr>
        <p:spPr>
          <a:xfrm>
            <a:off x="838200" y="3333750"/>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3: Em hãy đưa ra ý kiến về triển vọng tương lai của ngành nghề chăm sóc sức khỏe?</a:t>
            </a:r>
            <a:endParaRPr lang="vi-VN" sz="1400" dirty="0">
              <a:latin typeface="Calibri"/>
              <a:ea typeface="Calibri"/>
              <a:cs typeface="Times New Roman"/>
            </a:endParaRPr>
          </a:p>
        </p:txBody>
      </p:sp>
    </p:spTree>
    <p:extLst>
      <p:ext uri="{BB962C8B-B14F-4D97-AF65-F5344CB8AC3E}">
        <p14:creationId xmlns:p14="http://schemas.microsoft.com/office/powerpoint/2010/main" val="698392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971550"/>
            <a:ext cx="8001000" cy="2640723"/>
          </a:xfrm>
          <a:prstGeom prst="rect">
            <a:avLst/>
          </a:prstGeom>
        </p:spPr>
        <p:txBody>
          <a:bodyPr wrap="square">
            <a:spAutoFit/>
          </a:bodyPr>
          <a:lstStyle/>
          <a:p>
            <a:pPr algn="just">
              <a:lnSpc>
                <a:spcPct val="115000"/>
              </a:lnSpc>
              <a:spcAft>
                <a:spcPts val="0"/>
              </a:spcAft>
            </a:pPr>
            <a:r>
              <a:rPr lang="vi-VN" sz="2400" dirty="0">
                <a:latin typeface="Times New Roman"/>
                <a:ea typeface="Arial"/>
                <a:cs typeface="Times New Roman"/>
              </a:rPr>
              <a:t>Câu 1: </a:t>
            </a:r>
            <a:r>
              <a:rPr lang="de-DE" sz="2400" dirty="0">
                <a:latin typeface="Times New Roman"/>
                <a:ea typeface="Arial"/>
                <a:cs typeface="Times New Roman"/>
              </a:rPr>
              <a:t>Trong chương trình giáo dục phổ thông, học sinh sẽ lần lượt nghiên cứu sinh học theo các lĩnh vực phân chia dựa vào các cấp độ tổ chức của thế giới sống:</a:t>
            </a:r>
            <a:endParaRPr lang="vi-VN" dirty="0">
              <a:latin typeface="Calibri"/>
              <a:ea typeface="Calibri"/>
              <a:cs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10: Tìm hiểu về sinh học tế bào và thế giới vi sinh vật.</a:t>
            </a:r>
            <a:endParaRPr lang="vi-VN" sz="2000" dirty="0">
              <a:latin typeface="Times New Roman"/>
              <a:ea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11: Nghiên cứu sinh học cơ thể.</a:t>
            </a:r>
            <a:endParaRPr lang="vi-VN" sz="2000" dirty="0">
              <a:latin typeface="Times New Roman"/>
              <a:ea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12: Nghiên cứu di truyền học, tiến hóa và sinh thái học.</a:t>
            </a:r>
            <a:endParaRPr lang="vi-VN" sz="2000" dirty="0">
              <a:effectLst/>
              <a:latin typeface="Times New Roman"/>
              <a:ea typeface="Times New Roman"/>
            </a:endParaRPr>
          </a:p>
        </p:txBody>
      </p:sp>
      <p:sp>
        <p:nvSpPr>
          <p:cNvPr id="4" name="Action Button: Back or Previous 3">
            <a:hlinkClick r:id="rId2" action="ppaction://hlinksldjump" highlightClick="1"/>
          </p:cNvPr>
          <p:cNvSpPr/>
          <p:nvPr/>
        </p:nvSpPr>
        <p:spPr>
          <a:xfrm>
            <a:off x="8153400" y="4400550"/>
            <a:ext cx="6858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605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00150"/>
            <a:ext cx="6477000" cy="2499146"/>
          </a:xfrm>
          <a:prstGeom prst="rect">
            <a:avLst/>
          </a:prstGeom>
        </p:spPr>
        <p:txBody>
          <a:bodyPr wrap="square">
            <a:spAutoFit/>
          </a:bodyPr>
          <a:lstStyle/>
          <a:p>
            <a:pPr algn="just">
              <a:lnSpc>
                <a:spcPct val="115000"/>
              </a:lnSpc>
              <a:spcAft>
                <a:spcPts val="0"/>
              </a:spcAft>
            </a:pPr>
            <a:r>
              <a:rPr lang="de-DE" sz="2800" dirty="0">
                <a:latin typeface="Times New Roman"/>
                <a:ea typeface="Calibri"/>
                <a:cs typeface="Times New Roman"/>
              </a:rPr>
              <a:t>Câu 2: </a:t>
            </a:r>
            <a:endParaRPr lang="vi-VN" sz="2000" dirty="0">
              <a:latin typeface="Calibri"/>
              <a:ea typeface="Calibri"/>
              <a:cs typeface="Times New Roman"/>
            </a:endParaRPr>
          </a:p>
          <a:p>
            <a:pPr marL="342900" lvl="0" indent="-342900" algn="just">
              <a:lnSpc>
                <a:spcPct val="115000"/>
              </a:lnSpc>
              <a:spcAft>
                <a:spcPts val="0"/>
              </a:spcAft>
              <a:buFont typeface="Symbol"/>
              <a:buChar char=""/>
            </a:pPr>
            <a:r>
              <a:rPr lang="de-DE" sz="2800" dirty="0">
                <a:latin typeface="Times New Roman"/>
                <a:ea typeface="Calibri"/>
              </a:rPr>
              <a:t>Ống hút giấy</a:t>
            </a:r>
            <a:endParaRPr lang="vi-VN" sz="2400" dirty="0">
              <a:latin typeface="Times New Roman"/>
              <a:ea typeface="Times New Roman"/>
            </a:endParaRPr>
          </a:p>
          <a:p>
            <a:pPr marL="342900" lvl="0" indent="-342900" algn="just">
              <a:lnSpc>
                <a:spcPct val="115000"/>
              </a:lnSpc>
              <a:spcAft>
                <a:spcPts val="0"/>
              </a:spcAft>
              <a:buFont typeface="Symbol"/>
              <a:buChar char=""/>
            </a:pPr>
            <a:r>
              <a:rPr lang="de-DE" sz="2800" dirty="0">
                <a:latin typeface="Times New Roman"/>
                <a:ea typeface="Calibri"/>
              </a:rPr>
              <a:t>Thìa, đũa làm từ tre, gỗ</a:t>
            </a:r>
            <a:endParaRPr lang="vi-VN" sz="2400" dirty="0">
              <a:latin typeface="Times New Roman"/>
              <a:ea typeface="Times New Roman"/>
            </a:endParaRPr>
          </a:p>
          <a:p>
            <a:pPr marL="342900" lvl="0" indent="-342900" algn="just">
              <a:lnSpc>
                <a:spcPct val="115000"/>
              </a:lnSpc>
              <a:spcAft>
                <a:spcPts val="0"/>
              </a:spcAft>
              <a:buFont typeface="Symbol"/>
              <a:buChar char=""/>
            </a:pPr>
            <a:r>
              <a:rPr lang="de-DE" sz="2800" dirty="0">
                <a:latin typeface="Times New Roman"/>
                <a:ea typeface="Calibri"/>
              </a:rPr>
              <a:t>Màng bọc thực phẩm</a:t>
            </a:r>
            <a:endParaRPr lang="vi-VN" sz="2800" dirty="0">
              <a:latin typeface="Times New Roman"/>
              <a:ea typeface="Calibri"/>
            </a:endParaRPr>
          </a:p>
          <a:p>
            <a:pPr marL="342900" lvl="0" indent="-342900" algn="just">
              <a:lnSpc>
                <a:spcPct val="115000"/>
              </a:lnSpc>
              <a:spcAft>
                <a:spcPts val="0"/>
              </a:spcAft>
              <a:buFont typeface="Symbol"/>
              <a:buChar char=""/>
            </a:pPr>
            <a:r>
              <a:rPr lang="vi-VN" sz="2400" dirty="0">
                <a:effectLst/>
                <a:latin typeface="Times New Roman"/>
                <a:ea typeface="Times New Roman"/>
              </a:rPr>
              <a:t>......</a:t>
            </a:r>
          </a:p>
        </p:txBody>
      </p:sp>
      <p:sp>
        <p:nvSpPr>
          <p:cNvPr id="3" name="Action Button: Back or Previous 2">
            <a:hlinkClick r:id="rId2" action="ppaction://hlinksldjump" highlightClick="1"/>
          </p:cNvPr>
          <p:cNvSpPr/>
          <p:nvPr/>
        </p:nvSpPr>
        <p:spPr>
          <a:xfrm>
            <a:off x="8305800" y="4476750"/>
            <a:ext cx="6858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3092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9593"/>
            <a:ext cx="8458200" cy="4401205"/>
          </a:xfrm>
          <a:prstGeom prst="rect">
            <a:avLst/>
          </a:prstGeom>
        </p:spPr>
        <p:txBody>
          <a:bodyPr wrap="square">
            <a:spAutoFit/>
          </a:bodyPr>
          <a:lstStyle/>
          <a:p>
            <a:r>
              <a:rPr lang="vi-VN" sz="2000" dirty="0">
                <a:latin typeface="Times New Roman"/>
                <a:ea typeface="Calibri"/>
              </a:rPr>
              <a:t>Câu 3: </a:t>
            </a:r>
            <a:r>
              <a:rPr lang="de-DE" sz="2000" dirty="0">
                <a:latin typeface="Times New Roman"/>
                <a:ea typeface="Calibri"/>
              </a:rPr>
              <a:t>Có thể nói, lĩnh vực y tế ngày nay đã đạt đến độ chín muồi với tiềm năng tăng trưởng cao. Khi dân số thế giới bắt đầu già đi, nhu cầu dành cho lĩnh vực sức khỏe cũng được dự đoán sẽ tăng gấp đôi trong một thập kỉ nữa. Dân số già sẽ khiến nhu cầu tìm kiếm những bác sĩ, y tá, chuyên gia vật lí trị liệu, điều dưỡng sức khỏe tại nhà và nha sĩ càng tăng cao. Số lượng việc làm cũng được dự đoán sẽ duy trì ổn định trong thời gian dài sắp tới. </a:t>
            </a:r>
            <a:endParaRPr lang="vi-VN" sz="2000" dirty="0">
              <a:latin typeface="Times New Roman"/>
              <a:ea typeface="Calibri"/>
            </a:endParaRPr>
          </a:p>
          <a:p>
            <a:r>
              <a:rPr lang="de-DE" sz="2000" dirty="0">
                <a:latin typeface="Times New Roman"/>
                <a:ea typeface="Calibri"/>
              </a:rPr>
              <a:t>Lĩnh vực chăm sóc sức khỏe sẽ phù hợp với những học sinh có thế mạnh về khoa học và toán ứng dụng. Những công việc ít đòi hỏi chuyên môn cũng như mức lương thấp hơn như điều dưỡng có thể sẽ yêu cầu phải có bằng cấp, tùy thuộc vào nơi người đó đang sống và làm việc. </a:t>
            </a:r>
            <a:endParaRPr lang="vi-VN" sz="2000" dirty="0">
              <a:latin typeface="Times New Roman"/>
              <a:ea typeface="Calibri"/>
            </a:endParaRPr>
          </a:p>
          <a:p>
            <a:r>
              <a:rPr lang="vi-VN" sz="2000" dirty="0">
                <a:latin typeface="+mj-lt"/>
              </a:rPr>
              <a:t>Trong khi đó, những nghề như bác sĩ, y tá, nha sĩ, nhà vật lí trị liệu sẽ đòi hỏi phải có bằng đại học và bằng cấp chuyên môn sau khi tốt nghiệp. Học sinh muốn theo đuổi lĩnh vực này có thể bắt đầu từ sớm bằng cách đăng kí các chương trình học đại học ngành tiền y khoa (pre-med), sinh học và khoa học.</a:t>
            </a:r>
          </a:p>
        </p:txBody>
      </p:sp>
    </p:spTree>
    <p:extLst>
      <p:ext uri="{BB962C8B-B14F-4D97-AF65-F5344CB8AC3E}">
        <p14:creationId xmlns:p14="http://schemas.microsoft.com/office/powerpoint/2010/main" val="3194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660" y="817998"/>
            <a:ext cx="5151589" cy="3435088"/>
          </a:xfrm>
          <a:prstGeom prst="rect">
            <a:avLst/>
          </a:prstGeom>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 y="718"/>
            <a:ext cx="9140452" cy="5144075"/>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660" y="554641"/>
            <a:ext cx="1988993" cy="1988993"/>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5744" y="817999"/>
            <a:ext cx="1979858" cy="1979858"/>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2783" y="553503"/>
            <a:ext cx="1979858" cy="1984420"/>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9480" y="2265051"/>
            <a:ext cx="1988993" cy="1988993"/>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0744" y="2528614"/>
            <a:ext cx="1979858" cy="1979858"/>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56256" y="2264098"/>
            <a:ext cx="1988993" cy="1988993"/>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977" y="826090"/>
            <a:ext cx="876446" cy="876446"/>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7" y="662983"/>
            <a:ext cx="795830" cy="795830"/>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66189" y="1303627"/>
            <a:ext cx="845678" cy="845678"/>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530" y="-731125"/>
            <a:ext cx="1321423" cy="4544962"/>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8461" y="3813837"/>
            <a:ext cx="485775" cy="678656"/>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52565" y="4389122"/>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527" y="-503662"/>
            <a:ext cx="457200" cy="4572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93660" y="554641"/>
            <a:ext cx="1988993" cy="1988993"/>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15746" y="817999"/>
            <a:ext cx="1975306" cy="1979858"/>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22783" y="553501"/>
            <a:ext cx="1979858" cy="1979858"/>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29480" y="2265051"/>
            <a:ext cx="1988993" cy="1988993"/>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950744" y="2535760"/>
            <a:ext cx="1975306" cy="1979858"/>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56256" y="2264098"/>
            <a:ext cx="1988993" cy="1988993"/>
          </a:xfrm>
          <a:prstGeom prst="rect">
            <a:avLst/>
          </a:prstGeom>
        </p:spPr>
      </p:pic>
      <p:sp>
        <p:nvSpPr>
          <p:cNvPr id="3" name="Rectangle 2">
            <a:hlinkClick r:id="rId33" action="ppaction://hlinksldjump"/>
          </p:cNvPr>
          <p:cNvSpPr/>
          <p:nvPr/>
        </p:nvSpPr>
        <p:spPr>
          <a:xfrm>
            <a:off x="1770433" y="3813837"/>
            <a:ext cx="1459047" cy="57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LUẬT</a:t>
            </a:r>
            <a:r>
              <a:rPr lang="en-US" dirty="0"/>
              <a:t> </a:t>
            </a:r>
            <a:r>
              <a:rPr lang="en-US" dirty="0" err="1"/>
              <a:t>CHƠI</a:t>
            </a:r>
            <a:endParaRPr lang="vi-VN" dirty="0"/>
          </a:p>
        </p:txBody>
      </p:sp>
    </p:spTree>
    <p:extLst>
      <p:ext uri="{BB962C8B-B14F-4D97-AF65-F5344CB8AC3E}">
        <p14:creationId xmlns:p14="http://schemas.microsoft.com/office/powerpoint/2010/main" val="291555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38200" y="78105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343400" y="1936504"/>
            <a:ext cx="4495800" cy="584773"/>
          </a:xfrm>
          <a:prstGeom prst="rect">
            <a:avLst/>
          </a:prstGeom>
          <a:noFill/>
        </p:spPr>
        <p:txBody>
          <a:bodyPr wrap="square" lIns="91438" tIns="45719" rIns="91438" bIns="45719">
            <a:spAutoFit/>
          </a:bodyPr>
          <a:lstStyle/>
          <a:p>
            <a:r>
              <a:rPr lang="en-US" sz="3200" b="1" dirty="0">
                <a:solidFill>
                  <a:srgbClr val="FF0000"/>
                </a:solidFill>
                <a:latin typeface="Times New Roman" panose="02020603050405020304" pitchFamily="18" charset="0"/>
              </a:rPr>
              <a:t>VẬN DỤNG</a:t>
            </a:r>
            <a:endParaRPr lang="en-US" sz="32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Tree>
    <p:extLst>
      <p:ext uri="{BB962C8B-B14F-4D97-AF65-F5344CB8AC3E}">
        <p14:creationId xmlns:p14="http://schemas.microsoft.com/office/powerpoint/2010/main" val="4084533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544A186-CC85-4234-97BE-712B02D4C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4" y="2724156"/>
            <a:ext cx="2340869" cy="2218949"/>
          </a:xfrm>
          <a:prstGeom prst="rect">
            <a:avLst/>
          </a:prstGeom>
        </p:spPr>
      </p:pic>
      <p:sp>
        <p:nvSpPr>
          <p:cNvPr id="11" name="TextBox 10">
            <a:extLst>
              <a:ext uri="{FF2B5EF4-FFF2-40B4-BE49-F238E27FC236}">
                <a16:creationId xmlns:a16="http://schemas.microsoft.com/office/drawing/2014/main" id="{B812FD0D-3345-4D97-BED4-5A0590056D2D}"/>
              </a:ext>
            </a:extLst>
          </p:cNvPr>
          <p:cNvSpPr txBox="1"/>
          <p:nvPr/>
        </p:nvSpPr>
        <p:spPr>
          <a:xfrm>
            <a:off x="304800" y="361950"/>
            <a:ext cx="8458200" cy="2862320"/>
          </a:xfrm>
          <a:prstGeom prst="rect">
            <a:avLst/>
          </a:prstGeom>
          <a:noFill/>
        </p:spPr>
        <p:txBody>
          <a:bodyPr wrap="square" lIns="91438" tIns="45719" rIns="91438" bIns="45719">
            <a:spAutoFit/>
          </a:bodyPr>
          <a:lstStyle/>
          <a:p>
            <a:r>
              <a:rPr lang="vi-VN" sz="4500" b="1" dirty="0">
                <a:solidFill>
                  <a:srgbClr val="FF0000"/>
                </a:solidFill>
                <a:latin typeface="Times New Roman" panose="02020603050405020304" pitchFamily="18" charset="0"/>
              </a:rPr>
              <a:t>Chủ đề thảo luận</a:t>
            </a:r>
          </a:p>
          <a:p>
            <a:r>
              <a:rPr lang="vi-VN" sz="4500" b="1" dirty="0">
                <a:solidFill>
                  <a:srgbClr val="002060"/>
                </a:solidFill>
                <a:latin typeface="Times New Roman" panose="02020603050405020304" pitchFamily="18" charset="0"/>
              </a:rPr>
              <a:t>Nếu trở thành một nhà sinh học, em chọn đối tượng nào để nghiên cứu và mục tiêu nghiên cứu là gì?</a:t>
            </a:r>
          </a:p>
        </p:txBody>
      </p:sp>
    </p:spTree>
    <p:extLst>
      <p:ext uri="{BB962C8B-B14F-4D97-AF65-F5344CB8AC3E}">
        <p14:creationId xmlns:p14="http://schemas.microsoft.com/office/powerpoint/2010/main" val="1395480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LUẬT</a:t>
            </a:r>
            <a:r>
              <a:rPr lang="en-US" dirty="0"/>
              <a:t> </a:t>
            </a:r>
            <a:r>
              <a:rPr lang="en-US" dirty="0" err="1"/>
              <a:t>CHƠI</a:t>
            </a:r>
            <a:endParaRPr lang="vi-VN" dirty="0"/>
          </a:p>
        </p:txBody>
      </p:sp>
      <p:sp>
        <p:nvSpPr>
          <p:cNvPr id="3" name="Content Placeholder 2"/>
          <p:cNvSpPr>
            <a:spLocks noGrp="1"/>
          </p:cNvSpPr>
          <p:nvPr>
            <p:ph idx="1"/>
          </p:nvPr>
        </p:nvSpPr>
        <p:spPr/>
        <p:txBody>
          <a:bodyPr/>
          <a:lstStyle/>
          <a:p>
            <a:pPr marL="0" indent="0">
              <a:buNone/>
            </a:pPr>
            <a:r>
              <a:rPr lang="vi-VN" dirty="0">
                <a:latin typeface="+mj-lt"/>
              </a:rPr>
              <a:t>Chọn 1 trong 6 mảnh, mỗi mảnh tương ướng với 1 câu hỏi, trong 10S nếu trả lời đúng sẽ được tặng một phần quà nhỏ từ GV. Nếu trả lời sai, sẽ nhường quyền cho bạn khác.</a:t>
            </a:r>
          </a:p>
        </p:txBody>
      </p:sp>
      <p:sp>
        <p:nvSpPr>
          <p:cNvPr id="5" name="Action Button: Back or Previous 4">
            <a:hlinkClick r:id="rId2" action="ppaction://hlinksldjump" highlightClick="1"/>
          </p:cNvPr>
          <p:cNvSpPr/>
          <p:nvPr/>
        </p:nvSpPr>
        <p:spPr>
          <a:xfrm>
            <a:off x="8382000" y="4400550"/>
            <a:ext cx="6096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2142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40" y="308208"/>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1 :</a:t>
            </a:r>
            <a:r>
              <a:rPr lang="vi-VN" sz="2400" b="1" dirty="0">
                <a:solidFill>
                  <a:schemeClr val="bg1"/>
                </a:solidFill>
                <a:latin typeface="Times New Roman" pitchFamily="18" charset="0"/>
                <a:cs typeface="Times New Roman" pitchFamily="18" charset="0"/>
              </a:rPr>
              <a:t> </a:t>
            </a:r>
            <a:r>
              <a:rPr lang="vi-VN" sz="2400" dirty="0">
                <a:latin typeface="Times New Roman" pitchFamily="18" charset="0"/>
                <a:cs typeface="Times New Roman" pitchFamily="18" charset="0"/>
              </a:rPr>
              <a:t>Đơn vị cấu tạo nên mọi cơ thể sống là gì?</a:t>
            </a:r>
            <a:endParaRPr lang="en-US" sz="2400" b="1" dirty="0">
              <a:solidFill>
                <a:schemeClr val="bg1"/>
              </a:solidFill>
              <a:latin typeface="Times New Roman" pitchFamily="18" charset="0"/>
              <a:cs typeface="Times New Roman" pitchFamily="18" charset="0"/>
            </a:endParaRPr>
          </a:p>
        </p:txBody>
      </p:sp>
      <p:sp>
        <p:nvSpPr>
          <p:cNvPr id="50" name="Snip Diagonal Corner Rectangle 49"/>
          <p:cNvSpPr/>
          <p:nvPr/>
        </p:nvSpPr>
        <p:spPr>
          <a:xfrm>
            <a:off x="621932" y="2124474"/>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US" sz="2400" b="1" dirty="0" err="1">
                <a:solidFill>
                  <a:schemeClr val="bg1"/>
                </a:solidFill>
              </a:rPr>
              <a:t>Đáp</a:t>
            </a:r>
            <a:r>
              <a:rPr lang="en-US" sz="2400" b="1" dirty="0">
                <a:solidFill>
                  <a:schemeClr val="bg1"/>
                </a:solidFill>
              </a:rPr>
              <a:t> </a:t>
            </a:r>
            <a:r>
              <a:rPr lang="en-US" sz="2400" b="1" dirty="0" err="1">
                <a:solidFill>
                  <a:schemeClr val="bg1"/>
                </a:solidFill>
              </a:rPr>
              <a:t>án</a:t>
            </a:r>
            <a:r>
              <a:rPr lang="en-US" sz="2400" b="1" dirty="0">
                <a:solidFill>
                  <a:schemeClr val="bg1"/>
                </a:solidFill>
              </a:rPr>
              <a:t> 1: </a:t>
            </a:r>
            <a:r>
              <a:rPr lang="en-US" sz="2400" b="1" dirty="0" err="1">
                <a:solidFill>
                  <a:schemeClr val="bg1"/>
                </a:solidFill>
              </a:rPr>
              <a:t>TẾ</a:t>
            </a:r>
            <a:r>
              <a:rPr lang="en-US" sz="2400" b="1" dirty="0">
                <a:solidFill>
                  <a:schemeClr val="bg1"/>
                </a:solidFill>
              </a:rPr>
              <a:t> </a:t>
            </a:r>
            <a:r>
              <a:rPr lang="en-US" sz="2400" b="1" dirty="0" err="1">
                <a:solidFill>
                  <a:schemeClr val="bg1"/>
                </a:solidFill>
              </a:rPr>
              <a:t>BÀO</a:t>
            </a:r>
            <a:endParaRPr lang="en-US" sz="2400" b="1" dirty="0">
              <a:solidFill>
                <a:schemeClr val="bg1"/>
              </a:solidFill>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13058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625940" y="308208"/>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2 : </a:t>
            </a:r>
            <a:r>
              <a:rPr lang="vi-VN" sz="2400" dirty="0">
                <a:latin typeface="Times New Roman" pitchFamily="18" charset="0"/>
                <a:cs typeface="Times New Roman" pitchFamily="18" charset="0"/>
              </a:rPr>
              <a:t>Bào quan nào sau đây có chức năng quang hợp?</a:t>
            </a:r>
          </a:p>
          <a:p>
            <a:r>
              <a:rPr lang="vi-VN" sz="2400" dirty="0">
                <a:latin typeface="Times New Roman" pitchFamily="18" charset="0"/>
                <a:cs typeface="Times New Roman" pitchFamily="18" charset="0"/>
              </a:rPr>
              <a:t>           A. Nhân   B. Lục Lạp    C. Ti thể       D. Riboxom</a:t>
            </a:r>
            <a:endParaRPr lang="en-US" sz="2400" b="1" dirty="0">
              <a:solidFill>
                <a:prstClr val="white"/>
              </a:solidFill>
              <a:latin typeface="Times New Roman" pitchFamily="18" charset="0"/>
              <a:cs typeface="Times New Roman" pitchFamily="18" charset="0"/>
            </a:endParaRPr>
          </a:p>
        </p:txBody>
      </p:sp>
      <p:sp>
        <p:nvSpPr>
          <p:cNvPr id="50" name="Snip Diagonal Corner Rectangle 49"/>
          <p:cNvSpPr/>
          <p:nvPr/>
        </p:nvSpPr>
        <p:spPr>
          <a:xfrm>
            <a:off x="621932" y="2124474"/>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r>
              <a:rPr lang="en-US" sz="2400" b="1" dirty="0" err="1">
                <a:solidFill>
                  <a:prstClr val="white"/>
                </a:solidFill>
              </a:rPr>
              <a:t>Đáp</a:t>
            </a:r>
            <a:r>
              <a:rPr lang="en-US" sz="2400" b="1" dirty="0">
                <a:solidFill>
                  <a:prstClr val="white"/>
                </a:solidFill>
              </a:rPr>
              <a:t> </a:t>
            </a:r>
            <a:r>
              <a:rPr lang="en-US" sz="2400" b="1" dirty="0" err="1">
                <a:solidFill>
                  <a:prstClr val="white"/>
                </a:solidFill>
              </a:rPr>
              <a:t>án</a:t>
            </a:r>
            <a:r>
              <a:rPr lang="en-US" sz="2400" b="1" dirty="0">
                <a:solidFill>
                  <a:prstClr val="white"/>
                </a:solidFill>
              </a:rPr>
              <a:t>: B</a:t>
            </a: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181126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3: </a:t>
            </a:r>
            <a:r>
              <a:rPr lang="vi-VN" sz="2400" dirty="0">
                <a:latin typeface="Times New Roman" pitchFamily="18" charset="0"/>
                <a:cs typeface="Times New Roman" pitchFamily="18" charset="0"/>
              </a:rPr>
              <a:t>Vật nào dưới đây không phải là vật sống ?</a:t>
            </a:r>
          </a:p>
          <a:p>
            <a:r>
              <a:rPr lang="vi-VN" sz="2400" dirty="0">
                <a:latin typeface="Times New Roman" pitchFamily="18" charset="0"/>
                <a:cs typeface="Times New Roman" pitchFamily="18" charset="0"/>
              </a:rPr>
              <a:t>     A. Cây mía     B. Cây cau        C. Cây kéo        D. Con sâu</a:t>
            </a:r>
          </a:p>
          <a:p>
            <a:pPr algn="ctr" defTabSz="685800">
              <a:defRPr/>
            </a:pPr>
            <a:endParaRPr lang="en-US" sz="2400" b="1" dirty="0">
              <a:solidFill>
                <a:prstClr val="white"/>
              </a:solidFill>
              <a:latin typeface="Calibri" panose="020F0502020204030204"/>
            </a:endParaRP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C</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25055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4: </a:t>
            </a:r>
            <a:r>
              <a:rPr lang="vi-VN" sz="2400" dirty="0">
                <a:latin typeface="Times New Roman" pitchFamily="18" charset="0"/>
                <a:cs typeface="Times New Roman" pitchFamily="18" charset="0"/>
              </a:rPr>
              <a:t>Cá sấu thuộc lớp nà</a:t>
            </a:r>
            <a:r>
              <a:rPr lang="vi-VN" sz="2400" dirty="0">
                <a:latin typeface="+mj-lt"/>
                <a:cs typeface="Times New Roman" pitchFamily="18" charset="0"/>
              </a:rPr>
              <a:t>o</a:t>
            </a:r>
            <a:r>
              <a:rPr lang="vi-VN" sz="2400" dirty="0">
                <a:latin typeface="+mj-lt"/>
              </a:rPr>
              <a:t>?</a:t>
            </a:r>
            <a:endParaRPr lang="en-US" sz="2400" b="1" dirty="0">
              <a:solidFill>
                <a:prstClr val="white"/>
              </a:solidFill>
              <a:latin typeface="+mj-lt"/>
            </a:endParaRP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BÒ</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SÁT</a:t>
            </a:r>
            <a:endParaRPr lang="en-US" sz="24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42152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1441</Words>
  <PresentationFormat>On-screen Show (16:9)</PresentationFormat>
  <Paragraphs>136</Paragraphs>
  <Slides>42</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#9Slide02 Tieu de rat dai 01</vt:lpstr>
      <vt:lpstr>Arial</vt:lpstr>
      <vt:lpstr>Calibri</vt:lpstr>
      <vt:lpstr>Calibri Light</vt:lpstr>
      <vt:lpstr>Symbol</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Ngành y – dược học</vt:lpstr>
      <vt:lpstr>Pháp y</vt:lpstr>
      <vt:lpstr>Nông – lâm – ngư nghiệp</vt:lpstr>
      <vt:lpstr>Công nghệ thực phẩm</vt:lpstr>
      <vt:lpstr>Bảo vệ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2021-07-22T17:31:00Z</dcterms:created>
  <dcterms:modified xsi:type="dcterms:W3CDTF">2022-08-19T08:02:13Z</dcterms:modified>
</cp:coreProperties>
</file>