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69" d="100"/>
          <a:sy n="69" d="100"/>
        </p:scale>
        <p:origin x="1699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03020" y="882142"/>
            <a:ext cx="7452359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BÀI </a:t>
            </a:r>
            <a:r>
              <a:rPr dirty="0"/>
              <a:t>4 +</a:t>
            </a:r>
            <a:r>
              <a:rPr spc="-5" dirty="0"/>
              <a:t> </a:t>
            </a:r>
            <a:r>
              <a:rPr dirty="0"/>
              <a:t>5.</a:t>
            </a:r>
            <a:r>
              <a:rPr spc="10" dirty="0"/>
              <a:t> </a:t>
            </a:r>
            <a:r>
              <a:rPr dirty="0"/>
              <a:t>NGHỊ </a:t>
            </a:r>
            <a:r>
              <a:rPr spc="-5" dirty="0"/>
              <a:t>LUẬN VỀ </a:t>
            </a:r>
            <a:r>
              <a:rPr dirty="0"/>
              <a:t>MỘT</a:t>
            </a:r>
            <a:r>
              <a:rPr spc="-5" dirty="0"/>
              <a:t> TƯ</a:t>
            </a:r>
            <a:r>
              <a:rPr dirty="0"/>
              <a:t> </a:t>
            </a:r>
            <a:r>
              <a:rPr spc="-5" dirty="0"/>
              <a:t>TƯỞNG,</a:t>
            </a:r>
            <a:r>
              <a:rPr dirty="0"/>
              <a:t> </a:t>
            </a:r>
            <a:r>
              <a:rPr spc="-5" dirty="0"/>
              <a:t>ĐẠO LÍ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673" y="2209800"/>
            <a:ext cx="7703052" cy="4038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rèn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luyện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đẹp…(tự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suy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viết </a:t>
            </a:r>
            <a:r>
              <a:rPr sz="1800" spc="-5" dirty="0">
                <a:latin typeface="Times New Roman"/>
                <a:cs typeface="Times New Roman"/>
              </a:rPr>
              <a:t>tiếp)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*</a:t>
            </a:r>
            <a:r>
              <a:rPr sz="1800" b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KẾT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Tóm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(…)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đúng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đẹp.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Mỗi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cần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vai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trò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đời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Cần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rèn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luyện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lối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thật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chuẩn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mực,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dirty="0">
                <a:latin typeface="Times New Roman"/>
                <a:cs typeface="Times New Roman"/>
              </a:rPr>
              <a:t> cách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đúng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danh</a:t>
            </a:r>
            <a:r>
              <a:rPr sz="1800" dirty="0">
                <a:latin typeface="Times New Roman"/>
                <a:cs typeface="Times New Roman"/>
              </a:rPr>
              <a:t> nghĩa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</a:pPr>
            <a:r>
              <a:rPr sz="1800" b="1" dirty="0">
                <a:latin typeface="Times New Roman"/>
                <a:cs typeface="Times New Roman"/>
              </a:rPr>
              <a:t>B.</a:t>
            </a:r>
            <a:r>
              <a:rPr sz="1800" b="1" spc="1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DẠNG</a:t>
            </a:r>
            <a:r>
              <a:rPr sz="1800" b="1" spc="1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ĐỀ</a:t>
            </a:r>
            <a:r>
              <a:rPr sz="1800" b="1" spc="1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BÀN</a:t>
            </a:r>
            <a:r>
              <a:rPr sz="1800" b="1" spc="1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VỀ</a:t>
            </a:r>
            <a:r>
              <a:rPr sz="1800" b="1" spc="1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NHỮNG</a:t>
            </a:r>
            <a:r>
              <a:rPr sz="1800" b="1" spc="1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VẤN</a:t>
            </a:r>
            <a:r>
              <a:rPr sz="1800" b="1" spc="1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ĐỀ</a:t>
            </a:r>
            <a:r>
              <a:rPr sz="1800" b="1" spc="11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MANG</a:t>
            </a:r>
            <a:r>
              <a:rPr sz="1800" b="1" spc="1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TÍNH</a:t>
            </a:r>
            <a:r>
              <a:rPr sz="1800" b="1" spc="1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TÁC</a:t>
            </a:r>
            <a:r>
              <a:rPr sz="1800" b="1" spc="11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HẠI</a:t>
            </a:r>
            <a:r>
              <a:rPr sz="1800" b="1" spc="1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ẢNH</a:t>
            </a:r>
            <a:r>
              <a:rPr sz="1800" b="1" spc="1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HƯỞNG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ĐẾN SỰ</a:t>
            </a:r>
            <a:r>
              <a:rPr sz="1800" b="1" dirty="0">
                <a:latin typeface="Times New Roman"/>
                <a:cs typeface="Times New Roman"/>
              </a:rPr>
              <a:t> HÌNH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THÀNH </a:t>
            </a:r>
            <a:r>
              <a:rPr sz="1800" b="1" spc="-10" dirty="0">
                <a:latin typeface="Times New Roman"/>
                <a:cs typeface="Times New Roman"/>
              </a:rPr>
              <a:t>NHÂN</a:t>
            </a:r>
            <a:r>
              <a:rPr sz="1800" b="1" spc="-5" dirty="0">
                <a:latin typeface="Times New Roman"/>
                <a:cs typeface="Times New Roman"/>
              </a:rPr>
              <a:t> CÁCH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CON NGƯỜI</a:t>
            </a:r>
            <a:endParaRPr sz="1800" dirty="0">
              <a:latin typeface="Times New Roman"/>
              <a:cs typeface="Times New Roman"/>
            </a:endParaRPr>
          </a:p>
          <a:p>
            <a:pPr marL="12700" marR="8255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Ví </a:t>
            </a:r>
            <a:r>
              <a:rPr sz="1800" dirty="0">
                <a:latin typeface="Times New Roman"/>
                <a:cs typeface="Times New Roman"/>
              </a:rPr>
              <a:t>dụ: </a:t>
            </a:r>
            <a:r>
              <a:rPr sz="1800" spc="-5" dirty="0">
                <a:latin typeface="Times New Roman"/>
                <a:cs typeface="Times New Roman"/>
              </a:rPr>
              <a:t>thói </a:t>
            </a:r>
            <a:r>
              <a:rPr sz="1800" dirty="0">
                <a:latin typeface="Times New Roman"/>
                <a:cs typeface="Times New Roman"/>
              </a:rPr>
              <a:t>dối trá, lối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ích kỷ, phản bội, </a:t>
            </a:r>
            <a:r>
              <a:rPr sz="1800" spc="-5" dirty="0">
                <a:latin typeface="Times New Roman"/>
                <a:cs typeface="Times New Roman"/>
              </a:rPr>
              <a:t>ghen tị, </a:t>
            </a:r>
            <a:r>
              <a:rPr sz="1800" dirty="0">
                <a:latin typeface="Times New Roman"/>
                <a:cs typeface="Times New Roman"/>
              </a:rPr>
              <a:t>vụ </a:t>
            </a:r>
            <a:r>
              <a:rPr sz="1800" spc="-5" dirty="0">
                <a:latin typeface="Times New Roman"/>
                <a:cs typeface="Times New Roman"/>
              </a:rPr>
              <a:t>lợi cá </a:t>
            </a:r>
            <a:r>
              <a:rPr sz="1800" dirty="0">
                <a:latin typeface="Times New Roman"/>
                <a:cs typeface="Times New Roman"/>
              </a:rPr>
              <a:t>nhân… Đề </a:t>
            </a:r>
            <a:r>
              <a:rPr sz="1800" spc="-5" dirty="0">
                <a:latin typeface="Times New Roman"/>
                <a:cs typeface="Times New Roman"/>
              </a:rPr>
              <a:t>thi thường </a:t>
            </a:r>
            <a:r>
              <a:rPr sz="1800" dirty="0">
                <a:latin typeface="Times New Roman"/>
                <a:cs typeface="Times New Roman"/>
              </a:rPr>
              <a:t>ra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dạng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kiến, </a:t>
            </a:r>
            <a:r>
              <a:rPr sz="1800" dirty="0">
                <a:latin typeface="Times New Roman"/>
                <a:cs typeface="Times New Roman"/>
              </a:rPr>
              <a:t>một 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nói,</a:t>
            </a:r>
            <a:r>
              <a:rPr sz="1800" dirty="0">
                <a:latin typeface="Times New Roman"/>
                <a:cs typeface="Times New Roman"/>
              </a:rPr>
              <a:t> tục</a:t>
            </a:r>
            <a:r>
              <a:rPr sz="1800" spc="-5" dirty="0">
                <a:latin typeface="Times New Roman"/>
                <a:cs typeface="Times New Roman"/>
              </a:rPr>
              <a:t> ngữ,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ngữ…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*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MỞ</a:t>
            </a:r>
            <a:r>
              <a:rPr sz="1800" b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3227705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 Nêu nội dung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5" dirty="0">
                <a:latin typeface="Times New Roman"/>
                <a:cs typeface="Times New Roman"/>
              </a:rPr>
              <a:t>kiến (hoặc…) </a:t>
            </a:r>
            <a:r>
              <a:rPr sz="1800" dirty="0">
                <a:latin typeface="Times New Roman"/>
                <a:cs typeface="Times New Roman"/>
              </a:rPr>
              <a:t>rồi </a:t>
            </a:r>
            <a:r>
              <a:rPr sz="1800" spc="-5" dirty="0">
                <a:latin typeface="Times New Roman"/>
                <a:cs typeface="Times New Roman"/>
              </a:rPr>
              <a:t>dẫn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5" dirty="0">
                <a:latin typeface="Times New Roman"/>
                <a:cs typeface="Times New Roman"/>
              </a:rPr>
              <a:t>kiến </a:t>
            </a:r>
            <a:r>
              <a:rPr sz="1800" dirty="0">
                <a:latin typeface="Times New Roman"/>
                <a:cs typeface="Times New Roman"/>
              </a:rPr>
              <a:t>vào.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Ví </a:t>
            </a:r>
            <a:r>
              <a:rPr sz="1800" dirty="0">
                <a:latin typeface="Times New Roman"/>
                <a:cs typeface="Times New Roman"/>
              </a:rPr>
              <a:t>dụ:</a:t>
            </a:r>
          </a:p>
          <a:p>
            <a:pPr marL="12700" marR="5080">
              <a:lnSpc>
                <a:spcPct val="124400"/>
              </a:lnSpc>
            </a:pPr>
            <a:r>
              <a:rPr sz="1800" b="1" i="1" spc="-5" dirty="0">
                <a:latin typeface="Times New Roman"/>
                <a:cs typeface="Times New Roman"/>
              </a:rPr>
              <a:t>Đề</a:t>
            </a:r>
            <a:r>
              <a:rPr sz="1800" b="1" i="1" spc="4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ra:</a:t>
            </a:r>
            <a:r>
              <a:rPr sz="1800" b="1" i="1" spc="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Viết</a:t>
            </a:r>
            <a:r>
              <a:rPr sz="1800" b="1" i="1" spc="3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một</a:t>
            </a:r>
            <a:r>
              <a:rPr sz="1800" b="1" i="1" spc="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bài</a:t>
            </a:r>
            <a:r>
              <a:rPr sz="1800" b="1" i="1" spc="4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văn</a:t>
            </a:r>
            <a:r>
              <a:rPr sz="1800" b="1" i="1" spc="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nghị</a:t>
            </a:r>
            <a:r>
              <a:rPr sz="1800" b="1" i="1" spc="4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luận</a:t>
            </a:r>
            <a:r>
              <a:rPr sz="1800" b="1" i="1" spc="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(khoảng</a:t>
            </a:r>
            <a:r>
              <a:rPr sz="1800" b="1" i="1" spc="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600</a:t>
            </a:r>
            <a:r>
              <a:rPr sz="1800" b="1" i="1" spc="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chữ)</a:t>
            </a:r>
            <a:r>
              <a:rPr sz="1800" b="1" i="1" spc="4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trình</a:t>
            </a:r>
            <a:r>
              <a:rPr sz="1800" b="1" i="1" spc="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bày</a:t>
            </a:r>
            <a:r>
              <a:rPr sz="1800" b="1" i="1" spc="4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suy</a:t>
            </a:r>
            <a:r>
              <a:rPr sz="1800" b="1" i="1" spc="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nghĩ</a:t>
            </a:r>
            <a:r>
              <a:rPr sz="1800" b="1" i="1" spc="4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của</a:t>
            </a:r>
            <a:r>
              <a:rPr sz="1800" b="1" i="1" spc="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anh/chị</a:t>
            </a:r>
            <a:r>
              <a:rPr sz="1800" b="1" i="1" spc="4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về </a:t>
            </a:r>
            <a:r>
              <a:rPr sz="1800" b="1" i="1" spc="-434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câu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nói</a:t>
            </a:r>
            <a:r>
              <a:rPr sz="1800" b="1" i="1" dirty="0">
                <a:latin typeface="Times New Roman"/>
                <a:cs typeface="Times New Roman"/>
              </a:rPr>
              <a:t> của </a:t>
            </a:r>
            <a:r>
              <a:rPr sz="1800" b="1" i="1" spc="-10" dirty="0">
                <a:latin typeface="Times New Roman"/>
                <a:cs typeface="Times New Roman"/>
              </a:rPr>
              <a:t>Nam</a:t>
            </a:r>
            <a:r>
              <a:rPr sz="1800" b="1" i="1" spc="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Cao: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“Cẩu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thả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trong</a:t>
            </a:r>
            <a:r>
              <a:rPr sz="1800" b="1" i="1" dirty="0">
                <a:latin typeface="Times New Roman"/>
                <a:cs typeface="Times New Roman"/>
              </a:rPr>
              <a:t> bất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cứ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nghề</a:t>
            </a:r>
            <a:r>
              <a:rPr sz="1800" b="1" i="1" spc="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gì </a:t>
            </a:r>
            <a:r>
              <a:rPr sz="1800" b="1" i="1" spc="-5" dirty="0">
                <a:latin typeface="Times New Roman"/>
                <a:cs typeface="Times New Roman"/>
              </a:rPr>
              <a:t>cũng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là một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sự</a:t>
            </a:r>
            <a:r>
              <a:rPr sz="1800" b="1" i="1" spc="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bất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lương”.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-5" dirty="0">
                <a:latin typeface="Times New Roman"/>
                <a:cs typeface="Times New Roman"/>
              </a:rPr>
              <a:t> như sau:</a:t>
            </a:r>
            <a:r>
              <a:rPr sz="1800" dirty="0">
                <a:latin typeface="Times New Roman"/>
                <a:cs typeface="Times New Roman"/>
              </a:rPr>
              <a:t> (Tạo</a:t>
            </a:r>
            <a:r>
              <a:rPr sz="1800" spc="-5" dirty="0">
                <a:latin typeface="Times New Roman"/>
                <a:cs typeface="Times New Roman"/>
              </a:rPr>
              <a:t> đối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lập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</a:t>
            </a:r>
            <a:r>
              <a:rPr sz="1800" spc="-5" dirty="0">
                <a:latin typeface="Times New Roman"/>
                <a:cs typeface="Times New Roman"/>
              </a:rPr>
              <a:t> bài)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493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88290" algn="just">
              <a:lnSpc>
                <a:spcPct val="124600"/>
              </a:lnSpc>
              <a:spcBef>
                <a:spcPts val="95"/>
              </a:spcBef>
            </a:pPr>
            <a:r>
              <a:rPr sz="1800" i="1" spc="-5" dirty="0">
                <a:latin typeface="Times New Roman"/>
                <a:cs typeface="Times New Roman"/>
              </a:rPr>
              <a:t>Trong </a:t>
            </a:r>
            <a:r>
              <a:rPr sz="1800" i="1" dirty="0">
                <a:latin typeface="Times New Roman"/>
                <a:cs typeface="Times New Roman"/>
              </a:rPr>
              <a:t>bất kỳ công việc nào, </a:t>
            </a:r>
            <a:r>
              <a:rPr sz="1800" i="1" spc="-5" dirty="0">
                <a:latin typeface="Times New Roman"/>
                <a:cs typeface="Times New Roman"/>
              </a:rPr>
              <a:t>nếu </a:t>
            </a:r>
            <a:r>
              <a:rPr sz="1800" i="1" dirty="0">
                <a:latin typeface="Times New Roman"/>
                <a:cs typeface="Times New Roman"/>
              </a:rPr>
              <a:t>chúng ta </a:t>
            </a:r>
            <a:r>
              <a:rPr sz="1800" i="1" spc="-5" dirty="0">
                <a:latin typeface="Times New Roman"/>
                <a:cs typeface="Times New Roman"/>
              </a:rPr>
              <a:t>làm </a:t>
            </a:r>
            <a:r>
              <a:rPr sz="1800" i="1" dirty="0">
                <a:latin typeface="Times New Roman"/>
                <a:cs typeface="Times New Roman"/>
              </a:rPr>
              <a:t>việc có tâm, có </a:t>
            </a:r>
            <a:r>
              <a:rPr sz="1800" i="1" spc="-5" dirty="0">
                <a:latin typeface="Times New Roman"/>
                <a:cs typeface="Times New Roman"/>
              </a:rPr>
              <a:t>trách </a:t>
            </a:r>
            <a:r>
              <a:rPr sz="1800" i="1" dirty="0">
                <a:latin typeface="Times New Roman"/>
                <a:cs typeface="Times New Roman"/>
              </a:rPr>
              <a:t>nhiệm </a:t>
            </a:r>
            <a:r>
              <a:rPr sz="1800" i="1" spc="-5" dirty="0">
                <a:latin typeface="Times New Roman"/>
                <a:cs typeface="Times New Roman"/>
              </a:rPr>
              <a:t>thì bao giờ </a:t>
            </a:r>
            <a:r>
              <a:rPr sz="1800" i="1" dirty="0">
                <a:latin typeface="Times New Roman"/>
                <a:cs typeface="Times New Roman"/>
              </a:rPr>
              <a:t> công </a:t>
            </a:r>
            <a:r>
              <a:rPr sz="1800" i="1" spc="-5" dirty="0">
                <a:latin typeface="Times New Roman"/>
                <a:cs typeface="Times New Roman"/>
              </a:rPr>
              <a:t>việc </a:t>
            </a:r>
            <a:r>
              <a:rPr sz="1800" i="1" dirty="0">
                <a:latin typeface="Times New Roman"/>
                <a:cs typeface="Times New Roman"/>
              </a:rPr>
              <a:t>cũng </a:t>
            </a:r>
            <a:r>
              <a:rPr sz="1800" i="1" spc="-5" dirty="0">
                <a:latin typeface="Times New Roman"/>
                <a:cs typeface="Times New Roman"/>
              </a:rPr>
              <a:t>thành công. </a:t>
            </a:r>
            <a:r>
              <a:rPr sz="1800" i="1" dirty="0">
                <a:latin typeface="Times New Roman"/>
                <a:cs typeface="Times New Roman"/>
              </a:rPr>
              <a:t>Còn </a:t>
            </a:r>
            <a:r>
              <a:rPr sz="1800" i="1" spc="5" dirty="0">
                <a:latin typeface="Times New Roman"/>
                <a:cs typeface="Times New Roman"/>
              </a:rPr>
              <a:t>nếu </a:t>
            </a:r>
            <a:r>
              <a:rPr sz="1800" i="1" dirty="0">
                <a:latin typeface="Times New Roman"/>
                <a:cs typeface="Times New Roman"/>
              </a:rPr>
              <a:t>chúng ta </a:t>
            </a:r>
            <a:r>
              <a:rPr sz="1800" i="1" spc="-5" dirty="0">
                <a:latin typeface="Times New Roman"/>
                <a:cs typeface="Times New Roman"/>
              </a:rPr>
              <a:t>làm </a:t>
            </a:r>
            <a:r>
              <a:rPr sz="1800" i="1" dirty="0">
                <a:latin typeface="Times New Roman"/>
                <a:cs typeface="Times New Roman"/>
              </a:rPr>
              <a:t>việc </a:t>
            </a:r>
            <a:r>
              <a:rPr sz="1800" i="1" spc="-5" dirty="0">
                <a:latin typeface="Times New Roman"/>
                <a:cs typeface="Times New Roman"/>
              </a:rPr>
              <a:t>một </a:t>
            </a:r>
            <a:r>
              <a:rPr sz="1800" i="1" dirty="0">
                <a:latin typeface="Times New Roman"/>
                <a:cs typeface="Times New Roman"/>
              </a:rPr>
              <a:t>cách hời hợt, </a:t>
            </a:r>
            <a:r>
              <a:rPr sz="1800" i="1" spc="-5" dirty="0">
                <a:latin typeface="Times New Roman"/>
                <a:cs typeface="Times New Roman"/>
              </a:rPr>
              <a:t>vội vàng, </a:t>
            </a:r>
            <a:r>
              <a:rPr sz="1800" i="1" dirty="0">
                <a:latin typeface="Times New Roman"/>
                <a:cs typeface="Times New Roman"/>
              </a:rPr>
              <a:t>thiếu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trách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nhiệm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thì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bao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giờ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công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việc</a:t>
            </a:r>
            <a:r>
              <a:rPr sz="1800" i="1" dirty="0">
                <a:latin typeface="Times New Roman"/>
                <a:cs typeface="Times New Roman"/>
              </a:rPr>
              <a:t> cũng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spc="-15" dirty="0">
                <a:latin typeface="Times New Roman"/>
                <a:cs typeface="Times New Roman"/>
              </a:rPr>
              <a:t>sẽ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đổ</a:t>
            </a:r>
            <a:r>
              <a:rPr sz="1800" i="1" spc="-10" dirty="0">
                <a:latin typeface="Times New Roman"/>
                <a:cs typeface="Times New Roman"/>
              </a:rPr>
              <a:t> bể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gây</a:t>
            </a:r>
            <a:r>
              <a:rPr sz="1800" i="1" spc="-5" dirty="0">
                <a:latin typeface="Times New Roman"/>
                <a:cs typeface="Times New Roman"/>
              </a:rPr>
              <a:t> thiệt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hại</a:t>
            </a:r>
            <a:r>
              <a:rPr sz="1800" i="1" dirty="0">
                <a:latin typeface="Times New Roman"/>
                <a:cs typeface="Times New Roman"/>
              </a:rPr>
              <a:t> cho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bản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thân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khác.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 lẽ đó cũng </a:t>
            </a:r>
            <a:r>
              <a:rPr sz="1800" i="1" spc="-5" dirty="0">
                <a:latin typeface="Times New Roman"/>
                <a:cs typeface="Times New Roman"/>
              </a:rPr>
              <a:t>chính </a:t>
            </a:r>
            <a:r>
              <a:rPr sz="1800" i="1" dirty="0">
                <a:latin typeface="Times New Roman"/>
                <a:cs typeface="Times New Roman"/>
              </a:rPr>
              <a:t>là ý nghĩa </a:t>
            </a:r>
            <a:r>
              <a:rPr sz="1800" i="1" spc="5" dirty="0">
                <a:latin typeface="Times New Roman"/>
                <a:cs typeface="Times New Roman"/>
              </a:rPr>
              <a:t>của </a:t>
            </a:r>
            <a:r>
              <a:rPr sz="1800" i="1" dirty="0">
                <a:latin typeface="Times New Roman"/>
                <a:cs typeface="Times New Roman"/>
              </a:rPr>
              <a:t>câu </a:t>
            </a:r>
            <a:r>
              <a:rPr sz="1800" i="1" spc="-5" dirty="0">
                <a:latin typeface="Times New Roman"/>
                <a:cs typeface="Times New Roman"/>
              </a:rPr>
              <a:t>nói mà </a:t>
            </a:r>
            <a:r>
              <a:rPr sz="1800" i="1" dirty="0">
                <a:latin typeface="Times New Roman"/>
                <a:cs typeface="Times New Roman"/>
              </a:rPr>
              <a:t>Nam Cao muốn gửi đến tất cả </a:t>
            </a:r>
            <a:r>
              <a:rPr sz="1800" i="1" spc="-5" dirty="0">
                <a:latin typeface="Times New Roman"/>
                <a:cs typeface="Times New Roman"/>
              </a:rPr>
              <a:t>chúng </a:t>
            </a:r>
            <a:r>
              <a:rPr sz="1800" i="1" dirty="0">
                <a:latin typeface="Times New Roman"/>
                <a:cs typeface="Times New Roman"/>
              </a:rPr>
              <a:t>ta: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“Cẩu </a:t>
            </a:r>
            <a:r>
              <a:rPr sz="1800" i="1" dirty="0">
                <a:latin typeface="Times New Roman"/>
                <a:cs typeface="Times New Roman"/>
              </a:rPr>
              <a:t>thả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bất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cứ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nghề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gì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cũng</a:t>
            </a:r>
            <a:r>
              <a:rPr sz="1800" i="1" dirty="0">
                <a:latin typeface="Times New Roman"/>
                <a:cs typeface="Times New Roman"/>
              </a:rPr>
              <a:t> là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một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sự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bất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lương”.</a:t>
            </a:r>
            <a:endParaRPr sz="1800">
              <a:latin typeface="Times New Roman"/>
              <a:cs typeface="Times New Roman"/>
            </a:endParaRPr>
          </a:p>
          <a:p>
            <a:pPr marL="70485">
              <a:lnSpc>
                <a:spcPct val="100000"/>
              </a:lnSpc>
              <a:spcBef>
                <a:spcPts val="530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*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THÂN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endParaRPr sz="1800">
              <a:latin typeface="Times New Roman"/>
              <a:cs typeface="Times New Roman"/>
            </a:endParaRPr>
          </a:p>
          <a:p>
            <a:pPr marL="12700" marR="1703705">
              <a:lnSpc>
                <a:spcPts val="2700"/>
              </a:lnSpc>
              <a:spcBef>
                <a:spcPts val="165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Giải thích: (Trước </a:t>
            </a:r>
            <a:r>
              <a:rPr sz="1800" dirty="0">
                <a:latin typeface="Times New Roman"/>
                <a:cs typeface="Times New Roman"/>
              </a:rPr>
              <a:t>hết ta cần </a:t>
            </a:r>
            <a:r>
              <a:rPr sz="1800" spc="-5" dirty="0">
                <a:latin typeface="Times New Roman"/>
                <a:cs typeface="Times New Roman"/>
              </a:rPr>
              <a:t>hiểu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5" dirty="0">
                <a:latin typeface="Times New Roman"/>
                <a:cs typeface="Times New Roman"/>
              </a:rPr>
              <a:t>kiến </a:t>
            </a:r>
            <a:r>
              <a:rPr sz="1800" dirty="0">
                <a:latin typeface="Times New Roman"/>
                <a:cs typeface="Times New Roman"/>
              </a:rPr>
              <a:t>trên có ý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như </a:t>
            </a:r>
            <a:r>
              <a:rPr sz="1800" spc="5" dirty="0">
                <a:latin typeface="Times New Roman"/>
                <a:cs typeface="Times New Roman"/>
              </a:rPr>
              <a:t>thế </a:t>
            </a:r>
            <a:r>
              <a:rPr sz="1800" dirty="0">
                <a:latin typeface="Times New Roman"/>
                <a:cs typeface="Times New Roman"/>
              </a:rPr>
              <a:t>nào)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Nếu </a:t>
            </a:r>
            <a:r>
              <a:rPr sz="1800" dirty="0">
                <a:latin typeface="Times New Roman"/>
                <a:cs typeface="Times New Roman"/>
              </a:rPr>
              <a:t>2 vế</a:t>
            </a:r>
            <a:r>
              <a:rPr sz="1800" spc="-5" dirty="0">
                <a:latin typeface="Times New Roman"/>
                <a:cs typeface="Times New Roman"/>
              </a:rPr>
              <a:t> thì: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 </a:t>
            </a:r>
            <a:r>
              <a:rPr sz="1800" spc="-5" dirty="0">
                <a:latin typeface="Times New Roman"/>
                <a:cs typeface="Times New Roman"/>
              </a:rPr>
              <a:t>vế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1,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Ví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dụ: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Trước</a:t>
            </a:r>
            <a:r>
              <a:rPr sz="1800" i="1" spc="11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hết</a:t>
            </a:r>
            <a:r>
              <a:rPr sz="1800" i="1" spc="11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</a:t>
            </a:r>
            <a:r>
              <a:rPr sz="1800" i="1" spc="11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cần</a:t>
            </a:r>
            <a:r>
              <a:rPr sz="1800" i="1" spc="1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hiểu</a:t>
            </a:r>
            <a:r>
              <a:rPr sz="1800" i="1" spc="10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câu</a:t>
            </a:r>
            <a:r>
              <a:rPr sz="1800" i="1" spc="1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nói</a:t>
            </a:r>
            <a:r>
              <a:rPr sz="1800" i="1" spc="11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“Cẩu</a:t>
            </a:r>
            <a:r>
              <a:rPr sz="1800" i="1" spc="1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thả</a:t>
            </a:r>
            <a:r>
              <a:rPr sz="1800" i="1" spc="11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trong</a:t>
            </a:r>
            <a:r>
              <a:rPr sz="1800" i="1" spc="1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bất</a:t>
            </a:r>
            <a:r>
              <a:rPr sz="1800" i="1" spc="1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cứ</a:t>
            </a:r>
            <a:r>
              <a:rPr sz="1800" i="1" spc="11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nghề</a:t>
            </a:r>
            <a:r>
              <a:rPr sz="1800" i="1" spc="13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gì</a:t>
            </a:r>
            <a:r>
              <a:rPr sz="1800" i="1" spc="11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cũng</a:t>
            </a:r>
            <a:r>
              <a:rPr sz="1800" i="1" spc="11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11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một</a:t>
            </a:r>
            <a:r>
              <a:rPr sz="1800" i="1" spc="11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sự</a:t>
            </a:r>
            <a:r>
              <a:rPr sz="1800" i="1" spc="1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bất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i="1" dirty="0">
                <a:latin typeface="Times New Roman"/>
                <a:cs typeface="Times New Roman"/>
              </a:rPr>
              <a:t>lương”</a:t>
            </a:r>
            <a:r>
              <a:rPr sz="1800" i="1" spc="10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ý</a:t>
            </a:r>
            <a:r>
              <a:rPr sz="1800" i="1" spc="1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nghĩa</a:t>
            </a:r>
            <a:r>
              <a:rPr sz="1800" i="1" spc="11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gì?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“Cẩu</a:t>
            </a:r>
            <a:r>
              <a:rPr sz="1800" i="1" spc="1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thả”</a:t>
            </a:r>
            <a:r>
              <a:rPr sz="1800" i="1" spc="10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11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nghĩa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</a:t>
            </a:r>
            <a:r>
              <a:rPr sz="1800" i="1" spc="10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việc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thiếu</a:t>
            </a:r>
            <a:r>
              <a:rPr sz="1800" i="1" spc="1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trách</a:t>
            </a:r>
            <a:r>
              <a:rPr sz="1800" i="1" spc="11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nhiệm,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vội</a:t>
            </a:r>
            <a:r>
              <a:rPr sz="1800" i="1" spc="11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vàng,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dối,</a:t>
            </a:r>
            <a:r>
              <a:rPr sz="1800" i="1" spc="-5" dirty="0">
                <a:latin typeface="Times New Roman"/>
                <a:cs typeface="Times New Roman"/>
              </a:rPr>
              <a:t> làm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hời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hợt,</a:t>
            </a:r>
            <a:r>
              <a:rPr sz="1800" i="1" dirty="0">
                <a:latin typeface="Times New Roman"/>
                <a:cs typeface="Times New Roman"/>
              </a:rPr>
              <a:t> qua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loa…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“Bất</a:t>
            </a:r>
            <a:r>
              <a:rPr sz="1800" i="1" dirty="0">
                <a:latin typeface="Times New Roman"/>
                <a:cs typeface="Times New Roman"/>
              </a:rPr>
              <a:t> lương”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không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 lương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tâm.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vậy,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câu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 ý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15"/>
              </a:spcBef>
            </a:pPr>
            <a:r>
              <a:rPr sz="1800" i="1" dirty="0">
                <a:latin typeface="Times New Roman"/>
                <a:cs typeface="Times New Roman"/>
              </a:rPr>
              <a:t>nghĩa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là: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làm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việc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gì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mà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thiếu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trách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nhiệm,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thiếu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ý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thức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thì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đồng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nghĩa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với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việc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không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lương tâm,</a:t>
            </a:r>
            <a:r>
              <a:rPr sz="1800" i="1" spc="-5" dirty="0">
                <a:latin typeface="Times New Roman"/>
                <a:cs typeface="Times New Roman"/>
              </a:rPr>
              <a:t> không</a:t>
            </a:r>
            <a:r>
              <a:rPr sz="1800" i="1" dirty="0">
                <a:latin typeface="Times New Roman"/>
                <a:cs typeface="Times New Roman"/>
              </a:rPr>
              <a:t> có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đạo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đức.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 startAt="2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Bàn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dirty="0">
                <a:latin typeface="Times New Roman"/>
                <a:cs typeface="Times New Roman"/>
              </a:rPr>
              <a:t> giải thích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 </a:t>
            </a:r>
            <a:r>
              <a:rPr sz="1800" spc="-5" dirty="0">
                <a:latin typeface="Times New Roman"/>
                <a:cs typeface="Times New Roman"/>
              </a:rPr>
              <a:t>thấy</a:t>
            </a:r>
            <a:r>
              <a:rPr sz="1800" dirty="0">
                <a:latin typeface="Times New Roman"/>
                <a:cs typeface="Times New Roman"/>
              </a:rPr>
              <a:t> đây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</a:t>
            </a:r>
            <a:r>
              <a:rPr sz="1800" spc="-5" dirty="0">
                <a:latin typeface="Times New Roman"/>
                <a:cs typeface="Times New Roman"/>
              </a:rPr>
              <a:t>nói…)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 ý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tác</a:t>
            </a:r>
            <a:r>
              <a:rPr sz="1800" spc="-5" dirty="0">
                <a:latin typeface="Times New Roman"/>
                <a:cs typeface="Times New Roman"/>
              </a:rPr>
              <a:t> hại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(…):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 hiện 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3442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bên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cạnh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cực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thấy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 </a:t>
            </a:r>
            <a:r>
              <a:rPr sz="1800" spc="-5" dirty="0">
                <a:latin typeface="Times New Roman"/>
                <a:cs typeface="Times New Roman"/>
              </a:rPr>
              <a:t>tuyên dương: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(nêu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 hiện)</a:t>
            </a:r>
            <a:endParaRPr sz="1800">
              <a:latin typeface="Times New Roman"/>
              <a:cs typeface="Times New Roman"/>
            </a:endParaRPr>
          </a:p>
          <a:p>
            <a:pPr marL="12700" marR="5080" indent="57785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rút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học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động: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ts val="2690"/>
              </a:lnSpc>
              <a:buChar char="–"/>
              <a:tabLst>
                <a:tab pos="182245" algn="l"/>
              </a:tabLst>
            </a:pP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xấu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mỗi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loại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5" dirty="0">
                <a:latin typeface="Times New Roman"/>
                <a:cs typeface="Times New Roman"/>
              </a:rPr>
              <a:t> khỏi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dirty="0">
                <a:latin typeface="Times New Roman"/>
                <a:cs typeface="Times New Roman"/>
              </a:rPr>
              <a:t> 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-5" dirty="0">
                <a:latin typeface="Times New Roman"/>
                <a:cs typeface="Times New Roman"/>
              </a:rPr>
              <a:t> hội.</a:t>
            </a:r>
            <a:endParaRPr sz="1800">
              <a:latin typeface="Times New Roman"/>
              <a:cs typeface="Times New Roman"/>
            </a:endParaRPr>
          </a:p>
          <a:p>
            <a:pPr marL="180340" indent="-168275">
              <a:lnSpc>
                <a:spcPct val="100000"/>
              </a:lnSpc>
              <a:spcBef>
                <a:spcPts val="350"/>
              </a:spcBef>
              <a:buChar char="–"/>
              <a:tabLst>
                <a:tab pos="180975" algn="l"/>
              </a:tabLst>
            </a:pP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rèn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luyện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đẹp…(tự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suy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tiếp)</a:t>
            </a:r>
            <a:endParaRPr sz="1800">
              <a:latin typeface="Times New Roman"/>
              <a:cs typeface="Times New Roman"/>
            </a:endParaRPr>
          </a:p>
          <a:p>
            <a:pPr marL="70485">
              <a:lnSpc>
                <a:spcPct val="100000"/>
              </a:lnSpc>
              <a:spcBef>
                <a:spcPts val="52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*</a:t>
            </a:r>
            <a:r>
              <a:rPr sz="1800" b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KẾT</a:t>
            </a:r>
            <a:r>
              <a:rPr sz="1800" b="1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Tóm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…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spc="-5" dirty="0">
                <a:latin typeface="Times New Roman"/>
                <a:cs typeface="Times New Roman"/>
              </a:rPr>
              <a:t>IV. </a:t>
            </a:r>
            <a:r>
              <a:rPr sz="1800" b="1" dirty="0">
                <a:latin typeface="Times New Roman"/>
                <a:cs typeface="Times New Roman"/>
              </a:rPr>
              <a:t>MỘT</a:t>
            </a:r>
            <a:r>
              <a:rPr sz="1800" b="1" spc="-5" dirty="0">
                <a:latin typeface="Times New Roman"/>
                <a:cs typeface="Times New Roman"/>
              </a:rPr>
              <a:t> SỐ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DẠNG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ĐỀ</a:t>
            </a:r>
            <a:r>
              <a:rPr sz="1800" b="1" spc="-5" dirty="0">
                <a:latin typeface="Times New Roman"/>
                <a:cs typeface="Times New Roman"/>
              </a:rPr>
              <a:t> LUYỆN TẬP</a:t>
            </a:r>
            <a:endParaRPr sz="1800" dirty="0">
              <a:latin typeface="Times New Roman"/>
              <a:cs typeface="Times New Roman"/>
            </a:endParaRPr>
          </a:p>
          <a:p>
            <a:pPr marR="7710170" algn="ctr">
              <a:lnSpc>
                <a:spcPct val="100000"/>
              </a:lnSpc>
              <a:spcBef>
                <a:spcPts val="530"/>
              </a:spcBef>
            </a:pPr>
            <a:r>
              <a:rPr sz="1800" b="1" i="1" spc="-5" dirty="0">
                <a:latin typeface="Times New Roman"/>
                <a:cs typeface="Times New Roman"/>
              </a:rPr>
              <a:t>Đề</a:t>
            </a:r>
            <a:r>
              <a:rPr sz="1800" b="1" i="1" spc="-5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1: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b="1" i="1" spc="-5" dirty="0">
                <a:latin typeface="Times New Roman"/>
                <a:cs typeface="Times New Roman"/>
              </a:rPr>
              <a:t>Bầu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ơi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thương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lấy </a:t>
            </a:r>
            <a:r>
              <a:rPr sz="1800" b="1" i="1" dirty="0">
                <a:latin typeface="Times New Roman"/>
                <a:cs typeface="Times New Roman"/>
              </a:rPr>
              <a:t>bí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cùng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b="1" i="1" spc="-5" dirty="0">
                <a:latin typeface="Times New Roman"/>
                <a:cs typeface="Times New Roman"/>
              </a:rPr>
              <a:t>Tuy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rằng </a:t>
            </a:r>
            <a:r>
              <a:rPr sz="1800" b="1" i="1" dirty="0">
                <a:latin typeface="Times New Roman"/>
                <a:cs typeface="Times New Roman"/>
              </a:rPr>
              <a:t>khác </a:t>
            </a:r>
            <a:r>
              <a:rPr sz="1800" b="1" i="1" spc="-5" dirty="0">
                <a:latin typeface="Times New Roman"/>
                <a:cs typeface="Times New Roman"/>
              </a:rPr>
              <a:t>giống, nhưng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chung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một giàn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b="1" i="1" dirty="0">
                <a:latin typeface="Times New Roman"/>
                <a:cs typeface="Times New Roman"/>
              </a:rPr>
              <a:t>Em</a:t>
            </a:r>
            <a:r>
              <a:rPr sz="1800" b="1" i="1" spc="2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hiểu</a:t>
            </a:r>
            <a:r>
              <a:rPr sz="1800" b="1" i="1" spc="2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như</a:t>
            </a:r>
            <a:r>
              <a:rPr sz="1800" b="1" i="1" spc="229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thế</a:t>
            </a:r>
            <a:r>
              <a:rPr sz="1800" b="1" i="1" spc="24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nào</a:t>
            </a:r>
            <a:r>
              <a:rPr sz="1800" b="1" i="1" spc="2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về</a:t>
            </a:r>
            <a:r>
              <a:rPr sz="1800" b="1" i="1" spc="22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lời</a:t>
            </a:r>
            <a:r>
              <a:rPr sz="1800" b="1" i="1" spc="22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khuyên</a:t>
            </a:r>
            <a:r>
              <a:rPr sz="1800" b="1" i="1" spc="229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trong</a:t>
            </a:r>
            <a:r>
              <a:rPr sz="1800" b="1" i="1" spc="229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câu</a:t>
            </a:r>
            <a:r>
              <a:rPr sz="1800" b="1" i="1" spc="22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ca</a:t>
            </a:r>
            <a:r>
              <a:rPr sz="1800" b="1" i="1" spc="22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dao</a:t>
            </a:r>
            <a:r>
              <a:rPr sz="1800" b="1" i="1" spc="22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trên?</a:t>
            </a:r>
            <a:r>
              <a:rPr sz="1800" b="1" i="1" spc="204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Hãy</a:t>
            </a:r>
            <a:r>
              <a:rPr sz="1800" b="1" i="1" spc="22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chứng</a:t>
            </a:r>
            <a:r>
              <a:rPr sz="1800" b="1" i="1" spc="2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minh</a:t>
            </a:r>
            <a:r>
              <a:rPr sz="1800" b="1" i="1" spc="22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rằng: </a:t>
            </a:r>
            <a:r>
              <a:rPr sz="1800" b="1" i="1" spc="-434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Truyền</a:t>
            </a:r>
            <a:r>
              <a:rPr sz="1800" b="1" i="1" spc="-5" dirty="0">
                <a:latin typeface="Times New Roman"/>
                <a:cs typeface="Times New Roman"/>
              </a:rPr>
              <a:t> thống </a:t>
            </a:r>
            <a:r>
              <a:rPr sz="1800" b="1" i="1" dirty="0">
                <a:latin typeface="Times New Roman"/>
                <a:cs typeface="Times New Roman"/>
              </a:rPr>
              <a:t>đạo lý đó vẫn</a:t>
            </a:r>
            <a:r>
              <a:rPr sz="1800" b="1" i="1" spc="-5" dirty="0">
                <a:latin typeface="Times New Roman"/>
                <a:cs typeface="Times New Roman"/>
              </a:rPr>
              <a:t> được</a:t>
            </a:r>
            <a:r>
              <a:rPr sz="1800" b="1" i="1" dirty="0">
                <a:latin typeface="Times New Roman"/>
                <a:cs typeface="Times New Roman"/>
              </a:rPr>
              <a:t> coi </a:t>
            </a:r>
            <a:r>
              <a:rPr sz="1800" b="1" i="1" spc="-5" dirty="0">
                <a:latin typeface="Times New Roman"/>
                <a:cs typeface="Times New Roman"/>
              </a:rPr>
              <a:t>trọng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trong</a:t>
            </a:r>
            <a:r>
              <a:rPr sz="1800" b="1" i="1" dirty="0">
                <a:latin typeface="Times New Roman"/>
                <a:cs typeface="Times New Roman"/>
              </a:rPr>
              <a:t> xã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hội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ngày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nay.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a.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Mở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0"/>
              </a:spcBef>
              <a:buChar char="-"/>
              <a:tabLst>
                <a:tab pos="142875" algn="l"/>
              </a:tabLst>
            </a:pP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truyền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thống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đoàn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giúp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đỡ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lẫn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Nam.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dẫn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dao.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b.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 dao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buChar char="-"/>
              <a:tabLst>
                <a:tab pos="146050" algn="l"/>
              </a:tabLst>
            </a:pPr>
            <a:r>
              <a:rPr sz="1800" spc="-5" dirty="0">
                <a:latin typeface="Times New Roman"/>
                <a:cs typeface="Times New Roman"/>
              </a:rPr>
              <a:t>Bầu </a:t>
            </a:r>
            <a:r>
              <a:rPr sz="1800" dirty="0">
                <a:latin typeface="Times New Roman"/>
                <a:cs typeface="Times New Roman"/>
              </a:rPr>
              <a:t>bí </a:t>
            </a:r>
            <a:r>
              <a:rPr sz="1800" spc="-1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hai thứ </a:t>
            </a:r>
            <a:r>
              <a:rPr sz="1800" dirty="0">
                <a:latin typeface="Times New Roman"/>
                <a:cs typeface="Times New Roman"/>
              </a:rPr>
              <a:t>cây </a:t>
            </a:r>
            <a:r>
              <a:rPr sz="1800" spc="-5" dirty="0">
                <a:latin typeface="Times New Roman"/>
                <a:cs typeface="Times New Roman"/>
              </a:rPr>
              <a:t>khác giống </a:t>
            </a:r>
            <a:r>
              <a:rPr sz="1800" dirty="0">
                <a:latin typeface="Times New Roman"/>
                <a:cs typeface="Times New Roman"/>
              </a:rPr>
              <a:t>nhưng cùng </a:t>
            </a:r>
            <a:r>
              <a:rPr sz="1800" spc="-5" dirty="0">
                <a:latin typeface="Times New Roman"/>
                <a:cs typeface="Times New Roman"/>
              </a:rPr>
              <a:t>loài, thường được </a:t>
            </a:r>
            <a:r>
              <a:rPr sz="1800" dirty="0">
                <a:latin typeface="Times New Roman"/>
                <a:cs typeface="Times New Roman"/>
              </a:rPr>
              <a:t>trồng cho </a:t>
            </a:r>
            <a:r>
              <a:rPr sz="1800" spc="-5" dirty="0">
                <a:latin typeface="Times New Roman"/>
                <a:cs typeface="Times New Roman"/>
              </a:rPr>
              <a:t>leo chung </a:t>
            </a:r>
            <a:r>
              <a:rPr sz="1800" dirty="0">
                <a:latin typeface="Times New Roman"/>
                <a:cs typeface="Times New Roman"/>
              </a:rPr>
              <a:t>giàn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 cùng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điều </a:t>
            </a:r>
            <a:r>
              <a:rPr sz="1800" spc="-5" dirty="0">
                <a:latin typeface="Times New Roman"/>
                <a:cs typeface="Times New Roman"/>
              </a:rPr>
              <a:t>kiện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endParaRPr sz="1800" dirty="0">
              <a:latin typeface="Times New Roman"/>
              <a:cs typeface="Times New Roman"/>
            </a:endParaRPr>
          </a:p>
          <a:p>
            <a:pPr marL="12700" marR="8255">
              <a:lnSpc>
                <a:spcPct val="124400"/>
              </a:lnSpc>
              <a:spcBef>
                <a:spcPts val="5"/>
              </a:spcBef>
              <a:buChar char="-"/>
              <a:tabLst>
                <a:tab pos="162560" algn="l"/>
              </a:tabLst>
            </a:pPr>
            <a:r>
              <a:rPr sz="1800" spc="-5" dirty="0">
                <a:latin typeface="Times New Roman"/>
                <a:cs typeface="Times New Roman"/>
              </a:rPr>
              <a:t>Bầu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bí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hoá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cùng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xóm,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quê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hương,</a:t>
            </a:r>
            <a:r>
              <a:rPr sz="1800" dirty="0">
                <a:latin typeface="Times New Roman"/>
                <a:cs typeface="Times New Roman"/>
              </a:rPr>
              <a:t> đất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bí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bầu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khuyên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đoàn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điều</a:t>
            </a:r>
            <a:r>
              <a:rPr sz="1800" dirty="0">
                <a:latin typeface="Times New Roman"/>
                <a:cs typeface="Times New Roman"/>
              </a:rPr>
              <a:t> kiện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riêng.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Vì sao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đoàn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kết?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Yêu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5" dirty="0">
                <a:latin typeface="Times New Roman"/>
                <a:cs typeface="Times New Roman"/>
              </a:rPr>
              <a:t> đoàn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 </a:t>
            </a:r>
            <a:r>
              <a:rPr sz="1800" spc="-5" dirty="0">
                <a:latin typeface="Times New Roman"/>
                <a:cs typeface="Times New Roman"/>
              </a:rPr>
              <a:t>cho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tốt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giúp</a:t>
            </a:r>
            <a:r>
              <a:rPr sz="1800" dirty="0">
                <a:latin typeface="Times New Roman"/>
                <a:cs typeface="Times New Roman"/>
              </a:rPr>
              <a:t> đỡ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vượt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 </a:t>
            </a:r>
            <a:r>
              <a:rPr sz="1800" spc="-5" dirty="0">
                <a:latin typeface="Times New Roman"/>
                <a:cs typeface="Times New Roman"/>
              </a:rPr>
              <a:t>khăn,</a:t>
            </a:r>
            <a:r>
              <a:rPr sz="1800" dirty="0">
                <a:latin typeface="Times New Roman"/>
                <a:cs typeface="Times New Roman"/>
              </a:rPr>
              <a:t> tạo </a:t>
            </a:r>
            <a:r>
              <a:rPr sz="1800" spc="-5" dirty="0">
                <a:latin typeface="Times New Roman"/>
                <a:cs typeface="Times New Roman"/>
              </a:rPr>
              <a:t>lập</a:t>
            </a:r>
            <a:r>
              <a:rPr sz="1800" dirty="0">
                <a:latin typeface="Times New Roman"/>
                <a:cs typeface="Times New Roman"/>
              </a:rPr>
              <a:t> và ổn </a:t>
            </a:r>
            <a:r>
              <a:rPr sz="1800" spc="-5" dirty="0">
                <a:latin typeface="Times New Roman"/>
                <a:cs typeface="Times New Roman"/>
              </a:rPr>
              <a:t>định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đỡ thấy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dirty="0">
                <a:latin typeface="Times New Roman"/>
                <a:cs typeface="Times New Roman"/>
              </a:rPr>
              <a:t> hơn, gắn bó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-5" dirty="0">
                <a:latin typeface="Times New Roman"/>
                <a:cs typeface="Times New Roman"/>
              </a:rPr>
              <a:t> hội,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Xã hội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bớt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khó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khăn.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Yêu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giúp</a:t>
            </a:r>
            <a:r>
              <a:rPr sz="1800" dirty="0">
                <a:latin typeface="Times New Roman"/>
                <a:cs typeface="Times New Roman"/>
              </a:rPr>
              <a:t> đỡ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đạo</a:t>
            </a:r>
            <a:r>
              <a:rPr sz="1800" dirty="0">
                <a:latin typeface="Times New Roman"/>
                <a:cs typeface="Times New Roman"/>
              </a:rPr>
              <a:t> lý,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truyền</a:t>
            </a:r>
            <a:r>
              <a:rPr sz="1800" spc="-5" dirty="0">
                <a:latin typeface="Times New Roman"/>
                <a:cs typeface="Times New Roman"/>
              </a:rPr>
              <a:t> thống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tộc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lý đó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nguyện,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Kịp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cứ</a:t>
            </a:r>
            <a:r>
              <a:rPr sz="1800" spc="-5" dirty="0">
                <a:latin typeface="Times New Roman"/>
                <a:cs typeface="Times New Roman"/>
              </a:rPr>
              <a:t> ít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Quan tâm </a:t>
            </a:r>
            <a:r>
              <a:rPr sz="1800" dirty="0">
                <a:latin typeface="Times New Roman"/>
                <a:cs typeface="Times New Roman"/>
              </a:rPr>
              <a:t>giúp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đỡ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khác</a:t>
            </a:r>
            <a:r>
              <a:rPr sz="1800" spc="-5" dirty="0">
                <a:latin typeface="Times New Roman"/>
                <a:cs typeface="Times New Roman"/>
              </a:rPr>
              <a:t> về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chất,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Chứng </a:t>
            </a:r>
            <a:r>
              <a:rPr sz="1800" dirty="0">
                <a:latin typeface="Times New Roman"/>
                <a:cs typeface="Times New Roman"/>
              </a:rPr>
              <a:t>minh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5" dirty="0">
                <a:latin typeface="Times New Roman"/>
                <a:cs typeface="Times New Roman"/>
              </a:rPr>
              <a:t> đang được</a:t>
            </a:r>
            <a:r>
              <a:rPr sz="1800" dirty="0">
                <a:latin typeface="Times New Roman"/>
                <a:cs typeface="Times New Roman"/>
              </a:rPr>
              <a:t> phát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huy.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trào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Toàn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nhiệt tình,</a:t>
            </a:r>
            <a:r>
              <a:rPr sz="1800" spc="-5" dirty="0">
                <a:latin typeface="Times New Roman"/>
                <a:cs typeface="Times New Roman"/>
              </a:rPr>
              <a:t> trở</a:t>
            </a:r>
            <a:r>
              <a:rPr sz="1800" dirty="0">
                <a:latin typeface="Times New Roman"/>
                <a:cs typeface="Times New Roman"/>
              </a:rPr>
              <a:t> thành </a:t>
            </a:r>
            <a:r>
              <a:rPr sz="1800" spc="-5" dirty="0">
                <a:latin typeface="Times New Roman"/>
                <a:cs typeface="Times New Roman"/>
              </a:rPr>
              <a:t>nếp </a:t>
            </a:r>
            <a:r>
              <a:rPr sz="1800" spc="-10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tự </a:t>
            </a:r>
            <a:r>
              <a:rPr sz="1800" spc="-5" dirty="0">
                <a:latin typeface="Times New Roman"/>
                <a:cs typeface="Times New Roman"/>
              </a:rPr>
              <a:t>nhiên.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trào.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86714"/>
            <a:ext cx="8257540" cy="576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Khẳng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đúng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đắn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câu ca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dao.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R="7496809" algn="ctr">
              <a:lnSpc>
                <a:spcPct val="100000"/>
              </a:lnSpc>
            </a:pPr>
            <a:r>
              <a:rPr sz="1800" b="1" i="1" spc="-5" dirty="0">
                <a:latin typeface="Times New Roman"/>
                <a:cs typeface="Times New Roman"/>
              </a:rPr>
              <a:t>Đề</a:t>
            </a:r>
            <a:r>
              <a:rPr sz="1800" b="1" i="1" spc="-5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2.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b="1" i="1" spc="-5" dirty="0">
                <a:latin typeface="Times New Roman"/>
                <a:cs typeface="Times New Roman"/>
              </a:rPr>
              <a:t>Anh</a:t>
            </a:r>
            <a:r>
              <a:rPr sz="1800" b="1" i="1" spc="-2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em</a:t>
            </a:r>
            <a:r>
              <a:rPr sz="1800" b="1" i="1" spc="-5" dirty="0">
                <a:latin typeface="Times New Roman"/>
                <a:cs typeface="Times New Roman"/>
              </a:rPr>
              <a:t> như </a:t>
            </a:r>
            <a:r>
              <a:rPr sz="1800" b="1" i="1" dirty="0">
                <a:latin typeface="Times New Roman"/>
                <a:cs typeface="Times New Roman"/>
              </a:rPr>
              <a:t>thể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chân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tay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5"/>
              </a:spcBef>
            </a:pPr>
            <a:r>
              <a:rPr sz="1800" b="1" i="1" dirty="0">
                <a:latin typeface="Times New Roman"/>
                <a:cs typeface="Times New Roman"/>
              </a:rPr>
              <a:t>Rách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lành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đùm</a:t>
            </a:r>
            <a:r>
              <a:rPr sz="1800" b="1" i="1" spc="-2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bọc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dở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hay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đỡ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đần.</a:t>
            </a:r>
            <a:endParaRPr sz="1800" dirty="0">
              <a:latin typeface="Times New Roman"/>
              <a:cs typeface="Times New Roman"/>
            </a:endParaRPr>
          </a:p>
          <a:p>
            <a:pPr marR="2213610" algn="ctr">
              <a:lnSpc>
                <a:spcPct val="100000"/>
              </a:lnSpc>
              <a:spcBef>
                <a:spcPts val="525"/>
              </a:spcBef>
            </a:pPr>
            <a:r>
              <a:rPr sz="1800" b="1" i="1" spc="-5" dirty="0">
                <a:latin typeface="Times New Roman"/>
                <a:cs typeface="Times New Roman"/>
              </a:rPr>
              <a:t>Suy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nghĩ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của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em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về</a:t>
            </a:r>
            <a:r>
              <a:rPr sz="1800" b="1" i="1" spc="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lời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khuyên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trong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câu</a:t>
            </a:r>
            <a:r>
              <a:rPr sz="1800" b="1" i="1" dirty="0">
                <a:latin typeface="Times New Roman"/>
                <a:cs typeface="Times New Roman"/>
              </a:rPr>
              <a:t> ca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dao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trên?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a.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Mở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dirty="0">
                <a:latin typeface="Times New Roman"/>
                <a:cs typeface="Times New Roman"/>
              </a:rPr>
              <a:t> thiệu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nét</a:t>
            </a:r>
            <a:r>
              <a:rPr sz="1800" dirty="0">
                <a:latin typeface="Times New Roman"/>
                <a:cs typeface="Times New Roman"/>
              </a:rPr>
              <a:t> đẹp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dirty="0">
                <a:latin typeface="Times New Roman"/>
                <a:cs typeface="Times New Roman"/>
              </a:rPr>
              <a:t> 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5" dirty="0">
                <a:latin typeface="Times New Roman"/>
                <a:cs typeface="Times New Roman"/>
              </a:rPr>
              <a:t> tộc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 Nam.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dẫn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dao.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b.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 dao.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sánh: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tay.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Tay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Chân: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Hai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phận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cơ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hệ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khăng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khít,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hỗ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trợ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mọi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So </a:t>
            </a:r>
            <a:r>
              <a:rPr sz="1800" dirty="0">
                <a:latin typeface="Times New Roman"/>
                <a:cs typeface="Times New Roman"/>
              </a:rPr>
              <a:t>sánh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mối</a:t>
            </a:r>
            <a:r>
              <a:rPr sz="1800" dirty="0">
                <a:latin typeface="Times New Roman"/>
                <a:cs typeface="Times New Roman"/>
              </a:rPr>
              <a:t> quan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gắn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em.</a:t>
            </a:r>
          </a:p>
          <a:p>
            <a:pPr marL="12700" marR="374015">
              <a:lnSpc>
                <a:spcPts val="2700"/>
              </a:lnSpc>
              <a:spcBef>
                <a:spcPts val="9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Rách,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tượng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nghèo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khó,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thuận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lợi,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đầy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đủ. </a:t>
            </a:r>
            <a:r>
              <a:rPr sz="1800" dirty="0">
                <a:latin typeface="Times New Roman"/>
                <a:cs typeface="Times New Roman"/>
              </a:rPr>
              <a:t> Từ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ca dao khuyên: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 </a:t>
            </a:r>
            <a:r>
              <a:rPr sz="1800" spc="-5" dirty="0">
                <a:latin typeface="Times New Roman"/>
                <a:cs typeface="Times New Roman"/>
              </a:rPr>
              <a:t>gìn</a:t>
            </a:r>
            <a:r>
              <a:rPr sz="1800" dirty="0">
                <a:latin typeface="Times New Roman"/>
                <a:cs typeface="Times New Roman"/>
              </a:rPr>
              <a:t> 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 thắm </a:t>
            </a:r>
            <a:r>
              <a:rPr sz="1800" spc="-5" dirty="0">
                <a:latin typeface="Times New Roman"/>
                <a:cs typeface="Times New Roman"/>
              </a:rPr>
              <a:t>thiết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thay</a:t>
            </a:r>
            <a:r>
              <a:rPr sz="1800" dirty="0">
                <a:latin typeface="Times New Roman"/>
                <a:cs typeface="Times New Roman"/>
              </a:rPr>
              <a:t> đổi.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5882640" cy="446849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5" dirty="0">
                <a:latin typeface="Times New Roman"/>
                <a:cs typeface="Times New Roman"/>
              </a:rPr>
              <a:t> Vì sao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 </a:t>
            </a:r>
            <a:r>
              <a:rPr sz="1800" dirty="0">
                <a:latin typeface="Times New Roman"/>
                <a:cs typeface="Times New Roman"/>
              </a:rPr>
              <a:t>gìn </a:t>
            </a:r>
            <a:r>
              <a:rPr sz="1800" spc="-5" dirty="0">
                <a:latin typeface="Times New Roman"/>
                <a:cs typeface="Times New Roman"/>
              </a:rPr>
              <a:t>tình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em?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</a:t>
            </a:r>
            <a:r>
              <a:rPr sz="1800" dirty="0">
                <a:latin typeface="Times New Roman"/>
                <a:cs typeface="Times New Roman"/>
              </a:rPr>
              <a:t> mẹ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dễ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dàng thông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 đỡ</a:t>
            </a:r>
            <a:r>
              <a:rPr sz="1800" spc="-5" dirty="0">
                <a:latin typeface="Times New Roman"/>
                <a:cs typeface="Times New Roman"/>
              </a:rPr>
              <a:t> nhau.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vui.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dirty="0">
                <a:latin typeface="Times New Roman"/>
                <a:cs typeface="Times New Roman"/>
              </a:rPr>
              <a:t> cảm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5" dirty="0">
                <a:latin typeface="Times New Roman"/>
                <a:cs typeface="Times New Roman"/>
              </a:rPr>
              <a:t> là </a:t>
            </a:r>
            <a:r>
              <a:rPr sz="1800" dirty="0">
                <a:latin typeface="Times New Roman"/>
                <a:cs typeface="Times New Roman"/>
              </a:rPr>
              <a:t>đạo</a:t>
            </a:r>
            <a:r>
              <a:rPr sz="1800" spc="-5" dirty="0">
                <a:latin typeface="Times New Roman"/>
                <a:cs typeface="Times New Roman"/>
              </a:rPr>
              <a:t> lý.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trách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nhiệm,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bổn</a:t>
            </a:r>
            <a:r>
              <a:rPr sz="1800" spc="-5" dirty="0">
                <a:latin typeface="Times New Roman"/>
                <a:cs typeface="Times New Roman"/>
              </a:rPr>
              <a:t> phận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 con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5" dirty="0">
                <a:latin typeface="Times New Roman"/>
                <a:cs typeface="Times New Roman"/>
              </a:rPr>
              <a:t> tộc.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</a:t>
            </a:r>
            <a:r>
              <a:rPr sz="1800" spc="-5" dirty="0">
                <a:latin typeface="Times New Roman"/>
                <a:cs typeface="Times New Roman"/>
              </a:rPr>
              <a:t> được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em?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Quan tâm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 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 cho </a:t>
            </a:r>
            <a:r>
              <a:rPr sz="1800" spc="-5" dirty="0">
                <a:latin typeface="Times New Roman"/>
                <a:cs typeface="Times New Roman"/>
              </a:rPr>
              <a:t>đến khi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Quan tâm </a:t>
            </a:r>
            <a:r>
              <a:rPr sz="1800" dirty="0">
                <a:latin typeface="Times New Roman"/>
                <a:cs typeface="Times New Roman"/>
              </a:rPr>
              <a:t>giúp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mọi </a:t>
            </a:r>
            <a:r>
              <a:rPr sz="1800" dirty="0">
                <a:latin typeface="Times New Roman"/>
                <a:cs typeface="Times New Roman"/>
              </a:rPr>
              <a:t>mặt: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chất, </a:t>
            </a:r>
            <a:r>
              <a:rPr sz="1800" spc="-5" dirty="0">
                <a:latin typeface="Times New Roman"/>
                <a:cs typeface="Times New Roman"/>
              </a:rPr>
              <a:t>tinh thần.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Giữ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khí </a:t>
            </a:r>
            <a:r>
              <a:rPr sz="1800" spc="-5" dirty="0">
                <a:latin typeface="Times New Roman"/>
                <a:cs typeface="Times New Roman"/>
              </a:rPr>
              <a:t>khi </a:t>
            </a:r>
            <a:r>
              <a:rPr sz="1800" dirty="0">
                <a:latin typeface="Times New Roman"/>
                <a:cs typeface="Times New Roman"/>
              </a:rPr>
              <a:t>xảy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khắc,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bất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đồng.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Nghiêm</a:t>
            </a:r>
            <a:r>
              <a:rPr sz="1800" spc="-5" dirty="0">
                <a:latin typeface="Times New Roman"/>
                <a:cs typeface="Times New Roman"/>
              </a:rPr>
              <a:t> khắc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anh,</a:t>
            </a:r>
            <a:r>
              <a:rPr sz="1800" dirty="0">
                <a:latin typeface="Times New Roman"/>
                <a:cs typeface="Times New Roman"/>
              </a:rPr>
              <a:t> chị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5" dirty="0">
                <a:latin typeface="Times New Roman"/>
                <a:cs typeface="Times New Roman"/>
              </a:rPr>
              <a:t> mắc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lầm.</a:t>
            </a:r>
            <a:endParaRPr sz="1800">
              <a:latin typeface="Times New Roman"/>
              <a:cs typeface="Times New Roman"/>
            </a:endParaRPr>
          </a:p>
          <a:p>
            <a:pPr marL="70485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Khẳng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đúng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đắn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 dao.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248910">
              <a:lnSpc>
                <a:spcPct val="124400"/>
              </a:lnSpc>
              <a:spcBef>
                <a:spcPts val="100"/>
              </a:spcBef>
            </a:pPr>
            <a:r>
              <a:rPr sz="1800" b="1" i="1" spc="-5" dirty="0">
                <a:latin typeface="Times New Roman"/>
                <a:cs typeface="Times New Roman"/>
              </a:rPr>
              <a:t>Những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giọt</a:t>
            </a:r>
            <a:r>
              <a:rPr sz="1800" b="1" i="1" spc="-5" dirty="0">
                <a:latin typeface="Times New Roman"/>
                <a:cs typeface="Times New Roman"/>
              </a:rPr>
              <a:t> sương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lặn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vào</a:t>
            </a:r>
            <a:r>
              <a:rPr sz="1800" b="1" i="1" spc="-2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lá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cỏ </a:t>
            </a:r>
            <a:r>
              <a:rPr sz="1800" b="1" i="1" spc="-434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Qua nắng </a:t>
            </a:r>
            <a:r>
              <a:rPr sz="1800" b="1" i="1" dirty="0">
                <a:latin typeface="Times New Roman"/>
                <a:cs typeface="Times New Roman"/>
              </a:rPr>
              <a:t>gắt,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qua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bão </a:t>
            </a:r>
            <a:r>
              <a:rPr sz="1800" b="1" i="1" spc="5" dirty="0">
                <a:latin typeface="Times New Roman"/>
                <a:cs typeface="Times New Roman"/>
              </a:rPr>
              <a:t>tố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i="1" spc="-5" dirty="0">
                <a:latin typeface="Times New Roman"/>
                <a:cs typeface="Times New Roman"/>
              </a:rPr>
              <a:t>Vẫn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giữ </a:t>
            </a:r>
            <a:r>
              <a:rPr sz="1800" b="1" i="1" spc="-5" dirty="0">
                <a:latin typeface="Times New Roman"/>
                <a:cs typeface="Times New Roman"/>
              </a:rPr>
              <a:t>lại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cái </a:t>
            </a:r>
            <a:r>
              <a:rPr sz="1800" b="1" i="1" dirty="0">
                <a:latin typeface="Times New Roman"/>
                <a:cs typeface="Times New Roman"/>
              </a:rPr>
              <a:t>mát lành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đầy</a:t>
            </a:r>
            <a:r>
              <a:rPr sz="1800" b="1" i="1" spc="-10" dirty="0">
                <a:latin typeface="Times New Roman"/>
                <a:cs typeface="Times New Roman"/>
              </a:rPr>
              <a:t> sức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mạnh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i="1" spc="-5" dirty="0">
                <a:latin typeface="Times New Roman"/>
                <a:cs typeface="Times New Roman"/>
              </a:rPr>
              <a:t>Vẫn</a:t>
            </a:r>
            <a:r>
              <a:rPr sz="1800" b="1" i="1" dirty="0">
                <a:latin typeface="Times New Roman"/>
                <a:cs typeface="Times New Roman"/>
              </a:rPr>
              <a:t> long </a:t>
            </a:r>
            <a:r>
              <a:rPr sz="1800" b="1" i="1" spc="-5" dirty="0">
                <a:latin typeface="Times New Roman"/>
                <a:cs typeface="Times New Roman"/>
              </a:rPr>
              <a:t>lanh, bình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thản </a:t>
            </a:r>
            <a:r>
              <a:rPr sz="1800" b="1" i="1" dirty="0">
                <a:latin typeface="Times New Roman"/>
                <a:cs typeface="Times New Roman"/>
              </a:rPr>
              <a:t>trước </a:t>
            </a:r>
            <a:r>
              <a:rPr sz="1800" b="1" i="1" spc="-5" dirty="0">
                <a:latin typeface="Times New Roman"/>
                <a:cs typeface="Times New Roman"/>
              </a:rPr>
              <a:t>vầng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dương..."</a:t>
            </a:r>
            <a:endParaRPr sz="1800" dirty="0">
              <a:latin typeface="Times New Roman"/>
              <a:cs typeface="Times New Roman"/>
            </a:endParaRPr>
          </a:p>
          <a:p>
            <a:pPr marL="207137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(Thanh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Thảo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bùng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nổ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xuân)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i="1" spc="-5" dirty="0">
                <a:latin typeface="Times New Roman"/>
                <a:cs typeface="Times New Roman"/>
              </a:rPr>
              <a:t>Suy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nghĩ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của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em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về</a:t>
            </a:r>
            <a:r>
              <a:rPr sz="1800" b="1" i="1" spc="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bức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thông</a:t>
            </a:r>
            <a:r>
              <a:rPr sz="1800" b="1" i="1" dirty="0">
                <a:latin typeface="Times New Roman"/>
                <a:cs typeface="Times New Roman"/>
              </a:rPr>
              <a:t> điệp </a:t>
            </a:r>
            <a:r>
              <a:rPr sz="1800" b="1" i="1" spc="-5" dirty="0">
                <a:latin typeface="Times New Roman"/>
                <a:cs typeface="Times New Roman"/>
              </a:rPr>
              <a:t>đời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sống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rút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ra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5" dirty="0">
                <a:latin typeface="Times New Roman"/>
                <a:cs typeface="Times New Roman"/>
              </a:rPr>
              <a:t>từ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văn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bản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trên.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A.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10" dirty="0">
                <a:latin typeface="Times New Roman"/>
                <a:cs typeface="Times New Roman"/>
              </a:rPr>
              <a:t> kĩ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năng</a:t>
            </a:r>
          </a:p>
          <a:p>
            <a:pPr marL="12700" marR="5080" algn="just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- Biết cách </a:t>
            </a:r>
            <a:r>
              <a:rPr sz="1800" spc="-5" dirty="0">
                <a:latin typeface="Times New Roman"/>
                <a:cs typeface="Times New Roman"/>
              </a:rPr>
              <a:t>làm </a:t>
            </a:r>
            <a:r>
              <a:rPr sz="1800" dirty="0">
                <a:latin typeface="Times New Roman"/>
                <a:cs typeface="Times New Roman"/>
              </a:rPr>
              <a:t>bài nghị luận </a:t>
            </a:r>
            <a:r>
              <a:rPr sz="1800" spc="-10" dirty="0">
                <a:latin typeface="Times New Roman"/>
                <a:cs typeface="Times New Roman"/>
              </a:rPr>
              <a:t>xã </a:t>
            </a:r>
            <a:r>
              <a:rPr sz="1800" dirty="0">
                <a:latin typeface="Times New Roman"/>
                <a:cs typeface="Times New Roman"/>
              </a:rPr>
              <a:t>hội vấn </a:t>
            </a:r>
            <a:r>
              <a:rPr sz="1800" spc="-10" dirty="0">
                <a:latin typeface="Times New Roman"/>
                <a:cs typeface="Times New Roman"/>
              </a:rPr>
              <a:t>đề </a:t>
            </a:r>
            <a:r>
              <a:rPr sz="1800" dirty="0">
                <a:latin typeface="Times New Roman"/>
                <a:cs typeface="Times New Roman"/>
              </a:rPr>
              <a:t>rút </a:t>
            </a:r>
            <a:r>
              <a:rPr sz="1800" spc="-10" dirty="0">
                <a:latin typeface="Times New Roman"/>
                <a:cs typeface="Times New Roman"/>
              </a:rPr>
              <a:t>ra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một đoạn </a:t>
            </a:r>
            <a:r>
              <a:rPr sz="1800" spc="-5" dirty="0">
                <a:latin typeface="Times New Roman"/>
                <a:cs typeface="Times New Roman"/>
              </a:rPr>
              <a:t>trích, hệ </a:t>
            </a:r>
            <a:r>
              <a:rPr sz="1800" dirty="0">
                <a:latin typeface="Times New Roman"/>
                <a:cs typeface="Times New Roman"/>
              </a:rPr>
              <a:t>thống </a:t>
            </a:r>
            <a:r>
              <a:rPr sz="1800" spc="-5" dirty="0">
                <a:latin typeface="Times New Roman"/>
                <a:cs typeface="Times New Roman"/>
              </a:rPr>
              <a:t>luận điểm </a:t>
            </a:r>
            <a:r>
              <a:rPr sz="1800" dirty="0">
                <a:latin typeface="Times New Roman"/>
                <a:cs typeface="Times New Roman"/>
              </a:rPr>
              <a:t> sáng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lập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chặt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chẽ,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truyền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cảm...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hoạt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thao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lập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luận,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dirty="0">
                <a:latin typeface="Times New Roman"/>
                <a:cs typeface="Times New Roman"/>
              </a:rPr>
              <a:t> thức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dirty="0">
                <a:latin typeface="Times New Roman"/>
                <a:cs typeface="Times New Roman"/>
              </a:rPr>
              <a:t> đạt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nhằm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 </a:t>
            </a:r>
            <a:r>
              <a:rPr sz="1800" spc="-10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 </a:t>
            </a:r>
            <a:r>
              <a:rPr sz="1800" dirty="0">
                <a:latin typeface="Times New Roman"/>
                <a:cs typeface="Times New Roman"/>
              </a:rPr>
              <a:t>động,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hấp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dirty="0">
                <a:latin typeface="Times New Roman"/>
                <a:cs typeface="Times New Roman"/>
              </a:rPr>
              <a:t> văn.</a:t>
            </a:r>
          </a:p>
          <a:p>
            <a:pPr marL="12700" algn="just">
              <a:lnSpc>
                <a:spcPct val="100000"/>
              </a:lnSpc>
              <a:spcBef>
                <a:spcPts val="360"/>
              </a:spcBef>
            </a:pPr>
            <a:r>
              <a:rPr sz="1800" dirty="0">
                <a:latin typeface="Times New Roman"/>
                <a:cs typeface="Times New Roman"/>
              </a:rPr>
              <a:t>B.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</a:p>
          <a:p>
            <a:pPr marL="12700" marR="6985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Bài viết có thể </a:t>
            </a:r>
            <a:r>
              <a:rPr sz="1800" spc="-5" dirty="0">
                <a:latin typeface="Times New Roman"/>
                <a:cs typeface="Times New Roman"/>
              </a:rPr>
              <a:t>trình </a:t>
            </a:r>
            <a:r>
              <a:rPr sz="1800" dirty="0">
                <a:latin typeface="Times New Roman"/>
                <a:cs typeface="Times New Roman"/>
              </a:rPr>
              <a:t>bày </a:t>
            </a:r>
            <a:r>
              <a:rPr sz="1800" spc="-5" dirty="0">
                <a:latin typeface="Times New Roman"/>
                <a:cs typeface="Times New Roman"/>
              </a:rPr>
              <a:t>theo </a:t>
            </a:r>
            <a:r>
              <a:rPr sz="1800" dirty="0">
                <a:latin typeface="Times New Roman"/>
                <a:cs typeface="Times New Roman"/>
              </a:rPr>
              <a:t>nhiều cách </a:t>
            </a:r>
            <a:r>
              <a:rPr sz="1800" spc="-5" dirty="0">
                <a:latin typeface="Times New Roman"/>
                <a:cs typeface="Times New Roman"/>
              </a:rPr>
              <a:t>khác nhau </a:t>
            </a:r>
            <a:r>
              <a:rPr sz="1800" dirty="0">
                <a:latin typeface="Times New Roman"/>
                <a:cs typeface="Times New Roman"/>
              </a:rPr>
              <a:t>song </a:t>
            </a:r>
            <a:r>
              <a:rPr sz="1800" spc="5" dirty="0">
                <a:latin typeface="Times New Roman"/>
                <a:cs typeface="Times New Roman"/>
              </a:rPr>
              <a:t>cần </a:t>
            </a:r>
            <a:r>
              <a:rPr sz="1800" dirty="0">
                <a:latin typeface="Times New Roman"/>
                <a:cs typeface="Times New Roman"/>
              </a:rPr>
              <a:t>nêu </a:t>
            </a:r>
            <a:r>
              <a:rPr sz="1800" spc="-5" dirty="0">
                <a:latin typeface="Times New Roman"/>
                <a:cs typeface="Times New Roman"/>
              </a:rPr>
              <a:t>được những </a:t>
            </a:r>
            <a:r>
              <a:rPr sz="1800" dirty="0">
                <a:latin typeface="Times New Roman"/>
                <a:cs typeface="Times New Roman"/>
              </a:rPr>
              <a:t>ý chính </a:t>
            </a:r>
            <a:r>
              <a:rPr sz="1800" spc="-5" dirty="0">
                <a:latin typeface="Times New Roman"/>
                <a:cs typeface="Times New Roman"/>
              </a:rPr>
              <a:t>sau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đây: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1. </a:t>
            </a:r>
            <a:r>
              <a:rPr sz="1800" spc="-5" dirty="0">
                <a:latin typeface="Times New Roman"/>
                <a:cs typeface="Times New Roman"/>
              </a:rPr>
              <a:t>Phân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</a:t>
            </a:r>
            <a:r>
              <a:rPr sz="1800" spc="-5" dirty="0">
                <a:latin typeface="Times New Roman"/>
                <a:cs typeface="Times New Roman"/>
              </a:rPr>
              <a:t> khái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quát </a:t>
            </a:r>
            <a:r>
              <a:rPr sz="1800" spc="5" dirty="0">
                <a:latin typeface="Times New Roman"/>
                <a:cs typeface="Times New Roman"/>
              </a:rPr>
              <a:t>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rút</a:t>
            </a:r>
            <a:r>
              <a:rPr sz="1800" dirty="0">
                <a:latin typeface="Times New Roman"/>
                <a:cs typeface="Times New Roman"/>
              </a:rPr>
              <a:t> ra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vấn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luận: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ts val="2700"/>
              </a:lnSpc>
              <a:spcBef>
                <a:spcPts val="9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giọt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lặn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cỏ: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bình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khiêm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nhường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quanh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ta.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9290" y="533586"/>
            <a:ext cx="4648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latin typeface="Times New Roman"/>
                <a:cs typeface="Times New Roman"/>
              </a:rPr>
              <a:t>Đề</a:t>
            </a:r>
            <a:r>
              <a:rPr sz="1800" b="1" i="1" spc="-7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3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481012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46685" indent="-134620">
              <a:lnSpc>
                <a:spcPct val="100000"/>
              </a:lnSpc>
              <a:spcBef>
                <a:spcPts val="62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Nắng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gắt,</a:t>
            </a:r>
            <a:r>
              <a:rPr sz="1800" dirty="0">
                <a:latin typeface="Times New Roman"/>
                <a:cs typeface="Times New Roman"/>
              </a:rPr>
              <a:t> bão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khó </a:t>
            </a:r>
            <a:r>
              <a:rPr sz="1800" spc="-5" dirty="0">
                <a:latin typeface="Times New Roman"/>
                <a:cs typeface="Times New Roman"/>
              </a:rPr>
              <a:t>khăn,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thử thách</a:t>
            </a:r>
            <a:r>
              <a:rPr sz="1800" spc="-5" dirty="0">
                <a:latin typeface="Times New Roman"/>
                <a:cs typeface="Times New Roman"/>
              </a:rPr>
              <a:t> 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Vẫn giữ lại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mát</a:t>
            </a:r>
            <a:r>
              <a:rPr sz="1800" spc="-5" dirty="0">
                <a:latin typeface="Times New Roman"/>
                <a:cs typeface="Times New Roman"/>
              </a:rPr>
              <a:t> lành</a:t>
            </a:r>
            <a:r>
              <a:rPr sz="1800" dirty="0">
                <a:latin typeface="Times New Roman"/>
                <a:cs typeface="Times New Roman"/>
              </a:rPr>
              <a:t> đầy</a:t>
            </a:r>
            <a:r>
              <a:rPr sz="1800" spc="-5" dirty="0">
                <a:latin typeface="Times New Roman"/>
                <a:cs typeface="Times New Roman"/>
              </a:rPr>
              <a:t> sức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mạnh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lanh,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thản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 </a:t>
            </a:r>
            <a:r>
              <a:rPr sz="1800" dirty="0">
                <a:latin typeface="Times New Roman"/>
                <a:cs typeface="Times New Roman"/>
              </a:rPr>
              <a:t>vầng </a:t>
            </a:r>
            <a:r>
              <a:rPr sz="1800" spc="-5" dirty="0">
                <a:latin typeface="Times New Roman"/>
                <a:cs typeface="Times New Roman"/>
              </a:rPr>
              <a:t>dương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600"/>
              </a:lnSpc>
              <a:spcBef>
                <a:spcPts val="10"/>
              </a:spcBef>
              <a:buChar char="-"/>
              <a:tabLst>
                <a:tab pos="162560" algn="l"/>
              </a:tabLst>
            </a:pPr>
            <a:r>
              <a:rPr sz="1800" spc="-5" dirty="0">
                <a:latin typeface="Times New Roman"/>
                <a:cs typeface="Times New Roman"/>
              </a:rPr>
              <a:t>Cấu trúc: Qua...vẫn...vẫn: nhấn mạnh </a:t>
            </a:r>
            <a:r>
              <a:rPr sz="1800" spc="-10" dirty="0">
                <a:latin typeface="Times New Roman"/>
                <a:cs typeface="Times New Roman"/>
              </a:rPr>
              <a:t>vẻ </a:t>
            </a:r>
            <a:r>
              <a:rPr sz="1800" dirty="0">
                <a:latin typeface="Times New Roman"/>
                <a:cs typeface="Times New Roman"/>
              </a:rPr>
              <a:t>đẹp </a:t>
            </a:r>
            <a:r>
              <a:rPr sz="1800" spc="-5" dirty="0">
                <a:latin typeface="Times New Roman"/>
                <a:cs typeface="Times New Roman"/>
              </a:rPr>
              <a:t>vững </a:t>
            </a:r>
            <a:r>
              <a:rPr sz="1800" dirty="0">
                <a:latin typeface="Times New Roman"/>
                <a:cs typeface="Times New Roman"/>
              </a:rPr>
              <a:t>bền, </a:t>
            </a:r>
            <a:r>
              <a:rPr sz="1800" spc="-5" dirty="0">
                <a:latin typeface="Times New Roman"/>
                <a:cs typeface="Times New Roman"/>
              </a:rPr>
              <a:t>bất biến của những giọt sương </a:t>
            </a:r>
            <a:r>
              <a:rPr sz="1800" dirty="0">
                <a:latin typeface="Times New Roman"/>
                <a:cs typeface="Times New Roman"/>
              </a:rPr>
              <a:t> qua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-5" dirty="0">
                <a:latin typeface="Times New Roman"/>
                <a:cs typeface="Times New Roman"/>
              </a:rPr>
              <a:t> khắc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nghiệt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nhiên,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-5" dirty="0">
                <a:latin typeface="Times New Roman"/>
                <a:cs typeface="Times New Roman"/>
              </a:rPr>
              <a:t> thăng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trầm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=&gt; Từ một </a:t>
            </a:r>
            <a:r>
              <a:rPr sz="1800" spc="-5" dirty="0">
                <a:latin typeface="Times New Roman"/>
                <a:cs typeface="Times New Roman"/>
              </a:rPr>
              <a:t>hiện tượng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thiên nhiên, Thanh </a:t>
            </a:r>
            <a:r>
              <a:rPr sz="1800" spc="5" dirty="0">
                <a:latin typeface="Times New Roman"/>
                <a:cs typeface="Times New Roman"/>
              </a:rPr>
              <a:t>Thảo </a:t>
            </a:r>
            <a:r>
              <a:rPr sz="1800" spc="-5" dirty="0">
                <a:latin typeface="Times New Roman"/>
                <a:cs typeface="Times New Roman"/>
              </a:rPr>
              <a:t>gợi </a:t>
            </a:r>
            <a:r>
              <a:rPr sz="1800" dirty="0">
                <a:latin typeface="Times New Roman"/>
                <a:cs typeface="Times New Roman"/>
              </a:rPr>
              <a:t>mở </a:t>
            </a:r>
            <a:r>
              <a:rPr sz="1800" spc="-5" dirty="0">
                <a:latin typeface="Times New Roman"/>
                <a:cs typeface="Times New Roman"/>
              </a:rPr>
              <a:t>cho ta </a:t>
            </a:r>
            <a:r>
              <a:rPr sz="1800" dirty="0">
                <a:latin typeface="Times New Roman"/>
                <a:cs typeface="Times New Roman"/>
              </a:rPr>
              <a:t>nhiều </a:t>
            </a:r>
            <a:r>
              <a:rPr sz="1800" spc="-5" dirty="0">
                <a:latin typeface="Times New Roman"/>
                <a:cs typeface="Times New Roman"/>
              </a:rPr>
              <a:t>suy ngẫm về </a:t>
            </a:r>
            <a:r>
              <a:rPr sz="1800" dirty="0">
                <a:latin typeface="Times New Roman"/>
                <a:cs typeface="Times New Roman"/>
              </a:rPr>
              <a:t> con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dirty="0">
                <a:latin typeface="Times New Roman"/>
                <a:cs typeface="Times New Roman"/>
              </a:rPr>
              <a:t> cuộc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sống: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15"/>
              </a:spcBef>
            </a:pP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bền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bỉ,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mãnh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liệt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bền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bỉ,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mãnh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liệt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sóng gió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đời.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Wingdings"/>
                <a:cs typeface="Wingdings"/>
              </a:rPr>
              <a:t>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 </a:t>
            </a:r>
            <a:r>
              <a:rPr sz="1800" dirty="0">
                <a:latin typeface="Times New Roman"/>
                <a:cs typeface="Times New Roman"/>
              </a:rPr>
              <a:t>nhìn </a:t>
            </a:r>
            <a:r>
              <a:rPr sz="1800" spc="-5" dirty="0">
                <a:latin typeface="Times New Roman"/>
                <a:cs typeface="Times New Roman"/>
              </a:rPr>
              <a:t>nhận, khám </a:t>
            </a:r>
            <a:r>
              <a:rPr sz="1800" dirty="0">
                <a:latin typeface="Times New Roman"/>
                <a:cs typeface="Times New Roman"/>
              </a:rPr>
              <a:t>phá </a:t>
            </a:r>
            <a:r>
              <a:rPr sz="1800" spc="-10" dirty="0">
                <a:latin typeface="Times New Roman"/>
                <a:cs typeface="Times New Roman"/>
              </a:rPr>
              <a:t>cái </a:t>
            </a:r>
            <a:r>
              <a:rPr sz="1800" dirty="0">
                <a:latin typeface="Times New Roman"/>
                <a:cs typeface="Times New Roman"/>
              </a:rPr>
              <a:t>đẹp của </a:t>
            </a:r>
            <a:r>
              <a:rPr sz="1800" spc="-5" dirty="0">
                <a:latin typeface="Times New Roman"/>
                <a:cs typeface="Times New Roman"/>
              </a:rPr>
              <a:t>đời sống: Đời sống </a:t>
            </a:r>
            <a:r>
              <a:rPr sz="1800" spc="-10" dirty="0">
                <a:latin typeface="Times New Roman"/>
                <a:cs typeface="Times New Roman"/>
              </a:rPr>
              <a:t>vẫn </a:t>
            </a:r>
            <a:r>
              <a:rPr sz="1800" dirty="0">
                <a:latin typeface="Times New Roman"/>
                <a:cs typeface="Times New Roman"/>
              </a:rPr>
              <a:t>luôn tiềm ẩn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vẻ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kì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diệu.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bề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ngoài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chừng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manh,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thoạt</a:t>
            </a:r>
            <a:endParaRPr sz="18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nhìn rất nhỏ </a:t>
            </a:r>
            <a:r>
              <a:rPr sz="1800" spc="-5" dirty="0">
                <a:latin typeface="Times New Roman"/>
                <a:cs typeface="Times New Roman"/>
              </a:rPr>
              <a:t>bé, </a:t>
            </a:r>
            <a:r>
              <a:rPr sz="1800" dirty="0">
                <a:latin typeface="Times New Roman"/>
                <a:cs typeface="Times New Roman"/>
              </a:rPr>
              <a:t>khiêm </a:t>
            </a:r>
            <a:r>
              <a:rPr sz="1800" spc="-5" dirty="0">
                <a:latin typeface="Times New Roman"/>
                <a:cs typeface="Times New Roman"/>
              </a:rPr>
              <a:t>nhường (như </a:t>
            </a:r>
            <a:r>
              <a:rPr sz="1800" dirty="0">
                <a:latin typeface="Times New Roman"/>
                <a:cs typeface="Times New Roman"/>
              </a:rPr>
              <a:t>giọt </a:t>
            </a:r>
            <a:r>
              <a:rPr sz="1800" spc="-5" dirty="0">
                <a:latin typeface="Times New Roman"/>
                <a:cs typeface="Times New Roman"/>
              </a:rPr>
              <a:t>sương, </a:t>
            </a:r>
            <a:r>
              <a:rPr sz="1800" dirty="0">
                <a:latin typeface="Times New Roman"/>
                <a:cs typeface="Times New Roman"/>
              </a:rPr>
              <a:t>lá cỏ) nhưng lại ẩn chứa một </a:t>
            </a:r>
            <a:r>
              <a:rPr sz="1800" spc="-5" dirty="0">
                <a:latin typeface="Times New Roman"/>
                <a:cs typeface="Times New Roman"/>
              </a:rPr>
              <a:t>sức </a:t>
            </a:r>
            <a:r>
              <a:rPr sz="1800" dirty="0">
                <a:latin typeface="Times New Roman"/>
                <a:cs typeface="Times New Roman"/>
              </a:rPr>
              <a:t>mạnh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 lao, một </a:t>
            </a:r>
            <a:r>
              <a:rPr sz="1800" spc="-10" dirty="0">
                <a:latin typeface="Times New Roman"/>
                <a:cs typeface="Times New Roman"/>
              </a:rPr>
              <a:t>vẻ </a:t>
            </a:r>
            <a:r>
              <a:rPr sz="1800" dirty="0">
                <a:latin typeface="Times New Roman"/>
                <a:cs typeface="Times New Roman"/>
              </a:rPr>
              <a:t>đẹp </a:t>
            </a:r>
            <a:r>
              <a:rPr sz="1800" spc="-10" dirty="0">
                <a:latin typeface="Times New Roman"/>
                <a:cs typeface="Times New Roman"/>
              </a:rPr>
              <a:t>kì </a:t>
            </a:r>
            <a:r>
              <a:rPr sz="1800" dirty="0">
                <a:latin typeface="Times New Roman"/>
                <a:cs typeface="Times New Roman"/>
              </a:rPr>
              <a:t>diệu </a:t>
            </a:r>
            <a:r>
              <a:rPr sz="1800" spc="-5" dirty="0">
                <a:latin typeface="Times New Roman"/>
                <a:cs typeface="Times New Roman"/>
              </a:rPr>
              <a:t>(Vẫn </a:t>
            </a:r>
            <a:r>
              <a:rPr sz="1800" dirty="0">
                <a:latin typeface="Times New Roman"/>
                <a:cs typeface="Times New Roman"/>
              </a:rPr>
              <a:t>giữ </a:t>
            </a:r>
            <a:r>
              <a:rPr sz="1800" spc="-5" dirty="0">
                <a:latin typeface="Times New Roman"/>
                <a:cs typeface="Times New Roman"/>
              </a:rPr>
              <a:t>lại cái </a:t>
            </a:r>
            <a:r>
              <a:rPr sz="1800" dirty="0">
                <a:latin typeface="Times New Roman"/>
                <a:cs typeface="Times New Roman"/>
              </a:rPr>
              <a:t>mát </a:t>
            </a:r>
            <a:r>
              <a:rPr sz="1800" spc="-5" dirty="0">
                <a:latin typeface="Times New Roman"/>
                <a:cs typeface="Times New Roman"/>
              </a:rPr>
              <a:t>lành </a:t>
            </a:r>
            <a:r>
              <a:rPr sz="1800" dirty="0">
                <a:latin typeface="Times New Roman"/>
                <a:cs typeface="Times New Roman"/>
              </a:rPr>
              <a:t>đầy </a:t>
            </a:r>
            <a:r>
              <a:rPr sz="1800" spc="-5" dirty="0">
                <a:latin typeface="Times New Roman"/>
                <a:cs typeface="Times New Roman"/>
              </a:rPr>
              <a:t>sức mạnh, </a:t>
            </a:r>
            <a:r>
              <a:rPr sz="1800" dirty="0">
                <a:latin typeface="Times New Roman"/>
                <a:cs typeface="Times New Roman"/>
              </a:rPr>
              <a:t>Vẫn long </a:t>
            </a:r>
            <a:r>
              <a:rPr sz="1800" spc="-5" dirty="0">
                <a:latin typeface="Times New Roman"/>
                <a:cs typeface="Times New Roman"/>
              </a:rPr>
              <a:t>lanh, bình </a:t>
            </a:r>
            <a:r>
              <a:rPr sz="1800" dirty="0">
                <a:latin typeface="Times New Roman"/>
                <a:cs typeface="Times New Roman"/>
              </a:rPr>
              <a:t> thản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vầng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dương).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1517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luận: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buChar char="-"/>
              <a:tabLst>
                <a:tab pos="158115" algn="l"/>
              </a:tabLst>
            </a:pPr>
            <a:r>
              <a:rPr sz="1800" spc="-5" dirty="0">
                <a:latin typeface="Times New Roman"/>
                <a:cs typeface="Times New Roman"/>
              </a:rPr>
              <a:t>Giữa </a:t>
            </a:r>
            <a:r>
              <a:rPr sz="1800" dirty="0">
                <a:latin typeface="Times New Roman"/>
                <a:cs typeface="Times New Roman"/>
              </a:rPr>
              <a:t>vô vàn </a:t>
            </a:r>
            <a:r>
              <a:rPr sz="1800" spc="-5" dirty="0">
                <a:latin typeface="Times New Roman"/>
                <a:cs typeface="Times New Roman"/>
              </a:rPr>
              <a:t>khó khăn, </a:t>
            </a:r>
            <a:r>
              <a:rPr sz="1800" dirty="0">
                <a:latin typeface="Times New Roman"/>
                <a:cs typeface="Times New Roman"/>
              </a:rPr>
              <a:t>khốc liệt của </a:t>
            </a:r>
            <a:r>
              <a:rPr sz="1800" spc="-5" dirty="0">
                <a:latin typeface="Times New Roman"/>
                <a:cs typeface="Times New Roman"/>
              </a:rPr>
              <a:t>hoàn cảnh, </a:t>
            </a:r>
            <a:r>
              <a:rPr sz="1800" dirty="0">
                <a:latin typeface="Times New Roman"/>
                <a:cs typeface="Times New Roman"/>
              </a:rPr>
              <a:t>cái đẹp vẫn </a:t>
            </a:r>
            <a:r>
              <a:rPr sz="1800" spc="-5" dirty="0">
                <a:latin typeface="Times New Roman"/>
                <a:cs typeface="Times New Roman"/>
              </a:rPr>
              <a:t>đơm hoa, </a:t>
            </a:r>
            <a:r>
              <a:rPr sz="1800" dirty="0">
                <a:latin typeface="Times New Roman"/>
                <a:cs typeface="Times New Roman"/>
              </a:rPr>
              <a:t>sự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vẫn </a:t>
            </a:r>
            <a:r>
              <a:rPr sz="1800" spc="-10" dirty="0">
                <a:latin typeface="Times New Roman"/>
                <a:cs typeface="Times New Roman"/>
              </a:rPr>
              <a:t>nảy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mầm.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dirty="0">
                <a:latin typeface="Times New Roman"/>
                <a:cs typeface="Times New Roman"/>
              </a:rPr>
              <a:t> đầy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chông</a:t>
            </a:r>
            <a:r>
              <a:rPr sz="1800" spc="-5" dirty="0">
                <a:latin typeface="Times New Roman"/>
                <a:cs typeface="Times New Roman"/>
              </a:rPr>
              <a:t> gai,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sóng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</a:t>
            </a:r>
            <a:r>
              <a:rPr sz="1800" spc="-5" dirty="0">
                <a:latin typeface="Times New Roman"/>
                <a:cs typeface="Times New Roman"/>
              </a:rPr>
              <a:t> thường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tiềm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-5" dirty="0">
                <a:latin typeface="Times New Roman"/>
                <a:cs typeface="Times New Roman"/>
              </a:rPr>
              <a:t> sức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phi </a:t>
            </a:r>
            <a:r>
              <a:rPr sz="1800" spc="-5" dirty="0">
                <a:latin typeface="Times New Roman"/>
                <a:cs typeface="Times New Roman"/>
              </a:rPr>
              <a:t>thường,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lĩnh,</a:t>
            </a:r>
            <a:r>
              <a:rPr sz="1800" dirty="0">
                <a:latin typeface="Times New Roman"/>
                <a:cs typeface="Times New Roman"/>
              </a:rPr>
              <a:t> nghị </a:t>
            </a:r>
            <a:r>
              <a:rPr sz="1800" spc="-5" dirty="0">
                <a:latin typeface="Times New Roman"/>
                <a:cs typeface="Times New Roman"/>
              </a:rPr>
              <a:t>lực.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(Nêu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-5" dirty="0">
                <a:latin typeface="Times New Roman"/>
                <a:cs typeface="Times New Roman"/>
              </a:rPr>
              <a:t> chứng...)</a:t>
            </a:r>
            <a:endParaRPr sz="18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  <a:spcBef>
                <a:spcPts val="5"/>
              </a:spcBef>
              <a:buChar char="-"/>
              <a:tabLst>
                <a:tab pos="154940" algn="l"/>
              </a:tabLst>
            </a:pPr>
            <a:r>
              <a:rPr sz="1800" spc="-5" dirty="0">
                <a:latin typeface="Times New Roman"/>
                <a:cs typeface="Times New Roman"/>
              </a:rPr>
              <a:t>Mặt </a:t>
            </a:r>
            <a:r>
              <a:rPr sz="1800" dirty="0">
                <a:latin typeface="Times New Roman"/>
                <a:cs typeface="Times New Roman"/>
              </a:rPr>
              <a:t>khác, </a:t>
            </a:r>
            <a:r>
              <a:rPr sz="1800" spc="-5" dirty="0">
                <a:latin typeface="Times New Roman"/>
                <a:cs typeface="Times New Roman"/>
              </a:rPr>
              <a:t>chính </a:t>
            </a:r>
            <a:r>
              <a:rPr sz="1800" dirty="0">
                <a:latin typeface="Times New Roman"/>
                <a:cs typeface="Times New Roman"/>
              </a:rPr>
              <a:t>hoàn </a:t>
            </a:r>
            <a:r>
              <a:rPr sz="1800" spc="5" dirty="0">
                <a:latin typeface="Times New Roman"/>
                <a:cs typeface="Times New Roman"/>
              </a:rPr>
              <a:t>cảnh </a:t>
            </a:r>
            <a:r>
              <a:rPr sz="1800" dirty="0">
                <a:latin typeface="Times New Roman"/>
                <a:cs typeface="Times New Roman"/>
              </a:rPr>
              <a:t>khó khăn, thử </a:t>
            </a:r>
            <a:r>
              <a:rPr sz="1800" spc="-5" dirty="0">
                <a:latin typeface="Times New Roman"/>
                <a:cs typeface="Times New Roman"/>
              </a:rPr>
              <a:t>thách </a:t>
            </a:r>
            <a:r>
              <a:rPr sz="1800" spc="5" dirty="0">
                <a:latin typeface="Times New Roman"/>
                <a:cs typeface="Times New Roman"/>
              </a:rPr>
              <a:t>lại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"thuốc thử" </a:t>
            </a:r>
            <a:r>
              <a:rPr sz="1800" dirty="0">
                <a:latin typeface="Times New Roman"/>
                <a:cs typeface="Times New Roman"/>
              </a:rPr>
              <a:t>để con </a:t>
            </a:r>
            <a:r>
              <a:rPr sz="1800" spc="-5" dirty="0">
                <a:latin typeface="Times New Roman"/>
                <a:cs typeface="Times New Roman"/>
              </a:rPr>
              <a:t>người nhận </a:t>
            </a:r>
            <a:r>
              <a:rPr sz="1800" dirty="0">
                <a:latin typeface="Times New Roman"/>
                <a:cs typeface="Times New Roman"/>
              </a:rPr>
              <a:t>ra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luôn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đựng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ngờ,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luôn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chứa</a:t>
            </a:r>
            <a:r>
              <a:rPr sz="1800" spc="-10" dirty="0">
                <a:latin typeface="Times New Roman"/>
                <a:cs typeface="Times New Roman"/>
              </a:rPr>
              <a:t> vẻ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dị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cao,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khiêm </a:t>
            </a:r>
            <a:r>
              <a:rPr sz="1800" spc="-5" dirty="0">
                <a:latin typeface="Times New Roman"/>
                <a:cs typeface="Times New Roman"/>
              </a:rPr>
              <a:t>nhường </a:t>
            </a:r>
            <a:r>
              <a:rPr sz="1800" dirty="0">
                <a:latin typeface="Times New Roman"/>
                <a:cs typeface="Times New Roman"/>
              </a:rPr>
              <a:t>mà vĩ đại. </a:t>
            </a:r>
            <a:r>
              <a:rPr sz="1800" spc="-5" dirty="0">
                <a:latin typeface="Times New Roman"/>
                <a:cs typeface="Times New Roman"/>
              </a:rPr>
              <a:t>Muốn </a:t>
            </a:r>
            <a:r>
              <a:rPr sz="1800" dirty="0">
                <a:latin typeface="Times New Roman"/>
                <a:cs typeface="Times New Roman"/>
              </a:rPr>
              <a:t>nhận </a:t>
            </a:r>
            <a:r>
              <a:rPr sz="1800" spc="-1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vẻ đẹp đó, điều cốt yếu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nhất là chúng </a:t>
            </a:r>
            <a:r>
              <a:rPr sz="1800" spc="-5" dirty="0">
                <a:latin typeface="Times New Roman"/>
                <a:cs typeface="Times New Roman"/>
              </a:rPr>
              <a:t>ta </a:t>
            </a:r>
            <a:r>
              <a:rPr sz="1800" dirty="0">
                <a:latin typeface="Times New Roman"/>
                <a:cs typeface="Times New Roman"/>
              </a:rPr>
              <a:t>cần </a:t>
            </a:r>
            <a:r>
              <a:rPr sz="1800" spc="-5" dirty="0">
                <a:latin typeface="Times New Roman"/>
                <a:cs typeface="Times New Roman"/>
              </a:rPr>
              <a:t>phải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tấm </a:t>
            </a:r>
            <a:r>
              <a:rPr sz="1800" dirty="0">
                <a:latin typeface="Times New Roman"/>
                <a:cs typeface="Times New Roman"/>
              </a:rPr>
              <a:t>lòng </a:t>
            </a:r>
            <a:r>
              <a:rPr sz="1800" spc="-5" dirty="0">
                <a:latin typeface="Times New Roman"/>
                <a:cs typeface="Times New Roman"/>
              </a:rPr>
              <a:t>biết yêu cái </a:t>
            </a:r>
            <a:r>
              <a:rPr sz="1800" dirty="0">
                <a:latin typeface="Times New Roman"/>
                <a:cs typeface="Times New Roman"/>
              </a:rPr>
              <a:t>đẹp, </a:t>
            </a:r>
            <a:r>
              <a:rPr sz="1800" spc="-5" dirty="0">
                <a:latin typeface="Times New Roman"/>
                <a:cs typeface="Times New Roman"/>
              </a:rPr>
              <a:t>trân trọng cái </a:t>
            </a:r>
            <a:r>
              <a:rPr sz="1800" dirty="0">
                <a:latin typeface="Times New Roman"/>
                <a:cs typeface="Times New Roman"/>
              </a:rPr>
              <a:t>đẹp - dù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nhỏ </a:t>
            </a:r>
            <a:r>
              <a:rPr sz="1800" spc="-10" dirty="0">
                <a:latin typeface="Times New Roman"/>
                <a:cs typeface="Times New Roman"/>
              </a:rPr>
              <a:t>bé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nhất.</a:t>
            </a:r>
            <a:endParaRPr sz="1800">
              <a:latin typeface="Times New Roman"/>
              <a:cs typeface="Times New Roman"/>
            </a:endParaRPr>
          </a:p>
          <a:p>
            <a:pPr marL="146685" indent="-134620" algn="just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Phê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phán</a:t>
            </a:r>
            <a:r>
              <a:rPr sz="1800" spc="-5" dirty="0">
                <a:latin typeface="Times New Roman"/>
                <a:cs typeface="Times New Roman"/>
              </a:rPr>
              <a:t> những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thiếu</a:t>
            </a:r>
            <a:r>
              <a:rPr sz="1800" dirty="0">
                <a:latin typeface="Times New Roman"/>
                <a:cs typeface="Times New Roman"/>
              </a:rPr>
              <a:t> ý </a:t>
            </a:r>
            <a:r>
              <a:rPr sz="1800" spc="-5" dirty="0">
                <a:latin typeface="Times New Roman"/>
                <a:cs typeface="Times New Roman"/>
              </a:rPr>
              <a:t>chí,</a:t>
            </a:r>
            <a:r>
              <a:rPr sz="1800" dirty="0">
                <a:latin typeface="Times New Roman"/>
                <a:cs typeface="Times New Roman"/>
              </a:rPr>
              <a:t> nghị</a:t>
            </a:r>
            <a:r>
              <a:rPr sz="1800" spc="-5" dirty="0">
                <a:latin typeface="Times New Roman"/>
                <a:cs typeface="Times New Roman"/>
              </a:rPr>
              <a:t> lực,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tin...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học:</a:t>
            </a:r>
            <a:endParaRPr sz="18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24400"/>
              </a:lnSpc>
              <a:buChar char="-"/>
              <a:tabLst>
                <a:tab pos="150495" algn="l"/>
              </a:tabLst>
            </a:pPr>
            <a:r>
              <a:rPr sz="1800" dirty="0">
                <a:latin typeface="Times New Roman"/>
                <a:cs typeface="Times New Roman"/>
              </a:rPr>
              <a:t>Trong mọi </a:t>
            </a:r>
            <a:r>
              <a:rPr sz="1800" spc="-5" dirty="0">
                <a:latin typeface="Times New Roman"/>
                <a:cs typeface="Times New Roman"/>
              </a:rPr>
              <a:t>hoàn </a:t>
            </a:r>
            <a:r>
              <a:rPr sz="1800" dirty="0">
                <a:latin typeface="Times New Roman"/>
                <a:cs typeface="Times New Roman"/>
              </a:rPr>
              <a:t>cảnh, dù vất </a:t>
            </a:r>
            <a:r>
              <a:rPr sz="1800" spc="-5" dirty="0">
                <a:latin typeface="Times New Roman"/>
                <a:cs typeface="Times New Roman"/>
              </a:rPr>
              <a:t>vả, gian nan, </a:t>
            </a:r>
            <a:r>
              <a:rPr sz="1800" dirty="0">
                <a:latin typeface="Times New Roman"/>
                <a:cs typeface="Times New Roman"/>
              </a:rPr>
              <a:t>con người cần có </a:t>
            </a:r>
            <a:r>
              <a:rPr sz="1800" spc="-10" dirty="0">
                <a:latin typeface="Times New Roman"/>
                <a:cs typeface="Times New Roman"/>
              </a:rPr>
              <a:t>bản </a:t>
            </a:r>
            <a:r>
              <a:rPr sz="1800" dirty="0">
                <a:latin typeface="Times New Roman"/>
                <a:cs typeface="Times New Roman"/>
              </a:rPr>
              <a:t>lĩnh, </a:t>
            </a:r>
            <a:r>
              <a:rPr sz="1800" spc="-5" dirty="0">
                <a:latin typeface="Times New Roman"/>
                <a:cs typeface="Times New Roman"/>
              </a:rPr>
              <a:t>nghị lực vươn </a:t>
            </a:r>
            <a:r>
              <a:rPr sz="1800" dirty="0">
                <a:latin typeface="Times New Roman"/>
                <a:cs typeface="Times New Roman"/>
              </a:rPr>
              <a:t>lên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5" dirty="0">
                <a:latin typeface="Times New Roman"/>
                <a:cs typeface="Times New Roman"/>
              </a:rPr>
              <a:t>nghĩa.</a:t>
            </a:r>
            <a:endParaRPr sz="1800">
              <a:latin typeface="Times New Roman"/>
              <a:cs typeface="Times New Roman"/>
            </a:endParaRPr>
          </a:p>
          <a:p>
            <a:pPr marL="146685" indent="-134620" algn="just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nhìn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đẹp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đời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sống, 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spc="-5" dirty="0">
                <a:latin typeface="Times New Roman"/>
                <a:cs typeface="Times New Roman"/>
              </a:rPr>
              <a:t>I. NHẬN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DIỆN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KIỂU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buChar char="–"/>
              <a:tabLst>
                <a:tab pos="180975" algn="l"/>
              </a:tabLst>
            </a:pPr>
            <a:r>
              <a:rPr sz="1800" spc="-5" dirty="0">
                <a:latin typeface="Times New Roman"/>
                <a:cs typeface="Times New Roman"/>
              </a:rPr>
              <a:t>Nghị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lập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bạc, làm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vấn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thuộc</a:t>
            </a:r>
            <a:r>
              <a:rPr sz="1800" spc="-5" dirty="0">
                <a:latin typeface="Times New Roman"/>
                <a:cs typeface="Times New Roman"/>
              </a:rPr>
              <a:t> lĩnh</a:t>
            </a:r>
            <a:r>
              <a:rPr sz="1800" dirty="0">
                <a:latin typeface="Times New Roman"/>
                <a:cs typeface="Times New Roman"/>
              </a:rPr>
              <a:t> vực tư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tưởng, </a:t>
            </a:r>
            <a:r>
              <a:rPr sz="1800" dirty="0">
                <a:latin typeface="Times New Roman"/>
                <a:cs typeface="Times New Roman"/>
              </a:rPr>
              <a:t>đạo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đức,</a:t>
            </a:r>
            <a:r>
              <a:rPr sz="1800" dirty="0">
                <a:latin typeface="Times New Roman"/>
                <a:cs typeface="Times New Roman"/>
              </a:rPr>
              <a:t> quan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sinh,</a:t>
            </a:r>
            <a:r>
              <a:rPr sz="1800" spc="-5" dirty="0">
                <a:latin typeface="Times New Roman"/>
                <a:cs typeface="Times New Roman"/>
              </a:rPr>
              <a:t> lối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endParaRPr sz="1800" dirty="0">
              <a:latin typeface="Times New Roman"/>
              <a:cs typeface="Times New Roman"/>
            </a:endParaRPr>
          </a:p>
          <a:p>
            <a:pPr marL="12700" marR="762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của con </a:t>
            </a:r>
            <a:r>
              <a:rPr sz="1800" spc="-5" dirty="0">
                <a:latin typeface="Times New Roman"/>
                <a:cs typeface="Times New Roman"/>
              </a:rPr>
              <a:t>người (như </a:t>
            </a:r>
            <a:r>
              <a:rPr sz="1800" dirty="0">
                <a:latin typeface="Times New Roman"/>
                <a:cs typeface="Times New Roman"/>
              </a:rPr>
              <a:t>các vấn đề về nhận </a:t>
            </a:r>
            <a:r>
              <a:rPr sz="1800" spc="-5" dirty="0">
                <a:latin typeface="Times New Roman"/>
                <a:cs typeface="Times New Roman"/>
              </a:rPr>
              <a:t>thức, </a:t>
            </a:r>
            <a:r>
              <a:rPr sz="180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nhân </a:t>
            </a:r>
            <a:r>
              <a:rPr sz="1800" dirty="0">
                <a:latin typeface="Times New Roman"/>
                <a:cs typeface="Times New Roman"/>
              </a:rPr>
              <a:t>cách, về các quan hệ </a:t>
            </a:r>
            <a:r>
              <a:rPr sz="1800" spc="-5" dirty="0">
                <a:latin typeface="Times New Roman"/>
                <a:cs typeface="Times New Roman"/>
              </a:rPr>
              <a:t>gia </a:t>
            </a:r>
            <a:r>
              <a:rPr sz="1800" spc="-10" dirty="0">
                <a:latin typeface="Times New Roman"/>
                <a:cs typeface="Times New Roman"/>
              </a:rPr>
              <a:t>đình </a:t>
            </a:r>
            <a:r>
              <a:rPr sz="1800" dirty="0">
                <a:latin typeface="Times New Roman"/>
                <a:cs typeface="Times New Roman"/>
              </a:rPr>
              <a:t>và xã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người,…)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buChar char="–"/>
              <a:tabLst>
                <a:tab pos="179705" algn="l"/>
              </a:tabLst>
            </a:pPr>
            <a:r>
              <a:rPr sz="1800" spc="-5" dirty="0">
                <a:latin typeface="Times New Roman"/>
                <a:cs typeface="Times New Roman"/>
              </a:rPr>
              <a:t>Đây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dạng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quen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thuộc,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phổ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biến;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thậm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chí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coi </a:t>
            </a:r>
            <a:r>
              <a:rPr sz="1800" spc="-5" dirty="0">
                <a:latin typeface="Times New Roman"/>
                <a:cs typeface="Times New Roman"/>
              </a:rPr>
              <a:t>là chân </a:t>
            </a:r>
            <a:r>
              <a:rPr sz="1800" dirty="0">
                <a:latin typeface="Times New Roman"/>
                <a:cs typeface="Times New Roman"/>
              </a:rPr>
              <a:t>lí như </a:t>
            </a:r>
            <a:r>
              <a:rPr sz="1800" spc="-1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câu danh ngôn,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spc="10" dirty="0">
                <a:latin typeface="Times New Roman"/>
                <a:cs typeface="Times New Roman"/>
              </a:rPr>
              <a:t>tục </a:t>
            </a:r>
            <a:r>
              <a:rPr sz="1800" spc="-5" dirty="0">
                <a:latin typeface="Times New Roman"/>
                <a:cs typeface="Times New Roman"/>
              </a:rPr>
              <a:t>ngữ, </a:t>
            </a:r>
            <a:r>
              <a:rPr sz="1800" dirty="0">
                <a:latin typeface="Times New Roman"/>
                <a:cs typeface="Times New Roman"/>
              </a:rPr>
              <a:t>lời </a:t>
            </a:r>
            <a:r>
              <a:rPr sz="1800" spc="-5" dirty="0">
                <a:latin typeface="Times New Roman"/>
                <a:cs typeface="Times New Roman"/>
              </a:rPr>
              <a:t>phát </a:t>
            </a:r>
            <a:r>
              <a:rPr sz="1800" dirty="0">
                <a:latin typeface="Times New Roman"/>
                <a:cs typeface="Times New Roman"/>
              </a:rPr>
              <a:t>biểu </a:t>
            </a:r>
            <a:r>
              <a:rPr sz="1800" spc="-5" dirty="0">
                <a:latin typeface="Times New Roman"/>
                <a:cs typeface="Times New Roman"/>
              </a:rPr>
              <a:t>của danh </a:t>
            </a:r>
            <a:r>
              <a:rPr sz="1800" dirty="0">
                <a:latin typeface="Times New Roman"/>
                <a:cs typeface="Times New Roman"/>
              </a:rPr>
              <a:t> nhân; cũng có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vấn </a:t>
            </a:r>
            <a:r>
              <a:rPr sz="1800" spc="-10" dirty="0">
                <a:latin typeface="Times New Roman"/>
                <a:cs typeface="Times New Roman"/>
              </a:rPr>
              <a:t>đề </a:t>
            </a:r>
            <a:r>
              <a:rPr sz="1800" spc="-5" dirty="0">
                <a:latin typeface="Times New Roman"/>
                <a:cs typeface="Times New Roman"/>
              </a:rPr>
              <a:t>bức </a:t>
            </a:r>
            <a:r>
              <a:rPr sz="1800" dirty="0">
                <a:latin typeface="Times New Roman"/>
                <a:cs typeface="Times New Roman"/>
              </a:rPr>
              <a:t>xúc do cuộc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hiện </a:t>
            </a:r>
            <a:r>
              <a:rPr sz="1800" spc="-5" dirty="0">
                <a:latin typeface="Times New Roman"/>
                <a:cs typeface="Times New Roman"/>
              </a:rPr>
              <a:t>tại </a:t>
            </a:r>
            <a:r>
              <a:rPr sz="1800" dirty="0">
                <a:latin typeface="Times New Roman"/>
                <a:cs typeface="Times New Roman"/>
              </a:rPr>
              <a:t>đặt </a:t>
            </a:r>
            <a:r>
              <a:rPr sz="1800" spc="-5" dirty="0">
                <a:latin typeface="Times New Roman"/>
                <a:cs typeface="Times New Roman"/>
              </a:rPr>
              <a:t>ra,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tính cập </a:t>
            </a:r>
            <a:r>
              <a:rPr sz="1800" dirty="0">
                <a:latin typeface="Times New Roman"/>
                <a:cs typeface="Times New Roman"/>
              </a:rPr>
              <a:t>nhật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mới </a:t>
            </a:r>
            <a:r>
              <a:rPr sz="1800" spc="-5" dirty="0">
                <a:latin typeface="Times New Roman"/>
                <a:cs typeface="Times New Roman"/>
              </a:rPr>
              <a:t>mẻ </a:t>
            </a:r>
            <a:r>
              <a:rPr sz="1800" dirty="0">
                <a:latin typeface="Times New Roman"/>
                <a:cs typeface="Times New Roman"/>
              </a:rPr>
              <a:t>(như bàn về văn hoá giao thông, văn hoá trong </a:t>
            </a:r>
            <a:r>
              <a:rPr sz="1800" spc="5" dirty="0">
                <a:latin typeface="Times New Roman"/>
                <a:cs typeface="Times New Roman"/>
              </a:rPr>
              <a:t>sử </a:t>
            </a:r>
            <a:r>
              <a:rPr sz="1800" spc="-5" dirty="0">
                <a:latin typeface="Times New Roman"/>
                <a:cs typeface="Times New Roman"/>
              </a:rPr>
              <a:t>dụng </a:t>
            </a:r>
            <a:r>
              <a:rPr sz="1800" dirty="0">
                <a:latin typeface="Times New Roman"/>
                <a:cs typeface="Times New Roman"/>
              </a:rPr>
              <a:t>điện </a:t>
            </a:r>
            <a:r>
              <a:rPr sz="1800" spc="-5" dirty="0">
                <a:latin typeface="Times New Roman"/>
                <a:cs typeface="Times New Roman"/>
              </a:rPr>
              <a:t>thoại </a:t>
            </a:r>
            <a:r>
              <a:rPr sz="1800" dirty="0">
                <a:latin typeface="Times New Roman"/>
                <a:cs typeface="Times New Roman"/>
              </a:rPr>
              <a:t>di </a:t>
            </a:r>
            <a:r>
              <a:rPr sz="1800" spc="-5" dirty="0">
                <a:latin typeface="Times New Roman"/>
                <a:cs typeface="Times New Roman"/>
              </a:rPr>
              <a:t>động </a:t>
            </a:r>
            <a:r>
              <a:rPr sz="1800" dirty="0">
                <a:latin typeface="Times New Roman"/>
                <a:cs typeface="Times New Roman"/>
              </a:rPr>
              <a:t>nơi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 </a:t>
            </a:r>
            <a:r>
              <a:rPr sz="1800" spc="-5" dirty="0">
                <a:latin typeface="Times New Roman"/>
                <a:cs typeface="Times New Roman"/>
              </a:rPr>
              <a:t>cộng,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dirty="0">
                <a:latin typeface="Times New Roman"/>
                <a:cs typeface="Times New Roman"/>
              </a:rPr>
              <a:t> hoá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lễ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Tết,…).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Đề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nghị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dirty="0">
                <a:latin typeface="Times New Roman"/>
                <a:cs typeface="Times New Roman"/>
              </a:rPr>
              <a:t> về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5" dirty="0">
                <a:latin typeface="Times New Roman"/>
                <a:cs typeface="Times New Roman"/>
              </a:rPr>
              <a:t> tưởng đạo lí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gồm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dirty="0">
                <a:latin typeface="Times New Roman"/>
                <a:cs typeface="Times New Roman"/>
              </a:rPr>
              <a:t> dung:</a:t>
            </a:r>
          </a:p>
          <a:p>
            <a:pPr marL="12827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Vấn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mục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đích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sống, nghề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nghiệp,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mơ…</a:t>
            </a:r>
          </a:p>
          <a:p>
            <a:pPr marL="12700" indent="11557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Vấn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đạo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đức,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hồn,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cách: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nước,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ái,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vị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dung,</a:t>
            </a:r>
          </a:p>
          <a:p>
            <a:pPr marL="12700" marR="635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lượng;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dũng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chăm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cần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cù,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hòa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nhã,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khiêm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tốn;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thói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ích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kỉ, </a:t>
            </a:r>
            <a:r>
              <a:rPr sz="1800" spc="-10" dirty="0">
                <a:latin typeface="Times New Roman"/>
                <a:cs typeface="Times New Roman"/>
              </a:rPr>
              <a:t>ba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vụ </a:t>
            </a:r>
            <a:r>
              <a:rPr sz="1800" spc="-10" dirty="0">
                <a:latin typeface="Times New Roman"/>
                <a:cs typeface="Times New Roman"/>
              </a:rPr>
              <a:t>lợi…</a:t>
            </a:r>
            <a:endParaRPr sz="1800" dirty="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Vấn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 quan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 </a:t>
            </a:r>
            <a:r>
              <a:rPr sz="1800" spc="-5" dirty="0">
                <a:latin typeface="Times New Roman"/>
                <a:cs typeface="Times New Roman"/>
              </a:rPr>
              <a:t>đình: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mẫu </a:t>
            </a:r>
            <a:r>
              <a:rPr sz="1800" spc="-5" dirty="0">
                <a:latin typeface="Times New Roman"/>
                <a:cs typeface="Times New Roman"/>
              </a:rPr>
              <a:t>tử, </a:t>
            </a:r>
            <a:r>
              <a:rPr sz="1800" dirty="0">
                <a:latin typeface="Times New Roman"/>
                <a:cs typeface="Times New Roman"/>
              </a:rPr>
              <a:t>tình phụ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tử,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em…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b="1" i="1" spc="-5" dirty="0">
                <a:latin typeface="Times New Roman"/>
                <a:cs typeface="Times New Roman"/>
              </a:rPr>
              <a:t>Đề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4.</a:t>
            </a:r>
            <a:endParaRPr sz="1800" dirty="0">
              <a:latin typeface="Times New Roman"/>
              <a:cs typeface="Times New Roman"/>
            </a:endParaRPr>
          </a:p>
          <a:p>
            <a:pPr marL="3033395" algn="just">
              <a:lnSpc>
                <a:spcPct val="100000"/>
              </a:lnSpc>
              <a:spcBef>
                <a:spcPts val="530"/>
              </a:spcBef>
            </a:pPr>
            <a:r>
              <a:rPr sz="1800" b="1" spc="-5" dirty="0">
                <a:latin typeface="Times New Roman"/>
                <a:cs typeface="Times New Roman"/>
              </a:rPr>
              <a:t>Vị thiền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sư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và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chú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tiểu</a:t>
            </a:r>
            <a:endParaRPr sz="1800" dirty="0">
              <a:latin typeface="Times New Roman"/>
              <a:cs typeface="Times New Roman"/>
            </a:endParaRPr>
          </a:p>
          <a:p>
            <a:pPr marL="12700" indent="288290" algn="just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Chuyện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xưa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kể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lại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rằng,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buổi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tối,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vị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thiền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sư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già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đi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dạo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thiền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viện,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chợt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500"/>
              </a:lnSpc>
              <a:spcBef>
                <a:spcPts val="15"/>
              </a:spcBef>
            </a:pPr>
            <a:r>
              <a:rPr sz="1800" i="1" spc="-5" dirty="0">
                <a:latin typeface="Times New Roman"/>
                <a:cs typeface="Times New Roman"/>
              </a:rPr>
              <a:t>trông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thấy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chiếc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ghế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dựng</a:t>
            </a:r>
            <a:r>
              <a:rPr sz="1800" i="1" spc="-10" dirty="0">
                <a:latin typeface="Times New Roman"/>
                <a:cs typeface="Times New Roman"/>
              </a:rPr>
              <a:t> sát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chân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tường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nơi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góc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khuất. </a:t>
            </a:r>
            <a:r>
              <a:rPr sz="1800" i="1" spc="-10" dirty="0">
                <a:latin typeface="Times New Roman"/>
                <a:cs typeface="Times New Roman"/>
              </a:rPr>
              <a:t>Đoán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ngay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chú tiểu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nghịch </a:t>
            </a:r>
            <a:r>
              <a:rPr sz="1800" i="1" spc="-5" dirty="0">
                <a:latin typeface="Times New Roman"/>
                <a:cs typeface="Times New Roman"/>
              </a:rPr>
              <a:t>ngợm nào </a:t>
            </a:r>
            <a:r>
              <a:rPr sz="1800" i="1" dirty="0">
                <a:latin typeface="Times New Roman"/>
                <a:cs typeface="Times New Roman"/>
              </a:rPr>
              <a:t>đó làm trái </a:t>
            </a:r>
            <a:r>
              <a:rPr sz="1800" i="1" spc="-5" dirty="0">
                <a:latin typeface="Times New Roman"/>
                <a:cs typeface="Times New Roman"/>
              </a:rPr>
              <a:t>quy </a:t>
            </a:r>
            <a:r>
              <a:rPr sz="1800" i="1" dirty="0">
                <a:latin typeface="Times New Roman"/>
                <a:cs typeface="Times New Roman"/>
              </a:rPr>
              <a:t>định: Vượt </a:t>
            </a:r>
            <a:r>
              <a:rPr sz="1800" i="1" spc="-5" dirty="0">
                <a:latin typeface="Times New Roman"/>
                <a:cs typeface="Times New Roman"/>
              </a:rPr>
              <a:t>tường trốn ra </a:t>
            </a:r>
            <a:r>
              <a:rPr sz="1800" i="1" dirty="0">
                <a:latin typeface="Times New Roman"/>
                <a:cs typeface="Times New Roman"/>
              </a:rPr>
              <a:t>ngoài chơi. Nhưng </a:t>
            </a:r>
            <a:r>
              <a:rPr sz="1800" i="1" spc="5" dirty="0">
                <a:latin typeface="Times New Roman"/>
                <a:cs typeface="Times New Roman"/>
              </a:rPr>
              <a:t>vị </a:t>
            </a:r>
            <a:r>
              <a:rPr sz="1800" i="1" spc="-5" dirty="0">
                <a:latin typeface="Times New Roman"/>
                <a:cs typeface="Times New Roman"/>
              </a:rPr>
              <a:t>thiền sư </a:t>
            </a:r>
            <a:r>
              <a:rPr sz="1800" i="1" dirty="0">
                <a:latin typeface="Times New Roman"/>
                <a:cs typeface="Times New Roman"/>
              </a:rPr>
              <a:t> không nói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với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mà </a:t>
            </a:r>
            <a:r>
              <a:rPr sz="1800" i="1" dirty="0">
                <a:latin typeface="Times New Roman"/>
                <a:cs typeface="Times New Roman"/>
              </a:rPr>
              <a:t>lặng </a:t>
            </a:r>
            <a:r>
              <a:rPr sz="1800" i="1" spc="-5" dirty="0">
                <a:latin typeface="Times New Roman"/>
                <a:cs typeface="Times New Roman"/>
              </a:rPr>
              <a:t>lẽ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đến,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bỏ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chiếc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ghế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15" dirty="0">
                <a:latin typeface="Times New Roman"/>
                <a:cs typeface="Times New Roman"/>
              </a:rPr>
              <a:t>ra</a:t>
            </a:r>
            <a:r>
              <a:rPr sz="1800" i="1" dirty="0">
                <a:latin typeface="Times New Roman"/>
                <a:cs typeface="Times New Roman"/>
              </a:rPr>
              <a:t> và </a:t>
            </a:r>
            <a:r>
              <a:rPr sz="1800" i="1" spc="-5" dirty="0">
                <a:latin typeface="Times New Roman"/>
                <a:cs typeface="Times New Roman"/>
              </a:rPr>
              <a:t>quỳ </a:t>
            </a:r>
            <a:r>
              <a:rPr sz="1800" i="1" dirty="0">
                <a:latin typeface="Times New Roman"/>
                <a:cs typeface="Times New Roman"/>
              </a:rPr>
              <a:t>xuống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đúng chỗ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đó.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i="1" dirty="0">
                <a:latin typeface="Times New Roman"/>
                <a:cs typeface="Times New Roman"/>
              </a:rPr>
              <a:t>Một lúc sau, quả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đúng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một </a:t>
            </a:r>
            <a:r>
              <a:rPr sz="1800" i="1" spc="-5" dirty="0">
                <a:latin typeface="Times New Roman"/>
                <a:cs typeface="Times New Roman"/>
              </a:rPr>
              <a:t>chú</a:t>
            </a:r>
            <a:r>
              <a:rPr sz="1800" i="1" dirty="0">
                <a:latin typeface="Times New Roman"/>
                <a:cs typeface="Times New Roman"/>
              </a:rPr>
              <a:t> tiểu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trèo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tường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vào. Đặt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chân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xuống,</a:t>
            </a:r>
            <a:r>
              <a:rPr sz="1800" i="1" dirty="0">
                <a:latin typeface="Times New Roman"/>
                <a:cs typeface="Times New Roman"/>
              </a:rPr>
              <a:t> chú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kinh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ngạc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khi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i="1" dirty="0">
                <a:latin typeface="Times New Roman"/>
                <a:cs typeface="Times New Roman"/>
              </a:rPr>
              <a:t>phát hiện </a:t>
            </a:r>
            <a:r>
              <a:rPr sz="1800" i="1" spc="-5" dirty="0">
                <a:latin typeface="Times New Roman"/>
                <a:cs typeface="Times New Roman"/>
              </a:rPr>
              <a:t>ra </a:t>
            </a:r>
            <a:r>
              <a:rPr sz="1800" i="1" spc="-10" dirty="0">
                <a:latin typeface="Times New Roman"/>
                <a:cs typeface="Times New Roman"/>
              </a:rPr>
              <a:t>dưới </a:t>
            </a:r>
            <a:r>
              <a:rPr sz="1800" i="1" dirty="0">
                <a:latin typeface="Times New Roman"/>
                <a:cs typeface="Times New Roman"/>
              </a:rPr>
              <a:t>đó không </a:t>
            </a:r>
            <a:r>
              <a:rPr sz="1800" i="1" spc="-5" dirty="0">
                <a:latin typeface="Times New Roman"/>
                <a:cs typeface="Times New Roman"/>
              </a:rPr>
              <a:t>phải </a:t>
            </a:r>
            <a:r>
              <a:rPr sz="1800" i="1" dirty="0">
                <a:latin typeface="Times New Roman"/>
                <a:cs typeface="Times New Roman"/>
              </a:rPr>
              <a:t>là chiếc ghế </a:t>
            </a:r>
            <a:r>
              <a:rPr sz="1800" i="1" spc="-15" dirty="0">
                <a:latin typeface="Times New Roman"/>
                <a:cs typeface="Times New Roman"/>
              </a:rPr>
              <a:t>mà </a:t>
            </a:r>
            <a:r>
              <a:rPr sz="1800" i="1" dirty="0">
                <a:latin typeface="Times New Roman"/>
                <a:cs typeface="Times New Roman"/>
              </a:rPr>
              <a:t>là vai </a:t>
            </a:r>
            <a:r>
              <a:rPr sz="1800" i="1" spc="-5" dirty="0">
                <a:latin typeface="Times New Roman"/>
                <a:cs typeface="Times New Roman"/>
              </a:rPr>
              <a:t>thầy mình. Vì </a:t>
            </a:r>
            <a:r>
              <a:rPr sz="1800" i="1" dirty="0">
                <a:latin typeface="Times New Roman"/>
                <a:cs typeface="Times New Roman"/>
              </a:rPr>
              <a:t>quá </a:t>
            </a:r>
            <a:r>
              <a:rPr sz="1800" i="1" spc="-5" dirty="0">
                <a:latin typeface="Times New Roman"/>
                <a:cs typeface="Times New Roman"/>
              </a:rPr>
              <a:t>hoảng sợ </a:t>
            </a:r>
            <a:r>
              <a:rPr sz="1800" i="1" dirty="0">
                <a:latin typeface="Times New Roman"/>
                <a:cs typeface="Times New Roman"/>
              </a:rPr>
              <a:t>nên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 nói được gì, chú đứng </a:t>
            </a:r>
            <a:r>
              <a:rPr sz="1800" i="1" spc="-5" dirty="0">
                <a:latin typeface="Times New Roman"/>
                <a:cs typeface="Times New Roman"/>
              </a:rPr>
              <a:t>im </a:t>
            </a:r>
            <a:r>
              <a:rPr sz="1800" i="1" dirty="0">
                <a:latin typeface="Times New Roman"/>
                <a:cs typeface="Times New Roman"/>
              </a:rPr>
              <a:t>chờ những lời trách </a:t>
            </a:r>
            <a:r>
              <a:rPr sz="1800" i="1" spc="5" dirty="0">
                <a:latin typeface="Times New Roman"/>
                <a:cs typeface="Times New Roman"/>
              </a:rPr>
              <a:t>cứ </a:t>
            </a:r>
            <a:r>
              <a:rPr sz="1800" i="1" dirty="0">
                <a:latin typeface="Times New Roman"/>
                <a:cs typeface="Times New Roman"/>
              </a:rPr>
              <a:t>và cả </a:t>
            </a:r>
            <a:r>
              <a:rPr sz="1800" i="1" spc="-5" dirty="0">
                <a:latin typeface="Times New Roman"/>
                <a:cs typeface="Times New Roman"/>
              </a:rPr>
              <a:t>hình </a:t>
            </a:r>
            <a:r>
              <a:rPr sz="1800" i="1" dirty="0">
                <a:latin typeface="Times New Roman"/>
                <a:cs typeface="Times New Roman"/>
              </a:rPr>
              <a:t>phạt nặng </a:t>
            </a:r>
            <a:r>
              <a:rPr sz="1800" i="1" spc="-5" dirty="0">
                <a:latin typeface="Times New Roman"/>
                <a:cs typeface="Times New Roman"/>
              </a:rPr>
              <a:t>nề. </a:t>
            </a:r>
            <a:r>
              <a:rPr sz="1800" i="1" dirty="0">
                <a:latin typeface="Times New Roman"/>
                <a:cs typeface="Times New Roman"/>
              </a:rPr>
              <a:t>Không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ngờ, </a:t>
            </a:r>
            <a:r>
              <a:rPr sz="1800" i="1" dirty="0">
                <a:latin typeface="Times New Roman"/>
                <a:cs typeface="Times New Roman"/>
              </a:rPr>
              <a:t>vị </a:t>
            </a:r>
            <a:r>
              <a:rPr sz="1800" i="1" spc="-5" dirty="0">
                <a:latin typeface="Times New Roman"/>
                <a:cs typeface="Times New Roman"/>
              </a:rPr>
              <a:t>thiền sư lại </a:t>
            </a:r>
            <a:r>
              <a:rPr sz="1800" i="1" dirty="0">
                <a:latin typeface="Times New Roman"/>
                <a:cs typeface="Times New Roman"/>
              </a:rPr>
              <a:t>chỉ ôn tồn </a:t>
            </a:r>
            <a:r>
              <a:rPr sz="1800" i="1" spc="-5" dirty="0">
                <a:latin typeface="Times New Roman"/>
                <a:cs typeface="Times New Roman"/>
              </a:rPr>
              <a:t>nói: </a:t>
            </a:r>
            <a:r>
              <a:rPr sz="1800" i="1" dirty="0">
                <a:latin typeface="Times New Roman"/>
                <a:cs typeface="Times New Roman"/>
              </a:rPr>
              <a:t>"Đêm </a:t>
            </a:r>
            <a:r>
              <a:rPr sz="1800" i="1" spc="-5" dirty="0">
                <a:latin typeface="Times New Roman"/>
                <a:cs typeface="Times New Roman"/>
              </a:rPr>
              <a:t>khuya, sương </a:t>
            </a:r>
            <a:r>
              <a:rPr sz="1800" i="1" dirty="0">
                <a:latin typeface="Times New Roman"/>
                <a:cs typeface="Times New Roman"/>
              </a:rPr>
              <a:t>lạnh, con mau </a:t>
            </a:r>
            <a:r>
              <a:rPr sz="1800" i="1" spc="5" dirty="0">
                <a:latin typeface="Times New Roman"/>
                <a:cs typeface="Times New Roman"/>
              </a:rPr>
              <a:t>về </a:t>
            </a:r>
            <a:r>
              <a:rPr sz="1800" i="1" dirty="0">
                <a:latin typeface="Times New Roman"/>
                <a:cs typeface="Times New Roman"/>
              </a:rPr>
              <a:t>thay áo đi". Suốt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cuộc </a:t>
            </a:r>
            <a:r>
              <a:rPr sz="1800" i="1" spc="-5" dirty="0">
                <a:latin typeface="Times New Roman"/>
                <a:cs typeface="Times New Roman"/>
              </a:rPr>
              <a:t>đời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chú</a:t>
            </a:r>
            <a:r>
              <a:rPr sz="1800" i="1" spc="-5" dirty="0">
                <a:latin typeface="Times New Roman"/>
                <a:cs typeface="Times New Roman"/>
              </a:rPr>
              <a:t> tiểu</a:t>
            </a:r>
            <a:r>
              <a:rPr sz="1800" i="1" dirty="0">
                <a:latin typeface="Times New Roman"/>
                <a:cs typeface="Times New Roman"/>
              </a:rPr>
              <a:t> không bao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giờ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quên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 </a:t>
            </a:r>
            <a:r>
              <a:rPr sz="1800" i="1" dirty="0">
                <a:latin typeface="Times New Roman"/>
                <a:cs typeface="Times New Roman"/>
              </a:rPr>
              <a:t>bài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học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từ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buổi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tối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hôm </a:t>
            </a:r>
            <a:r>
              <a:rPr sz="1800" i="1" dirty="0">
                <a:latin typeface="Times New Roman"/>
                <a:cs typeface="Times New Roman"/>
              </a:rPr>
              <a:t>đó.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b="1" i="1" spc="-5" dirty="0">
                <a:latin typeface="Times New Roman"/>
                <a:cs typeface="Times New Roman"/>
              </a:rPr>
              <a:t>Suy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nghĩ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của </a:t>
            </a:r>
            <a:r>
              <a:rPr sz="1800" b="1" i="1" spc="-5" dirty="0">
                <a:latin typeface="Times New Roman"/>
                <a:cs typeface="Times New Roman"/>
              </a:rPr>
              <a:t>em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về câu chuyện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trên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dẫn: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a.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*   </a:t>
            </a:r>
            <a:r>
              <a:rPr sz="1800" spc="4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mắc lỗi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5" dirty="0">
                <a:latin typeface="Times New Roman"/>
                <a:cs typeface="Times New Roman"/>
              </a:rPr>
              <a:t>trái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</a:t>
            </a:r>
            <a:r>
              <a:rPr sz="1800" spc="-5" dirty="0">
                <a:latin typeface="Times New Roman"/>
                <a:cs typeface="Times New Roman"/>
              </a:rPr>
              <a:t> định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vượt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tường </a:t>
            </a:r>
            <a:r>
              <a:rPr sz="1800" dirty="0">
                <a:latin typeface="Times New Roman"/>
                <a:cs typeface="Times New Roman"/>
              </a:rPr>
              <a:t>trốn ra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ngoài</a:t>
            </a:r>
            <a:r>
              <a:rPr sz="1800" dirty="0">
                <a:latin typeface="Times New Roman"/>
                <a:cs typeface="Times New Roman"/>
              </a:rPr>
              <a:t> chơi</a:t>
            </a:r>
          </a:p>
          <a:p>
            <a:pPr marL="12700" marR="5080" algn="just">
              <a:lnSpc>
                <a:spcPts val="2700"/>
              </a:lnSpc>
              <a:spcBef>
                <a:spcPts val="85"/>
              </a:spcBef>
            </a:pPr>
            <a:r>
              <a:rPr sz="1800" dirty="0">
                <a:latin typeface="Times New Roman"/>
                <a:cs typeface="Times New Roman"/>
              </a:rPr>
              <a:t>=&gt; </a:t>
            </a:r>
            <a:r>
              <a:rPr sz="1800" spc="-5" dirty="0">
                <a:latin typeface="Times New Roman"/>
                <a:cs typeface="Times New Roman"/>
              </a:rPr>
              <a:t>Hành </a:t>
            </a:r>
            <a:r>
              <a:rPr sz="1800" dirty="0">
                <a:latin typeface="Times New Roman"/>
                <a:cs typeface="Times New Roman"/>
              </a:rPr>
              <a:t>động </a:t>
            </a:r>
            <a:r>
              <a:rPr sz="1800" spc="-10" dirty="0">
                <a:latin typeface="Times New Roman"/>
                <a:cs typeface="Times New Roman"/>
              </a:rPr>
              <a:t>đó </a:t>
            </a:r>
            <a:r>
              <a:rPr sz="1800" dirty="0">
                <a:latin typeface="Times New Roman"/>
                <a:cs typeface="Times New Roman"/>
              </a:rPr>
              <a:t>mang ý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spc="5" dirty="0">
                <a:latin typeface="Times New Roman"/>
                <a:cs typeface="Times New Roman"/>
              </a:rPr>
              <a:t>biểu </a:t>
            </a:r>
            <a:r>
              <a:rPr sz="1800" dirty="0">
                <a:latin typeface="Times New Roman"/>
                <a:cs typeface="Times New Roman"/>
              </a:rPr>
              <a:t>trưng cho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lỗi </a:t>
            </a:r>
            <a:r>
              <a:rPr sz="1800" spc="-5" dirty="0">
                <a:latin typeface="Times New Roman"/>
                <a:cs typeface="Times New Roman"/>
              </a:rPr>
              <a:t>lầm của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trong </a:t>
            </a:r>
            <a:r>
              <a:rPr sz="1800" dirty="0">
                <a:latin typeface="Times New Roman"/>
                <a:cs typeface="Times New Roman"/>
              </a:rPr>
              <a:t>cuộc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  <a:tabLst>
                <a:tab pos="469900" algn="l"/>
              </a:tabLst>
            </a:pPr>
            <a:r>
              <a:rPr sz="1800" dirty="0">
                <a:latin typeface="Times New Roman"/>
                <a:cs typeface="Times New Roman"/>
              </a:rPr>
              <a:t>*	Cách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vị </a:t>
            </a:r>
            <a:r>
              <a:rPr sz="1800" dirty="0">
                <a:latin typeface="Times New Roman"/>
                <a:cs typeface="Times New Roman"/>
              </a:rPr>
              <a:t>thiền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sư: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Đưa</a:t>
            </a:r>
            <a:r>
              <a:rPr sz="1800" dirty="0">
                <a:latin typeface="Times New Roman"/>
                <a:cs typeface="Times New Roman"/>
              </a:rPr>
              <a:t> bờ </a:t>
            </a:r>
            <a:r>
              <a:rPr sz="1800" spc="-5" dirty="0">
                <a:latin typeface="Times New Roman"/>
                <a:cs typeface="Times New Roman"/>
              </a:rPr>
              <a:t>vai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 điểm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tựa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tiểu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lỗi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lầm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xuống.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quở </a:t>
            </a:r>
            <a:r>
              <a:rPr sz="1800" spc="-5" dirty="0">
                <a:latin typeface="Times New Roman"/>
                <a:cs typeface="Times New Roman"/>
              </a:rPr>
              <a:t>phạt, </a:t>
            </a:r>
            <a:r>
              <a:rPr sz="1800" dirty="0">
                <a:latin typeface="Times New Roman"/>
                <a:cs typeface="Times New Roman"/>
              </a:rPr>
              <a:t>trách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dirty="0">
                <a:latin typeface="Times New Roman"/>
                <a:cs typeface="Times New Roman"/>
              </a:rPr>
              <a:t> thể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tâm, </a:t>
            </a:r>
            <a:r>
              <a:rPr sz="1800" dirty="0">
                <a:latin typeface="Times New Roman"/>
                <a:cs typeface="Times New Roman"/>
              </a:rPr>
              <a:t>lo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lắng.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=&gt; </a:t>
            </a:r>
            <a:r>
              <a:rPr sz="1800" spc="-5" dirty="0">
                <a:latin typeface="Times New Roman"/>
                <a:cs typeface="Times New Roman"/>
              </a:rPr>
              <a:t>Qua </a:t>
            </a:r>
            <a:r>
              <a:rPr sz="1800" dirty="0">
                <a:latin typeface="Times New Roman"/>
                <a:cs typeface="Times New Roman"/>
              </a:rPr>
              <a:t>đó cho thấy vị thiền </a:t>
            </a:r>
            <a:r>
              <a:rPr sz="1800" spc="-5" dirty="0">
                <a:latin typeface="Times New Roman"/>
                <a:cs typeface="Times New Roman"/>
              </a:rPr>
              <a:t>sư là người </a:t>
            </a:r>
            <a:r>
              <a:rPr sz="1800" dirty="0">
                <a:latin typeface="Times New Roman"/>
                <a:cs typeface="Times New Roman"/>
              </a:rPr>
              <a:t>có lòng khoan dung, độ </a:t>
            </a:r>
            <a:r>
              <a:rPr sz="1800" spc="-5" dirty="0">
                <a:latin typeface="Times New Roman"/>
                <a:cs typeface="Times New Roman"/>
              </a:rPr>
              <a:t>lượng với người </a:t>
            </a:r>
            <a:r>
              <a:rPr sz="1800" dirty="0">
                <a:latin typeface="Times New Roman"/>
                <a:cs typeface="Times New Roman"/>
              </a:rPr>
              <a:t>lầm </a:t>
            </a:r>
            <a:r>
              <a:rPr sz="1800" spc="-5" dirty="0">
                <a:latin typeface="Times New Roman"/>
                <a:cs typeface="Times New Roman"/>
              </a:rPr>
              <a:t>lỗi.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 </a:t>
            </a:r>
            <a:r>
              <a:rPr sz="1800" dirty="0">
                <a:latin typeface="Times New Roman"/>
                <a:cs typeface="Times New Roman"/>
              </a:rPr>
              <a:t>động và </a:t>
            </a:r>
            <a:r>
              <a:rPr sz="1800" spc="-5" dirty="0">
                <a:latin typeface="Times New Roman"/>
                <a:cs typeface="Times New Roman"/>
              </a:rPr>
              <a:t>lời </a:t>
            </a:r>
            <a:r>
              <a:rPr sz="1800" dirty="0">
                <a:latin typeface="Times New Roman"/>
                <a:cs typeface="Times New Roman"/>
              </a:rPr>
              <a:t>nói ấy có </a:t>
            </a:r>
            <a:r>
              <a:rPr sz="1800" spc="-5" dirty="0">
                <a:latin typeface="Times New Roman"/>
                <a:cs typeface="Times New Roman"/>
              </a:rPr>
              <a:t>sức </a:t>
            </a:r>
            <a:r>
              <a:rPr sz="1800" dirty="0">
                <a:latin typeface="Times New Roman"/>
                <a:cs typeface="Times New Roman"/>
              </a:rPr>
              <a:t>mạnh hơn ngàn lần </a:t>
            </a:r>
            <a:r>
              <a:rPr sz="1800" spc="-5" dirty="0">
                <a:latin typeface="Times New Roman"/>
                <a:cs typeface="Times New Roman"/>
              </a:rPr>
              <a:t>roi vọt, </a:t>
            </a:r>
            <a:r>
              <a:rPr sz="1800" dirty="0">
                <a:latin typeface="Times New Roman"/>
                <a:cs typeface="Times New Roman"/>
              </a:rPr>
              <a:t>mắng nhiếc </a:t>
            </a:r>
            <a:r>
              <a:rPr sz="1800" spc="-5" dirty="0">
                <a:latin typeface="Times New Roman"/>
                <a:cs typeface="Times New Roman"/>
              </a:rPr>
              <a:t>mà </a:t>
            </a:r>
            <a:r>
              <a:rPr sz="1800" spc="5" dirty="0">
                <a:latin typeface="Times New Roman"/>
                <a:cs typeface="Times New Roman"/>
              </a:rPr>
              <a:t>cả </a:t>
            </a:r>
            <a:r>
              <a:rPr sz="1800" spc="-5" dirty="0">
                <a:latin typeface="Times New Roman"/>
                <a:cs typeface="Times New Roman"/>
              </a:rPr>
              <a:t>đời </a:t>
            </a:r>
            <a:r>
              <a:rPr sz="1800" dirty="0">
                <a:latin typeface="Times New Roman"/>
                <a:cs typeface="Times New Roman"/>
              </a:rPr>
              <a:t>chú tiểu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giờ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quên.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=&gt;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quý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khoan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khoan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nếu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đúng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chỗ </a:t>
            </a:r>
            <a:r>
              <a:rPr sz="1800" spc="-5" dirty="0">
                <a:latin typeface="Times New Roman"/>
                <a:cs typeface="Times New Roman"/>
              </a:rPr>
              <a:t>sẽ </a:t>
            </a:r>
            <a:r>
              <a:rPr sz="1800" dirty="0">
                <a:latin typeface="Times New Roman"/>
                <a:cs typeface="Times New Roman"/>
              </a:rPr>
              <a:t>có tác </a:t>
            </a:r>
            <a:r>
              <a:rPr sz="1800" spc="-5" dirty="0">
                <a:latin typeface="Times New Roman"/>
                <a:cs typeface="Times New Roman"/>
              </a:rPr>
              <a:t>dụng </a:t>
            </a:r>
            <a:r>
              <a:rPr sz="1800" dirty="0">
                <a:latin typeface="Times New Roman"/>
                <a:cs typeface="Times New Roman"/>
              </a:rPr>
              <a:t>to lớn hơn </a:t>
            </a:r>
            <a:r>
              <a:rPr sz="1800" spc="-5" dirty="0">
                <a:latin typeface="Times New Roman"/>
                <a:cs typeface="Times New Roman"/>
              </a:rPr>
              <a:t>mọi sự trừng phạt, </a:t>
            </a:r>
            <a:r>
              <a:rPr sz="1800" dirty="0">
                <a:latin typeface="Times New Roman"/>
                <a:cs typeface="Times New Roman"/>
              </a:rPr>
              <a:t>nó </a:t>
            </a:r>
            <a:r>
              <a:rPr sz="1800" spc="-5" dirty="0">
                <a:latin typeface="Times New Roman"/>
                <a:cs typeface="Times New Roman"/>
              </a:rPr>
              <a:t>tác </a:t>
            </a:r>
            <a:r>
              <a:rPr sz="1800" dirty="0">
                <a:latin typeface="Times New Roman"/>
                <a:cs typeface="Times New Roman"/>
              </a:rPr>
              <a:t>động </a:t>
            </a:r>
            <a:r>
              <a:rPr sz="1800" spc="-5" dirty="0">
                <a:latin typeface="Times New Roman"/>
                <a:cs typeface="Times New Roman"/>
              </a:rPr>
              <a:t>mạnh mẽ, tích </a:t>
            </a:r>
            <a:r>
              <a:rPr sz="1800" dirty="0">
                <a:latin typeface="Times New Roman"/>
                <a:cs typeface="Times New Roman"/>
              </a:rPr>
              <a:t>cực đến </a:t>
            </a:r>
            <a:r>
              <a:rPr sz="1800" spc="-5" dirty="0">
                <a:latin typeface="Times New Roman"/>
                <a:cs typeface="Times New Roman"/>
              </a:rPr>
              <a:t>nhận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-5" dirty="0">
                <a:latin typeface="Times New Roman"/>
                <a:cs typeface="Times New Roman"/>
              </a:rPr>
              <a:t> người,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b.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chuyện:</a:t>
            </a:r>
            <a:endParaRPr sz="1800">
              <a:latin typeface="Times New Roman"/>
              <a:cs typeface="Times New Roman"/>
            </a:endParaRPr>
          </a:p>
          <a:p>
            <a:pPr marL="146685" indent="-134620" algn="just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Khẳng</a:t>
            </a:r>
            <a:r>
              <a:rPr sz="1800" dirty="0">
                <a:latin typeface="Times New Roman"/>
                <a:cs typeface="Times New Roman"/>
              </a:rPr>
              <a:t> định</a:t>
            </a:r>
            <a:r>
              <a:rPr sz="1800" spc="-10" dirty="0">
                <a:latin typeface="Times New Roman"/>
                <a:cs typeface="Times New Roman"/>
              </a:rPr>
              <a:t> câu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mang</a:t>
            </a:r>
            <a:r>
              <a:rPr sz="1800" dirty="0">
                <a:latin typeface="Times New Roman"/>
                <a:cs typeface="Times New Roman"/>
              </a:rPr>
              <a:t> giá </a:t>
            </a:r>
            <a:r>
              <a:rPr sz="1800" spc="5" dirty="0">
                <a:latin typeface="Times New Roman"/>
                <a:cs typeface="Times New Roman"/>
              </a:rPr>
              <a:t>trị</a:t>
            </a:r>
            <a:r>
              <a:rPr sz="1800" dirty="0">
                <a:latin typeface="Times New Roman"/>
                <a:cs typeface="Times New Roman"/>
              </a:rPr>
              <a:t> nhân</a:t>
            </a:r>
            <a:r>
              <a:rPr sz="1800" spc="-5" dirty="0">
                <a:latin typeface="Times New Roman"/>
                <a:cs typeface="Times New Roman"/>
              </a:rPr>
              <a:t> văn,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ngẫm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 sắc.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15"/>
              </a:spcBef>
              <a:buChar char="-"/>
              <a:tabLst>
                <a:tab pos="146050" algn="l"/>
              </a:tabLst>
            </a:pP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cuộc đời </a:t>
            </a:r>
            <a:r>
              <a:rPr sz="1800" dirty="0">
                <a:latin typeface="Times New Roman"/>
                <a:cs typeface="Times New Roman"/>
              </a:rPr>
              <a:t>mỗi </a:t>
            </a:r>
            <a:r>
              <a:rPr sz="1800" spc="-5" dirty="0">
                <a:latin typeface="Times New Roman"/>
                <a:cs typeface="Times New Roman"/>
              </a:rPr>
              <a:t>người ai cũng từng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lần mắc lỗi </a:t>
            </a:r>
            <a:r>
              <a:rPr sz="1800" dirty="0">
                <a:latin typeface="Times New Roman"/>
                <a:cs typeface="Times New Roman"/>
              </a:rPr>
              <a:t>giống như hành động </a:t>
            </a:r>
            <a:r>
              <a:rPr sz="1800" spc="-5" dirty="0">
                <a:latin typeface="Times New Roman"/>
                <a:cs typeface="Times New Roman"/>
              </a:rPr>
              <a:t>của chú tiểu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vượt tường </a:t>
            </a:r>
            <a:r>
              <a:rPr sz="1800" dirty="0">
                <a:latin typeface="Times New Roman"/>
                <a:cs typeface="Times New Roman"/>
              </a:rPr>
              <a:t>trốn ra </a:t>
            </a:r>
            <a:r>
              <a:rPr sz="1800" spc="-5" dirty="0">
                <a:latin typeface="Times New Roman"/>
                <a:cs typeface="Times New Roman"/>
              </a:rPr>
              <a:t>ngoài </a:t>
            </a:r>
            <a:r>
              <a:rPr sz="1800" dirty="0">
                <a:latin typeface="Times New Roman"/>
                <a:cs typeface="Times New Roman"/>
              </a:rPr>
              <a:t>chơi. </a:t>
            </a:r>
            <a:r>
              <a:rPr sz="1800" spc="-5" dirty="0">
                <a:latin typeface="Times New Roman"/>
                <a:cs typeface="Times New Roman"/>
              </a:rPr>
              <a:t>Bởi vậy, </a:t>
            </a:r>
            <a:r>
              <a:rPr sz="1800" dirty="0">
                <a:latin typeface="Times New Roman"/>
                <a:cs typeface="Times New Roman"/>
              </a:rPr>
              <a:t>chúng </a:t>
            </a:r>
            <a:r>
              <a:rPr sz="1800" spc="-5" dirty="0">
                <a:latin typeface="Times New Roman"/>
                <a:cs typeface="Times New Roman"/>
              </a:rPr>
              <a:t>ta </a:t>
            </a:r>
            <a:r>
              <a:rPr sz="1800" spc="5" dirty="0">
                <a:latin typeface="Times New Roman"/>
                <a:cs typeface="Times New Roman"/>
              </a:rPr>
              <a:t>cần </a:t>
            </a:r>
            <a:r>
              <a:rPr sz="1800" spc="-5" dirty="0">
                <a:latin typeface="Times New Roman"/>
                <a:cs typeface="Times New Roman"/>
              </a:rPr>
              <a:t>phải </a:t>
            </a:r>
            <a:r>
              <a:rPr sz="1800" dirty="0">
                <a:latin typeface="Times New Roman"/>
                <a:cs typeface="Times New Roman"/>
              </a:rPr>
              <a:t>có lòng khoan dung </a:t>
            </a:r>
            <a:r>
              <a:rPr sz="1800" spc="-5" dirty="0">
                <a:latin typeface="Times New Roman"/>
                <a:cs typeface="Times New Roman"/>
              </a:rPr>
              <a:t>giống </a:t>
            </a:r>
            <a:r>
              <a:rPr sz="1800" dirty="0">
                <a:latin typeface="Times New Roman"/>
                <a:cs typeface="Times New Roman"/>
              </a:rPr>
              <a:t>như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 thiền </a:t>
            </a:r>
            <a:r>
              <a:rPr sz="1800" spc="-5" dirty="0">
                <a:latin typeface="Times New Roman"/>
                <a:cs typeface="Times New Roman"/>
              </a:rPr>
              <a:t>sư 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chuyện.</a:t>
            </a:r>
            <a:endParaRPr sz="18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24400"/>
              </a:lnSpc>
              <a:spcBef>
                <a:spcPts val="5"/>
              </a:spcBef>
              <a:buChar char="-"/>
              <a:tabLst>
                <a:tab pos="150495" algn="l"/>
              </a:tabLst>
            </a:pPr>
            <a:r>
              <a:rPr sz="1800" dirty="0">
                <a:latin typeface="Times New Roman"/>
                <a:cs typeface="Times New Roman"/>
              </a:rPr>
              <a:t>Khoan dung là tha thứ, rộng </a:t>
            </a:r>
            <a:r>
              <a:rPr sz="1800" spc="-5" dirty="0">
                <a:latin typeface="Times New Roman"/>
                <a:cs typeface="Times New Roman"/>
              </a:rPr>
              <a:t>lượng với người khác </a:t>
            </a:r>
            <a:r>
              <a:rPr sz="1800" dirty="0">
                <a:latin typeface="Times New Roman"/>
                <a:cs typeface="Times New Roman"/>
              </a:rPr>
              <a:t>nhất là </a:t>
            </a:r>
            <a:r>
              <a:rPr sz="1800" spc="-5" dirty="0">
                <a:latin typeface="Times New Roman"/>
                <a:cs typeface="Times New Roman"/>
              </a:rPr>
              <a:t>những người </a:t>
            </a:r>
            <a:r>
              <a:rPr sz="1800" dirty="0">
                <a:latin typeface="Times New Roman"/>
                <a:cs typeface="Times New Roman"/>
              </a:rPr>
              <a:t>gây đau </a:t>
            </a:r>
            <a:r>
              <a:rPr sz="1800" spc="-5" dirty="0">
                <a:latin typeface="Times New Roman"/>
                <a:cs typeface="Times New Roman"/>
              </a:rPr>
              <a:t>khổ với </a:t>
            </a:r>
            <a:r>
              <a:rPr sz="1800" dirty="0">
                <a:latin typeface="Times New Roman"/>
                <a:cs typeface="Times New Roman"/>
              </a:rPr>
              <a:t> mình.</a:t>
            </a:r>
            <a:endParaRPr sz="1800">
              <a:latin typeface="Times New Roman"/>
              <a:cs typeface="Times New Roman"/>
            </a:endParaRPr>
          </a:p>
          <a:p>
            <a:pPr marL="146685" indent="-134620" algn="just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Đây là</a:t>
            </a:r>
            <a:r>
              <a:rPr sz="1800" dirty="0">
                <a:latin typeface="Times New Roman"/>
                <a:cs typeface="Times New Roman"/>
              </a:rPr>
              <a:t> thái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đẹp,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dirty="0">
                <a:latin typeface="Times New Roman"/>
                <a:cs typeface="Times New Roman"/>
              </a:rPr>
              <a:t> chất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đáng</a:t>
            </a:r>
            <a:r>
              <a:rPr sz="1800" spc="-5" dirty="0">
                <a:latin typeface="Times New Roman"/>
                <a:cs typeface="Times New Roman"/>
              </a:rPr>
              <a:t> quý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người.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4810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  <a:buChar char="-"/>
              <a:tabLst>
                <a:tab pos="144145" algn="l"/>
              </a:tabLst>
            </a:pPr>
            <a:r>
              <a:rPr sz="1800" dirty="0">
                <a:latin typeface="Times New Roman"/>
                <a:cs typeface="Times New Roman"/>
              </a:rPr>
              <a:t>Tha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chẳng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 cũng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thanh thản. Đặc </a:t>
            </a:r>
            <a:r>
              <a:rPr sz="1800" spc="-5" dirty="0">
                <a:latin typeface="Times New Roman"/>
                <a:cs typeface="Times New Roman"/>
              </a:rPr>
              <a:t>biệt trong quá </a:t>
            </a:r>
            <a:r>
              <a:rPr sz="1800" dirty="0">
                <a:latin typeface="Times New Roman"/>
                <a:cs typeface="Times New Roman"/>
              </a:rPr>
              <a:t>trình giáo </a:t>
            </a:r>
            <a:r>
              <a:rPr sz="1800" spc="5" dirty="0">
                <a:latin typeface="Times New Roman"/>
                <a:cs typeface="Times New Roman"/>
              </a:rPr>
              <a:t>dục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người, </a:t>
            </a:r>
            <a:r>
              <a:rPr sz="1800" dirty="0">
                <a:latin typeface="Times New Roman"/>
                <a:cs typeface="Times New Roman"/>
              </a:rPr>
              <a:t>khoan dung đem lại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hiệu quả hơn </a:t>
            </a:r>
            <a:r>
              <a:rPr sz="1800" spc="-5" dirty="0">
                <a:latin typeface="Times New Roman"/>
                <a:cs typeface="Times New Roman"/>
              </a:rPr>
              <a:t>hẳn so với việc </a:t>
            </a:r>
            <a:r>
              <a:rPr sz="1800" dirty="0">
                <a:latin typeface="Times New Roman"/>
                <a:cs typeface="Times New Roman"/>
              </a:rPr>
              <a:t>áp dụng các hình phạt </a:t>
            </a:r>
            <a:r>
              <a:rPr sz="1800" spc="-5" dirty="0">
                <a:latin typeface="Times New Roman"/>
                <a:cs typeface="Times New Roman"/>
              </a:rPr>
              <a:t>khác. Giống </a:t>
            </a:r>
            <a:r>
              <a:rPr sz="1800" dirty="0">
                <a:latin typeface="Times New Roman"/>
                <a:cs typeface="Times New Roman"/>
              </a:rPr>
              <a:t>như chú tiểu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câu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chuyện: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"Suốt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tiểu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giờ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buổi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đó''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(Lấy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phù hợp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chứng</a:t>
            </a:r>
            <a:r>
              <a:rPr sz="1800" dirty="0">
                <a:latin typeface="Times New Roman"/>
                <a:cs typeface="Times New Roman"/>
              </a:rPr>
              <a:t> minh)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buChar char="-"/>
              <a:tabLst>
                <a:tab pos="161290" algn="l"/>
              </a:tabLst>
            </a:pPr>
            <a:r>
              <a:rPr sz="1800" dirty="0">
                <a:latin typeface="Times New Roman"/>
                <a:cs typeface="Times New Roman"/>
              </a:rPr>
              <a:t>Khoan dung </a:t>
            </a:r>
            <a:r>
              <a:rPr sz="1800" spc="-5" dirty="0">
                <a:latin typeface="Times New Roman"/>
                <a:cs typeface="Times New Roman"/>
              </a:rPr>
              <a:t>giúp </a:t>
            </a:r>
            <a:r>
              <a:rPr sz="1800" dirty="0">
                <a:latin typeface="Times New Roman"/>
                <a:cs typeface="Times New Roman"/>
              </a:rPr>
              <a:t>giải thoát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hận thù, tranh chấp, giúp cân bằng </a:t>
            </a:r>
            <a:r>
              <a:rPr sz="1800" spc="-5" dirty="0">
                <a:latin typeface="Times New Roman"/>
                <a:cs typeface="Times New Roman"/>
              </a:rPr>
              <a:t>cuộc sống, sống </a:t>
            </a:r>
            <a:r>
              <a:rPr sz="1800" dirty="0">
                <a:latin typeface="Times New Roman"/>
                <a:cs typeface="Times New Roman"/>
              </a:rPr>
              <a:t> hòa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xung </a:t>
            </a:r>
            <a:r>
              <a:rPr sz="1800" spc="-5" dirty="0">
                <a:latin typeface="Times New Roman"/>
                <a:cs typeface="Times New Roman"/>
              </a:rPr>
              <a:t>quanh.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(Dẫn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chứng)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Mở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đề:</a:t>
            </a:r>
            <a:endParaRPr sz="1800">
              <a:latin typeface="Times New Roman"/>
              <a:cs typeface="Times New Roman"/>
            </a:endParaRPr>
          </a:p>
          <a:p>
            <a:pPr marL="146685" indent="-134620" algn="just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lập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đố </a:t>
            </a:r>
            <a:r>
              <a:rPr sz="1800" spc="-5" dirty="0">
                <a:latin typeface="Times New Roman"/>
                <a:cs typeface="Times New Roman"/>
              </a:rPr>
              <a:t>kị,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ghen</a:t>
            </a:r>
            <a:r>
              <a:rPr sz="1800" dirty="0">
                <a:latin typeface="Times New Roman"/>
                <a:cs typeface="Times New Roman"/>
              </a:rPr>
              <a:t> tỵ,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kỉ,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 </a:t>
            </a:r>
            <a:r>
              <a:rPr sz="1800" spc="-5" dirty="0">
                <a:latin typeface="Times New Roman"/>
                <a:cs typeface="Times New Roman"/>
              </a:rPr>
              <a:t>kiến.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buChar char="-"/>
              <a:tabLst>
                <a:tab pos="142875" algn="l"/>
              </a:tabLst>
            </a:pPr>
            <a:r>
              <a:rPr sz="1800" spc="-5" dirty="0">
                <a:latin typeface="Times New Roman"/>
                <a:cs typeface="Times New Roman"/>
              </a:rPr>
              <a:t>Khoan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trái.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(HS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chứng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phù hợp)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d.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Rút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học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hành </a:t>
            </a:r>
            <a:r>
              <a:rPr sz="1800" dirty="0">
                <a:latin typeface="Times New Roman"/>
                <a:cs typeface="Times New Roman"/>
              </a:rPr>
              <a:t>động:</a:t>
            </a:r>
            <a:endParaRPr sz="1800">
              <a:latin typeface="Times New Roman"/>
              <a:cs typeface="Times New Roman"/>
            </a:endParaRPr>
          </a:p>
          <a:p>
            <a:pPr marL="146685" indent="-134620" algn="just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Cần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khoan dung,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ái</a:t>
            </a:r>
            <a:endParaRPr sz="1800">
              <a:latin typeface="Times New Roman"/>
              <a:cs typeface="Times New Roman"/>
            </a:endParaRPr>
          </a:p>
          <a:p>
            <a:pPr marL="146685" indent="-134620" algn="just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khoan </a:t>
            </a:r>
            <a:r>
              <a:rPr sz="1800" spc="-5" dirty="0">
                <a:latin typeface="Times New Roman"/>
                <a:cs typeface="Times New Roman"/>
              </a:rPr>
              <a:t>dung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người cũng</a:t>
            </a:r>
            <a:r>
              <a:rPr sz="1800" dirty="0">
                <a:latin typeface="Times New Roman"/>
                <a:cs typeface="Times New Roman"/>
              </a:rPr>
              <a:t> chính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khoan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 với mình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b="1" i="1" spc="-5" dirty="0">
                <a:latin typeface="Times New Roman"/>
                <a:cs typeface="Times New Roman"/>
              </a:rPr>
              <a:t>Đề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5.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400685" algn="just">
              <a:lnSpc>
                <a:spcPct val="124400"/>
              </a:lnSpc>
            </a:pPr>
            <a:r>
              <a:rPr sz="1800" b="1" i="1" spc="-5" dirty="0">
                <a:latin typeface="Times New Roman"/>
                <a:cs typeface="Times New Roman"/>
              </a:rPr>
              <a:t>Trong truyện ngắn Chiếc </a:t>
            </a:r>
            <a:r>
              <a:rPr sz="1800" b="1" i="1" dirty="0">
                <a:latin typeface="Times New Roman"/>
                <a:cs typeface="Times New Roman"/>
              </a:rPr>
              <a:t>lá </a:t>
            </a:r>
            <a:r>
              <a:rPr sz="1800" b="1" i="1" spc="-5" dirty="0">
                <a:latin typeface="Times New Roman"/>
                <a:cs typeface="Times New Roman"/>
              </a:rPr>
              <a:t>cuối cùng của </a:t>
            </a:r>
            <a:r>
              <a:rPr sz="1800" b="1" i="1" dirty="0">
                <a:latin typeface="Times New Roman"/>
                <a:cs typeface="Times New Roman"/>
              </a:rPr>
              <a:t>O.Hen-ri, bệnh tật và </a:t>
            </a:r>
            <a:r>
              <a:rPr sz="1800" b="1" i="1" spc="-5" dirty="0">
                <a:latin typeface="Times New Roman"/>
                <a:cs typeface="Times New Roman"/>
              </a:rPr>
              <a:t>nghèo túng </a:t>
            </a:r>
            <a:r>
              <a:rPr sz="1800" b="1" i="1" dirty="0">
                <a:latin typeface="Times New Roman"/>
                <a:cs typeface="Times New Roman"/>
              </a:rPr>
              <a:t>khiến </a:t>
            </a:r>
            <a:r>
              <a:rPr sz="1800" b="1" i="1" spc="-434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Giôn-xi</a:t>
            </a:r>
            <a:r>
              <a:rPr sz="1800" b="1" i="1" spc="-4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tuyệt</a:t>
            </a:r>
            <a:r>
              <a:rPr sz="1800" b="1" i="1" spc="-5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vọng</a:t>
            </a:r>
            <a:r>
              <a:rPr sz="1800" b="1" i="1" spc="-4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không</a:t>
            </a:r>
            <a:r>
              <a:rPr sz="1800" b="1" i="1" spc="-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muốn</a:t>
            </a:r>
            <a:r>
              <a:rPr sz="1800" b="1" i="1" spc="-3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sống</a:t>
            </a:r>
            <a:r>
              <a:rPr sz="1800" b="1" i="1" spc="-4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nữa.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Cô</a:t>
            </a:r>
            <a:r>
              <a:rPr sz="1800" b="1" i="1" spc="-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đếm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từng</a:t>
            </a:r>
            <a:r>
              <a:rPr sz="1800" b="1" i="1" spc="-5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chiếc</a:t>
            </a:r>
            <a:r>
              <a:rPr sz="1800" b="1" i="1" spc="-4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lá</a:t>
            </a:r>
            <a:r>
              <a:rPr sz="1800" b="1" i="1" spc="-6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còn</a:t>
            </a:r>
            <a:r>
              <a:rPr sz="1800" b="1" i="1" spc="-4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lại</a:t>
            </a:r>
            <a:r>
              <a:rPr sz="1800" b="1" i="1" spc="-5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trên</a:t>
            </a:r>
            <a:r>
              <a:rPr sz="1800" b="1" i="1" spc="-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cây</a:t>
            </a:r>
            <a:r>
              <a:rPr sz="1800" b="1" i="1" spc="-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thường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600"/>
              </a:lnSpc>
              <a:spcBef>
                <a:spcPts val="10"/>
              </a:spcBef>
            </a:pPr>
            <a:r>
              <a:rPr sz="1800" b="1" i="1" spc="-5" dirty="0">
                <a:latin typeface="Times New Roman"/>
                <a:cs typeface="Times New Roman"/>
              </a:rPr>
              <a:t>xuân </a:t>
            </a:r>
            <a:r>
              <a:rPr sz="1800" b="1" i="1" dirty="0">
                <a:latin typeface="Times New Roman"/>
                <a:cs typeface="Times New Roman"/>
              </a:rPr>
              <a:t>bám vào </a:t>
            </a:r>
            <a:r>
              <a:rPr sz="1800" b="1" i="1" spc="-5" dirty="0">
                <a:latin typeface="Times New Roman"/>
                <a:cs typeface="Times New Roman"/>
              </a:rPr>
              <a:t>bức </a:t>
            </a:r>
            <a:r>
              <a:rPr sz="1800" b="1" i="1" dirty="0">
                <a:latin typeface="Times New Roman"/>
                <a:cs typeface="Times New Roman"/>
              </a:rPr>
              <a:t>tường gạch </a:t>
            </a:r>
            <a:r>
              <a:rPr sz="1800" b="1" i="1" spc="-5" dirty="0">
                <a:latin typeface="Times New Roman"/>
                <a:cs typeface="Times New Roman"/>
              </a:rPr>
              <a:t>đối diện với </a:t>
            </a:r>
            <a:r>
              <a:rPr sz="1800" b="1" i="1" dirty="0">
                <a:latin typeface="Times New Roman"/>
                <a:cs typeface="Times New Roman"/>
              </a:rPr>
              <a:t>cửa </a:t>
            </a:r>
            <a:r>
              <a:rPr sz="1800" b="1" i="1" spc="-10" dirty="0">
                <a:latin typeface="Times New Roman"/>
                <a:cs typeface="Times New Roman"/>
              </a:rPr>
              <a:t>sổ, </a:t>
            </a:r>
            <a:r>
              <a:rPr sz="1800" b="1" i="1" spc="-5" dirty="0">
                <a:latin typeface="Times New Roman"/>
                <a:cs typeface="Times New Roman"/>
              </a:rPr>
              <a:t>chờ khi </a:t>
            </a:r>
            <a:r>
              <a:rPr sz="1800" b="1" i="1" dirty="0">
                <a:latin typeface="Times New Roman"/>
                <a:cs typeface="Times New Roman"/>
              </a:rPr>
              <a:t>nào </a:t>
            </a:r>
            <a:r>
              <a:rPr sz="1800" b="1" i="1" spc="-5" dirty="0">
                <a:latin typeface="Times New Roman"/>
                <a:cs typeface="Times New Roman"/>
              </a:rPr>
              <a:t>chiếc </a:t>
            </a:r>
            <a:r>
              <a:rPr sz="1800" b="1" i="1" dirty="0">
                <a:latin typeface="Times New Roman"/>
                <a:cs typeface="Times New Roman"/>
              </a:rPr>
              <a:t>lá cuối </a:t>
            </a:r>
            <a:r>
              <a:rPr sz="1800" b="1" i="1" spc="-10" dirty="0">
                <a:latin typeface="Times New Roman"/>
                <a:cs typeface="Times New Roman"/>
              </a:rPr>
              <a:t>cùng </a:t>
            </a:r>
            <a:r>
              <a:rPr sz="1800" b="1" i="1" spc="-5" dirty="0">
                <a:latin typeface="Times New Roman"/>
                <a:cs typeface="Times New Roman"/>
              </a:rPr>
              <a:t>rụng </a:t>
            </a:r>
            <a:r>
              <a:rPr sz="1800" b="1" i="1" spc="-434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nốt thì </a:t>
            </a:r>
            <a:r>
              <a:rPr sz="1800" b="1" i="1" dirty="0">
                <a:latin typeface="Times New Roman"/>
                <a:cs typeface="Times New Roman"/>
              </a:rPr>
              <a:t>cô cũng </a:t>
            </a:r>
            <a:r>
              <a:rPr sz="1800" b="1" i="1" spc="-5" dirty="0">
                <a:latin typeface="Times New Roman"/>
                <a:cs typeface="Times New Roman"/>
              </a:rPr>
              <a:t>buông </a:t>
            </a:r>
            <a:r>
              <a:rPr sz="1800" b="1" i="1" dirty="0">
                <a:latin typeface="Times New Roman"/>
                <a:cs typeface="Times New Roman"/>
              </a:rPr>
              <a:t>xuôi, lìa </a:t>
            </a:r>
            <a:r>
              <a:rPr sz="1800" b="1" i="1" spc="-5" dirty="0">
                <a:latin typeface="Times New Roman"/>
                <a:cs typeface="Times New Roman"/>
              </a:rPr>
              <a:t>đời... Nhưng, </a:t>
            </a:r>
            <a:r>
              <a:rPr sz="1800" b="1" i="1" dirty="0">
                <a:latin typeface="Times New Roman"/>
                <a:cs typeface="Times New Roman"/>
              </a:rPr>
              <a:t>"chiếc lá </a:t>
            </a:r>
            <a:r>
              <a:rPr sz="1800" b="1" i="1" spc="-5" dirty="0">
                <a:latin typeface="Times New Roman"/>
                <a:cs typeface="Times New Roman"/>
              </a:rPr>
              <a:t>cuối </a:t>
            </a:r>
            <a:r>
              <a:rPr sz="1800" b="1" i="1" spc="-10" dirty="0">
                <a:latin typeface="Times New Roman"/>
                <a:cs typeface="Times New Roman"/>
              </a:rPr>
              <a:t>cùng </a:t>
            </a:r>
            <a:r>
              <a:rPr sz="1800" b="1" i="1" dirty="0">
                <a:latin typeface="Times New Roman"/>
                <a:cs typeface="Times New Roman"/>
              </a:rPr>
              <a:t>vẫn </a:t>
            </a:r>
            <a:r>
              <a:rPr sz="1800" b="1" i="1" spc="-5" dirty="0">
                <a:latin typeface="Times New Roman"/>
                <a:cs typeface="Times New Roman"/>
              </a:rPr>
              <a:t>còn" </a:t>
            </a:r>
            <a:r>
              <a:rPr sz="1800" b="1" i="1" dirty="0">
                <a:latin typeface="Times New Roman"/>
                <a:cs typeface="Times New Roman"/>
              </a:rPr>
              <a:t>làm </a:t>
            </a:r>
            <a:r>
              <a:rPr sz="1800" b="1" i="1" spc="-10" dirty="0">
                <a:latin typeface="Times New Roman"/>
                <a:cs typeface="Times New Roman"/>
              </a:rPr>
              <a:t>cho </a:t>
            </a:r>
            <a:r>
              <a:rPr sz="1800" b="1" i="1" spc="-5" dirty="0">
                <a:latin typeface="Times New Roman"/>
                <a:cs typeface="Times New Roman"/>
              </a:rPr>
              <a:t> Giôn-xi</a:t>
            </a:r>
            <a:r>
              <a:rPr sz="1800" b="1" i="1" spc="-5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tự</a:t>
            </a:r>
            <a:r>
              <a:rPr sz="1800" b="1" i="1" spc="-5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thấy</a:t>
            </a:r>
            <a:r>
              <a:rPr sz="1800" b="1" i="1" spc="-7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mình</a:t>
            </a:r>
            <a:r>
              <a:rPr sz="1800" b="1" i="1" spc="-6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"thật</a:t>
            </a:r>
            <a:r>
              <a:rPr sz="1800" b="1" i="1" spc="-5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là</a:t>
            </a:r>
            <a:r>
              <a:rPr sz="1800" b="1" i="1" spc="-5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một</a:t>
            </a:r>
            <a:r>
              <a:rPr sz="1800" b="1" i="1" spc="-4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con</a:t>
            </a:r>
            <a:r>
              <a:rPr sz="1800" b="1" i="1" spc="-5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bé</a:t>
            </a:r>
            <a:r>
              <a:rPr sz="1800" b="1" i="1" spc="-6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hư...</a:t>
            </a:r>
            <a:r>
              <a:rPr sz="1800" b="1" i="1" spc="-6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Muốn</a:t>
            </a:r>
            <a:r>
              <a:rPr sz="1800" b="1" i="1" spc="-6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chết</a:t>
            </a:r>
            <a:r>
              <a:rPr sz="1800" b="1" i="1" spc="-5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là</a:t>
            </a:r>
            <a:r>
              <a:rPr sz="1800" b="1" i="1" spc="-5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một</a:t>
            </a:r>
            <a:r>
              <a:rPr sz="1800" b="1" i="1" spc="-5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tội".</a:t>
            </a:r>
            <a:r>
              <a:rPr sz="1800" b="1" i="1" spc="-5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Cô</a:t>
            </a:r>
            <a:r>
              <a:rPr sz="1800" b="1" i="1" spc="-6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lại</a:t>
            </a:r>
            <a:r>
              <a:rPr sz="1800" b="1" i="1" spc="-5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hi</a:t>
            </a:r>
            <a:r>
              <a:rPr sz="1800" b="1" i="1" spc="-8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vọng</a:t>
            </a:r>
            <a:r>
              <a:rPr sz="1800" b="1" i="1" spc="-5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một </a:t>
            </a:r>
            <a:r>
              <a:rPr sz="1800" b="1" i="1" spc="-4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ngày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nào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đó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sẽ</a:t>
            </a:r>
            <a:r>
              <a:rPr sz="1800" b="1" i="1" spc="-2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được</a:t>
            </a:r>
            <a:r>
              <a:rPr sz="1800" b="1" i="1" spc="-4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vẽ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vịnh</a:t>
            </a:r>
            <a:r>
              <a:rPr sz="1800" b="1" i="1" spc="-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Na-plơ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và</a:t>
            </a:r>
            <a:r>
              <a:rPr sz="1800" b="1" i="1" spc="-2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như</a:t>
            </a:r>
            <a:r>
              <a:rPr sz="1800" b="1" i="1" spc="-3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lời</a:t>
            </a:r>
            <a:r>
              <a:rPr sz="1800" b="1" i="1" spc="-3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bác</a:t>
            </a:r>
            <a:r>
              <a:rPr sz="1800" b="1" i="1" spc="-3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sĩ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nói,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cô</a:t>
            </a:r>
            <a:r>
              <a:rPr sz="1800" b="1" i="1" spc="-4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đã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thoát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"khỏi</a:t>
            </a:r>
            <a:r>
              <a:rPr sz="1800" b="1" i="1" spc="-3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nguy</a:t>
            </a:r>
            <a:r>
              <a:rPr sz="1800" b="1" i="1" spc="-2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hiểm" </a:t>
            </a:r>
            <a:r>
              <a:rPr sz="1800" b="1" i="1" spc="-4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của</a:t>
            </a:r>
            <a:r>
              <a:rPr sz="1800" b="1" i="1" dirty="0">
                <a:latin typeface="Times New Roman"/>
                <a:cs typeface="Times New Roman"/>
              </a:rPr>
              <a:t> bệnh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tật.</a:t>
            </a:r>
            <a:endParaRPr sz="1800" dirty="0">
              <a:latin typeface="Times New Roman"/>
              <a:cs typeface="Times New Roman"/>
            </a:endParaRPr>
          </a:p>
          <a:p>
            <a:pPr marL="12700" marR="8255">
              <a:lnSpc>
                <a:spcPts val="2690"/>
              </a:lnSpc>
              <a:spcBef>
                <a:spcPts val="175"/>
              </a:spcBef>
            </a:pPr>
            <a:r>
              <a:rPr sz="1800" b="1" i="1" spc="-5" dirty="0">
                <a:latin typeface="Times New Roman"/>
                <a:cs typeface="Times New Roman"/>
              </a:rPr>
              <a:t>Qua</a:t>
            </a:r>
            <a:r>
              <a:rPr sz="1800" b="1" i="1" spc="6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những</a:t>
            </a:r>
            <a:r>
              <a:rPr sz="1800" b="1" i="1" spc="5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thay</a:t>
            </a:r>
            <a:r>
              <a:rPr sz="1800" b="1" i="1" spc="6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đổi</a:t>
            </a:r>
            <a:r>
              <a:rPr sz="1800" b="1" i="1" spc="5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của</a:t>
            </a:r>
            <a:r>
              <a:rPr sz="1800" b="1" i="1" spc="6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Giôn-xi,</a:t>
            </a:r>
            <a:r>
              <a:rPr sz="1800" b="1" i="1" spc="5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em</a:t>
            </a:r>
            <a:r>
              <a:rPr sz="1800" b="1" i="1" spc="6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hãy</a:t>
            </a:r>
            <a:r>
              <a:rPr sz="1800" b="1" i="1" spc="5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viết</a:t>
            </a:r>
            <a:r>
              <a:rPr sz="1800" b="1" i="1" spc="5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một</a:t>
            </a:r>
            <a:r>
              <a:rPr sz="1800" b="1" i="1" spc="6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bài</a:t>
            </a:r>
            <a:r>
              <a:rPr sz="1800" b="1" i="1" spc="5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văn</a:t>
            </a:r>
            <a:r>
              <a:rPr sz="1800" b="1" i="1" spc="5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nghị</a:t>
            </a:r>
            <a:r>
              <a:rPr sz="1800" b="1" i="1" spc="7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luận</a:t>
            </a:r>
            <a:r>
              <a:rPr sz="1800" b="1" i="1" spc="5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thể</a:t>
            </a:r>
            <a:r>
              <a:rPr sz="1800" b="1" i="1" spc="5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hiện</a:t>
            </a:r>
            <a:r>
              <a:rPr sz="1800" b="1" i="1" spc="5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suy</a:t>
            </a:r>
            <a:r>
              <a:rPr sz="1800" b="1" i="1" spc="6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nghĩ </a:t>
            </a:r>
            <a:r>
              <a:rPr sz="1800" b="1" i="1" spc="-434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về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nghị </a:t>
            </a:r>
            <a:r>
              <a:rPr sz="1800" b="1" i="1" dirty="0">
                <a:latin typeface="Times New Roman"/>
                <a:cs typeface="Times New Roman"/>
              </a:rPr>
              <a:t>lực</a:t>
            </a:r>
            <a:r>
              <a:rPr sz="1800" b="1" i="1" spc="-5" dirty="0">
                <a:latin typeface="Times New Roman"/>
                <a:cs typeface="Times New Roman"/>
              </a:rPr>
              <a:t> sống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của</a:t>
            </a:r>
            <a:r>
              <a:rPr sz="1800" b="1" i="1" dirty="0">
                <a:latin typeface="Times New Roman"/>
                <a:cs typeface="Times New Roman"/>
              </a:rPr>
              <a:t> con </a:t>
            </a:r>
            <a:r>
              <a:rPr sz="1800" b="1" i="1" spc="-5" dirty="0">
                <a:latin typeface="Times New Roman"/>
                <a:cs typeface="Times New Roman"/>
              </a:rPr>
              <a:t>người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*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Hướng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dẫn: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a. </a:t>
            </a:r>
            <a:r>
              <a:rPr sz="1800" spc="-10" dirty="0">
                <a:latin typeface="Times New Roman"/>
                <a:cs typeface="Times New Roman"/>
              </a:rPr>
              <a:t>Vài</a:t>
            </a:r>
            <a:r>
              <a:rPr sz="1800" spc="-5" dirty="0">
                <a:latin typeface="Times New Roman"/>
                <a:cs typeface="Times New Roman"/>
              </a:rPr>
              <a:t> nét </a:t>
            </a:r>
            <a:r>
              <a:rPr sz="1800" spc="5" dirty="0">
                <a:latin typeface="Times New Roman"/>
                <a:cs typeface="Times New Roman"/>
              </a:rPr>
              <a:t>về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nhân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Giôn-xi: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5" dirty="0">
                <a:latin typeface="Times New Roman"/>
                <a:cs typeface="Times New Roman"/>
              </a:rPr>
              <a:t> sống: </a:t>
            </a:r>
            <a:r>
              <a:rPr sz="1800" dirty="0">
                <a:latin typeface="Times New Roman"/>
                <a:cs typeface="Times New Roman"/>
              </a:rPr>
              <a:t>Nghèo</a:t>
            </a:r>
            <a:r>
              <a:rPr sz="1800" spc="-5" dirty="0">
                <a:latin typeface="Times New Roman"/>
                <a:cs typeface="Times New Roman"/>
              </a:rPr>
              <a:t> khổ,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bệnh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tật.</a:t>
            </a:r>
            <a:endParaRPr sz="1800" dirty="0">
              <a:latin typeface="Times New Roman"/>
              <a:cs typeface="Times New Roman"/>
            </a:endParaRPr>
          </a:p>
          <a:p>
            <a:pPr marL="140970" indent="-128905">
              <a:lnSpc>
                <a:spcPct val="100000"/>
              </a:lnSpc>
              <a:spcBef>
                <a:spcPts val="530"/>
              </a:spcBef>
              <a:buChar char="-"/>
              <a:tabLst>
                <a:tab pos="141605" algn="l"/>
              </a:tabLst>
            </a:pP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thần: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yếu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đuối,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buông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xuôi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số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phận,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hết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chỗ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quý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khao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chiến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bệnh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tật.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sống,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dirty="0">
                <a:latin typeface="Times New Roman"/>
                <a:cs typeface="Times New Roman"/>
              </a:rPr>
              <a:t> cuộc</a:t>
            </a:r>
            <a:r>
              <a:rPr sz="1800" spc="-5" dirty="0">
                <a:latin typeface="Times New Roman"/>
                <a:cs typeface="Times New Roman"/>
              </a:rPr>
              <a:t> sống</a:t>
            </a:r>
            <a:r>
              <a:rPr sz="1800" dirty="0">
                <a:latin typeface="Times New Roman"/>
                <a:cs typeface="Times New Roman"/>
              </a:rPr>
              <a:t> đã</a:t>
            </a:r>
            <a:r>
              <a:rPr sz="1800" spc="-5" dirty="0">
                <a:latin typeface="Times New Roman"/>
                <a:cs typeface="Times New Roman"/>
              </a:rPr>
              <a:t> trỗi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dậy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Giôn-xi.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b.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vấn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đề: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>
              <a:lnSpc>
                <a:spcPct val="124400"/>
              </a:lnSpc>
              <a:spcBef>
                <a:spcPts val="100"/>
              </a:spcBef>
              <a:buChar char="-"/>
              <a:tabLst>
                <a:tab pos="156845" algn="l"/>
              </a:tabLst>
            </a:pPr>
            <a:r>
              <a:rPr sz="1800" spc="-5" dirty="0">
                <a:latin typeface="Times New Roman"/>
                <a:cs typeface="Times New Roman"/>
              </a:rPr>
              <a:t>Nghị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lực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mẽ,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chịu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lùi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bước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khăn,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thử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thách;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luôn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quan,</a:t>
            </a:r>
            <a:r>
              <a:rPr sz="1800" dirty="0">
                <a:latin typeface="Times New Roman"/>
                <a:cs typeface="Times New Roman"/>
              </a:rPr>
              <a:t> tin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tưởng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dirty="0">
                <a:latin typeface="Times New Roman"/>
                <a:cs typeface="Times New Roman"/>
              </a:rPr>
              <a:t> cuộc</a:t>
            </a:r>
            <a:r>
              <a:rPr sz="1800" spc="-5" dirty="0">
                <a:latin typeface="Times New Roman"/>
                <a:cs typeface="Times New Roman"/>
              </a:rPr>
              <a:t> sống...</a:t>
            </a:r>
            <a:endParaRPr sz="1800">
              <a:latin typeface="Times New Roman"/>
              <a:cs typeface="Times New Roman"/>
            </a:endParaRPr>
          </a:p>
          <a:p>
            <a:pPr marL="140970" indent="-128905">
              <a:lnSpc>
                <a:spcPct val="100000"/>
              </a:lnSpc>
              <a:spcBef>
                <a:spcPts val="525"/>
              </a:spcBef>
              <a:buChar char="-"/>
              <a:tabLst>
                <a:tab pos="141605" algn="l"/>
              </a:tabLst>
            </a:pPr>
            <a:r>
              <a:rPr sz="1800" spc="-5" dirty="0">
                <a:latin typeface="Times New Roman"/>
                <a:cs typeface="Times New Roman"/>
              </a:rPr>
              <a:t>Đây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thiết: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bão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người;</a:t>
            </a:r>
            <a:endParaRPr sz="1800">
              <a:latin typeface="Times New Roman"/>
              <a:cs typeface="Times New Roman"/>
            </a:endParaRPr>
          </a:p>
          <a:p>
            <a:pPr marL="12700" marR="6985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mở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cực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vượt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trắc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cám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dỗ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sống;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 con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gặt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hái</a:t>
            </a:r>
            <a:r>
              <a:rPr sz="1800" dirty="0">
                <a:latin typeface="Times New Roman"/>
                <a:cs typeface="Times New Roman"/>
              </a:rPr>
              <a:t> thành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công.</a:t>
            </a:r>
            <a:endParaRPr sz="1800">
              <a:latin typeface="Times New Roman"/>
              <a:cs typeface="Times New Roman"/>
            </a:endParaRPr>
          </a:p>
          <a:p>
            <a:pPr marL="12700" marR="6985">
              <a:lnSpc>
                <a:spcPct val="124400"/>
              </a:lnSpc>
              <a:buChar char="-"/>
              <a:tabLst>
                <a:tab pos="142875" algn="l"/>
              </a:tabLst>
            </a:pPr>
            <a:r>
              <a:rPr sz="1800" spc="-5" dirty="0">
                <a:latin typeface="Times New Roman"/>
                <a:cs typeface="Times New Roman"/>
              </a:rPr>
              <a:t>Thiếu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nghị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dễ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chán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nản,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quan...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khiến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gặp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thất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bại,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bị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quanh coi </a:t>
            </a:r>
            <a:r>
              <a:rPr sz="1800" spc="-5" dirty="0">
                <a:latin typeface="Times New Roman"/>
                <a:cs typeface="Times New Roman"/>
              </a:rPr>
              <a:t>thường,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 </a:t>
            </a:r>
            <a:r>
              <a:rPr sz="1800" spc="-5" dirty="0">
                <a:latin typeface="Times New Roman"/>
                <a:cs typeface="Times New Roman"/>
              </a:rPr>
              <a:t>hại.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15"/>
              </a:spcBef>
              <a:buChar char="-"/>
              <a:tabLst>
                <a:tab pos="144145" algn="l"/>
              </a:tabLst>
            </a:pPr>
            <a:r>
              <a:rPr sz="1800" spc="-5" dirty="0">
                <a:latin typeface="Times New Roman"/>
                <a:cs typeface="Times New Roman"/>
              </a:rPr>
              <a:t>Nghị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nội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còn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bởi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sẻ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chia,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cộng </a:t>
            </a:r>
            <a:r>
              <a:rPr sz="1800" spc="-5" dirty="0">
                <a:latin typeface="Times New Roman"/>
                <a:cs typeface="Times New Roman"/>
              </a:rPr>
              <a:t>đồng.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c.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 hệ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rút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học: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170"/>
              </a:spcBef>
              <a:buChar char="-"/>
              <a:tabLst>
                <a:tab pos="142875" algn="l"/>
              </a:tabLst>
            </a:pPr>
            <a:r>
              <a:rPr sz="1800" spc="-5" dirty="0">
                <a:latin typeface="Times New Roman"/>
                <a:cs typeface="Times New Roman"/>
              </a:rPr>
              <a:t>Ý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vai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trò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rèn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luyện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mẽ.</a:t>
            </a:r>
            <a:endParaRPr sz="1800">
              <a:latin typeface="Times New Roman"/>
              <a:cs typeface="Times New Roman"/>
            </a:endParaRPr>
          </a:p>
          <a:p>
            <a:pPr marL="143510" indent="-131445">
              <a:lnSpc>
                <a:spcPct val="100000"/>
              </a:lnSpc>
              <a:spcBef>
                <a:spcPts val="345"/>
              </a:spcBef>
              <a:buChar char="-"/>
              <a:tabLst>
                <a:tab pos="144145" algn="l"/>
              </a:tabLst>
            </a:pP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thông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thêm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lực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những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quanh.</a:t>
            </a:r>
            <a:endParaRPr sz="1800">
              <a:latin typeface="Times New Roman"/>
              <a:cs typeface="Times New Roman"/>
            </a:endParaRPr>
          </a:p>
          <a:p>
            <a:pPr marL="12700" marR="7620">
              <a:lnSpc>
                <a:spcPct val="124400"/>
              </a:lnSpc>
              <a:spcBef>
                <a:spcPts val="5"/>
              </a:spcBef>
              <a:buChar char="-"/>
              <a:tabLst>
                <a:tab pos="153670" algn="l"/>
              </a:tabLst>
            </a:pP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dương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tấm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gương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mẽ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phê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kẻ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hèn</a:t>
            </a:r>
            <a:r>
              <a:rPr sz="1800" spc="-5" dirty="0">
                <a:latin typeface="Times New Roman"/>
                <a:cs typeface="Times New Roman"/>
              </a:rPr>
              <a:t> nhát,</a:t>
            </a:r>
            <a:r>
              <a:rPr sz="1800" dirty="0">
                <a:latin typeface="Times New Roman"/>
                <a:cs typeface="Times New Roman"/>
              </a:rPr>
              <a:t> bạc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nhược.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>
              <a:lnSpc>
                <a:spcPct val="124400"/>
              </a:lnSpc>
              <a:spcBef>
                <a:spcPts val="100"/>
              </a:spcBef>
            </a:pPr>
            <a:r>
              <a:rPr sz="1800" b="1" i="1" spc="-5" dirty="0">
                <a:latin typeface="Times New Roman"/>
                <a:cs typeface="Times New Roman"/>
              </a:rPr>
              <a:t>Đề</a:t>
            </a:r>
            <a:r>
              <a:rPr sz="1800" b="1" i="1" spc="-6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6.</a:t>
            </a:r>
            <a:r>
              <a:rPr sz="1800" b="1" i="1" spc="-7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Giữa</a:t>
            </a:r>
            <a:r>
              <a:rPr sz="1800" b="1" i="1" spc="-7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đêm</a:t>
            </a:r>
            <a:r>
              <a:rPr sz="1800" b="1" i="1" spc="-8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Hà</a:t>
            </a:r>
            <a:r>
              <a:rPr sz="1800" b="1" i="1" spc="-6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Nội</a:t>
            </a:r>
            <a:r>
              <a:rPr sz="1800" b="1" i="1" spc="-8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rét</a:t>
            </a:r>
            <a:r>
              <a:rPr sz="1800" b="1" i="1" spc="-7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buốt,</a:t>
            </a:r>
            <a:r>
              <a:rPr sz="1800" b="1" i="1" spc="-8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người</a:t>
            </a:r>
            <a:r>
              <a:rPr sz="1800" b="1" i="1" spc="-6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bán</a:t>
            </a:r>
            <a:r>
              <a:rPr sz="1800" b="1" i="1" spc="-7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hàng</a:t>
            </a:r>
            <a:r>
              <a:rPr sz="1800" b="1" i="1" spc="-8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rong</a:t>
            </a:r>
            <a:r>
              <a:rPr sz="1800" b="1" i="1" spc="-6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bị</a:t>
            </a:r>
            <a:r>
              <a:rPr sz="1800" b="1" i="1" spc="-6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va</a:t>
            </a:r>
            <a:r>
              <a:rPr sz="1800" b="1" i="1" spc="-7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quệt,</a:t>
            </a:r>
            <a:r>
              <a:rPr sz="1800" b="1" i="1" spc="-7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xe</a:t>
            </a:r>
            <a:r>
              <a:rPr sz="1800" b="1" i="1" spc="-6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dâu</a:t>
            </a:r>
            <a:r>
              <a:rPr sz="1800" b="1" i="1" spc="-8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tây</a:t>
            </a:r>
            <a:r>
              <a:rPr sz="1800" b="1" i="1" spc="-7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đổ</a:t>
            </a:r>
            <a:r>
              <a:rPr sz="1800" b="1" i="1" spc="-8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cả</a:t>
            </a:r>
            <a:r>
              <a:rPr sz="1800" b="1" i="1" spc="-7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xuống </a:t>
            </a:r>
            <a:r>
              <a:rPr sz="1800" b="1" i="1" spc="-434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đường, </a:t>
            </a:r>
            <a:r>
              <a:rPr sz="1800" b="1" i="1" spc="-5" dirty="0">
                <a:latin typeface="Times New Roman"/>
                <a:cs typeface="Times New Roman"/>
              </a:rPr>
              <a:t>người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dân</a:t>
            </a:r>
            <a:r>
              <a:rPr sz="1800" b="1" i="1" dirty="0">
                <a:latin typeface="Times New Roman"/>
                <a:cs typeface="Times New Roman"/>
              </a:rPr>
              <a:t> vội vã </a:t>
            </a:r>
            <a:r>
              <a:rPr sz="1800" b="1" i="1" spc="-5" dirty="0">
                <a:latin typeface="Times New Roman"/>
                <a:cs typeface="Times New Roman"/>
              </a:rPr>
              <a:t>chạy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tới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nhặt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giúp,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khiến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chị </a:t>
            </a:r>
            <a:r>
              <a:rPr sz="1800" b="1" i="1" dirty="0">
                <a:latin typeface="Times New Roman"/>
                <a:cs typeface="Times New Roman"/>
              </a:rPr>
              <a:t>bán </a:t>
            </a:r>
            <a:r>
              <a:rPr sz="1800" b="1" i="1" spc="-5" dirty="0">
                <a:latin typeface="Times New Roman"/>
                <a:cs typeface="Times New Roman"/>
              </a:rPr>
              <a:t>hàng</a:t>
            </a:r>
            <a:r>
              <a:rPr sz="1800" b="1" i="1" dirty="0">
                <a:latin typeface="Times New Roman"/>
                <a:cs typeface="Times New Roman"/>
              </a:rPr>
              <a:t> xúc động</a:t>
            </a:r>
            <a:r>
              <a:rPr sz="1800" b="1" i="1" spc="-5" dirty="0">
                <a:latin typeface="Times New Roman"/>
                <a:cs typeface="Times New Roman"/>
              </a:rPr>
              <a:t> rơi </a:t>
            </a:r>
            <a:r>
              <a:rPr sz="1800" b="1" i="1" dirty="0">
                <a:latin typeface="Times New Roman"/>
                <a:cs typeface="Times New Roman"/>
              </a:rPr>
              <a:t>lệ.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i="1" dirty="0">
                <a:latin typeface="Times New Roman"/>
                <a:cs typeface="Times New Roman"/>
              </a:rPr>
              <a:t>Em </a:t>
            </a:r>
            <a:r>
              <a:rPr sz="1800" b="1" i="1" spc="-5" dirty="0">
                <a:latin typeface="Times New Roman"/>
                <a:cs typeface="Times New Roman"/>
              </a:rPr>
              <a:t>hãy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viết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bài</a:t>
            </a:r>
            <a:r>
              <a:rPr sz="1800" b="1" i="1" dirty="0">
                <a:latin typeface="Times New Roman"/>
                <a:cs typeface="Times New Roman"/>
              </a:rPr>
              <a:t> văn </a:t>
            </a:r>
            <a:r>
              <a:rPr sz="1800" b="1" i="1" spc="-5" dirty="0">
                <a:latin typeface="Times New Roman"/>
                <a:cs typeface="Times New Roman"/>
              </a:rPr>
              <a:t>nghị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luận </a:t>
            </a:r>
            <a:r>
              <a:rPr sz="1800" b="1" i="1" dirty="0">
                <a:latin typeface="Times New Roman"/>
                <a:cs typeface="Times New Roman"/>
              </a:rPr>
              <a:t>trình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bày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suy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nghĩ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của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mình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về</a:t>
            </a:r>
            <a:r>
              <a:rPr sz="1800" b="1" i="1" spc="-5" dirty="0">
                <a:latin typeface="Times New Roman"/>
                <a:cs typeface="Times New Roman"/>
              </a:rPr>
              <a:t> sự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việc trên.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dẫn:</a:t>
            </a:r>
          </a:p>
          <a:p>
            <a:pPr marL="12700">
              <a:lnSpc>
                <a:spcPct val="100000"/>
              </a:lnSpc>
              <a:spcBef>
                <a:spcPts val="535"/>
              </a:spcBef>
              <a:tabLst>
                <a:tab pos="469900" algn="l"/>
              </a:tabLst>
            </a:pPr>
            <a:r>
              <a:rPr sz="1800" dirty="0">
                <a:latin typeface="Times New Roman"/>
                <a:cs typeface="Times New Roman"/>
              </a:rPr>
              <a:t>I.	Yêu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kĩ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năng: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buChar char="-"/>
              <a:tabLst>
                <a:tab pos="167005" algn="l"/>
              </a:tabLst>
            </a:pPr>
            <a:r>
              <a:rPr sz="1800" spc="-5" dirty="0">
                <a:latin typeface="Times New Roman"/>
                <a:cs typeface="Times New Roman"/>
              </a:rPr>
              <a:t>Học </a:t>
            </a:r>
            <a:r>
              <a:rPr sz="1800" dirty="0">
                <a:latin typeface="Times New Roman"/>
                <a:cs typeface="Times New Roman"/>
              </a:rPr>
              <a:t>sinh biết cách </a:t>
            </a:r>
            <a:r>
              <a:rPr sz="1800" spc="-5" dirty="0">
                <a:latin typeface="Times New Roman"/>
                <a:cs typeface="Times New Roman"/>
              </a:rPr>
              <a:t>làm </a:t>
            </a:r>
            <a:r>
              <a:rPr sz="1800" dirty="0">
                <a:latin typeface="Times New Roman"/>
                <a:cs typeface="Times New Roman"/>
              </a:rPr>
              <a:t>bài nghị </a:t>
            </a:r>
            <a:r>
              <a:rPr sz="1800" spc="-5" dirty="0">
                <a:latin typeface="Times New Roman"/>
                <a:cs typeface="Times New Roman"/>
              </a:rPr>
              <a:t>luận </a:t>
            </a:r>
            <a:r>
              <a:rPr sz="1800" spc="-10" dirty="0">
                <a:latin typeface="Times New Roman"/>
                <a:cs typeface="Times New Roman"/>
              </a:rPr>
              <a:t>xã </a:t>
            </a:r>
            <a:r>
              <a:rPr sz="1800" dirty="0">
                <a:latin typeface="Times New Roman"/>
                <a:cs typeface="Times New Roman"/>
              </a:rPr>
              <a:t>hội, </a:t>
            </a:r>
            <a:r>
              <a:rPr sz="1800" spc="-5" dirty="0">
                <a:latin typeface="Times New Roman"/>
                <a:cs typeface="Times New Roman"/>
              </a:rPr>
              <a:t>biết </a:t>
            </a:r>
            <a:r>
              <a:rPr sz="1800" dirty="0">
                <a:latin typeface="Times New Roman"/>
                <a:cs typeface="Times New Roman"/>
              </a:rPr>
              <a:t>vận dụng </a:t>
            </a:r>
            <a:r>
              <a:rPr sz="1800" spc="-5" dirty="0">
                <a:latin typeface="Times New Roman"/>
                <a:cs typeface="Times New Roman"/>
              </a:rPr>
              <a:t>linh </a:t>
            </a:r>
            <a:r>
              <a:rPr sz="1800" dirty="0">
                <a:latin typeface="Times New Roman"/>
                <a:cs typeface="Times New Roman"/>
              </a:rPr>
              <a:t>hoạt các </a:t>
            </a:r>
            <a:r>
              <a:rPr sz="1800" spc="-5" dirty="0">
                <a:latin typeface="Times New Roman"/>
                <a:cs typeface="Times New Roman"/>
              </a:rPr>
              <a:t>thao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giải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thích,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-5" dirty="0">
                <a:latin typeface="Times New Roman"/>
                <a:cs typeface="Times New Roman"/>
              </a:rPr>
              <a:t> tích,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chứng </a:t>
            </a:r>
            <a:r>
              <a:rPr sz="1800" spc="-5" dirty="0">
                <a:latin typeface="Times New Roman"/>
                <a:cs typeface="Times New Roman"/>
              </a:rPr>
              <a:t>minh,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bình</a:t>
            </a:r>
            <a:r>
              <a:rPr sz="1800" dirty="0">
                <a:latin typeface="Times New Roman"/>
                <a:cs typeface="Times New Roman"/>
              </a:rPr>
              <a:t> luận.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Đưa</a:t>
            </a:r>
            <a:r>
              <a:rPr sz="1800" dirty="0">
                <a:latin typeface="Times New Roman"/>
                <a:cs typeface="Times New Roman"/>
              </a:rPr>
              <a:t> ra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kiến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quyết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vấn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  <a:buChar char="-"/>
              <a:tabLst>
                <a:tab pos="149225" algn="l"/>
              </a:tabLst>
            </a:pPr>
            <a:r>
              <a:rPr sz="1800" dirty="0">
                <a:latin typeface="Times New Roman"/>
                <a:cs typeface="Times New Roman"/>
              </a:rPr>
              <a:t>Bài viết có bố cục </a:t>
            </a:r>
            <a:r>
              <a:rPr sz="1800" spc="-5" dirty="0">
                <a:latin typeface="Times New Roman"/>
                <a:cs typeface="Times New Roman"/>
              </a:rPr>
              <a:t>mạch lạc, hệ </a:t>
            </a:r>
            <a:r>
              <a:rPr sz="1800" dirty="0">
                <a:latin typeface="Times New Roman"/>
                <a:cs typeface="Times New Roman"/>
              </a:rPr>
              <a:t>thống luận </a:t>
            </a:r>
            <a:r>
              <a:rPr sz="1800" spc="-5" dirty="0">
                <a:latin typeface="Times New Roman"/>
                <a:cs typeface="Times New Roman"/>
              </a:rPr>
              <a:t>điểm, </a:t>
            </a:r>
            <a:r>
              <a:rPr sz="1800" dirty="0">
                <a:latin typeface="Times New Roman"/>
                <a:cs typeface="Times New Roman"/>
              </a:rPr>
              <a:t>luận cứ rõ </a:t>
            </a:r>
            <a:r>
              <a:rPr sz="1800" spc="-5" dirty="0">
                <a:latin typeface="Times New Roman"/>
                <a:cs typeface="Times New Roman"/>
              </a:rPr>
              <a:t>ràng, </a:t>
            </a:r>
            <a:r>
              <a:rPr sz="1800" dirty="0">
                <a:latin typeface="Times New Roman"/>
                <a:cs typeface="Times New Roman"/>
              </a:rPr>
              <a:t>hợp lí, dẫn </a:t>
            </a:r>
            <a:r>
              <a:rPr sz="1800" spc="-5" dirty="0">
                <a:latin typeface="Times New Roman"/>
                <a:cs typeface="Times New Roman"/>
              </a:rPr>
              <a:t>chứng </a:t>
            </a:r>
            <a:r>
              <a:rPr sz="1800" dirty="0">
                <a:latin typeface="Times New Roman"/>
                <a:cs typeface="Times New Roman"/>
              </a:rPr>
              <a:t>sinh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động, </a:t>
            </a:r>
            <a:r>
              <a:rPr sz="1800" spc="-5" dirty="0">
                <a:latin typeface="Times New Roman"/>
                <a:cs typeface="Times New Roman"/>
              </a:rPr>
              <a:t>thuyết phục. </a:t>
            </a:r>
            <a:r>
              <a:rPr sz="1800" dirty="0">
                <a:latin typeface="Times New Roman"/>
                <a:cs typeface="Times New Roman"/>
              </a:rPr>
              <a:t>Không mắc </a:t>
            </a:r>
            <a:r>
              <a:rPr sz="1800" spc="-5" dirty="0">
                <a:latin typeface="Times New Roman"/>
                <a:cs typeface="Times New Roman"/>
              </a:rPr>
              <a:t>lỗi </a:t>
            </a:r>
            <a:r>
              <a:rPr sz="1800" dirty="0">
                <a:latin typeface="Times New Roman"/>
                <a:cs typeface="Times New Roman"/>
              </a:rPr>
              <a:t>dùng từ, đặt câu, chính tả. </a:t>
            </a: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viết có cảm xúc. Trình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bày </a:t>
            </a:r>
            <a:r>
              <a:rPr sz="1800" spc="-5" dirty="0">
                <a:latin typeface="Times New Roman"/>
                <a:cs typeface="Times New Roman"/>
              </a:rPr>
              <a:t>sạch sẽ, khoa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học.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ts val="2700"/>
              </a:lnSpc>
              <a:spcBef>
                <a:spcPts val="170"/>
              </a:spcBef>
            </a:pPr>
            <a:r>
              <a:rPr sz="1800" dirty="0">
                <a:latin typeface="Times New Roman"/>
                <a:cs typeface="Times New Roman"/>
              </a:rPr>
              <a:t>II.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 cầu về </a:t>
            </a:r>
            <a:r>
              <a:rPr sz="1800" spc="-5" dirty="0">
                <a:latin typeface="Times New Roman"/>
                <a:cs typeface="Times New Roman"/>
              </a:rPr>
              <a:t>kiến </a:t>
            </a:r>
            <a:r>
              <a:rPr sz="1800" dirty="0">
                <a:latin typeface="Times New Roman"/>
                <a:cs typeface="Times New Roman"/>
              </a:rPr>
              <a:t>thức: </a:t>
            </a:r>
            <a:r>
              <a:rPr sz="1800" spc="-5" dirty="0">
                <a:latin typeface="Times New Roman"/>
                <a:cs typeface="Times New Roman"/>
              </a:rPr>
              <a:t>Hướng </a:t>
            </a:r>
            <a:r>
              <a:rPr sz="1800" dirty="0">
                <a:latin typeface="Times New Roman"/>
                <a:cs typeface="Times New Roman"/>
              </a:rPr>
              <a:t>dẫn chỉ nêu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định </a:t>
            </a:r>
            <a:r>
              <a:rPr sz="1800" spc="-5" dirty="0">
                <a:latin typeface="Times New Roman"/>
                <a:cs typeface="Times New Roman"/>
              </a:rPr>
              <a:t>hướng </a:t>
            </a:r>
            <a:r>
              <a:rPr sz="1800" dirty="0">
                <a:latin typeface="Times New Roman"/>
                <a:cs typeface="Times New Roman"/>
              </a:rPr>
              <a:t>chính. Học sinh có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 trình </a:t>
            </a:r>
            <a:r>
              <a:rPr sz="1800" spc="-5" dirty="0">
                <a:latin typeface="Times New Roman"/>
                <a:cs typeface="Times New Roman"/>
              </a:rPr>
              <a:t>bày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dirty="0">
                <a:latin typeface="Times New Roman"/>
                <a:cs typeface="Times New Roman"/>
              </a:rPr>
              <a:t> nhau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dirty="0">
                <a:latin typeface="Times New Roman"/>
                <a:cs typeface="Times New Roman"/>
              </a:rPr>
              <a:t> phải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dirty="0">
                <a:latin typeface="Times New Roman"/>
                <a:cs typeface="Times New Roman"/>
              </a:rPr>
              <a:t> nội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 </a:t>
            </a:r>
            <a:r>
              <a:rPr sz="1800" spc="-10" dirty="0">
                <a:latin typeface="Times New Roman"/>
                <a:cs typeface="Times New Roman"/>
              </a:rPr>
              <a:t>sau:</a:t>
            </a:r>
            <a:endParaRPr sz="1800" dirty="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345"/>
              </a:spcBef>
              <a:buChar char="*"/>
              <a:tabLst>
                <a:tab pos="469900" algn="l"/>
                <a:tab pos="470534" algn="l"/>
              </a:tabLst>
            </a:pP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thích: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vội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vã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chạy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tới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nhặt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rong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gặp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tai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nạn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đẹp,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đỡ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khăn,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hoạn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nạn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kịp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đáng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khen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ngợi.</a:t>
            </a:r>
            <a:endParaRPr sz="1800" dirty="0">
              <a:latin typeface="Times New Roman"/>
              <a:cs typeface="Times New Roman"/>
            </a:endParaRPr>
          </a:p>
          <a:p>
            <a:pPr marL="584200" indent="-572135">
              <a:lnSpc>
                <a:spcPct val="100000"/>
              </a:lnSpc>
              <a:spcBef>
                <a:spcPts val="355"/>
              </a:spcBef>
              <a:buChar char="*"/>
              <a:tabLst>
                <a:tab pos="584200" algn="l"/>
                <a:tab pos="584835" algn="l"/>
              </a:tabLst>
            </a:pPr>
            <a:r>
              <a:rPr sz="1800" dirty="0">
                <a:latin typeface="Times New Roman"/>
                <a:cs typeface="Times New Roman"/>
              </a:rPr>
              <a:t>Bàn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4127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>
              <a:lnSpc>
                <a:spcPct val="124400"/>
              </a:lnSpc>
              <a:spcBef>
                <a:spcPts val="100"/>
              </a:spcBef>
              <a:buChar char="-"/>
              <a:tabLst>
                <a:tab pos="151765" algn="l"/>
              </a:tabLst>
            </a:pP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dân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vốn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xuất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phát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truyền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thống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 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Nam.</a:t>
            </a:r>
            <a:endParaRPr sz="1800">
              <a:latin typeface="Times New Roman"/>
              <a:cs typeface="Times New Roman"/>
            </a:endParaRPr>
          </a:p>
          <a:p>
            <a:pPr marL="12700" marR="6985">
              <a:lnSpc>
                <a:spcPts val="2700"/>
              </a:lnSpc>
              <a:spcBef>
                <a:spcPts val="165"/>
              </a:spcBef>
              <a:buChar char="-"/>
              <a:tabLst>
                <a:tab pos="153670" algn="l"/>
              </a:tabLst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gần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đây,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bệnh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dư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lên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 thấy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gặp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5" dirty="0">
                <a:latin typeface="Times New Roman"/>
                <a:cs typeface="Times New Roman"/>
              </a:rPr>
              <a:t> hành</a:t>
            </a:r>
            <a:r>
              <a:rPr sz="1800" dirty="0">
                <a:latin typeface="Times New Roman"/>
                <a:cs typeface="Times New Roman"/>
              </a:rPr>
              <a:t> động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rất</a:t>
            </a:r>
            <a:r>
              <a:rPr sz="1800" dirty="0">
                <a:latin typeface="Times New Roman"/>
                <a:cs typeface="Times New Roman"/>
              </a:rPr>
              <a:t> đáng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khen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ngợi.</a:t>
            </a:r>
            <a:endParaRPr sz="1800">
              <a:latin typeface="Times New Roman"/>
              <a:cs typeface="Times New Roman"/>
            </a:endParaRPr>
          </a:p>
          <a:p>
            <a:pPr marL="12700" marR="6985">
              <a:lnSpc>
                <a:spcPts val="2690"/>
              </a:lnSpc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Báo </a:t>
            </a:r>
            <a:r>
              <a:rPr sz="1800" spc="-5" dirty="0">
                <a:latin typeface="Times New Roman"/>
                <a:cs typeface="Times New Roman"/>
              </a:rPr>
              <a:t>chí </a:t>
            </a:r>
            <a:r>
              <a:rPr sz="1800" dirty="0">
                <a:latin typeface="Times New Roman"/>
                <a:cs typeface="Times New Roman"/>
              </a:rPr>
              <a:t>cần </a:t>
            </a:r>
            <a:r>
              <a:rPr sz="1800" spc="-5" dirty="0">
                <a:latin typeface="Times New Roman"/>
                <a:cs typeface="Times New Roman"/>
              </a:rPr>
              <a:t>biểu dương </a:t>
            </a:r>
            <a:r>
              <a:rPr sz="1800" dirty="0">
                <a:latin typeface="Times New Roman"/>
                <a:cs typeface="Times New Roman"/>
              </a:rPr>
              <a:t>kịp thời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hành vi đẹp đó để làm </a:t>
            </a:r>
            <a:r>
              <a:rPr sz="1800" spc="-5" dirty="0">
                <a:latin typeface="Times New Roman"/>
                <a:cs typeface="Times New Roman"/>
              </a:rPr>
              <a:t>gương </a:t>
            </a:r>
            <a:r>
              <a:rPr sz="1800" dirty="0">
                <a:latin typeface="Times New Roman"/>
                <a:cs typeface="Times New Roman"/>
              </a:rPr>
              <a:t>cho mọi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học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tập,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theo.</a:t>
            </a:r>
            <a:endParaRPr sz="1800">
              <a:latin typeface="Times New Roman"/>
              <a:cs typeface="Times New Roman"/>
            </a:endParaRPr>
          </a:p>
          <a:p>
            <a:pPr marL="154305" indent="-142240">
              <a:lnSpc>
                <a:spcPct val="100000"/>
              </a:lnSpc>
              <a:spcBef>
                <a:spcPts val="350"/>
              </a:spcBef>
              <a:buChar char="-"/>
              <a:tabLst>
                <a:tab pos="154940" algn="l"/>
              </a:tabLst>
            </a:pPr>
            <a:r>
              <a:rPr sz="1800" spc="-5" dirty="0">
                <a:latin typeface="Times New Roman"/>
                <a:cs typeface="Times New Roman"/>
              </a:rPr>
              <a:t>Mọi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quan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đỡ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khăn,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hoạn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nạn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để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hơn.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  <a:tabLst>
                <a:tab pos="469900" algn="l"/>
              </a:tabLst>
            </a:pPr>
            <a:r>
              <a:rPr sz="1800" dirty="0">
                <a:latin typeface="Times New Roman"/>
                <a:cs typeface="Times New Roman"/>
              </a:rPr>
              <a:t>*	Bài</a:t>
            </a:r>
            <a:r>
              <a:rPr sz="1800" spc="-5" dirty="0">
                <a:latin typeface="Times New Roman"/>
                <a:cs typeface="Times New Roman"/>
              </a:rPr>
              <a:t> học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-5" dirty="0">
                <a:latin typeface="Times New Roman"/>
                <a:cs typeface="Times New Roman"/>
              </a:rPr>
              <a:t> động.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tầm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việc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giúp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 </a:t>
            </a:r>
            <a:r>
              <a:rPr sz="1800" spc="-5" dirty="0">
                <a:latin typeface="Times New Roman"/>
                <a:cs typeface="Times New Roman"/>
              </a:rPr>
              <a:t>khăn,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hoạn </a:t>
            </a:r>
            <a:r>
              <a:rPr sz="1800" spc="-5" dirty="0">
                <a:latin typeface="Times New Roman"/>
                <a:cs typeface="Times New Roman"/>
              </a:rPr>
              <a:t>nạn.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90"/>
              </a:spcBef>
              <a:buChar char="-"/>
              <a:tabLst>
                <a:tab pos="144145" algn="l"/>
              </a:tabLst>
            </a:pP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khăn,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hoạn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nạn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dám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</a:t>
            </a:r>
            <a:r>
              <a:rPr sz="1800" spc="-5" dirty="0">
                <a:latin typeface="Times New Roman"/>
                <a:cs typeface="Times New Roman"/>
              </a:rPr>
              <a:t> thói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nay.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i="1" spc="-5" dirty="0">
                <a:latin typeface="Times New Roman"/>
                <a:cs typeface="Times New Roman"/>
              </a:rPr>
              <a:t>Đề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7.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i="1" spc="-5" dirty="0">
                <a:latin typeface="Times New Roman"/>
                <a:cs typeface="Times New Roman"/>
              </a:rPr>
              <a:t>Phải</a:t>
            </a:r>
            <a:r>
              <a:rPr sz="1800" b="1" i="1" dirty="0">
                <a:latin typeface="Times New Roman"/>
                <a:cs typeface="Times New Roman"/>
              </a:rPr>
              <a:t> chăng </a:t>
            </a:r>
            <a:r>
              <a:rPr sz="1800" b="1" i="1" spc="-5" dirty="0">
                <a:latin typeface="Times New Roman"/>
                <a:cs typeface="Times New Roman"/>
              </a:rPr>
              <a:t>chỉ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có </a:t>
            </a:r>
            <a:r>
              <a:rPr sz="1800" b="1" i="1" spc="-5" dirty="0">
                <a:latin typeface="Times New Roman"/>
                <a:cs typeface="Times New Roman"/>
              </a:rPr>
              <a:t>những </a:t>
            </a:r>
            <a:r>
              <a:rPr sz="1800" b="1" i="1" dirty="0">
                <a:latin typeface="Times New Roman"/>
                <a:cs typeface="Times New Roman"/>
              </a:rPr>
              <a:t>điều </a:t>
            </a:r>
            <a:r>
              <a:rPr sz="1800" b="1" i="1" spc="-10" dirty="0">
                <a:latin typeface="Times New Roman"/>
                <a:cs typeface="Times New Roman"/>
              </a:rPr>
              <a:t>ngọt</a:t>
            </a:r>
            <a:r>
              <a:rPr sz="1800" b="1" i="1" dirty="0">
                <a:latin typeface="Times New Roman"/>
                <a:cs typeface="Times New Roman"/>
              </a:rPr>
              <a:t> ngào mới </a:t>
            </a:r>
            <a:r>
              <a:rPr sz="1800" b="1" i="1" spc="-5" dirty="0">
                <a:latin typeface="Times New Roman"/>
                <a:cs typeface="Times New Roman"/>
              </a:rPr>
              <a:t>làm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nên yêu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thương?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ts val="2700"/>
              </a:lnSpc>
              <a:spcBef>
                <a:spcPts val="165"/>
              </a:spcBef>
            </a:pPr>
            <a:r>
              <a:rPr sz="1800" b="1" i="1" dirty="0">
                <a:latin typeface="Times New Roman"/>
                <a:cs typeface="Times New Roman"/>
              </a:rPr>
              <a:t>Em</a:t>
            </a:r>
            <a:r>
              <a:rPr sz="1800" b="1" i="1" spc="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hãy</a:t>
            </a:r>
            <a:r>
              <a:rPr sz="1800" b="1" i="1" dirty="0">
                <a:latin typeface="Times New Roman"/>
                <a:cs typeface="Times New Roman"/>
              </a:rPr>
              <a:t> viết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một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bài</a:t>
            </a:r>
            <a:r>
              <a:rPr sz="1800" b="1" i="1" spc="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văn</a:t>
            </a:r>
            <a:r>
              <a:rPr sz="1800" b="1" i="1" spc="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ngắn,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trình</a:t>
            </a:r>
            <a:r>
              <a:rPr sz="1800" b="1" i="1" spc="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bày</a:t>
            </a:r>
            <a:r>
              <a:rPr sz="1800" b="1" i="1" spc="2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suy</a:t>
            </a:r>
            <a:r>
              <a:rPr sz="1800" b="1" i="1" spc="20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nghĩ,</a:t>
            </a:r>
            <a:r>
              <a:rPr sz="1800" b="1" i="1" spc="2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quan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điểm</a:t>
            </a:r>
            <a:r>
              <a:rPr sz="1800" b="1" i="1" spc="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của</a:t>
            </a:r>
            <a:r>
              <a:rPr sz="1800" b="1" i="1" spc="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em</a:t>
            </a:r>
            <a:r>
              <a:rPr sz="1800" b="1" i="1" spc="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để</a:t>
            </a:r>
            <a:r>
              <a:rPr sz="1800" b="1" i="1" spc="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trả</a:t>
            </a:r>
            <a:r>
              <a:rPr sz="1800" b="1" i="1" spc="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lời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cho</a:t>
            </a:r>
            <a:r>
              <a:rPr sz="1800" b="1" i="1" spc="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câu </a:t>
            </a:r>
            <a:r>
              <a:rPr sz="1800" b="1" i="1" spc="-434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hỏi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trên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dẫn: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  <a:tabLst>
                <a:tab pos="469900" algn="l"/>
              </a:tabLst>
            </a:pPr>
            <a:r>
              <a:rPr sz="1800" dirty="0">
                <a:latin typeface="Times New Roman"/>
                <a:cs typeface="Times New Roman"/>
              </a:rPr>
              <a:t>1.	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thích,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(Phần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-5" dirty="0">
                <a:latin typeface="Times New Roman"/>
                <a:cs typeface="Times New Roman"/>
              </a:rPr>
              <a:t> cho: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2,0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điểm)</a:t>
            </a:r>
          </a:p>
          <a:p>
            <a:pPr marL="469900" indent="-457834">
              <a:lnSpc>
                <a:spcPct val="100000"/>
              </a:lnSpc>
              <a:spcBef>
                <a:spcPts val="530"/>
              </a:spcBef>
              <a:buChar char="•"/>
              <a:tabLst>
                <a:tab pos="469900" algn="l"/>
                <a:tab pos="470534" algn="l"/>
              </a:tabLst>
            </a:pP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ngọt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ngào: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ngọt,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cử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cư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xử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dịu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dàng,</a:t>
            </a:r>
            <a:endParaRPr sz="1800" dirty="0">
              <a:latin typeface="Times New Roman"/>
              <a:cs typeface="Times New Roman"/>
            </a:endParaRPr>
          </a:p>
          <a:p>
            <a:pPr marL="12700" marR="8255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âu </a:t>
            </a:r>
            <a:r>
              <a:rPr sz="1800" spc="-5" dirty="0">
                <a:latin typeface="Times New Roman"/>
                <a:cs typeface="Times New Roman"/>
              </a:rPr>
              <a:t>yếm..., những </a:t>
            </a:r>
            <a:r>
              <a:rPr sz="1800" dirty="0">
                <a:latin typeface="Times New Roman"/>
                <a:cs typeface="Times New Roman"/>
              </a:rPr>
              <a:t>hành </a:t>
            </a:r>
            <a:r>
              <a:rPr sz="1800" spc="-5" dirty="0">
                <a:latin typeface="Times New Roman"/>
                <a:cs typeface="Times New Roman"/>
              </a:rPr>
              <a:t>động mang </a:t>
            </a:r>
            <a:r>
              <a:rPr sz="1800" dirty="0">
                <a:latin typeface="Times New Roman"/>
                <a:cs typeface="Times New Roman"/>
              </a:rPr>
              <a:t>ý nghĩa tích </a:t>
            </a:r>
            <a:r>
              <a:rPr sz="1800" spc="-5" dirty="0">
                <a:latin typeface="Times New Roman"/>
                <a:cs typeface="Times New Roman"/>
              </a:rPr>
              <a:t>cực </a:t>
            </a:r>
            <a:r>
              <a:rPr sz="1800" dirty="0">
                <a:latin typeface="Times New Roman"/>
                <a:cs typeface="Times New Roman"/>
              </a:rPr>
              <a:t>như: </a:t>
            </a:r>
            <a:r>
              <a:rPr sz="1800" spc="-5" dirty="0">
                <a:latin typeface="Times New Roman"/>
                <a:cs typeface="Times New Roman"/>
              </a:rPr>
              <a:t>Động viên, </a:t>
            </a:r>
            <a:r>
              <a:rPr sz="1800" dirty="0">
                <a:latin typeface="Times New Roman"/>
                <a:cs typeface="Times New Roman"/>
              </a:rPr>
              <a:t>khen </a:t>
            </a:r>
            <a:r>
              <a:rPr sz="1800" spc="-5" dirty="0">
                <a:latin typeface="Times New Roman"/>
                <a:cs typeface="Times New Roman"/>
              </a:rPr>
              <a:t>ngợi, tán dương,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chuộng,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cưng</a:t>
            </a:r>
            <a:r>
              <a:rPr sz="1800" dirty="0">
                <a:latin typeface="Times New Roman"/>
                <a:cs typeface="Times New Roman"/>
              </a:rPr>
              <a:t> nựng...</a:t>
            </a:r>
          </a:p>
          <a:p>
            <a:pPr marL="469900" indent="-457834">
              <a:lnSpc>
                <a:spcPct val="100000"/>
              </a:lnSpc>
              <a:spcBef>
                <a:spcPts val="530"/>
              </a:spcBef>
              <a:buChar char="•"/>
              <a:tabLst>
                <a:tab pos="469900" algn="l"/>
                <a:tab pos="470534" algn="l"/>
              </a:tabLst>
            </a:pPr>
            <a:r>
              <a:rPr sz="1800" spc="-5" dirty="0">
                <a:latin typeface="Times New Roman"/>
                <a:cs typeface="Times New Roman"/>
              </a:rPr>
              <a:t>Yêu </a:t>
            </a:r>
            <a:r>
              <a:rPr sz="1800" dirty="0">
                <a:latin typeface="Times New Roman"/>
                <a:cs typeface="Times New Roman"/>
              </a:rPr>
              <a:t>thương: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mến,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ưu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ái,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gắn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=&gt;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Ý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mỗi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ngẫm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</a:p>
          <a:p>
            <a:pPr marL="12700" marR="5715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sống: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thường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điều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ngọt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ngào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mới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thương, nhưng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 yêu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thương...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  <a:tabLst>
                <a:tab pos="469900" algn="l"/>
              </a:tabLst>
            </a:pPr>
            <a:r>
              <a:rPr sz="1800" dirty="0">
                <a:latin typeface="Times New Roman"/>
                <a:cs typeface="Times New Roman"/>
              </a:rPr>
              <a:t>2.	Bàn </a:t>
            </a:r>
            <a:r>
              <a:rPr sz="1800" spc="-5" dirty="0">
                <a:latin typeface="Times New Roman"/>
                <a:cs typeface="Times New Roman"/>
              </a:rPr>
              <a:t>luận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(Phần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4,0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điểm)</a:t>
            </a:r>
          </a:p>
          <a:p>
            <a:pPr marL="12700" marR="5080">
              <a:lnSpc>
                <a:spcPct val="124400"/>
              </a:lnSpc>
              <a:spcBef>
                <a:spcPts val="5"/>
              </a:spcBef>
              <a:buChar char="•"/>
              <a:tabLst>
                <a:tab pos="469900" algn="l"/>
                <a:tab pos="470534" algn="l"/>
              </a:tabLst>
            </a:pP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luôn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đem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sướng,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 </a:t>
            </a:r>
            <a:r>
              <a:rPr sz="1800" spc="-5" dirty="0">
                <a:latin typeface="Times New Roman"/>
                <a:cs typeface="Times New Roman"/>
              </a:rPr>
              <a:t>phúc.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thú,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khiến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thêm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niềm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say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mê,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quyết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tâm...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(Ví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dụ: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chiều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chuộng...,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khen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ngợi,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viên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khích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lệ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thầy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cô,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mẹ..., </a:t>
            </a:r>
            <a:r>
              <a:rPr sz="1800" dirty="0">
                <a:latin typeface="Times New Roman"/>
                <a:cs typeface="Times New Roman"/>
              </a:rPr>
              <a:t>lời </a:t>
            </a:r>
            <a:r>
              <a:rPr sz="1800" spc="-5" dirty="0">
                <a:latin typeface="Times New Roman"/>
                <a:cs typeface="Times New Roman"/>
              </a:rPr>
              <a:t>khen, lời </a:t>
            </a:r>
            <a:r>
              <a:rPr sz="1800" dirty="0">
                <a:latin typeface="Times New Roman"/>
                <a:cs typeface="Times New Roman"/>
              </a:rPr>
              <a:t>tán </a:t>
            </a:r>
            <a:r>
              <a:rPr sz="1800" spc="-5" dirty="0">
                <a:latin typeface="Times New Roman"/>
                <a:cs typeface="Times New Roman"/>
              </a:rPr>
              <a:t>dương </a:t>
            </a:r>
            <a:r>
              <a:rPr sz="1800" dirty="0">
                <a:latin typeface="Times New Roman"/>
                <a:cs typeface="Times New Roman"/>
              </a:rPr>
              <a:t>của bạn </a:t>
            </a:r>
            <a:r>
              <a:rPr sz="1800" spc="-5" dirty="0">
                <a:latin typeface="Times New Roman"/>
                <a:cs typeface="Times New Roman"/>
              </a:rPr>
              <a:t>bè...) </a:t>
            </a:r>
            <a:r>
              <a:rPr sz="1800" dirty="0">
                <a:latin typeface="Times New Roman"/>
                <a:cs typeface="Times New Roman"/>
              </a:rPr>
              <a:t>=&gt; </a:t>
            </a:r>
            <a:r>
              <a:rPr sz="1800" spc="-5" dirty="0">
                <a:latin typeface="Times New Roman"/>
                <a:cs typeface="Times New Roman"/>
              </a:rPr>
              <a:t>Vì </a:t>
            </a:r>
            <a:r>
              <a:rPr sz="1800" spc="5" dirty="0">
                <a:latin typeface="Times New Roman"/>
                <a:cs typeface="Times New Roman"/>
              </a:rPr>
              <a:t>vậy </a:t>
            </a:r>
            <a:r>
              <a:rPr sz="1800" dirty="0">
                <a:latin typeface="Times New Roman"/>
                <a:cs typeface="Times New Roman"/>
              </a:rPr>
              <a:t>khi đón </a:t>
            </a:r>
            <a:r>
              <a:rPr sz="1800" spc="-5" dirty="0">
                <a:latin typeface="Times New Roman"/>
                <a:cs typeface="Times New Roman"/>
              </a:rPr>
              <a:t>nhận </a:t>
            </a:r>
            <a:r>
              <a:rPr sz="1800" dirty="0">
                <a:latin typeface="Times New Roman"/>
                <a:cs typeface="Times New Roman"/>
              </a:rPr>
              <a:t>những </a:t>
            </a:r>
            <a:r>
              <a:rPr sz="1800" spc="-5" dirty="0">
                <a:latin typeface="Times New Roman"/>
                <a:cs typeface="Times New Roman"/>
              </a:rPr>
              <a:t>điều ngọt </a:t>
            </a:r>
            <a:r>
              <a:rPr sz="1800" dirty="0">
                <a:latin typeface="Times New Roman"/>
                <a:cs typeface="Times New Roman"/>
              </a:rPr>
              <a:t>ngào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</a:t>
            </a:r>
            <a:r>
              <a:rPr sz="1800" dirty="0">
                <a:latin typeface="Times New Roman"/>
                <a:cs typeface="Times New Roman"/>
              </a:rPr>
              <a:t> coi đó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tình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dirty="0">
                <a:latin typeface="Times New Roman"/>
                <a:cs typeface="Times New Roman"/>
              </a:rPr>
              <a:t> (HS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lấy </a:t>
            </a:r>
            <a:r>
              <a:rPr sz="1800" spc="-5" dirty="0">
                <a:latin typeface="Times New Roman"/>
                <a:cs typeface="Times New Roman"/>
              </a:rPr>
              <a:t>dẫn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-5" dirty="0">
                <a:latin typeface="Times New Roman"/>
                <a:cs typeface="Times New Roman"/>
              </a:rPr>
              <a:t> tích........)</a:t>
            </a:r>
            <a:endParaRPr sz="1800">
              <a:latin typeface="Times New Roman"/>
              <a:cs typeface="Times New Roman"/>
            </a:endParaRPr>
          </a:p>
          <a:p>
            <a:pPr marL="469900" indent="-457834" algn="just">
              <a:lnSpc>
                <a:spcPct val="100000"/>
              </a:lnSpc>
              <a:spcBef>
                <a:spcPts val="525"/>
              </a:spcBef>
              <a:buChar char="•"/>
              <a:tabLst>
                <a:tab pos="470534" algn="l"/>
              </a:tabLst>
            </a:pP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lúc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điều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ngọt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ngào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thương.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khi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khắt </a:t>
            </a:r>
            <a:r>
              <a:rPr sz="1800" spc="-5" dirty="0">
                <a:latin typeface="Times New Roman"/>
                <a:cs typeface="Times New Roman"/>
              </a:rPr>
              <a:t>khe, </a:t>
            </a:r>
            <a:r>
              <a:rPr sz="1800" dirty="0">
                <a:latin typeface="Times New Roman"/>
                <a:cs typeface="Times New Roman"/>
              </a:rPr>
              <a:t>nghiêm </a:t>
            </a:r>
            <a:r>
              <a:rPr sz="1800" spc="-5" dirty="0">
                <a:latin typeface="Times New Roman"/>
                <a:cs typeface="Times New Roman"/>
              </a:rPr>
              <a:t>khắc, </a:t>
            </a:r>
            <a:r>
              <a:rPr sz="1800" dirty="0">
                <a:latin typeface="Times New Roman"/>
                <a:cs typeface="Times New Roman"/>
              </a:rPr>
              <a:t>thậm </a:t>
            </a:r>
            <a:r>
              <a:rPr sz="1800" spc="-5" dirty="0">
                <a:latin typeface="Times New Roman"/>
                <a:cs typeface="Times New Roman"/>
              </a:rPr>
              <a:t>chí những </a:t>
            </a:r>
            <a:r>
              <a:rPr sz="1800" dirty="0">
                <a:latin typeface="Times New Roman"/>
                <a:cs typeface="Times New Roman"/>
              </a:rPr>
              <a:t>điều cay </a:t>
            </a:r>
            <a:r>
              <a:rPr sz="1800" spc="-5" dirty="0">
                <a:latin typeface="Times New Roman"/>
                <a:cs typeface="Times New Roman"/>
              </a:rPr>
              <a:t>đắng... cũng </a:t>
            </a:r>
            <a:r>
              <a:rPr sz="1800" dirty="0">
                <a:latin typeface="Times New Roman"/>
                <a:cs typeface="Times New Roman"/>
              </a:rPr>
              <a:t>là biểu </a:t>
            </a:r>
            <a:r>
              <a:rPr sz="1800" spc="-5" dirty="0">
                <a:latin typeface="Times New Roman"/>
                <a:cs typeface="Times New Roman"/>
              </a:rPr>
              <a:t>hiện của </a:t>
            </a:r>
            <a:r>
              <a:rPr sz="1800" dirty="0">
                <a:latin typeface="Times New Roman"/>
                <a:cs typeface="Times New Roman"/>
              </a:rPr>
              <a:t>tình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 thương.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điều ấy có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khiến ta cảm thấy khó chịu, </a:t>
            </a:r>
            <a:r>
              <a:rPr sz="1800" spc="-5" dirty="0">
                <a:latin typeface="Times New Roman"/>
                <a:cs typeface="Times New Roman"/>
              </a:rPr>
              <a:t>nhưng </a:t>
            </a:r>
            <a:r>
              <a:rPr sz="1800" dirty="0">
                <a:latin typeface="Times New Roman"/>
                <a:cs typeface="Times New Roman"/>
              </a:rPr>
              <a:t>nó </a:t>
            </a:r>
            <a:r>
              <a:rPr sz="1800" spc="5" dirty="0">
                <a:latin typeface="Times New Roman"/>
                <a:cs typeface="Times New Roman"/>
              </a:rPr>
              <a:t>lại </a:t>
            </a:r>
            <a:r>
              <a:rPr sz="1800" spc="-5" dirty="0">
                <a:latin typeface="Times New Roman"/>
                <a:cs typeface="Times New Roman"/>
              </a:rPr>
              <a:t>xuất </a:t>
            </a:r>
            <a:r>
              <a:rPr sz="1800" dirty="0">
                <a:latin typeface="Times New Roman"/>
                <a:cs typeface="Times New Roman"/>
              </a:rPr>
              <a:t>phát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chân </a:t>
            </a:r>
            <a:r>
              <a:rPr sz="1800" spc="-5" dirty="0">
                <a:latin typeface="Times New Roman"/>
                <a:cs typeface="Times New Roman"/>
              </a:rPr>
              <a:t>thành, từ </a:t>
            </a:r>
            <a:r>
              <a:rPr sz="1800" dirty="0">
                <a:latin typeface="Times New Roman"/>
                <a:cs typeface="Times New Roman"/>
              </a:rPr>
              <a:t>mong muốn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điều tốt </a:t>
            </a:r>
            <a:r>
              <a:rPr sz="1800" spc="-5" dirty="0">
                <a:latin typeface="Times New Roman"/>
                <a:cs typeface="Times New Roman"/>
              </a:rPr>
              <a:t>cho ta..., </a:t>
            </a:r>
            <a:r>
              <a:rPr sz="1800" dirty="0">
                <a:latin typeface="Times New Roman"/>
                <a:cs typeface="Times New Roman"/>
              </a:rPr>
              <a:t>đó cũng </a:t>
            </a:r>
            <a:r>
              <a:rPr sz="1800" spc="-5" dirty="0">
                <a:latin typeface="Times New Roman"/>
                <a:cs typeface="Times New Roman"/>
              </a:rPr>
              <a:t>chính </a:t>
            </a:r>
            <a:r>
              <a:rPr sz="1800" dirty="0">
                <a:latin typeface="Times New Roman"/>
                <a:cs typeface="Times New Roman"/>
              </a:rPr>
              <a:t>là biểu hiện </a:t>
            </a:r>
            <a:r>
              <a:rPr sz="1800" spc="-5" dirty="0">
                <a:latin typeface="Times New Roman"/>
                <a:cs typeface="Times New Roman"/>
              </a:rPr>
              <a:t>của yêu </a:t>
            </a:r>
            <a:r>
              <a:rPr sz="1800" dirty="0">
                <a:latin typeface="Times New Roman"/>
                <a:cs typeface="Times New Roman"/>
              </a:rPr>
              <a:t> thương </a:t>
            </a:r>
            <a:r>
              <a:rPr sz="1800" spc="-5" dirty="0">
                <a:latin typeface="Times New Roman"/>
                <a:cs typeface="Times New Roman"/>
              </a:rPr>
              <a:t>thật sự. </a:t>
            </a:r>
            <a:r>
              <a:rPr sz="1800" spc="-10" dirty="0">
                <a:latin typeface="Times New Roman"/>
                <a:cs typeface="Times New Roman"/>
              </a:rPr>
              <a:t>(HS </a:t>
            </a:r>
            <a:r>
              <a:rPr sz="1800" dirty="0">
                <a:latin typeface="Times New Roman"/>
                <a:cs typeface="Times New Roman"/>
              </a:rPr>
              <a:t>lấy dẫn </a:t>
            </a:r>
            <a:r>
              <a:rPr sz="1800" spc="-5" dirty="0">
                <a:latin typeface="Times New Roman"/>
                <a:cs typeface="Times New Roman"/>
              </a:rPr>
              <a:t>chứng, phân </a:t>
            </a:r>
            <a:r>
              <a:rPr sz="1800" dirty="0">
                <a:latin typeface="Times New Roman"/>
                <a:cs typeface="Times New Roman"/>
              </a:rPr>
              <a:t>tích, ví dụ như </a:t>
            </a:r>
            <a:r>
              <a:rPr sz="1800" spc="-5" dirty="0">
                <a:latin typeface="Times New Roman"/>
                <a:cs typeface="Times New Roman"/>
              </a:rPr>
              <a:t>sự nghiêm </a:t>
            </a:r>
            <a:r>
              <a:rPr sz="1800" dirty="0">
                <a:latin typeface="Times New Roman"/>
                <a:cs typeface="Times New Roman"/>
              </a:rPr>
              <a:t>khắc, </a:t>
            </a:r>
            <a:r>
              <a:rPr sz="1800" spc="-5" dirty="0">
                <a:latin typeface="Times New Roman"/>
                <a:cs typeface="Times New Roman"/>
              </a:rPr>
              <a:t>khắt </a:t>
            </a:r>
            <a:r>
              <a:rPr sz="1800" dirty="0">
                <a:latin typeface="Times New Roman"/>
                <a:cs typeface="Times New Roman"/>
              </a:rPr>
              <a:t>khe, </a:t>
            </a:r>
            <a:r>
              <a:rPr sz="1800" spc="-5" dirty="0">
                <a:latin typeface="Times New Roman"/>
                <a:cs typeface="Times New Roman"/>
              </a:rPr>
              <a:t>thái </a:t>
            </a:r>
            <a:r>
              <a:rPr sz="1800" dirty="0">
                <a:latin typeface="Times New Roman"/>
                <a:cs typeface="Times New Roman"/>
              </a:rPr>
              <a:t>độ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cứng rắn không dung túng cho </a:t>
            </a:r>
            <a:r>
              <a:rPr sz="1800" spc="-5" dirty="0">
                <a:latin typeface="Times New Roman"/>
                <a:cs typeface="Times New Roman"/>
              </a:rPr>
              <a:t>con </a:t>
            </a:r>
            <a:r>
              <a:rPr sz="1800" dirty="0">
                <a:latin typeface="Times New Roman"/>
                <a:cs typeface="Times New Roman"/>
              </a:rPr>
              <a:t>cái, cho học </a:t>
            </a:r>
            <a:r>
              <a:rPr sz="1800" spc="-5" dirty="0">
                <a:latin typeface="Times New Roman"/>
                <a:cs typeface="Times New Roman"/>
              </a:rPr>
              <a:t>trò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cha </a:t>
            </a:r>
            <a:r>
              <a:rPr sz="1800" dirty="0">
                <a:latin typeface="Times New Roman"/>
                <a:cs typeface="Times New Roman"/>
              </a:rPr>
              <a:t>mẹ,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thầy </a:t>
            </a:r>
            <a:r>
              <a:rPr sz="1800" spc="-5" dirty="0">
                <a:latin typeface="Times New Roman"/>
                <a:cs typeface="Times New Roman"/>
              </a:rPr>
              <a:t>cô..., những </a:t>
            </a:r>
            <a:r>
              <a:rPr sz="1800" dirty="0">
                <a:latin typeface="Times New Roman"/>
                <a:cs typeface="Times New Roman"/>
              </a:rPr>
              <a:t>lời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 thẳng nói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bạn bè........)</a:t>
            </a:r>
            <a:endParaRPr sz="18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  <a:spcBef>
                <a:spcPts val="5"/>
              </a:spcBef>
              <a:buChar char="•"/>
              <a:tabLst>
                <a:tab pos="470534" algn="l"/>
              </a:tabLst>
            </a:pPr>
            <a:r>
              <a:rPr sz="1800" dirty="0">
                <a:latin typeface="Times New Roman"/>
                <a:cs typeface="Times New Roman"/>
              </a:rPr>
              <a:t>Trong thực </a:t>
            </a:r>
            <a:r>
              <a:rPr sz="1800" spc="-5" dirty="0">
                <a:latin typeface="Times New Roman"/>
                <a:cs typeface="Times New Roman"/>
              </a:rPr>
              <a:t>tế cuộc sống,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ngọt ngào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xuất </a:t>
            </a:r>
            <a:r>
              <a:rPr sz="1800" spc="-5" dirty="0">
                <a:latin typeface="Times New Roman"/>
                <a:cs typeface="Times New Roman"/>
              </a:rPr>
              <a:t>phát </a:t>
            </a:r>
            <a:r>
              <a:rPr sz="1800" dirty="0">
                <a:latin typeface="Times New Roman"/>
                <a:cs typeface="Times New Roman"/>
              </a:rPr>
              <a:t>từ yêu thương và có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đắng 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thương. </a:t>
            </a:r>
            <a:r>
              <a:rPr sz="1800" spc="-5" dirty="0">
                <a:latin typeface="Times New Roman"/>
                <a:cs typeface="Times New Roman"/>
              </a:rPr>
              <a:t>(HS </a:t>
            </a:r>
            <a:r>
              <a:rPr sz="1800" spc="5" dirty="0">
                <a:latin typeface="Times New Roman"/>
                <a:cs typeface="Times New Roman"/>
              </a:rPr>
              <a:t>lấy</a:t>
            </a:r>
            <a:r>
              <a:rPr sz="1800" dirty="0">
                <a:latin typeface="Times New Roman"/>
                <a:cs typeface="Times New Roman"/>
              </a:rPr>
              <a:t> dẫn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-5" dirty="0">
                <a:latin typeface="Times New Roman"/>
                <a:cs typeface="Times New Roman"/>
              </a:rPr>
              <a:t> tích........)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500"/>
              </a:lnSpc>
              <a:spcBef>
                <a:spcPts val="10"/>
              </a:spcBef>
              <a:buChar char="•"/>
              <a:tabLst>
                <a:tab pos="470534" algn="l"/>
              </a:tabLst>
            </a:pPr>
            <a:r>
              <a:rPr sz="1800" spc="-5" dirty="0">
                <a:latin typeface="Times New Roman"/>
                <a:cs typeface="Times New Roman"/>
              </a:rPr>
              <a:t>Cuộc sống </a:t>
            </a:r>
            <a:r>
              <a:rPr sz="1800" dirty="0">
                <a:latin typeface="Times New Roman"/>
                <a:cs typeface="Times New Roman"/>
              </a:rPr>
              <a:t>phong phú và muôn màu muôn vẻ, </a:t>
            </a:r>
            <a:r>
              <a:rPr sz="1800" spc="-5" dirty="0">
                <a:latin typeface="Times New Roman"/>
                <a:cs typeface="Times New Roman"/>
              </a:rPr>
              <a:t>nếu </a:t>
            </a:r>
            <a:r>
              <a:rPr sz="1800" dirty="0">
                <a:latin typeface="Times New Roman"/>
                <a:cs typeface="Times New Roman"/>
              </a:rPr>
              <a:t>chúng </a:t>
            </a:r>
            <a:r>
              <a:rPr sz="1800" spc="-5" dirty="0">
                <a:latin typeface="Times New Roman"/>
                <a:cs typeface="Times New Roman"/>
              </a:rPr>
              <a:t>ta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cái </a:t>
            </a:r>
            <a:r>
              <a:rPr sz="1800" dirty="0">
                <a:latin typeface="Times New Roman"/>
                <a:cs typeface="Times New Roman"/>
              </a:rPr>
              <a:t>nhìn phiến </a:t>
            </a:r>
            <a:r>
              <a:rPr sz="1800" spc="-5" dirty="0">
                <a:latin typeface="Times New Roman"/>
                <a:cs typeface="Times New Roman"/>
              </a:rPr>
              <a:t>diện, </a:t>
            </a:r>
            <a:r>
              <a:rPr sz="1800" dirty="0">
                <a:latin typeface="Times New Roman"/>
                <a:cs typeface="Times New Roman"/>
              </a:rPr>
              <a:t> đơn giản về </a:t>
            </a:r>
            <a:r>
              <a:rPr sz="1800" spc="-5" dirty="0">
                <a:latin typeface="Times New Roman"/>
                <a:cs typeface="Times New Roman"/>
              </a:rPr>
              <a:t>tình </a:t>
            </a:r>
            <a:r>
              <a:rPr sz="1800" dirty="0">
                <a:latin typeface="Times New Roman"/>
                <a:cs typeface="Times New Roman"/>
              </a:rPr>
              <a:t>yêu thương như vậy, nếu chỉ </a:t>
            </a:r>
            <a:r>
              <a:rPr sz="1800" spc="-5" dirty="0">
                <a:latin typeface="Times New Roman"/>
                <a:cs typeface="Times New Roman"/>
              </a:rPr>
              <a:t>biết </a:t>
            </a:r>
            <a:r>
              <a:rPr sz="1800" dirty="0">
                <a:latin typeface="Times New Roman"/>
                <a:cs typeface="Times New Roman"/>
              </a:rPr>
              <a:t>đón nhận tình yêu thương </a:t>
            </a:r>
            <a:r>
              <a:rPr sz="1800" spc="-5" dirty="0">
                <a:latin typeface="Times New Roman"/>
                <a:cs typeface="Times New Roman"/>
              </a:rPr>
              <a:t>thông </a:t>
            </a:r>
            <a:r>
              <a:rPr sz="1800" dirty="0">
                <a:latin typeface="Times New Roman"/>
                <a:cs typeface="Times New Roman"/>
              </a:rPr>
              <a:t>qua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ngọt </a:t>
            </a:r>
            <a:r>
              <a:rPr sz="1800" spc="-10" dirty="0">
                <a:latin typeface="Times New Roman"/>
                <a:cs typeface="Times New Roman"/>
              </a:rPr>
              <a:t>ngào </a:t>
            </a:r>
            <a:r>
              <a:rPr sz="1800" dirty="0">
                <a:latin typeface="Times New Roman"/>
                <a:cs typeface="Times New Roman"/>
              </a:rPr>
              <a:t>thì nhiều khi </a:t>
            </a:r>
            <a:r>
              <a:rPr sz="1800" spc="-5" dirty="0">
                <a:latin typeface="Times New Roman"/>
                <a:cs typeface="Times New Roman"/>
              </a:rPr>
              <a:t>ta sẽ </a:t>
            </a:r>
            <a:r>
              <a:rPr sz="1800" dirty="0">
                <a:latin typeface="Times New Roman"/>
                <a:cs typeface="Times New Roman"/>
              </a:rPr>
              <a:t>bỏ lỡ </a:t>
            </a:r>
            <a:r>
              <a:rPr sz="1800" spc="-5" dirty="0">
                <a:latin typeface="Times New Roman"/>
                <a:cs typeface="Times New Roman"/>
              </a:rPr>
              <a:t>nhiều </a:t>
            </a:r>
            <a:r>
              <a:rPr sz="1800" dirty="0">
                <a:latin typeface="Times New Roman"/>
                <a:cs typeface="Times New Roman"/>
              </a:rPr>
              <a:t>yêu thương thực </a:t>
            </a:r>
            <a:r>
              <a:rPr sz="1800" spc="-5" dirty="0">
                <a:latin typeface="Times New Roman"/>
                <a:cs typeface="Times New Roman"/>
              </a:rPr>
              <a:t>sự, </a:t>
            </a:r>
            <a:r>
              <a:rPr sz="1800" dirty="0">
                <a:latin typeface="Times New Roman"/>
                <a:cs typeface="Times New Roman"/>
              </a:rPr>
              <a:t>cũng như phải </a:t>
            </a:r>
            <a:r>
              <a:rPr sz="1800" spc="-5" dirty="0">
                <a:latin typeface="Times New Roman"/>
                <a:cs typeface="Times New Roman"/>
              </a:rPr>
              <a:t>nhận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yêu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dirty="0">
                <a:latin typeface="Times New Roman"/>
                <a:cs typeface="Times New Roman"/>
              </a:rPr>
              <a:t> giả</a:t>
            </a:r>
            <a:r>
              <a:rPr sz="1800" spc="-5" dirty="0">
                <a:latin typeface="Times New Roman"/>
                <a:cs typeface="Times New Roman"/>
              </a:rPr>
              <a:t> dối...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(HS </a:t>
            </a:r>
            <a:r>
              <a:rPr sz="1800" spc="5" dirty="0">
                <a:latin typeface="Times New Roman"/>
                <a:cs typeface="Times New Roman"/>
              </a:rPr>
              <a:t>lấy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chứng,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tích........)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3.  </a:t>
            </a:r>
            <a:r>
              <a:rPr sz="1800" spc="4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(Phần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 </a:t>
            </a:r>
            <a:r>
              <a:rPr sz="1800" dirty="0">
                <a:latin typeface="Times New Roman"/>
                <a:cs typeface="Times New Roman"/>
              </a:rPr>
              <a:t>cho: 2,0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điểm)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27603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Cần nhận thức </a:t>
            </a:r>
            <a:r>
              <a:rPr sz="1800" spc="-5" dirty="0">
                <a:latin typeface="Times New Roman"/>
                <a:cs typeface="Times New Roman"/>
              </a:rPr>
              <a:t>đúng </a:t>
            </a:r>
            <a:r>
              <a:rPr sz="1800" dirty="0">
                <a:latin typeface="Times New Roman"/>
                <a:cs typeface="Times New Roman"/>
              </a:rPr>
              <a:t>đắn về tình yêu thương: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phải </a:t>
            </a:r>
            <a:r>
              <a:rPr sz="1800" spc="-5" dirty="0">
                <a:latin typeface="Times New Roman"/>
                <a:cs typeface="Times New Roman"/>
              </a:rPr>
              <a:t>chỉ ngọt </a:t>
            </a:r>
            <a:r>
              <a:rPr sz="1800" dirty="0">
                <a:latin typeface="Times New Roman"/>
                <a:cs typeface="Times New Roman"/>
              </a:rPr>
              <a:t>ngào mới làm nên yêu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thương. Cần </a:t>
            </a:r>
            <a:r>
              <a:rPr sz="1800" spc="-5" dirty="0">
                <a:latin typeface="Times New Roman"/>
                <a:cs typeface="Times New Roman"/>
              </a:rPr>
              <a:t>biết </a:t>
            </a:r>
            <a:r>
              <a:rPr sz="1800" dirty="0">
                <a:latin typeface="Times New Roman"/>
                <a:cs typeface="Times New Roman"/>
              </a:rPr>
              <a:t>lắng </a:t>
            </a:r>
            <a:r>
              <a:rPr sz="1800" spc="-5" dirty="0">
                <a:latin typeface="Times New Roman"/>
                <a:cs typeface="Times New Roman"/>
              </a:rPr>
              <a:t>nghe, trân </a:t>
            </a:r>
            <a:r>
              <a:rPr sz="1800" dirty="0">
                <a:latin typeface="Times New Roman"/>
                <a:cs typeface="Times New Roman"/>
              </a:rPr>
              <a:t>trọng </a:t>
            </a:r>
            <a:r>
              <a:rPr sz="1800" spc="-5" dirty="0">
                <a:latin typeface="Times New Roman"/>
                <a:cs typeface="Times New Roman"/>
              </a:rPr>
              <a:t>cả những </a:t>
            </a:r>
            <a:r>
              <a:rPr sz="1800" dirty="0">
                <a:latin typeface="Times New Roman"/>
                <a:cs typeface="Times New Roman"/>
              </a:rPr>
              <a:t>điều "không </a:t>
            </a:r>
            <a:r>
              <a:rPr sz="1800" spc="-5" dirty="0">
                <a:latin typeface="Times New Roman"/>
                <a:cs typeface="Times New Roman"/>
              </a:rPr>
              <a:t>ngọt </a:t>
            </a:r>
            <a:r>
              <a:rPr sz="1800" dirty="0">
                <a:latin typeface="Times New Roman"/>
                <a:cs typeface="Times New Roman"/>
              </a:rPr>
              <a:t>ngào", nếu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điều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nếu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giúp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mình...</a:t>
            </a:r>
            <a:endParaRPr sz="1800">
              <a:latin typeface="Times New Roman"/>
              <a:cs typeface="Times New Roman"/>
            </a:endParaRPr>
          </a:p>
          <a:p>
            <a:pPr marL="12700" marR="952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Biết trân </a:t>
            </a:r>
            <a:r>
              <a:rPr sz="1800" spc="-5" dirty="0">
                <a:latin typeface="Times New Roman"/>
                <a:cs typeface="Times New Roman"/>
              </a:rPr>
              <a:t>trọng những </a:t>
            </a:r>
            <a:r>
              <a:rPr sz="1800" dirty="0">
                <a:latin typeface="Times New Roman"/>
                <a:cs typeface="Times New Roman"/>
              </a:rPr>
              <a:t>tình yêu </a:t>
            </a:r>
            <a:r>
              <a:rPr sz="1800" spc="-5" dirty="0">
                <a:latin typeface="Times New Roman"/>
                <a:cs typeface="Times New Roman"/>
              </a:rPr>
              <a:t>thương </a:t>
            </a:r>
            <a:r>
              <a:rPr sz="1800" dirty="0">
                <a:latin typeface="Times New Roman"/>
                <a:cs typeface="Times New Roman"/>
              </a:rPr>
              <a:t>chân thành mà </a:t>
            </a:r>
            <a:r>
              <a:rPr sz="1800" spc="5" dirty="0">
                <a:latin typeface="Times New Roman"/>
                <a:cs typeface="Times New Roman"/>
              </a:rPr>
              <a:t>bản </a:t>
            </a:r>
            <a:r>
              <a:rPr sz="1800" dirty="0">
                <a:latin typeface="Times New Roman"/>
                <a:cs typeface="Times New Roman"/>
              </a:rPr>
              <a:t>thân </a:t>
            </a:r>
            <a:r>
              <a:rPr sz="1800" spc="-5" dirty="0">
                <a:latin typeface="Times New Roman"/>
                <a:cs typeface="Times New Roman"/>
              </a:rPr>
              <a:t>nhận được </a:t>
            </a:r>
            <a:r>
              <a:rPr sz="1800" dirty="0">
                <a:latin typeface="Times New Roman"/>
                <a:cs typeface="Times New Roman"/>
              </a:rPr>
              <a:t>từ mọi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 xung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quanh...</a:t>
            </a:r>
            <a:endParaRPr sz="1800">
              <a:latin typeface="Times New Roman"/>
              <a:cs typeface="Times New Roman"/>
            </a:endParaRPr>
          </a:p>
          <a:p>
            <a:pPr marL="12700" marR="7620" algn="just">
              <a:lnSpc>
                <a:spcPts val="2700"/>
              </a:lnSpc>
              <a:spcBef>
                <a:spcPts val="85"/>
              </a:spcBef>
            </a:pP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hành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đem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mình.</a:t>
            </a:r>
            <a:r>
              <a:rPr sz="1800" spc="-5" dirty="0">
                <a:latin typeface="Times New Roman"/>
                <a:cs typeface="Times New Roman"/>
              </a:rPr>
              <a:t> (Liên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Vấn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-5" dirty="0">
                <a:latin typeface="Times New Roman"/>
                <a:cs typeface="Times New Roman"/>
              </a:rPr>
              <a:t> hội: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5" dirty="0">
                <a:latin typeface="Times New Roman"/>
                <a:cs typeface="Times New Roman"/>
              </a:rPr>
              <a:t> bào,</a:t>
            </a:r>
            <a:r>
              <a:rPr sz="1800" dirty="0">
                <a:latin typeface="Times New Roman"/>
                <a:cs typeface="Times New Roman"/>
              </a:rPr>
              <a:t> tình thầy</a:t>
            </a:r>
            <a:r>
              <a:rPr sz="1800" spc="-5" dirty="0">
                <a:latin typeface="Times New Roman"/>
                <a:cs typeface="Times New Roman"/>
              </a:rPr>
              <a:t> trò,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bạn…</a:t>
            </a:r>
          </a:p>
          <a:p>
            <a:pPr marL="12827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Vấn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ứng</a:t>
            </a:r>
            <a:r>
              <a:rPr sz="1800" dirty="0">
                <a:latin typeface="Times New Roman"/>
                <a:cs typeface="Times New Roman"/>
              </a:rPr>
              <a:t> xử,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xử </a:t>
            </a:r>
            <a:r>
              <a:rPr sz="1800" spc="-5" dirty="0">
                <a:latin typeface="Times New Roman"/>
                <a:cs typeface="Times New Roman"/>
              </a:rPr>
              <a:t>thế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con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</a:p>
          <a:p>
            <a:pPr marL="184785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Dạng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ngắn: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dao, </a:t>
            </a:r>
            <a:r>
              <a:rPr sz="1800" spc="5" dirty="0">
                <a:latin typeface="Times New Roman"/>
                <a:cs typeface="Times New Roman"/>
              </a:rPr>
              <a:t>tục </a:t>
            </a:r>
            <a:r>
              <a:rPr sz="1800" spc="-5" dirty="0">
                <a:latin typeface="Times New Roman"/>
                <a:cs typeface="Times New Roman"/>
              </a:rPr>
              <a:t>ngữ, </a:t>
            </a:r>
            <a:r>
              <a:rPr sz="1800" dirty="0">
                <a:latin typeface="Times New Roman"/>
                <a:cs typeface="Times New Roman"/>
              </a:rPr>
              <a:t>danh</a:t>
            </a:r>
            <a:r>
              <a:rPr sz="1800" spc="-5" dirty="0">
                <a:latin typeface="Times New Roman"/>
                <a:cs typeface="Times New Roman"/>
              </a:rPr>
              <a:t> ngôn,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châm</a:t>
            </a:r>
            <a:r>
              <a:rPr sz="1800" dirty="0">
                <a:latin typeface="Times New Roman"/>
                <a:cs typeface="Times New Roman"/>
              </a:rPr>
              <a:t> ngôn,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thơ…</a:t>
            </a:r>
          </a:p>
          <a:p>
            <a:pPr marL="184785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+ Dang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dài: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thơ/truyện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ngắn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5" dirty="0">
                <a:latin typeface="Times New Roman"/>
                <a:cs typeface="Times New Roman"/>
              </a:rPr>
              <a:t> nghĩa</a:t>
            </a:r>
            <a:r>
              <a:rPr sz="1800" dirty="0">
                <a:latin typeface="Times New Roman"/>
                <a:cs typeface="Times New Roman"/>
              </a:rPr>
              <a:t> triết </a:t>
            </a:r>
            <a:r>
              <a:rPr sz="1800" spc="-5" dirty="0">
                <a:latin typeface="Times New Roman"/>
                <a:cs typeface="Times New Roman"/>
              </a:rPr>
              <a:t>lí…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Times New Roman"/>
                <a:cs typeface="Times New Roman"/>
              </a:rPr>
              <a:t>II.</a:t>
            </a:r>
            <a:r>
              <a:rPr sz="1800" b="1" dirty="0">
                <a:latin typeface="Times New Roman"/>
                <a:cs typeface="Times New Roman"/>
              </a:rPr>
              <a:t> MỘT </a:t>
            </a:r>
            <a:r>
              <a:rPr sz="1800" b="1" spc="-5" dirty="0">
                <a:latin typeface="Times New Roman"/>
                <a:cs typeface="Times New Roman"/>
              </a:rPr>
              <a:t>SỐ LƯU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KHI LÀM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BÀI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VĂN </a:t>
            </a:r>
            <a:r>
              <a:rPr sz="1800" b="1" dirty="0">
                <a:latin typeface="Times New Roman"/>
                <a:cs typeface="Times New Roman"/>
              </a:rPr>
              <a:t>NGHỊ </a:t>
            </a:r>
            <a:r>
              <a:rPr sz="1800" b="1" spc="-5" dirty="0">
                <a:latin typeface="Times New Roman"/>
                <a:cs typeface="Times New Roman"/>
              </a:rPr>
              <a:t>LUẬN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VỀ</a:t>
            </a:r>
            <a:r>
              <a:rPr sz="1800" b="1" dirty="0">
                <a:latin typeface="Times New Roman"/>
                <a:cs typeface="Times New Roman"/>
              </a:rPr>
              <a:t> TƯ</a:t>
            </a:r>
            <a:r>
              <a:rPr sz="1800" b="1" spc="-5" dirty="0">
                <a:latin typeface="Times New Roman"/>
                <a:cs typeface="Times New Roman"/>
              </a:rPr>
              <a:t> TƯỞNG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ĐẠO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LÍ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  <a:buChar char="–"/>
              <a:tabLst>
                <a:tab pos="200660" algn="l"/>
              </a:tabLst>
            </a:pPr>
            <a:r>
              <a:rPr sz="1800" spc="-5" dirty="0">
                <a:latin typeface="Times New Roman"/>
                <a:cs typeface="Times New Roman"/>
              </a:rPr>
              <a:t>Nếu bài </a:t>
            </a:r>
            <a:r>
              <a:rPr sz="1800" dirty="0">
                <a:latin typeface="Times New Roman"/>
                <a:cs typeface="Times New Roman"/>
              </a:rPr>
              <a:t>văn </a:t>
            </a:r>
            <a:r>
              <a:rPr sz="1800" spc="-5" dirty="0">
                <a:latin typeface="Times New Roman"/>
                <a:cs typeface="Times New Roman"/>
              </a:rPr>
              <a:t>nghị luận về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sự việc, hiện tượng đời sống xuất phát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hiện thực đời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 </a:t>
            </a:r>
            <a:r>
              <a:rPr sz="1800" spc="-5" dirty="0">
                <a:latin typeface="Times New Roman"/>
                <a:cs typeface="Times New Roman"/>
              </a:rPr>
              <a:t>nêu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5" dirty="0">
                <a:latin typeface="Times New Roman"/>
                <a:cs typeface="Times New Roman"/>
              </a:rPr>
              <a:t> tưởng, bày</a:t>
            </a:r>
            <a:r>
              <a:rPr sz="1800" dirty="0">
                <a:latin typeface="Times New Roman"/>
                <a:cs typeface="Times New Roman"/>
              </a:rPr>
              <a:t> tỏ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 bài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nghị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10" dirty="0">
                <a:latin typeface="Times New Roman"/>
                <a:cs typeface="Times New Roman"/>
              </a:rPr>
              <a:t> 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vấn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5" dirty="0">
                <a:latin typeface="Times New Roman"/>
                <a:cs typeface="Times New Roman"/>
              </a:rPr>
              <a:t> tưởng,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 </a:t>
            </a:r>
            <a:r>
              <a:rPr sz="1800" spc="-5" dirty="0">
                <a:latin typeface="Times New Roman"/>
                <a:cs typeface="Times New Roman"/>
              </a:rPr>
              <a:t>thường </a:t>
            </a:r>
            <a:r>
              <a:rPr sz="1800" dirty="0">
                <a:latin typeface="Times New Roman"/>
                <a:cs typeface="Times New Roman"/>
              </a:rPr>
              <a:t>xuất </a:t>
            </a:r>
            <a:r>
              <a:rPr sz="1800" spc="-5" dirty="0">
                <a:latin typeface="Times New Roman"/>
                <a:cs typeface="Times New Roman"/>
              </a:rPr>
              <a:t>phát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tư </a:t>
            </a:r>
            <a:r>
              <a:rPr sz="1800" spc="-5" dirty="0">
                <a:latin typeface="Times New Roman"/>
                <a:cs typeface="Times New Roman"/>
              </a:rPr>
              <a:t>tưởng, </a:t>
            </a:r>
            <a:r>
              <a:rPr sz="1800" dirty="0">
                <a:latin typeface="Times New Roman"/>
                <a:cs typeface="Times New Roman"/>
              </a:rPr>
              <a:t>đạo </a:t>
            </a:r>
            <a:r>
              <a:rPr sz="1800" spc="-5" dirty="0">
                <a:latin typeface="Times New Roman"/>
                <a:cs typeface="Times New Roman"/>
              </a:rPr>
              <a:t>lí rồi vận </a:t>
            </a:r>
            <a:r>
              <a:rPr sz="1800" dirty="0">
                <a:latin typeface="Times New Roman"/>
                <a:cs typeface="Times New Roman"/>
              </a:rPr>
              <a:t>dụng vào </a:t>
            </a:r>
            <a:r>
              <a:rPr sz="1800" spc="-5" dirty="0">
                <a:latin typeface="Times New Roman"/>
                <a:cs typeface="Times New Roman"/>
              </a:rPr>
              <a:t>thực tế đời sống để chứng </a:t>
            </a:r>
            <a:r>
              <a:rPr sz="1800" dirty="0">
                <a:latin typeface="Times New Roman"/>
                <a:cs typeface="Times New Roman"/>
              </a:rPr>
              <a:t> minh</a:t>
            </a:r>
            <a:r>
              <a:rPr sz="1800" spc="-5" dirty="0">
                <a:latin typeface="Times New Roman"/>
                <a:cs typeface="Times New Roman"/>
              </a:rPr>
              <a:t> nhằm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khẳng</a:t>
            </a:r>
            <a:r>
              <a:rPr sz="1800" dirty="0">
                <a:latin typeface="Times New Roman"/>
                <a:cs typeface="Times New Roman"/>
              </a:rPr>
              <a:t> định </a:t>
            </a:r>
            <a:r>
              <a:rPr sz="1800" spc="-5" dirty="0">
                <a:latin typeface="Times New Roman"/>
                <a:cs typeface="Times New Roman"/>
              </a:rPr>
              <a:t>hay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phủ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10"/>
              </a:spcBef>
              <a:buChar char="–"/>
              <a:tabLst>
                <a:tab pos="182245" algn="l"/>
              </a:tabLst>
            </a:pPr>
            <a:r>
              <a:rPr sz="1800" dirty="0">
                <a:latin typeface="Times New Roman"/>
                <a:cs typeface="Times New Roman"/>
              </a:rPr>
              <a:t>Ngoài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cầu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diễn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đạt,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kĩ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dirty="0">
                <a:latin typeface="Times New Roman"/>
                <a:cs typeface="Times New Roman"/>
              </a:rPr>
              <a:t> về</a:t>
            </a:r>
            <a:r>
              <a:rPr sz="1800" spc="-5" dirty="0">
                <a:latin typeface="Times New Roman"/>
                <a:cs typeface="Times New Roman"/>
              </a:rPr>
              <a:t> 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sống, cần</a:t>
            </a:r>
            <a:r>
              <a:rPr sz="1800" dirty="0">
                <a:latin typeface="Times New Roman"/>
                <a:cs typeface="Times New Roman"/>
              </a:rPr>
              <a:t> lưu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thêm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sau: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điểm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ràng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nhìn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xem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xét,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thuộc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phạm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trù</a:t>
            </a:r>
          </a:p>
          <a:p>
            <a:pPr marL="12700" marR="571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5" dirty="0">
                <a:latin typeface="Times New Roman"/>
                <a:cs typeface="Times New Roman"/>
              </a:rPr>
              <a:t> tưởng, đạo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lí.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nghị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đúng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hướng, cần </a:t>
            </a:r>
            <a:r>
              <a:rPr sz="1800" spc="-10" dirty="0">
                <a:latin typeface="Times New Roman"/>
                <a:cs typeface="Times New Roman"/>
              </a:rPr>
              <a:t>dựa</a:t>
            </a:r>
            <a:r>
              <a:rPr sz="1800" dirty="0">
                <a:latin typeface="Times New Roman"/>
                <a:cs typeface="Times New Roman"/>
              </a:rPr>
              <a:t> vào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chuẩn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mực</a:t>
            </a:r>
            <a:r>
              <a:rPr sz="1800" dirty="0">
                <a:latin typeface="Times New Roman"/>
                <a:cs typeface="Times New Roman"/>
              </a:rPr>
              <a:t> tư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10" dirty="0">
                <a:latin typeface="Times New Roman"/>
                <a:cs typeface="Times New Roman"/>
              </a:rPr>
              <a:t>xã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đảo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mọi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b="1" i="1" spc="-5" dirty="0">
                <a:latin typeface="Times New Roman"/>
                <a:cs typeface="Times New Roman"/>
              </a:rPr>
              <a:t>Đề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8</a:t>
            </a:r>
            <a:endParaRPr sz="1800">
              <a:latin typeface="Times New Roman"/>
              <a:cs typeface="Times New Roman"/>
            </a:endParaRPr>
          </a:p>
          <a:p>
            <a:pPr marL="3140075" algn="just">
              <a:lnSpc>
                <a:spcPct val="100000"/>
              </a:lnSpc>
              <a:spcBef>
                <a:spcPts val="530"/>
              </a:spcBef>
            </a:pPr>
            <a:r>
              <a:rPr sz="1800" b="1" spc="-5" dirty="0">
                <a:latin typeface="Times New Roman"/>
                <a:cs typeface="Times New Roman"/>
              </a:rPr>
              <a:t>Chiếc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hộp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giấy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vàng</a:t>
            </a:r>
            <a:endParaRPr sz="1800">
              <a:latin typeface="Times New Roman"/>
              <a:cs typeface="Times New Roman"/>
            </a:endParaRPr>
          </a:p>
          <a:p>
            <a:pPr marL="12700" indent="288290" algn="just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Hồi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đó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bạn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tôi</a:t>
            </a:r>
            <a:r>
              <a:rPr sz="1800" i="1" spc="10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bắt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phạt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đứa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gái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lên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ba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tuổi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vì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nó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phí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phạm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i="1" dirty="0">
                <a:latin typeface="Times New Roman"/>
                <a:cs typeface="Times New Roman"/>
              </a:rPr>
              <a:t>cuộn giấy gói </a:t>
            </a:r>
            <a:r>
              <a:rPr sz="1800" i="1" spc="-5" dirty="0">
                <a:latin typeface="Times New Roman"/>
                <a:cs typeface="Times New Roman"/>
              </a:rPr>
              <a:t>hoa </a:t>
            </a:r>
            <a:r>
              <a:rPr sz="1800" i="1" dirty="0">
                <a:latin typeface="Times New Roman"/>
                <a:cs typeface="Times New Roman"/>
              </a:rPr>
              <a:t>màu vàng. </a:t>
            </a:r>
            <a:r>
              <a:rPr sz="1800" i="1" spc="-5" dirty="0">
                <a:latin typeface="Times New Roman"/>
                <a:cs typeface="Times New Roman"/>
              </a:rPr>
              <a:t>Tiền </a:t>
            </a:r>
            <a:r>
              <a:rPr sz="1800" i="1" dirty="0">
                <a:latin typeface="Times New Roman"/>
                <a:cs typeface="Times New Roman"/>
              </a:rPr>
              <a:t>bạc </a:t>
            </a:r>
            <a:r>
              <a:rPr sz="1800" i="1" spc="-5" dirty="0">
                <a:latin typeface="Times New Roman"/>
                <a:cs typeface="Times New Roman"/>
              </a:rPr>
              <a:t>thì </a:t>
            </a:r>
            <a:r>
              <a:rPr sz="1800" i="1" dirty="0">
                <a:latin typeface="Times New Roman"/>
                <a:cs typeface="Times New Roman"/>
              </a:rPr>
              <a:t>eo </a:t>
            </a:r>
            <a:r>
              <a:rPr sz="1800" i="1" spc="-5" dirty="0">
                <a:latin typeface="Times New Roman"/>
                <a:cs typeface="Times New Roman"/>
              </a:rPr>
              <a:t>hẹp, </a:t>
            </a:r>
            <a:r>
              <a:rPr sz="1800" i="1" dirty="0">
                <a:latin typeface="Times New Roman"/>
                <a:cs typeface="Times New Roman"/>
              </a:rPr>
              <a:t>thế </a:t>
            </a:r>
            <a:r>
              <a:rPr sz="1800" i="1" spc="-5" dirty="0">
                <a:latin typeface="Times New Roman"/>
                <a:cs typeface="Times New Roman"/>
              </a:rPr>
              <a:t>mà </a:t>
            </a:r>
            <a:r>
              <a:rPr sz="1800" i="1" dirty="0">
                <a:latin typeface="Times New Roman"/>
                <a:cs typeface="Times New Roman"/>
              </a:rPr>
              <a:t>đứa con gái </a:t>
            </a:r>
            <a:r>
              <a:rPr sz="1800" i="1" spc="5" dirty="0">
                <a:latin typeface="Times New Roman"/>
                <a:cs typeface="Times New Roman"/>
              </a:rPr>
              <a:t>cứ </a:t>
            </a:r>
            <a:r>
              <a:rPr sz="1800" i="1" dirty="0">
                <a:latin typeface="Times New Roman"/>
                <a:cs typeface="Times New Roman"/>
              </a:rPr>
              <a:t>cố trang hoàng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chiếc hộp quà </a:t>
            </a:r>
            <a:r>
              <a:rPr sz="1800" i="1" spc="-5" dirty="0">
                <a:latin typeface="Times New Roman"/>
                <a:cs typeface="Times New Roman"/>
              </a:rPr>
              <a:t>giáng sinh </a:t>
            </a:r>
            <a:r>
              <a:rPr sz="1800" i="1" spc="5" dirty="0">
                <a:latin typeface="Times New Roman"/>
                <a:cs typeface="Times New Roman"/>
              </a:rPr>
              <a:t>để </a:t>
            </a:r>
            <a:r>
              <a:rPr sz="1800" i="1" spc="-5" dirty="0">
                <a:latin typeface="Times New Roman"/>
                <a:cs typeface="Times New Roman"/>
              </a:rPr>
              <a:t>dưới </a:t>
            </a:r>
            <a:r>
              <a:rPr sz="1800" i="1" dirty="0">
                <a:latin typeface="Times New Roman"/>
                <a:cs typeface="Times New Roman"/>
              </a:rPr>
              <a:t>cây thông khiến bạn tôi </a:t>
            </a:r>
            <a:r>
              <a:rPr sz="1800" i="1" spc="-5" dirty="0">
                <a:latin typeface="Times New Roman"/>
                <a:cs typeface="Times New Roman"/>
              </a:rPr>
              <a:t>nổi giận. Dù </a:t>
            </a:r>
            <a:r>
              <a:rPr sz="1800" i="1" dirty="0">
                <a:latin typeface="Times New Roman"/>
                <a:cs typeface="Times New Roman"/>
              </a:rPr>
              <a:t>có bị phạt đi nữa,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sáng </a:t>
            </a:r>
            <a:r>
              <a:rPr sz="1800" i="1" dirty="0">
                <a:latin typeface="Times New Roman"/>
                <a:cs typeface="Times New Roman"/>
              </a:rPr>
              <a:t>hôm </a:t>
            </a:r>
            <a:r>
              <a:rPr sz="1800" i="1" spc="-5" dirty="0">
                <a:latin typeface="Times New Roman"/>
                <a:cs typeface="Times New Roman"/>
              </a:rPr>
              <a:t>sau đứa </a:t>
            </a:r>
            <a:r>
              <a:rPr sz="1800" i="1" dirty="0">
                <a:latin typeface="Times New Roman"/>
                <a:cs typeface="Times New Roman"/>
              </a:rPr>
              <a:t>con gái cũng </a:t>
            </a:r>
            <a:r>
              <a:rPr sz="1800" i="1" spc="-5" dirty="0">
                <a:latin typeface="Times New Roman"/>
                <a:cs typeface="Times New Roman"/>
              </a:rPr>
              <a:t>mang </a:t>
            </a:r>
            <a:r>
              <a:rPr sz="1800" i="1" spc="5" dirty="0">
                <a:latin typeface="Times New Roman"/>
                <a:cs typeface="Times New Roman"/>
              </a:rPr>
              <a:t>hộp </a:t>
            </a:r>
            <a:r>
              <a:rPr sz="1800" i="1" dirty="0">
                <a:latin typeface="Times New Roman"/>
                <a:cs typeface="Times New Roman"/>
              </a:rPr>
              <a:t>quà đến cho cha và nói: "Con tặng cho cha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nhân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dịp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giáng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sinh.".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Anh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cảm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thấy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ngượng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ngùng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vì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phản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ứng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gay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gắt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mình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hồi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hôm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trước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rồi</a:t>
            </a:r>
            <a:r>
              <a:rPr sz="1800" i="1" dirty="0">
                <a:latin typeface="Times New Roman"/>
                <a:cs typeface="Times New Roman"/>
              </a:rPr>
              <a:t> cơn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giận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lại</a:t>
            </a:r>
            <a:r>
              <a:rPr sz="1800" i="1" spc="-5" dirty="0">
                <a:latin typeface="Times New Roman"/>
                <a:cs typeface="Times New Roman"/>
              </a:rPr>
              <a:t> bùng</a:t>
            </a:r>
            <a:r>
              <a:rPr sz="1800" i="1" dirty="0">
                <a:latin typeface="Times New Roman"/>
                <a:cs typeface="Times New Roman"/>
              </a:rPr>
              <a:t> lên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lần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nữa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 anh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mở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hộp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thấy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hộp</a:t>
            </a:r>
            <a:r>
              <a:rPr sz="1800" i="1" spc="-5" dirty="0">
                <a:latin typeface="Times New Roman"/>
                <a:cs typeface="Times New Roman"/>
              </a:rPr>
              <a:t> trống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không.</a:t>
            </a:r>
            <a:endParaRPr sz="1800">
              <a:latin typeface="Times New Roman"/>
              <a:cs typeface="Times New Roman"/>
            </a:endParaRPr>
          </a:p>
          <a:p>
            <a:pPr marL="12700" marR="5715" indent="286385" algn="just">
              <a:lnSpc>
                <a:spcPts val="2690"/>
              </a:lnSpc>
              <a:spcBef>
                <a:spcPts val="175"/>
              </a:spcBef>
            </a:pPr>
            <a:r>
              <a:rPr sz="1800" i="1" dirty="0">
                <a:latin typeface="Times New Roman"/>
                <a:cs typeface="Times New Roman"/>
              </a:rPr>
              <a:t>Anh</a:t>
            </a:r>
            <a:r>
              <a:rPr sz="1800" i="1" spc="-5" dirty="0">
                <a:latin typeface="Times New Roman"/>
                <a:cs typeface="Times New Roman"/>
              </a:rPr>
              <a:t> nói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với </a:t>
            </a:r>
            <a:r>
              <a:rPr sz="1800" i="1" dirty="0">
                <a:latin typeface="Times New Roman"/>
                <a:cs typeface="Times New Roman"/>
              </a:rPr>
              <a:t>con: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"Bộ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không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biết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rằng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khi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món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quà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thì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phải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gì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trong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đó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chứ." </a:t>
            </a:r>
            <a:r>
              <a:rPr sz="1800" i="1" spc="-5" dirty="0">
                <a:latin typeface="Times New Roman"/>
                <a:cs typeface="Times New Roman"/>
              </a:rPr>
              <a:t>Đứa </a:t>
            </a:r>
            <a:r>
              <a:rPr sz="1800" i="1" dirty="0">
                <a:latin typeface="Times New Roman"/>
                <a:cs typeface="Times New Roman"/>
              </a:rPr>
              <a:t>con </a:t>
            </a:r>
            <a:r>
              <a:rPr sz="1800" i="1" spc="-5" dirty="0">
                <a:latin typeface="Times New Roman"/>
                <a:cs typeface="Times New Roman"/>
              </a:rPr>
              <a:t>ngơ </a:t>
            </a:r>
            <a:r>
              <a:rPr sz="1800" i="1" dirty="0">
                <a:latin typeface="Times New Roman"/>
                <a:cs typeface="Times New Roman"/>
              </a:rPr>
              <a:t>ngác nhìn </a:t>
            </a:r>
            <a:r>
              <a:rPr sz="1800" i="1" spc="-5" dirty="0">
                <a:latin typeface="Times New Roman"/>
                <a:cs typeface="Times New Roman"/>
              </a:rPr>
              <a:t>cha </a:t>
            </a:r>
            <a:r>
              <a:rPr sz="1800" i="1" spc="5" dirty="0">
                <a:latin typeface="Times New Roman"/>
                <a:cs typeface="Times New Roman"/>
              </a:rPr>
              <a:t>sợ </a:t>
            </a:r>
            <a:r>
              <a:rPr sz="1800" i="1" dirty="0">
                <a:latin typeface="Times New Roman"/>
                <a:cs typeface="Times New Roman"/>
              </a:rPr>
              <a:t>hãi </a:t>
            </a:r>
            <a:r>
              <a:rPr sz="1800" i="1" spc="-5" dirty="0">
                <a:latin typeface="Times New Roman"/>
                <a:cs typeface="Times New Roman"/>
              </a:rPr>
              <a:t>nước </a:t>
            </a:r>
            <a:r>
              <a:rPr sz="1800" i="1" spc="-10" dirty="0">
                <a:latin typeface="Times New Roman"/>
                <a:cs typeface="Times New Roman"/>
              </a:rPr>
              <a:t>mắt </a:t>
            </a:r>
            <a:r>
              <a:rPr sz="1800" i="1" dirty="0">
                <a:latin typeface="Times New Roman"/>
                <a:cs typeface="Times New Roman"/>
              </a:rPr>
              <a:t>lưng tròng: "Cha ơi nó đâu </a:t>
            </a:r>
            <a:r>
              <a:rPr sz="1800" i="1" spc="-5" dirty="0">
                <a:latin typeface="Times New Roman"/>
                <a:cs typeface="Times New Roman"/>
              </a:rPr>
              <a:t>có </a:t>
            </a:r>
            <a:r>
              <a:rPr sz="1800" i="1" dirty="0">
                <a:latin typeface="Times New Roman"/>
                <a:cs typeface="Times New Roman"/>
              </a:rPr>
              <a:t>trống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rỗng.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 </a:t>
            </a:r>
            <a:r>
              <a:rPr sz="1800" i="1" spc="-5" dirty="0">
                <a:latin typeface="Times New Roman"/>
                <a:cs typeface="Times New Roman"/>
              </a:rPr>
              <a:t>thổi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nụ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hôn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vào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hộp.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5" dirty="0">
                <a:latin typeface="Times New Roman"/>
                <a:cs typeface="Times New Roman"/>
              </a:rPr>
              <a:t> bỏ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đầy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5" dirty="0">
                <a:latin typeface="Times New Roman"/>
                <a:cs typeface="Times New Roman"/>
              </a:rPr>
              <a:t> tình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yêu </a:t>
            </a:r>
            <a:r>
              <a:rPr sz="1800" i="1" spc="5" dirty="0">
                <a:latin typeface="Times New Roman"/>
                <a:cs typeface="Times New Roman"/>
              </a:rPr>
              <a:t>của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vào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đó.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Tất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60"/>
              </a:spcBef>
            </a:pP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dành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cha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mà."</a:t>
            </a:r>
            <a:endParaRPr sz="1800">
              <a:latin typeface="Times New Roman"/>
              <a:cs typeface="Times New Roman"/>
            </a:endParaRPr>
          </a:p>
          <a:p>
            <a:pPr marL="12700" marR="5080" indent="288290" algn="just">
              <a:lnSpc>
                <a:spcPct val="124400"/>
              </a:lnSpc>
              <a:spcBef>
                <a:spcPts val="5"/>
              </a:spcBef>
            </a:pP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dirty="0">
                <a:latin typeface="Times New Roman"/>
                <a:cs typeface="Times New Roman"/>
              </a:rPr>
              <a:t>cha </a:t>
            </a:r>
            <a:r>
              <a:rPr sz="1800" i="1" spc="-5" dirty="0">
                <a:latin typeface="Times New Roman"/>
                <a:cs typeface="Times New Roman"/>
              </a:rPr>
              <a:t>nghe </a:t>
            </a:r>
            <a:r>
              <a:rPr sz="1800" i="1" dirty="0">
                <a:latin typeface="Times New Roman"/>
                <a:cs typeface="Times New Roman"/>
              </a:rPr>
              <a:t>tim mình thắt </a:t>
            </a:r>
            <a:r>
              <a:rPr sz="1800" i="1" spc="-5" dirty="0">
                <a:latin typeface="Times New Roman"/>
                <a:cs typeface="Times New Roman"/>
              </a:rPr>
              <a:t>lại. </a:t>
            </a:r>
            <a:r>
              <a:rPr sz="1800" i="1" dirty="0">
                <a:latin typeface="Times New Roman"/>
                <a:cs typeface="Times New Roman"/>
              </a:rPr>
              <a:t>Anh </a:t>
            </a:r>
            <a:r>
              <a:rPr sz="1800" i="1" spc="-5" dirty="0">
                <a:latin typeface="Times New Roman"/>
                <a:cs typeface="Times New Roman"/>
              </a:rPr>
              <a:t>ôm con </a:t>
            </a:r>
            <a:r>
              <a:rPr sz="1800" i="1" dirty="0">
                <a:latin typeface="Times New Roman"/>
                <a:cs typeface="Times New Roman"/>
              </a:rPr>
              <a:t>vào lòng và </a:t>
            </a:r>
            <a:r>
              <a:rPr sz="1800" i="1" spc="5" dirty="0">
                <a:latin typeface="Times New Roman"/>
                <a:cs typeface="Times New Roman"/>
              </a:rPr>
              <a:t>cầu </a:t>
            </a:r>
            <a:r>
              <a:rPr sz="1800" i="1" dirty="0">
                <a:latin typeface="Times New Roman"/>
                <a:cs typeface="Times New Roman"/>
              </a:rPr>
              <a:t>xin con tha thứ cho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mình.</a:t>
            </a:r>
            <a:endParaRPr sz="1800">
              <a:latin typeface="Times New Roman"/>
              <a:cs typeface="Times New Roman"/>
            </a:endParaRPr>
          </a:p>
          <a:p>
            <a:pPr marL="4760595" algn="just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(Trích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hồn)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ts val="2700"/>
              </a:lnSpc>
              <a:spcBef>
                <a:spcPts val="85"/>
              </a:spcBef>
            </a:pPr>
            <a:r>
              <a:rPr sz="1800" b="1" i="1" dirty="0">
                <a:latin typeface="Times New Roman"/>
                <a:cs typeface="Times New Roman"/>
              </a:rPr>
              <a:t>Hãy</a:t>
            </a:r>
            <a:r>
              <a:rPr sz="1800" b="1" i="1" spc="-2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tạo</a:t>
            </a:r>
            <a:r>
              <a:rPr sz="1800" b="1" i="1" spc="-2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một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văn</a:t>
            </a:r>
            <a:r>
              <a:rPr sz="1800" b="1" i="1" spc="-5" dirty="0">
                <a:latin typeface="Times New Roman"/>
                <a:cs typeface="Times New Roman"/>
              </a:rPr>
              <a:t> bản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(có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độ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dài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khoảng</a:t>
            </a:r>
            <a:r>
              <a:rPr sz="1800" b="1" i="1" spc="-2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hai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trang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giấy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thi)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trình</a:t>
            </a:r>
            <a:r>
              <a:rPr sz="1800" b="1" i="1" spc="-2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bày </a:t>
            </a:r>
            <a:r>
              <a:rPr sz="1800" b="1" i="1" spc="-5" dirty="0">
                <a:latin typeface="Times New Roman"/>
                <a:cs typeface="Times New Roman"/>
              </a:rPr>
              <a:t>suy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nghĩ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của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em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15" dirty="0">
                <a:latin typeface="Times New Roman"/>
                <a:cs typeface="Times New Roman"/>
              </a:rPr>
              <a:t>về </a:t>
            </a:r>
            <a:r>
              <a:rPr sz="1800" b="1" i="1" spc="-434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câu </a:t>
            </a:r>
            <a:r>
              <a:rPr sz="1800" b="1" i="1" dirty="0">
                <a:latin typeface="Times New Roman"/>
                <a:cs typeface="Times New Roman"/>
              </a:rPr>
              <a:t>chuyện </a:t>
            </a:r>
            <a:r>
              <a:rPr sz="1800" b="1" i="1" spc="-5" dirty="0">
                <a:latin typeface="Times New Roman"/>
                <a:cs typeface="Times New Roman"/>
              </a:rPr>
              <a:t>trên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spc="-5" dirty="0">
                <a:latin typeface="Times New Roman"/>
                <a:cs typeface="Times New Roman"/>
              </a:rPr>
              <a:t>Hướng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dẫn: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1.  </a:t>
            </a:r>
            <a:r>
              <a:rPr sz="1800" spc="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Xác</a:t>
            </a:r>
            <a:r>
              <a:rPr sz="1800" dirty="0">
                <a:latin typeface="Times New Roman"/>
                <a:cs typeface="Times New Roman"/>
              </a:rPr>
              <a:t> định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chuyện:</a:t>
            </a:r>
            <a:endParaRPr sz="1800">
              <a:latin typeface="Times New Roman"/>
              <a:cs typeface="Times New Roman"/>
            </a:endParaRPr>
          </a:p>
          <a:p>
            <a:pPr marL="160655" indent="-148590" algn="just">
              <a:lnSpc>
                <a:spcPct val="100000"/>
              </a:lnSpc>
              <a:spcBef>
                <a:spcPts val="525"/>
              </a:spcBef>
              <a:buChar char="-"/>
              <a:tabLst>
                <a:tab pos="161290" algn="l"/>
              </a:tabLst>
            </a:pPr>
            <a:r>
              <a:rPr sz="1800" spc="-5" dirty="0">
                <a:latin typeface="Times New Roman"/>
                <a:cs typeface="Times New Roman"/>
              </a:rPr>
              <a:t>Đứa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chiếc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hộp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quà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thật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tặng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endParaRPr sz="18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phạt con mình </a:t>
            </a:r>
            <a:r>
              <a:rPr sz="1800" spc="-10" dirty="0">
                <a:latin typeface="Times New Roman"/>
                <a:cs typeface="Times New Roman"/>
              </a:rPr>
              <a:t>vì </a:t>
            </a:r>
            <a:r>
              <a:rPr sz="1800" dirty="0">
                <a:latin typeface="Times New Roman"/>
                <a:cs typeface="Times New Roman"/>
              </a:rPr>
              <a:t>nó đã phí phạm </a:t>
            </a:r>
            <a:r>
              <a:rPr sz="1800" spc="-5" dirty="0">
                <a:latin typeface="Times New Roman"/>
                <a:cs typeface="Times New Roman"/>
              </a:rPr>
              <a:t>cả </a:t>
            </a:r>
            <a:r>
              <a:rPr sz="1800" dirty="0">
                <a:latin typeface="Times New Roman"/>
                <a:cs typeface="Times New Roman"/>
              </a:rPr>
              <a:t>cuộn </a:t>
            </a:r>
            <a:r>
              <a:rPr sz="1800" spc="-5" dirty="0">
                <a:latin typeface="Times New Roman"/>
                <a:cs typeface="Times New Roman"/>
              </a:rPr>
              <a:t>giấy </a:t>
            </a:r>
            <a:r>
              <a:rPr sz="1800" dirty="0">
                <a:latin typeface="Times New Roman"/>
                <a:cs typeface="Times New Roman"/>
              </a:rPr>
              <a:t>gói hoa </a:t>
            </a:r>
            <a:r>
              <a:rPr sz="1800" spc="-5" dirty="0">
                <a:latin typeface="Times New Roman"/>
                <a:cs typeface="Times New Roman"/>
              </a:rPr>
              <a:t>màu vàng. Dù </a:t>
            </a:r>
            <a:r>
              <a:rPr sz="1800" dirty="0">
                <a:latin typeface="Times New Roman"/>
                <a:cs typeface="Times New Roman"/>
              </a:rPr>
              <a:t>bị </a:t>
            </a:r>
            <a:r>
              <a:rPr sz="1800" spc="-5" dirty="0">
                <a:latin typeface="Times New Roman"/>
                <a:cs typeface="Times New Roman"/>
              </a:rPr>
              <a:t>phạt nhưng đứa </a:t>
            </a:r>
            <a:r>
              <a:rPr sz="1800" dirty="0">
                <a:latin typeface="Times New Roman"/>
                <a:cs typeface="Times New Roman"/>
              </a:rPr>
              <a:t> con vẫn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dirty="0">
                <a:latin typeface="Times New Roman"/>
                <a:cs typeface="Times New Roman"/>
              </a:rPr>
              <a:t> hộp quà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tặng</a:t>
            </a:r>
            <a:r>
              <a:rPr sz="1800" dirty="0">
                <a:latin typeface="Times New Roman"/>
                <a:cs typeface="Times New Roman"/>
              </a:rPr>
              <a:t> cho cha.</a:t>
            </a:r>
            <a:endParaRPr sz="18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  <a:buChar char="-"/>
              <a:tabLst>
                <a:tab pos="149225" algn="l"/>
              </a:tabLst>
            </a:pPr>
            <a:r>
              <a:rPr sz="1800" dirty="0">
                <a:latin typeface="Times New Roman"/>
                <a:cs typeface="Times New Roman"/>
              </a:rPr>
              <a:t>Câu chuyện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lời </a:t>
            </a:r>
            <a:r>
              <a:rPr sz="1800" spc="-5" dirty="0">
                <a:latin typeface="Times New Roman"/>
                <a:cs typeface="Times New Roman"/>
              </a:rPr>
              <a:t>cảnh báo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tất </a:t>
            </a:r>
            <a:r>
              <a:rPr sz="1800" dirty="0">
                <a:latin typeface="Times New Roman"/>
                <a:cs typeface="Times New Roman"/>
              </a:rPr>
              <a:t>cả </a:t>
            </a:r>
            <a:r>
              <a:rPr sz="1800" spc="-5" dirty="0">
                <a:latin typeface="Times New Roman"/>
                <a:cs typeface="Times New Roman"/>
              </a:rPr>
              <a:t>mọi người đặc biệt </a:t>
            </a:r>
            <a:r>
              <a:rPr sz="1800" dirty="0">
                <a:latin typeface="Times New Roman"/>
                <a:cs typeface="Times New Roman"/>
              </a:rPr>
              <a:t>là tình cảm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cha </a:t>
            </a:r>
            <a:r>
              <a:rPr sz="1800" spc="5" dirty="0">
                <a:latin typeface="Times New Roman"/>
                <a:cs typeface="Times New Roman"/>
              </a:rPr>
              <a:t>mẹ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cái.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chưa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trân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món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tiền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bạc,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5" dirty="0">
                <a:latin typeface="Times New Roman"/>
                <a:cs typeface="Times New Roman"/>
              </a:rPr>
              <a:t> chất,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 phản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ánh</a:t>
            </a:r>
            <a:r>
              <a:rPr sz="1800" spc="-5" dirty="0">
                <a:latin typeface="Times New Roman"/>
                <a:cs typeface="Times New Roman"/>
              </a:rPr>
              <a:t> thực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</a:t>
            </a:r>
            <a:r>
              <a:rPr sz="1800" spc="-5" dirty="0">
                <a:latin typeface="Times New Roman"/>
                <a:cs typeface="Times New Roman"/>
              </a:rPr>
              <a:t> đời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dirty="0">
                <a:latin typeface="Times New Roman"/>
                <a:cs typeface="Times New Roman"/>
              </a:rPr>
              <a:t> nay</a:t>
            </a:r>
            <a:r>
              <a:rPr sz="1800" spc="-5" dirty="0">
                <a:latin typeface="Times New Roman"/>
                <a:cs typeface="Times New Roman"/>
              </a:rPr>
              <a:t> của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180"/>
              </a:spcBef>
              <a:buChar char="-"/>
              <a:tabLst>
                <a:tab pos="151765" algn="l"/>
              </a:tabLst>
            </a:pPr>
            <a:r>
              <a:rPr sz="1800" spc="-5" dirty="0">
                <a:latin typeface="Times New Roman"/>
                <a:cs typeface="Times New Roman"/>
              </a:rPr>
              <a:t>Ngoài </a:t>
            </a:r>
            <a:r>
              <a:rPr sz="1800" dirty="0">
                <a:latin typeface="Times New Roman"/>
                <a:cs typeface="Times New Roman"/>
              </a:rPr>
              <a:t>ra món quà ý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đứa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với người </a:t>
            </a:r>
            <a:r>
              <a:rPr sz="1800" dirty="0">
                <a:latin typeface="Times New Roman"/>
                <a:cs typeface="Times New Roman"/>
              </a:rPr>
              <a:t>cha chứa đầy tình yêu vô </a:t>
            </a:r>
            <a:r>
              <a:rPr sz="1800" spc="5" dirty="0">
                <a:latin typeface="Times New Roman"/>
                <a:cs typeface="Times New Roman"/>
              </a:rPr>
              <a:t>bờ </a:t>
            </a:r>
            <a:r>
              <a:rPr sz="1800" spc="-5" dirty="0">
                <a:latin typeface="Times New Roman"/>
                <a:cs typeface="Times New Roman"/>
              </a:rPr>
              <a:t>bến. Đặc </a:t>
            </a:r>
            <a:r>
              <a:rPr sz="1800" dirty="0">
                <a:latin typeface="Times New Roman"/>
                <a:cs typeface="Times New Roman"/>
              </a:rPr>
              <a:t> biệt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nụ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thổi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vàng.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Món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5" dirty="0">
                <a:latin typeface="Times New Roman"/>
                <a:cs typeface="Times New Roman"/>
              </a:rPr>
              <a:t> 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sở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</a:t>
            </a:r>
            <a:r>
              <a:rPr sz="1800" dirty="0">
                <a:latin typeface="Times New Roman"/>
                <a:cs typeface="Times New Roman"/>
              </a:rPr>
              <a:t> quý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 nhất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10" dirty="0">
                <a:latin typeface="Times New Roman"/>
                <a:cs typeface="Times New Roman"/>
              </a:rPr>
              <a:t>gì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thế</a:t>
            </a:r>
            <a:r>
              <a:rPr sz="1800" dirty="0">
                <a:latin typeface="Times New Roman"/>
                <a:cs typeface="Times New Roman"/>
              </a:rPr>
              <a:t> sánh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59"/>
              </a:spcBef>
            </a:pPr>
            <a:r>
              <a:rPr sz="1800" dirty="0">
                <a:latin typeface="Times New Roman"/>
                <a:cs typeface="Times New Roman"/>
              </a:rPr>
              <a:t>2.  </a:t>
            </a:r>
            <a:r>
              <a:rPr sz="1800" spc="4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-5" dirty="0">
                <a:latin typeface="Times New Roman"/>
                <a:cs typeface="Times New Roman"/>
              </a:rPr>
              <a:t> học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5" dirty="0">
                <a:latin typeface="Times New Roman"/>
                <a:cs typeface="Times New Roman"/>
              </a:rPr>
              <a:t> sống: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buChar char="-"/>
              <a:tabLst>
                <a:tab pos="146050" algn="l"/>
              </a:tabLst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ngắn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gọn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trọng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biệt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 phụ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tử,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luôn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lắng </a:t>
            </a:r>
            <a:r>
              <a:rPr sz="1800" spc="-5" dirty="0">
                <a:latin typeface="Times New Roman"/>
                <a:cs typeface="Times New Roman"/>
              </a:rPr>
              <a:t>nghe,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hiểu,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nguyện</a:t>
            </a:r>
            <a:r>
              <a:rPr sz="1800" dirty="0">
                <a:latin typeface="Times New Roman"/>
                <a:cs typeface="Times New Roman"/>
              </a:rPr>
              <a:t> vọng,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sở</a:t>
            </a:r>
            <a:r>
              <a:rPr sz="1800" dirty="0">
                <a:latin typeface="Times New Roman"/>
                <a:cs typeface="Times New Roman"/>
              </a:rPr>
              <a:t> thích,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tạo</a:t>
            </a:r>
            <a:r>
              <a:rPr sz="1800" dirty="0">
                <a:latin typeface="Times New Roman"/>
                <a:cs typeface="Times New Roman"/>
              </a:rPr>
              <a:t> trí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thơ.</a:t>
            </a:r>
            <a:endParaRPr sz="1800">
              <a:latin typeface="Times New Roman"/>
              <a:cs typeface="Times New Roman"/>
            </a:endParaRPr>
          </a:p>
          <a:p>
            <a:pPr marL="12700" marR="6985">
              <a:lnSpc>
                <a:spcPts val="2700"/>
              </a:lnSpc>
              <a:spcBef>
                <a:spcPts val="90"/>
              </a:spcBef>
              <a:buChar char="-"/>
              <a:tabLst>
                <a:tab pos="139700" algn="l"/>
              </a:tabLst>
            </a:pP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nhìn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cẩn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thận,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khỏi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mắc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lầm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xảy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  <a:buChar char="-"/>
              <a:tabLst>
                <a:tab pos="158115" algn="l"/>
              </a:tabLst>
            </a:pPr>
            <a:r>
              <a:rPr sz="1800" spc="-5" dirty="0">
                <a:latin typeface="Times New Roman"/>
                <a:cs typeface="Times New Roman"/>
              </a:rPr>
              <a:t>Nếu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chia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sẻ,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đoàn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thấu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hiểu,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nhường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nhịn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đình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sẽ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ắp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cười,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khí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ấm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cúng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 </a:t>
            </a:r>
            <a:r>
              <a:rPr sz="1800" spc="-5" dirty="0">
                <a:latin typeface="Times New Roman"/>
                <a:cs typeface="Times New Roman"/>
              </a:rPr>
              <a:t>phúc.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dirty="0">
                <a:latin typeface="Times New Roman"/>
                <a:cs typeface="Times New Roman"/>
              </a:rPr>
              <a:t> giữ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nâng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 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mái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nhàng</a:t>
            </a:r>
            <a:r>
              <a:rPr sz="1800" dirty="0">
                <a:latin typeface="Times New Roman"/>
                <a:cs typeface="Times New Roman"/>
              </a:rPr>
              <a:t> hơn.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i="1" spc="-5" dirty="0">
                <a:latin typeface="Times New Roman"/>
                <a:cs typeface="Times New Roman"/>
              </a:rPr>
              <a:t>Đề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9</a:t>
            </a:r>
            <a:endParaRPr sz="1800" dirty="0">
              <a:latin typeface="Times New Roman"/>
              <a:cs typeface="Times New Roman"/>
            </a:endParaRPr>
          </a:p>
          <a:p>
            <a:pPr marL="12700" marR="5715" indent="57785">
              <a:lnSpc>
                <a:spcPct val="124400"/>
              </a:lnSpc>
            </a:pPr>
            <a:r>
              <a:rPr sz="1800" b="1" i="1" spc="-5" dirty="0">
                <a:latin typeface="Times New Roman"/>
                <a:cs typeface="Times New Roman"/>
              </a:rPr>
              <a:t>Viết</a:t>
            </a:r>
            <a:r>
              <a:rPr sz="1800" b="1" i="1" spc="3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một</a:t>
            </a:r>
            <a:r>
              <a:rPr sz="1800" b="1" i="1" spc="3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bài</a:t>
            </a:r>
            <a:r>
              <a:rPr sz="1800" b="1" i="1" spc="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văn</a:t>
            </a:r>
            <a:r>
              <a:rPr sz="1800" b="1" i="1" spc="2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ngắn</a:t>
            </a:r>
            <a:r>
              <a:rPr sz="1800" b="1" i="1" spc="2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(không</a:t>
            </a:r>
            <a:r>
              <a:rPr sz="1800" b="1" i="1" spc="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quá</a:t>
            </a:r>
            <a:r>
              <a:rPr sz="1800" b="1" i="1" spc="2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400</a:t>
            </a:r>
            <a:r>
              <a:rPr sz="1800" b="1" i="1" spc="3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từ)</a:t>
            </a:r>
            <a:r>
              <a:rPr sz="1800" b="1" i="1" spc="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trình</a:t>
            </a:r>
            <a:r>
              <a:rPr sz="1800" b="1" i="1" spc="2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bày</a:t>
            </a:r>
            <a:r>
              <a:rPr sz="1800" b="1" i="1" spc="3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suy</a:t>
            </a:r>
            <a:r>
              <a:rPr sz="1800" b="1" i="1" spc="3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nghĩ</a:t>
            </a:r>
            <a:r>
              <a:rPr sz="1800" b="1" i="1" spc="3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của</a:t>
            </a:r>
            <a:r>
              <a:rPr sz="1800" b="1" i="1" spc="2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anh/chị</a:t>
            </a:r>
            <a:r>
              <a:rPr sz="1800" b="1" i="1" spc="3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về</a:t>
            </a:r>
            <a:r>
              <a:rPr sz="1800" b="1" i="1" spc="2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câu</a:t>
            </a:r>
            <a:r>
              <a:rPr sz="1800" b="1" i="1" spc="2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ngạn </a:t>
            </a:r>
            <a:r>
              <a:rPr sz="1800" b="1" i="1" spc="-434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ngữ</a:t>
            </a:r>
            <a:r>
              <a:rPr sz="1800" b="1" i="1" dirty="0">
                <a:latin typeface="Times New Roman"/>
                <a:cs typeface="Times New Roman"/>
              </a:rPr>
              <a:t> Hi Lạp: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i="1" dirty="0">
                <a:latin typeface="Times New Roman"/>
                <a:cs typeface="Times New Roman"/>
              </a:rPr>
              <a:t>“Cái </a:t>
            </a:r>
            <a:r>
              <a:rPr sz="1800" b="1" i="1" spc="-5" dirty="0">
                <a:latin typeface="Times New Roman"/>
                <a:cs typeface="Times New Roman"/>
              </a:rPr>
              <a:t>rễ của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học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hành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thì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cay</a:t>
            </a:r>
            <a:r>
              <a:rPr sz="1800" b="1" i="1" spc="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đắng nhưng </a:t>
            </a:r>
            <a:r>
              <a:rPr sz="1800" b="1" i="1" dirty="0">
                <a:latin typeface="Times New Roman"/>
                <a:cs typeface="Times New Roman"/>
              </a:rPr>
              <a:t>quả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của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nó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thì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ngọt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ngào”.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DÀN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THAM KHẢO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thích: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ts val="2700"/>
              </a:lnSpc>
              <a:spcBef>
                <a:spcPts val="165"/>
              </a:spcBef>
              <a:buChar char="–"/>
              <a:tabLst>
                <a:tab pos="196215" algn="l"/>
              </a:tabLst>
            </a:pP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học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kiến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nâng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độ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hiểu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mỗi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 dirty="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350"/>
              </a:spcBef>
              <a:buChar char="–"/>
              <a:tabLst>
                <a:tab pos="185420" algn="l"/>
              </a:tabLst>
            </a:pPr>
            <a:r>
              <a:rPr sz="1800" dirty="0">
                <a:latin typeface="Times New Roman"/>
                <a:cs typeface="Times New Roman"/>
              </a:rPr>
              <a:t>rễ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đắng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hình </a:t>
            </a:r>
            <a:r>
              <a:rPr sz="1800" spc="-5" dirty="0">
                <a:latin typeface="Times New Roman"/>
                <a:cs typeface="Times New Roman"/>
              </a:rPr>
              <a:t>ảnh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tập.</a:t>
            </a:r>
            <a:endParaRPr sz="1800" dirty="0">
              <a:latin typeface="Times New Roman"/>
              <a:cs typeface="Times New Roman"/>
            </a:endParaRPr>
          </a:p>
          <a:p>
            <a:pPr marL="12700" marR="6985" indent="57785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ngạn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vai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trò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trọng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mỗi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 –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minh.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1: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chùm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rễ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đắng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625"/>
              </a:spcBef>
              <a:buChar char="–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đòi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hỏi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thời </a:t>
            </a:r>
            <a:r>
              <a:rPr sz="1800" spc="-5" dirty="0">
                <a:latin typeface="Times New Roman"/>
                <a:cs typeface="Times New Roman"/>
              </a:rPr>
              <a:t>gian,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trải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trình.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Char char="–"/>
              <a:tabLst>
                <a:tab pos="200660" algn="l"/>
              </a:tabLst>
            </a:pPr>
            <a:r>
              <a:rPr sz="1800" spc="-5" dirty="0">
                <a:latin typeface="Times New Roman"/>
                <a:cs typeface="Times New Roman"/>
              </a:rPr>
              <a:t>Quá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trình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tập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khó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khăn,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vất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vả,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nan: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chiếm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lĩnh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thức,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luyện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tập,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hành…Để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giỏi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giang,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đòi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hỏi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bước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bậc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thang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vấn.</a:t>
            </a:r>
            <a:endParaRPr sz="1800">
              <a:latin typeface="Times New Roman"/>
              <a:cs typeface="Times New Roman"/>
            </a:endParaRPr>
          </a:p>
          <a:p>
            <a:pPr marL="12700" marR="6985">
              <a:lnSpc>
                <a:spcPct val="124400"/>
              </a:lnSpc>
              <a:spcBef>
                <a:spcPts val="5"/>
              </a:spcBef>
              <a:buChar char="–"/>
              <a:tabLst>
                <a:tab pos="191770" algn="l"/>
              </a:tabLst>
            </a:pPr>
            <a:r>
              <a:rPr sz="1800" spc="-5" dirty="0">
                <a:latin typeface="Times New Roman"/>
                <a:cs typeface="Times New Roman"/>
              </a:rPr>
              <a:t>Quá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tập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trải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bại,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nếm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cay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đắng: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kém,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 </a:t>
            </a:r>
            <a:r>
              <a:rPr sz="1800" spc="-5" dirty="0">
                <a:latin typeface="Times New Roman"/>
                <a:cs typeface="Times New Roman"/>
              </a:rPr>
              <a:t>quở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mắng, </a:t>
            </a:r>
            <a:r>
              <a:rPr sz="1800" dirty="0">
                <a:latin typeface="Times New Roman"/>
                <a:cs typeface="Times New Roman"/>
              </a:rPr>
              <a:t>thi hỏng….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Ý </a:t>
            </a:r>
            <a:r>
              <a:rPr sz="1800" dirty="0">
                <a:latin typeface="Times New Roman"/>
                <a:cs typeface="Times New Roman"/>
              </a:rPr>
              <a:t>2: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quả</a:t>
            </a:r>
            <a:r>
              <a:rPr sz="1800" spc="-5" dirty="0">
                <a:latin typeface="Times New Roman"/>
                <a:cs typeface="Times New Roman"/>
              </a:rPr>
              <a:t> tri</a:t>
            </a:r>
            <a:r>
              <a:rPr sz="1800" dirty="0">
                <a:latin typeface="Times New Roman"/>
                <a:cs typeface="Times New Roman"/>
              </a:rPr>
              <a:t> thức</a:t>
            </a:r>
            <a:r>
              <a:rPr sz="1800" spc="-5" dirty="0">
                <a:latin typeface="Times New Roman"/>
                <a:cs typeface="Times New Roman"/>
              </a:rPr>
              <a:t> hái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 việc học</a:t>
            </a:r>
            <a:r>
              <a:rPr sz="1800" dirty="0">
                <a:latin typeface="Times New Roman"/>
                <a:cs typeface="Times New Roman"/>
              </a:rPr>
              <a:t> hành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10"/>
              </a:spcBef>
              <a:buChar char="–"/>
              <a:tabLst>
                <a:tab pos="182245" algn="l"/>
              </a:tabLst>
            </a:pPr>
            <a:r>
              <a:rPr sz="1800" spc="-5" dirty="0">
                <a:latin typeface="Times New Roman"/>
                <a:cs typeface="Times New Roman"/>
              </a:rPr>
              <a:t>Vị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nâng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 </a:t>
            </a:r>
            <a:r>
              <a:rPr sz="1800" spc="-5" dirty="0">
                <a:latin typeface="Times New Roman"/>
                <a:cs typeface="Times New Roman"/>
              </a:rPr>
              <a:t>về tri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 </a:t>
            </a:r>
            <a:r>
              <a:rPr sz="1800" spc="-5" dirty="0">
                <a:latin typeface="Times New Roman"/>
                <a:cs typeface="Times New Roman"/>
              </a:rPr>
              <a:t>hồn,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dirty="0">
                <a:latin typeface="Times New Roman"/>
                <a:cs typeface="Times New Roman"/>
              </a:rPr>
              <a:t> cuộc</a:t>
            </a:r>
            <a:r>
              <a:rPr sz="1800" spc="-5" dirty="0">
                <a:latin typeface="Times New Roman"/>
                <a:cs typeface="Times New Roman"/>
              </a:rPr>
              <a:t> sống.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  <a:buChar char="–"/>
              <a:tabLst>
                <a:tab pos="273050" algn="l"/>
                <a:tab pos="273685" algn="l"/>
              </a:tabLst>
            </a:pP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quả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tập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mang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vui,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hào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đình.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thầy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giáo,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trường,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quê</a:t>
            </a:r>
            <a:r>
              <a:rPr sz="1800" spc="-5" dirty="0">
                <a:latin typeface="Times New Roman"/>
                <a:cs typeface="Times New Roman"/>
              </a:rPr>
              <a:t> hương…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15"/>
              </a:spcBef>
              <a:buChar char="–"/>
              <a:tabLst>
                <a:tab pos="197485" algn="l"/>
              </a:tabLst>
            </a:pP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tập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chắp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cánh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vọng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 </a:t>
            </a:r>
            <a:r>
              <a:rPr sz="1800" dirty="0">
                <a:latin typeface="Times New Roman"/>
                <a:cs typeface="Times New Roman"/>
              </a:rPr>
              <a:t>lập </a:t>
            </a:r>
            <a:r>
              <a:rPr sz="1800" spc="-5" dirty="0">
                <a:latin typeface="Times New Roman"/>
                <a:cs typeface="Times New Roman"/>
              </a:rPr>
              <a:t>nghiệp.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ts val="2690"/>
              </a:lnSpc>
              <a:spcBef>
                <a:spcPts val="175"/>
              </a:spcBef>
              <a:buChar char="–"/>
              <a:tabLst>
                <a:tab pos="187325" algn="l"/>
              </a:tabLst>
            </a:pP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đắng</a:t>
            </a:r>
            <a:r>
              <a:rPr sz="1800" dirty="0">
                <a:latin typeface="Times New Roman"/>
                <a:cs typeface="Times New Roman"/>
              </a:rPr>
              <a:t> cay</a:t>
            </a:r>
            <a:r>
              <a:rPr sz="1800" spc="-5" dirty="0">
                <a:latin typeface="Times New Roman"/>
                <a:cs typeface="Times New Roman"/>
              </a:rPr>
              <a:t> trong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đầu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 </a:t>
            </a:r>
            <a:r>
              <a:rPr sz="1800" spc="-5" dirty="0">
                <a:latin typeface="Times New Roman"/>
                <a:cs typeface="Times New Roman"/>
              </a:rPr>
              <a:t>hưởng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 lâu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dài.</a:t>
            </a:r>
            <a:endParaRPr sz="1800">
              <a:latin typeface="Times New Roman"/>
              <a:cs typeface="Times New Roman"/>
            </a:endParaRPr>
          </a:p>
          <a:p>
            <a:pPr marL="70485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chứng: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+ Ê-đi-xơn </a:t>
            </a:r>
            <a:r>
              <a:rPr sz="1800" spc="-5" dirty="0">
                <a:latin typeface="Times New Roman"/>
                <a:cs typeface="Times New Roman"/>
              </a:rPr>
              <a:t>phải </a:t>
            </a:r>
            <a:r>
              <a:rPr sz="1800" dirty="0">
                <a:latin typeface="Times New Roman"/>
                <a:cs typeface="Times New Roman"/>
              </a:rPr>
              <a:t>trải </a:t>
            </a:r>
            <a:r>
              <a:rPr sz="1800" spc="-5" dirty="0">
                <a:latin typeface="Times New Roman"/>
                <a:cs typeface="Times New Roman"/>
              </a:rPr>
              <a:t>qua </a:t>
            </a:r>
            <a:r>
              <a:rPr sz="1800" dirty="0">
                <a:latin typeface="Times New Roman"/>
                <a:cs typeface="Times New Roman"/>
              </a:rPr>
              <a:t>hàng </a:t>
            </a:r>
            <a:r>
              <a:rPr sz="1800" spc="-5" dirty="0">
                <a:latin typeface="Times New Roman"/>
                <a:cs typeface="Times New Roman"/>
              </a:rPr>
              <a:t>nghìn </a:t>
            </a:r>
            <a:r>
              <a:rPr sz="1800" dirty="0">
                <a:latin typeface="Times New Roman"/>
                <a:cs typeface="Times New Roman"/>
              </a:rPr>
              <a:t>thí </a:t>
            </a:r>
            <a:r>
              <a:rPr sz="1800" spc="-5" dirty="0">
                <a:latin typeface="Times New Roman"/>
                <a:cs typeface="Times New Roman"/>
              </a:rPr>
              <a:t>nghiệm, phải tìm tòi không ngừng để </a:t>
            </a:r>
            <a:r>
              <a:rPr sz="1800" dirty="0">
                <a:latin typeface="Times New Roman"/>
                <a:cs typeface="Times New Roman"/>
              </a:rPr>
              <a:t>phát minh ra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đèn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điện.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Măc-xim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Gorki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kiếm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sống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đủ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nghề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vất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vả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nguôi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vọng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tập.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truân,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say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mê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đọc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sách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cận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loại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vĩ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loại.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(Bút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danh: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Gor-ki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cay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đắng)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Mạc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Đĩnh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bắt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đom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đóm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vỏ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trứng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lấy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ánh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đọc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sách,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đỗ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nguyên.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mở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180"/>
              </a:spcBef>
              <a:buChar char="–"/>
              <a:tabLst>
                <a:tab pos="185420" algn="l"/>
              </a:tabLst>
            </a:pPr>
            <a:r>
              <a:rPr sz="1800" dirty="0">
                <a:latin typeface="Times New Roman"/>
                <a:cs typeface="Times New Roman"/>
              </a:rPr>
              <a:t>Câu nói </a:t>
            </a:r>
            <a:r>
              <a:rPr sz="1800" spc="-5" dirty="0">
                <a:latin typeface="Times New Roman"/>
                <a:cs typeface="Times New Roman"/>
              </a:rPr>
              <a:t>bao hàm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nhận </a:t>
            </a:r>
            <a:r>
              <a:rPr sz="1800" dirty="0">
                <a:latin typeface="Times New Roman"/>
                <a:cs typeface="Times New Roman"/>
              </a:rPr>
              <a:t>thức đúng đắn, một </a:t>
            </a:r>
            <a:r>
              <a:rPr sz="1800" spc="-10" dirty="0">
                <a:latin typeface="Times New Roman"/>
                <a:cs typeface="Times New Roman"/>
              </a:rPr>
              <a:t>lời </a:t>
            </a:r>
            <a:r>
              <a:rPr sz="1800" dirty="0">
                <a:latin typeface="Times New Roman"/>
                <a:cs typeface="Times New Roman"/>
              </a:rPr>
              <a:t>khuyên tích </a:t>
            </a:r>
            <a:r>
              <a:rPr sz="1800" spc="-5" dirty="0">
                <a:latin typeface="Times New Roman"/>
                <a:cs typeface="Times New Roman"/>
              </a:rPr>
              <a:t>cực: </a:t>
            </a:r>
            <a:r>
              <a:rPr sz="1800" dirty="0">
                <a:latin typeface="Times New Roman"/>
                <a:cs typeface="Times New Roman"/>
              </a:rPr>
              <a:t>nhận </a:t>
            </a:r>
            <a:r>
              <a:rPr sz="1800" spc="-5" dirty="0">
                <a:latin typeface="Times New Roman"/>
                <a:cs typeface="Times New Roman"/>
              </a:rPr>
              <a:t>thức được </a:t>
            </a:r>
            <a:r>
              <a:rPr sz="1800" dirty="0">
                <a:latin typeface="Times New Roman"/>
                <a:cs typeface="Times New Roman"/>
              </a:rPr>
              <a:t>quá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 chiếm lĩnh tri thức, </a:t>
            </a:r>
            <a:r>
              <a:rPr sz="1800" spc="-5" dirty="0">
                <a:latin typeface="Times New Roman"/>
                <a:cs typeface="Times New Roman"/>
              </a:rPr>
              <a:t>mỗi người </a:t>
            </a:r>
            <a:r>
              <a:rPr sz="1800" dirty="0">
                <a:latin typeface="Times New Roman"/>
                <a:cs typeface="Times New Roman"/>
              </a:rPr>
              <a:t>cần có bản </a:t>
            </a:r>
            <a:r>
              <a:rPr sz="1800" spc="-5" dirty="0">
                <a:latin typeface="Times New Roman"/>
                <a:cs typeface="Times New Roman"/>
              </a:rPr>
              <a:t>lĩnh, </a:t>
            </a:r>
            <a:r>
              <a:rPr sz="1800" dirty="0">
                <a:latin typeface="Times New Roman"/>
                <a:cs typeface="Times New Roman"/>
              </a:rPr>
              <a:t>chủ động </a:t>
            </a:r>
            <a:r>
              <a:rPr sz="1800" spc="-10" dirty="0">
                <a:latin typeface="Times New Roman"/>
                <a:cs typeface="Times New Roman"/>
              </a:rPr>
              <a:t>vượt </a:t>
            </a:r>
            <a:r>
              <a:rPr sz="1800" dirty="0">
                <a:latin typeface="Times New Roman"/>
                <a:cs typeface="Times New Roman"/>
              </a:rPr>
              <a:t>qua khó </a:t>
            </a:r>
            <a:r>
              <a:rPr sz="1800" spc="-5" dirty="0">
                <a:latin typeface="Times New Roman"/>
                <a:cs typeface="Times New Roman"/>
              </a:rPr>
              <a:t>khăn </a:t>
            </a:r>
            <a:r>
              <a:rPr sz="1800" spc="5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thu </a:t>
            </a:r>
            <a:r>
              <a:rPr sz="1800" dirty="0">
                <a:latin typeface="Times New Roman"/>
                <a:cs typeface="Times New Roman"/>
              </a:rPr>
              <a:t> nhận</a:t>
            </a:r>
            <a:r>
              <a:rPr sz="1800" spc="-5" dirty="0">
                <a:latin typeface="Times New Roman"/>
                <a:cs typeface="Times New Roman"/>
              </a:rPr>
              <a:t> 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 </a:t>
            </a:r>
            <a:r>
              <a:rPr sz="1800" dirty="0">
                <a:latin typeface="Times New Roman"/>
                <a:cs typeface="Times New Roman"/>
              </a:rPr>
              <a:t>quả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dirty="0">
                <a:latin typeface="Times New Roman"/>
                <a:cs typeface="Times New Roman"/>
              </a:rPr>
              <a:t> học </a:t>
            </a:r>
            <a:r>
              <a:rPr sz="1800" spc="-10" dirty="0">
                <a:latin typeface="Times New Roman"/>
                <a:cs typeface="Times New Roman"/>
              </a:rPr>
              <a:t>tập.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5"/>
              </a:spcBef>
              <a:buChar char="–"/>
              <a:tabLst>
                <a:tab pos="184150" algn="l"/>
              </a:tabLst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lười</a:t>
            </a:r>
            <a:r>
              <a:rPr sz="1800" dirty="0">
                <a:latin typeface="Times New Roman"/>
                <a:cs typeface="Times New Roman"/>
              </a:rPr>
              <a:t> biếng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chịu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hỏi, trau</a:t>
            </a:r>
            <a:r>
              <a:rPr sz="1800" dirty="0">
                <a:latin typeface="Times New Roman"/>
                <a:cs typeface="Times New Roman"/>
              </a:rPr>
              <a:t> dồi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 </a:t>
            </a:r>
            <a:r>
              <a:rPr sz="1800" spc="-5" dirty="0">
                <a:latin typeface="Times New Roman"/>
                <a:cs typeface="Times New Roman"/>
              </a:rPr>
              <a:t>biến nhựa đắng thành </a:t>
            </a:r>
            <a:r>
              <a:rPr sz="1800" dirty="0">
                <a:latin typeface="Times New Roman"/>
                <a:cs typeface="Times New Roman"/>
              </a:rPr>
              <a:t>quả </a:t>
            </a:r>
            <a:r>
              <a:rPr sz="1800" spc="-5" dirty="0">
                <a:latin typeface="Times New Roman"/>
                <a:cs typeface="Times New Roman"/>
              </a:rPr>
              <a:t>ngọt </a:t>
            </a:r>
            <a:r>
              <a:rPr sz="1800" dirty="0">
                <a:latin typeface="Times New Roman"/>
                <a:cs typeface="Times New Roman"/>
              </a:rPr>
              <a:t>dâng cho </a:t>
            </a:r>
            <a:r>
              <a:rPr sz="1800" spc="-5" dirty="0">
                <a:latin typeface="Times New Roman"/>
                <a:cs typeface="Times New Roman"/>
              </a:rPr>
              <a:t>đời; </a:t>
            </a:r>
            <a:r>
              <a:rPr sz="1800" dirty="0">
                <a:latin typeface="Times New Roman"/>
                <a:cs typeface="Times New Roman"/>
              </a:rPr>
              <a:t>hay có những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ỷ </a:t>
            </a:r>
            <a:r>
              <a:rPr sz="1800" spc="-5" dirty="0">
                <a:latin typeface="Times New Roman"/>
                <a:cs typeface="Times New Roman"/>
              </a:rPr>
              <a:t>lại người </a:t>
            </a:r>
            <a:r>
              <a:rPr sz="1800" dirty="0">
                <a:latin typeface="Times New Roman"/>
                <a:cs typeface="Times New Roman"/>
              </a:rPr>
              <a:t>khác,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nỗ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dẫn</a:t>
            </a:r>
            <a:r>
              <a:rPr sz="1800" dirty="0">
                <a:latin typeface="Times New Roman"/>
                <a:cs typeface="Times New Roman"/>
              </a:rPr>
              <a:t> đến 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dirty="0">
                <a:latin typeface="Times New Roman"/>
                <a:cs typeface="Times New Roman"/>
              </a:rPr>
              <a:t> động </a:t>
            </a:r>
            <a:r>
              <a:rPr sz="1800" spc="-5" dirty="0">
                <a:latin typeface="Times New Roman"/>
                <a:cs typeface="Times New Roman"/>
              </a:rPr>
              <a:t>gian</a:t>
            </a:r>
            <a:r>
              <a:rPr sz="1800" dirty="0">
                <a:latin typeface="Times New Roman"/>
                <a:cs typeface="Times New Roman"/>
              </a:rPr>
              <a:t> lận,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 trung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tập</a:t>
            </a:r>
            <a:endParaRPr sz="1800">
              <a:latin typeface="Times New Roman"/>
              <a:cs typeface="Times New Roman"/>
            </a:endParaRPr>
          </a:p>
          <a:p>
            <a:pPr marL="187960" indent="-175895" algn="just">
              <a:lnSpc>
                <a:spcPct val="100000"/>
              </a:lnSpc>
              <a:spcBef>
                <a:spcPts val="350"/>
              </a:spcBef>
              <a:buChar char="–"/>
              <a:tabLst>
                <a:tab pos="188595" algn="l"/>
              </a:tabLst>
            </a:pP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quả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tập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nếu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bền,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lúc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trả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sẽ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kẻ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kém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 </a:t>
            </a:r>
            <a:r>
              <a:rPr sz="1800" spc="-10" dirty="0">
                <a:latin typeface="Times New Roman"/>
                <a:cs typeface="Times New Roman"/>
              </a:rPr>
              <a:t>nhìn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học: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>
              <a:lnSpc>
                <a:spcPct val="124400"/>
              </a:lnSpc>
              <a:spcBef>
                <a:spcPts val="100"/>
              </a:spcBef>
              <a:buChar char="*"/>
              <a:tabLst>
                <a:tab pos="189230" algn="l"/>
              </a:tabLst>
            </a:pP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thức: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xem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ngạn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châm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nhắc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nhở,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viên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quá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-5" dirty="0">
                <a:latin typeface="Times New Roman"/>
                <a:cs typeface="Times New Roman"/>
              </a:rPr>
              <a:t> học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tập.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ts val="2700"/>
              </a:lnSpc>
              <a:spcBef>
                <a:spcPts val="165"/>
              </a:spcBef>
              <a:buChar char="*"/>
              <a:tabLst>
                <a:tab pos="186690" algn="l"/>
              </a:tabLst>
            </a:pP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rèn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vươn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tập,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thử</a:t>
            </a:r>
            <a:r>
              <a:rPr sz="1800" dirty="0">
                <a:latin typeface="Times New Roman"/>
                <a:cs typeface="Times New Roman"/>
              </a:rPr>
              <a:t> thách,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luôn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 </a:t>
            </a:r>
            <a:r>
              <a:rPr sz="1800" dirty="0">
                <a:latin typeface="Times New Roman"/>
                <a:cs typeface="Times New Roman"/>
              </a:rPr>
              <a:t>tới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khát </a:t>
            </a:r>
            <a:r>
              <a:rPr sz="1800" spc="-5" dirty="0">
                <a:latin typeface="Times New Roman"/>
                <a:cs typeface="Times New Roman"/>
              </a:rPr>
              <a:t>vọng</a:t>
            </a:r>
            <a:r>
              <a:rPr sz="1800" dirty="0">
                <a:latin typeface="Times New Roman"/>
                <a:cs typeface="Times New Roman"/>
              </a:rPr>
              <a:t> hái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ngọt </a:t>
            </a:r>
            <a:r>
              <a:rPr sz="1800" spc="-10" dirty="0">
                <a:latin typeface="Times New Roman"/>
                <a:cs typeface="Times New Roman"/>
              </a:rPr>
              <a:t>từ</a:t>
            </a:r>
            <a:r>
              <a:rPr sz="1800" dirty="0">
                <a:latin typeface="Times New Roman"/>
                <a:cs typeface="Times New Roman"/>
              </a:rPr>
              <a:t> học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vấn</a:t>
            </a:r>
            <a:r>
              <a:rPr sz="1800" dirty="0">
                <a:latin typeface="Times New Roman"/>
                <a:cs typeface="Times New Roman"/>
              </a:rPr>
              <a:t> để</a:t>
            </a:r>
            <a:r>
              <a:rPr sz="1800" spc="-5" dirty="0">
                <a:latin typeface="Times New Roman"/>
                <a:cs typeface="Times New Roman"/>
              </a:rPr>
              <a:t> thành</a:t>
            </a:r>
            <a:r>
              <a:rPr sz="1800" dirty="0">
                <a:latin typeface="Times New Roman"/>
                <a:cs typeface="Times New Roman"/>
              </a:rPr>
              <a:t> công.</a:t>
            </a: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9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i="1" spc="-5" dirty="0">
                <a:latin typeface="Times New Roman"/>
                <a:cs typeface="Times New Roman"/>
              </a:rPr>
              <a:t>Đề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10: </a:t>
            </a:r>
            <a:r>
              <a:rPr sz="1800" b="1" i="1" spc="-5" dirty="0">
                <a:latin typeface="Times New Roman"/>
                <a:cs typeface="Times New Roman"/>
              </a:rPr>
              <a:t>Anh </a:t>
            </a:r>
            <a:r>
              <a:rPr sz="1800" b="1" i="1" dirty="0">
                <a:latin typeface="Times New Roman"/>
                <a:cs typeface="Times New Roman"/>
              </a:rPr>
              <a:t>/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chị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nghĩ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như</a:t>
            </a:r>
            <a:r>
              <a:rPr sz="1800" b="1" i="1" dirty="0">
                <a:latin typeface="Times New Roman"/>
                <a:cs typeface="Times New Roman"/>
              </a:rPr>
              <a:t> thế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nào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về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câu </a:t>
            </a:r>
            <a:r>
              <a:rPr sz="1800" b="1" i="1" dirty="0">
                <a:latin typeface="Times New Roman"/>
                <a:cs typeface="Times New Roman"/>
              </a:rPr>
              <a:t>nói:</a:t>
            </a:r>
            <a:endParaRPr sz="1800" dirty="0">
              <a:latin typeface="Times New Roman"/>
              <a:cs typeface="Times New Roman"/>
            </a:endParaRPr>
          </a:p>
          <a:p>
            <a:pPr marL="585470">
              <a:lnSpc>
                <a:spcPct val="100000"/>
              </a:lnSpc>
              <a:spcBef>
                <a:spcPts val="540"/>
              </a:spcBef>
            </a:pPr>
            <a:r>
              <a:rPr sz="1800" b="1" i="1" dirty="0">
                <a:latin typeface="Times New Roman"/>
                <a:cs typeface="Times New Roman"/>
              </a:rPr>
              <a:t>“Đời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phải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trải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qua </a:t>
            </a:r>
            <a:r>
              <a:rPr sz="1800" b="1" i="1" spc="-5" dirty="0">
                <a:latin typeface="Times New Roman"/>
                <a:cs typeface="Times New Roman"/>
              </a:rPr>
              <a:t>giông </a:t>
            </a:r>
            <a:r>
              <a:rPr sz="1800" b="1" i="1" dirty="0">
                <a:latin typeface="Times New Roman"/>
                <a:cs typeface="Times New Roman"/>
              </a:rPr>
              <a:t>tố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nhưng không</a:t>
            </a:r>
            <a:r>
              <a:rPr sz="1800" b="1" i="1" spc="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được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cúi đầu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trước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giông tố”</a:t>
            </a:r>
            <a:endParaRPr sz="1800" dirty="0">
              <a:latin typeface="Times New Roman"/>
              <a:cs typeface="Times New Roman"/>
            </a:endParaRPr>
          </a:p>
          <a:p>
            <a:pPr marL="3559175">
              <a:lnSpc>
                <a:spcPct val="100000"/>
              </a:lnSpc>
              <a:spcBef>
                <a:spcPts val="530"/>
              </a:spcBef>
            </a:pPr>
            <a:r>
              <a:rPr sz="1800" b="1" i="1" spc="-5" dirty="0">
                <a:latin typeface="Times New Roman"/>
                <a:cs typeface="Times New Roman"/>
              </a:rPr>
              <a:t>(Trích Nhật </a:t>
            </a:r>
            <a:r>
              <a:rPr sz="1800" b="1" i="1" dirty="0">
                <a:latin typeface="Times New Roman"/>
                <a:cs typeface="Times New Roman"/>
              </a:rPr>
              <a:t>ký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Đặng Thuỳ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Trâm)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DÀN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THAM KHẢO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thích:</a:t>
            </a:r>
            <a:endParaRPr sz="1800" dirty="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540"/>
              </a:spcBef>
              <a:buChar char="–"/>
              <a:tabLst>
                <a:tab pos="185420" algn="l"/>
              </a:tabLst>
            </a:pPr>
            <a:r>
              <a:rPr sz="1800" dirty="0">
                <a:latin typeface="Times New Roman"/>
                <a:cs typeface="Times New Roman"/>
              </a:rPr>
              <a:t>Giông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đây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 để</a:t>
            </a:r>
            <a:r>
              <a:rPr sz="1800" spc="-5" dirty="0">
                <a:latin typeface="Times New Roman"/>
                <a:cs typeface="Times New Roman"/>
              </a:rPr>
              <a:t> chỉ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dirty="0">
                <a:latin typeface="Times New Roman"/>
                <a:cs typeface="Times New Roman"/>
              </a:rPr>
              <a:t> gian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đầy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thử</a:t>
            </a:r>
            <a:r>
              <a:rPr sz="1800" dirty="0">
                <a:latin typeface="Times New Roman"/>
                <a:cs typeface="Times New Roman"/>
              </a:rPr>
              <a:t> thách</a:t>
            </a:r>
            <a:r>
              <a:rPr sz="1800" spc="-5" dirty="0">
                <a:latin typeface="Times New Roman"/>
                <a:cs typeface="Times New Roman"/>
              </a:rPr>
              <a:t> hoặc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xảy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dữ </a:t>
            </a:r>
            <a:r>
              <a:rPr sz="1800" spc="-5" dirty="0">
                <a:latin typeface="Times New Roman"/>
                <a:cs typeface="Times New Roman"/>
              </a:rPr>
              <a:t>dội.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Char char="–"/>
              <a:tabLst>
                <a:tab pos="179705" algn="l"/>
              </a:tabLst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khẳng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trải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chớ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cúi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khăn,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chớ đầu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hàng</a:t>
            </a:r>
            <a:r>
              <a:rPr sz="1800" dirty="0">
                <a:latin typeface="Times New Roman"/>
                <a:cs typeface="Times New Roman"/>
              </a:rPr>
              <a:t> thử </a:t>
            </a:r>
            <a:r>
              <a:rPr sz="1800" spc="-5" dirty="0">
                <a:latin typeface="Times New Roman"/>
                <a:cs typeface="Times New Roman"/>
              </a:rPr>
              <a:t>thách,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 </a:t>
            </a:r>
            <a:r>
              <a:rPr sz="1800" dirty="0">
                <a:latin typeface="Times New Roman"/>
                <a:cs typeface="Times New Roman"/>
              </a:rPr>
              <a:t>nan.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minh: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cần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thử </a:t>
            </a:r>
            <a:r>
              <a:rPr sz="1800" spc="-5" dirty="0">
                <a:latin typeface="Times New Roman"/>
                <a:cs typeface="Times New Roman"/>
              </a:rPr>
              <a:t>thách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trưởng</a:t>
            </a:r>
            <a:r>
              <a:rPr sz="1800" dirty="0">
                <a:latin typeface="Times New Roman"/>
                <a:cs typeface="Times New Roman"/>
              </a:rPr>
              <a:t> thành: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151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lớp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bão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táp.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 chiến </a:t>
            </a:r>
            <a:r>
              <a:rPr sz="1800" spc="-5" dirty="0">
                <a:latin typeface="Times New Roman"/>
                <a:cs typeface="Times New Roman"/>
              </a:rPr>
              <a:t>tranh </a:t>
            </a:r>
            <a:r>
              <a:rPr sz="1800" dirty="0">
                <a:latin typeface="Times New Roman"/>
                <a:cs typeface="Times New Roman"/>
              </a:rPr>
              <a:t>vệ </a:t>
            </a:r>
            <a:r>
              <a:rPr sz="1800" spc="-5" dirty="0">
                <a:latin typeface="Times New Roman"/>
                <a:cs typeface="Times New Roman"/>
              </a:rPr>
              <a:t>quốc, </a:t>
            </a:r>
            <a:r>
              <a:rPr sz="1800" dirty="0">
                <a:latin typeface="Times New Roman"/>
                <a:cs typeface="Times New Roman"/>
              </a:rPr>
              <a:t>họ </a:t>
            </a:r>
            <a:r>
              <a:rPr sz="1800" spc="-10" dirty="0">
                <a:latin typeface="Times New Roman"/>
                <a:cs typeface="Times New Roman"/>
              </a:rPr>
              <a:t>sống </a:t>
            </a:r>
            <a:r>
              <a:rPr sz="1800" spc="-5" dirty="0">
                <a:latin typeface="Times New Roman"/>
                <a:cs typeface="Times New Roman"/>
              </a:rPr>
              <a:t>thật </a:t>
            </a:r>
            <a:r>
              <a:rPr sz="1800" dirty="0">
                <a:latin typeface="Times New Roman"/>
                <a:cs typeface="Times New Roman"/>
              </a:rPr>
              <a:t>đẹp và </a:t>
            </a:r>
            <a:r>
              <a:rPr sz="1800" spc="-5" dirty="0">
                <a:latin typeface="Times New Roman"/>
                <a:cs typeface="Times New Roman"/>
              </a:rPr>
              <a:t>hào </a:t>
            </a:r>
            <a:r>
              <a:rPr sz="1800" dirty="0">
                <a:latin typeface="Times New Roman"/>
                <a:cs typeface="Times New Roman"/>
              </a:rPr>
              <a:t>hùng. (Đặng </a:t>
            </a:r>
            <a:r>
              <a:rPr sz="1800" spc="-5" dirty="0">
                <a:latin typeface="Times New Roman"/>
                <a:cs typeface="Times New Roman"/>
              </a:rPr>
              <a:t>Thùy </a:t>
            </a:r>
            <a:r>
              <a:rPr sz="1800" dirty="0">
                <a:latin typeface="Times New Roman"/>
                <a:cs typeface="Times New Roman"/>
              </a:rPr>
              <a:t>Trâm, Nguyễn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spc="-5" dirty="0">
                <a:latin typeface="Times New Roman"/>
                <a:cs typeface="Times New Roman"/>
              </a:rPr>
              <a:t> Thạc,</a:t>
            </a:r>
            <a:r>
              <a:rPr sz="1800" dirty="0">
                <a:latin typeface="Times New Roman"/>
                <a:cs typeface="Times New Roman"/>
              </a:rPr>
              <a:t> Nguyễn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 </a:t>
            </a:r>
            <a:r>
              <a:rPr sz="1800" dirty="0">
                <a:latin typeface="Times New Roman"/>
                <a:cs typeface="Times New Roman"/>
              </a:rPr>
              <a:t>“nhằm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thẳng</a:t>
            </a:r>
            <a:r>
              <a:rPr sz="1800" spc="-5" dirty="0">
                <a:latin typeface="Times New Roman"/>
                <a:cs typeface="Times New Roman"/>
              </a:rPr>
              <a:t> quân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bắn”…)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  <a:buChar char="–"/>
              <a:tabLst>
                <a:tab pos="187325" algn="l"/>
              </a:tabLst>
            </a:pP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gian khó,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được </a:t>
            </a:r>
            <a:r>
              <a:rPr sz="1800" dirty="0">
                <a:latin typeface="Times New Roman"/>
                <a:cs typeface="Times New Roman"/>
              </a:rPr>
              <a:t>rèn luyện như thép được tôi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lửa; thực </a:t>
            </a:r>
            <a:r>
              <a:rPr sz="1800" spc="-5" dirty="0">
                <a:latin typeface="Times New Roman"/>
                <a:cs typeface="Times New Roman"/>
              </a:rPr>
              <a:t>tế </a:t>
            </a:r>
            <a:r>
              <a:rPr sz="1800" dirty="0">
                <a:latin typeface="Times New Roman"/>
                <a:cs typeface="Times New Roman"/>
              </a:rPr>
              <a:t>gian nan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 con </a:t>
            </a:r>
            <a:r>
              <a:rPr sz="1800" spc="-5" dirty="0">
                <a:latin typeface="Times New Roman"/>
                <a:cs typeface="Times New Roman"/>
              </a:rPr>
              <a:t>người hình thành được nhiều phẩm </a:t>
            </a:r>
            <a:r>
              <a:rPr sz="1800" dirty="0">
                <a:latin typeface="Times New Roman"/>
                <a:cs typeface="Times New Roman"/>
              </a:rPr>
              <a:t>chất đáng quý: ý chí, </a:t>
            </a:r>
            <a:r>
              <a:rPr sz="1800" spc="-5" dirty="0">
                <a:latin typeface="Times New Roman"/>
                <a:cs typeface="Times New Roman"/>
              </a:rPr>
              <a:t>nghị lực, bản lĩnh, sáng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năng</a:t>
            </a:r>
            <a:r>
              <a:rPr sz="1800" spc="-5" dirty="0">
                <a:latin typeface="Times New Roman"/>
                <a:cs typeface="Times New Roman"/>
              </a:rPr>
              <a:t> động,v.v…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cúi đầu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giông tố,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vẻ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tỏa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sáng: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500"/>
              </a:lnSpc>
              <a:spcBef>
                <a:spcPts val="10"/>
              </a:spcBef>
              <a:buChar char="–"/>
              <a:tabLst>
                <a:tab pos="208279" algn="l"/>
              </a:tabLst>
            </a:pPr>
            <a:r>
              <a:rPr sz="1800" spc="-5" dirty="0">
                <a:latin typeface="Times New Roman"/>
                <a:cs typeface="Times New Roman"/>
              </a:rPr>
              <a:t>Dù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hoàn </a:t>
            </a:r>
            <a:r>
              <a:rPr sz="1800" dirty="0">
                <a:latin typeface="Times New Roman"/>
                <a:cs typeface="Times New Roman"/>
              </a:rPr>
              <a:t>cảnh </a:t>
            </a:r>
            <a:r>
              <a:rPr sz="1800" spc="-5" dirty="0">
                <a:latin typeface="Times New Roman"/>
                <a:cs typeface="Times New Roman"/>
              </a:rPr>
              <a:t>nào, </a:t>
            </a:r>
            <a:r>
              <a:rPr sz="1800" dirty="0">
                <a:latin typeface="Times New Roman"/>
                <a:cs typeface="Times New Roman"/>
              </a:rPr>
              <a:t>khi </a:t>
            </a:r>
            <a:r>
              <a:rPr sz="1800" spc="-5" dirty="0">
                <a:latin typeface="Times New Roman"/>
                <a:cs typeface="Times New Roman"/>
              </a:rPr>
              <a:t>con </a:t>
            </a:r>
            <a:r>
              <a:rPr sz="1800" dirty="0">
                <a:latin typeface="Times New Roman"/>
                <a:cs typeface="Times New Roman"/>
              </a:rPr>
              <a:t>người không cúi đầu </a:t>
            </a:r>
            <a:r>
              <a:rPr sz="1800" spc="-5" dirty="0">
                <a:latin typeface="Times New Roman"/>
                <a:cs typeface="Times New Roman"/>
              </a:rPr>
              <a:t>trước thử </a:t>
            </a:r>
            <a:r>
              <a:rPr sz="1800" dirty="0">
                <a:latin typeface="Times New Roman"/>
                <a:cs typeface="Times New Roman"/>
              </a:rPr>
              <a:t>thách, con </a:t>
            </a:r>
            <a:r>
              <a:rPr sz="1800" spc="-5" dirty="0">
                <a:latin typeface="Times New Roman"/>
                <a:cs typeface="Times New Roman"/>
              </a:rPr>
              <a:t>người sẽ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trưởng </a:t>
            </a:r>
            <a:r>
              <a:rPr sz="1800" dirty="0">
                <a:latin typeface="Times New Roman"/>
                <a:cs typeface="Times New Roman"/>
              </a:rPr>
              <a:t>thành và nhân cách </a:t>
            </a:r>
            <a:r>
              <a:rPr sz="1800" spc="-5" dirty="0">
                <a:latin typeface="Times New Roman"/>
                <a:cs typeface="Times New Roman"/>
              </a:rPr>
              <a:t>sẽ tỏa </a:t>
            </a:r>
            <a:r>
              <a:rPr sz="1800" dirty="0">
                <a:latin typeface="Times New Roman"/>
                <a:cs typeface="Times New Roman"/>
              </a:rPr>
              <a:t>sáng (Ngô Bảo Châu và công trình nghiên cứu </a:t>
            </a:r>
            <a:r>
              <a:rPr sz="1800" spc="-1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Bổ </a:t>
            </a:r>
            <a:r>
              <a:rPr sz="1800" dirty="0">
                <a:latin typeface="Times New Roman"/>
                <a:cs typeface="Times New Roman"/>
              </a:rPr>
              <a:t>đề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 bản…,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)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2700"/>
              </a:lnSpc>
              <a:spcBef>
                <a:spcPts val="165"/>
              </a:spcBef>
              <a:buChar char="–"/>
              <a:tabLst>
                <a:tab pos="177800" algn="l"/>
              </a:tabLst>
            </a:pP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cúi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khó,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hết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vượt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thắng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5" dirty="0">
                <a:latin typeface="Times New Roman"/>
                <a:cs typeface="Times New Roman"/>
              </a:rPr>
              <a:t> thân,</a:t>
            </a:r>
            <a:r>
              <a:rPr sz="1800" dirty="0">
                <a:latin typeface="Times New Roman"/>
                <a:cs typeface="Times New Roman"/>
              </a:rPr>
              <a:t> xông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xáo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dirty="0">
                <a:latin typeface="Times New Roman"/>
                <a:cs typeface="Times New Roman"/>
              </a:rPr>
              <a:t> cuộc</a:t>
            </a:r>
            <a:r>
              <a:rPr sz="1800" spc="-5" dirty="0">
                <a:latin typeface="Times New Roman"/>
                <a:cs typeface="Times New Roman"/>
              </a:rPr>
              <a:t> sống.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Đó</a:t>
            </a:r>
            <a:r>
              <a:rPr sz="1800" dirty="0">
                <a:latin typeface="Times New Roman"/>
                <a:cs typeface="Times New Roman"/>
              </a:rPr>
              <a:t> cũng là sống </a:t>
            </a:r>
            <a:r>
              <a:rPr sz="1800" spc="-5" dirty="0">
                <a:latin typeface="Times New Roman"/>
                <a:cs typeface="Times New Roman"/>
              </a:rPr>
              <a:t>đẹp.</a:t>
            </a:r>
            <a:endParaRPr sz="1800">
              <a:latin typeface="Times New Roman"/>
              <a:cs typeface="Times New Roman"/>
            </a:endParaRPr>
          </a:p>
          <a:p>
            <a:pPr marL="242570" algn="just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Dẫn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chứng:</a:t>
            </a:r>
            <a:endParaRPr sz="1800">
              <a:latin typeface="Times New Roman"/>
              <a:cs typeface="Times New Roman"/>
            </a:endParaRPr>
          </a:p>
          <a:p>
            <a:pPr marL="184785" indent="-172720" algn="just">
              <a:lnSpc>
                <a:spcPct val="100000"/>
              </a:lnSpc>
              <a:spcBef>
                <a:spcPts val="530"/>
              </a:spcBef>
              <a:buChar char="–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Thực </a:t>
            </a:r>
            <a:r>
              <a:rPr sz="1800" dirty="0">
                <a:latin typeface="Times New Roman"/>
                <a:cs typeface="Times New Roman"/>
              </a:rPr>
              <a:t>tế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5" dirty="0">
                <a:latin typeface="Times New Roman"/>
                <a:cs typeface="Times New Roman"/>
              </a:rPr>
              <a:t> tập,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lao</a:t>
            </a:r>
            <a:r>
              <a:rPr sz="1800" dirty="0">
                <a:latin typeface="Times New Roman"/>
                <a:cs typeface="Times New Roman"/>
              </a:rPr>
              <a:t> động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lớp</a:t>
            </a:r>
            <a:r>
              <a:rPr sz="1800" dirty="0">
                <a:latin typeface="Times New Roman"/>
                <a:cs typeface="Times New Roman"/>
              </a:rPr>
              <a:t> trẻ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nay</a:t>
            </a:r>
            <a:r>
              <a:rPr sz="1800" spc="-5" dirty="0">
                <a:latin typeface="Times New Roman"/>
                <a:cs typeface="Times New Roman"/>
              </a:rPr>
              <a:t> có</a:t>
            </a:r>
            <a:r>
              <a:rPr sz="1800" dirty="0">
                <a:latin typeface="Times New Roman"/>
                <a:cs typeface="Times New Roman"/>
              </a:rPr>
              <a:t> bao </a:t>
            </a:r>
            <a:r>
              <a:rPr sz="1800" spc="5" dirty="0">
                <a:latin typeface="Times New Roman"/>
                <a:cs typeface="Times New Roman"/>
              </a:rPr>
              <a:t>tấm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gương</a:t>
            </a:r>
            <a:r>
              <a:rPr sz="1800" dirty="0">
                <a:latin typeface="Times New Roman"/>
                <a:cs typeface="Times New Roman"/>
              </a:rPr>
              <a:t> sống đẹp:</a:t>
            </a:r>
            <a:endParaRPr sz="1800">
              <a:latin typeface="Times New Roman"/>
              <a:cs typeface="Times New Roman"/>
            </a:endParaRPr>
          </a:p>
          <a:p>
            <a:pPr marL="24257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thủ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khoa </a:t>
            </a:r>
            <a:r>
              <a:rPr sz="1800" spc="-5" dirty="0">
                <a:latin typeface="Times New Roman"/>
                <a:cs typeface="Times New Roman"/>
              </a:rPr>
              <a:t>đại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dirty="0">
                <a:latin typeface="Times New Roman"/>
                <a:cs typeface="Times New Roman"/>
              </a:rPr>
              <a:t> nhà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nghèo </a:t>
            </a:r>
            <a:r>
              <a:rPr sz="1800" spc="-5" dirty="0">
                <a:latin typeface="Times New Roman"/>
                <a:cs typeface="Times New Roman"/>
              </a:rPr>
              <a:t>vượt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khó: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indent="51689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°</a:t>
            </a:r>
            <a:r>
              <a:rPr sz="1800" spc="3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Khiết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HS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THPT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chuyên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Khiết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Quảng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Ngãi)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hattrick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thủ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khoa: Thủ </a:t>
            </a:r>
            <a:r>
              <a:rPr sz="1800" spc="-5" dirty="0">
                <a:latin typeface="Times New Roman"/>
                <a:cs typeface="Times New Roman"/>
              </a:rPr>
              <a:t>khoa </a:t>
            </a:r>
            <a:r>
              <a:rPr sz="1800" dirty="0">
                <a:latin typeface="Times New Roman"/>
                <a:cs typeface="Times New Roman"/>
              </a:rPr>
              <a:t>Tốt nghiệp THPT (56 điểm), </a:t>
            </a:r>
            <a:r>
              <a:rPr sz="1800" spc="-5" dirty="0">
                <a:latin typeface="Times New Roman"/>
                <a:cs typeface="Times New Roman"/>
              </a:rPr>
              <a:t>thủ </a:t>
            </a:r>
            <a:r>
              <a:rPr sz="1800" dirty="0">
                <a:latin typeface="Times New Roman"/>
                <a:cs typeface="Times New Roman"/>
              </a:rPr>
              <a:t>khoa Đại học Ngoại thương TPHCM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(28,5</a:t>
            </a:r>
            <a:r>
              <a:rPr sz="1800" spc="-5" dirty="0">
                <a:latin typeface="Times New Roman"/>
                <a:cs typeface="Times New Roman"/>
              </a:rPr>
              <a:t> điểm),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thủ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khoa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TPHCM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(29,5 </a:t>
            </a:r>
            <a:r>
              <a:rPr sz="1800" spc="-5" dirty="0">
                <a:latin typeface="Times New Roman"/>
                <a:cs typeface="Times New Roman"/>
              </a:rPr>
              <a:t>điểm).</a:t>
            </a:r>
            <a:endParaRPr sz="1800">
              <a:latin typeface="Times New Roman"/>
              <a:cs typeface="Times New Roman"/>
            </a:endParaRPr>
          </a:p>
          <a:p>
            <a:pPr marL="12700" marR="5715" indent="40259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° </a:t>
            </a:r>
            <a:r>
              <a:rPr sz="1800" spc="-5" dirty="0">
                <a:latin typeface="Times New Roman"/>
                <a:cs typeface="Times New Roman"/>
              </a:rPr>
              <a:t>Vũ Văn Thanh,HS </a:t>
            </a:r>
            <a:r>
              <a:rPr sz="1800" dirty="0">
                <a:latin typeface="Times New Roman"/>
                <a:cs typeface="Times New Roman"/>
              </a:rPr>
              <a:t>trường </a:t>
            </a:r>
            <a:r>
              <a:rPr sz="1800" spc="-5" dirty="0">
                <a:latin typeface="Times New Roman"/>
                <a:cs typeface="Times New Roman"/>
              </a:rPr>
              <a:t>THPT </a:t>
            </a:r>
            <a:r>
              <a:rPr sz="1800" dirty="0">
                <a:latin typeface="Times New Roman"/>
                <a:cs typeface="Times New Roman"/>
              </a:rPr>
              <a:t>Tô </a:t>
            </a:r>
            <a:r>
              <a:rPr sz="1800" spc="-5" dirty="0">
                <a:latin typeface="Times New Roman"/>
                <a:cs typeface="Times New Roman"/>
              </a:rPr>
              <a:t>Hiệu, </a:t>
            </a:r>
            <a:r>
              <a:rPr sz="1800" dirty="0">
                <a:latin typeface="Times New Roman"/>
                <a:cs typeface="Times New Roman"/>
              </a:rPr>
              <a:t>huyện </a:t>
            </a:r>
            <a:r>
              <a:rPr sz="1800" spc="-5" dirty="0">
                <a:latin typeface="Times New Roman"/>
                <a:cs typeface="Times New Roman"/>
              </a:rPr>
              <a:t>Vĩnh </a:t>
            </a:r>
            <a:r>
              <a:rPr sz="1800" dirty="0">
                <a:latin typeface="Times New Roman"/>
                <a:cs typeface="Times New Roman"/>
              </a:rPr>
              <a:t>Bảo </a:t>
            </a:r>
            <a:r>
              <a:rPr sz="1800" spc="-5" dirty="0">
                <a:latin typeface="Times New Roman"/>
                <a:cs typeface="Times New Roman"/>
              </a:rPr>
              <a:t>(Hải </a:t>
            </a:r>
            <a:r>
              <a:rPr sz="1800" dirty="0">
                <a:latin typeface="Times New Roman"/>
                <a:cs typeface="Times New Roman"/>
              </a:rPr>
              <a:t>Phòng) </a:t>
            </a:r>
            <a:r>
              <a:rPr sz="1800" spc="-5" dirty="0">
                <a:latin typeface="Times New Roman"/>
                <a:cs typeface="Times New Roman"/>
              </a:rPr>
              <a:t>nhà nghèo,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 </a:t>
            </a:r>
            <a:r>
              <a:rPr sz="1800" dirty="0">
                <a:latin typeface="Times New Roman"/>
                <a:cs typeface="Times New Roman"/>
              </a:rPr>
              <a:t>đi </a:t>
            </a:r>
            <a:r>
              <a:rPr sz="1800" spc="-5" dirty="0">
                <a:latin typeface="Times New Roman"/>
                <a:cs typeface="Times New Roman"/>
              </a:rPr>
              <a:t>học vừa làm thêm </a:t>
            </a:r>
            <a:r>
              <a:rPr sz="1800" dirty="0">
                <a:latin typeface="Times New Roman"/>
                <a:cs typeface="Times New Roman"/>
              </a:rPr>
              <a:t>phụ hồ để có tiền phụ </a:t>
            </a:r>
            <a:r>
              <a:rPr sz="1800" spc="-5" dirty="0">
                <a:latin typeface="Times New Roman"/>
                <a:cs typeface="Times New Roman"/>
              </a:rPr>
              <a:t>giúp gia </a:t>
            </a:r>
            <a:r>
              <a:rPr sz="1800" dirty="0">
                <a:latin typeface="Times New Roman"/>
                <a:cs typeface="Times New Roman"/>
              </a:rPr>
              <a:t>đình và </a:t>
            </a:r>
            <a:r>
              <a:rPr sz="1800" spc="-5" dirty="0">
                <a:latin typeface="Times New Roman"/>
                <a:cs typeface="Times New Roman"/>
              </a:rPr>
              <a:t>trang </a:t>
            </a:r>
            <a:r>
              <a:rPr sz="1800" spc="5" dirty="0">
                <a:latin typeface="Times New Roman"/>
                <a:cs typeface="Times New Roman"/>
              </a:rPr>
              <a:t>trải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spc="-10" dirty="0">
                <a:latin typeface="Times New Roman"/>
                <a:cs typeface="Times New Roman"/>
              </a:rPr>
              <a:t>học,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học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đỗ hai </a:t>
            </a:r>
            <a:r>
              <a:rPr sz="1800" spc="-5" dirty="0">
                <a:latin typeface="Times New Roman"/>
                <a:cs typeface="Times New Roman"/>
              </a:rPr>
              <a:t>trường </a:t>
            </a:r>
            <a:r>
              <a:rPr sz="1800" dirty="0">
                <a:latin typeface="Times New Roman"/>
                <a:cs typeface="Times New Roman"/>
              </a:rPr>
              <a:t>đại </a:t>
            </a:r>
            <a:r>
              <a:rPr sz="1800" spc="-5" dirty="0">
                <a:latin typeface="Times New Roman"/>
                <a:cs typeface="Times New Roman"/>
              </a:rPr>
              <a:t>học: </a:t>
            </a:r>
            <a:r>
              <a:rPr sz="1800" dirty="0">
                <a:latin typeface="Times New Roman"/>
                <a:cs typeface="Times New Roman"/>
              </a:rPr>
              <a:t>đỗ thủ khoa Đại </a:t>
            </a:r>
            <a:r>
              <a:rPr sz="1800" spc="-5" dirty="0">
                <a:latin typeface="Times New Roman"/>
                <a:cs typeface="Times New Roman"/>
              </a:rPr>
              <a:t>học </a:t>
            </a:r>
            <a:r>
              <a:rPr sz="1800" spc="-10" dirty="0">
                <a:latin typeface="Times New Roman"/>
                <a:cs typeface="Times New Roman"/>
              </a:rPr>
              <a:t>Hải </a:t>
            </a:r>
            <a:r>
              <a:rPr sz="1800" spc="-5" dirty="0">
                <a:latin typeface="Times New Roman"/>
                <a:cs typeface="Times New Roman"/>
              </a:rPr>
              <a:t>Phòng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đỗ </a:t>
            </a:r>
            <a:r>
              <a:rPr sz="1800" dirty="0">
                <a:latin typeface="Times New Roman"/>
                <a:cs typeface="Times New Roman"/>
              </a:rPr>
              <a:t>Đại </a:t>
            </a:r>
            <a:r>
              <a:rPr sz="1800" spc="-5" dirty="0">
                <a:latin typeface="Times New Roman"/>
                <a:cs typeface="Times New Roman"/>
              </a:rPr>
              <a:t>học Ngoại thương </a:t>
            </a:r>
            <a:r>
              <a:rPr sz="1800" dirty="0">
                <a:latin typeface="Times New Roman"/>
                <a:cs typeface="Times New Roman"/>
              </a:rPr>
              <a:t>(cơ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sở Hà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Nội).</a:t>
            </a:r>
            <a:endParaRPr sz="1800">
              <a:latin typeface="Times New Roman"/>
              <a:cs typeface="Times New Roman"/>
            </a:endParaRPr>
          </a:p>
          <a:p>
            <a:pPr marL="12827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Những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 </a:t>
            </a:r>
            <a:r>
              <a:rPr sz="1800" spc="-5" dirty="0">
                <a:latin typeface="Times New Roman"/>
                <a:cs typeface="Times New Roman"/>
              </a:rPr>
              <a:t>đấu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bệnh </a:t>
            </a:r>
            <a:r>
              <a:rPr sz="1800" spc="-5" dirty="0">
                <a:latin typeface="Times New Roman"/>
                <a:cs typeface="Times New Roman"/>
              </a:rPr>
              <a:t>nan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ích</a:t>
            </a:r>
            <a:r>
              <a:rPr sz="1800" dirty="0">
                <a:latin typeface="Times New Roman"/>
                <a:cs typeface="Times New Roman"/>
              </a:rPr>
              <a:t> thật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khâm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phục…:</a:t>
            </a:r>
            <a:endParaRPr sz="1800">
              <a:latin typeface="Times New Roman"/>
              <a:cs typeface="Times New Roman"/>
            </a:endParaRPr>
          </a:p>
          <a:p>
            <a:pPr marL="12700" marR="6350" indent="402590" algn="just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kiện </a:t>
            </a:r>
            <a:r>
              <a:rPr sz="1800" spc="-5" dirty="0">
                <a:latin typeface="Times New Roman"/>
                <a:cs typeface="Times New Roman"/>
              </a:rPr>
              <a:t>tại TPHCM,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chủ </a:t>
            </a:r>
            <a:r>
              <a:rPr sz="1800" dirty="0">
                <a:latin typeface="Times New Roman"/>
                <a:cs typeface="Times New Roman"/>
              </a:rPr>
              <a:t>đề </a:t>
            </a:r>
            <a:r>
              <a:rPr sz="1800" spc="-5" dirty="0">
                <a:latin typeface="Times New Roman"/>
                <a:cs typeface="Times New Roman"/>
              </a:rPr>
              <a:t>“Vượt </a:t>
            </a:r>
            <a:r>
              <a:rPr sz="1800" dirty="0">
                <a:latin typeface="Times New Roman"/>
                <a:cs typeface="Times New Roman"/>
              </a:rPr>
              <a:t>lên và chiến </a:t>
            </a:r>
            <a:r>
              <a:rPr sz="1800" spc="-5" dirty="0">
                <a:latin typeface="Times New Roman"/>
                <a:cs typeface="Times New Roman"/>
              </a:rPr>
              <a:t>thắng”, </a:t>
            </a:r>
            <a:r>
              <a:rPr sz="1800" dirty="0">
                <a:latin typeface="Times New Roman"/>
                <a:cs typeface="Times New Roman"/>
              </a:rPr>
              <a:t>150 bệnh nhân </a:t>
            </a:r>
            <a:r>
              <a:rPr sz="1800" spc="-5" dirty="0">
                <a:latin typeface="Times New Roman"/>
                <a:cs typeface="Times New Roman"/>
              </a:rPr>
              <a:t>ung </a:t>
            </a:r>
            <a:r>
              <a:rPr sz="1800" dirty="0">
                <a:latin typeface="Times New Roman"/>
                <a:cs typeface="Times New Roman"/>
              </a:rPr>
              <a:t>thư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tham gia </a:t>
            </a:r>
            <a:r>
              <a:rPr sz="1800" dirty="0">
                <a:latin typeface="Times New Roman"/>
                <a:cs typeface="Times New Roman"/>
              </a:rPr>
              <a:t>thi đá bóng để </a:t>
            </a:r>
            <a:r>
              <a:rPr sz="1800" spc="-5" dirty="0">
                <a:latin typeface="Times New Roman"/>
                <a:cs typeface="Times New Roman"/>
              </a:rPr>
              <a:t>chiến </a:t>
            </a:r>
            <a:r>
              <a:rPr sz="1800" dirty="0">
                <a:latin typeface="Times New Roman"/>
                <a:cs typeface="Times New Roman"/>
              </a:rPr>
              <a:t>đấu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bệnh tật. </a:t>
            </a:r>
            <a:r>
              <a:rPr sz="1800" spc="-5" dirty="0">
                <a:latin typeface="Times New Roman"/>
                <a:cs typeface="Times New Roman"/>
              </a:rPr>
              <a:t>Dù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5" dirty="0">
                <a:latin typeface="Times New Roman"/>
                <a:cs typeface="Times New Roman"/>
              </a:rPr>
              <a:t>thể bước </a:t>
            </a:r>
            <a:r>
              <a:rPr sz="1800" dirty="0">
                <a:latin typeface="Times New Roman"/>
                <a:cs typeface="Times New Roman"/>
              </a:rPr>
              <a:t>nhanh </a:t>
            </a:r>
            <a:r>
              <a:rPr sz="1800" spc="-5" dirty="0">
                <a:latin typeface="Times New Roman"/>
                <a:cs typeface="Times New Roman"/>
              </a:rPr>
              <a:t>hơn, </a:t>
            </a:r>
            <a:r>
              <a:rPr sz="1800" dirty="0">
                <a:latin typeface="Times New Roman"/>
                <a:cs typeface="Times New Roman"/>
              </a:rPr>
              <a:t>dù các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đấu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thủ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bệnh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60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tuổi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bỏ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chia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sẻ: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“Tôi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60"/>
              </a:spcBef>
            </a:pP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 để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thắng</a:t>
            </a:r>
            <a:r>
              <a:rPr sz="1800" dirty="0">
                <a:latin typeface="Times New Roman"/>
                <a:cs typeface="Times New Roman"/>
              </a:rPr>
              <a:t> thua với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khác, tôi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thắng</a:t>
            </a:r>
            <a:r>
              <a:rPr sz="1800" dirty="0">
                <a:latin typeface="Times New Roman"/>
                <a:cs typeface="Times New Roman"/>
              </a:rPr>
              <a:t> bản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mình”.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luận:</a:t>
            </a:r>
            <a:endParaRPr sz="1800">
              <a:latin typeface="Times New Roman"/>
              <a:cs typeface="Times New Roman"/>
            </a:endParaRPr>
          </a:p>
          <a:p>
            <a:pPr marL="189230" indent="-177165">
              <a:lnSpc>
                <a:spcPct val="100000"/>
              </a:lnSpc>
              <a:spcBef>
                <a:spcPts val="525"/>
              </a:spcBef>
              <a:buChar char="–"/>
              <a:tabLst>
                <a:tab pos="189865" algn="l"/>
              </a:tabLst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niệm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cực: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sợ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nan,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thử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thách,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nghị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lĩnh.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ngắn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đúc,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giáo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dục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sắc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thế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-5" dirty="0">
                <a:latin typeface="Times New Roman"/>
                <a:cs typeface="Times New Roman"/>
              </a:rPr>
              <a:t> trẻ.</a:t>
            </a:r>
            <a:endParaRPr sz="180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540"/>
              </a:spcBef>
              <a:buChar char="–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Phê </a:t>
            </a:r>
            <a:r>
              <a:rPr sz="1800" dirty="0">
                <a:latin typeface="Times New Roman"/>
                <a:cs typeface="Times New Roman"/>
              </a:rPr>
              <a:t>phán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lối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hèn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nhát, cầu </a:t>
            </a:r>
            <a:r>
              <a:rPr sz="1800" dirty="0">
                <a:latin typeface="Times New Roman"/>
                <a:cs typeface="Times New Roman"/>
              </a:rPr>
              <a:t>an,</a:t>
            </a:r>
            <a:r>
              <a:rPr sz="1800" spc="-5" dirty="0">
                <a:latin typeface="Times New Roman"/>
                <a:cs typeface="Times New Roman"/>
              </a:rPr>
              <a:t> ngại</a:t>
            </a:r>
            <a:r>
              <a:rPr sz="1800" dirty="0">
                <a:latin typeface="Times New Roman"/>
                <a:cs typeface="Times New Roman"/>
              </a:rPr>
              <a:t> khó…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học: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  <a:buChar char="*"/>
              <a:tabLst>
                <a:tab pos="180340" algn="l"/>
              </a:tabLst>
            </a:pP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thức: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thử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luyện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thử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thách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trưởng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thành.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500"/>
              </a:lnSpc>
              <a:spcBef>
                <a:spcPts val="15"/>
              </a:spcBef>
              <a:buChar char="*"/>
              <a:tabLst>
                <a:tab pos="186690" algn="l"/>
              </a:tabLst>
            </a:pPr>
            <a:r>
              <a:rPr sz="1800" spc="-5" dirty="0">
                <a:latin typeface="Times New Roman"/>
                <a:cs typeface="Times New Roman"/>
              </a:rPr>
              <a:t>Hành </a:t>
            </a:r>
            <a:r>
              <a:rPr sz="1800" dirty="0">
                <a:latin typeface="Times New Roman"/>
                <a:cs typeface="Times New Roman"/>
              </a:rPr>
              <a:t>động: </a:t>
            </a:r>
            <a:r>
              <a:rPr sz="1800" spc="-5" dirty="0">
                <a:latin typeface="Times New Roman"/>
                <a:cs typeface="Times New Roman"/>
              </a:rPr>
              <a:t>dám </a:t>
            </a:r>
            <a:r>
              <a:rPr sz="1800" dirty="0">
                <a:latin typeface="Times New Roman"/>
                <a:cs typeface="Times New Roman"/>
              </a:rPr>
              <a:t>nghĩ – </a:t>
            </a:r>
            <a:r>
              <a:rPr sz="1800" spc="-5" dirty="0">
                <a:latin typeface="Times New Roman"/>
                <a:cs typeface="Times New Roman"/>
              </a:rPr>
              <a:t>dám </a:t>
            </a:r>
            <a:r>
              <a:rPr sz="1800" dirty="0">
                <a:latin typeface="Times New Roman"/>
                <a:cs typeface="Times New Roman"/>
              </a:rPr>
              <a:t>làm, phải năng </a:t>
            </a:r>
            <a:r>
              <a:rPr sz="1800" spc="-5" dirty="0">
                <a:latin typeface="Times New Roman"/>
                <a:cs typeface="Times New Roman"/>
              </a:rPr>
              <a:t>động, phải </a:t>
            </a:r>
            <a:r>
              <a:rPr sz="1800" dirty="0">
                <a:latin typeface="Times New Roman"/>
                <a:cs typeface="Times New Roman"/>
              </a:rPr>
              <a:t>rèn </a:t>
            </a:r>
            <a:r>
              <a:rPr sz="1800" spc="-5" dirty="0">
                <a:latin typeface="Times New Roman"/>
                <a:cs typeface="Times New Roman"/>
              </a:rPr>
              <a:t>luyện </a:t>
            </a:r>
            <a:r>
              <a:rPr sz="1800" dirty="0">
                <a:latin typeface="Times New Roman"/>
                <a:cs typeface="Times New Roman"/>
              </a:rPr>
              <a:t>tu </a:t>
            </a:r>
            <a:r>
              <a:rPr sz="1800" spc="-5" dirty="0">
                <a:latin typeface="Times New Roman"/>
                <a:cs typeface="Times New Roman"/>
              </a:rPr>
              <a:t>dưỡng những </a:t>
            </a:r>
            <a:r>
              <a:rPr sz="1800" dirty="0">
                <a:latin typeface="Times New Roman"/>
                <a:cs typeface="Times New Roman"/>
              </a:rPr>
              <a:t>phẩm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 </a:t>
            </a:r>
            <a:r>
              <a:rPr sz="1800" spc="-5" dirty="0">
                <a:latin typeface="Times New Roman"/>
                <a:cs typeface="Times New Roman"/>
              </a:rPr>
              <a:t>cần </a:t>
            </a:r>
            <a:r>
              <a:rPr sz="1800" dirty="0">
                <a:latin typeface="Times New Roman"/>
                <a:cs typeface="Times New Roman"/>
              </a:rPr>
              <a:t>có ở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của </a:t>
            </a:r>
            <a:r>
              <a:rPr sz="1800" dirty="0">
                <a:latin typeface="Times New Roman"/>
                <a:cs typeface="Times New Roman"/>
              </a:rPr>
              <a:t>thời </a:t>
            </a:r>
            <a:r>
              <a:rPr sz="1800" spc="-5" dirty="0">
                <a:latin typeface="Times New Roman"/>
                <a:cs typeface="Times New Roman"/>
              </a:rPr>
              <a:t>đại </a:t>
            </a:r>
            <a:r>
              <a:rPr sz="1800" dirty="0">
                <a:latin typeface="Times New Roman"/>
                <a:cs typeface="Times New Roman"/>
              </a:rPr>
              <a:t>mới có khả năng </a:t>
            </a:r>
            <a:r>
              <a:rPr sz="1800" spc="-5" dirty="0">
                <a:latin typeface="Times New Roman"/>
                <a:cs typeface="Times New Roman"/>
              </a:rPr>
              <a:t>vượt </a:t>
            </a:r>
            <a:r>
              <a:rPr sz="1800" dirty="0">
                <a:latin typeface="Times New Roman"/>
                <a:cs typeface="Times New Roman"/>
              </a:rPr>
              <a:t>qua </a:t>
            </a:r>
            <a:r>
              <a:rPr sz="1800" spc="-5" dirty="0">
                <a:latin typeface="Times New Roman"/>
                <a:cs typeface="Times New Roman"/>
              </a:rPr>
              <a:t>mọi </a:t>
            </a:r>
            <a:r>
              <a:rPr sz="1800" dirty="0">
                <a:latin typeface="Times New Roman"/>
                <a:cs typeface="Times New Roman"/>
              </a:rPr>
              <a:t>thử </a:t>
            </a:r>
            <a:r>
              <a:rPr sz="1800" spc="-5" dirty="0">
                <a:latin typeface="Times New Roman"/>
                <a:cs typeface="Times New Roman"/>
              </a:rPr>
              <a:t>thách </a:t>
            </a:r>
            <a:r>
              <a:rPr sz="1800" spc="-15" dirty="0">
                <a:latin typeface="Times New Roman"/>
                <a:cs typeface="Times New Roman"/>
              </a:rPr>
              <a:t>để 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công.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</a:pPr>
            <a:r>
              <a:rPr sz="1800" b="1" i="1" spc="-5" dirty="0">
                <a:latin typeface="Times New Roman"/>
                <a:cs typeface="Times New Roman"/>
              </a:rPr>
              <a:t>ĐỀ </a:t>
            </a:r>
            <a:r>
              <a:rPr sz="1800" b="1" i="1" dirty="0">
                <a:latin typeface="Times New Roman"/>
                <a:cs typeface="Times New Roman"/>
              </a:rPr>
              <a:t>11. Trình </a:t>
            </a:r>
            <a:r>
              <a:rPr sz="1800" b="1" i="1" spc="-5" dirty="0">
                <a:latin typeface="Times New Roman"/>
                <a:cs typeface="Times New Roman"/>
              </a:rPr>
              <a:t>bày suy nghĩ </a:t>
            </a:r>
            <a:r>
              <a:rPr sz="1800" b="1" i="1" dirty="0">
                <a:latin typeface="Times New Roman"/>
                <a:cs typeface="Times New Roman"/>
              </a:rPr>
              <a:t>của mình về ý </a:t>
            </a:r>
            <a:r>
              <a:rPr sz="1800" b="1" i="1" spc="-5" dirty="0">
                <a:latin typeface="Times New Roman"/>
                <a:cs typeface="Times New Roman"/>
              </a:rPr>
              <a:t>kiến sau: </a:t>
            </a:r>
            <a:r>
              <a:rPr sz="1800" b="1" i="1" dirty="0">
                <a:latin typeface="Times New Roman"/>
                <a:cs typeface="Times New Roman"/>
              </a:rPr>
              <a:t>“Một </a:t>
            </a:r>
            <a:r>
              <a:rPr sz="1800" b="1" i="1" spc="-5" dirty="0">
                <a:latin typeface="Times New Roman"/>
                <a:cs typeface="Times New Roman"/>
              </a:rPr>
              <a:t>người </a:t>
            </a:r>
            <a:r>
              <a:rPr sz="1800" b="1" i="1" dirty="0">
                <a:latin typeface="Times New Roman"/>
                <a:cs typeface="Times New Roman"/>
              </a:rPr>
              <a:t>đã đánh </a:t>
            </a:r>
            <a:r>
              <a:rPr sz="1800" b="1" i="1" spc="-5" dirty="0">
                <a:latin typeface="Times New Roman"/>
                <a:cs typeface="Times New Roman"/>
              </a:rPr>
              <a:t>mất niềm </a:t>
            </a:r>
            <a:r>
              <a:rPr sz="1800" b="1" i="1" dirty="0">
                <a:latin typeface="Times New Roman"/>
                <a:cs typeface="Times New Roman"/>
              </a:rPr>
              <a:t>tin 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vào </a:t>
            </a:r>
            <a:r>
              <a:rPr sz="1800" b="1" i="1" spc="-5" dirty="0">
                <a:latin typeface="Times New Roman"/>
                <a:cs typeface="Times New Roman"/>
              </a:rPr>
              <a:t>bản thân thì chắc chắn sẽ còn </a:t>
            </a:r>
            <a:r>
              <a:rPr sz="1800" b="1" i="1" dirty="0">
                <a:latin typeface="Times New Roman"/>
                <a:cs typeface="Times New Roman"/>
              </a:rPr>
              <a:t>đánh mất thêm nhiều </a:t>
            </a:r>
            <a:r>
              <a:rPr sz="1800" b="1" i="1" spc="-5" dirty="0">
                <a:latin typeface="Times New Roman"/>
                <a:cs typeface="Times New Roman"/>
              </a:rPr>
              <a:t>thứ </a:t>
            </a:r>
            <a:r>
              <a:rPr sz="1800" b="1" i="1" spc="-10" dirty="0">
                <a:latin typeface="Times New Roman"/>
                <a:cs typeface="Times New Roman"/>
              </a:rPr>
              <a:t>quý </a:t>
            </a:r>
            <a:r>
              <a:rPr sz="1800" b="1" i="1" dirty="0">
                <a:latin typeface="Times New Roman"/>
                <a:cs typeface="Times New Roman"/>
              </a:rPr>
              <a:t>giá khác </a:t>
            </a:r>
            <a:r>
              <a:rPr sz="1800" b="1" i="1" spc="-5" dirty="0">
                <a:latin typeface="Times New Roman"/>
                <a:cs typeface="Times New Roman"/>
              </a:rPr>
              <a:t>nữa” (Sách </a:t>
            </a:r>
            <a:r>
              <a:rPr sz="1800" b="1" i="1" dirty="0">
                <a:latin typeface="Times New Roman"/>
                <a:cs typeface="Times New Roman"/>
              </a:rPr>
              <a:t> Dám</a:t>
            </a:r>
            <a:r>
              <a:rPr sz="1800" b="1" i="1" spc="-5" dirty="0">
                <a:latin typeface="Times New Roman"/>
                <a:cs typeface="Times New Roman"/>
              </a:rPr>
              <a:t> thành</a:t>
            </a:r>
            <a:r>
              <a:rPr sz="1800" b="1" i="1" dirty="0">
                <a:latin typeface="Times New Roman"/>
                <a:cs typeface="Times New Roman"/>
              </a:rPr>
              <a:t> công)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DÀN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THAM KHẢO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nói:</a:t>
            </a:r>
          </a:p>
          <a:p>
            <a:pPr marL="12700" marR="5715">
              <a:lnSpc>
                <a:spcPct val="124400"/>
              </a:lnSpc>
              <a:buChar char="–"/>
              <a:tabLst>
                <a:tab pos="197485" algn="l"/>
              </a:tabLst>
            </a:pP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thân: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niềm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lực,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tuệ,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chất,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trị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hiểu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tự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trí,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vai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trò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mối</a:t>
            </a:r>
            <a:r>
              <a:rPr sz="1800" dirty="0">
                <a:latin typeface="Times New Roman"/>
                <a:cs typeface="Times New Roman"/>
              </a:rPr>
              <a:t> quan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cuộc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endParaRPr sz="1800" dirty="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530"/>
              </a:spcBef>
              <a:buChar char="–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dirty="0">
                <a:latin typeface="Times New Roman"/>
                <a:cs typeface="Times New Roman"/>
              </a:rPr>
              <a:t> đánh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mất niềm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đánh</a:t>
            </a:r>
            <a:r>
              <a:rPr sz="1800" dirty="0">
                <a:latin typeface="Times New Roman"/>
                <a:cs typeface="Times New Roman"/>
              </a:rPr>
              <a:t> mất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thêm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 quý </a:t>
            </a:r>
            <a:r>
              <a:rPr sz="1800" spc="-5" dirty="0">
                <a:latin typeface="Times New Roman"/>
                <a:cs typeface="Times New Roman"/>
              </a:rPr>
              <a:t>giá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60080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nhắc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nhở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mỗi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hãy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lĩnh,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 </a:t>
            </a:r>
            <a:r>
              <a:rPr sz="1800" spc="-5" dirty="0">
                <a:latin typeface="Times New Roman"/>
                <a:cs typeface="Times New Roman"/>
              </a:rPr>
              <a:t>chất, </a:t>
            </a:r>
            <a:r>
              <a:rPr sz="1800" dirty="0">
                <a:latin typeface="Times New Roman"/>
                <a:cs typeface="Times New Roman"/>
              </a:rPr>
              <a:t>là năng lực 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nền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niềm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và mọi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minh:</a:t>
            </a:r>
            <a:endParaRPr sz="1800">
              <a:latin typeface="Times New Roman"/>
              <a:cs typeface="Times New Roman"/>
            </a:endParaRPr>
          </a:p>
          <a:p>
            <a:pPr marL="70485" marR="934719" indent="-58419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(Vì </a:t>
            </a:r>
            <a:r>
              <a:rPr sz="1800" spc="-5" dirty="0">
                <a:latin typeface="Times New Roman"/>
                <a:cs typeface="Times New Roman"/>
              </a:rPr>
              <a:t>sao</a:t>
            </a:r>
            <a:r>
              <a:rPr sz="1800" dirty="0">
                <a:latin typeface="Times New Roman"/>
                <a:cs typeface="Times New Roman"/>
              </a:rPr>
              <a:t> đánh</a:t>
            </a:r>
            <a:r>
              <a:rPr sz="1800" spc="-5" dirty="0">
                <a:latin typeface="Times New Roman"/>
                <a:cs typeface="Times New Roman"/>
              </a:rPr>
              <a:t> mất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dirty="0">
                <a:latin typeface="Times New Roman"/>
                <a:cs typeface="Times New Roman"/>
              </a:rPr>
              <a:t> tin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 </a:t>
            </a: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dirty="0">
                <a:latin typeface="Times New Roman"/>
                <a:cs typeface="Times New Roman"/>
              </a:rPr>
              <a:t> thân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 mất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 </a:t>
            </a:r>
            <a:r>
              <a:rPr sz="1800" spc="-5" dirty="0">
                <a:latin typeface="Times New Roman"/>
                <a:cs typeface="Times New Roman"/>
              </a:rPr>
              <a:t>quý</a:t>
            </a:r>
            <a:r>
              <a:rPr sz="1800" dirty="0">
                <a:latin typeface="Times New Roman"/>
                <a:cs typeface="Times New Roman"/>
              </a:rPr>
              <a:t> giá khác?)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Ý </a:t>
            </a:r>
            <a:r>
              <a:rPr sz="1800" dirty="0">
                <a:latin typeface="Times New Roman"/>
                <a:cs typeface="Times New Roman"/>
              </a:rPr>
              <a:t>1: 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dirty="0">
                <a:latin typeface="Times New Roman"/>
                <a:cs typeface="Times New Roman"/>
              </a:rPr>
              <a:t> tin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dirty="0">
                <a:latin typeface="Times New Roman"/>
                <a:cs typeface="Times New Roman"/>
              </a:rPr>
              <a:t> tin cần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mọi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tin.</a:t>
            </a:r>
            <a:endParaRPr sz="1800">
              <a:latin typeface="Times New Roman"/>
              <a:cs typeface="Times New Roman"/>
            </a:endParaRPr>
          </a:p>
          <a:p>
            <a:pPr marL="12700" marR="6985">
              <a:lnSpc>
                <a:spcPct val="124400"/>
              </a:lnSpc>
              <a:buChar char="–"/>
              <a:tabLst>
                <a:tab pos="180975" algn="l"/>
              </a:tabLst>
            </a:pP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đem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vọng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gì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tốt</a:t>
            </a:r>
            <a:r>
              <a:rPr sz="1800" dirty="0">
                <a:latin typeface="Times New Roman"/>
                <a:cs typeface="Times New Roman"/>
              </a:rPr>
              <a:t> đẹp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dirty="0">
                <a:latin typeface="Times New Roman"/>
                <a:cs typeface="Times New Roman"/>
              </a:rPr>
              <a:t> còn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nền</a:t>
            </a:r>
            <a:r>
              <a:rPr sz="1800" dirty="0">
                <a:latin typeface="Times New Roman"/>
                <a:cs typeface="Times New Roman"/>
              </a:rPr>
              <a:t> tảng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mọi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công.</a:t>
            </a:r>
            <a:endParaRPr sz="1800">
              <a:latin typeface="Times New Roman"/>
              <a:cs typeface="Times New Roman"/>
            </a:endParaRPr>
          </a:p>
          <a:p>
            <a:pPr marL="12700" marR="5080" indent="57785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được thành </a:t>
            </a:r>
            <a:r>
              <a:rPr sz="1800" dirty="0">
                <a:latin typeface="Times New Roman"/>
                <a:cs typeface="Times New Roman"/>
              </a:rPr>
              <a:t>công, có cuộc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tốt </a:t>
            </a:r>
            <a:r>
              <a:rPr sz="1800" spc="-5" dirty="0">
                <a:latin typeface="Times New Roman"/>
                <a:cs typeface="Times New Roman"/>
              </a:rPr>
              <a:t>đẹp,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phải </a:t>
            </a:r>
            <a:r>
              <a:rPr sz="1800" dirty="0">
                <a:latin typeface="Times New Roman"/>
                <a:cs typeface="Times New Roman"/>
              </a:rPr>
              <a:t>biết dựa </a:t>
            </a:r>
            <a:r>
              <a:rPr sz="1800" spc="-5" dirty="0">
                <a:latin typeface="Times New Roman"/>
                <a:cs typeface="Times New Roman"/>
              </a:rPr>
              <a:t>vào chính bản </a:t>
            </a:r>
            <a:r>
              <a:rPr sz="1800" dirty="0">
                <a:latin typeface="Times New Roman"/>
                <a:cs typeface="Times New Roman"/>
              </a:rPr>
              <a:t> thân mình chứ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phải </a:t>
            </a:r>
            <a:r>
              <a:rPr sz="1800" spc="-5" dirty="0">
                <a:latin typeface="Times New Roman"/>
                <a:cs typeface="Times New Roman"/>
              </a:rPr>
              <a:t>dựa vào ai khác, khách </a:t>
            </a:r>
            <a:r>
              <a:rPr sz="1800" dirty="0">
                <a:latin typeface="Times New Roman"/>
                <a:cs typeface="Times New Roman"/>
              </a:rPr>
              <a:t>quan </a:t>
            </a:r>
            <a:r>
              <a:rPr sz="1800" spc="5" dirty="0">
                <a:latin typeface="Times New Roman"/>
                <a:cs typeface="Times New Roman"/>
              </a:rPr>
              <a:t>chỉ </a:t>
            </a:r>
            <a:r>
              <a:rPr sz="1800" spc="-5" dirty="0">
                <a:latin typeface="Times New Roman"/>
                <a:cs typeface="Times New Roman"/>
              </a:rPr>
              <a:t>là điều </a:t>
            </a:r>
            <a:r>
              <a:rPr sz="1800" dirty="0">
                <a:latin typeface="Times New Roman"/>
                <a:cs typeface="Times New Roman"/>
              </a:rPr>
              <a:t>kiện </a:t>
            </a:r>
            <a:r>
              <a:rPr sz="1800" spc="-5" dirty="0">
                <a:latin typeface="Times New Roman"/>
                <a:cs typeface="Times New Roman"/>
              </a:rPr>
              <a:t>tác </a:t>
            </a:r>
            <a:r>
              <a:rPr sz="1800" dirty="0">
                <a:latin typeface="Times New Roman"/>
                <a:cs typeface="Times New Roman"/>
              </a:rPr>
              <a:t>động, hỗ trợ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</a:t>
            </a:r>
            <a:r>
              <a:rPr sz="1800" dirty="0">
                <a:latin typeface="Times New Roman"/>
                <a:cs typeface="Times New Roman"/>
              </a:rPr>
              <a:t> thành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công.</a:t>
            </a:r>
            <a:endParaRPr sz="1800">
              <a:latin typeface="Times New Roman"/>
              <a:cs typeface="Times New Roman"/>
            </a:endParaRPr>
          </a:p>
          <a:p>
            <a:pPr marL="12700" marR="7620" indent="173990" algn="just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10" dirty="0">
                <a:latin typeface="Times New Roman"/>
                <a:cs typeface="Times New Roman"/>
              </a:rPr>
              <a:t>2:</a:t>
            </a:r>
            <a:r>
              <a:rPr sz="1800" spc="-5" dirty="0">
                <a:latin typeface="Times New Roman"/>
                <a:cs typeface="Times New Roman"/>
              </a:rPr>
              <a:t> Đánh </a:t>
            </a:r>
            <a:r>
              <a:rPr sz="1800" dirty="0">
                <a:latin typeface="Times New Roman"/>
                <a:cs typeface="Times New Roman"/>
              </a:rPr>
              <a:t>mất </a:t>
            </a:r>
            <a:r>
              <a:rPr sz="1800" spc="-5" dirty="0">
                <a:latin typeface="Times New Roman"/>
                <a:cs typeface="Times New Roman"/>
              </a:rPr>
              <a:t>niềm tin hoặc </a:t>
            </a:r>
            <a:r>
              <a:rPr sz="1800" dirty="0">
                <a:latin typeface="Times New Roman"/>
                <a:cs typeface="Times New Roman"/>
              </a:rPr>
              <a:t>không tin </a:t>
            </a:r>
            <a:r>
              <a:rPr sz="1800" spc="-5" dirty="0">
                <a:latin typeface="Times New Roman"/>
                <a:cs typeface="Times New Roman"/>
              </a:rPr>
              <a:t>vào chính </a:t>
            </a:r>
            <a:r>
              <a:rPr sz="1800" dirty="0">
                <a:latin typeface="Times New Roman"/>
                <a:cs typeface="Times New Roman"/>
              </a:rPr>
              <a:t>khả </a:t>
            </a:r>
            <a:r>
              <a:rPr sz="1800" spc="-5" dirty="0">
                <a:latin typeface="Times New Roman"/>
                <a:cs typeface="Times New Roman"/>
              </a:rPr>
              <a:t>năng của </a:t>
            </a:r>
            <a:r>
              <a:rPr sz="1800" dirty="0">
                <a:latin typeface="Times New Roman"/>
                <a:cs typeface="Times New Roman"/>
              </a:rPr>
              <a:t>mình thì 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10" dirty="0">
                <a:latin typeface="Times New Roman"/>
                <a:cs typeface="Times New Roman"/>
              </a:rPr>
              <a:t>sẽ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vươn</a:t>
            </a:r>
            <a:r>
              <a:rPr sz="1800" dirty="0">
                <a:latin typeface="Times New Roman"/>
                <a:cs typeface="Times New Roman"/>
              </a:rPr>
              <a:t> lên</a:t>
            </a:r>
            <a:endParaRPr sz="1800">
              <a:latin typeface="Times New Roman"/>
              <a:cs typeface="Times New Roman"/>
            </a:endParaRPr>
          </a:p>
          <a:p>
            <a:pPr marL="177165" indent="-165100" algn="just">
              <a:lnSpc>
                <a:spcPct val="100000"/>
              </a:lnSpc>
              <a:spcBef>
                <a:spcPts val="350"/>
              </a:spcBef>
              <a:buChar char="–"/>
              <a:tabLst>
                <a:tab pos="177800" algn="l"/>
              </a:tabLst>
            </a:pPr>
            <a:r>
              <a:rPr sz="1800" dirty="0">
                <a:latin typeface="Times New Roman"/>
                <a:cs typeface="Times New Roman"/>
              </a:rPr>
              <a:t>“Thiếu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bại”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(Bovee).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muôn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màu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muôn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vẻ,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đầy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dư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đắng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cay,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ngọt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ngào,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phúc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bại,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và có </a:t>
            </a:r>
            <a:r>
              <a:rPr sz="1800" spc="-5" dirty="0">
                <a:latin typeface="Times New Roman"/>
                <a:cs typeface="Times New Roman"/>
              </a:rPr>
              <a:t>những lúc </a:t>
            </a:r>
            <a:r>
              <a:rPr sz="1800" spc="-10" dirty="0">
                <a:latin typeface="Times New Roman"/>
                <a:cs typeface="Times New Roman"/>
              </a:rPr>
              <a:t>sa </a:t>
            </a:r>
            <a:r>
              <a:rPr sz="1800" spc="-5" dirty="0">
                <a:latin typeface="Times New Roman"/>
                <a:cs typeface="Times New Roman"/>
              </a:rPr>
              <a:t>ngã, </a:t>
            </a:r>
            <a:r>
              <a:rPr sz="1800" spc="5" dirty="0">
                <a:latin typeface="Times New Roman"/>
                <a:cs typeface="Times New Roman"/>
              </a:rPr>
              <a:t>yếu </a:t>
            </a:r>
            <a:r>
              <a:rPr sz="1800" spc="-5" dirty="0">
                <a:latin typeface="Times New Roman"/>
                <a:cs typeface="Times New Roman"/>
              </a:rPr>
              <a:t>mềm… </a:t>
            </a:r>
            <a:r>
              <a:rPr sz="1800" dirty="0">
                <a:latin typeface="Times New Roman"/>
                <a:cs typeface="Times New Roman"/>
              </a:rPr>
              <a:t>Nếu 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không có ý </a:t>
            </a:r>
            <a:r>
              <a:rPr sz="1800" spc="-5" dirty="0">
                <a:latin typeface="Times New Roman"/>
                <a:cs typeface="Times New Roman"/>
              </a:rPr>
              <a:t>chí, </a:t>
            </a:r>
            <a:r>
              <a:rPr sz="1800" dirty="0">
                <a:latin typeface="Times New Roman"/>
                <a:cs typeface="Times New Roman"/>
              </a:rPr>
              <a:t>nghị </a:t>
            </a:r>
            <a:r>
              <a:rPr sz="1800" spc="-5" dirty="0">
                <a:latin typeface="Times New Roman"/>
                <a:cs typeface="Times New Roman"/>
              </a:rPr>
              <a:t>lực, niềm </a:t>
            </a:r>
            <a:r>
              <a:rPr sz="1800" dirty="0">
                <a:latin typeface="Times New Roman"/>
                <a:cs typeface="Times New Roman"/>
              </a:rPr>
              <a:t>tin </a:t>
            </a:r>
            <a:r>
              <a:rPr sz="1800" spc="-5" dirty="0">
                <a:latin typeface="Times New Roman"/>
                <a:cs typeface="Times New Roman"/>
              </a:rPr>
              <a:t>vào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dirty="0">
                <a:latin typeface="Times New Roman"/>
                <a:cs typeface="Times New Roman"/>
              </a:rPr>
              <a:t> đủ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lĩnh </a:t>
            </a:r>
            <a:r>
              <a:rPr sz="1800" spc="-5" dirty="0">
                <a:latin typeface="Times New Roman"/>
                <a:cs typeface="Times New Roman"/>
              </a:rPr>
              <a:t>để vượt</a:t>
            </a:r>
            <a:r>
              <a:rPr sz="1800" dirty="0">
                <a:latin typeface="Times New Roman"/>
                <a:cs typeface="Times New Roman"/>
              </a:rPr>
              <a:t> qua,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khẳng định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mình,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mất tự </a:t>
            </a:r>
            <a:r>
              <a:rPr sz="1800" spc="-5" dirty="0">
                <a:latin typeface="Times New Roman"/>
                <a:cs typeface="Times New Roman"/>
              </a:rPr>
              <a:t>chủ,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dần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buông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xuôi,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mất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151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quá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trình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nghị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lí,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bày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tỏ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điểm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(khen hay chê, </a:t>
            </a:r>
            <a:r>
              <a:rPr sz="1800" spc="-5" dirty="0">
                <a:latin typeface="Times New Roman"/>
                <a:cs typeface="Times New Roman"/>
              </a:rPr>
              <a:t>khẳng </a:t>
            </a:r>
            <a:r>
              <a:rPr sz="1800" dirty="0">
                <a:latin typeface="Times New Roman"/>
                <a:cs typeface="Times New Roman"/>
              </a:rPr>
              <a:t>định </a:t>
            </a:r>
            <a:r>
              <a:rPr sz="1800" spc="-5" dirty="0">
                <a:latin typeface="Times New Roman"/>
                <a:cs typeface="Times New Roman"/>
              </a:rPr>
              <a:t>hoặc </a:t>
            </a:r>
            <a:r>
              <a:rPr sz="1800" dirty="0">
                <a:latin typeface="Times New Roman"/>
                <a:cs typeface="Times New Roman"/>
              </a:rPr>
              <a:t>phê </a:t>
            </a:r>
            <a:r>
              <a:rPr sz="1800" spc="-5" dirty="0">
                <a:latin typeface="Times New Roman"/>
                <a:cs typeface="Times New Roman"/>
              </a:rPr>
              <a:t>phán,…). </a:t>
            </a:r>
            <a:r>
              <a:rPr sz="1800" dirty="0">
                <a:latin typeface="Times New Roman"/>
                <a:cs typeface="Times New Roman"/>
              </a:rPr>
              <a:t>Cần mạnh dạn </a:t>
            </a:r>
            <a:r>
              <a:rPr sz="1800" spc="-10" dirty="0">
                <a:latin typeface="Times New Roman"/>
                <a:cs typeface="Times New Roman"/>
              </a:rPr>
              <a:t>đưa </a:t>
            </a:r>
            <a:r>
              <a:rPr sz="1800" dirty="0">
                <a:latin typeface="Times New Roman"/>
                <a:cs typeface="Times New Roman"/>
              </a:rPr>
              <a:t>ra cách </a:t>
            </a:r>
            <a:r>
              <a:rPr sz="1800" spc="-5" dirty="0">
                <a:latin typeface="Times New Roman"/>
                <a:cs typeface="Times New Roman"/>
              </a:rPr>
              <a:t>nhìn, cách </a:t>
            </a:r>
            <a:r>
              <a:rPr sz="1800" dirty="0">
                <a:latin typeface="Times New Roman"/>
                <a:cs typeface="Times New Roman"/>
              </a:rPr>
              <a:t>đánh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 </a:t>
            </a:r>
            <a:r>
              <a:rPr sz="1800" spc="-5" dirty="0">
                <a:latin typeface="Times New Roman"/>
                <a:cs typeface="Times New Roman"/>
              </a:rPr>
              <a:t>độc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lập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riêng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mình;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thêm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khía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mới, xem xét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vấn</a:t>
            </a:r>
            <a:r>
              <a:rPr sz="1800" spc="-10" dirty="0">
                <a:latin typeface="Times New Roman"/>
                <a:cs typeface="Times New Roman"/>
              </a:rPr>
              <a:t> để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 chiều, </a:t>
            </a:r>
            <a:r>
              <a:rPr sz="1800" spc="-5" dirty="0">
                <a:latin typeface="Times New Roman"/>
                <a:cs typeface="Times New Roman"/>
              </a:rPr>
              <a:t>nhiều góc </a:t>
            </a:r>
            <a:r>
              <a:rPr sz="1800" dirty="0">
                <a:latin typeface="Times New Roman"/>
                <a:cs typeface="Times New Roman"/>
              </a:rPr>
              <a:t>độ khác </a:t>
            </a:r>
            <a:r>
              <a:rPr sz="1800" spc="-5" dirty="0">
                <a:latin typeface="Times New Roman"/>
                <a:cs typeface="Times New Roman"/>
              </a:rPr>
              <a:t>nhau để lời </a:t>
            </a:r>
            <a:r>
              <a:rPr sz="1800" dirty="0">
                <a:latin typeface="Times New Roman"/>
                <a:cs typeface="Times New Roman"/>
              </a:rPr>
              <a:t>bàn chặt </a:t>
            </a:r>
            <a:r>
              <a:rPr sz="1800" spc="-5" dirty="0">
                <a:latin typeface="Times New Roman"/>
                <a:cs typeface="Times New Roman"/>
              </a:rPr>
              <a:t>chẽ, thấu </a:t>
            </a:r>
            <a:r>
              <a:rPr sz="1800" spc="-10" dirty="0">
                <a:latin typeface="Times New Roman"/>
                <a:cs typeface="Times New Roman"/>
              </a:rPr>
              <a:t>đáo, </a:t>
            </a:r>
            <a:r>
              <a:rPr sz="1800" dirty="0">
                <a:latin typeface="Times New Roman"/>
                <a:cs typeface="Times New Roman"/>
              </a:rPr>
              <a:t>có tình có lí. Muốn lời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bàn có</a:t>
            </a:r>
            <a:r>
              <a:rPr sz="1800" spc="-5" dirty="0">
                <a:latin typeface="Times New Roman"/>
                <a:cs typeface="Times New Roman"/>
              </a:rPr>
              <a:t> sức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thuyết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phục, </a:t>
            </a:r>
            <a:r>
              <a:rPr sz="1800" spc="5" dirty="0">
                <a:latin typeface="Times New Roman"/>
                <a:cs typeface="Times New Roman"/>
              </a:rPr>
              <a:t>cần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lí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dẫn</a:t>
            </a:r>
            <a:r>
              <a:rPr sz="1800" dirty="0">
                <a:latin typeface="Times New Roman"/>
                <a:cs typeface="Times New Roman"/>
              </a:rPr>
              <a:t> chứng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thể, </a:t>
            </a:r>
            <a:r>
              <a:rPr sz="1800" dirty="0">
                <a:latin typeface="Times New Roman"/>
                <a:cs typeface="Times New Roman"/>
              </a:rPr>
              <a:t>tiêu </a:t>
            </a:r>
            <a:r>
              <a:rPr sz="1800" spc="-5" dirty="0">
                <a:latin typeface="Times New Roman"/>
                <a:cs typeface="Times New Roman"/>
              </a:rPr>
              <a:t>biểu.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spc="-5" dirty="0">
                <a:latin typeface="Times New Roman"/>
                <a:cs typeface="Times New Roman"/>
              </a:rPr>
              <a:t>III.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DÀN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Ý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CHUNG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5" dirty="0">
                <a:latin typeface="Times New Roman"/>
                <a:cs typeface="Times New Roman"/>
              </a:rPr>
              <a:t> Hệ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thống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luận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điểm</a:t>
            </a:r>
            <a:r>
              <a:rPr sz="1800" b="1" spc="-5" dirty="0">
                <a:latin typeface="Times New Roman"/>
                <a:cs typeface="Times New Roman"/>
              </a:rPr>
              <a:t> chính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* </a:t>
            </a:r>
            <a:r>
              <a:rPr sz="1800" spc="-5" dirty="0">
                <a:latin typeface="Times New Roman"/>
                <a:cs typeface="Times New Roman"/>
              </a:rPr>
              <a:t>Về cách làm </a:t>
            </a:r>
            <a:r>
              <a:rPr sz="1800" dirty="0">
                <a:latin typeface="Times New Roman"/>
                <a:cs typeface="Times New Roman"/>
              </a:rPr>
              <a:t>loại đề </a:t>
            </a:r>
            <a:r>
              <a:rPr sz="1800" spc="-5" dirty="0">
                <a:latin typeface="Times New Roman"/>
                <a:cs typeface="Times New Roman"/>
              </a:rPr>
              <a:t>này, trước hết phải </a:t>
            </a:r>
            <a:r>
              <a:rPr sz="1800" dirty="0">
                <a:latin typeface="Times New Roman"/>
                <a:cs typeface="Times New Roman"/>
              </a:rPr>
              <a:t>giới thiệu khái </a:t>
            </a:r>
            <a:r>
              <a:rPr sz="1800" spc="-5" dirty="0">
                <a:latin typeface="Times New Roman"/>
                <a:cs typeface="Times New Roman"/>
              </a:rPr>
              <a:t>quát tư </a:t>
            </a:r>
            <a:r>
              <a:rPr sz="1800" dirty="0">
                <a:latin typeface="Times New Roman"/>
                <a:cs typeface="Times New Roman"/>
              </a:rPr>
              <a:t>tưởng, đạo lý </a:t>
            </a:r>
            <a:r>
              <a:rPr sz="1800" spc="5" dirty="0">
                <a:latin typeface="Times New Roman"/>
                <a:cs typeface="Times New Roman"/>
              </a:rPr>
              <a:t>cần </a:t>
            </a:r>
            <a:r>
              <a:rPr sz="1800" dirty="0">
                <a:latin typeface="Times New Roman"/>
                <a:cs typeface="Times New Roman"/>
              </a:rPr>
              <a:t>nghị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luận.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Nêu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hoặc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đạo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lý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ra.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5" dirty="0">
                <a:latin typeface="Times New Roman"/>
                <a:cs typeface="Times New Roman"/>
              </a:rPr>
              <a:t> điểm.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10"/>
              </a:spcBef>
              <a:buChar char="•"/>
              <a:tabLst>
                <a:tab pos="470534" algn="l"/>
              </a:tabLst>
            </a:pPr>
            <a:r>
              <a:rPr sz="1800" dirty="0">
                <a:latin typeface="Times New Roman"/>
                <a:cs typeface="Times New Roman"/>
              </a:rPr>
              <a:t>Luận </a:t>
            </a:r>
            <a:r>
              <a:rPr sz="1800" spc="-5" dirty="0">
                <a:latin typeface="Times New Roman"/>
                <a:cs typeface="Times New Roman"/>
              </a:rPr>
              <a:t>điểm </a:t>
            </a:r>
            <a:r>
              <a:rPr sz="1800" spc="-10" dirty="0">
                <a:latin typeface="Times New Roman"/>
                <a:cs typeface="Times New Roman"/>
              </a:rPr>
              <a:t>1, </a:t>
            </a:r>
            <a:r>
              <a:rPr sz="1800" dirty="0">
                <a:latin typeface="Times New Roman"/>
                <a:cs typeface="Times New Roman"/>
              </a:rPr>
              <a:t>cần </a:t>
            </a:r>
            <a:r>
              <a:rPr sz="1800" spc="-5" dirty="0">
                <a:latin typeface="Times New Roman"/>
                <a:cs typeface="Times New Roman"/>
              </a:rPr>
              <a:t>giải </a:t>
            </a:r>
            <a:r>
              <a:rPr sz="1800" dirty="0">
                <a:latin typeface="Times New Roman"/>
                <a:cs typeface="Times New Roman"/>
              </a:rPr>
              <a:t>thích rõ </a:t>
            </a:r>
            <a:r>
              <a:rPr sz="1800" spc="-5" dirty="0">
                <a:latin typeface="Times New Roman"/>
                <a:cs typeface="Times New Roman"/>
              </a:rPr>
              <a:t>nội </a:t>
            </a:r>
            <a:r>
              <a:rPr sz="1800" dirty="0">
                <a:latin typeface="Times New Roman"/>
                <a:cs typeface="Times New Roman"/>
              </a:rPr>
              <a:t>dung tư tưởng đạo lý; giải </a:t>
            </a:r>
            <a:r>
              <a:rPr sz="1800" spc="-5" dirty="0">
                <a:latin typeface="Times New Roman"/>
                <a:cs typeface="Times New Roman"/>
              </a:rPr>
              <a:t>thích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ngữ, thuật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ngữ, </a:t>
            </a:r>
            <a:r>
              <a:rPr sz="1800" dirty="0">
                <a:latin typeface="Times New Roman"/>
                <a:cs typeface="Times New Roman"/>
              </a:rPr>
              <a:t>khái </a:t>
            </a:r>
            <a:r>
              <a:rPr sz="1800" spc="-5" dirty="0">
                <a:latin typeface="Times New Roman"/>
                <a:cs typeface="Times New Roman"/>
              </a:rPr>
              <a:t>niệm,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 </a:t>
            </a:r>
            <a:r>
              <a:rPr sz="1800" spc="-5" dirty="0">
                <a:latin typeface="Times New Roman"/>
                <a:cs typeface="Times New Roman"/>
              </a:rPr>
              <a:t>đen, nghĩa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(nếu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có); </a:t>
            </a:r>
            <a:r>
              <a:rPr sz="1800" spc="-5" dirty="0">
                <a:latin typeface="Times New Roman"/>
                <a:cs typeface="Times New Roman"/>
              </a:rPr>
              <a:t>rút</a:t>
            </a:r>
            <a:r>
              <a:rPr sz="1800" dirty="0">
                <a:latin typeface="Times New Roman"/>
                <a:cs typeface="Times New Roman"/>
              </a:rPr>
              <a:t> ra ý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5" dirty="0">
                <a:latin typeface="Times New Roman"/>
                <a:cs typeface="Times New Roman"/>
              </a:rPr>
              <a:t> tưởng,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lý;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điểm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(thường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dành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tưởng,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lý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</a:p>
          <a:p>
            <a:pPr marL="12700" algn="just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5" dirty="0">
                <a:latin typeface="Times New Roman"/>
                <a:cs typeface="Times New Roman"/>
              </a:rPr>
              <a:t> gián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ngôn, </a:t>
            </a:r>
            <a:r>
              <a:rPr sz="1800" spc="5" dirty="0">
                <a:latin typeface="Times New Roman"/>
                <a:cs typeface="Times New Roman"/>
              </a:rPr>
              <a:t>tục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ngữ…).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  <a:buChar char="–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Khi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đánh </a:t>
            </a:r>
            <a:r>
              <a:rPr sz="1800" dirty="0">
                <a:latin typeface="Times New Roman"/>
                <a:cs typeface="Times New Roman"/>
              </a:rPr>
              <a:t>mất chính </a:t>
            </a:r>
            <a:r>
              <a:rPr sz="1800" spc="-5" dirty="0">
                <a:latin typeface="Times New Roman"/>
                <a:cs typeface="Times New Roman"/>
              </a:rPr>
              <a:t>mình là </a:t>
            </a:r>
            <a:r>
              <a:rPr sz="1800" dirty="0">
                <a:latin typeface="Times New Roman"/>
                <a:cs typeface="Times New Roman"/>
              </a:rPr>
              <a:t>đánh mất </a:t>
            </a:r>
            <a:r>
              <a:rPr sz="1800" spc="-5" dirty="0">
                <a:latin typeface="Times New Roman"/>
                <a:cs typeface="Times New Roman"/>
              </a:rPr>
              <a:t>tất </a:t>
            </a:r>
            <a:r>
              <a:rPr sz="1800" dirty="0">
                <a:latin typeface="Times New Roman"/>
                <a:cs typeface="Times New Roman"/>
              </a:rPr>
              <a:t>cả, trong đó có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thứ quý </a:t>
            </a:r>
            <a:r>
              <a:rPr sz="1800" spc="-5" dirty="0">
                <a:latin typeface="Times New Roman"/>
                <a:cs typeface="Times New Roman"/>
              </a:rPr>
              <a:t>giá như: tình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phúc,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hội…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Vì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vậy,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 </a:t>
            </a:r>
            <a:r>
              <a:rPr sz="1800" spc="-5" dirty="0">
                <a:latin typeface="Times New Roman"/>
                <a:cs typeface="Times New Roman"/>
              </a:rPr>
              <a:t>sống, tin vào sức </a:t>
            </a:r>
            <a:r>
              <a:rPr sz="1800" dirty="0">
                <a:latin typeface="Times New Roman"/>
                <a:cs typeface="Times New Roman"/>
              </a:rPr>
              <a:t>mạnh, </a:t>
            </a:r>
            <a:r>
              <a:rPr sz="1800" spc="-5" dirty="0">
                <a:latin typeface="Times New Roman"/>
                <a:cs typeface="Times New Roman"/>
              </a:rPr>
              <a:t>khả </a:t>
            </a:r>
            <a:r>
              <a:rPr sz="1800" dirty="0">
                <a:latin typeface="Times New Roman"/>
                <a:cs typeface="Times New Roman"/>
              </a:rPr>
              <a:t>năng của chính mình, biết đón </a:t>
            </a:r>
            <a:r>
              <a:rPr sz="1800" spc="-5" dirty="0">
                <a:latin typeface="Times New Roman"/>
                <a:cs typeface="Times New Roman"/>
              </a:rPr>
              <a:t>nhận những </a:t>
            </a:r>
            <a:r>
              <a:rPr sz="1800" dirty="0">
                <a:latin typeface="Times New Roman"/>
                <a:cs typeface="Times New Roman"/>
              </a:rPr>
              <a:t>thử </a:t>
            </a:r>
            <a:r>
              <a:rPr sz="1800" spc="-5" dirty="0">
                <a:latin typeface="Times New Roman"/>
                <a:cs typeface="Times New Roman"/>
              </a:rPr>
              <a:t>thách </a:t>
            </a: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vượt</a:t>
            </a:r>
            <a:r>
              <a:rPr sz="1800" dirty="0">
                <a:latin typeface="Times New Roman"/>
                <a:cs typeface="Times New Roman"/>
              </a:rPr>
              <a:t> qua, tất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bến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bờ</a:t>
            </a:r>
            <a:r>
              <a:rPr sz="1800" dirty="0">
                <a:latin typeface="Times New Roman"/>
                <a:cs typeface="Times New Roman"/>
              </a:rPr>
              <a:t> của thành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</a:t>
            </a:r>
            <a:r>
              <a:rPr sz="1800" dirty="0">
                <a:latin typeface="Times New Roman"/>
                <a:cs typeface="Times New Roman"/>
              </a:rPr>
              <a:t> 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</a:t>
            </a:r>
            <a:r>
              <a:rPr sz="1800" spc="-5" dirty="0">
                <a:latin typeface="Times New Roman"/>
                <a:cs typeface="Times New Roman"/>
              </a:rPr>
              <a:t> phúc.</a:t>
            </a:r>
            <a:endParaRPr sz="1800">
              <a:latin typeface="Times New Roman"/>
              <a:cs typeface="Times New Roman"/>
            </a:endParaRPr>
          </a:p>
          <a:p>
            <a:pPr marL="70485" algn="just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Ý</a:t>
            </a:r>
            <a:r>
              <a:rPr sz="1800" dirty="0">
                <a:latin typeface="Times New Roman"/>
                <a:cs typeface="Times New Roman"/>
              </a:rPr>
              <a:t> 3: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5" dirty="0">
                <a:latin typeface="Times New Roman"/>
                <a:cs typeface="Times New Roman"/>
              </a:rPr>
              <a:t> bản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-5" dirty="0">
                <a:latin typeface="Times New Roman"/>
                <a:cs typeface="Times New Roman"/>
              </a:rPr>
              <a:t> vượt</a:t>
            </a:r>
            <a:r>
              <a:rPr sz="1800" dirty="0">
                <a:latin typeface="Times New Roman"/>
                <a:cs typeface="Times New Roman"/>
              </a:rPr>
              <a:t> lên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 thử </a:t>
            </a:r>
            <a:r>
              <a:rPr sz="1800" spc="-5" dirty="0">
                <a:latin typeface="Times New Roman"/>
                <a:cs typeface="Times New Roman"/>
              </a:rPr>
              <a:t>thách</a:t>
            </a:r>
            <a:r>
              <a:rPr sz="1800" dirty="0">
                <a:latin typeface="Times New Roman"/>
                <a:cs typeface="Times New Roman"/>
              </a:rPr>
              <a:t> và </a:t>
            </a:r>
            <a:r>
              <a:rPr sz="1800" spc="-5" dirty="0">
                <a:latin typeface="Times New Roman"/>
                <a:cs typeface="Times New Roman"/>
              </a:rPr>
              <a:t>trưởng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thành:</a:t>
            </a:r>
            <a:endParaRPr sz="18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  <a:buChar char="–"/>
              <a:tabLst>
                <a:tab pos="176530" algn="l"/>
              </a:tabLst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may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mắn,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phải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trải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khó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khăn,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thử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thách,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bất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hạnh.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càng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khăn,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lĩnh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càng vững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vàng.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tin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chí,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nghị</a:t>
            </a:r>
            <a:r>
              <a:rPr sz="1800" spc="-5" dirty="0">
                <a:latin typeface="Times New Roman"/>
                <a:cs typeface="Times New Roman"/>
              </a:rPr>
              <a:t> lực,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năng</a:t>
            </a:r>
            <a:r>
              <a:rPr sz="1800" spc="-5" dirty="0">
                <a:latin typeface="Times New Roman"/>
                <a:cs typeface="Times New Roman"/>
              </a:rPr>
              <a:t> 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họ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vượt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lên,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thắng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mở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rộng:</a:t>
            </a:r>
            <a:endParaRPr sz="18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  <a:spcBef>
                <a:spcPts val="5"/>
              </a:spcBef>
              <a:buChar char="–"/>
              <a:tabLst>
                <a:tab pos="196215" algn="l"/>
              </a:tabLst>
            </a:pPr>
            <a:r>
              <a:rPr sz="1800" spc="-5" dirty="0">
                <a:latin typeface="Times New Roman"/>
                <a:cs typeface="Times New Roman"/>
              </a:rPr>
              <a:t>Ý kiến </a:t>
            </a:r>
            <a:r>
              <a:rPr sz="1800" dirty="0">
                <a:latin typeface="Times New Roman"/>
                <a:cs typeface="Times New Roman"/>
              </a:rPr>
              <a:t>chứa </a:t>
            </a:r>
            <a:r>
              <a:rPr sz="1800" spc="-5" dirty="0">
                <a:latin typeface="Times New Roman"/>
                <a:cs typeface="Times New Roman"/>
              </a:rPr>
              <a:t>đựng </a:t>
            </a:r>
            <a:r>
              <a:rPr sz="1800" dirty="0">
                <a:latin typeface="Times New Roman"/>
                <a:cs typeface="Times New Roman"/>
              </a:rPr>
              <a:t>một triết lí nhân sinh </a:t>
            </a:r>
            <a:r>
              <a:rPr sz="1800" spc="-5" dirty="0">
                <a:latin typeface="Times New Roman"/>
                <a:cs typeface="Times New Roman"/>
              </a:rPr>
              <a:t>sâu sắc, hướng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biết nhận ra và có ý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dirty="0">
                <a:latin typeface="Times New Roman"/>
                <a:cs typeface="Times New Roman"/>
              </a:rPr>
              <a:t> gìn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 giá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trị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  <a:spcBef>
                <a:spcPts val="10"/>
              </a:spcBef>
              <a:buChar char="–"/>
              <a:tabLst>
                <a:tab pos="189865" algn="l"/>
              </a:tabLst>
            </a:pPr>
            <a:r>
              <a:rPr sz="1800" spc="-5" dirty="0">
                <a:latin typeface="Times New Roman"/>
                <a:cs typeface="Times New Roman"/>
              </a:rPr>
              <a:t>Phê phán: Trong </a:t>
            </a:r>
            <a:r>
              <a:rPr sz="1800" dirty="0">
                <a:latin typeface="Times New Roman"/>
                <a:cs typeface="Times New Roman"/>
              </a:rPr>
              <a:t>thực </a:t>
            </a:r>
            <a:r>
              <a:rPr sz="1800" spc="-5" dirty="0">
                <a:latin typeface="Times New Roman"/>
                <a:cs typeface="Times New Roman"/>
              </a:rPr>
              <a:t>tế </a:t>
            </a:r>
            <a:r>
              <a:rPr sz="1800" dirty="0">
                <a:latin typeface="Times New Roman"/>
                <a:cs typeface="Times New Roman"/>
              </a:rPr>
              <a:t>cuộc </a:t>
            </a:r>
            <a:r>
              <a:rPr sz="1800" spc="-5" dirty="0">
                <a:latin typeface="Times New Roman"/>
                <a:cs typeface="Times New Roman"/>
              </a:rPr>
              <a:t>sống, </a:t>
            </a:r>
            <a:r>
              <a:rPr sz="1800" dirty="0">
                <a:latin typeface="Times New Roman"/>
                <a:cs typeface="Times New Roman"/>
              </a:rPr>
              <a:t>có những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mới </a:t>
            </a:r>
            <a:r>
              <a:rPr sz="1800" spc="-10" dirty="0">
                <a:latin typeface="Times New Roman"/>
                <a:cs typeface="Times New Roman"/>
              </a:rPr>
              <a:t>va </a:t>
            </a:r>
            <a:r>
              <a:rPr sz="1800" spc="-5" dirty="0">
                <a:latin typeface="Times New Roman"/>
                <a:cs typeface="Times New Roman"/>
              </a:rPr>
              <a:t>vấp, </a:t>
            </a:r>
            <a:r>
              <a:rPr sz="1800" dirty="0">
                <a:latin typeface="Times New Roman"/>
                <a:cs typeface="Times New Roman"/>
              </a:rPr>
              <a:t>thất </a:t>
            </a:r>
            <a:r>
              <a:rPr sz="1800" spc="-5" dirty="0">
                <a:latin typeface="Times New Roman"/>
                <a:cs typeface="Times New Roman"/>
              </a:rPr>
              <a:t>bại </a:t>
            </a:r>
            <a:r>
              <a:rPr sz="1800" dirty="0">
                <a:latin typeface="Times New Roman"/>
                <a:cs typeface="Times New Roman"/>
              </a:rPr>
              <a:t>lần </a:t>
            </a:r>
            <a:r>
              <a:rPr sz="1800" spc="-5" dirty="0">
                <a:latin typeface="Times New Roman"/>
                <a:cs typeface="Times New Roman"/>
              </a:rPr>
              <a:t>đầu </a:t>
            </a:r>
            <a:r>
              <a:rPr sz="1800" dirty="0">
                <a:latin typeface="Times New Roman"/>
                <a:cs typeface="Times New Roman"/>
              </a:rPr>
              <a:t>nhưng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 làm chủ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mình,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tin vào mình có </a:t>
            </a:r>
            <a:r>
              <a:rPr sz="1800" spc="5" dirty="0">
                <a:latin typeface="Times New Roman"/>
                <a:cs typeface="Times New Roman"/>
              </a:rPr>
              <a:t>thể </a:t>
            </a:r>
            <a:r>
              <a:rPr sz="1800" spc="-5" dirty="0">
                <a:latin typeface="Times New Roman"/>
                <a:cs typeface="Times New Roman"/>
              </a:rPr>
              <a:t>gượng </a:t>
            </a:r>
            <a:r>
              <a:rPr sz="1800" spc="-10" dirty="0">
                <a:latin typeface="Times New Roman"/>
                <a:cs typeface="Times New Roman"/>
              </a:rPr>
              <a:t>dậy </a:t>
            </a:r>
            <a:r>
              <a:rPr sz="1800" dirty="0">
                <a:latin typeface="Times New Roman"/>
                <a:cs typeface="Times New Roman"/>
              </a:rPr>
              <a:t>mà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đó dẫn đến </a:t>
            </a:r>
            <a:r>
              <a:rPr sz="1800" spc="-5" dirty="0">
                <a:latin typeface="Times New Roman"/>
                <a:cs typeface="Times New Roman"/>
              </a:rPr>
              <a:t>thất </a:t>
            </a:r>
            <a:r>
              <a:rPr sz="1800" dirty="0">
                <a:latin typeface="Times New Roman"/>
                <a:cs typeface="Times New Roman"/>
              </a:rPr>
              <a:t> bại: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nhút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nhát,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sợ,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lực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dẫn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tốt.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trượt,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tỏ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chán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nản,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niềm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vào bản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thân,</a:t>
            </a:r>
            <a:r>
              <a:rPr sz="1800" dirty="0">
                <a:latin typeface="Times New Roman"/>
                <a:cs typeface="Times New Roman"/>
              </a:rPr>
              <a:t> dễ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-5" dirty="0">
                <a:latin typeface="Times New Roman"/>
                <a:cs typeface="Times New Roman"/>
              </a:rPr>
              <a:t> sẽ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khó</a:t>
            </a:r>
            <a:r>
              <a:rPr sz="1800" dirty="0">
                <a:latin typeface="Times New Roman"/>
                <a:cs typeface="Times New Roman"/>
              </a:rPr>
              <a:t> có </a:t>
            </a:r>
            <a:r>
              <a:rPr sz="1800" spc="-5" dirty="0">
                <a:latin typeface="Times New Roman"/>
                <a:cs typeface="Times New Roman"/>
              </a:rPr>
              <a:t>được thành </a:t>
            </a:r>
            <a:r>
              <a:rPr sz="1800" dirty="0">
                <a:latin typeface="Times New Roman"/>
                <a:cs typeface="Times New Roman"/>
              </a:rPr>
              <a:t>công.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Một người khi </a:t>
            </a:r>
            <a:r>
              <a:rPr sz="1800" dirty="0">
                <a:latin typeface="Times New Roman"/>
                <a:cs typeface="Times New Roman"/>
              </a:rPr>
              <a:t>làm việc, không tự tin vào </a:t>
            </a:r>
            <a:r>
              <a:rPr sz="1800" spc="-5" dirty="0">
                <a:latin typeface="Times New Roman"/>
                <a:cs typeface="Times New Roman"/>
              </a:rPr>
              <a:t>mình, </a:t>
            </a:r>
            <a:r>
              <a:rPr sz="1800" dirty="0">
                <a:latin typeface="Times New Roman"/>
                <a:cs typeface="Times New Roman"/>
              </a:rPr>
              <a:t>không có chính </a:t>
            </a:r>
            <a:r>
              <a:rPr sz="1800" spc="5" dirty="0">
                <a:latin typeface="Times New Roman"/>
                <a:cs typeface="Times New Roman"/>
              </a:rPr>
              <a:t>kiến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mình mà phải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khảo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“đẽo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cày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đường”,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“lắm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ma”.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nhung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lụa,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đều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giúp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hoặc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gặp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khăn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lập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vượt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qua?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thức:</a:t>
            </a:r>
            <a:endParaRPr sz="1800">
              <a:latin typeface="Times New Roman"/>
              <a:cs typeface="Times New Roman"/>
            </a:endParaRPr>
          </a:p>
          <a:p>
            <a:pPr marL="12700" marR="6985">
              <a:lnSpc>
                <a:spcPct val="124400"/>
              </a:lnSpc>
              <a:spcBef>
                <a:spcPts val="10"/>
              </a:spcBef>
              <a:buChar char="–"/>
              <a:tabLst>
                <a:tab pos="174625" algn="l"/>
              </a:tabLst>
            </a:pP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khiêm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tốn,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cẩn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quý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bến</a:t>
            </a:r>
            <a:r>
              <a:rPr sz="1800" dirty="0">
                <a:latin typeface="Times New Roman"/>
                <a:cs typeface="Times New Roman"/>
              </a:rPr>
              <a:t> bờ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mọi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trọng.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  <a:buChar char="–"/>
              <a:tabLst>
                <a:tab pos="185420" algn="l"/>
              </a:tabLst>
            </a:pPr>
            <a:r>
              <a:rPr sz="1800" dirty="0">
                <a:latin typeface="Times New Roman"/>
                <a:cs typeface="Times New Roman"/>
              </a:rPr>
              <a:t>Tuy </a:t>
            </a:r>
            <a:r>
              <a:rPr sz="1800" spc="-5" dirty="0">
                <a:latin typeface="Times New Roman"/>
                <a:cs typeface="Times New Roman"/>
              </a:rPr>
              <a:t>nhiên,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đừng quá tự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 </a:t>
            </a:r>
            <a:r>
              <a:rPr sz="1800" spc="-5" dirty="0">
                <a:latin typeface="Times New Roman"/>
                <a:cs typeface="Times New Roman"/>
              </a:rPr>
              <a:t>vào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dẫn</a:t>
            </a:r>
            <a:r>
              <a:rPr sz="1800" spc="-5" dirty="0">
                <a:latin typeface="Times New Roman"/>
                <a:cs typeface="Times New Roman"/>
              </a:rPr>
              <a:t> đến</a:t>
            </a:r>
            <a:r>
              <a:rPr sz="1800" dirty="0">
                <a:latin typeface="Times New Roman"/>
                <a:cs typeface="Times New Roman"/>
              </a:rPr>
              <a:t> chủ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đừng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tự</a:t>
            </a:r>
            <a:r>
              <a:rPr sz="1800" dirty="0">
                <a:latin typeface="Times New Roman"/>
                <a:cs typeface="Times New Roman"/>
              </a:rPr>
              <a:t> tin mà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bước</a:t>
            </a:r>
            <a:r>
              <a:rPr sz="1800" dirty="0">
                <a:latin typeface="Times New Roman"/>
                <a:cs typeface="Times New Roman"/>
              </a:rPr>
              <a:t> sang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kiêu, </a:t>
            </a:r>
            <a:r>
              <a:rPr sz="1800" dirty="0">
                <a:latin typeface="Times New Roman"/>
                <a:cs typeface="Times New Roman"/>
              </a:rPr>
              <a:t>tự phụ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 thất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bại.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động: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buChar char="–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dirty="0">
                <a:latin typeface="Times New Roman"/>
                <a:cs typeface="Times New Roman"/>
              </a:rPr>
              <a:t> sinh,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viên,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tuổi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luôn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tự</a:t>
            </a:r>
            <a:r>
              <a:rPr sz="1800" dirty="0">
                <a:latin typeface="Times New Roman"/>
                <a:cs typeface="Times New Roman"/>
              </a:rPr>
              <a:t> đặt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hỏi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xây</a:t>
            </a:r>
            <a:r>
              <a:rPr sz="1800" spc="-5" dirty="0">
                <a:latin typeface="Times New Roman"/>
                <a:cs typeface="Times New Roman"/>
              </a:rPr>
              <a:t> dựng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5" dirty="0">
                <a:latin typeface="Times New Roman"/>
                <a:cs typeface="Times New Roman"/>
              </a:rPr>
              <a:t> sống?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  <a:buChar char="–"/>
              <a:tabLst>
                <a:tab pos="199390" algn="l"/>
              </a:tabLst>
            </a:pP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gắng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tập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rèn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luyện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đạo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tốt.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đôi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dám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dám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tự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tệ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nạn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hội,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luôn</a:t>
            </a:r>
            <a:r>
              <a:rPr sz="1800" spc="-5" dirty="0">
                <a:latin typeface="Times New Roman"/>
                <a:cs typeface="Times New Roman"/>
              </a:rPr>
              <a:t> làm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chủ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 algn="just">
              <a:lnSpc>
                <a:spcPct val="124400"/>
              </a:lnSpc>
              <a:spcBef>
                <a:spcPts val="100"/>
              </a:spcBef>
            </a:pPr>
            <a:r>
              <a:rPr sz="1800" b="1" i="1" spc="-5" dirty="0">
                <a:latin typeface="Times New Roman"/>
                <a:cs typeface="Times New Roman"/>
              </a:rPr>
              <a:t>ĐỀ </a:t>
            </a:r>
            <a:r>
              <a:rPr sz="1800" b="1" i="1" dirty="0">
                <a:latin typeface="Times New Roman"/>
                <a:cs typeface="Times New Roman"/>
              </a:rPr>
              <a:t>12: </a:t>
            </a:r>
            <a:r>
              <a:rPr sz="1800" b="1" i="1" spc="-5" dirty="0">
                <a:latin typeface="Times New Roman"/>
                <a:cs typeface="Times New Roman"/>
              </a:rPr>
              <a:t>Trình bày </a:t>
            </a:r>
            <a:r>
              <a:rPr sz="1800" b="1" i="1" spc="-10" dirty="0">
                <a:latin typeface="Times New Roman"/>
                <a:cs typeface="Times New Roman"/>
              </a:rPr>
              <a:t>suy </a:t>
            </a:r>
            <a:r>
              <a:rPr sz="1800" b="1" i="1" spc="-5" dirty="0">
                <a:latin typeface="Times New Roman"/>
                <a:cs typeface="Times New Roman"/>
              </a:rPr>
              <a:t>nghĩ của </a:t>
            </a:r>
            <a:r>
              <a:rPr sz="1800" b="1" i="1" dirty="0">
                <a:latin typeface="Times New Roman"/>
                <a:cs typeface="Times New Roman"/>
              </a:rPr>
              <a:t>mình về câu </a:t>
            </a:r>
            <a:r>
              <a:rPr sz="1800" b="1" i="1" spc="-10" dirty="0">
                <a:latin typeface="Times New Roman"/>
                <a:cs typeface="Times New Roman"/>
              </a:rPr>
              <a:t>nói: </a:t>
            </a:r>
            <a:r>
              <a:rPr sz="1800" b="1" i="1" spc="-5" dirty="0">
                <a:latin typeface="Times New Roman"/>
                <a:cs typeface="Times New Roman"/>
              </a:rPr>
              <a:t>“Ở </a:t>
            </a:r>
            <a:r>
              <a:rPr sz="1800" b="1" i="1" dirty="0">
                <a:latin typeface="Times New Roman"/>
                <a:cs typeface="Times New Roman"/>
              </a:rPr>
              <a:t>trên </a:t>
            </a:r>
            <a:r>
              <a:rPr sz="1800" b="1" i="1" spc="-5" dirty="0">
                <a:latin typeface="Times New Roman"/>
                <a:cs typeface="Times New Roman"/>
              </a:rPr>
              <a:t>đời, mọi chuyện đều </a:t>
            </a:r>
            <a:r>
              <a:rPr sz="1800" b="1" i="1" spc="-10" dirty="0">
                <a:latin typeface="Times New Roman"/>
                <a:cs typeface="Times New Roman"/>
              </a:rPr>
              <a:t>không </a:t>
            </a:r>
            <a:r>
              <a:rPr sz="1800" b="1" i="1" dirty="0">
                <a:latin typeface="Times New Roman"/>
                <a:cs typeface="Times New Roman"/>
              </a:rPr>
              <a:t>có </a:t>
            </a:r>
            <a:r>
              <a:rPr sz="1800" b="1" i="1" spc="-434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gì khó khăn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nếu</a:t>
            </a:r>
            <a:r>
              <a:rPr sz="1800" b="1" i="1" spc="-5" dirty="0">
                <a:latin typeface="Times New Roman"/>
                <a:cs typeface="Times New Roman"/>
              </a:rPr>
              <a:t> ước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mơ </a:t>
            </a:r>
            <a:r>
              <a:rPr sz="1800" b="1" i="1" dirty="0">
                <a:latin typeface="Times New Roman"/>
                <a:cs typeface="Times New Roman"/>
              </a:rPr>
              <a:t>của</a:t>
            </a:r>
            <a:r>
              <a:rPr sz="1800" b="1" i="1" spc="-5" dirty="0">
                <a:latin typeface="Times New Roman"/>
                <a:cs typeface="Times New Roman"/>
              </a:rPr>
              <a:t> mình </a:t>
            </a:r>
            <a:r>
              <a:rPr sz="1800" b="1" i="1" dirty="0">
                <a:latin typeface="Times New Roman"/>
                <a:cs typeface="Times New Roman"/>
              </a:rPr>
              <a:t>đủ </a:t>
            </a:r>
            <a:r>
              <a:rPr sz="1800" b="1" i="1" spc="-5" dirty="0">
                <a:latin typeface="Times New Roman"/>
                <a:cs typeface="Times New Roman"/>
              </a:rPr>
              <a:t>lớn”.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DÀN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THAM KHẢO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nói:</a:t>
            </a:r>
          </a:p>
          <a:p>
            <a:pPr marL="12700" marR="6985" algn="just">
              <a:lnSpc>
                <a:spcPct val="124400"/>
              </a:lnSpc>
              <a:spcBef>
                <a:spcPts val="5"/>
              </a:spcBef>
              <a:buChar char="–"/>
              <a:tabLst>
                <a:tab pos="179705" algn="l"/>
              </a:tabLst>
            </a:pP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phía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thiết,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khao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khát,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tới,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được.</a:t>
            </a:r>
            <a:endParaRPr sz="1800" dirty="0">
              <a:latin typeface="Times New Roman"/>
              <a:cs typeface="Times New Roman"/>
            </a:endParaRPr>
          </a:p>
          <a:p>
            <a:pPr marL="189230" indent="-177165" algn="just">
              <a:lnSpc>
                <a:spcPct val="100000"/>
              </a:lnSpc>
              <a:spcBef>
                <a:spcPts val="530"/>
              </a:spcBef>
              <a:buChar char="–"/>
              <a:tabLst>
                <a:tab pos="189865" algn="l"/>
              </a:tabLst>
            </a:pP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ví: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“Ước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giống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hải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đăng,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thuyền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</a:t>
            </a:r>
          </a:p>
          <a:p>
            <a:pPr marL="12700" marR="5715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biển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đăng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thắp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thuyền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bờ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 không bị </a:t>
            </a:r>
            <a:r>
              <a:rPr sz="1800" spc="-5" dirty="0">
                <a:latin typeface="Times New Roman"/>
                <a:cs typeface="Times New Roman"/>
              </a:rPr>
              <a:t>mất phương hướng”. Sự </a:t>
            </a:r>
            <a:r>
              <a:rPr sz="1800" dirty="0">
                <a:latin typeface="Times New Roman"/>
                <a:cs typeface="Times New Roman"/>
              </a:rPr>
              <a:t>ví von </a:t>
            </a:r>
            <a:r>
              <a:rPr sz="1800" spc="-5" dirty="0">
                <a:latin typeface="Times New Roman"/>
                <a:cs typeface="Times New Roman"/>
              </a:rPr>
              <a:t>quả thật </a:t>
            </a:r>
            <a:r>
              <a:rPr sz="1800" dirty="0">
                <a:latin typeface="Times New Roman"/>
                <a:cs typeface="Times New Roman"/>
              </a:rPr>
              <a:t>chí lí, </a:t>
            </a:r>
            <a:r>
              <a:rPr sz="1800" spc="-5" dirty="0">
                <a:latin typeface="Times New Roman"/>
                <a:cs typeface="Times New Roman"/>
              </a:rPr>
              <a:t>giúp người </a:t>
            </a:r>
            <a:r>
              <a:rPr sz="1800" dirty="0">
                <a:latin typeface="Times New Roman"/>
                <a:cs typeface="Times New Roman"/>
              </a:rPr>
              <a:t>ta hiểu rõ, </a:t>
            </a:r>
            <a:r>
              <a:rPr sz="1800" spc="-5" dirty="0">
                <a:latin typeface="Times New Roman"/>
                <a:cs typeface="Times New Roman"/>
              </a:rPr>
              <a:t>hiểu </a:t>
            </a:r>
            <a:r>
              <a:rPr sz="1800" dirty="0">
                <a:latin typeface="Times New Roman"/>
                <a:cs typeface="Times New Roman"/>
              </a:rPr>
              <a:t> đúng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 về</a:t>
            </a:r>
            <a:r>
              <a:rPr sz="1800" spc="-5" dirty="0">
                <a:latin typeface="Times New Roman"/>
                <a:cs typeface="Times New Roman"/>
              </a:rPr>
              <a:t> 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mình.</a:t>
            </a:r>
          </a:p>
          <a:p>
            <a:pPr marL="12700" marR="6350" algn="just">
              <a:lnSpc>
                <a:spcPts val="2700"/>
              </a:lnSpc>
              <a:spcBef>
                <a:spcPts val="170"/>
              </a:spcBef>
              <a:buChar char="–"/>
              <a:tabLst>
                <a:tab pos="191770" algn="l"/>
              </a:tabLst>
            </a:pPr>
            <a:r>
              <a:rPr sz="1800" spc="-5" dirty="0">
                <a:latin typeface="Times New Roman"/>
                <a:cs typeface="Times New Roman"/>
              </a:rPr>
              <a:t>Ước </a:t>
            </a:r>
            <a:r>
              <a:rPr sz="1800" dirty="0">
                <a:latin typeface="Times New Roman"/>
                <a:cs typeface="Times New Roman"/>
              </a:rPr>
              <a:t>mơ đủ </a:t>
            </a:r>
            <a:r>
              <a:rPr sz="1800" spc="-5" dirty="0">
                <a:latin typeface="Times New Roman"/>
                <a:cs typeface="Times New Roman"/>
              </a:rPr>
              <a:t>lớn: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ước </a:t>
            </a:r>
            <a:r>
              <a:rPr sz="1800" dirty="0">
                <a:latin typeface="Times New Roman"/>
                <a:cs typeface="Times New Roman"/>
              </a:rPr>
              <a:t>mơ </a:t>
            </a:r>
            <a:r>
              <a:rPr sz="1800" spc="-5" dirty="0">
                <a:latin typeface="Times New Roman"/>
                <a:cs typeface="Times New Roman"/>
              </a:rPr>
              <a:t>khởi </a:t>
            </a:r>
            <a:r>
              <a:rPr sz="1800" dirty="0">
                <a:latin typeface="Times New Roman"/>
                <a:cs typeface="Times New Roman"/>
              </a:rPr>
              <a:t>đầu từ </a:t>
            </a:r>
            <a:r>
              <a:rPr sz="1800" spc="-5" dirty="0">
                <a:latin typeface="Times New Roman"/>
                <a:cs typeface="Times New Roman"/>
              </a:rPr>
              <a:t>điều nhỏ </a:t>
            </a:r>
            <a:r>
              <a:rPr sz="1800" dirty="0">
                <a:latin typeface="Times New Roman"/>
                <a:cs typeface="Times New Roman"/>
              </a:rPr>
              <a:t>bé, trải qua một quá trình </a:t>
            </a:r>
            <a:r>
              <a:rPr sz="1800" spc="-5" dirty="0">
                <a:latin typeface="Times New Roman"/>
                <a:cs typeface="Times New Roman"/>
              </a:rPr>
              <a:t>nuôi </a:t>
            </a:r>
            <a:r>
              <a:rPr sz="1800" dirty="0">
                <a:latin typeface="Times New Roman"/>
                <a:cs typeface="Times New Roman"/>
              </a:rPr>
              <a:t>dưỡng,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phấn</a:t>
            </a:r>
            <a:r>
              <a:rPr sz="1800" spc="-5" dirty="0">
                <a:latin typeface="Times New Roman"/>
                <a:cs typeface="Times New Roman"/>
              </a:rPr>
              <a:t> đấu,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vượt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khó khăn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 ngại </a:t>
            </a:r>
            <a:r>
              <a:rPr sz="1800" spc="-5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trở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 </a:t>
            </a:r>
            <a:r>
              <a:rPr sz="1800" spc="-5" dirty="0">
                <a:latin typeface="Times New Roman"/>
                <a:cs typeface="Times New Roman"/>
              </a:rPr>
              <a:t>thực.</a:t>
            </a:r>
            <a:endParaRPr sz="1800" dirty="0">
              <a:latin typeface="Times New Roman"/>
              <a:cs typeface="Times New Roman"/>
            </a:endParaRPr>
          </a:p>
          <a:p>
            <a:pPr marL="181610" indent="-169545" algn="just">
              <a:lnSpc>
                <a:spcPct val="100000"/>
              </a:lnSpc>
              <a:spcBef>
                <a:spcPts val="345"/>
              </a:spcBef>
              <a:buChar char="–"/>
              <a:tabLst>
                <a:tab pos="182245" algn="l"/>
              </a:tabLst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cập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nghị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niềm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ước </a:t>
            </a:r>
            <a:r>
              <a:rPr sz="1800" spc="-5" dirty="0">
                <a:latin typeface="Times New Roman"/>
                <a:cs typeface="Times New Roman"/>
              </a:rPr>
              <a:t>mơ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mỗi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sẽ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“đủ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lớn”,</a:t>
            </a:r>
            <a:r>
              <a:rPr sz="1800" dirty="0">
                <a:latin typeface="Times New Roman"/>
                <a:cs typeface="Times New Roman"/>
              </a:rPr>
              <a:t> trở</a:t>
            </a:r>
            <a:r>
              <a:rPr sz="1800" spc="-5" dirty="0">
                <a:latin typeface="Times New Roman"/>
                <a:cs typeface="Times New Roman"/>
              </a:rPr>
              <a:t> thành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minh:</a:t>
            </a:r>
          </a:p>
          <a:p>
            <a:pPr marL="12700" marR="5715" algn="just">
              <a:lnSpc>
                <a:spcPts val="2700"/>
              </a:lnSpc>
              <a:spcBef>
                <a:spcPts val="90"/>
              </a:spcBef>
            </a:pP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“Ở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mọi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nếu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đủ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lớn”?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mỗi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dirty="0">
                <a:latin typeface="Times New Roman"/>
                <a:cs typeface="Times New Roman"/>
              </a:rPr>
              <a:t> cuộc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dirty="0">
                <a:latin typeface="Times New Roman"/>
                <a:cs typeface="Times New Roman"/>
              </a:rPr>
              <a:t> cũng thật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 </a:t>
            </a:r>
            <a:r>
              <a:rPr sz="1800" spc="-5" dirty="0">
                <a:latin typeface="Times New Roman"/>
                <a:cs typeface="Times New Roman"/>
              </a:rPr>
              <a:t>phú.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1517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625"/>
              </a:spcBef>
              <a:buChar char="–"/>
              <a:tabLst>
                <a:tab pos="185420" algn="l"/>
              </a:tabLst>
            </a:pP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những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dirty="0">
                <a:latin typeface="Times New Roman"/>
                <a:cs typeface="Times New Roman"/>
              </a:rPr>
              <a:t> mơ nhỏ </a:t>
            </a:r>
            <a:r>
              <a:rPr sz="1800" spc="-5" dirty="0">
                <a:latin typeface="Times New Roman"/>
                <a:cs typeface="Times New Roman"/>
              </a:rPr>
              <a:t>bé,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bình</a:t>
            </a:r>
            <a:r>
              <a:rPr sz="1800" dirty="0">
                <a:latin typeface="Times New Roman"/>
                <a:cs typeface="Times New Roman"/>
              </a:rPr>
              <a:t> dị,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 </a:t>
            </a:r>
            <a:r>
              <a:rPr sz="1800" dirty="0">
                <a:latin typeface="Times New Roman"/>
                <a:cs typeface="Times New Roman"/>
              </a:rPr>
              <a:t>mơ lớn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lao,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cả…</a:t>
            </a:r>
            <a:endParaRPr sz="1800">
              <a:latin typeface="Times New Roman"/>
              <a:cs typeface="Times New Roman"/>
            </a:endParaRPr>
          </a:p>
          <a:p>
            <a:pPr marL="181610" indent="-169545">
              <a:lnSpc>
                <a:spcPct val="100000"/>
              </a:lnSpc>
              <a:spcBef>
                <a:spcPts val="530"/>
              </a:spcBef>
              <a:buChar char="–"/>
              <a:tabLst>
                <a:tab pos="182245" algn="l"/>
              </a:tabLst>
            </a:pP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rồi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đi;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ước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luôn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người;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tận.</a:t>
            </a:r>
            <a:endParaRPr sz="180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525"/>
              </a:spcBef>
              <a:buChar char="–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Thật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tẻ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nhạt,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vô</a:t>
            </a:r>
            <a:r>
              <a:rPr sz="1800" dirty="0">
                <a:latin typeface="Times New Roman"/>
                <a:cs typeface="Times New Roman"/>
              </a:rPr>
              <a:t> nghĩa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5" dirty="0">
                <a:latin typeface="Times New Roman"/>
                <a:cs typeface="Times New Roman"/>
              </a:rPr>
              <a:t> đời</a:t>
            </a:r>
            <a:r>
              <a:rPr sz="1800" dirty="0">
                <a:latin typeface="Times New Roman"/>
                <a:cs typeface="Times New Roman"/>
              </a:rPr>
              <a:t> không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ước</a:t>
            </a:r>
            <a:r>
              <a:rPr sz="1800" dirty="0">
                <a:latin typeface="Times New Roman"/>
                <a:cs typeface="Times New Roman"/>
              </a:rPr>
              <a:t> mơ.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dirty="0">
                <a:latin typeface="Times New Roman"/>
                <a:cs typeface="Times New Roman"/>
              </a:rPr>
              <a:t> như 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cây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ươm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mầm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trưởng</a:t>
            </a:r>
            <a:r>
              <a:rPr sz="1800" dirty="0">
                <a:latin typeface="Times New Roman"/>
                <a:cs typeface="Times New Roman"/>
              </a:rPr>
              <a:t> thành.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  <a:spcBef>
                <a:spcPts val="5"/>
              </a:spcBef>
              <a:buChar char="–"/>
              <a:tabLst>
                <a:tab pos="180975" algn="l"/>
              </a:tabLst>
            </a:pP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sồi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cổ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thụ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bắt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giống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gieo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nảy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mầm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dần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lên. </a:t>
            </a:r>
            <a:r>
              <a:rPr sz="1800" spc="-5" dirty="0">
                <a:latin typeface="Times New Roman"/>
                <a:cs typeface="Times New Roman"/>
              </a:rPr>
              <a:t>Như vậy, </a:t>
            </a:r>
            <a:r>
              <a:rPr sz="1800" spc="-10" dirty="0">
                <a:latin typeface="Times New Roman"/>
                <a:cs typeface="Times New Roman"/>
              </a:rPr>
              <a:t>ước </a:t>
            </a:r>
            <a:r>
              <a:rPr sz="1800" dirty="0">
                <a:latin typeface="Times New Roman"/>
                <a:cs typeface="Times New Roman"/>
              </a:rPr>
              <a:t>mơ đủ </a:t>
            </a:r>
            <a:r>
              <a:rPr sz="1800" spc="-5" dirty="0">
                <a:latin typeface="Times New Roman"/>
                <a:cs typeface="Times New Roman"/>
              </a:rPr>
              <a:t>lớn nghĩa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ước </a:t>
            </a:r>
            <a:r>
              <a:rPr sz="1800" dirty="0">
                <a:latin typeface="Times New Roman"/>
                <a:cs typeface="Times New Roman"/>
              </a:rPr>
              <a:t>mơ </a:t>
            </a:r>
            <a:r>
              <a:rPr sz="1800" spc="-5" dirty="0">
                <a:latin typeface="Times New Roman"/>
                <a:cs typeface="Times New Roman"/>
              </a:rPr>
              <a:t>bắt </a:t>
            </a:r>
            <a:r>
              <a:rPr sz="1800" dirty="0">
                <a:latin typeface="Times New Roman"/>
                <a:cs typeface="Times New Roman"/>
              </a:rPr>
              <a:t>đầu từ </a:t>
            </a:r>
            <a:r>
              <a:rPr sz="1800" spc="-5" dirty="0">
                <a:latin typeface="Times New Roman"/>
                <a:cs typeface="Times New Roman"/>
              </a:rPr>
              <a:t>những điều </a:t>
            </a:r>
            <a:r>
              <a:rPr sz="1800" dirty="0">
                <a:latin typeface="Times New Roman"/>
                <a:cs typeface="Times New Roman"/>
              </a:rPr>
              <a:t>nhỏ </a:t>
            </a:r>
            <a:r>
              <a:rPr sz="1800" spc="-10" dirty="0">
                <a:latin typeface="Times New Roman"/>
                <a:cs typeface="Times New Roman"/>
              </a:rPr>
              <a:t>bé và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nuôi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dưỡng </a:t>
            </a:r>
            <a:r>
              <a:rPr sz="1800" dirty="0">
                <a:latin typeface="Times New Roman"/>
                <a:cs typeface="Times New Roman"/>
              </a:rPr>
              <a:t>dần </a:t>
            </a:r>
            <a:r>
              <a:rPr sz="1800" spc="-5" dirty="0">
                <a:latin typeface="Times New Roman"/>
                <a:cs typeface="Times New Roman"/>
              </a:rPr>
              <a:t>lên.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  <a:buChar char="–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Nhưng để ước </a:t>
            </a:r>
            <a:r>
              <a:rPr sz="1800" dirty="0">
                <a:latin typeface="Times New Roman"/>
                <a:cs typeface="Times New Roman"/>
              </a:rPr>
              <a:t>mơ lớn </a:t>
            </a:r>
            <a:r>
              <a:rPr sz="1800" spc="-5" dirty="0">
                <a:latin typeface="Times New Roman"/>
                <a:cs typeface="Times New Roman"/>
              </a:rPr>
              <a:t>lên, trưởng thành </a:t>
            </a:r>
            <a:r>
              <a:rPr sz="1800" dirty="0">
                <a:latin typeface="Times New Roman"/>
                <a:cs typeface="Times New Roman"/>
              </a:rPr>
              <a:t>thì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dễ </a:t>
            </a:r>
            <a:r>
              <a:rPr sz="1800" spc="-5" dirty="0">
                <a:latin typeface="Times New Roman"/>
                <a:cs typeface="Times New Roman"/>
              </a:rPr>
              <a:t>dàng </a:t>
            </a:r>
            <a:r>
              <a:rPr sz="1800" dirty="0">
                <a:latin typeface="Times New Roman"/>
                <a:cs typeface="Times New Roman"/>
              </a:rPr>
              <a:t>mà </a:t>
            </a:r>
            <a:r>
              <a:rPr sz="1800" spc="-5" dirty="0">
                <a:latin typeface="Times New Roman"/>
                <a:cs typeface="Times New Roman"/>
              </a:rPr>
              <a:t>có được. Nó </a:t>
            </a:r>
            <a:r>
              <a:rPr sz="1800" dirty="0">
                <a:latin typeface="Times New Roman"/>
                <a:cs typeface="Times New Roman"/>
              </a:rPr>
              <a:t>phải trải qua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 </a:t>
            </a:r>
            <a:r>
              <a:rPr sz="1800" spc="-5" dirty="0">
                <a:latin typeface="Times New Roman"/>
                <a:cs typeface="Times New Roman"/>
              </a:rPr>
              <a:t>bước thăng trầm, thậm </a:t>
            </a:r>
            <a:r>
              <a:rPr sz="1800" dirty="0">
                <a:latin typeface="Times New Roman"/>
                <a:cs typeface="Times New Roman"/>
              </a:rPr>
              <a:t>chí </a:t>
            </a:r>
            <a:r>
              <a:rPr sz="1800" spc="-5" dirty="0">
                <a:latin typeface="Times New Roman"/>
                <a:cs typeface="Times New Roman"/>
              </a:rPr>
              <a:t>phải nếm </a:t>
            </a:r>
            <a:r>
              <a:rPr sz="1800" dirty="0">
                <a:latin typeface="Times New Roman"/>
                <a:cs typeface="Times New Roman"/>
              </a:rPr>
              <a:t>mùi cay đắng, </a:t>
            </a:r>
            <a:r>
              <a:rPr sz="1800" spc="-5" dirty="0">
                <a:latin typeface="Times New Roman"/>
                <a:cs typeface="Times New Roman"/>
              </a:rPr>
              <a:t>thất bại. Nếu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10" dirty="0">
                <a:latin typeface="Times New Roman"/>
                <a:cs typeface="Times New Roman"/>
              </a:rPr>
              <a:t>vượt </a:t>
            </a:r>
            <a:r>
              <a:rPr sz="1800" spc="-5" dirty="0">
                <a:latin typeface="Times New Roman"/>
                <a:cs typeface="Times New Roman"/>
              </a:rPr>
              <a:t>qua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thử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thách,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ngại,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kiên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vọng,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đạt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 mong muốn.</a:t>
            </a:r>
            <a:endParaRPr sz="1800">
              <a:latin typeface="Times New Roman"/>
              <a:cs typeface="Times New Roman"/>
            </a:endParaRPr>
          </a:p>
          <a:p>
            <a:pPr marL="35687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Dẫn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chứng: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chủ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tịch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phóng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đem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hạnh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phúc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mình.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Trải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khăn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sinh,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đuổi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cùng </a:t>
            </a:r>
            <a:r>
              <a:rPr sz="1800" spc="-5" dirty="0">
                <a:latin typeface="Times New Roman"/>
                <a:cs typeface="Times New Roman"/>
              </a:rPr>
              <a:t>điều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dirty="0">
                <a:latin typeface="Times New Roman"/>
                <a:cs typeface="Times New Roman"/>
              </a:rPr>
              <a:t> mơ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 trở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+ Nhiều nhà tư </a:t>
            </a:r>
            <a:r>
              <a:rPr sz="1800" spc="-5" dirty="0">
                <a:latin typeface="Times New Roman"/>
                <a:cs typeface="Times New Roman"/>
              </a:rPr>
              <a:t>tưởng </a:t>
            </a:r>
            <a:r>
              <a:rPr sz="1800" dirty="0">
                <a:latin typeface="Times New Roman"/>
                <a:cs typeface="Times New Roman"/>
              </a:rPr>
              <a:t>lớn,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nhà khoa học </a:t>
            </a:r>
            <a:r>
              <a:rPr sz="1800" spc="-5" dirty="0">
                <a:latin typeface="Times New Roman"/>
                <a:cs typeface="Times New Roman"/>
              </a:rPr>
              <a:t>cho </a:t>
            </a:r>
            <a:r>
              <a:rPr sz="1800" dirty="0">
                <a:latin typeface="Times New Roman"/>
                <a:cs typeface="Times New Roman"/>
              </a:rPr>
              <a:t>đến </a:t>
            </a:r>
            <a:r>
              <a:rPr sz="1800" spc="-5" dirty="0">
                <a:latin typeface="Times New Roman"/>
                <a:cs typeface="Times New Roman"/>
              </a:rPr>
              <a:t>những người </a:t>
            </a:r>
            <a:r>
              <a:rPr sz="1800" dirty="0">
                <a:latin typeface="Times New Roman"/>
                <a:cs typeface="Times New Roman"/>
              </a:rPr>
              <a:t>bình dân, thậm </a:t>
            </a:r>
            <a:r>
              <a:rPr sz="1800" spc="-5" dirty="0">
                <a:latin typeface="Times New Roman"/>
                <a:cs typeface="Times New Roman"/>
              </a:rPr>
              <a:t>chí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khuyết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tật…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vươn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tới,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đạp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khăn,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mơ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mình.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 </a:t>
            </a:r>
            <a:r>
              <a:rPr sz="1800" dirty="0">
                <a:latin typeface="Times New Roman"/>
                <a:cs typeface="Times New Roman"/>
              </a:rPr>
              <a:t>mơ </a:t>
            </a:r>
            <a:r>
              <a:rPr sz="1800" spc="-5" dirty="0">
                <a:latin typeface="Times New Roman"/>
                <a:cs typeface="Times New Roman"/>
              </a:rPr>
              <a:t>thật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thôi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 cũng không </a:t>
            </a:r>
            <a:r>
              <a:rPr sz="1800" spc="-5" dirty="0">
                <a:latin typeface="Times New Roman"/>
                <a:cs typeface="Times New Roman"/>
              </a:rPr>
              <a:t>dễ đạt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được: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  <a:spcBef>
                <a:spcPts val="5"/>
              </a:spcBef>
              <a:buChar char="–"/>
              <a:tabLst>
                <a:tab pos="177800" algn="l"/>
              </a:tabLst>
            </a:pP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bị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nguyền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cam,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mắc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bệnh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nghèo…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dirty="0">
                <a:latin typeface="Times New Roman"/>
                <a:cs typeface="Times New Roman"/>
              </a:rPr>
              <a:t> hằng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ủ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mơ</a:t>
            </a:r>
            <a:r>
              <a:rPr sz="1800" spc="-5" dirty="0">
                <a:latin typeface="Times New Roman"/>
                <a:cs typeface="Times New Roman"/>
              </a:rPr>
              <a:t> ước,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hi</a:t>
            </a:r>
            <a:r>
              <a:rPr sz="1800" dirty="0">
                <a:latin typeface="Times New Roman"/>
                <a:cs typeface="Times New Roman"/>
              </a:rPr>
              <a:t> vọng.</a:t>
            </a:r>
            <a:endParaRPr sz="1800">
              <a:latin typeface="Times New Roman"/>
              <a:cs typeface="Times New Roman"/>
            </a:endParaRPr>
          </a:p>
          <a:p>
            <a:pPr marL="184785" indent="-172720" algn="just">
              <a:lnSpc>
                <a:spcPct val="100000"/>
              </a:lnSpc>
              <a:spcBef>
                <a:spcPts val="525"/>
              </a:spcBef>
              <a:buChar char="–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Nhưng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dirty="0">
                <a:latin typeface="Times New Roman"/>
                <a:cs typeface="Times New Roman"/>
              </a:rPr>
              <a:t> 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họ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giờ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hoặc</a:t>
            </a:r>
            <a:r>
              <a:rPr sz="1800" dirty="0">
                <a:latin typeface="Times New Roman"/>
                <a:cs typeface="Times New Roman"/>
              </a:rPr>
              <a:t> mất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đi.</a:t>
            </a:r>
            <a:endParaRPr sz="1800">
              <a:latin typeface="Times New Roman"/>
              <a:cs typeface="Times New Roman"/>
            </a:endParaRPr>
          </a:p>
          <a:p>
            <a:pPr marL="12700" marR="5715" indent="57785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Ý 4: </a:t>
            </a:r>
            <a:r>
              <a:rPr sz="1800" spc="-5" dirty="0">
                <a:latin typeface="Times New Roman"/>
                <a:cs typeface="Times New Roman"/>
              </a:rPr>
              <a:t>Ước </a:t>
            </a:r>
            <a:r>
              <a:rPr sz="1800" dirty="0">
                <a:latin typeface="Times New Roman"/>
                <a:cs typeface="Times New Roman"/>
              </a:rPr>
              <a:t>mơ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đến với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sống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5" dirty="0">
                <a:latin typeface="Times New Roman"/>
                <a:cs typeface="Times New Roman"/>
              </a:rPr>
              <a:t>lí </a:t>
            </a:r>
            <a:r>
              <a:rPr sz="1800" dirty="0">
                <a:latin typeface="Times New Roman"/>
                <a:cs typeface="Times New Roman"/>
              </a:rPr>
              <a:t>tưởng, thiếu ý chí, </a:t>
            </a:r>
            <a:r>
              <a:rPr sz="1800" spc="-5" dirty="0">
                <a:latin typeface="Times New Roman"/>
                <a:cs typeface="Times New Roman"/>
              </a:rPr>
              <a:t>nghị lực,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biếng, </a:t>
            </a:r>
            <a:r>
              <a:rPr sz="1800" dirty="0">
                <a:latin typeface="Times New Roman"/>
                <a:cs typeface="Times New Roman"/>
              </a:rPr>
              <a:t>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bám…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mở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rộng:</a:t>
            </a:r>
            <a:endParaRPr sz="1800">
              <a:latin typeface="Times New Roman"/>
              <a:cs typeface="Times New Roman"/>
            </a:endParaRPr>
          </a:p>
          <a:p>
            <a:pPr marL="194310" indent="-182245" algn="just">
              <a:lnSpc>
                <a:spcPct val="100000"/>
              </a:lnSpc>
              <a:spcBef>
                <a:spcPts val="525"/>
              </a:spcBef>
              <a:buChar char="–"/>
              <a:tabLst>
                <a:tab pos="194945" algn="l"/>
              </a:tabLst>
            </a:pP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hát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“Ước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mơ”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nhắc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nhở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ta: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“Mỗi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bé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không…”.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đúng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vậy,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tồn </a:t>
            </a:r>
            <a:r>
              <a:rPr sz="1800" spc="-10" dirty="0">
                <a:latin typeface="Times New Roman"/>
                <a:cs typeface="Times New Roman"/>
              </a:rPr>
              <a:t>tại </a:t>
            </a:r>
            <a:r>
              <a:rPr sz="1800" dirty="0">
                <a:latin typeface="Times New Roman"/>
                <a:cs typeface="Times New Roman"/>
              </a:rPr>
              <a:t>trên </a:t>
            </a:r>
            <a:r>
              <a:rPr sz="1800" spc="-5" dirty="0">
                <a:latin typeface="Times New Roman"/>
                <a:cs typeface="Times New Roman"/>
              </a:rPr>
              <a:t>cõi </a:t>
            </a:r>
            <a:r>
              <a:rPr sz="1800" dirty="0">
                <a:latin typeface="Times New Roman"/>
                <a:cs typeface="Times New Roman"/>
              </a:rPr>
              <a:t>đời </a:t>
            </a:r>
            <a:r>
              <a:rPr sz="1800" spc="-10" dirty="0">
                <a:latin typeface="Times New Roman"/>
                <a:cs typeface="Times New Roman"/>
              </a:rPr>
              <a:t>này </a:t>
            </a:r>
            <a:r>
              <a:rPr sz="1800" spc="-5" dirty="0">
                <a:latin typeface="Times New Roman"/>
                <a:cs typeface="Times New Roman"/>
              </a:rPr>
              <a:t>phải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riêng cho mình ước mơ, </a:t>
            </a:r>
            <a:r>
              <a:rPr sz="1800" spc="-10" dirty="0">
                <a:latin typeface="Times New Roman"/>
                <a:cs typeface="Times New Roman"/>
              </a:rPr>
              <a:t>hi </a:t>
            </a:r>
            <a:r>
              <a:rPr sz="1800" dirty="0">
                <a:latin typeface="Times New Roman"/>
                <a:cs typeface="Times New Roman"/>
              </a:rPr>
              <a:t>vọng, </a:t>
            </a:r>
            <a:r>
              <a:rPr sz="1800" spc="-5" dirty="0">
                <a:latin typeface="Times New Roman"/>
                <a:cs typeface="Times New Roman"/>
              </a:rPr>
              <a:t>lí tưởng, </a:t>
            </a:r>
            <a:r>
              <a:rPr sz="1800" dirty="0">
                <a:latin typeface="Times New Roman"/>
                <a:cs typeface="Times New Roman"/>
              </a:rPr>
              <a:t>mục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đích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đời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5"/>
              </a:spcBef>
              <a:buChar char="–"/>
              <a:tabLst>
                <a:tab pos="179705" algn="l"/>
              </a:tabLst>
            </a:pPr>
            <a:r>
              <a:rPr sz="1800" spc="-5" dirty="0">
                <a:latin typeface="Times New Roman"/>
                <a:cs typeface="Times New Roman"/>
              </a:rPr>
              <a:t>Phê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phán: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mình. Nếu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dirty="0">
                <a:latin typeface="Times New Roman"/>
                <a:cs typeface="Times New Roman"/>
              </a:rPr>
              <a:t> mơ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bị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thất </a:t>
            </a:r>
            <a:r>
              <a:rPr sz="1800" spc="-5" dirty="0">
                <a:latin typeface="Times New Roman"/>
                <a:cs typeface="Times New Roman"/>
              </a:rPr>
              <a:t>bại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dám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mơ,</a:t>
            </a:r>
            <a:r>
              <a:rPr sz="1800" spc="-5" dirty="0">
                <a:latin typeface="Times New Roman"/>
                <a:cs typeface="Times New Roman"/>
              </a:rPr>
              <a:t> hay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đủ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chí, </a:t>
            </a:r>
            <a:r>
              <a:rPr sz="1800" dirty="0">
                <a:latin typeface="Times New Roman"/>
                <a:cs typeface="Times New Roman"/>
              </a:rPr>
              <a:t>nghị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4127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lực mà </a:t>
            </a:r>
            <a:r>
              <a:rPr sz="1800" dirty="0">
                <a:latin typeface="Times New Roman"/>
                <a:cs typeface="Times New Roman"/>
              </a:rPr>
              <a:t>nuôi </a:t>
            </a:r>
            <a:r>
              <a:rPr sz="1800" spc="-5" dirty="0">
                <a:latin typeface="Times New Roman"/>
                <a:cs typeface="Times New Roman"/>
              </a:rPr>
              <a:t>dưỡng ước </a:t>
            </a:r>
            <a:r>
              <a:rPr sz="1800" dirty="0">
                <a:latin typeface="Times New Roman"/>
                <a:cs typeface="Times New Roman"/>
              </a:rPr>
              <a:t>mơ “đủ </a:t>
            </a:r>
            <a:r>
              <a:rPr sz="1800" spc="-5" dirty="0">
                <a:latin typeface="Times New Roman"/>
                <a:cs typeface="Times New Roman"/>
              </a:rPr>
              <a:t>lớn” </a:t>
            </a:r>
            <a:r>
              <a:rPr sz="1800" dirty="0">
                <a:latin typeface="Times New Roman"/>
                <a:cs typeface="Times New Roman"/>
              </a:rPr>
              <a:t>thì </a:t>
            </a:r>
            <a:r>
              <a:rPr sz="1800" spc="-5" dirty="0">
                <a:latin typeface="Times New Roman"/>
                <a:cs typeface="Times New Roman"/>
              </a:rPr>
              <a:t>thật đáng </a:t>
            </a:r>
            <a:r>
              <a:rPr sz="1800" dirty="0">
                <a:latin typeface="Times New Roman"/>
                <a:cs typeface="Times New Roman"/>
              </a:rPr>
              <a:t>tiếc, đáng phê </a:t>
            </a:r>
            <a:r>
              <a:rPr sz="1800" spc="-5" dirty="0">
                <a:latin typeface="Times New Roman"/>
                <a:cs typeface="Times New Roman"/>
              </a:rPr>
              <a:t>phán. Cuộc đời sẽ </a:t>
            </a:r>
            <a:r>
              <a:rPr sz="1800" dirty="0">
                <a:latin typeface="Times New Roman"/>
                <a:cs typeface="Times New Roman"/>
              </a:rPr>
              <a:t>chẳng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đạt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 mong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 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thật</a:t>
            </a:r>
            <a:r>
              <a:rPr sz="1800" dirty="0">
                <a:latin typeface="Times New Roman"/>
                <a:cs typeface="Times New Roman"/>
              </a:rPr>
              <a:t> tẻ</a:t>
            </a:r>
            <a:r>
              <a:rPr sz="1800" spc="-5" dirty="0">
                <a:latin typeface="Times New Roman"/>
                <a:cs typeface="Times New Roman"/>
              </a:rPr>
              <a:t> nhạt,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học: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  <a:buChar char="*"/>
              <a:tabLst>
                <a:tab pos="191135" algn="l"/>
              </a:tabLst>
            </a:pPr>
            <a:r>
              <a:rPr sz="1800" dirty="0">
                <a:latin typeface="Times New Roman"/>
                <a:cs typeface="Times New Roman"/>
              </a:rPr>
              <a:t>Nhận </a:t>
            </a:r>
            <a:r>
              <a:rPr sz="1800" spc="-5" dirty="0">
                <a:latin typeface="Times New Roman"/>
                <a:cs typeface="Times New Roman"/>
              </a:rPr>
              <a:t>thức: </a:t>
            </a:r>
            <a:r>
              <a:rPr sz="1800" spc="-10" dirty="0">
                <a:latin typeface="Times New Roman"/>
                <a:cs typeface="Times New Roman"/>
              </a:rPr>
              <a:t>Nếu </a:t>
            </a:r>
            <a:r>
              <a:rPr sz="1800" spc="-5" dirty="0">
                <a:latin typeface="Times New Roman"/>
                <a:cs typeface="Times New Roman"/>
              </a:rPr>
              <a:t>cuộc đời </a:t>
            </a:r>
            <a:r>
              <a:rPr sz="1800" dirty="0">
                <a:latin typeface="Times New Roman"/>
                <a:cs typeface="Times New Roman"/>
              </a:rPr>
              <a:t>là chiếc </a:t>
            </a:r>
            <a:r>
              <a:rPr sz="1800" spc="-5" dirty="0">
                <a:latin typeface="Times New Roman"/>
                <a:cs typeface="Times New Roman"/>
              </a:rPr>
              <a:t>thuyền </a:t>
            </a:r>
            <a:r>
              <a:rPr sz="1800" dirty="0">
                <a:latin typeface="Times New Roman"/>
                <a:cs typeface="Times New Roman"/>
              </a:rPr>
              <a:t>thì </a:t>
            </a:r>
            <a:r>
              <a:rPr sz="1800" spc="-5" dirty="0">
                <a:latin typeface="Times New Roman"/>
                <a:cs typeface="Times New Roman"/>
              </a:rPr>
              <a:t>ước </a:t>
            </a:r>
            <a:r>
              <a:rPr sz="1800" dirty="0">
                <a:latin typeface="Times New Roman"/>
                <a:cs typeface="Times New Roman"/>
              </a:rPr>
              <a:t>mơ là ngọn </a:t>
            </a:r>
            <a:r>
              <a:rPr sz="1800" spc="-5" dirty="0">
                <a:latin typeface="Times New Roman"/>
                <a:cs typeface="Times New Roman"/>
              </a:rPr>
              <a:t>hải đăng. </a:t>
            </a:r>
            <a:r>
              <a:rPr sz="1800" dirty="0">
                <a:latin typeface="Times New Roman"/>
                <a:cs typeface="Times New Roman"/>
              </a:rPr>
              <a:t>Thuyền </a:t>
            </a:r>
            <a:r>
              <a:rPr sz="1800" spc="-5" dirty="0">
                <a:latin typeface="Times New Roman"/>
                <a:cs typeface="Times New Roman"/>
              </a:rPr>
              <a:t>dẫu gặp </a:t>
            </a:r>
            <a:r>
              <a:rPr sz="1800" dirty="0">
                <a:latin typeface="Times New Roman"/>
                <a:cs typeface="Times New Roman"/>
              </a:rPr>
              <a:t> nhiều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hải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đăng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thuyền.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Mất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ngọn hải </a:t>
            </a:r>
            <a:r>
              <a:rPr sz="1800" spc="-5" dirty="0">
                <a:latin typeface="Times New Roman"/>
                <a:cs typeface="Times New Roman"/>
              </a:rPr>
              <a:t>đăng, con </a:t>
            </a:r>
            <a:r>
              <a:rPr sz="1800" dirty="0">
                <a:latin typeface="Times New Roman"/>
                <a:cs typeface="Times New Roman"/>
              </a:rPr>
              <a:t>thuyền </a:t>
            </a:r>
            <a:r>
              <a:rPr sz="1800" spc="-5" dirty="0">
                <a:latin typeface="Times New Roman"/>
                <a:cs typeface="Times New Roman"/>
              </a:rPr>
              <a:t>biết </a:t>
            </a:r>
            <a:r>
              <a:rPr sz="1800" dirty="0">
                <a:latin typeface="Times New Roman"/>
                <a:cs typeface="Times New Roman"/>
              </a:rPr>
              <a:t>đi đâu về </a:t>
            </a:r>
            <a:r>
              <a:rPr sz="1800" spc="-5" dirty="0">
                <a:latin typeface="Times New Roman"/>
                <a:cs typeface="Times New Roman"/>
              </a:rPr>
              <a:t>đâu? Vì </a:t>
            </a:r>
            <a:r>
              <a:rPr sz="1800" dirty="0">
                <a:latin typeface="Times New Roman"/>
                <a:cs typeface="Times New Roman"/>
              </a:rPr>
              <a:t>thế, </a:t>
            </a:r>
            <a:r>
              <a:rPr sz="1800" spc="-5" dirty="0">
                <a:latin typeface="Times New Roman"/>
                <a:cs typeface="Times New Roman"/>
              </a:rPr>
              <a:t>hai </a:t>
            </a:r>
            <a:r>
              <a:rPr sz="1800" dirty="0">
                <a:latin typeface="Times New Roman"/>
                <a:cs typeface="Times New Roman"/>
              </a:rPr>
              <a:t>chữ </a:t>
            </a:r>
            <a:r>
              <a:rPr sz="1800" spc="-5" dirty="0">
                <a:latin typeface="Times New Roman"/>
                <a:cs typeface="Times New Roman"/>
              </a:rPr>
              <a:t>“ước mơ” </a:t>
            </a:r>
            <a:r>
              <a:rPr sz="1800" dirty="0">
                <a:latin typeface="Times New Roman"/>
                <a:cs typeface="Times New Roman"/>
              </a:rPr>
              <a:t>thật </a:t>
            </a:r>
            <a:r>
              <a:rPr sz="1800" spc="-5" dirty="0">
                <a:latin typeface="Times New Roman"/>
                <a:cs typeface="Times New Roman"/>
              </a:rPr>
              <a:t>đẹp, thật </a:t>
            </a:r>
            <a:r>
              <a:rPr sz="1800" dirty="0">
                <a:latin typeface="Times New Roman"/>
                <a:cs typeface="Times New Roman"/>
              </a:rPr>
              <a:t>lớn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lao.</a:t>
            </a:r>
            <a:endParaRPr sz="1800">
              <a:latin typeface="Times New Roman"/>
              <a:cs typeface="Times New Roman"/>
            </a:endParaRPr>
          </a:p>
          <a:p>
            <a:pPr marL="184150" indent="-172085" algn="just">
              <a:lnSpc>
                <a:spcPct val="100000"/>
              </a:lnSpc>
              <a:spcBef>
                <a:spcPts val="540"/>
              </a:spcBef>
              <a:buChar char="*"/>
              <a:tabLst>
                <a:tab pos="184785" algn="l"/>
              </a:tabLst>
            </a:pP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động: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ts val="2690"/>
              </a:lnSpc>
              <a:spcBef>
                <a:spcPts val="175"/>
              </a:spcBef>
              <a:buChar char="–"/>
              <a:tabLst>
                <a:tab pos="205104" algn="l"/>
              </a:tabLst>
            </a:pPr>
            <a:r>
              <a:rPr sz="1800" spc="-5" dirty="0">
                <a:latin typeface="Times New Roman"/>
                <a:cs typeface="Times New Roman"/>
              </a:rPr>
              <a:t>Mỗi người chúng </a:t>
            </a:r>
            <a:r>
              <a:rPr sz="1800" dirty="0">
                <a:latin typeface="Times New Roman"/>
                <a:cs typeface="Times New Roman"/>
              </a:rPr>
              <a:t>ta </a:t>
            </a:r>
            <a:r>
              <a:rPr sz="1800" spc="-5" dirty="0">
                <a:latin typeface="Times New Roman"/>
                <a:cs typeface="Times New Roman"/>
              </a:rPr>
              <a:t>hãy </a:t>
            </a:r>
            <a:r>
              <a:rPr sz="1800" dirty="0">
                <a:latin typeface="Times New Roman"/>
                <a:cs typeface="Times New Roman"/>
              </a:rPr>
              <a:t>nuôi dưỡng cho mình một </a:t>
            </a:r>
            <a:r>
              <a:rPr sz="1800" spc="-5" dirty="0">
                <a:latin typeface="Times New Roman"/>
                <a:cs typeface="Times New Roman"/>
              </a:rPr>
              <a:t>ước mơ, </a:t>
            </a:r>
            <a:r>
              <a:rPr sz="1800" dirty="0">
                <a:latin typeface="Times New Roman"/>
                <a:cs typeface="Times New Roman"/>
              </a:rPr>
              <a:t>hi vọng. Nếu ai </a:t>
            </a:r>
            <a:r>
              <a:rPr sz="1800" spc="-10" dirty="0">
                <a:latin typeface="Times New Roman"/>
                <a:cs typeface="Times New Roman"/>
              </a:rPr>
              <a:t>đó </a:t>
            </a:r>
            <a:r>
              <a:rPr sz="1800" dirty="0">
                <a:latin typeface="Times New Roman"/>
                <a:cs typeface="Times New Roman"/>
              </a:rPr>
              <a:t>sống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 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 mơ,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khát vọng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tẻ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nhạt,</a:t>
            </a:r>
            <a:r>
              <a:rPr sz="1800" dirty="0">
                <a:latin typeface="Times New Roman"/>
                <a:cs typeface="Times New Roman"/>
              </a:rPr>
              <a:t> vô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nhường</a:t>
            </a:r>
            <a:r>
              <a:rPr sz="1800" dirty="0">
                <a:latin typeface="Times New Roman"/>
                <a:cs typeface="Times New Roman"/>
              </a:rPr>
              <a:t> nào!</a:t>
            </a:r>
            <a:endParaRPr sz="1800">
              <a:latin typeface="Times New Roman"/>
              <a:cs typeface="Times New Roman"/>
            </a:endParaRPr>
          </a:p>
          <a:p>
            <a:pPr marL="192405" indent="-180340" algn="just">
              <a:lnSpc>
                <a:spcPct val="100000"/>
              </a:lnSpc>
              <a:spcBef>
                <a:spcPts val="350"/>
              </a:spcBef>
              <a:buChar char="–"/>
              <a:tabLst>
                <a:tab pos="193040" algn="l"/>
              </a:tabLst>
            </a:pP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ngừng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tập,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rèn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dồi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kĩ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sống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3442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  <a:buChar char="•"/>
              <a:tabLst>
                <a:tab pos="470534" algn="l"/>
              </a:tabLst>
            </a:pPr>
            <a:r>
              <a:rPr sz="1800" dirty="0">
                <a:latin typeface="Times New Roman"/>
                <a:cs typeface="Times New Roman"/>
              </a:rPr>
              <a:t>Luận </a:t>
            </a:r>
            <a:r>
              <a:rPr sz="1800" spc="-5" dirty="0">
                <a:latin typeface="Times New Roman"/>
                <a:cs typeface="Times New Roman"/>
              </a:rPr>
              <a:t>điểm </a:t>
            </a:r>
            <a:r>
              <a:rPr sz="1800" spc="-10" dirty="0">
                <a:latin typeface="Times New Roman"/>
                <a:cs typeface="Times New Roman"/>
              </a:rPr>
              <a:t>2, </a:t>
            </a:r>
            <a:r>
              <a:rPr sz="1800" spc="-5" dirty="0">
                <a:latin typeface="Times New Roman"/>
                <a:cs typeface="Times New Roman"/>
              </a:rPr>
              <a:t>phân tích </a:t>
            </a:r>
            <a:r>
              <a:rPr sz="1800" dirty="0">
                <a:latin typeface="Times New Roman"/>
                <a:cs typeface="Times New Roman"/>
              </a:rPr>
              <a:t>và chứng minh </a:t>
            </a:r>
            <a:r>
              <a:rPr sz="1800" spc="-5" dirty="0">
                <a:latin typeface="Times New Roman"/>
                <a:cs typeface="Times New Roman"/>
              </a:rPr>
              <a:t>các </a:t>
            </a:r>
            <a:r>
              <a:rPr sz="1800" spc="5" dirty="0">
                <a:latin typeface="Times New Roman"/>
                <a:cs typeface="Times New Roman"/>
              </a:rPr>
              <a:t>mặt </a:t>
            </a:r>
            <a:r>
              <a:rPr sz="1800" spc="-5" dirty="0">
                <a:latin typeface="Times New Roman"/>
                <a:cs typeface="Times New Roman"/>
              </a:rPr>
              <a:t>đúng </a:t>
            </a:r>
            <a:r>
              <a:rPr sz="1800" dirty="0">
                <a:latin typeface="Times New Roman"/>
                <a:cs typeface="Times New Roman"/>
              </a:rPr>
              <a:t>của tư </a:t>
            </a:r>
            <a:r>
              <a:rPr sz="1800" spc="-5" dirty="0">
                <a:latin typeface="Times New Roman"/>
                <a:cs typeface="Times New Roman"/>
              </a:rPr>
              <a:t>tưởng, </a:t>
            </a:r>
            <a:r>
              <a:rPr sz="1800" dirty="0">
                <a:latin typeface="Times New Roman"/>
                <a:cs typeface="Times New Roman"/>
              </a:rPr>
              <a:t>đạo lý </a:t>
            </a:r>
            <a:r>
              <a:rPr sz="1800" spc="-5" dirty="0">
                <a:latin typeface="Times New Roman"/>
                <a:cs typeface="Times New Roman"/>
              </a:rPr>
              <a:t>(thường </a:t>
            </a:r>
            <a:r>
              <a:rPr sz="1800" dirty="0">
                <a:latin typeface="Times New Roman"/>
                <a:cs typeface="Times New Roman"/>
              </a:rPr>
              <a:t>trả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 câu </a:t>
            </a:r>
            <a:r>
              <a:rPr sz="1800" dirty="0">
                <a:latin typeface="Times New Roman"/>
                <a:cs typeface="Times New Roman"/>
              </a:rPr>
              <a:t>hỏi </a:t>
            </a:r>
            <a:r>
              <a:rPr sz="1800" spc="-5" dirty="0">
                <a:latin typeface="Times New Roman"/>
                <a:cs typeface="Times New Roman"/>
              </a:rPr>
              <a:t>tại </a:t>
            </a:r>
            <a:r>
              <a:rPr sz="1800" spc="-10" dirty="0">
                <a:latin typeface="Times New Roman"/>
                <a:cs typeface="Times New Roman"/>
              </a:rPr>
              <a:t>sao </a:t>
            </a:r>
            <a:r>
              <a:rPr sz="1800" dirty="0">
                <a:latin typeface="Times New Roman"/>
                <a:cs typeface="Times New Roman"/>
              </a:rPr>
              <a:t>nói như thế? Dùng dẫn chứng cuộc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xã hội để </a:t>
            </a:r>
            <a:r>
              <a:rPr sz="1800" spc="-5" dirty="0">
                <a:latin typeface="Times New Roman"/>
                <a:cs typeface="Times New Roman"/>
              </a:rPr>
              <a:t>chứng minh.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đó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dirty="0">
                <a:latin typeface="Times New Roman"/>
                <a:cs typeface="Times New Roman"/>
              </a:rPr>
              <a:t> tầm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5" dirty="0">
                <a:latin typeface="Times New Roman"/>
                <a:cs typeface="Times New Roman"/>
              </a:rPr>
              <a:t> trọng,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dirty="0">
                <a:latin typeface="Times New Roman"/>
                <a:cs typeface="Times New Roman"/>
              </a:rPr>
              <a:t> dụng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5" dirty="0">
                <a:latin typeface="Times New Roman"/>
                <a:cs typeface="Times New Roman"/>
              </a:rPr>
              <a:t> tưởng,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 sống</a:t>
            </a:r>
            <a:r>
              <a:rPr sz="1800" dirty="0">
                <a:latin typeface="Times New Roman"/>
                <a:cs typeface="Times New Roman"/>
              </a:rPr>
              <a:t> xã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hội).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  <a:buChar char="•"/>
              <a:tabLst>
                <a:tab pos="470534" algn="l"/>
              </a:tabLst>
            </a:pP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10" dirty="0">
                <a:latin typeface="Times New Roman"/>
                <a:cs typeface="Times New Roman"/>
              </a:rPr>
              <a:t> điểm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3,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bình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đề;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bỏ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 </a:t>
            </a:r>
            <a:r>
              <a:rPr sz="1800" spc="-10" dirty="0">
                <a:latin typeface="Times New Roman"/>
                <a:cs typeface="Times New Roman"/>
              </a:rPr>
              <a:t>sai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lệch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 tư </a:t>
            </a:r>
            <a:r>
              <a:rPr sz="1800" spc="-5" dirty="0">
                <a:latin typeface="Times New Roman"/>
                <a:cs typeface="Times New Roman"/>
              </a:rPr>
              <a:t>tưởng, đạo </a:t>
            </a:r>
            <a:r>
              <a:rPr sz="1800" dirty="0">
                <a:latin typeface="Times New Roman"/>
                <a:cs typeface="Times New Roman"/>
              </a:rPr>
              <a:t>lý vì có những tư </a:t>
            </a:r>
            <a:r>
              <a:rPr sz="1800" spc="-5" dirty="0">
                <a:latin typeface="Times New Roman"/>
                <a:cs typeface="Times New Roman"/>
              </a:rPr>
              <a:t>tưởng, </a:t>
            </a:r>
            <a:r>
              <a:rPr sz="1800" dirty="0">
                <a:latin typeface="Times New Roman"/>
                <a:cs typeface="Times New Roman"/>
              </a:rPr>
              <a:t>đạo lý đúng trong thời đại này nhưng </a:t>
            </a:r>
            <a:r>
              <a:rPr sz="1800" spc="-5" dirty="0">
                <a:latin typeface="Times New Roman"/>
                <a:cs typeface="Times New Roman"/>
              </a:rPr>
              <a:t>còn </a:t>
            </a:r>
            <a:r>
              <a:rPr sz="1800" spc="5" dirty="0">
                <a:latin typeface="Times New Roman"/>
                <a:cs typeface="Times New Roman"/>
              </a:rPr>
              <a:t>hạn 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chế trong </a:t>
            </a:r>
            <a:r>
              <a:rPr sz="1800" spc="-5" dirty="0">
                <a:latin typeface="Times New Roman"/>
                <a:cs typeface="Times New Roman"/>
              </a:rPr>
              <a:t>thời đại </a:t>
            </a:r>
            <a:r>
              <a:rPr sz="1800" dirty="0">
                <a:latin typeface="Times New Roman"/>
                <a:cs typeface="Times New Roman"/>
              </a:rPr>
              <a:t>khác, đúng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hoàn cảnh </a:t>
            </a:r>
            <a:r>
              <a:rPr sz="1800" spc="-5" dirty="0">
                <a:latin typeface="Times New Roman"/>
                <a:cs typeface="Times New Roman"/>
              </a:rPr>
              <a:t>này </a:t>
            </a:r>
            <a:r>
              <a:rPr sz="1800" dirty="0">
                <a:latin typeface="Times New Roman"/>
                <a:cs typeface="Times New Roman"/>
              </a:rPr>
              <a:t>nhưng chưa </a:t>
            </a:r>
            <a:r>
              <a:rPr sz="1800" spc="-5" dirty="0">
                <a:latin typeface="Times New Roman"/>
                <a:cs typeface="Times New Roman"/>
              </a:rPr>
              <a:t>thích </a:t>
            </a:r>
            <a:r>
              <a:rPr sz="1800" dirty="0">
                <a:latin typeface="Times New Roman"/>
                <a:cs typeface="Times New Roman"/>
              </a:rPr>
              <a:t>hợp trong </a:t>
            </a:r>
            <a:r>
              <a:rPr sz="1800" spc="-5" dirty="0">
                <a:latin typeface="Times New Roman"/>
                <a:cs typeface="Times New Roman"/>
              </a:rPr>
              <a:t>hoàn </a:t>
            </a:r>
            <a:r>
              <a:rPr sz="1800" dirty="0">
                <a:latin typeface="Times New Roman"/>
                <a:cs typeface="Times New Roman"/>
              </a:rPr>
              <a:t>cảnh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khác;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họa.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500"/>
              </a:lnSpc>
              <a:spcBef>
                <a:spcPts val="10"/>
              </a:spcBef>
              <a:buChar char="•"/>
              <a:tabLst>
                <a:tab pos="563880" algn="l"/>
              </a:tabLst>
            </a:pPr>
            <a:r>
              <a:rPr sz="1800" spc="5" dirty="0">
                <a:latin typeface="Times New Roman"/>
                <a:cs typeface="Times New Roman"/>
              </a:rPr>
              <a:t>Luận </a:t>
            </a:r>
            <a:r>
              <a:rPr sz="1800" spc="-5" dirty="0">
                <a:latin typeface="Times New Roman"/>
                <a:cs typeface="Times New Roman"/>
              </a:rPr>
              <a:t>điểm </a:t>
            </a:r>
            <a:r>
              <a:rPr sz="1800" dirty="0">
                <a:latin typeface="Times New Roman"/>
                <a:cs typeface="Times New Roman"/>
              </a:rPr>
              <a:t>4, Rút </a:t>
            </a:r>
            <a:r>
              <a:rPr sz="1800" spc="-1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bài </a:t>
            </a:r>
            <a:r>
              <a:rPr sz="1800" dirty="0">
                <a:latin typeface="Times New Roman"/>
                <a:cs typeface="Times New Roman"/>
              </a:rPr>
              <a:t>học nhận thức và </a:t>
            </a:r>
            <a:r>
              <a:rPr sz="1800" spc="-5" dirty="0">
                <a:latin typeface="Times New Roman"/>
                <a:cs typeface="Times New Roman"/>
              </a:rPr>
              <a:t>hành </a:t>
            </a:r>
            <a:r>
              <a:rPr sz="1800" dirty="0">
                <a:latin typeface="Times New Roman"/>
                <a:cs typeface="Times New Roman"/>
              </a:rPr>
              <a:t>động. </a:t>
            </a:r>
            <a:r>
              <a:rPr sz="1800" spc="-5" dirty="0">
                <a:latin typeface="Times New Roman"/>
                <a:cs typeface="Times New Roman"/>
              </a:rPr>
              <a:t>Đây là </a:t>
            </a:r>
            <a:r>
              <a:rPr sz="1800" dirty="0">
                <a:latin typeface="Times New Roman"/>
                <a:cs typeface="Times New Roman"/>
              </a:rPr>
              <a:t>vấn </a:t>
            </a:r>
            <a:r>
              <a:rPr sz="1800" spc="-5" dirty="0">
                <a:latin typeface="Times New Roman"/>
                <a:cs typeface="Times New Roman"/>
              </a:rPr>
              <a:t>đề </a:t>
            </a:r>
            <a:r>
              <a:rPr sz="1800" dirty="0">
                <a:latin typeface="Times New Roman"/>
                <a:cs typeface="Times New Roman"/>
              </a:rPr>
              <a:t>cơ </a:t>
            </a:r>
            <a:r>
              <a:rPr sz="1800" spc="-5" dirty="0">
                <a:latin typeface="Times New Roman"/>
                <a:cs typeface="Times New Roman"/>
              </a:rPr>
              <a:t>bản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bởi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mục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đích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rút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đúng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thuyết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đọc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áp</a:t>
            </a:r>
            <a:r>
              <a:rPr sz="1800" spc="-5" dirty="0">
                <a:latin typeface="Times New Roman"/>
                <a:cs typeface="Times New Roman"/>
              </a:rPr>
              <a:t> dụng</a:t>
            </a:r>
            <a:r>
              <a:rPr sz="1800" dirty="0">
                <a:latin typeface="Times New Roman"/>
                <a:cs typeface="Times New Roman"/>
              </a:rPr>
              <a:t> vào thực tiễn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4304157"/>
            <a:ext cx="86804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*</a:t>
            </a:r>
            <a:r>
              <a:rPr sz="1800" b="1" u="heavy" spc="-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Lưu</a:t>
            </a:r>
            <a:r>
              <a:rPr sz="1800" b="1" u="heavy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ý: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18385" y="4332096"/>
            <a:ext cx="7339965" cy="26416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39"/>
              </a:lnSpc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đáp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hoặc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nhập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endParaRPr sz="18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14400" y="4674996"/>
          <a:ext cx="8239759" cy="1286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79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0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1751">
                <a:tc gridSpan="2">
                  <a:txBody>
                    <a:bodyPr/>
                    <a:lstStyle/>
                    <a:p>
                      <a:pPr>
                        <a:lnSpc>
                          <a:spcPts val="2039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vào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làm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một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phần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là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“Phần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bàn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luận”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(Bao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gồm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phân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tích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chứng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minh;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Mở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rộng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–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79248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37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đánh</a:t>
                      </a:r>
                      <a:r>
                        <a:rPr sz="18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giá).</a:t>
                      </a:r>
                      <a:r>
                        <a:rPr sz="1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Tuy</a:t>
                      </a:r>
                      <a:r>
                        <a:rPr sz="1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nhiên</a:t>
                      </a:r>
                      <a:r>
                        <a:rPr sz="1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về</a:t>
                      </a:r>
                      <a:r>
                        <a:rPr sz="18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mặt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cơ</a:t>
                      </a:r>
                      <a:r>
                        <a:rPr sz="18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bản</a:t>
                      </a:r>
                      <a:r>
                        <a:rPr sz="1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thì</a:t>
                      </a:r>
                      <a:r>
                        <a:rPr sz="1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vẫn từng</a:t>
                      </a:r>
                      <a:r>
                        <a:rPr sz="18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ấy</a:t>
                      </a:r>
                      <a:r>
                        <a:rPr sz="18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luận</a:t>
                      </a:r>
                      <a:r>
                        <a:rPr sz="1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điểm,</a:t>
                      </a:r>
                      <a:r>
                        <a:rPr sz="1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chỉ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sz="18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điều</a:t>
                      </a:r>
                      <a:r>
                        <a:rPr sz="1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ta</a:t>
                      </a:r>
                      <a:r>
                        <a:rPr sz="1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sz="1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thể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4130" marB="0">
                    <a:lnT w="79248">
                      <a:solidFill>
                        <a:srgbClr val="FFFFFF"/>
                      </a:solidFill>
                      <a:prstDash val="solid"/>
                    </a:lnT>
                    <a:lnB w="79248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1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tách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ra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thành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phần</a:t>
                      </a:r>
                      <a:r>
                        <a:rPr sz="18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riêng</a:t>
                      </a:r>
                      <a:r>
                        <a:rPr sz="18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hoặc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nhập</a:t>
                      </a:r>
                      <a:r>
                        <a:rPr sz="18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vào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làm</a:t>
                      </a:r>
                      <a:r>
                        <a:rPr sz="18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một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phần</a:t>
                      </a:r>
                      <a:r>
                        <a:rPr sz="18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chung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mà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thôi.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Điều</a:t>
                      </a:r>
                      <a:r>
                        <a:rPr sz="18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này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được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thể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4130" marB="0">
                    <a:lnT w="79248">
                      <a:solidFill>
                        <a:srgbClr val="FFFFFF"/>
                      </a:solidFill>
                      <a:prstDash val="solid"/>
                    </a:lnT>
                    <a:lnB w="79324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94">
                <a:tc>
                  <a:txBody>
                    <a:bodyPr/>
                    <a:lstStyle/>
                    <a:p>
                      <a:pPr>
                        <a:lnSpc>
                          <a:spcPts val="2085"/>
                        </a:lnSpc>
                        <a:spcBef>
                          <a:spcPts val="19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hiện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rất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rõ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ở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phần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gợi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ý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các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dạng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đề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trong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phần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IV.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4765" marB="0">
                    <a:lnT w="79324">
                      <a:solidFill>
                        <a:srgbClr val="FFFFFF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79324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86714"/>
            <a:ext cx="2413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Bảng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cấu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trúc bài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làm</a:t>
            </a:r>
            <a:endParaRPr sz="18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14400" y="1256030"/>
          <a:ext cx="8013065" cy="49189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71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1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5967">
                <a:tc>
                  <a:txBody>
                    <a:bodyPr/>
                    <a:lstStyle/>
                    <a:p>
                      <a:pPr algn="ctr">
                        <a:lnSpc>
                          <a:spcPts val="211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TƯ</a:t>
                      </a:r>
                      <a:r>
                        <a:rPr sz="1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TƯỞNG</a:t>
                      </a:r>
                      <a:r>
                        <a:rPr sz="1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NHÂN</a:t>
                      </a:r>
                      <a:r>
                        <a:rPr sz="1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VĂN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7C9AC"/>
                    </a:solidFill>
                  </a:tcPr>
                </a:tc>
                <a:tc>
                  <a:txBody>
                    <a:bodyPr/>
                    <a:lstStyle/>
                    <a:p>
                      <a:pPr marL="365125">
                        <a:lnSpc>
                          <a:spcPts val="211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TƯ</a:t>
                      </a:r>
                      <a:r>
                        <a:rPr sz="1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TƯỞNG</a:t>
                      </a:r>
                      <a:r>
                        <a:rPr sz="1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PHẢN</a:t>
                      </a:r>
                      <a:r>
                        <a:rPr sz="1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NHÂN</a:t>
                      </a:r>
                      <a:r>
                        <a:rPr sz="1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VĂN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C5DF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188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I.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MỞ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BÀI: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nêu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vấn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đề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solidFill>
                      <a:srgbClr val="F7C9AC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I.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MỞ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BÀI: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nêu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vấn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đề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solidFill>
                      <a:srgbClr val="C5DF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378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II.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THÂN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BÀI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solidFill>
                      <a:srgbClr val="F7C9AC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II.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THÂN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BÀI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solidFill>
                      <a:srgbClr val="C5DF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754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Giải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thích: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nếu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là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câu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nói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ý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kiến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hai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889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vế</a:t>
                      </a:r>
                      <a:r>
                        <a:rPr sz="1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thì</a:t>
                      </a:r>
                      <a:r>
                        <a:rPr sz="1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giải</a:t>
                      </a:r>
                      <a:r>
                        <a:rPr sz="1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thích</a:t>
                      </a:r>
                      <a:r>
                        <a:rPr sz="1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hai</a:t>
                      </a: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vế</a:t>
                      </a:r>
                      <a:r>
                        <a:rPr sz="18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rồi</a:t>
                      </a: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giải</a:t>
                      </a:r>
                      <a:r>
                        <a:rPr sz="18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thích</a:t>
                      </a:r>
                      <a:r>
                        <a:rPr sz="1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cả</a:t>
                      </a:r>
                      <a:r>
                        <a:rPr sz="18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câu.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solidFill>
                      <a:srgbClr val="F7C9AC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Giải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thích: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nếu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là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câu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nói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ý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kiến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hai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vế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889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thì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giải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thích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hai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vế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rồi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giải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thích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cả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câu.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solidFill>
                      <a:srgbClr val="C5DF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7708">
                <a:tc>
                  <a:txBody>
                    <a:bodyPr/>
                    <a:lstStyle/>
                    <a:p>
                      <a:pPr marL="238125" indent="-229870" algn="just">
                        <a:lnSpc>
                          <a:spcPct val="100000"/>
                        </a:lnSpc>
                        <a:spcBef>
                          <a:spcPts val="229"/>
                        </a:spcBef>
                        <a:buAutoNum type="arabicPeriod" startAt="2"/>
                        <a:tabLst>
                          <a:tab pos="238760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Bàn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luận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8890" marR="635" lvl="1" algn="just">
                        <a:lnSpc>
                          <a:spcPts val="2690"/>
                        </a:lnSpc>
                        <a:spcBef>
                          <a:spcPts val="175"/>
                        </a:spcBef>
                        <a:buAutoNum type="alphaLcPeriod"/>
                        <a:tabLst>
                          <a:tab pos="242570" algn="l"/>
                        </a:tabLst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Tác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dụng ý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nghĩa của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tư tưởng (chứng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minh,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so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sánh,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đối chiếu, phân tích …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để 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chỉ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ra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chỗ đúng)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38125" lvl="1" indent="-229870" algn="just">
                        <a:lnSpc>
                          <a:spcPct val="100000"/>
                        </a:lnSpc>
                        <a:spcBef>
                          <a:spcPts val="360"/>
                        </a:spcBef>
                        <a:buAutoNum type="alphaLcPeriod"/>
                        <a:tabLst>
                          <a:tab pos="238760" algn="l"/>
                        </a:tabLst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Phê phán,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bác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bỏ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tư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tưởng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trái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ngược.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solidFill>
                      <a:srgbClr val="F7C9AC"/>
                    </a:solidFill>
                  </a:tcPr>
                </a:tc>
                <a:tc>
                  <a:txBody>
                    <a:bodyPr/>
                    <a:lstStyle/>
                    <a:p>
                      <a:pPr marL="238125" indent="-229870">
                        <a:lnSpc>
                          <a:spcPct val="100000"/>
                        </a:lnSpc>
                        <a:spcBef>
                          <a:spcPts val="229"/>
                        </a:spcBef>
                        <a:buAutoNum type="arabicPeriod" startAt="2"/>
                        <a:tabLst>
                          <a:tab pos="238760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Bàn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luận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8890" marR="635" lvl="1">
                        <a:lnSpc>
                          <a:spcPct val="124400"/>
                        </a:lnSpc>
                        <a:buAutoNum type="alphaLcPeriod"/>
                        <a:tabLst>
                          <a:tab pos="217804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Tác</a:t>
                      </a:r>
                      <a:r>
                        <a:rPr sz="18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hại</a:t>
                      </a:r>
                      <a:r>
                        <a:rPr sz="18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tư</a:t>
                      </a:r>
                      <a:r>
                        <a:rPr sz="18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tưởng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(chứng</a:t>
                      </a:r>
                      <a:r>
                        <a:rPr sz="1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minh,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so</a:t>
                      </a:r>
                      <a:r>
                        <a:rPr sz="1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sánh,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đối chiếu,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phân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tích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…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để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chỉ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ra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chỗ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sai)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8890" marR="1905" lvl="1">
                        <a:lnSpc>
                          <a:spcPts val="2700"/>
                        </a:lnSpc>
                        <a:spcBef>
                          <a:spcPts val="170"/>
                        </a:spcBef>
                        <a:buAutoNum type="alphaLcPeriod"/>
                        <a:tabLst>
                          <a:tab pos="234315" algn="l"/>
                        </a:tabLst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Biểu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dương,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ngợi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ca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tư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tưởng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nhân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văn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đối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lập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với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phản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nhân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văn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đã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phân tích</a:t>
                      </a:r>
                      <a:r>
                        <a:rPr sz="1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ở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trên.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solidFill>
                      <a:srgbClr val="C5DF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4130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Bài học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nhận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thức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và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hành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động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81610" indent="-173355">
                        <a:lnSpc>
                          <a:spcPct val="100000"/>
                        </a:lnSpc>
                        <a:spcBef>
                          <a:spcPts val="540"/>
                        </a:spcBef>
                        <a:buChar char="–"/>
                        <a:tabLst>
                          <a:tab pos="182245" algn="l"/>
                        </a:tabLst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Về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nhận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thức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ta có: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đúng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hay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sai?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81610" indent="-173355">
                        <a:lnSpc>
                          <a:spcPct val="100000"/>
                        </a:lnSpc>
                        <a:spcBef>
                          <a:spcPts val="530"/>
                        </a:spcBef>
                        <a:buChar char="–"/>
                        <a:tabLst>
                          <a:tab pos="182245" algn="l"/>
                        </a:tabLst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Về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hành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động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ta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cần: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cần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làm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gì?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7940" marB="0">
                    <a:solidFill>
                      <a:srgbClr val="F7C9AC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Bài học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nhận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thức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và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hành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động.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80975" indent="-172720">
                        <a:lnSpc>
                          <a:spcPct val="100000"/>
                        </a:lnSpc>
                        <a:spcBef>
                          <a:spcPts val="540"/>
                        </a:spcBef>
                        <a:buChar char="–"/>
                        <a:tabLst>
                          <a:tab pos="181610" algn="l"/>
                        </a:tabLst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Về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nhận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thức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ta có: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đúng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hay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sai?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80975" indent="-172720">
                        <a:lnSpc>
                          <a:spcPct val="100000"/>
                        </a:lnSpc>
                        <a:spcBef>
                          <a:spcPts val="530"/>
                        </a:spcBef>
                        <a:buChar char="–"/>
                        <a:tabLst>
                          <a:tab pos="181610" algn="l"/>
                        </a:tabLst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Về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hành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động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ta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cần: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cần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làm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gì?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7940" marB="0">
                    <a:solidFill>
                      <a:srgbClr val="C5DF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836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III.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KẾT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BÀI: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đánh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giá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chung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về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vấn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đề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solidFill>
                      <a:srgbClr val="F7C9AC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III.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KẾT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BÀI: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đánh giá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chung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về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vấn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đề.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solidFill>
                      <a:srgbClr val="C5DF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41935" indent="-229870">
              <a:lnSpc>
                <a:spcPct val="100000"/>
              </a:lnSpc>
              <a:spcBef>
                <a:spcPts val="625"/>
              </a:spcBef>
              <a:buAutoNum type="arabicPeriod" startAt="3"/>
              <a:tabLst>
                <a:tab pos="24257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Cụ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thể</a:t>
            </a:r>
            <a:r>
              <a:rPr sz="1800" b="1" dirty="0">
                <a:latin typeface="Times New Roman"/>
                <a:cs typeface="Times New Roman"/>
              </a:rPr>
              <a:t> hóa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cấu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trúc</a:t>
            </a:r>
            <a:r>
              <a:rPr sz="1800" b="1" spc="-5" dirty="0">
                <a:latin typeface="Times New Roman"/>
                <a:cs typeface="Times New Roman"/>
              </a:rPr>
              <a:t> bài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làm</a:t>
            </a:r>
            <a:endParaRPr sz="180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  <a:spcBef>
                <a:spcPts val="530"/>
              </a:spcBef>
            </a:pPr>
            <a:r>
              <a:rPr sz="1800" b="1" spc="-5" dirty="0">
                <a:latin typeface="Times New Roman"/>
                <a:cs typeface="Times New Roman"/>
              </a:rPr>
              <a:t>A.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DẠNG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ĐỀ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BÀN VỀ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NHỮNG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VẤN ĐỀ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MANG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TÍNH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NHÂN VĂN CAO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ĐẸP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ts val="2700"/>
              </a:lnSpc>
              <a:spcBef>
                <a:spcPts val="165"/>
              </a:spcBef>
              <a:buChar char="-"/>
              <a:tabLst>
                <a:tab pos="139700" algn="l"/>
              </a:tabLst>
            </a:pPr>
            <a:r>
              <a:rPr sz="1800" spc="-5" dirty="0">
                <a:latin typeface="Times New Roman"/>
                <a:cs typeface="Times New Roman"/>
              </a:rPr>
              <a:t>Ví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dụ: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đoàn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trọng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đạo…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5" dirty="0">
                <a:latin typeface="Times New Roman"/>
                <a:cs typeface="Times New Roman"/>
              </a:rPr>
              <a:t>kiến,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nói, 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-5" dirty="0">
                <a:latin typeface="Times New Roman"/>
                <a:cs typeface="Times New Roman"/>
              </a:rPr>
              <a:t> vài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hoặc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tục</a:t>
            </a:r>
            <a:r>
              <a:rPr sz="1800" spc="-5" dirty="0">
                <a:latin typeface="Times New Roman"/>
                <a:cs typeface="Times New Roman"/>
              </a:rPr>
              <a:t> ngữ,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ngữ…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35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cấu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trúc </a:t>
            </a:r>
            <a:r>
              <a:rPr sz="1800" dirty="0">
                <a:latin typeface="Times New Roman"/>
                <a:cs typeface="Times New Roman"/>
              </a:rPr>
              <a:t>sau:</a:t>
            </a:r>
            <a:endParaRPr sz="1800">
              <a:latin typeface="Times New Roman"/>
              <a:cs typeface="Times New Roman"/>
            </a:endParaRPr>
          </a:p>
          <a:p>
            <a:pPr marL="70485">
              <a:lnSpc>
                <a:spcPct val="100000"/>
              </a:lnSpc>
              <a:spcBef>
                <a:spcPts val="52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*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MỞ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170"/>
              </a:spcBef>
              <a:buChar char="-"/>
              <a:tabLst>
                <a:tab pos="144145" algn="l"/>
              </a:tabLst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hợp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cầu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 </a:t>
            </a:r>
            <a:r>
              <a:rPr sz="1800" spc="-5" dirty="0">
                <a:latin typeface="Times New Roman"/>
                <a:cs typeface="Times New Roman"/>
              </a:rPr>
              <a:t>(hoặc…)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dẫn</a:t>
            </a:r>
            <a:r>
              <a:rPr sz="1800" dirty="0">
                <a:latin typeface="Times New Roman"/>
                <a:cs typeface="Times New Roman"/>
              </a:rPr>
              <a:t> 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kiến</a:t>
            </a:r>
            <a:r>
              <a:rPr sz="1800" dirty="0">
                <a:latin typeface="Times New Roman"/>
                <a:cs typeface="Times New Roman"/>
              </a:rPr>
              <a:t> vào.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Ví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dụ: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</a:pPr>
            <a:r>
              <a:rPr sz="1800" b="1" i="1" spc="-5" dirty="0">
                <a:latin typeface="Times New Roman"/>
                <a:cs typeface="Times New Roman"/>
              </a:rPr>
              <a:t>Đề</a:t>
            </a:r>
            <a:r>
              <a:rPr sz="1800" b="1" i="1" spc="4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ra:</a:t>
            </a:r>
            <a:r>
              <a:rPr sz="1800" b="1" i="1" spc="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Viết</a:t>
            </a:r>
            <a:r>
              <a:rPr sz="1800" b="1" i="1" spc="3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một</a:t>
            </a:r>
            <a:r>
              <a:rPr sz="1800" b="1" i="1" spc="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bài</a:t>
            </a:r>
            <a:r>
              <a:rPr sz="1800" b="1" i="1" spc="4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văn</a:t>
            </a:r>
            <a:r>
              <a:rPr sz="1800" b="1" i="1" spc="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nghị</a:t>
            </a:r>
            <a:r>
              <a:rPr sz="1800" b="1" i="1" spc="4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luận</a:t>
            </a:r>
            <a:r>
              <a:rPr sz="1800" b="1" i="1" spc="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(khoảng</a:t>
            </a:r>
            <a:r>
              <a:rPr sz="1800" b="1" i="1" spc="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600</a:t>
            </a:r>
            <a:r>
              <a:rPr sz="1800" b="1" i="1" spc="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chữ)</a:t>
            </a:r>
            <a:r>
              <a:rPr sz="1800" b="1" i="1" spc="4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trình</a:t>
            </a:r>
            <a:r>
              <a:rPr sz="1800" b="1" i="1" spc="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bày</a:t>
            </a:r>
            <a:r>
              <a:rPr sz="1800" b="1" i="1" spc="4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suy</a:t>
            </a:r>
            <a:r>
              <a:rPr sz="1800" b="1" i="1" spc="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nghĩ</a:t>
            </a:r>
            <a:r>
              <a:rPr sz="1800" b="1" i="1" spc="4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của</a:t>
            </a:r>
            <a:r>
              <a:rPr sz="1800" b="1" i="1" spc="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anh/chị</a:t>
            </a:r>
            <a:r>
              <a:rPr sz="1800" b="1" i="1" spc="4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về </a:t>
            </a:r>
            <a:r>
              <a:rPr sz="1800" b="1" i="1" spc="-434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câu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nói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của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liệt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sĩ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Đặng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Thùy</a:t>
            </a:r>
            <a:r>
              <a:rPr sz="1800" b="1" i="1" spc="-2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Trâm:</a:t>
            </a:r>
            <a:r>
              <a:rPr sz="1800" b="1" i="1" spc="-2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“Đời</a:t>
            </a:r>
            <a:r>
              <a:rPr sz="1800" b="1" i="1" spc="-3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phải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trải</a:t>
            </a:r>
            <a:r>
              <a:rPr sz="1800" b="1" i="1" spc="-3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qua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giông</a:t>
            </a:r>
            <a:r>
              <a:rPr sz="1800" b="1" i="1" spc="-3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tố</a:t>
            </a:r>
            <a:r>
              <a:rPr sz="1800" b="1" i="1" spc="-3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nhưng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không</a:t>
            </a:r>
            <a:r>
              <a:rPr sz="1800" b="1" i="1" spc="-30" dirty="0">
                <a:latin typeface="Times New Roman"/>
                <a:cs typeface="Times New Roman"/>
              </a:rPr>
              <a:t> </a:t>
            </a:r>
            <a:r>
              <a:rPr sz="1800" b="1" i="1" spc="5" dirty="0">
                <a:latin typeface="Times New Roman"/>
                <a:cs typeface="Times New Roman"/>
              </a:rPr>
              <a:t>được</a:t>
            </a:r>
            <a:r>
              <a:rPr sz="1800" b="1" i="1" spc="-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cúi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i="1" dirty="0">
                <a:latin typeface="Times New Roman"/>
                <a:cs typeface="Times New Roman"/>
              </a:rPr>
              <a:t>đầu</a:t>
            </a:r>
            <a:r>
              <a:rPr sz="1800" b="1" i="1" spc="-2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trước</a:t>
            </a:r>
            <a:r>
              <a:rPr sz="1800" b="1" i="1" spc="-2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giông</a:t>
            </a:r>
            <a:r>
              <a:rPr sz="1800" b="1" i="1" spc="-2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tố”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5" dirty="0">
                <a:latin typeface="Times New Roman"/>
                <a:cs typeface="Times New Roman"/>
              </a:rPr>
              <a:t> sau: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(thường</a:t>
            </a:r>
            <a:r>
              <a:rPr sz="1800" dirty="0">
                <a:latin typeface="Times New Roman"/>
                <a:cs typeface="Times New Roman"/>
              </a:rPr>
              <a:t> dùng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lập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spc="5" dirty="0">
                <a:latin typeface="Times New Roman"/>
                <a:cs typeface="Times New Roman"/>
              </a:rPr>
              <a:t>mở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bài)</a:t>
            </a:r>
            <a:endParaRPr sz="1800">
              <a:latin typeface="Times New Roman"/>
              <a:cs typeface="Times New Roman"/>
            </a:endParaRPr>
          </a:p>
          <a:p>
            <a:pPr marL="12700" indent="288290">
              <a:lnSpc>
                <a:spcPct val="100000"/>
              </a:lnSpc>
              <a:spcBef>
                <a:spcPts val="525"/>
              </a:spcBef>
            </a:pPr>
            <a:r>
              <a:rPr sz="1800" i="1" spc="-10" dirty="0">
                <a:latin typeface="Times New Roman"/>
                <a:cs typeface="Times New Roman"/>
              </a:rPr>
              <a:t>Cuộc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quanh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biết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bao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nhiêu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khó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khăn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thử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thách.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Nếu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hèn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nhát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yếu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5"/>
              </a:spcBef>
            </a:pPr>
            <a:r>
              <a:rPr sz="1800" i="1" dirty="0">
                <a:latin typeface="Times New Roman"/>
                <a:cs typeface="Times New Roman"/>
              </a:rPr>
              <a:t>đuối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chắc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chắn </a:t>
            </a:r>
            <a:r>
              <a:rPr sz="1800" i="1" spc="-5" dirty="0">
                <a:latin typeface="Times New Roman"/>
                <a:cs typeface="Times New Roman"/>
              </a:rPr>
              <a:t>ta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sẽ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thất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bại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nhưng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nếu có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ý </a:t>
            </a:r>
            <a:r>
              <a:rPr sz="1800" i="1" spc="-5" dirty="0">
                <a:latin typeface="Times New Roman"/>
                <a:cs typeface="Times New Roman"/>
              </a:rPr>
              <a:t>chí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và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nghị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lực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thì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chắc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chắn ta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sẽ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đạp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bằng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mọi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gian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khó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để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vươn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đến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thành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công.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lẽ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đó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cũng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chính là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ý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nghĩa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của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câu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nói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mà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chị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>
              <a:lnSpc>
                <a:spcPct val="124400"/>
              </a:lnSpc>
              <a:spcBef>
                <a:spcPts val="100"/>
              </a:spcBef>
            </a:pPr>
            <a:r>
              <a:rPr sz="1800" i="1" spc="-5" dirty="0">
                <a:latin typeface="Times New Roman"/>
                <a:cs typeface="Times New Roman"/>
              </a:rPr>
              <a:t>Đặng </a:t>
            </a:r>
            <a:r>
              <a:rPr sz="1800" i="1" dirty="0">
                <a:latin typeface="Times New Roman"/>
                <a:cs typeface="Times New Roman"/>
              </a:rPr>
              <a:t>Thùy </a:t>
            </a:r>
            <a:r>
              <a:rPr sz="1800" i="1" spc="-10" dirty="0">
                <a:latin typeface="Times New Roman"/>
                <a:cs typeface="Times New Roman"/>
              </a:rPr>
              <a:t>Trâm </a:t>
            </a:r>
            <a:r>
              <a:rPr sz="1800" i="1" spc="-5" dirty="0">
                <a:latin typeface="Times New Roman"/>
                <a:cs typeface="Times New Roman"/>
              </a:rPr>
              <a:t>muốn gửi đến </a:t>
            </a:r>
            <a:r>
              <a:rPr sz="1800" i="1" dirty="0">
                <a:latin typeface="Times New Roman"/>
                <a:cs typeface="Times New Roman"/>
              </a:rPr>
              <a:t>tất cả chúng ta: </a:t>
            </a:r>
            <a:r>
              <a:rPr sz="1800" i="1" spc="-5" dirty="0">
                <a:latin typeface="Times New Roman"/>
                <a:cs typeface="Times New Roman"/>
              </a:rPr>
              <a:t>“Đời </a:t>
            </a:r>
            <a:r>
              <a:rPr sz="1800" i="1" dirty="0">
                <a:latin typeface="Times New Roman"/>
                <a:cs typeface="Times New Roman"/>
              </a:rPr>
              <a:t>phải </a:t>
            </a:r>
            <a:r>
              <a:rPr sz="1800" i="1" spc="-5" dirty="0">
                <a:latin typeface="Times New Roman"/>
                <a:cs typeface="Times New Roman"/>
              </a:rPr>
              <a:t>trải qua </a:t>
            </a:r>
            <a:r>
              <a:rPr sz="1800" i="1" dirty="0">
                <a:latin typeface="Times New Roman"/>
                <a:cs typeface="Times New Roman"/>
              </a:rPr>
              <a:t>giông </a:t>
            </a:r>
            <a:r>
              <a:rPr sz="1800" i="1" spc="5" dirty="0">
                <a:latin typeface="Times New Roman"/>
                <a:cs typeface="Times New Roman"/>
              </a:rPr>
              <a:t>tố </a:t>
            </a:r>
            <a:r>
              <a:rPr sz="1800" i="1" spc="-5" dirty="0">
                <a:latin typeface="Times New Roman"/>
                <a:cs typeface="Times New Roman"/>
              </a:rPr>
              <a:t>nhưng </a:t>
            </a:r>
            <a:r>
              <a:rPr sz="1800" i="1" dirty="0">
                <a:latin typeface="Times New Roman"/>
                <a:cs typeface="Times New Roman"/>
              </a:rPr>
              <a:t>không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cúi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đầu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trước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giông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tố”.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hợp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sau: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800" spc="-5" dirty="0">
                <a:latin typeface="Times New Roman"/>
                <a:cs typeface="Times New Roman"/>
              </a:rPr>
              <a:t>Ví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dụ: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b="1" i="1" spc="-5" dirty="0">
                <a:latin typeface="Times New Roman"/>
                <a:cs typeface="Times New Roman"/>
              </a:rPr>
              <a:t>Đề</a:t>
            </a:r>
            <a:r>
              <a:rPr sz="1800" b="1" i="1" spc="4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ra:</a:t>
            </a:r>
            <a:r>
              <a:rPr sz="1800" b="1" i="1" spc="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Viết</a:t>
            </a:r>
            <a:r>
              <a:rPr sz="1800" b="1" i="1" spc="3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một</a:t>
            </a:r>
            <a:r>
              <a:rPr sz="1800" b="1" i="1" spc="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bài</a:t>
            </a:r>
            <a:r>
              <a:rPr sz="1800" b="1" i="1" spc="4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văn</a:t>
            </a:r>
            <a:r>
              <a:rPr sz="1800" b="1" i="1" spc="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nghị</a:t>
            </a:r>
            <a:r>
              <a:rPr sz="1800" b="1" i="1" spc="4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luận</a:t>
            </a:r>
            <a:r>
              <a:rPr sz="1800" b="1" i="1" spc="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(khoảng</a:t>
            </a:r>
            <a:r>
              <a:rPr sz="1800" b="1" i="1" spc="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600</a:t>
            </a:r>
            <a:r>
              <a:rPr sz="1800" b="1" i="1" spc="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chữ)</a:t>
            </a:r>
            <a:r>
              <a:rPr sz="1800" b="1" i="1" spc="4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trình</a:t>
            </a:r>
            <a:r>
              <a:rPr sz="1800" b="1" i="1" spc="3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bày</a:t>
            </a:r>
            <a:r>
              <a:rPr sz="1800" b="1" i="1" spc="4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suy</a:t>
            </a:r>
            <a:r>
              <a:rPr sz="1800" b="1" i="1" spc="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nghĩ</a:t>
            </a:r>
            <a:r>
              <a:rPr sz="1800" b="1" i="1" spc="4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của</a:t>
            </a:r>
            <a:r>
              <a:rPr sz="1800" b="1" i="1" spc="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anh/chị</a:t>
            </a:r>
            <a:r>
              <a:rPr sz="1800" b="1" i="1" spc="4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về </a:t>
            </a:r>
            <a:r>
              <a:rPr sz="1800" b="1" i="1" spc="-434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lòng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tự</a:t>
            </a:r>
            <a:r>
              <a:rPr sz="1800" b="1" i="1" spc="-5" dirty="0">
                <a:latin typeface="Times New Roman"/>
                <a:cs typeface="Times New Roman"/>
              </a:rPr>
              <a:t> trọng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trong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cuộc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sống.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sau:</a:t>
            </a:r>
            <a:endParaRPr sz="1800">
              <a:latin typeface="Times New Roman"/>
              <a:cs typeface="Times New Roman"/>
            </a:endParaRPr>
          </a:p>
          <a:p>
            <a:pPr marL="12700" marR="6350" indent="173990" algn="just">
              <a:lnSpc>
                <a:spcPts val="2690"/>
              </a:lnSpc>
              <a:spcBef>
                <a:spcPts val="175"/>
              </a:spcBef>
            </a:pPr>
            <a:r>
              <a:rPr sz="1800" i="1" spc="-5" dirty="0">
                <a:latin typeface="Times New Roman"/>
                <a:cs typeface="Times New Roman"/>
              </a:rPr>
              <a:t>Trong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cuộc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sống,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nhiều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phẩm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chất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đáng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quý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như: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lòng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nhân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ái,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lòng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vị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tha,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lòng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tự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trọng,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ý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chí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nghị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lực,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niềm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tin…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Trong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đó,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lòng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tự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trọng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phẩm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chất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quý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báu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nhất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5" dirty="0">
                <a:latin typeface="Times New Roman"/>
                <a:cs typeface="Times New Roman"/>
              </a:rPr>
              <a:t> người.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*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THÂN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endParaRPr sz="1800">
              <a:latin typeface="Times New Roman"/>
              <a:cs typeface="Times New Roman"/>
            </a:endParaRPr>
          </a:p>
          <a:p>
            <a:pPr marL="12700" marR="162052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1.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thích: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(Trước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 cần </a:t>
            </a:r>
            <a:r>
              <a:rPr sz="1800" spc="-5" dirty="0">
                <a:latin typeface="Times New Roman"/>
                <a:cs typeface="Times New Roman"/>
              </a:rPr>
              <a:t>hiểu</a:t>
            </a:r>
            <a:r>
              <a:rPr sz="1800" dirty="0">
                <a:latin typeface="Times New Roman"/>
                <a:cs typeface="Times New Roman"/>
              </a:rPr>
              <a:t> ý </a:t>
            </a:r>
            <a:r>
              <a:rPr sz="1800" spc="-5" dirty="0">
                <a:latin typeface="Times New Roman"/>
                <a:cs typeface="Times New Roman"/>
              </a:rPr>
              <a:t>kiến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(….)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dirty="0">
                <a:latin typeface="Times New Roman"/>
                <a:cs typeface="Times New Roman"/>
              </a:rPr>
              <a:t> ý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nào)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Nếu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vế</a:t>
            </a:r>
            <a:r>
              <a:rPr sz="1800" spc="-5" dirty="0">
                <a:latin typeface="Times New Roman"/>
                <a:cs typeface="Times New Roman"/>
              </a:rPr>
              <a:t> thì:</a:t>
            </a:r>
            <a:r>
              <a:rPr sz="1800" dirty="0">
                <a:latin typeface="Times New Roman"/>
                <a:cs typeface="Times New Roman"/>
              </a:rPr>
              <a:t> giải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 </a:t>
            </a:r>
            <a:r>
              <a:rPr sz="1800" spc="-5" dirty="0">
                <a:latin typeface="Times New Roman"/>
                <a:cs typeface="Times New Roman"/>
              </a:rPr>
              <a:t>vế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 </a:t>
            </a:r>
            <a:r>
              <a:rPr sz="1800" spc="-5" dirty="0">
                <a:latin typeface="Times New Roman"/>
                <a:cs typeface="Times New Roman"/>
              </a:rPr>
              <a:t>rồi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-5" dirty="0">
                <a:latin typeface="Times New Roman"/>
                <a:cs typeface="Times New Roman"/>
              </a:rPr>
              <a:t> câu.</a:t>
            </a:r>
            <a:endParaRPr sz="1800">
              <a:latin typeface="Times New Roman"/>
              <a:cs typeface="Times New Roman"/>
            </a:endParaRPr>
          </a:p>
          <a:p>
            <a:pPr marL="12700" marR="6350" indent="57785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Ví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dụ: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Anh/chị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nói: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“Không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mục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quá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vời”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(Nick</a:t>
            </a:r>
            <a:r>
              <a:rPr sz="1800" spc="-5" dirty="0">
                <a:latin typeface="Times New Roman"/>
                <a:cs typeface="Times New Roman"/>
              </a:rPr>
              <a:t> Vujicic)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5316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15570" algn="just">
              <a:lnSpc>
                <a:spcPct val="124600"/>
              </a:lnSpc>
              <a:spcBef>
                <a:spcPts val="95"/>
              </a:spcBef>
            </a:pPr>
            <a:r>
              <a:rPr sz="1800" i="1" spc="-5" dirty="0">
                <a:latin typeface="Times New Roman"/>
                <a:cs typeface="Times New Roman"/>
              </a:rPr>
              <a:t>Trước hết </a:t>
            </a:r>
            <a:r>
              <a:rPr sz="1800" i="1" dirty="0">
                <a:latin typeface="Times New Roman"/>
                <a:cs typeface="Times New Roman"/>
              </a:rPr>
              <a:t>ta </a:t>
            </a:r>
            <a:r>
              <a:rPr sz="1800" i="1" spc="-5" dirty="0">
                <a:latin typeface="Times New Roman"/>
                <a:cs typeface="Times New Roman"/>
              </a:rPr>
              <a:t>cần </a:t>
            </a:r>
            <a:r>
              <a:rPr sz="1800" i="1" dirty="0">
                <a:latin typeface="Times New Roman"/>
                <a:cs typeface="Times New Roman"/>
              </a:rPr>
              <a:t>hiểu câu nói của Nick </a:t>
            </a:r>
            <a:r>
              <a:rPr sz="1800" i="1" spc="-5" dirty="0">
                <a:latin typeface="Times New Roman"/>
                <a:cs typeface="Times New Roman"/>
              </a:rPr>
              <a:t>Vujicic: “Không </a:t>
            </a:r>
            <a:r>
              <a:rPr sz="1800" i="1" dirty="0">
                <a:latin typeface="Times New Roman"/>
                <a:cs typeface="Times New Roman"/>
              </a:rPr>
              <a:t>có mục tiêu nào quá </a:t>
            </a:r>
            <a:r>
              <a:rPr sz="1800" i="1" spc="-5" dirty="0">
                <a:latin typeface="Times New Roman"/>
                <a:cs typeface="Times New Roman"/>
              </a:rPr>
              <a:t>lớn, </a:t>
            </a:r>
            <a:r>
              <a:rPr sz="1800" i="1" dirty="0">
                <a:latin typeface="Times New Roman"/>
                <a:cs typeface="Times New Roman"/>
              </a:rPr>
              <a:t>không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 </a:t>
            </a:r>
            <a:r>
              <a:rPr sz="1800" i="1" spc="-5" dirty="0">
                <a:latin typeface="Times New Roman"/>
                <a:cs typeface="Times New Roman"/>
              </a:rPr>
              <a:t>ước mơ </a:t>
            </a:r>
            <a:r>
              <a:rPr sz="1800" i="1" dirty="0">
                <a:latin typeface="Times New Roman"/>
                <a:cs typeface="Times New Roman"/>
              </a:rPr>
              <a:t>nào quá xa vời”. </a:t>
            </a:r>
            <a:r>
              <a:rPr sz="1800" i="1" spc="-5" dirty="0">
                <a:latin typeface="Times New Roman"/>
                <a:cs typeface="Times New Roman"/>
              </a:rPr>
              <a:t>(Vế </a:t>
            </a:r>
            <a:r>
              <a:rPr sz="1800" i="1" dirty="0">
                <a:latin typeface="Times New Roman"/>
                <a:cs typeface="Times New Roman"/>
              </a:rPr>
              <a:t>1) </a:t>
            </a:r>
            <a:r>
              <a:rPr sz="1800" i="1" spc="-5" dirty="0">
                <a:latin typeface="Times New Roman"/>
                <a:cs typeface="Times New Roman"/>
              </a:rPr>
              <a:t>“Mục tiêu” </a:t>
            </a:r>
            <a:r>
              <a:rPr sz="1800" i="1" dirty="0">
                <a:latin typeface="Times New Roman"/>
                <a:cs typeface="Times New Roman"/>
              </a:rPr>
              <a:t>là điểm là </a:t>
            </a:r>
            <a:r>
              <a:rPr sz="1800" i="1" spc="-5" dirty="0">
                <a:latin typeface="Times New Roman"/>
                <a:cs typeface="Times New Roman"/>
              </a:rPr>
              <a:t>đích mà </a:t>
            </a:r>
            <a:r>
              <a:rPr sz="1800" i="1" dirty="0">
                <a:latin typeface="Times New Roman"/>
                <a:cs typeface="Times New Roman"/>
              </a:rPr>
              <a:t>chúng ta hướng đến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cuộc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đời,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dự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định,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định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hướng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đề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trước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mắt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ta.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(Vế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2)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“Ước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mơ”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khát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vọng,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mong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muốn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đạt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điều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mình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đang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ấp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ủ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lòng.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(Cả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câu)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vậy, </a:t>
            </a:r>
            <a:r>
              <a:rPr sz="1800" i="1" spc="-5" dirty="0">
                <a:latin typeface="Times New Roman"/>
                <a:cs typeface="Times New Roman"/>
              </a:rPr>
              <a:t>điều </a:t>
            </a:r>
            <a:r>
              <a:rPr sz="1800" i="1" dirty="0">
                <a:latin typeface="Times New Roman"/>
                <a:cs typeface="Times New Roman"/>
              </a:rPr>
              <a:t>Nick </a:t>
            </a:r>
            <a:r>
              <a:rPr sz="1800" i="1" spc="-5" dirty="0">
                <a:latin typeface="Times New Roman"/>
                <a:cs typeface="Times New Roman"/>
              </a:rPr>
              <a:t>muốn </a:t>
            </a:r>
            <a:r>
              <a:rPr sz="1800" i="1" dirty="0">
                <a:latin typeface="Times New Roman"/>
                <a:cs typeface="Times New Roman"/>
              </a:rPr>
              <a:t>gửi đến </a:t>
            </a:r>
            <a:r>
              <a:rPr sz="1800" i="1" spc="-5" dirty="0">
                <a:latin typeface="Times New Roman"/>
                <a:cs typeface="Times New Roman"/>
              </a:rPr>
              <a:t>chúng </a:t>
            </a:r>
            <a:r>
              <a:rPr sz="1800" i="1" dirty="0">
                <a:latin typeface="Times New Roman"/>
                <a:cs typeface="Times New Roman"/>
              </a:rPr>
              <a:t>ta là gì: </a:t>
            </a:r>
            <a:r>
              <a:rPr sz="1800" i="1" spc="-5" dirty="0">
                <a:latin typeface="Times New Roman"/>
                <a:cs typeface="Times New Roman"/>
              </a:rPr>
              <a:t>trong </a:t>
            </a:r>
            <a:r>
              <a:rPr sz="1800" i="1" dirty="0">
                <a:latin typeface="Times New Roman"/>
                <a:cs typeface="Times New Roman"/>
              </a:rPr>
              <a:t>cuộc </a:t>
            </a:r>
            <a:r>
              <a:rPr sz="1800" i="1" spc="-5" dirty="0">
                <a:latin typeface="Times New Roman"/>
                <a:cs typeface="Times New Roman"/>
              </a:rPr>
              <a:t>sống mỗi </a:t>
            </a:r>
            <a:r>
              <a:rPr sz="1800" i="1" dirty="0">
                <a:latin typeface="Times New Roman"/>
                <a:cs typeface="Times New Roman"/>
              </a:rPr>
              <a:t>con </a:t>
            </a:r>
            <a:r>
              <a:rPr sz="1800" i="1" spc="-5" dirty="0">
                <a:latin typeface="Times New Roman"/>
                <a:cs typeface="Times New Roman"/>
              </a:rPr>
              <a:t>người hãy xây </a:t>
            </a:r>
            <a:r>
              <a:rPr sz="1800" i="1" dirty="0">
                <a:latin typeface="Times New Roman"/>
                <a:cs typeface="Times New Roman"/>
              </a:rPr>
              <a:t>dựng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mình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mục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tiêu,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ước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mơ.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Hãy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thực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hiện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nó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vì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nó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không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gì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“quá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lớn”,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 gì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quá </a:t>
            </a:r>
            <a:r>
              <a:rPr sz="1800" i="1" spc="-5" dirty="0">
                <a:latin typeface="Times New Roman"/>
                <a:cs typeface="Times New Roman"/>
              </a:rPr>
              <a:t>“xa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vời”.</a:t>
            </a:r>
            <a:endParaRPr sz="1800" dirty="0">
              <a:latin typeface="Times New Roman"/>
              <a:cs typeface="Times New Roman"/>
            </a:endParaRPr>
          </a:p>
          <a:p>
            <a:pPr marL="70485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</a:p>
          <a:p>
            <a:pPr marL="12700" marR="5080" algn="just">
              <a:lnSpc>
                <a:spcPts val="2690"/>
              </a:lnSpc>
              <a:spcBef>
                <a:spcPts val="175"/>
              </a:spcBef>
              <a:buChar char="-"/>
              <a:tabLst>
                <a:tab pos="158115" algn="l"/>
              </a:tabLst>
            </a:pPr>
            <a:r>
              <a:rPr sz="1800" spc="-5" dirty="0">
                <a:latin typeface="Times New Roman"/>
                <a:cs typeface="Times New Roman"/>
              </a:rPr>
              <a:t>Theo cách </a:t>
            </a:r>
            <a:r>
              <a:rPr sz="1800" dirty="0">
                <a:latin typeface="Times New Roman"/>
                <a:cs typeface="Times New Roman"/>
              </a:rPr>
              <a:t>giải </a:t>
            </a:r>
            <a:r>
              <a:rPr sz="1800" spc="-5" dirty="0">
                <a:latin typeface="Times New Roman"/>
                <a:cs typeface="Times New Roman"/>
              </a:rPr>
              <a:t>thích </a:t>
            </a:r>
            <a:r>
              <a:rPr sz="1800" dirty="0">
                <a:latin typeface="Times New Roman"/>
                <a:cs typeface="Times New Roman"/>
              </a:rPr>
              <a:t>ở trên ta thấy </a:t>
            </a:r>
            <a:r>
              <a:rPr sz="1800" spc="-5" dirty="0">
                <a:latin typeface="Times New Roman"/>
                <a:cs typeface="Times New Roman"/>
              </a:rPr>
              <a:t>đây là </a:t>
            </a:r>
            <a:r>
              <a:rPr sz="1800" dirty="0">
                <a:latin typeface="Times New Roman"/>
                <a:cs typeface="Times New Roman"/>
              </a:rPr>
              <a:t>một ( ý kiến, câu nói) có nhiều </a:t>
            </a:r>
            <a:r>
              <a:rPr sz="1800" spc="-5" dirty="0">
                <a:latin typeface="Times New Roman"/>
                <a:cs typeface="Times New Roman"/>
              </a:rPr>
              <a:t>tác dụng </a:t>
            </a:r>
            <a:r>
              <a:rPr sz="1800" dirty="0">
                <a:latin typeface="Times New Roman"/>
                <a:cs typeface="Times New Roman"/>
              </a:rPr>
              <a:t>và ý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 nhân văn cao đẹp: (nêu biểu hiện và chứng minh. </a:t>
            </a:r>
            <a:r>
              <a:rPr sz="1800" spc="-5" dirty="0">
                <a:latin typeface="Times New Roman"/>
                <a:cs typeface="Times New Roman"/>
              </a:rPr>
              <a:t>Thường </a:t>
            </a:r>
            <a:r>
              <a:rPr sz="1800" dirty="0">
                <a:latin typeface="Times New Roman"/>
                <a:cs typeface="Times New Roman"/>
              </a:rPr>
              <a:t>trả </a:t>
            </a:r>
            <a:r>
              <a:rPr sz="1800" spc="-5" dirty="0">
                <a:latin typeface="Times New Roman"/>
                <a:cs typeface="Times New Roman"/>
              </a:rPr>
              <a:t>lời các </a:t>
            </a:r>
            <a:r>
              <a:rPr sz="1800" dirty="0">
                <a:latin typeface="Times New Roman"/>
                <a:cs typeface="Times New Roman"/>
              </a:rPr>
              <a:t>câu hỏi </a:t>
            </a:r>
            <a:r>
              <a:rPr sz="1800" spc="-5" dirty="0">
                <a:latin typeface="Times New Roman"/>
                <a:cs typeface="Times New Roman"/>
              </a:rPr>
              <a:t>như: </a:t>
            </a:r>
            <a:r>
              <a:rPr sz="1800" dirty="0">
                <a:latin typeface="Times New Roman"/>
                <a:cs typeface="Times New Roman"/>
              </a:rPr>
              <a:t> Tại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sao?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5" dirty="0">
                <a:latin typeface="Times New Roman"/>
                <a:cs typeface="Times New Roman"/>
              </a:rPr>
              <a:t> nào?)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10"/>
              </a:spcBef>
              <a:buChar char="-"/>
              <a:tabLst>
                <a:tab pos="141605" algn="l"/>
              </a:tabLst>
            </a:pPr>
            <a:r>
              <a:rPr sz="1800" dirty="0">
                <a:latin typeface="Times New Roman"/>
                <a:cs typeface="Times New Roman"/>
              </a:rPr>
              <a:t>Tuy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cạnh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tích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thấy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5" dirty="0">
                <a:latin typeface="Times New Roman"/>
                <a:cs typeface="Times New Roman"/>
              </a:rPr>
              <a:t> tưởng</a:t>
            </a:r>
            <a:r>
              <a:rPr sz="1800" dirty="0">
                <a:latin typeface="Times New Roman"/>
                <a:cs typeface="Times New Roman"/>
              </a:rPr>
              <a:t> trái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dirty="0">
                <a:latin typeface="Times New Roman"/>
                <a:cs typeface="Times New Roman"/>
              </a:rPr>
              <a:t> án: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(nêu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 </a:t>
            </a:r>
            <a:r>
              <a:rPr sz="1800" spc="-5" dirty="0">
                <a:latin typeface="Times New Roman"/>
                <a:cs typeface="Times New Roman"/>
              </a:rPr>
              <a:t>hiện, chứng</a:t>
            </a:r>
            <a:r>
              <a:rPr sz="1800" dirty="0">
                <a:latin typeface="Times New Roman"/>
                <a:cs typeface="Times New Roman"/>
              </a:rPr>
              <a:t> minh)</a:t>
            </a:r>
          </a:p>
          <a:p>
            <a:pPr marL="12700" algn="just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rút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</a:p>
          <a:p>
            <a:pPr marL="12700" algn="just">
              <a:lnSpc>
                <a:spcPct val="100000"/>
              </a:lnSpc>
              <a:spcBef>
                <a:spcPts val="535"/>
              </a:spcBef>
            </a:pPr>
            <a:r>
              <a:rPr sz="1800" dirty="0" err="1">
                <a:latin typeface="Times New Roman"/>
                <a:cs typeface="Times New Roman"/>
              </a:rPr>
              <a:t>động</a:t>
            </a:r>
            <a:r>
              <a:rPr sz="1800" dirty="0">
                <a:latin typeface="Times New Roman"/>
                <a:cs typeface="Times New Roman"/>
              </a:rPr>
              <a:t>.</a:t>
            </a:r>
            <a:endParaRPr lang="en-US"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thức,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 </a:t>
            </a:r>
            <a:r>
              <a:rPr sz="1800" spc="-5" dirty="0">
                <a:latin typeface="Times New Roman"/>
                <a:cs typeface="Times New Roman"/>
              </a:rPr>
              <a:t>đây</a:t>
            </a:r>
            <a:r>
              <a:rPr sz="1800" dirty="0">
                <a:latin typeface="Times New Roman"/>
                <a:cs typeface="Times New Roman"/>
              </a:rPr>
              <a:t> là</a:t>
            </a:r>
            <a:r>
              <a:rPr sz="1800" spc="-5" dirty="0">
                <a:latin typeface="Times New Roman"/>
                <a:cs typeface="Times New Roman"/>
              </a:rPr>
              <a:t> 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(…) đúng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noi </a:t>
            </a:r>
            <a:r>
              <a:rPr sz="1800" spc="-5" dirty="0">
                <a:latin typeface="Times New Roman"/>
                <a:cs typeface="Times New Roman"/>
              </a:rPr>
              <a:t>theo.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10499</Words>
  <PresentationFormat>Custom</PresentationFormat>
  <Paragraphs>451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Calibri</vt:lpstr>
      <vt:lpstr>Times New Roman</vt:lpstr>
      <vt:lpstr>Wingdings</vt:lpstr>
      <vt:lpstr>Office Theme</vt:lpstr>
      <vt:lpstr>BÀI 4 + 5. NGHỊ LUẬN VỀ MỘT TƯ TƯỞNG, ĐẠO LÍ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2021-06-25T08:42:57Z</dcterms:created>
  <dcterms:modified xsi:type="dcterms:W3CDTF">2021-07-04T15:34:04Z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2021-06-25T00:00:00Z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2021-06-25T00:00:00Z</vt:filetime>
  </property>
</Properties>
</file>