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</p:sldMasterIdLst>
  <p:notesMasterIdLst>
    <p:notesMasterId r:id="rId42"/>
  </p:notesMasterIdLst>
  <p:sldIdLst>
    <p:sldId id="399" r:id="rId4"/>
    <p:sldId id="280" r:id="rId5"/>
    <p:sldId id="397" r:id="rId6"/>
    <p:sldId id="398" r:id="rId7"/>
    <p:sldId id="401" r:id="rId8"/>
    <p:sldId id="402" r:id="rId9"/>
    <p:sldId id="383" r:id="rId10"/>
    <p:sldId id="395" r:id="rId11"/>
    <p:sldId id="403" r:id="rId12"/>
    <p:sldId id="413" r:id="rId13"/>
    <p:sldId id="412" r:id="rId14"/>
    <p:sldId id="404" r:id="rId15"/>
    <p:sldId id="410" r:id="rId16"/>
    <p:sldId id="411" r:id="rId17"/>
    <p:sldId id="258" r:id="rId18"/>
    <p:sldId id="365" r:id="rId19"/>
    <p:sldId id="405" r:id="rId20"/>
    <p:sldId id="406" r:id="rId21"/>
    <p:sldId id="407" r:id="rId22"/>
    <p:sldId id="408" r:id="rId23"/>
    <p:sldId id="409" r:id="rId24"/>
    <p:sldId id="261" r:id="rId25"/>
    <p:sldId id="414" r:id="rId26"/>
    <p:sldId id="415" r:id="rId27"/>
    <p:sldId id="387" r:id="rId28"/>
    <p:sldId id="257" r:id="rId29"/>
    <p:sldId id="420" r:id="rId30"/>
    <p:sldId id="421" r:id="rId31"/>
    <p:sldId id="419" r:id="rId32"/>
    <p:sldId id="417" r:id="rId33"/>
    <p:sldId id="418" r:id="rId34"/>
    <p:sldId id="422" r:id="rId35"/>
    <p:sldId id="426" r:id="rId36"/>
    <p:sldId id="424" r:id="rId37"/>
    <p:sldId id="269" r:id="rId38"/>
    <p:sldId id="427" r:id="rId39"/>
    <p:sldId id="425" r:id="rId40"/>
    <p:sldId id="423" r:id="rId41"/>
  </p:sldIdLst>
  <p:sldSz cx="12192000" cy="6858000"/>
  <p:notesSz cx="6858000" cy="9144000"/>
  <p:custDataLst>
    <p:tags r:id="rId4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07">
          <p15:clr>
            <a:srgbClr val="A4A3A4"/>
          </p15:clr>
        </p15:guide>
        <p15:guide id="2" pos="3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F48E3A"/>
    <a:srgbClr val="E85977"/>
    <a:srgbClr val="3C6F76"/>
    <a:srgbClr val="59595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644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-90" y="-150"/>
      </p:cViewPr>
      <p:guideLst>
        <p:guide orient="horz" pos="2207"/>
        <p:guide pos="38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2023/7/26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92C6C-FA5C-4781-9B52-348B7657EAE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95891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95891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32656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95891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958914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326568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958914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958914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958914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95891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062168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958914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958914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537888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537888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537888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966850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748304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537888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537888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95641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062168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537888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537888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537888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92C6C-FA5C-4781-9B52-348B7657EAEE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65686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92C6C-FA5C-4781-9B52-348B7657EAEE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53788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92C6C-FA5C-4781-9B52-348B7657EAE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95641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95641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92C6C-FA5C-4781-9B52-348B7657EAE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48951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48951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FEA6E-8EFF-43C9-8FB3-7C829E020F1E}" type="datetimeFigureOut">
              <a:rPr lang="zh-CN" altLang="en-US" smtClean="0"/>
              <a:pPr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1709-416C-4162-A8F4-F3A3417ACD4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2" y="0"/>
            <a:ext cx="5981701" cy="3695700"/>
            <a:chOff x="-1" y="0"/>
            <a:chExt cx="5856614" cy="3429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0"/>
              <a:ext cx="2928307" cy="3429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8306" y="0"/>
              <a:ext cx="2928307" cy="3429000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 userDrawn="1"/>
        </p:nvGrpSpPr>
        <p:grpSpPr>
          <a:xfrm>
            <a:off x="5981700" y="0"/>
            <a:ext cx="6210300" cy="3695700"/>
            <a:chOff x="6335386" y="21432"/>
            <a:chExt cx="5856614" cy="342900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35386" y="21432"/>
              <a:ext cx="2928307" cy="342900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63693" y="21432"/>
              <a:ext cx="2928307" cy="3429000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 userDrawn="1"/>
        </p:nvGrpSpPr>
        <p:grpSpPr>
          <a:xfrm>
            <a:off x="0" y="3162300"/>
            <a:ext cx="5981701" cy="3695700"/>
            <a:chOff x="-1" y="0"/>
            <a:chExt cx="5856614" cy="3429000"/>
          </a:xfrm>
        </p:grpSpPr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0"/>
              <a:ext cx="2928307" cy="3429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8306" y="0"/>
              <a:ext cx="2928307" cy="3429000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 userDrawn="1"/>
        </p:nvGrpSpPr>
        <p:grpSpPr>
          <a:xfrm>
            <a:off x="5981702" y="3162300"/>
            <a:ext cx="6210300" cy="3695700"/>
            <a:chOff x="6335386" y="21432"/>
            <a:chExt cx="5856614" cy="3429000"/>
          </a:xfrm>
        </p:grpSpPr>
        <p:pic>
          <p:nvPicPr>
            <p:cNvPr id="17" name="图片 1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35386" y="21432"/>
              <a:ext cx="2928307" cy="342900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63693" y="21432"/>
              <a:ext cx="2928307" cy="34290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2000">
        <p15:prstTrans prst="drape"/>
      </p:transition>
    </mc:Choice>
    <mc:Fallback>
      <p:transition spd="slow"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FEA6E-8EFF-43C9-8FB3-7C829E020F1E}" type="datetimeFigureOut">
              <a:rPr lang="zh-CN" altLang="en-US" smtClean="0"/>
              <a:pPr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1709-416C-4162-A8F4-F3A3417ACD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2000">
        <p15:prstTrans prst="drape"/>
      </p:transition>
    </mc:Choice>
    <mc:Fallback>
      <p:transition spd="slow"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FEA6E-8EFF-43C9-8FB3-7C829E020F1E}" type="datetimeFigureOut">
              <a:rPr lang="zh-CN" altLang="en-US" smtClean="0"/>
              <a:pPr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1709-416C-4162-A8F4-F3A3417ACD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2000">
        <p15:prstTrans prst="drape"/>
      </p:transition>
    </mc:Choice>
    <mc:Fallback>
      <p:transition spd="slow" advClick="0" advTm="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FEA6E-8EFF-43C9-8FB3-7C829E020F1E}" type="datetimeFigureOut">
              <a:rPr lang="zh-CN" altLang="en-US" smtClean="0"/>
              <a:pPr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1709-416C-4162-A8F4-F3A3417ACD4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2" y="0"/>
            <a:ext cx="5981701" cy="3695700"/>
            <a:chOff x="-1" y="0"/>
            <a:chExt cx="5856614" cy="3429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0"/>
              <a:ext cx="2928307" cy="3429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8306" y="0"/>
              <a:ext cx="2928307" cy="3429000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 userDrawn="1"/>
        </p:nvGrpSpPr>
        <p:grpSpPr>
          <a:xfrm>
            <a:off x="5981700" y="0"/>
            <a:ext cx="6210300" cy="3695700"/>
            <a:chOff x="6335386" y="21432"/>
            <a:chExt cx="5856614" cy="342900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35386" y="21432"/>
              <a:ext cx="2928307" cy="342900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63693" y="21432"/>
              <a:ext cx="2928307" cy="3429000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 userDrawn="1"/>
        </p:nvGrpSpPr>
        <p:grpSpPr>
          <a:xfrm>
            <a:off x="0" y="3162300"/>
            <a:ext cx="5981701" cy="3695700"/>
            <a:chOff x="-1" y="0"/>
            <a:chExt cx="5856614" cy="3429000"/>
          </a:xfrm>
        </p:grpSpPr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0"/>
              <a:ext cx="2928307" cy="3429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8306" y="0"/>
              <a:ext cx="2928307" cy="3429000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 userDrawn="1"/>
        </p:nvGrpSpPr>
        <p:grpSpPr>
          <a:xfrm>
            <a:off x="5981702" y="3162300"/>
            <a:ext cx="6210300" cy="3695700"/>
            <a:chOff x="6335386" y="21432"/>
            <a:chExt cx="5856614" cy="3429000"/>
          </a:xfrm>
        </p:grpSpPr>
        <p:pic>
          <p:nvPicPr>
            <p:cNvPr id="17" name="图片 1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35386" y="21432"/>
              <a:ext cx="2928307" cy="342900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63693" y="21432"/>
              <a:ext cx="2928307" cy="34290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2000">
        <p15:prstTrans prst="drape"/>
      </p:transition>
    </mc:Choice>
    <mc:Fallback>
      <p:transition spd="slow" advClick="0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FEA6E-8EFF-43C9-8FB3-7C829E020F1E}" type="datetimeFigureOut">
              <a:rPr lang="zh-CN" altLang="en-US" smtClean="0"/>
              <a:pPr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1709-416C-4162-A8F4-F3A3417ACD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2000">
        <p15:prstTrans prst="drape"/>
      </p:transition>
    </mc:Choice>
    <mc:Fallback>
      <p:transition spd="slow" advClick="0" advTm="2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FEA6E-8EFF-43C9-8FB3-7C829E020F1E}" type="datetimeFigureOut">
              <a:rPr lang="zh-CN" altLang="en-US" smtClean="0"/>
              <a:pPr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1709-416C-4162-A8F4-F3A3417ACD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2000">
        <p15:prstTrans prst="drape"/>
      </p:transition>
    </mc:Choice>
    <mc:Fallback>
      <p:transition spd="slow" advClick="0" advTm="2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FEA6E-8EFF-43C9-8FB3-7C829E020F1E}" type="datetimeFigureOut">
              <a:rPr lang="zh-CN" altLang="en-US" smtClean="0"/>
              <a:pPr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1709-416C-4162-A8F4-F3A3417ACD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2000">
        <p15:prstTrans prst="drape"/>
      </p:transition>
    </mc:Choice>
    <mc:Fallback>
      <p:transition spd="slow" advClick="0" advTm="2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FEA6E-8EFF-43C9-8FB3-7C829E020F1E}" type="datetimeFigureOut">
              <a:rPr lang="zh-CN" altLang="en-US" smtClean="0"/>
              <a:pPr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1709-416C-4162-A8F4-F3A3417ACD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2000">
        <p15:prstTrans prst="drape"/>
      </p:transition>
    </mc:Choice>
    <mc:Fallback>
      <p:transition spd="slow" advClick="0" advTm="2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FEA6E-8EFF-43C9-8FB3-7C829E020F1E}" type="datetimeFigureOut">
              <a:rPr lang="zh-CN" altLang="en-US" smtClean="0"/>
              <a:pPr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1709-416C-4162-A8F4-F3A3417ACD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2000">
        <p15:prstTrans prst="drape"/>
      </p:transition>
    </mc:Choice>
    <mc:Fallback>
      <p:transition spd="slow" advClick="0" advTm="2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FEA6E-8EFF-43C9-8FB3-7C829E020F1E}" type="datetimeFigureOut">
              <a:rPr lang="zh-CN" altLang="en-US" smtClean="0"/>
              <a:pPr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1709-416C-4162-A8F4-F3A3417ACD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2000">
        <p15:prstTrans prst="drape"/>
      </p:transition>
    </mc:Choice>
    <mc:Fallback>
      <p:transition spd="slow" advClick="0" advTm="2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FEA6E-8EFF-43C9-8FB3-7C829E020F1E}" type="datetimeFigureOut">
              <a:rPr lang="zh-CN" altLang="en-US" smtClean="0"/>
              <a:pPr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1709-416C-4162-A8F4-F3A3417ACD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2000">
        <p15:prstTrans prst="drape"/>
      </p:transition>
    </mc:Choice>
    <mc:Fallback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FEA6E-8EFF-43C9-8FB3-7C829E020F1E}" type="datetimeFigureOut">
              <a:rPr lang="zh-CN" altLang="en-US" smtClean="0"/>
              <a:pPr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1709-416C-4162-A8F4-F3A3417ACD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2000">
        <p15:prstTrans prst="drape"/>
      </p:transition>
    </mc:Choice>
    <mc:Fallback>
      <p:transition spd="slow" advClick="0" advTm="2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FEA6E-8EFF-43C9-8FB3-7C829E020F1E}" type="datetimeFigureOut">
              <a:rPr lang="zh-CN" altLang="en-US" smtClean="0"/>
              <a:pPr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1709-416C-4162-A8F4-F3A3417ACD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2000">
        <p15:prstTrans prst="drape"/>
      </p:transition>
    </mc:Choice>
    <mc:Fallback>
      <p:transition spd="slow" advClick="0" advTm="2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FEA6E-8EFF-43C9-8FB3-7C829E020F1E}" type="datetimeFigureOut">
              <a:rPr lang="zh-CN" altLang="en-US" smtClean="0"/>
              <a:pPr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1709-416C-4162-A8F4-F3A3417ACD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2000">
        <p15:prstTrans prst="drape"/>
      </p:transition>
    </mc:Choice>
    <mc:Fallback>
      <p:transition spd="slow" advClick="0" advTm="2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FEA6E-8EFF-43C9-8FB3-7C829E020F1E}" type="datetimeFigureOut">
              <a:rPr lang="zh-CN" altLang="en-US" smtClean="0"/>
              <a:pPr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1709-416C-4162-A8F4-F3A3417ACD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2000">
        <p15:prstTrans prst="drape"/>
      </p:transition>
    </mc:Choice>
    <mc:Fallback>
      <p:transition spd="slow" advClick="0" advTm="2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B9EB2-0717-409A-B1C1-EC7F80FF8E51}" type="datetimeFigureOut">
              <a:rPr lang="zh-CN" altLang="en-US" smtClean="0"/>
              <a:pPr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2DDA3C-55E3-436C-8907-1B92F441D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891298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B9EB2-0717-409A-B1C1-EC7F80FF8E51}" type="datetimeFigureOut">
              <a:rPr lang="zh-CN" altLang="en-US" smtClean="0"/>
              <a:pPr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2DDA3C-55E3-436C-8907-1B92F441D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78713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B9EB2-0717-409A-B1C1-EC7F80FF8E51}" type="datetimeFigureOut">
              <a:rPr lang="zh-CN" altLang="en-US" smtClean="0"/>
              <a:pPr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2DDA3C-55E3-436C-8907-1B92F441D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949477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B9EB2-0717-409A-B1C1-EC7F80FF8E51}" type="datetimeFigureOut">
              <a:rPr lang="zh-CN" altLang="en-US" smtClean="0"/>
              <a:pPr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2DDA3C-55E3-436C-8907-1B92F441D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532024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B9EB2-0717-409A-B1C1-EC7F80FF8E51}" type="datetimeFigureOut">
              <a:rPr lang="zh-CN" altLang="en-US" smtClean="0"/>
              <a:pPr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2DDA3C-55E3-436C-8907-1B92F441D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93574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B9EB2-0717-409A-B1C1-EC7F80FF8E51}" type="datetimeFigureOut">
              <a:rPr lang="zh-CN" altLang="en-US" smtClean="0"/>
              <a:pPr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2DDA3C-55E3-436C-8907-1B92F441D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948569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B9EB2-0717-409A-B1C1-EC7F80FF8E51}" type="datetimeFigureOut">
              <a:rPr lang="zh-CN" altLang="en-US" smtClean="0"/>
              <a:pPr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2DDA3C-55E3-436C-8907-1B92F441D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16750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FEA6E-8EFF-43C9-8FB3-7C829E020F1E}" type="datetimeFigureOut">
              <a:rPr lang="zh-CN" altLang="en-US" smtClean="0"/>
              <a:pPr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1709-416C-4162-A8F4-F3A3417ACD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2000">
        <p15:prstTrans prst="drape"/>
      </p:transition>
    </mc:Choice>
    <mc:Fallback>
      <p:transition spd="slow" advClick="0" advTm="2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B9EB2-0717-409A-B1C1-EC7F80FF8E51}" type="datetimeFigureOut">
              <a:rPr lang="zh-CN" altLang="en-US" smtClean="0"/>
              <a:pPr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2DDA3C-55E3-436C-8907-1B92F441D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549583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B9EB2-0717-409A-B1C1-EC7F80FF8E51}" type="datetimeFigureOut">
              <a:rPr lang="zh-CN" altLang="en-US" smtClean="0"/>
              <a:pPr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2DDA3C-55E3-436C-8907-1B92F441D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187567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B9EB2-0717-409A-B1C1-EC7F80FF8E51}" type="datetimeFigureOut">
              <a:rPr lang="zh-CN" altLang="en-US" smtClean="0"/>
              <a:pPr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2DDA3C-55E3-436C-8907-1B92F441D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358877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B9EB2-0717-409A-B1C1-EC7F80FF8E51}" type="datetimeFigureOut">
              <a:rPr lang="zh-CN" altLang="en-US" smtClean="0"/>
              <a:pPr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2DDA3C-55E3-436C-8907-1B92F441D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0250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FEA6E-8EFF-43C9-8FB3-7C829E020F1E}" type="datetimeFigureOut">
              <a:rPr lang="zh-CN" altLang="en-US" smtClean="0"/>
              <a:pPr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1709-416C-4162-A8F4-F3A3417ACD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2000">
        <p15:prstTrans prst="drape"/>
      </p:transition>
    </mc:Choice>
    <mc:Fallback>
      <p:transition spd="slow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FEA6E-8EFF-43C9-8FB3-7C829E020F1E}" type="datetimeFigureOut">
              <a:rPr lang="zh-CN" altLang="en-US" smtClean="0"/>
              <a:pPr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1709-416C-4162-A8F4-F3A3417ACD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2000">
        <p15:prstTrans prst="drape"/>
      </p:transition>
    </mc:Choice>
    <mc:Fallback>
      <p:transition spd="slow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FEA6E-8EFF-43C9-8FB3-7C829E020F1E}" type="datetimeFigureOut">
              <a:rPr lang="zh-CN" altLang="en-US" smtClean="0"/>
              <a:pPr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1709-416C-4162-A8F4-F3A3417ACD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2000">
        <p15:prstTrans prst="drape"/>
      </p:transition>
    </mc:Choice>
    <mc:Fallback>
      <p:transition spd="slow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FEA6E-8EFF-43C9-8FB3-7C829E020F1E}" type="datetimeFigureOut">
              <a:rPr lang="zh-CN" altLang="en-US" smtClean="0"/>
              <a:pPr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1709-416C-4162-A8F4-F3A3417ACD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2000">
        <p15:prstTrans prst="drape"/>
      </p:transition>
    </mc:Choice>
    <mc:Fallback>
      <p:transition spd="slow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FEA6E-8EFF-43C9-8FB3-7C829E020F1E}" type="datetimeFigureOut">
              <a:rPr lang="zh-CN" altLang="en-US" smtClean="0"/>
              <a:pPr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1709-416C-4162-A8F4-F3A3417ACD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2000">
        <p15:prstTrans prst="drape"/>
      </p:transition>
    </mc:Choice>
    <mc:Fallback>
      <p:transition spd="slow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FEA6E-8EFF-43C9-8FB3-7C829E020F1E}" type="datetimeFigureOut">
              <a:rPr lang="zh-CN" altLang="en-US" smtClean="0"/>
              <a:pPr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1709-416C-4162-A8F4-F3A3417ACD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2000">
        <p15:prstTrans prst="drape"/>
      </p:transition>
    </mc:Choice>
    <mc:Fallback>
      <p:transition spd="slow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FEA6E-8EFF-43C9-8FB3-7C829E020F1E}" type="datetimeFigureOut">
              <a:rPr lang="zh-CN" altLang="en-US" smtClean="0"/>
              <a:pPr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E1709-416C-4162-A8F4-F3A3417ACD4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-2" y="0"/>
            <a:ext cx="5981701" cy="3695700"/>
            <a:chOff x="-1" y="0"/>
            <a:chExt cx="5856614" cy="3429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0"/>
              <a:ext cx="2928307" cy="3429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8306" y="0"/>
              <a:ext cx="2928307" cy="3429000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 userDrawn="1"/>
        </p:nvGrpSpPr>
        <p:grpSpPr>
          <a:xfrm>
            <a:off x="5981700" y="0"/>
            <a:ext cx="6210300" cy="3695700"/>
            <a:chOff x="6335386" y="21432"/>
            <a:chExt cx="5856614" cy="3429000"/>
          </a:xfrm>
        </p:grpSpPr>
        <p:pic>
          <p:nvPicPr>
            <p:cNvPr id="10" name="图片 9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35386" y="21432"/>
              <a:ext cx="2928307" cy="34290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63693" y="21432"/>
              <a:ext cx="2928307" cy="3429000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 userDrawn="1"/>
        </p:nvGrpSpPr>
        <p:grpSpPr>
          <a:xfrm>
            <a:off x="0" y="3162300"/>
            <a:ext cx="5981701" cy="3695700"/>
            <a:chOff x="-1" y="0"/>
            <a:chExt cx="5856614" cy="3429000"/>
          </a:xfrm>
        </p:grpSpPr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0"/>
              <a:ext cx="2928307" cy="342900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8306" y="0"/>
              <a:ext cx="2928307" cy="3429000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 userDrawn="1"/>
        </p:nvGrpSpPr>
        <p:grpSpPr>
          <a:xfrm>
            <a:off x="5981702" y="3162300"/>
            <a:ext cx="6210300" cy="3695700"/>
            <a:chOff x="6335386" y="21432"/>
            <a:chExt cx="5856614" cy="3429000"/>
          </a:xfrm>
        </p:grpSpPr>
        <p:pic>
          <p:nvPicPr>
            <p:cNvPr id="18" name="图片 17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35386" y="21432"/>
              <a:ext cx="2928307" cy="342900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63693" y="21432"/>
              <a:ext cx="2928307" cy="3429000"/>
            </a:xfrm>
            <a:prstGeom prst="rect">
              <a:avLst/>
            </a:prstGeom>
          </p:spPr>
        </p:pic>
      </p:grpSp>
      <p:sp>
        <p:nvSpPr>
          <p:cNvPr id="20" name="矩形 19"/>
          <p:cNvSpPr/>
          <p:nvPr userDrawn="1"/>
        </p:nvSpPr>
        <p:spPr>
          <a:xfrm>
            <a:off x="622300" y="546100"/>
            <a:ext cx="10985500" cy="5810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2000">
        <p15:prstTrans prst="drape"/>
      </p:transition>
    </mc:Choice>
    <mc:Fallback>
      <p:transition spd="slow" advClick="0" advTm="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FEA6E-8EFF-43C9-8FB3-7C829E020F1E}" type="datetimeFigureOut">
              <a:rPr lang="zh-CN" altLang="en-US" smtClean="0"/>
              <a:pPr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E1709-416C-4162-A8F4-F3A3417ACD4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-2" y="0"/>
            <a:ext cx="5981701" cy="3695700"/>
            <a:chOff x="-1" y="0"/>
            <a:chExt cx="5856614" cy="3429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0"/>
              <a:ext cx="2928307" cy="3429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8306" y="0"/>
              <a:ext cx="2928307" cy="3429000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 userDrawn="1"/>
        </p:nvGrpSpPr>
        <p:grpSpPr>
          <a:xfrm>
            <a:off x="5981700" y="0"/>
            <a:ext cx="6210300" cy="3695700"/>
            <a:chOff x="6335386" y="21432"/>
            <a:chExt cx="5856614" cy="3429000"/>
          </a:xfrm>
        </p:grpSpPr>
        <p:pic>
          <p:nvPicPr>
            <p:cNvPr id="10" name="图片 9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35386" y="21432"/>
              <a:ext cx="2928307" cy="34290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63693" y="21432"/>
              <a:ext cx="2928307" cy="3429000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 userDrawn="1"/>
        </p:nvGrpSpPr>
        <p:grpSpPr>
          <a:xfrm>
            <a:off x="0" y="3162300"/>
            <a:ext cx="5981701" cy="3695700"/>
            <a:chOff x="-1" y="0"/>
            <a:chExt cx="5856614" cy="3429000"/>
          </a:xfrm>
        </p:grpSpPr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0"/>
              <a:ext cx="2928307" cy="342900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8306" y="0"/>
              <a:ext cx="2928307" cy="3429000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 userDrawn="1"/>
        </p:nvGrpSpPr>
        <p:grpSpPr>
          <a:xfrm>
            <a:off x="5981702" y="3162300"/>
            <a:ext cx="6210300" cy="3695700"/>
            <a:chOff x="6335386" y="21432"/>
            <a:chExt cx="5856614" cy="3429000"/>
          </a:xfrm>
        </p:grpSpPr>
        <p:pic>
          <p:nvPicPr>
            <p:cNvPr id="18" name="图片 17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35386" y="21432"/>
              <a:ext cx="2928307" cy="342900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63693" y="21432"/>
              <a:ext cx="2928307" cy="3429000"/>
            </a:xfrm>
            <a:prstGeom prst="rect">
              <a:avLst/>
            </a:prstGeom>
          </p:spPr>
        </p:pic>
      </p:grpSp>
      <p:sp>
        <p:nvSpPr>
          <p:cNvPr id="20" name="矩形 19"/>
          <p:cNvSpPr/>
          <p:nvPr userDrawn="1"/>
        </p:nvSpPr>
        <p:spPr>
          <a:xfrm>
            <a:off x="622300" y="546100"/>
            <a:ext cx="10985500" cy="5810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2000">
        <p15:prstTrans prst="drape"/>
      </p:transition>
    </mc:Choice>
    <mc:Fallback>
      <p:transition spd="slow" advClick="0" advTm="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1909192" y="2652141"/>
            <a:ext cx="74066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雷锋</a:t>
            </a:r>
            <a:r>
              <a:rPr lang="en-US" altLang="zh-CN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</a:t>
            </a:r>
            <a:r>
              <a:rPr lang="en-US" altLang="zh-CN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-WWW.LFPPT.COM</a:t>
            </a:r>
            <a:r>
              <a:rPr lang="zh-CN" altLang="en-US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免费</a:t>
            </a:r>
            <a:r>
              <a:rPr lang="en-US" altLang="zh-CN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模板下载，精品</a:t>
            </a:r>
            <a:r>
              <a:rPr lang="en-US" altLang="zh-CN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模板，雷锋</a:t>
            </a:r>
            <a:r>
              <a:rPr lang="en-US" altLang="zh-CN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</a:t>
            </a:r>
            <a:r>
              <a:rPr lang="en-US" altLang="zh-CN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-WWW.LFPPT.COM</a:t>
            </a:r>
            <a:r>
              <a:rPr lang="zh-CN" altLang="en-US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每天更新</a:t>
            </a:r>
            <a:r>
              <a:rPr lang="en-US" altLang="zh-CN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模板</a:t>
            </a:r>
          </a:p>
        </p:txBody>
      </p:sp>
    </p:spTree>
    <p:extLst>
      <p:ext uri="{BB962C8B-B14F-4D97-AF65-F5344CB8AC3E}">
        <p14:creationId xmlns="" xmlns:p14="http://schemas.microsoft.com/office/powerpoint/2010/main" val="3839960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383088" y="2183823"/>
            <a:ext cx="4541220" cy="29371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方正黑体简体" panose="03000509000000000000" pitchFamily="65" charset="-122"/>
            </a:endParaRPr>
          </a:p>
        </p:txBody>
      </p:sp>
      <p:pic>
        <p:nvPicPr>
          <p:cNvPr id="17" name="图片 16" descr="预览图_千图网_编号2873017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720000" flipH="1">
            <a:off x="-1594385" y="-1193166"/>
            <a:ext cx="10142262" cy="829242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011689" y="2611582"/>
            <a:ext cx="3415587" cy="20227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方正黑体简体" panose="03000509000000000000" pitchFamily="65" charset="-122"/>
            </a:endParaRPr>
          </a:p>
        </p:txBody>
      </p:sp>
      <p:sp>
        <p:nvSpPr>
          <p:cNvPr id="3" name="雷锋PPT网www.lfppt.com"/>
          <p:cNvSpPr txBox="1"/>
          <p:nvPr/>
        </p:nvSpPr>
        <p:spPr>
          <a:xfrm rot="16200000">
            <a:off x="7713251" y="2111646"/>
            <a:ext cx="1846659" cy="2992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  <a:endParaRPr lang="zh-CN" altLang="en-US" sz="5400" b="1" dirty="0">
              <a:solidFill>
                <a:srgbClr val="FF0000"/>
              </a:solidFill>
              <a:latin typeface="Tahoma" panose="020B0604030504040204" pitchFamily="34" charset="0"/>
              <a:ea typeface="方正黑体简体" panose="03000509000000000000" pitchFamily="65" charset="-122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预览图_千图网_编号2873017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1520000" flipH="1">
            <a:off x="577850" y="437515"/>
            <a:ext cx="1654810" cy="1654810"/>
          </a:xfrm>
          <a:prstGeom prst="rect">
            <a:avLst/>
          </a:prstGeom>
        </p:spPr>
      </p:pic>
      <p:sp>
        <p:nvSpPr>
          <p:cNvPr id="23" name="椭圆 22"/>
          <p:cNvSpPr/>
          <p:nvPr/>
        </p:nvSpPr>
        <p:spPr>
          <a:xfrm>
            <a:off x="1739267" y="750628"/>
            <a:ext cx="8155360" cy="22928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6660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方正黑体简体" panose="03000509000000000000" pitchFamily="65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6589" y="1294420"/>
            <a:ext cx="72504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Y/C học sinh quan sát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mở đầu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 cho biết bài học có những mục lớn, nhỏ nào? Từ đó nhận xét bài học này cung cấp  cho người học những nội dung lớn nào?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1755" y="2436495"/>
            <a:ext cx="3917315" cy="3917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预览图_千图网_编号2873017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1520000" flipH="1">
            <a:off x="577850" y="437515"/>
            <a:ext cx="1654810" cy="1654810"/>
          </a:xfrm>
          <a:prstGeom prst="rect">
            <a:avLst/>
          </a:prstGeom>
        </p:spPr>
      </p:pic>
      <p:pic>
        <p:nvPicPr>
          <p:cNvPr id="3074" name="Picture 2" descr="C:\Users\AdminTH\Pictures\Screenshots\Screenshot (3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570" y="1419368"/>
            <a:ext cx="10467833" cy="4681181"/>
          </a:xfrm>
          <a:prstGeom prst="rect">
            <a:avLst/>
          </a:prstGeom>
          <a:noFill/>
        </p:spPr>
      </p:pic>
      <p:sp>
        <p:nvSpPr>
          <p:cNvPr id="5" name="椭圆 22"/>
          <p:cNvSpPr/>
          <p:nvPr/>
        </p:nvSpPr>
        <p:spPr>
          <a:xfrm>
            <a:off x="2135051" y="568958"/>
            <a:ext cx="8114418" cy="877705"/>
          </a:xfrm>
          <a:prstGeom prst="ellipse">
            <a:avLst/>
          </a:prstGeom>
          <a:solidFill>
            <a:srgbClr val="FFC000"/>
          </a:solidFill>
          <a:ln w="38100">
            <a:solidFill>
              <a:srgbClr val="6660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方正黑体简体" panose="03000509000000000000" pitchFamily="65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80865" y="721215"/>
            <a:ext cx="5360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đề mục lớn, nhỏ trong bài: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58510" y="1121296"/>
            <a:ext cx="5048259" cy="5847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 dirty="0" smtClean="0">
                <a:latin typeface="Times New Roman" pitchFamily="18" charset="0"/>
                <a:ea typeface="方正黑体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NỘI DUNG I</a:t>
            </a:r>
            <a:r>
              <a:rPr lang="en-US" altLang="zh-CN" sz="3200" b="1" dirty="0" smtClean="0">
                <a:latin typeface="Times New Roman" pitchFamily="18" charset="0"/>
                <a:ea typeface="方正黑体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. HỌC ĐỌC</a:t>
            </a:r>
            <a:endParaRPr lang="zh-CN" altLang="en-US" sz="3200" b="1" dirty="0">
              <a:latin typeface="Times New Roman" pitchFamily="18" charset="0"/>
              <a:ea typeface="方正黑体简体" panose="03000509000000000000" pitchFamily="65" charset="-122"/>
              <a:cs typeface="Times New Roman" pitchFamily="18" charset="0"/>
              <a:sym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1755" y="2436495"/>
            <a:ext cx="3917315" cy="3917315"/>
          </a:xfrm>
          <a:prstGeom prst="rect">
            <a:avLst/>
          </a:prstGeom>
        </p:spPr>
      </p:pic>
      <p:pic>
        <p:nvPicPr>
          <p:cNvPr id="17" name="雷锋PPT网www.lfppt.com" descr="预览图_千图网_编号2873017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1520000" flipH="1">
            <a:off x="577850" y="437515"/>
            <a:ext cx="1654810" cy="1654810"/>
          </a:xfrm>
          <a:prstGeom prst="rect">
            <a:avLst/>
          </a:prstGeom>
        </p:spPr>
      </p:pic>
      <p:pic>
        <p:nvPicPr>
          <p:cNvPr id="1026" name="Picture 2" descr="C:\Users\AdminTH\Pictures\Screenshots\Screenshot (28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69779" y="1904670"/>
            <a:ext cx="5533697" cy="3629027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预览图_千图网_编号2873017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1520000" flipH="1">
            <a:off x="577850" y="437515"/>
            <a:ext cx="1654810" cy="1654810"/>
          </a:xfrm>
          <a:prstGeom prst="rect">
            <a:avLst/>
          </a:prstGeom>
        </p:spPr>
      </p:pic>
      <p:sp>
        <p:nvSpPr>
          <p:cNvPr id="23" name="椭圆 22"/>
          <p:cNvSpPr/>
          <p:nvPr/>
        </p:nvSpPr>
        <p:spPr>
          <a:xfrm>
            <a:off x="1856094" y="818865"/>
            <a:ext cx="9717205" cy="3125337"/>
          </a:xfrm>
          <a:prstGeom prst="ellipse">
            <a:avLst/>
          </a:prstGeom>
          <a:noFill/>
          <a:ln w="38100">
            <a:solidFill>
              <a:srgbClr val="6660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方正黑体简体" panose="03000509000000000000" pitchFamily="65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74711" y="1649264"/>
            <a:ext cx="89119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sánh các thể loại trong nội dung học đọc có gì giống và khác giữa các thể loại em đã được học trong chương trình lớp 6,7 và 8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29861" y="3398403"/>
            <a:ext cx="2623024" cy="29554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预览图_千图网_编号2873017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1520000" flipH="1">
            <a:off x="577850" y="437515"/>
            <a:ext cx="1654810" cy="1654810"/>
          </a:xfrm>
          <a:prstGeom prst="rect">
            <a:avLst/>
          </a:prstGeom>
        </p:spPr>
      </p:pic>
      <p:pic>
        <p:nvPicPr>
          <p:cNvPr id="2050" name="Picture 2" descr="C:\Users\AdminTH\Pictures\Screenshots\Screenshot (30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1445" y="573206"/>
            <a:ext cx="10972801" cy="576696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3359" y="313898"/>
            <a:ext cx="3917315" cy="3917315"/>
          </a:xfrm>
          <a:prstGeom prst="rect">
            <a:avLst/>
          </a:prstGeom>
        </p:spPr>
      </p:pic>
      <p:pic>
        <p:nvPicPr>
          <p:cNvPr id="17" name="雷锋PPT网www.lfppt.com" descr="预览图_千图网_编号2873017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1520000" flipH="1">
            <a:off x="577850" y="437515"/>
            <a:ext cx="1654810" cy="165481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779155" y="1450435"/>
            <a:ext cx="8280627" cy="1513173"/>
          </a:xfrm>
          <a:prstGeom prst="rightArrow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phiếu học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nội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dung I.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Học đ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ọc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sách Ngữ văn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Content Placeholder 4"/>
          <p:cNvGraphicFramePr>
            <a:graphicFrameLocks/>
          </p:cNvGraphicFramePr>
          <p:nvPr/>
        </p:nvGraphicFramePr>
        <p:xfrm>
          <a:off x="662152" y="2916621"/>
          <a:ext cx="10909738" cy="35787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1392"/>
                <a:gridCol w="1941403"/>
                <a:gridCol w="1748456"/>
                <a:gridCol w="1820724"/>
                <a:gridCol w="1969470"/>
                <a:gridCol w="1768293"/>
              </a:tblGrid>
              <a:tr h="8443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1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2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3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4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91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tìm hiểu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vi-VN" alt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 hiểu văn bản </a:t>
                      </a:r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truyện.</a:t>
                      </a:r>
                      <a:endParaRPr lang="vi-VN" altLang="en-US" sz="24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 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 văn bản thơ</a:t>
                      </a:r>
                      <a:r>
                        <a:rPr lang="vi-VN" alt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altLang="en-US" sz="24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 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 văn bản </a:t>
                      </a:r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Hài</a:t>
                      </a:r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kịch.</a:t>
                      </a:r>
                      <a:endParaRPr lang="vi-VN" altLang="en-US" sz="24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 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 văn bản nghị luận</a:t>
                      </a:r>
                      <a:r>
                        <a:rPr lang="vi-VN" alt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altLang="en-US" sz="24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 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 văn bản thông tin</a:t>
                      </a:r>
                      <a:r>
                        <a:rPr lang="vi-VN" alt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altLang="en-US" sz="24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42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 tìm hiểu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 kê các văn bản và nội dung của các văn bản trong từng thể </a:t>
                      </a: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tương ứng.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预览图_千图网_编号2873017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1520000" flipH="1">
            <a:off x="577850" y="437515"/>
            <a:ext cx="1654810" cy="1654810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2135051" y="568958"/>
            <a:ext cx="5668880" cy="1437263"/>
            <a:chOff x="1438507" y="1241258"/>
            <a:chExt cx="2533993" cy="2533993"/>
          </a:xfrm>
        </p:grpSpPr>
        <p:sp>
          <p:nvSpPr>
            <p:cNvPr id="2" name="椭圆 1"/>
            <p:cNvSpPr/>
            <p:nvPr/>
          </p:nvSpPr>
          <p:spPr>
            <a:xfrm>
              <a:off x="1574386" y="1373117"/>
              <a:ext cx="2274848" cy="22748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黑体简体" panose="03000509000000000000" pitchFamily="65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438507" y="1241258"/>
              <a:ext cx="2533993" cy="2533993"/>
            </a:xfrm>
            <a:prstGeom prst="ellipse">
              <a:avLst/>
            </a:prstGeom>
            <a:noFill/>
            <a:ln w="38100">
              <a:solidFill>
                <a:srgbClr val="6660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黑体简体" panose="03000509000000000000" pitchFamily="65" charset="-122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2412124" y="898635"/>
            <a:ext cx="53602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Đọc hiểu văn bản truyện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27797" y="2056380"/>
          <a:ext cx="10972800" cy="4416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222"/>
                <a:gridCol w="3577485"/>
                <a:gridCol w="2124560"/>
                <a:gridCol w="2001199"/>
                <a:gridCol w="1951334"/>
              </a:tblGrid>
              <a:tr h="70632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Tiểu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Tiểu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cười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10056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None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Tôi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đi học (Thanh Tịnh)</a:t>
                      </a:r>
                    </a:p>
                    <a:p>
                      <a:pPr marL="342900" indent="-342900" algn="l">
                        <a:buFontTx/>
                        <a:buNone/>
                      </a:pP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Gió lạnh đầu mùa (Thạch Lam)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vườn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Ngọc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Chuỗi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cườm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xám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Đỗ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Bích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Thúy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Lão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(Nam Cao)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(Ai-ma-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tốp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cối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xay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gió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-van-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téc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(Ê-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pe-ri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Tức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vỡ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bờ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Tất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Lê nhất thống chí (Ngô Gia Văn Phái)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bờ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(A-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dít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xin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cười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Nam: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khoác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Treo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endParaRPr lang="en-US" sz="20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预览图_千图网_编号2873017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1520000" flipH="1">
            <a:off x="577850" y="437515"/>
            <a:ext cx="1654810" cy="1654810"/>
          </a:xfrm>
          <a:prstGeom prst="rect">
            <a:avLst/>
          </a:prstGeom>
        </p:spPr>
      </p:pic>
      <p:grpSp>
        <p:nvGrpSpPr>
          <p:cNvPr id="3" name="组合 41"/>
          <p:cNvGrpSpPr/>
          <p:nvPr/>
        </p:nvGrpSpPr>
        <p:grpSpPr>
          <a:xfrm>
            <a:off x="2135051" y="568958"/>
            <a:ext cx="5668880" cy="1437263"/>
            <a:chOff x="1438507" y="1241258"/>
            <a:chExt cx="2533993" cy="2533993"/>
          </a:xfrm>
        </p:grpSpPr>
        <p:sp>
          <p:nvSpPr>
            <p:cNvPr id="2" name="椭圆 1"/>
            <p:cNvSpPr/>
            <p:nvPr/>
          </p:nvSpPr>
          <p:spPr>
            <a:xfrm>
              <a:off x="1574386" y="1373117"/>
              <a:ext cx="2274848" cy="22748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黑体简体" panose="03000509000000000000" pitchFamily="65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438507" y="1241258"/>
              <a:ext cx="2533993" cy="2533993"/>
            </a:xfrm>
            <a:prstGeom prst="ellipse">
              <a:avLst/>
            </a:prstGeom>
            <a:noFill/>
            <a:ln w="38100">
              <a:solidFill>
                <a:srgbClr val="6660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黑体简体" panose="03000509000000000000" pitchFamily="65" charset="-122"/>
              </a:endParaRPr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2196218" y="665176"/>
            <a:ext cx="8530044" cy="1350558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11271146"/>
              </p:ext>
            </p:extLst>
          </p:nvPr>
        </p:nvGraphicFramePr>
        <p:xfrm>
          <a:off x="682387" y="2003897"/>
          <a:ext cx="10904562" cy="4778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4824">
                  <a:extLst>
                    <a:ext uri="{9D8B030D-6E8A-4147-A177-3AD203B41FA5}">
                      <a16:colId xmlns:a16="http://schemas.microsoft.com/office/drawing/2014/main" xmlns="" val="2153010460"/>
                    </a:ext>
                  </a:extLst>
                </a:gridCol>
                <a:gridCol w="4462321">
                  <a:extLst>
                    <a:ext uri="{9D8B030D-6E8A-4147-A177-3AD203B41FA5}">
                      <a16:colId xmlns:a16="http://schemas.microsoft.com/office/drawing/2014/main" xmlns="" val="3516642797"/>
                    </a:ext>
                  </a:extLst>
                </a:gridCol>
                <a:gridCol w="4097417">
                  <a:extLst>
                    <a:ext uri="{9D8B030D-6E8A-4147-A177-3AD203B41FA5}">
                      <a16:colId xmlns:a16="http://schemas.microsoft.com/office/drawing/2014/main" xmlns="" val="161964744"/>
                    </a:ext>
                  </a:extLst>
                </a:gridCol>
              </a:tblGrid>
              <a:tr h="9838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Tiểu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luật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8430278"/>
                  </a:ext>
                </a:extLst>
              </a:tr>
              <a:tr h="330382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just">
                        <a:buFontTx/>
                        <a:buChar char="-"/>
                      </a:pPr>
                      <a:r>
                        <a:rPr lang="en-US" sz="2400" i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Nắng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457200" indent="-457200" algn="just">
                        <a:buFontTx/>
                        <a:buChar char="-"/>
                      </a:pP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Chiêm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(Mai 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Liễu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457200" indent="-457200" algn="just">
                        <a:buFontTx/>
                        <a:buChar char="-"/>
                      </a:pP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Đoàn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Cừ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457200" indent="-457200" algn="just">
                        <a:buFontTx/>
                        <a:buChar char="-"/>
                      </a:pP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Quần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just">
                        <a:buFontTx/>
                        <a:buChar char="-"/>
                      </a:pPr>
                      <a:r>
                        <a:rPr lang="en-US" sz="2400" i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Mời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trầu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Xuân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457200" indent="-457200" algn="just">
                        <a:buFontTx/>
                        <a:buChar char="-"/>
                      </a:pP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khuya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Minh)</a:t>
                      </a:r>
                    </a:p>
                    <a:p>
                      <a:pPr marL="457200" indent="-457200" algn="just">
                        <a:buFontTx/>
                        <a:buChar char="-"/>
                      </a:pP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ngắm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thác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Bạch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457200" indent="-457200" algn="just">
                        <a:buFontTx/>
                        <a:buChar char="-"/>
                      </a:pP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Vịnh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Xương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457200" indent="-457200" algn="just">
                        <a:buFontTx/>
                        <a:buChar char="-"/>
                      </a:pP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 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đèo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ngang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huyện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897901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预览图_千图网_编号2873017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1520000" flipH="1">
            <a:off x="577850" y="437515"/>
            <a:ext cx="1654810" cy="1654810"/>
          </a:xfrm>
          <a:prstGeom prst="rect">
            <a:avLst/>
          </a:prstGeom>
        </p:spPr>
      </p:pic>
      <p:sp>
        <p:nvSpPr>
          <p:cNvPr id="23" name="椭圆 22"/>
          <p:cNvSpPr/>
          <p:nvPr/>
        </p:nvSpPr>
        <p:spPr>
          <a:xfrm>
            <a:off x="2135051" y="568958"/>
            <a:ext cx="5668880" cy="1437263"/>
          </a:xfrm>
          <a:prstGeom prst="ellipse">
            <a:avLst/>
          </a:prstGeom>
          <a:noFill/>
          <a:ln w="38100">
            <a:solidFill>
              <a:srgbClr val="6660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方正黑体简体" panose="03000509000000000000" pitchFamily="65" charset="-12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81159" y="883271"/>
            <a:ext cx="43781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Đọc hiểu văn hài kịch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79008" y="2314265"/>
            <a:ext cx="76109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buFontTx/>
              <a:buChar char="-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 tên cho xã (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Quang Vũ)</a:t>
            </a:r>
          </a:p>
          <a:p>
            <a:pPr marL="685800" indent="-685800" algn="just">
              <a:buFontTx/>
              <a:buChar char="-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 Giuốc- đanh mặc lễ phục (Mô-li-e)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预览图_千图网_编号2873017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1520000" flipH="1">
            <a:off x="577850" y="437515"/>
            <a:ext cx="1654810" cy="1654810"/>
          </a:xfrm>
          <a:prstGeom prst="rect">
            <a:avLst/>
          </a:prstGeom>
        </p:spPr>
      </p:pic>
      <p:sp>
        <p:nvSpPr>
          <p:cNvPr id="23" name="椭圆 22"/>
          <p:cNvSpPr/>
          <p:nvPr/>
        </p:nvSpPr>
        <p:spPr>
          <a:xfrm>
            <a:off x="2135051" y="568958"/>
            <a:ext cx="5668880" cy="1437263"/>
          </a:xfrm>
          <a:prstGeom prst="ellipse">
            <a:avLst/>
          </a:prstGeom>
          <a:noFill/>
          <a:ln w="38100">
            <a:solidFill>
              <a:srgbClr val="6660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方正黑体简体" panose="03000509000000000000" pitchFamily="65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41484" y="937863"/>
            <a:ext cx="47484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Đọc hiểu văn bản nghị luận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28929531"/>
              </p:ext>
            </p:extLst>
          </p:nvPr>
        </p:nvGraphicFramePr>
        <p:xfrm>
          <a:off x="627797" y="2003897"/>
          <a:ext cx="10972799" cy="4854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0985">
                  <a:extLst>
                    <a:ext uri="{9D8B030D-6E8A-4147-A177-3AD203B41FA5}">
                      <a16:colId xmlns:a16="http://schemas.microsoft.com/office/drawing/2014/main" xmlns="" val="2153010460"/>
                    </a:ext>
                  </a:extLst>
                </a:gridCol>
                <a:gridCol w="5138541">
                  <a:extLst>
                    <a:ext uri="{9D8B030D-6E8A-4147-A177-3AD203B41FA5}">
                      <a16:colId xmlns:a16="http://schemas.microsoft.com/office/drawing/2014/main" xmlns="" val="3516642797"/>
                    </a:ext>
                  </a:extLst>
                </a:gridCol>
                <a:gridCol w="4113273">
                  <a:extLst>
                    <a:ext uri="{9D8B030D-6E8A-4147-A177-3AD203B41FA5}">
                      <a16:colId xmlns:a16="http://schemas.microsoft.com/office/drawing/2014/main" xmlns="" val="161964744"/>
                    </a:ext>
                  </a:extLst>
                </a:gridCol>
              </a:tblGrid>
              <a:tr h="10819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Tiểu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 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luận  xã  hội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luận  văn  học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8430278"/>
                  </a:ext>
                </a:extLst>
              </a:tr>
              <a:tr h="37721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n-US" sz="20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NLXH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endParaRPr lang="en-US" sz="2000" i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Hịch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tướng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Tuấn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Nước Đại Việt ta (Nguyễn Trãi)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Chiếu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dời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Uẩn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NLXH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endParaRPr lang="en-US" sz="2000" i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ta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Dương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Khoan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just">
                        <a:buFontTx/>
                        <a:buChar char="-"/>
                      </a:pP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khuya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(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Vĩ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457200" indent="-457200" algn="just">
                        <a:buFontTx/>
                        <a:buChar char="-"/>
                      </a:pP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Lão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Hạc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(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457200" indent="-457200" algn="just">
                        <a:buFontTx/>
                        <a:buChar char="-"/>
                      </a:pPr>
                      <a:r>
                        <a:rPr lang="en-US" sz="2000" i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Nắng</a:t>
                      </a:r>
                      <a:r>
                        <a:rPr lang="en-US" sz="20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0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đỏ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cười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đen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nhánh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Nắng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457200" indent="-457200" algn="just">
                        <a:buFontTx/>
                        <a:buChar char="-"/>
                      </a:pP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Hoàng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”-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diệu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reviewsach.net)</a:t>
                      </a:r>
                      <a:endParaRPr lang="en-US" sz="20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897901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雷锋PPT网www.lfppt.com"/>
          <p:cNvGrpSpPr/>
          <p:nvPr/>
        </p:nvGrpSpPr>
        <p:grpSpPr>
          <a:xfrm>
            <a:off x="2834778" y="1856545"/>
            <a:ext cx="2993274" cy="2993443"/>
            <a:chOff x="749920" y="1826663"/>
            <a:chExt cx="3527640" cy="3527641"/>
          </a:xfrm>
        </p:grpSpPr>
        <p:grpSp>
          <p:nvGrpSpPr>
            <p:cNvPr id="4" name="组合 3"/>
            <p:cNvGrpSpPr/>
            <p:nvPr/>
          </p:nvGrpSpPr>
          <p:grpSpPr>
            <a:xfrm>
              <a:off x="749920" y="1826663"/>
              <a:ext cx="3527640" cy="3527641"/>
              <a:chOff x="749920" y="1826663"/>
              <a:chExt cx="3527640" cy="3527641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749920" y="1826663"/>
                <a:ext cx="3527640" cy="3527641"/>
                <a:chOff x="3913550" y="1215900"/>
                <a:chExt cx="4606932" cy="4606931"/>
              </a:xfrm>
            </p:grpSpPr>
            <p:sp>
              <p:nvSpPr>
                <p:cNvPr id="7" name="椭圆 6"/>
                <p:cNvSpPr/>
                <p:nvPr/>
              </p:nvSpPr>
              <p:spPr>
                <a:xfrm flipH="1">
                  <a:off x="3913550" y="1215900"/>
                  <a:ext cx="4606932" cy="4606931"/>
                </a:xfrm>
                <a:prstGeom prst="ellipse">
                  <a:avLst/>
                </a:prstGeom>
                <a:solidFill>
                  <a:srgbClr val="3D7370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ea typeface="方正黑体简体" panose="03000509000000000000" pitchFamily="65" charset="-122"/>
                  </a:endParaRPr>
                </a:p>
              </p:txBody>
            </p:sp>
            <p:sp>
              <p:nvSpPr>
                <p:cNvPr id="8" name="文本框 7"/>
                <p:cNvSpPr txBox="1"/>
                <p:nvPr/>
              </p:nvSpPr>
              <p:spPr>
                <a:xfrm flipH="1">
                  <a:off x="4486764" y="2172859"/>
                  <a:ext cx="1187238" cy="899973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endParaRPr lang="zh-CN" altLang="en-US" sz="3200" b="1" dirty="0">
                    <a:solidFill>
                      <a:schemeClr val="bg1"/>
                    </a:solidFill>
                    <a:latin typeface="方正黑体简体" panose="03000509000000000000" pitchFamily="65" charset="-122"/>
                    <a:ea typeface="方正黑体简体" panose="03000509000000000000" pitchFamily="65" charset="-122"/>
                  </a:endParaRPr>
                </a:p>
              </p:txBody>
            </p:sp>
          </p:grpSp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46155" y="2077826"/>
                <a:ext cx="2878356" cy="3177706"/>
              </a:xfrm>
              <a:prstGeom prst="rect">
                <a:avLst/>
              </a:prstGeom>
            </p:spPr>
          </p:pic>
        </p:grpSp>
        <p:sp>
          <p:nvSpPr>
            <p:cNvPr id="10" name="矩形 9"/>
            <p:cNvSpPr/>
            <p:nvPr/>
          </p:nvSpPr>
          <p:spPr>
            <a:xfrm rot="16200000">
              <a:off x="2152297" y="1186428"/>
              <a:ext cx="725402" cy="2687664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dist"/>
              <a:r>
                <a:rPr lang="en-US" altLang="zh-CN" sz="2800" b="1" dirty="0" smtClean="0">
                  <a:solidFill>
                    <a:srgbClr val="FFFFFF"/>
                  </a:solidFill>
                  <a:latin typeface="Times New Roman" pitchFamily="18" charset="0"/>
                  <a:ea typeface="方正黑体简体" panose="03000509000000000000" pitchFamily="65" charset="-122"/>
                  <a:cs typeface="Times New Roman" pitchFamily="18" charset="0"/>
                </a:rPr>
                <a:t>TRÒ CHƠI</a:t>
              </a:r>
              <a:endParaRPr lang="en-US" altLang="zh-CN" sz="2800" b="1" dirty="0">
                <a:solidFill>
                  <a:srgbClr val="FFFFFF"/>
                </a:solidFill>
                <a:latin typeface="Times New Roman" pitchFamily="18" charset="0"/>
                <a:ea typeface="方正黑体简体" panose="03000509000000000000" pitchFamily="65" charset="-122"/>
                <a:cs typeface="Times New Roman" pitchFamily="18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5751444" y="1893095"/>
            <a:ext cx="561892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35255" algn="l"/>
                <a:tab pos="270510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“Luật chơi”</a:t>
            </a:r>
            <a:endParaRPr lang="en-US" sz="2400" dirty="0" smtClean="0">
              <a:solidFill>
                <a:srgbClr val="FF000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135255" algn="l"/>
                <a:tab pos="270510" algn="l"/>
              </a:tabLst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GV mời 4 bạn chia làm 2 đội (1 bạn viết thể loại, 1 bạn viết tên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 bản)</a:t>
            </a:r>
            <a:endParaRPr lang="en-US" sz="1600" dirty="0" smtClean="0">
              <a:solidFill>
                <a:prstClr val="black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135255" algn="l"/>
                <a:tab pos="270510" algn="l"/>
              </a:tabLst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Kể tên các thể loại và tên văn bản tương ứng với thể loại đó mà em đã học trong chương trình ngữ văn 7 Cánh Diều.</a:t>
            </a:r>
            <a:endParaRPr lang="en-US" sz="1600" dirty="0" smtClean="0">
              <a:solidFill>
                <a:prstClr val="black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135255" algn="l"/>
                <a:tab pos="270510" algn="l"/>
              </a:tabLst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Trong vòng 1 phút đội nào kể được nhiều và đúng đội đó chiến thắng.</a:t>
            </a:r>
            <a:endParaRPr lang="en-US" sz="1600" dirty="0">
              <a:solidFill>
                <a:prstClr val="black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93913" y="1886467"/>
            <a:ext cx="17360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35255" algn="l"/>
                <a:tab pos="270510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“AI NHANH HƠN”</a:t>
            </a:r>
            <a:endParaRPr lang="en-US" sz="2400" dirty="0" smtClean="0">
              <a:solidFill>
                <a:srgbClr val="FF000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预览图_千图网_编号2873017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1520000" flipH="1">
            <a:off x="577850" y="437515"/>
            <a:ext cx="1654810" cy="1654810"/>
          </a:xfrm>
          <a:prstGeom prst="rect">
            <a:avLst/>
          </a:prstGeom>
        </p:spPr>
      </p:pic>
      <p:sp>
        <p:nvSpPr>
          <p:cNvPr id="23" name="椭圆 22"/>
          <p:cNvSpPr/>
          <p:nvPr/>
        </p:nvSpPr>
        <p:spPr>
          <a:xfrm>
            <a:off x="2135051" y="568958"/>
            <a:ext cx="5668880" cy="1068773"/>
          </a:xfrm>
          <a:prstGeom prst="ellipse">
            <a:avLst/>
          </a:prstGeom>
          <a:noFill/>
          <a:ln w="38100">
            <a:solidFill>
              <a:srgbClr val="6660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方正黑体简体" panose="03000509000000000000" pitchFamily="65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47072" y="869624"/>
            <a:ext cx="46891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Đọc hiểu văn bản thông tin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49602407"/>
              </p:ext>
            </p:extLst>
          </p:nvPr>
        </p:nvGraphicFramePr>
        <p:xfrm>
          <a:off x="750626" y="1553522"/>
          <a:ext cx="10686198" cy="4669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816">
                  <a:extLst>
                    <a:ext uri="{9D8B030D-6E8A-4147-A177-3AD203B41FA5}">
                      <a16:colId xmlns:a16="http://schemas.microsoft.com/office/drawing/2014/main" xmlns="" val="2153010460"/>
                    </a:ext>
                  </a:extLst>
                </a:gridCol>
                <a:gridCol w="4500691">
                  <a:extLst>
                    <a:ext uri="{9D8B030D-6E8A-4147-A177-3AD203B41FA5}">
                      <a16:colId xmlns:a16="http://schemas.microsoft.com/office/drawing/2014/main" xmlns="" val="3516642797"/>
                    </a:ext>
                  </a:extLst>
                </a:gridCol>
                <a:gridCol w="45006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950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Tiểu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VBTT giải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thích một hiện tượng </a:t>
                      </a:r>
                    </a:p>
                    <a:p>
                      <a:pPr algn="ctr"/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 nhiên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VBTT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phim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8430278"/>
                  </a:ext>
                </a:extLst>
              </a:tr>
              <a:tr h="36747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just">
                        <a:buFontTx/>
                        <a:buChar char="-"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băng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indent="-457200" algn="just">
                        <a:buFontTx/>
                        <a:buChar char="-"/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XXI</a:t>
                      </a:r>
                    </a:p>
                    <a:p>
                      <a:pPr marL="457200" indent="-457200" algn="just">
                        <a:buFontTx/>
                        <a:buChar char="-"/>
                      </a:pP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Lũ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457200" indent="-457200" algn="just">
                        <a:buFontTx/>
                        <a:buChar char="-"/>
                      </a:pP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bồ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just">
                        <a:buFontTx/>
                        <a:buChar char="-"/>
                      </a:pP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cờ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thêu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</a:p>
                    <a:p>
                      <a:pPr marL="457200" indent="-457200" algn="just">
                        <a:buFontTx/>
                        <a:buChar char="-"/>
                      </a:pP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phim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 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</a:p>
                    <a:p>
                      <a:pPr marL="457200" indent="-457200" algn="just">
                        <a:buFontTx/>
                        <a:buChar char="-"/>
                      </a:pP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Chìa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trụ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Giooc-nơ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</a:p>
                    <a:p>
                      <a:pPr marL="457200" indent="-457200" algn="just">
                        <a:buFontTx/>
                        <a:buChar char="-"/>
                      </a:pP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897901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预览图_千图网_编号2873017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1520000" flipH="1">
            <a:off x="577850" y="437515"/>
            <a:ext cx="1654810" cy="1654810"/>
          </a:xfrm>
          <a:prstGeom prst="rect">
            <a:avLst/>
          </a:prstGeom>
        </p:spPr>
      </p:pic>
      <p:sp>
        <p:nvSpPr>
          <p:cNvPr id="23" name="椭圆 22"/>
          <p:cNvSpPr/>
          <p:nvPr/>
        </p:nvSpPr>
        <p:spPr>
          <a:xfrm>
            <a:off x="2135051" y="928047"/>
            <a:ext cx="3801725" cy="682389"/>
          </a:xfrm>
          <a:prstGeom prst="ellipse">
            <a:avLst/>
          </a:prstGeom>
          <a:noFill/>
          <a:ln w="38100">
            <a:solidFill>
              <a:srgbClr val="6660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方正黑体简体" panose="03000509000000000000" pitchFamily="65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07005" y="1074340"/>
            <a:ext cx="32623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Thực hành tiếng Việt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7797" y="2115109"/>
            <a:ext cx="10959152" cy="1421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Bốn nội dung lớn về tiếng Việt trong sách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 văn 8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là gì? Mỗi nội dung lớn có các nội dung cụ thể nào?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Hệ thống bài tập tiếng Việt trong sách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 văn 8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có những loại cơ bản nào?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预览图_千图网_编号2873017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1520000" flipH="1">
            <a:off x="577850" y="437515"/>
            <a:ext cx="1654810" cy="1654810"/>
          </a:xfrm>
          <a:prstGeom prst="rect">
            <a:avLst/>
          </a:prstGeom>
        </p:spPr>
      </p:pic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65473776"/>
              </p:ext>
            </p:extLst>
          </p:nvPr>
        </p:nvGraphicFramePr>
        <p:xfrm>
          <a:off x="627797" y="641443"/>
          <a:ext cx="10922759" cy="6027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7946">
                  <a:extLst>
                    <a:ext uri="{9D8B030D-6E8A-4147-A177-3AD203B41FA5}">
                      <a16:colId xmlns:a16="http://schemas.microsoft.com/office/drawing/2014/main" xmlns="" val="2153010460"/>
                    </a:ext>
                  </a:extLst>
                </a:gridCol>
                <a:gridCol w="8554813">
                  <a:extLst>
                    <a:ext uri="{9D8B030D-6E8A-4147-A177-3AD203B41FA5}">
                      <a16:colId xmlns:a16="http://schemas.microsoft.com/office/drawing/2014/main" xmlns="" val="3516642797"/>
                    </a:ext>
                  </a:extLst>
                </a:gridCol>
              </a:tblGrid>
              <a:tr h="48692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8430278"/>
                  </a:ext>
                </a:extLst>
              </a:tr>
              <a:tr h="1395850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8979019"/>
                  </a:ext>
                </a:extLst>
              </a:tr>
              <a:tr h="1395850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Trợ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khiến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3951168"/>
                  </a:ext>
                </a:extLst>
              </a:tr>
              <a:tr h="1395850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đảo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tường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hàm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ẩn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0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nạp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song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phối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1114923"/>
                  </a:ext>
                </a:extLst>
              </a:tr>
              <a:tr h="1071234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endParaRPr lang="en-US" sz="20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658981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预览图_千图网_编号2873017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1520000" flipH="1">
            <a:off x="577850" y="437515"/>
            <a:ext cx="1654810" cy="16548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8739" y="681185"/>
            <a:ext cx="10986448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bài tập tiếng Việt: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 Bài tập nhận biết các hiện tượng và đơn vị tiếng Việt. </a:t>
            </a:r>
          </a:p>
          <a:p>
            <a:pPr algn="just">
              <a:lnSpc>
                <a:spcPct val="11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bài tập nhận biết từ loại: trợ từ, thán từ. Bài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 nhận biết các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kiểu câu:câu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kể, câu hỏi, câu khiến, câu khẳng định, phủ định…</a:t>
            </a:r>
          </a:p>
          <a:p>
            <a:pPr algn="just">
              <a:lnSpc>
                <a:spcPct val="11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b/ Bài tập phân tích tác dụng của các hiện tượng và đơn vị tiếng Việt. </a:t>
            </a:r>
          </a:p>
          <a:p>
            <a:pPr algn="just">
              <a:lnSpc>
                <a:spcPct val="11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 dụ: Bài tập phân tích tác dụng của các biện pháp tu từ đảo ngữ, câu hỏi tu từ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từ tượng hình, tượng thanh.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c/ Bài tập tạo lập đơn vị tiếng Việt.</a:t>
            </a:r>
          </a:p>
          <a:p>
            <a:pPr algn="just">
              <a:lnSpc>
                <a:spcPct val="11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 dụ: Bài tập viết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 văn: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 dịch, quy nạp, song song, phối hợp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预览图_千图网_编号2873017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1520000" flipH="1">
            <a:off x="577850" y="437515"/>
            <a:ext cx="1654810" cy="165481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556122" y="750628"/>
            <a:ext cx="6271895" cy="93789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II. HỌC VIẾT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0878" y="2362790"/>
            <a:ext cx="9594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 phần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 viết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và trả lời các câu hỏi sau:</a:t>
            </a:r>
          </a:p>
          <a:p>
            <a:pPr algn="just">
              <a:lnSpc>
                <a:spcPct val="10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Sách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 văn </a:t>
            </a:r>
            <a:r>
              <a:rPr lang="vi-V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rèn luyện cho các em viết những kiểu văn bản nào? Nội dung cụ thể của mỗi kiểu văn bản là gì?</a:t>
            </a:r>
          </a:p>
          <a:p>
            <a:pPr algn="just">
              <a:lnSpc>
                <a:spcPct val="10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Những yêu cầu về quy trình và kiểu văn bản nào tiếp tục được rèn luyện ở lớp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2757" y="0"/>
            <a:ext cx="4156360" cy="6240780"/>
          </a:xfrm>
          <a:prstGeom prst="rect">
            <a:avLst/>
          </a:prstGeom>
        </p:spPr>
      </p:pic>
      <p:pic>
        <p:nvPicPr>
          <p:cNvPr id="17" name="图片 16" descr="预览图_千图网_编号2873017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1520000" flipH="1">
            <a:off x="714328" y="587641"/>
            <a:ext cx="1654810" cy="165481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819074" y="2440477"/>
            <a:ext cx="1365870" cy="400050"/>
          </a:xfrm>
          <a:prstGeom prst="rect">
            <a:avLst/>
          </a:prstGeom>
          <a:solidFill>
            <a:srgbClr val="3C6F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黑体简体" panose="03000509000000000000" pitchFamily="65" charset="-122"/>
              <a:ea typeface="方正黑体简体" panose="03000509000000000000" pitchFamily="65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507475" y="3346907"/>
            <a:ext cx="1296537" cy="400050"/>
          </a:xfrm>
          <a:prstGeom prst="rect">
            <a:avLst/>
          </a:prstGeom>
          <a:solidFill>
            <a:srgbClr val="3C6F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itchFamily="18" charset="0"/>
              <a:ea typeface="方正黑体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475675" y="3290088"/>
            <a:ext cx="1274708" cy="52322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Times New Roman" pitchFamily="18" charset="0"/>
                <a:ea typeface="方正黑体简体" panose="03000509000000000000" pitchFamily="65" charset="-122"/>
                <a:cs typeface="Times New Roman" pitchFamily="18" charset="0"/>
              </a:rPr>
              <a:t>bước 1:</a:t>
            </a:r>
            <a:endParaRPr lang="zh-CN" altLang="en-US" sz="2800" dirty="0">
              <a:solidFill>
                <a:schemeClr val="bg1"/>
              </a:solidFill>
              <a:latin typeface="Times New Roman" pitchFamily="18" charset="0"/>
              <a:ea typeface="方正黑体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098041" y="3733473"/>
            <a:ext cx="1714536" cy="65248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ea typeface="方正黑体简体" panose="03000509000000000000" pitchFamily="65" charset="-122"/>
                <a:cs typeface="Times New Roman" pitchFamily="18" charset="0"/>
              </a:rPr>
              <a:t>Chuẩn bị</a:t>
            </a:r>
            <a:endParaRPr lang="zh-CN" altLang="en-US" sz="2800" dirty="0">
              <a:solidFill>
                <a:srgbClr val="FF0000"/>
              </a:solidFill>
              <a:latin typeface="Times New Roman" pitchFamily="18" charset="0"/>
              <a:ea typeface="方正黑体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14" name="矩形 31"/>
          <p:cNvSpPr/>
          <p:nvPr/>
        </p:nvSpPr>
        <p:spPr>
          <a:xfrm>
            <a:off x="5879956" y="658345"/>
            <a:ext cx="1334020" cy="52322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Times New Roman" pitchFamily="18" charset="0"/>
                <a:ea typeface="方正黑体简体" panose="03000509000000000000" pitchFamily="65" charset="-122"/>
                <a:cs typeface="Times New Roman" pitchFamily="18" charset="0"/>
              </a:rPr>
              <a:t>Bước 1:</a:t>
            </a:r>
            <a:endParaRPr lang="zh-CN" altLang="en-US" sz="2800" dirty="0">
              <a:solidFill>
                <a:schemeClr val="bg1"/>
              </a:solidFill>
              <a:latin typeface="Times New Roman" pitchFamily="18" charset="0"/>
              <a:ea typeface="方正黑体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15" name="矩形 31"/>
          <p:cNvSpPr/>
          <p:nvPr/>
        </p:nvSpPr>
        <p:spPr>
          <a:xfrm>
            <a:off x="5825365" y="890357"/>
            <a:ext cx="1334020" cy="52322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Times New Roman" pitchFamily="18" charset="0"/>
                <a:ea typeface="方正黑体简体" panose="03000509000000000000" pitchFamily="65" charset="-122"/>
                <a:cs typeface="Times New Roman" pitchFamily="18" charset="0"/>
              </a:rPr>
              <a:t>Bước 1:</a:t>
            </a:r>
            <a:endParaRPr lang="zh-CN" altLang="en-US" sz="2800" dirty="0">
              <a:solidFill>
                <a:schemeClr val="bg1"/>
              </a:solidFill>
              <a:latin typeface="Times New Roman" pitchFamily="18" charset="0"/>
              <a:ea typeface="方正黑体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16" name="矩形 33"/>
          <p:cNvSpPr/>
          <p:nvPr/>
        </p:nvSpPr>
        <p:spPr>
          <a:xfrm>
            <a:off x="6116473" y="919880"/>
            <a:ext cx="1307910" cy="400050"/>
          </a:xfrm>
          <a:prstGeom prst="rect">
            <a:avLst/>
          </a:prstGeom>
          <a:solidFill>
            <a:srgbClr val="3C6F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itchFamily="18" charset="0"/>
              <a:ea typeface="方正黑体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18" name="矩形 31"/>
          <p:cNvSpPr/>
          <p:nvPr/>
        </p:nvSpPr>
        <p:spPr>
          <a:xfrm>
            <a:off x="6139263" y="863061"/>
            <a:ext cx="1274708" cy="52322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Times New Roman" pitchFamily="18" charset="0"/>
                <a:ea typeface="方正黑体简体" panose="03000509000000000000" pitchFamily="65" charset="-122"/>
                <a:cs typeface="Times New Roman" pitchFamily="18" charset="0"/>
              </a:rPr>
              <a:t>bước 2:</a:t>
            </a:r>
            <a:endParaRPr lang="zh-CN" altLang="en-US" sz="2800" dirty="0">
              <a:solidFill>
                <a:schemeClr val="bg1"/>
              </a:solidFill>
              <a:latin typeface="Times New Roman" pitchFamily="18" charset="0"/>
              <a:ea typeface="方正黑体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19" name="矩形 31"/>
          <p:cNvSpPr/>
          <p:nvPr/>
        </p:nvSpPr>
        <p:spPr>
          <a:xfrm>
            <a:off x="7831586" y="2377962"/>
            <a:ext cx="1274708" cy="52322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Times New Roman" pitchFamily="18" charset="0"/>
                <a:ea typeface="方正黑体简体" panose="03000509000000000000" pitchFamily="65" charset="-122"/>
                <a:cs typeface="Times New Roman" pitchFamily="18" charset="0"/>
              </a:rPr>
              <a:t>bước 3:</a:t>
            </a:r>
            <a:endParaRPr lang="zh-CN" altLang="en-US" sz="2800" dirty="0">
              <a:solidFill>
                <a:schemeClr val="bg1"/>
              </a:solidFill>
              <a:latin typeface="Times New Roman" pitchFamily="18" charset="0"/>
              <a:ea typeface="方正黑体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20" name="矩形 5"/>
          <p:cNvSpPr/>
          <p:nvPr/>
        </p:nvSpPr>
        <p:spPr>
          <a:xfrm>
            <a:off x="6715879" y="4148722"/>
            <a:ext cx="1404539" cy="400050"/>
          </a:xfrm>
          <a:prstGeom prst="rect">
            <a:avLst/>
          </a:prstGeom>
          <a:solidFill>
            <a:srgbClr val="3C6F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黑体简体" panose="03000509000000000000" pitchFamily="65" charset="-122"/>
              <a:ea typeface="方正黑体简体" panose="03000509000000000000" pitchFamily="65" charset="-122"/>
            </a:endParaRPr>
          </a:p>
        </p:txBody>
      </p:sp>
      <p:sp>
        <p:nvSpPr>
          <p:cNvPr id="21" name="矩形 31"/>
          <p:cNvSpPr/>
          <p:nvPr/>
        </p:nvSpPr>
        <p:spPr>
          <a:xfrm>
            <a:off x="6823926" y="4086206"/>
            <a:ext cx="1274708" cy="52322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Times New Roman" pitchFamily="18" charset="0"/>
                <a:ea typeface="方正黑体简体" panose="03000509000000000000" pitchFamily="65" charset="-122"/>
                <a:cs typeface="Times New Roman" pitchFamily="18" charset="0"/>
              </a:rPr>
              <a:t>bước 4:</a:t>
            </a:r>
            <a:endParaRPr lang="zh-CN" altLang="en-US" sz="2800" dirty="0">
              <a:solidFill>
                <a:schemeClr val="bg1"/>
              </a:solidFill>
              <a:latin typeface="Times New Roman" pitchFamily="18" charset="0"/>
              <a:ea typeface="方正黑体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22" name="矩形 32"/>
          <p:cNvSpPr/>
          <p:nvPr/>
        </p:nvSpPr>
        <p:spPr>
          <a:xfrm>
            <a:off x="6089175" y="1279151"/>
            <a:ext cx="3709918" cy="65248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ea typeface="方正黑体简体" panose="03000509000000000000" pitchFamily="65" charset="-122"/>
                <a:cs typeface="Times New Roman" pitchFamily="18" charset="0"/>
              </a:rPr>
              <a:t>Tìm ý và lập dàn ý</a:t>
            </a:r>
            <a:endParaRPr lang="zh-CN" altLang="en-US" sz="2800" dirty="0">
              <a:solidFill>
                <a:srgbClr val="FF0000"/>
              </a:solidFill>
              <a:latin typeface="Times New Roman" pitchFamily="18" charset="0"/>
              <a:ea typeface="方正黑体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23" name="矩形 32"/>
          <p:cNvSpPr/>
          <p:nvPr/>
        </p:nvSpPr>
        <p:spPr>
          <a:xfrm>
            <a:off x="8272817" y="2794053"/>
            <a:ext cx="1714536" cy="59657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ea typeface="方正黑体简体" panose="03000509000000000000" pitchFamily="65" charset="-122"/>
                <a:cs typeface="Times New Roman" pitchFamily="18" charset="0"/>
              </a:rPr>
              <a:t>Viết</a:t>
            </a:r>
            <a:endParaRPr lang="zh-CN" altLang="en-US" sz="2800" dirty="0">
              <a:solidFill>
                <a:srgbClr val="FF0000"/>
              </a:solidFill>
              <a:latin typeface="Times New Roman" pitchFamily="18" charset="0"/>
              <a:ea typeface="方正黑体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24" name="矩形 32"/>
          <p:cNvSpPr/>
          <p:nvPr/>
        </p:nvSpPr>
        <p:spPr>
          <a:xfrm>
            <a:off x="7451677" y="4540964"/>
            <a:ext cx="3671247" cy="65248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ea typeface="方正黑体简体" panose="03000509000000000000" pitchFamily="65" charset="-122"/>
                <a:cs typeface="Times New Roman" pitchFamily="18" charset="0"/>
              </a:rPr>
              <a:t>Kiểm tra và chỉnh sửa</a:t>
            </a:r>
            <a:endParaRPr lang="zh-CN" altLang="en-US" sz="2800" dirty="0">
              <a:solidFill>
                <a:srgbClr val="FF0000"/>
              </a:solidFill>
              <a:latin typeface="Times New Roman" pitchFamily="18" charset="0"/>
              <a:ea typeface="方正黑体简体" panose="03000509000000000000" pitchFamily="65" charset="-122"/>
              <a:cs typeface="Times New Roman" pitchFamily="18" charset="0"/>
            </a:endParaRPr>
          </a:p>
        </p:txBody>
      </p:sp>
      <p:grpSp>
        <p:nvGrpSpPr>
          <p:cNvPr id="25" name="组合 26"/>
          <p:cNvGrpSpPr/>
          <p:nvPr/>
        </p:nvGrpSpPr>
        <p:grpSpPr>
          <a:xfrm>
            <a:off x="829861" y="1469390"/>
            <a:ext cx="2623024" cy="4884420"/>
            <a:chOff x="0" y="1605446"/>
            <a:chExt cx="3672532" cy="5252553"/>
          </a:xfrm>
        </p:grpSpPr>
        <p:sp>
          <p:nvSpPr>
            <p:cNvPr id="36" name="文本框 29"/>
            <p:cNvSpPr txBox="1">
              <a:spLocks noChangeArrowheads="1"/>
            </p:cNvSpPr>
            <p:nvPr/>
          </p:nvSpPr>
          <p:spPr bwMode="auto">
            <a:xfrm>
              <a:off x="2880601" y="1605446"/>
              <a:ext cx="595772" cy="52525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eaVert"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400" b="1" dirty="0"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  <p:pic>
          <p:nvPicPr>
            <p:cNvPr id="35" name="图片 1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0" y="3679846"/>
              <a:ext cx="3672532" cy="317815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预览图_千图网_编号2873017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1520000" flipH="1">
            <a:off x="577850" y="437515"/>
            <a:ext cx="1654810" cy="1654810"/>
          </a:xfrm>
          <a:prstGeom prst="rect">
            <a:avLst/>
          </a:prstGeom>
        </p:spPr>
      </p:pic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05093866"/>
              </p:ext>
            </p:extLst>
          </p:nvPr>
        </p:nvGraphicFramePr>
        <p:xfrm>
          <a:off x="709683" y="449689"/>
          <a:ext cx="10918209" cy="5803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9583">
                  <a:extLst>
                    <a:ext uri="{9D8B030D-6E8A-4147-A177-3AD203B41FA5}">
                      <a16:colId xmlns:a16="http://schemas.microsoft.com/office/drawing/2014/main" xmlns="" val="2153010460"/>
                    </a:ext>
                  </a:extLst>
                </a:gridCol>
                <a:gridCol w="8498626">
                  <a:extLst>
                    <a:ext uri="{9D8B030D-6E8A-4147-A177-3AD203B41FA5}">
                      <a16:colId xmlns:a16="http://schemas.microsoft.com/office/drawing/2014/main" xmlns="" val="3516642797"/>
                    </a:ext>
                  </a:extLst>
                </a:gridCol>
              </a:tblGrid>
              <a:tr h="4579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8430278"/>
                  </a:ext>
                </a:extLst>
              </a:tr>
              <a:tr h="103856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SỰ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chuyến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 miêu tả, biểu cảm.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8979019"/>
                  </a:ext>
                </a:extLst>
              </a:tr>
              <a:tr h="119102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CẢM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 một bài thơ sáu chữ, bảy chữ</a:t>
                      </a:r>
                      <a:endParaRPr lang="en-US" sz="28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3951168"/>
                  </a:ext>
                </a:extLst>
              </a:tr>
              <a:tr h="103856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LUẬN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 bài</a:t>
                      </a:r>
                      <a:r>
                        <a:rPr lang="vi-VN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nghị luận về một vấn đề của đời sống (NLXH) và bài phân tích một tác phẩm văn học (NLVH)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1114923"/>
                  </a:ext>
                </a:extLst>
              </a:tr>
              <a:tr h="103856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MINH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 thích</a:t>
                      </a:r>
                      <a:r>
                        <a:rPr lang="vi-VN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một hiện tượng tự nhiên hoặc giới thiệu một cuốn sách.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6589819"/>
                  </a:ext>
                </a:extLst>
              </a:tr>
              <a:tr h="103856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NHẬT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DỤNG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 nghị</a:t>
                      </a:r>
                      <a:r>
                        <a:rPr lang="vi-VN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về một vấn đề đời sống.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491118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预览图_千图网_编号2873017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1520000" flipH="1">
            <a:off x="577850" y="437515"/>
            <a:ext cx="1654810" cy="165481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556122" y="750628"/>
            <a:ext cx="7734290" cy="93789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HỌC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739" y="1745932"/>
            <a:ext cx="3739487" cy="45866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5185921" y="2495408"/>
            <a:ext cx="5827822" cy="9937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em, kĩ năng </a:t>
            </a:r>
            <a:r>
              <a:rPr lang="vi-VN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nói nghe tương tác </a:t>
            </a:r>
            <a:r>
              <a:rPr lang="vi-VN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</a:t>
            </a:r>
            <a:r>
              <a:rPr lang="vi-V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những yêu cầu như thế nào?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预览图_千图网_编号2873017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1520000" flipH="1">
            <a:off x="577850" y="437515"/>
            <a:ext cx="1654810" cy="165481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73024930"/>
              </p:ext>
            </p:extLst>
          </p:nvPr>
        </p:nvGraphicFramePr>
        <p:xfrm>
          <a:off x="655093" y="567386"/>
          <a:ext cx="10945504" cy="566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0749">
                  <a:extLst>
                    <a:ext uri="{9D8B030D-6E8A-4147-A177-3AD203B41FA5}">
                      <a16:colId xmlns:a16="http://schemas.microsoft.com/office/drawing/2014/main" xmlns="" val="2153010460"/>
                    </a:ext>
                  </a:extLst>
                </a:gridCol>
                <a:gridCol w="7964755">
                  <a:extLst>
                    <a:ext uri="{9D8B030D-6E8A-4147-A177-3AD203B41FA5}">
                      <a16:colId xmlns:a16="http://schemas.microsoft.com/office/drawing/2014/main" xmlns="" val="3516642797"/>
                    </a:ext>
                  </a:extLst>
                </a:gridCol>
              </a:tblGrid>
              <a:tr h="44845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8430278"/>
                  </a:ext>
                </a:extLst>
              </a:tr>
              <a:tr h="169292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just">
                        <a:buFontTx/>
                        <a:buChar char="-"/>
                      </a:pP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 hội</a:t>
                      </a:r>
                    </a:p>
                    <a:p>
                      <a:pPr marL="457200" indent="-457200" algn="just">
                        <a:buFontTx/>
                        <a:buChar char="-"/>
                      </a:pPr>
                      <a:r>
                        <a:rPr lang="vi-VN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 bày giới thiệu ngắn về một cuốn sách.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8979019"/>
                  </a:ext>
                </a:extLst>
              </a:tr>
              <a:tr h="21824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vi-VN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3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vi-VN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Nắm bắt nội dung chính mà nhóm đã trao đổi, thảo luận và trình bày lại được nội dung đó.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3951168"/>
                  </a:ext>
                </a:extLst>
              </a:tr>
              <a:tr h="129121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kiến về một vấn đề trong đời sống phù hợp với lứa tuổi.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111492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预览图_千图网_编号2873017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1520000" flipH="1">
            <a:off x="185706" y="627935"/>
            <a:ext cx="3748673" cy="2180399"/>
          </a:xfrm>
          <a:prstGeom prst="rect">
            <a:avLst/>
          </a:prstGeom>
        </p:spPr>
      </p:pic>
      <p:sp>
        <p:nvSpPr>
          <p:cNvPr id="5" name="流程图: 接点 25"/>
          <p:cNvSpPr/>
          <p:nvPr/>
        </p:nvSpPr>
        <p:spPr bwMode="auto">
          <a:xfrm>
            <a:off x="7414375" y="583324"/>
            <a:ext cx="3153306" cy="5470635"/>
          </a:xfrm>
          <a:prstGeom prst="flowChartConnector">
            <a:avLst/>
          </a:prstGeom>
          <a:noFill/>
          <a:ln>
            <a:solidFill>
              <a:srgbClr val="285C8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zh-CN" altLang="en-US" sz="5465" dirty="0">
              <a:solidFill>
                <a:schemeClr val="bg2">
                  <a:lumMod val="25000"/>
                </a:schemeClr>
              </a:solidFill>
              <a:latin typeface="方正黑体简体" panose="03000509000000000000" pitchFamily="65" charset="-122"/>
              <a:ea typeface="方正黑体简体" panose="03000509000000000000" pitchFamily="65" charset="-122"/>
            </a:endParaRPr>
          </a:p>
        </p:txBody>
      </p:sp>
      <p:grpSp>
        <p:nvGrpSpPr>
          <p:cNvPr id="2" name="组合 54"/>
          <p:cNvGrpSpPr/>
          <p:nvPr/>
        </p:nvGrpSpPr>
        <p:grpSpPr bwMode="auto">
          <a:xfrm>
            <a:off x="1173945" y="2668373"/>
            <a:ext cx="5884194" cy="1682999"/>
            <a:chOff x="813437" y="1173916"/>
            <a:chExt cx="5884140" cy="1683127"/>
          </a:xfrm>
        </p:grpSpPr>
        <p:grpSp>
          <p:nvGrpSpPr>
            <p:cNvPr id="3" name="组合 44"/>
            <p:cNvGrpSpPr/>
            <p:nvPr/>
          </p:nvGrpSpPr>
          <p:grpSpPr bwMode="auto">
            <a:xfrm>
              <a:off x="813437" y="1173916"/>
              <a:ext cx="5884140" cy="1683127"/>
              <a:chOff x="816351" y="1501381"/>
              <a:chExt cx="5884140" cy="1683127"/>
            </a:xfrm>
          </p:grpSpPr>
          <p:grpSp>
            <p:nvGrpSpPr>
              <p:cNvPr id="4" name="组合 11"/>
              <p:cNvGrpSpPr/>
              <p:nvPr/>
            </p:nvGrpSpPr>
            <p:grpSpPr bwMode="auto">
              <a:xfrm>
                <a:off x="816351" y="1625986"/>
                <a:ext cx="5884140" cy="1558522"/>
                <a:chOff x="7537521" y="1141666"/>
                <a:chExt cx="4667866" cy="1557164"/>
              </a:xfrm>
            </p:grpSpPr>
            <p:sp>
              <p:nvSpPr>
                <p:cNvPr id="16" name="文本框 15"/>
                <p:cNvSpPr txBox="1">
                  <a:spLocks noChangeArrowheads="1"/>
                </p:cNvSpPr>
                <p:nvPr/>
              </p:nvSpPr>
              <p:spPr bwMode="auto">
                <a:xfrm>
                  <a:off x="8378209" y="1141666"/>
                  <a:ext cx="1570735" cy="830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4800" dirty="0" smtClean="0">
                      <a:solidFill>
                        <a:srgbClr val="FF0000"/>
                      </a:solidFill>
                      <a:latin typeface="Times New Roman" pitchFamily="18" charset="0"/>
                      <a:ea typeface="方正黑体简体" panose="03000509000000000000" pitchFamily="65" charset="-122"/>
                      <a:cs typeface="Times New Roman" pitchFamily="18" charset="0"/>
                    </a:rPr>
                    <a:t>Phần </a:t>
                  </a:r>
                  <a:r>
                    <a:rPr lang="en-US" altLang="zh-CN" sz="4800" dirty="0" smtClean="0">
                      <a:solidFill>
                        <a:srgbClr val="FF0000"/>
                      </a:solidFill>
                      <a:latin typeface="Times New Roman" pitchFamily="18" charset="0"/>
                      <a:ea typeface="方正黑体简体" panose="03000509000000000000" pitchFamily="65" charset="-122"/>
                      <a:cs typeface="Times New Roman" pitchFamily="18" charset="0"/>
                    </a:rPr>
                    <a:t>II</a:t>
                  </a:r>
                  <a:endParaRPr lang="zh-CN" altLang="en-US" sz="4800" dirty="0">
                    <a:solidFill>
                      <a:srgbClr val="FF0000"/>
                    </a:solidFill>
                    <a:latin typeface="Times New Roman" pitchFamily="18" charset="0"/>
                    <a:ea typeface="方正黑体简体" panose="03000509000000000000" pitchFamily="65" charset="-122"/>
                    <a:cs typeface="Times New Roman" pitchFamily="18" charset="0"/>
                  </a:endParaRPr>
                </a:p>
              </p:txBody>
            </p:sp>
            <p:cxnSp>
              <p:nvCxnSpPr>
                <p:cNvPr id="18" name="直接连接符 17"/>
                <p:cNvCxnSpPr/>
                <p:nvPr/>
              </p:nvCxnSpPr>
              <p:spPr>
                <a:xfrm>
                  <a:off x="8450501" y="2009607"/>
                  <a:ext cx="1188129" cy="1587"/>
                </a:xfrm>
                <a:prstGeom prst="line">
                  <a:avLst/>
                </a:prstGeom>
                <a:ln>
                  <a:solidFill>
                    <a:srgbClr val="285C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文本框 18"/>
                <p:cNvSpPr txBox="1">
                  <a:spLocks noChangeArrowheads="1"/>
                </p:cNvSpPr>
                <p:nvPr/>
              </p:nvSpPr>
              <p:spPr bwMode="auto">
                <a:xfrm>
                  <a:off x="7537521" y="2324667"/>
                  <a:ext cx="4667866" cy="374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9pPr>
                </a:lstStyle>
                <a:p>
                  <a:pPr>
                    <a:lnSpc>
                      <a:spcPts val="2200"/>
                    </a:lnSpc>
                    <a:buNone/>
                  </a:pPr>
                  <a:r>
                    <a:rPr lang="en-US" altLang="zh-CN" sz="3600" b="1" dirty="0" smtClean="0">
                      <a:solidFill>
                        <a:srgbClr val="433A4B"/>
                      </a:solidFill>
                      <a:latin typeface="Times New Roman" pitchFamily="18" charset="0"/>
                      <a:ea typeface="方正黑体简体" panose="03000509000000000000" pitchFamily="65" charset="-122"/>
                      <a:cs typeface="Times New Roman" pitchFamily="18" charset="0"/>
                    </a:rPr>
                    <a:t>Cấu trúc </a:t>
                  </a:r>
                  <a:r>
                    <a:rPr lang="en-US" altLang="zh-CN" sz="3600" dirty="0" smtClean="0">
                      <a:solidFill>
                        <a:srgbClr val="433A4B"/>
                      </a:solidFill>
                      <a:latin typeface="Times New Roman" pitchFamily="18" charset="0"/>
                      <a:ea typeface="方正黑体简体" panose="03000509000000000000" pitchFamily="65" charset="-122"/>
                      <a:cs typeface="Times New Roman" pitchFamily="18" charset="0"/>
                    </a:rPr>
                    <a:t>của </a:t>
                  </a:r>
                  <a:r>
                    <a:rPr lang="en-US" sz="3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sách </a:t>
                  </a:r>
                  <a:r>
                    <a:rPr lang="en-US" sz="36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Ngữ văn 8</a:t>
                  </a:r>
                  <a:endParaRPr lang="en-US" altLang="zh-CN" sz="3600" dirty="0">
                    <a:solidFill>
                      <a:srgbClr val="433A4B"/>
                    </a:solidFill>
                    <a:latin typeface="Times New Roman" pitchFamily="18" charset="0"/>
                    <a:ea typeface="方正黑体简体" panose="03000509000000000000" pitchFamily="65" charset="-122"/>
                    <a:cs typeface="Times New Roman" pitchFamily="18" charset="0"/>
                  </a:endParaRPr>
                </a:p>
              </p:txBody>
            </p:sp>
          </p:grpSp>
          <p:pic>
            <p:nvPicPr>
              <p:cNvPr id="20" name="图片 38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3629622" y="1501381"/>
                <a:ext cx="1175216" cy="12140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" name="流程图: 接点 52"/>
            <p:cNvSpPr/>
            <p:nvPr/>
          </p:nvSpPr>
          <p:spPr bwMode="auto">
            <a:xfrm>
              <a:off x="1518598" y="1815744"/>
              <a:ext cx="174623" cy="174638"/>
            </a:xfrm>
            <a:prstGeom prst="flowChartConnector">
              <a:avLst/>
            </a:prstGeom>
            <a:solidFill>
              <a:srgbClr val="3C6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srgbClr val="433A4B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</p:grpSp>
      <p:pic>
        <p:nvPicPr>
          <p:cNvPr id="65" name="图片 6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9765" y="346842"/>
            <a:ext cx="3783159" cy="57386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雷锋PPT网www.lfppt.com"/>
          <p:cNvGrpSpPr/>
          <p:nvPr/>
        </p:nvGrpSpPr>
        <p:grpSpPr>
          <a:xfrm>
            <a:off x="2834778" y="1856545"/>
            <a:ext cx="2993274" cy="2993443"/>
            <a:chOff x="749920" y="1826663"/>
            <a:chExt cx="3527640" cy="3527641"/>
          </a:xfrm>
        </p:grpSpPr>
        <p:grpSp>
          <p:nvGrpSpPr>
            <p:cNvPr id="3" name="组合 3"/>
            <p:cNvGrpSpPr/>
            <p:nvPr/>
          </p:nvGrpSpPr>
          <p:grpSpPr>
            <a:xfrm>
              <a:off x="749920" y="1826663"/>
              <a:ext cx="3527640" cy="3527641"/>
              <a:chOff x="749920" y="1826663"/>
              <a:chExt cx="3527640" cy="3527641"/>
            </a:xfrm>
          </p:grpSpPr>
          <p:grpSp>
            <p:nvGrpSpPr>
              <p:cNvPr id="4" name="组合 4"/>
              <p:cNvGrpSpPr/>
              <p:nvPr/>
            </p:nvGrpSpPr>
            <p:grpSpPr>
              <a:xfrm>
                <a:off x="749920" y="1826663"/>
                <a:ext cx="3527640" cy="3527641"/>
                <a:chOff x="3913550" y="1215900"/>
                <a:chExt cx="4606932" cy="4606931"/>
              </a:xfrm>
            </p:grpSpPr>
            <p:sp>
              <p:nvSpPr>
                <p:cNvPr id="7" name="椭圆 6"/>
                <p:cNvSpPr/>
                <p:nvPr/>
              </p:nvSpPr>
              <p:spPr>
                <a:xfrm flipH="1">
                  <a:off x="3913550" y="1215900"/>
                  <a:ext cx="4606932" cy="4606931"/>
                </a:xfrm>
                <a:prstGeom prst="ellipse">
                  <a:avLst/>
                </a:prstGeom>
                <a:solidFill>
                  <a:srgbClr val="3D7370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ea typeface="方正黑体简体" panose="03000509000000000000" pitchFamily="65" charset="-122"/>
                  </a:endParaRPr>
                </a:p>
              </p:txBody>
            </p:sp>
            <p:sp>
              <p:nvSpPr>
                <p:cNvPr id="8" name="文本框 7"/>
                <p:cNvSpPr txBox="1"/>
                <p:nvPr/>
              </p:nvSpPr>
              <p:spPr>
                <a:xfrm flipH="1">
                  <a:off x="4486764" y="2172859"/>
                  <a:ext cx="1187238" cy="899973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endParaRPr lang="zh-CN" altLang="en-US" sz="3200" b="1" dirty="0">
                    <a:solidFill>
                      <a:schemeClr val="bg1"/>
                    </a:solidFill>
                    <a:latin typeface="方正黑体简体" panose="03000509000000000000" pitchFamily="65" charset="-122"/>
                    <a:ea typeface="方正黑体简体" panose="03000509000000000000" pitchFamily="65" charset="-122"/>
                  </a:endParaRPr>
                </a:p>
              </p:txBody>
            </p:sp>
          </p:grpSp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46155" y="2077826"/>
                <a:ext cx="2878356" cy="3177706"/>
              </a:xfrm>
              <a:prstGeom prst="rect">
                <a:avLst/>
              </a:prstGeom>
            </p:spPr>
          </p:pic>
        </p:grpSp>
        <p:sp>
          <p:nvSpPr>
            <p:cNvPr id="10" name="矩形 9"/>
            <p:cNvSpPr/>
            <p:nvPr/>
          </p:nvSpPr>
          <p:spPr>
            <a:xfrm rot="16200000">
              <a:off x="2152297" y="1186428"/>
              <a:ext cx="725402" cy="2687664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dist"/>
              <a:r>
                <a:rPr lang="en-US" altLang="zh-CN" sz="2800" b="1" dirty="0" smtClean="0">
                  <a:solidFill>
                    <a:srgbClr val="FFFFFF"/>
                  </a:solidFill>
                  <a:latin typeface="Times New Roman" pitchFamily="18" charset="0"/>
                  <a:ea typeface="方正黑体简体" panose="03000509000000000000" pitchFamily="65" charset="-122"/>
                  <a:cs typeface="Times New Roman" pitchFamily="18" charset="0"/>
                </a:rPr>
                <a:t>TRÒ CHƠI</a:t>
              </a:r>
              <a:endParaRPr lang="en-US" altLang="zh-CN" sz="2800" b="1" dirty="0">
                <a:solidFill>
                  <a:srgbClr val="FFFFFF"/>
                </a:solidFill>
                <a:latin typeface="Times New Roman" pitchFamily="18" charset="0"/>
                <a:ea typeface="方正黑体简体" panose="03000509000000000000" pitchFamily="65" charset="-122"/>
                <a:cs typeface="Times New Roman" pitchFamily="18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5751444" y="1893095"/>
            <a:ext cx="561892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35255" algn="l"/>
                <a:tab pos="270510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“Luật chơi”</a:t>
            </a:r>
            <a:endParaRPr lang="en-US" sz="2400" dirty="0" smtClean="0">
              <a:solidFill>
                <a:srgbClr val="FF000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135255" algn="l"/>
                <a:tab pos="270510" algn="l"/>
              </a:tabLst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GV mời 4 bạn chia làm 2 đội (1 bạn viết thể loại, 1 bạn viết tên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 bản)</a:t>
            </a:r>
            <a:endParaRPr lang="en-US" sz="1600" dirty="0" smtClean="0">
              <a:solidFill>
                <a:prstClr val="black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135255" algn="l"/>
                <a:tab pos="270510" algn="l"/>
              </a:tabLst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Kể tên các thể loại và tên văn bản tương ứng với thể loại đó mà em đã học trong chương trình ngữ văn 7 Cánh Diều.</a:t>
            </a:r>
            <a:endParaRPr lang="en-US" sz="1600" dirty="0" smtClean="0">
              <a:solidFill>
                <a:prstClr val="black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135255" algn="l"/>
                <a:tab pos="270510" algn="l"/>
              </a:tabLst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Trong vòng 1 phút đội nào kể được nhiều và đúng đội đó chiến thắng.</a:t>
            </a:r>
            <a:endParaRPr lang="en-US" sz="1600" dirty="0">
              <a:solidFill>
                <a:prstClr val="black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93913" y="1886467"/>
            <a:ext cx="17360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35255" algn="l"/>
                <a:tab pos="270510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“AI NHANH HƠN”</a:t>
            </a:r>
            <a:endParaRPr lang="en-US" sz="2400" dirty="0" smtClean="0">
              <a:solidFill>
                <a:srgbClr val="FF000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0744" y="711570"/>
            <a:ext cx="20574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6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预览图_千图网_编号2873017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1520000" flipH="1">
            <a:off x="577850" y="437515"/>
            <a:ext cx="1654810" cy="16548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84211" y="1572337"/>
            <a:ext cx="6061293" cy="400071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NHÓM: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PHÚT:</a:t>
            </a:r>
          </a:p>
          <a:p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Sách Ngữ văn </a:t>
            </a: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tập) có tổng sô bao nhiêu bài học?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+Mỗi bài học trong sách Ngữ văn </a:t>
            </a: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có 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phần chính nào? Những nhiệm vụ mà HS làm ở lớp và ở nhà là gì?</a:t>
            </a:r>
          </a:p>
          <a:p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Theo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7" name="图片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6902"/>
            <a:ext cx="5801360" cy="5801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预览图_千图网_编号2873017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1520000" flipH="1">
            <a:off x="577850" y="437515"/>
            <a:ext cx="1654810" cy="1654810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65496" y="2125876"/>
            <a:ext cx="10515600" cy="2146300"/>
          </a:xfr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Sách Ngữ văn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gồm 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Ngoài bài mở đầu, chương trình Ngữ văn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vi-V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 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10 bài học chính.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预览图_千图网_编号2873017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1520000" flipH="1">
            <a:off x="577850" y="437515"/>
            <a:ext cx="1654810" cy="165481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10374067"/>
              </p:ext>
            </p:extLst>
          </p:nvPr>
        </p:nvGraphicFramePr>
        <p:xfrm>
          <a:off x="195945" y="84908"/>
          <a:ext cx="11391004" cy="6532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2724">
                  <a:extLst>
                    <a:ext uri="{9D8B030D-6E8A-4147-A177-3AD203B41FA5}">
                      <a16:colId xmlns:a16="http://schemas.microsoft.com/office/drawing/2014/main" xmlns="" val="2153010460"/>
                    </a:ext>
                  </a:extLst>
                </a:gridCol>
                <a:gridCol w="7738280">
                  <a:extLst>
                    <a:ext uri="{9D8B030D-6E8A-4147-A177-3AD203B41FA5}">
                      <a16:colId xmlns:a16="http://schemas.microsoft.com/office/drawing/2014/main" xmlns="" val="3516642797"/>
                    </a:ext>
                  </a:extLst>
                </a:gridCol>
              </a:tblGrid>
              <a:tr h="32077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8430278"/>
                  </a:ext>
                </a:extLst>
              </a:tr>
              <a:tr h="582143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CẦU CẦN ĐẠT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8979019"/>
                  </a:ext>
                </a:extLst>
              </a:tr>
              <a:tr h="582143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THỨC NGỮ VĂN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căn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3951168"/>
                  </a:ext>
                </a:extLst>
              </a:tr>
              <a:tr h="1945196">
                <a:tc>
                  <a:txBody>
                    <a:bodyPr/>
                    <a:lstStyle/>
                    <a:p>
                      <a:pPr algn="just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</a:p>
                    <a:p>
                      <a:pPr algn="just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HIỂU VĂN BẢN</a:t>
                      </a:r>
                    </a:p>
                    <a:p>
                      <a:pPr algn="just"/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b="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1600" b="0" i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b="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endParaRPr lang="en-US" sz="1600" b="0" i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b="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endParaRPr lang="en-US" sz="1600" b="0" i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 HÀNH TIẾNG VIỆT</a:t>
                      </a:r>
                    </a:p>
                    <a:p>
                      <a:pPr algn="just"/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 HÀNH ĐỌC HIỂU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,...</a:t>
                      </a:r>
                    </a:p>
                    <a:p>
                      <a:pPr algn="just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trực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ở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1114923"/>
                  </a:ext>
                </a:extLst>
              </a:tr>
              <a:tr h="819752">
                <a:tc>
                  <a:txBody>
                    <a:bodyPr/>
                    <a:lstStyle/>
                    <a:p>
                      <a:pPr algn="just"/>
                      <a:r>
                        <a:rPr lang="en-US" sz="16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</a:p>
                    <a:p>
                      <a:pPr algn="just"/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b="0" i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endParaRPr lang="en-US" sz="1600" b="0" i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b="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173735"/>
                  </a:ext>
                </a:extLst>
              </a:tr>
              <a:tr h="819752">
                <a:tc>
                  <a:txBody>
                    <a:bodyPr/>
                    <a:lstStyle/>
                    <a:p>
                      <a:pPr algn="just"/>
                      <a:r>
                        <a:rPr lang="en-US" sz="16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600" b="1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VÀ NGHE</a:t>
                      </a:r>
                    </a:p>
                    <a:p>
                      <a:pPr algn="just"/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b="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endParaRPr lang="en-US" sz="1600" b="0" i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b="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3256909"/>
                  </a:ext>
                </a:extLst>
              </a:tr>
              <a:tr h="582143">
                <a:tc>
                  <a:txBody>
                    <a:bodyPr/>
                    <a:lstStyle/>
                    <a:p>
                      <a:pPr algn="just"/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ĐÁNH GIÁ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trắc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6109773"/>
                  </a:ext>
                </a:extLst>
              </a:tr>
              <a:tr h="582143">
                <a:tc>
                  <a:txBody>
                    <a:bodyPr/>
                    <a:lstStyle/>
                    <a:p>
                      <a:pPr algn="just"/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DẪN TỰ HỌC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</a:t>
                      </a:r>
                    </a:p>
                    <a:p>
                      <a:pPr algn="just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Thu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thập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136847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383088" y="2183823"/>
            <a:ext cx="4541220" cy="29371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方正黑体简体" panose="03000509000000000000" pitchFamily="65" charset="-122"/>
            </a:endParaRPr>
          </a:p>
        </p:txBody>
      </p:sp>
      <p:pic>
        <p:nvPicPr>
          <p:cNvPr id="17" name="图片 16" descr="预览图_千图网_编号2873017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720000" flipH="1">
            <a:off x="-1594385" y="-1193166"/>
            <a:ext cx="10142262" cy="829242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011689" y="2611582"/>
            <a:ext cx="3415587" cy="20227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方正黑体简体" panose="03000509000000000000" pitchFamily="65" charset="-122"/>
            </a:endParaRPr>
          </a:p>
        </p:txBody>
      </p:sp>
      <p:sp>
        <p:nvSpPr>
          <p:cNvPr id="3" name="雷锋PPT网www.lfppt.com"/>
          <p:cNvSpPr txBox="1"/>
          <p:nvPr/>
        </p:nvSpPr>
        <p:spPr>
          <a:xfrm rot="16200000">
            <a:off x="7713251" y="2111646"/>
            <a:ext cx="1846659" cy="2992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zh-CN" altLang="en-US" sz="5400" b="1" dirty="0">
              <a:solidFill>
                <a:srgbClr val="FF0000"/>
              </a:solidFill>
              <a:latin typeface="Tahoma" panose="020B0604030504040204" pitchFamily="34" charset="0"/>
              <a:ea typeface="方正黑体简体" panose="03000509000000000000" pitchFamily="65" charset="-122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5" name="Pentagon 4"/>
          <p:cNvSpPr/>
          <p:nvPr/>
        </p:nvSpPr>
        <p:spPr>
          <a:xfrm>
            <a:off x="1523580" y="1661852"/>
            <a:ext cx="9172136" cy="1041009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KWL (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KWL</a:t>
            </a:r>
          </a:p>
        </p:txBody>
      </p:sp>
      <p:sp>
        <p:nvSpPr>
          <p:cNvPr id="6" name="Pentagon 5"/>
          <p:cNvSpPr/>
          <p:nvPr/>
        </p:nvSpPr>
        <p:spPr>
          <a:xfrm>
            <a:off x="1537226" y="3092797"/>
            <a:ext cx="9298745" cy="1082993"/>
          </a:xfrm>
          <a:prstGeom prst="homePlat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" y="0"/>
            <a:ext cx="3566160" cy="6858000"/>
          </a:xfrm>
          <a:prstGeom prst="rect">
            <a:avLst/>
          </a:prstGeom>
        </p:spPr>
      </p:pic>
      <p:pic>
        <p:nvPicPr>
          <p:cNvPr id="2" name="图片 1" descr="预览图_千图网_编号2873017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0080000">
            <a:off x="10129520" y="437515"/>
            <a:ext cx="1654810" cy="1654810"/>
          </a:xfrm>
          <a:prstGeom prst="rect">
            <a:avLst/>
          </a:prstGeom>
        </p:spPr>
      </p:pic>
      <p:graphicFrame>
        <p:nvGraphicFramePr>
          <p:cNvPr id="23" name="Table 22"/>
          <p:cNvGraphicFramePr/>
          <p:nvPr/>
        </p:nvGraphicFramePr>
        <p:xfrm>
          <a:off x="2187640" y="1651374"/>
          <a:ext cx="8986346" cy="2210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8370"/>
                <a:gridCol w="3254162"/>
                <a:gridCol w="2783814"/>
              </a:tblGrid>
              <a:tr h="12801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điều em đã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 về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SGK Ngữ văn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K) 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điều em mong đợi học được ở SGK Ngữ văn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W)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điều học được (Cuối tiết học sẽ điền cột này) </a:t>
                      </a:r>
                      <a:endParaRPr lang="en-US" sz="2000" b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000" b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L)</a:t>
                      </a:r>
                      <a:endParaRPr lang="en-US" sz="20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302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1400" dirty="0">
                          <a:solidFill>
                            <a:schemeClr val="bg1"/>
                          </a:solidFill>
                        </a:rPr>
                        <a:t>.........................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1400">
                          <a:solidFill>
                            <a:schemeClr val="bg1"/>
                          </a:solidFill>
                        </a:rPr>
                        <a:t>...................................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1400" dirty="0">
                          <a:solidFill>
                            <a:schemeClr val="bg1"/>
                          </a:solidFill>
                        </a:rPr>
                        <a:t>.................................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383088" y="2183823"/>
            <a:ext cx="4541220" cy="29371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方正黑体简体" panose="03000509000000000000" pitchFamily="65" charset="-122"/>
            </a:endParaRPr>
          </a:p>
        </p:txBody>
      </p:sp>
      <p:pic>
        <p:nvPicPr>
          <p:cNvPr id="17" name="图片 16" descr="预览图_千图网_编号2873017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720000" flipH="1">
            <a:off x="-1594385" y="-1193166"/>
            <a:ext cx="10142262" cy="829242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011689" y="2611582"/>
            <a:ext cx="3415587" cy="20227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方正黑体简体" panose="03000509000000000000" pitchFamily="65" charset="-122"/>
            </a:endParaRPr>
          </a:p>
        </p:txBody>
      </p:sp>
      <p:sp>
        <p:nvSpPr>
          <p:cNvPr id="3" name="雷锋PPT网www.lfppt.com"/>
          <p:cNvSpPr txBox="1"/>
          <p:nvPr/>
        </p:nvSpPr>
        <p:spPr>
          <a:xfrm rot="16200000">
            <a:off x="7713251" y="2111646"/>
            <a:ext cx="1846659" cy="2992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  <a:endParaRPr lang="zh-CN" altLang="en-US" sz="5400" b="1" dirty="0">
              <a:solidFill>
                <a:srgbClr val="FF0000"/>
              </a:solidFill>
              <a:latin typeface="Tahoma" panose="020B0604030504040204" pitchFamily="34" charset="0"/>
              <a:ea typeface="方正黑体简体" panose="03000509000000000000" pitchFamily="65" charset="-122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841" y="537911"/>
            <a:ext cx="3783159" cy="573864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883681" y="2091644"/>
            <a:ext cx="4803722" cy="3343275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HS làm việc cá nhân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pháp để học tốt môn Ngữ văn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预览图_千图网_编号2873017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1520000" flipH="1">
            <a:off x="577850" y="437515"/>
            <a:ext cx="1654810" cy="1654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836395" y="3429000"/>
            <a:ext cx="461665" cy="335761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rPr>
              <a:t>Giáo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rPr>
              <a:t> </a:t>
            </a:r>
            <a:r>
              <a:rPr lang="en-US" altLang="zh-CN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rPr>
              <a:t>viên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rPr>
              <a:t>: …………………..</a:t>
            </a:r>
          </a:p>
        </p:txBody>
      </p:sp>
      <p:pic>
        <p:nvPicPr>
          <p:cNvPr id="17" name="图片 16" descr="预览图_千图网_编号2873017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720000" flipH="1">
            <a:off x="3018139" y="1627698"/>
            <a:ext cx="5899150" cy="5899150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384313" y="95885"/>
            <a:ext cx="11514317" cy="1389380"/>
          </a:xfr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MỞ ĐẦU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(NỘI DUNG VÀ CẤU TRÚC SÁCH </a:t>
            </a:r>
            <a:r>
              <a:rPr lang="pt-BR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NGỮ VĂN </a:t>
            </a:r>
            <a:r>
              <a:rPr lang="en-US" altLang="pt-BR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pt-BR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5" descr="C:\Users\AdminTH\Pictures\Screenshots\Screenshot (24).pn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8052" y="1457564"/>
            <a:ext cx="3888188" cy="540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Users\AdminTH\Pictures\Screenshots\Screenshot (26)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48955" y="1461211"/>
            <a:ext cx="3964749" cy="5396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2000">
        <p15:prstTrans prst="drap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预览图_千图网_编号2873017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1520000" flipH="1">
            <a:off x="-505124" y="488098"/>
            <a:ext cx="4241480" cy="2180399"/>
          </a:xfrm>
          <a:prstGeom prst="rect">
            <a:avLst/>
          </a:prstGeom>
        </p:spPr>
      </p:pic>
      <p:sp>
        <p:nvSpPr>
          <p:cNvPr id="5" name="流程图: 接点 25"/>
          <p:cNvSpPr/>
          <p:nvPr/>
        </p:nvSpPr>
        <p:spPr bwMode="auto">
          <a:xfrm>
            <a:off x="7414375" y="583324"/>
            <a:ext cx="3153306" cy="5470635"/>
          </a:xfrm>
          <a:prstGeom prst="flowChartConnector">
            <a:avLst/>
          </a:prstGeom>
          <a:noFill/>
          <a:ln>
            <a:solidFill>
              <a:srgbClr val="285C8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zh-CN" altLang="en-US" sz="5465" dirty="0">
              <a:solidFill>
                <a:schemeClr val="bg2">
                  <a:lumMod val="25000"/>
                </a:schemeClr>
              </a:solidFill>
              <a:latin typeface="方正黑体简体" panose="03000509000000000000" pitchFamily="65" charset="-122"/>
              <a:ea typeface="方正黑体简体" panose="03000509000000000000" pitchFamily="65" charset="-122"/>
            </a:endParaRPr>
          </a:p>
        </p:txBody>
      </p:sp>
      <p:grpSp>
        <p:nvGrpSpPr>
          <p:cNvPr id="2" name="组合 54"/>
          <p:cNvGrpSpPr/>
          <p:nvPr/>
        </p:nvGrpSpPr>
        <p:grpSpPr bwMode="auto">
          <a:xfrm>
            <a:off x="1119353" y="1576552"/>
            <a:ext cx="5884194" cy="1720638"/>
            <a:chOff x="813437" y="1173916"/>
            <a:chExt cx="5884140" cy="1720769"/>
          </a:xfrm>
        </p:grpSpPr>
        <p:grpSp>
          <p:nvGrpSpPr>
            <p:cNvPr id="3" name="组合 44"/>
            <p:cNvGrpSpPr/>
            <p:nvPr/>
          </p:nvGrpSpPr>
          <p:grpSpPr bwMode="auto">
            <a:xfrm>
              <a:off x="813437" y="1173916"/>
              <a:ext cx="5884140" cy="1720769"/>
              <a:chOff x="816351" y="1501381"/>
              <a:chExt cx="5884140" cy="1720769"/>
            </a:xfrm>
          </p:grpSpPr>
          <p:grpSp>
            <p:nvGrpSpPr>
              <p:cNvPr id="6" name="组合 11"/>
              <p:cNvGrpSpPr/>
              <p:nvPr/>
            </p:nvGrpSpPr>
            <p:grpSpPr bwMode="auto">
              <a:xfrm>
                <a:off x="816351" y="1625986"/>
                <a:ext cx="5884140" cy="1596164"/>
                <a:chOff x="7537521" y="1141666"/>
                <a:chExt cx="4667866" cy="1594773"/>
              </a:xfrm>
            </p:grpSpPr>
            <p:sp>
              <p:nvSpPr>
                <p:cNvPr id="16" name="文本框 15"/>
                <p:cNvSpPr txBox="1">
                  <a:spLocks noChangeArrowheads="1"/>
                </p:cNvSpPr>
                <p:nvPr/>
              </p:nvSpPr>
              <p:spPr bwMode="auto">
                <a:xfrm>
                  <a:off x="8378209" y="1141666"/>
                  <a:ext cx="1407965" cy="8303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4800" dirty="0" smtClean="0">
                      <a:solidFill>
                        <a:srgbClr val="FF0000"/>
                      </a:solidFill>
                      <a:latin typeface="Times New Roman" pitchFamily="18" charset="0"/>
                      <a:ea typeface="方正黑体简体" panose="03000509000000000000" pitchFamily="65" charset="-122"/>
                      <a:cs typeface="Times New Roman" pitchFamily="18" charset="0"/>
                    </a:rPr>
                    <a:t>Phần I</a:t>
                  </a:r>
                  <a:endParaRPr lang="zh-CN" altLang="en-US" sz="4800" dirty="0">
                    <a:solidFill>
                      <a:srgbClr val="FF0000"/>
                    </a:solidFill>
                    <a:latin typeface="Times New Roman" pitchFamily="18" charset="0"/>
                    <a:ea typeface="方正黑体简体" panose="03000509000000000000" pitchFamily="65" charset="-122"/>
                    <a:cs typeface="Times New Roman" pitchFamily="18" charset="0"/>
                  </a:endParaRPr>
                </a:p>
              </p:txBody>
            </p:sp>
            <p:cxnSp>
              <p:nvCxnSpPr>
                <p:cNvPr id="18" name="直接连接符 17"/>
                <p:cNvCxnSpPr/>
                <p:nvPr/>
              </p:nvCxnSpPr>
              <p:spPr>
                <a:xfrm>
                  <a:off x="8450501" y="2009607"/>
                  <a:ext cx="1188129" cy="1587"/>
                </a:xfrm>
                <a:prstGeom prst="line">
                  <a:avLst/>
                </a:prstGeom>
                <a:ln>
                  <a:solidFill>
                    <a:srgbClr val="285C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文本框 18"/>
                <p:cNvSpPr txBox="1">
                  <a:spLocks noChangeArrowheads="1"/>
                </p:cNvSpPr>
                <p:nvPr/>
              </p:nvSpPr>
              <p:spPr bwMode="auto">
                <a:xfrm>
                  <a:off x="7537521" y="2324667"/>
                  <a:ext cx="4667866" cy="4117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9pPr>
                </a:lstStyle>
                <a:p>
                  <a:pPr>
                    <a:lnSpc>
                      <a:spcPts val="2200"/>
                    </a:lnSpc>
                    <a:buNone/>
                  </a:pPr>
                  <a:r>
                    <a:rPr lang="en-US" altLang="zh-CN" sz="3600" b="1" dirty="0" smtClean="0">
                      <a:solidFill>
                        <a:srgbClr val="433A4B"/>
                      </a:solidFill>
                      <a:latin typeface="Times New Roman" pitchFamily="18" charset="0"/>
                      <a:ea typeface="方正黑体简体" panose="03000509000000000000" pitchFamily="65" charset="-122"/>
                      <a:cs typeface="Times New Roman" pitchFamily="18" charset="0"/>
                    </a:rPr>
                    <a:t>Nội dung</a:t>
                  </a:r>
                  <a:r>
                    <a:rPr lang="en-US" sz="36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sách </a:t>
                  </a:r>
                  <a:r>
                    <a:rPr lang="en-US" sz="36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Ngữ văn 8</a:t>
                  </a:r>
                  <a:endParaRPr lang="en-US" altLang="zh-CN" sz="3600" dirty="0">
                    <a:solidFill>
                      <a:srgbClr val="433A4B"/>
                    </a:solidFill>
                    <a:latin typeface="Times New Roman" pitchFamily="18" charset="0"/>
                    <a:ea typeface="方正黑体简体" panose="03000509000000000000" pitchFamily="65" charset="-122"/>
                    <a:cs typeface="Times New Roman" pitchFamily="18" charset="0"/>
                  </a:endParaRPr>
                </a:p>
              </p:txBody>
            </p:sp>
          </p:grpSp>
          <p:pic>
            <p:nvPicPr>
              <p:cNvPr id="20" name="图片 38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3629622" y="1501381"/>
                <a:ext cx="1175216" cy="12140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" name="流程图: 接点 52"/>
            <p:cNvSpPr/>
            <p:nvPr/>
          </p:nvSpPr>
          <p:spPr bwMode="auto">
            <a:xfrm>
              <a:off x="1518598" y="1815744"/>
              <a:ext cx="174623" cy="174638"/>
            </a:xfrm>
            <a:prstGeom prst="flowChartConnector">
              <a:avLst/>
            </a:prstGeom>
            <a:solidFill>
              <a:srgbClr val="3C6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srgbClr val="433A4B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</p:grpSp>
      <p:grpSp>
        <p:nvGrpSpPr>
          <p:cNvPr id="7" name="组合 55"/>
          <p:cNvGrpSpPr/>
          <p:nvPr/>
        </p:nvGrpSpPr>
        <p:grpSpPr bwMode="auto">
          <a:xfrm>
            <a:off x="1555237" y="3389586"/>
            <a:ext cx="3851655" cy="1576552"/>
            <a:chOff x="1250538" y="2988507"/>
            <a:chExt cx="3851144" cy="1575557"/>
          </a:xfrm>
        </p:grpSpPr>
        <p:grpSp>
          <p:nvGrpSpPr>
            <p:cNvPr id="8" name="组合 45"/>
            <p:cNvGrpSpPr/>
            <p:nvPr/>
          </p:nvGrpSpPr>
          <p:grpSpPr bwMode="auto">
            <a:xfrm>
              <a:off x="1744752" y="2988507"/>
              <a:ext cx="3356930" cy="1575557"/>
              <a:chOff x="1777708" y="2658428"/>
              <a:chExt cx="3356930" cy="1575557"/>
            </a:xfrm>
          </p:grpSpPr>
          <p:cxnSp>
            <p:nvCxnSpPr>
              <p:cNvPr id="26" name="直接连接符 25"/>
              <p:cNvCxnSpPr/>
              <p:nvPr/>
            </p:nvCxnSpPr>
            <p:spPr bwMode="auto">
              <a:xfrm>
                <a:off x="1777708" y="4013407"/>
                <a:ext cx="1733977" cy="15756"/>
              </a:xfrm>
              <a:prstGeom prst="line">
                <a:avLst/>
              </a:prstGeom>
              <a:ln>
                <a:solidFill>
                  <a:srgbClr val="285C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8" name="图片 43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3628817" y="2658428"/>
                <a:ext cx="1505821" cy="1575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9" name="流程图: 接点 53"/>
            <p:cNvSpPr/>
            <p:nvPr/>
          </p:nvSpPr>
          <p:spPr bwMode="auto">
            <a:xfrm>
              <a:off x="1250538" y="4006102"/>
              <a:ext cx="174602" cy="174515"/>
            </a:xfrm>
            <a:prstGeom prst="flowChartConnector">
              <a:avLst/>
            </a:prstGeom>
            <a:solidFill>
              <a:srgbClr val="3C6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srgbClr val="433A4B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</p:grpSp>
      <p:pic>
        <p:nvPicPr>
          <p:cNvPr id="65" name="图片 6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9765" y="346842"/>
            <a:ext cx="3783159" cy="5738648"/>
          </a:xfrm>
          <a:prstGeom prst="rect">
            <a:avLst/>
          </a:prstGeom>
        </p:spPr>
      </p:pic>
      <p:sp>
        <p:nvSpPr>
          <p:cNvPr id="30" name="文本框 15"/>
          <p:cNvSpPr txBox="1">
            <a:spLocks noChangeArrowheads="1"/>
          </p:cNvSpPr>
          <p:nvPr/>
        </p:nvSpPr>
        <p:spPr bwMode="auto">
          <a:xfrm>
            <a:off x="1905834" y="3934595"/>
            <a:ext cx="19800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800" dirty="0" smtClean="0">
                <a:solidFill>
                  <a:srgbClr val="FF0000"/>
                </a:solidFill>
                <a:latin typeface="Times New Roman" pitchFamily="18" charset="0"/>
                <a:ea typeface="方正黑体简体" panose="03000509000000000000" pitchFamily="65" charset="-122"/>
                <a:cs typeface="Times New Roman" pitchFamily="18" charset="0"/>
              </a:rPr>
              <a:t>Phần II</a:t>
            </a:r>
            <a:endParaRPr lang="zh-CN" altLang="en-US" sz="4800" dirty="0">
              <a:solidFill>
                <a:srgbClr val="FF0000"/>
              </a:solidFill>
              <a:latin typeface="Times New Roman" pitchFamily="18" charset="0"/>
              <a:ea typeface="方正黑体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35" name="文本框 18"/>
          <p:cNvSpPr txBox="1">
            <a:spLocks noChangeArrowheads="1"/>
          </p:cNvSpPr>
          <p:nvPr/>
        </p:nvSpPr>
        <p:spPr bwMode="auto">
          <a:xfrm>
            <a:off x="1103586" y="4983267"/>
            <a:ext cx="5959366" cy="41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ts val="2200"/>
              </a:lnSpc>
              <a:buNone/>
            </a:pPr>
            <a:r>
              <a:rPr lang="en-US" altLang="zh-CN" sz="3600" b="1" dirty="0" smtClean="0">
                <a:solidFill>
                  <a:srgbClr val="433A4B"/>
                </a:solidFill>
                <a:latin typeface="Times New Roman" pitchFamily="18" charset="0"/>
                <a:ea typeface="方正黑体简体" panose="03000509000000000000" pitchFamily="65" charset="-122"/>
                <a:cs typeface="Times New Roman" pitchFamily="18" charset="0"/>
              </a:rPr>
              <a:t>Cấu trúc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 sách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 văn 8</a:t>
            </a:r>
            <a:endParaRPr lang="en-US" altLang="zh-CN" sz="3600" dirty="0">
              <a:solidFill>
                <a:srgbClr val="433A4B"/>
              </a:solidFill>
              <a:latin typeface="Times New Roman" pitchFamily="18" charset="0"/>
              <a:ea typeface="方正黑体简体" panose="03000509000000000000" pitchFamily="65" charset="-122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预览图_千图网_编号2873017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1520000" flipH="1">
            <a:off x="-172192" y="627936"/>
            <a:ext cx="3748673" cy="2180399"/>
          </a:xfrm>
          <a:prstGeom prst="rect">
            <a:avLst/>
          </a:prstGeom>
        </p:spPr>
      </p:pic>
      <p:sp>
        <p:nvSpPr>
          <p:cNvPr id="5" name="流程图: 接点 25"/>
          <p:cNvSpPr/>
          <p:nvPr/>
        </p:nvSpPr>
        <p:spPr bwMode="auto">
          <a:xfrm>
            <a:off x="7414375" y="583324"/>
            <a:ext cx="3153306" cy="5470635"/>
          </a:xfrm>
          <a:prstGeom prst="flowChartConnector">
            <a:avLst/>
          </a:prstGeom>
          <a:noFill/>
          <a:ln>
            <a:solidFill>
              <a:srgbClr val="285C8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zh-CN" altLang="en-US" sz="5465" dirty="0">
              <a:solidFill>
                <a:schemeClr val="bg2">
                  <a:lumMod val="25000"/>
                </a:schemeClr>
              </a:solidFill>
              <a:latin typeface="方正黑体简体" panose="03000509000000000000" pitchFamily="65" charset="-122"/>
              <a:ea typeface="方正黑体简体" panose="03000509000000000000" pitchFamily="65" charset="-122"/>
            </a:endParaRPr>
          </a:p>
        </p:txBody>
      </p:sp>
      <p:grpSp>
        <p:nvGrpSpPr>
          <p:cNvPr id="2" name="组合 54"/>
          <p:cNvGrpSpPr/>
          <p:nvPr/>
        </p:nvGrpSpPr>
        <p:grpSpPr bwMode="auto">
          <a:xfrm>
            <a:off x="1173945" y="2668373"/>
            <a:ext cx="5884194" cy="1720638"/>
            <a:chOff x="813437" y="1173916"/>
            <a:chExt cx="5884140" cy="1720769"/>
          </a:xfrm>
        </p:grpSpPr>
        <p:grpSp>
          <p:nvGrpSpPr>
            <p:cNvPr id="3" name="组合 44"/>
            <p:cNvGrpSpPr/>
            <p:nvPr/>
          </p:nvGrpSpPr>
          <p:grpSpPr bwMode="auto">
            <a:xfrm>
              <a:off x="813437" y="1173916"/>
              <a:ext cx="5884140" cy="1720769"/>
              <a:chOff x="816351" y="1501381"/>
              <a:chExt cx="5884140" cy="1720769"/>
            </a:xfrm>
          </p:grpSpPr>
          <p:grpSp>
            <p:nvGrpSpPr>
              <p:cNvPr id="4" name="组合 11"/>
              <p:cNvGrpSpPr/>
              <p:nvPr/>
            </p:nvGrpSpPr>
            <p:grpSpPr bwMode="auto">
              <a:xfrm>
                <a:off x="816351" y="1625986"/>
                <a:ext cx="5884140" cy="1596164"/>
                <a:chOff x="7537521" y="1141666"/>
                <a:chExt cx="4667866" cy="1594773"/>
              </a:xfrm>
            </p:grpSpPr>
            <p:sp>
              <p:nvSpPr>
                <p:cNvPr id="16" name="文本框 15"/>
                <p:cNvSpPr txBox="1">
                  <a:spLocks noChangeArrowheads="1"/>
                </p:cNvSpPr>
                <p:nvPr/>
              </p:nvSpPr>
              <p:spPr bwMode="auto">
                <a:xfrm>
                  <a:off x="8378209" y="1141666"/>
                  <a:ext cx="1407965" cy="8303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4800" dirty="0" smtClean="0">
                      <a:solidFill>
                        <a:srgbClr val="FF0000"/>
                      </a:solidFill>
                      <a:latin typeface="Times New Roman" pitchFamily="18" charset="0"/>
                      <a:ea typeface="方正黑体简体" panose="03000509000000000000" pitchFamily="65" charset="-122"/>
                      <a:cs typeface="Times New Roman" pitchFamily="18" charset="0"/>
                    </a:rPr>
                    <a:t>Phần I</a:t>
                  </a:r>
                  <a:endParaRPr lang="zh-CN" altLang="en-US" sz="4800" dirty="0">
                    <a:solidFill>
                      <a:srgbClr val="FF0000"/>
                    </a:solidFill>
                    <a:latin typeface="Times New Roman" pitchFamily="18" charset="0"/>
                    <a:ea typeface="方正黑体简体" panose="03000509000000000000" pitchFamily="65" charset="-122"/>
                    <a:cs typeface="Times New Roman" pitchFamily="18" charset="0"/>
                  </a:endParaRPr>
                </a:p>
              </p:txBody>
            </p:sp>
            <p:cxnSp>
              <p:nvCxnSpPr>
                <p:cNvPr id="18" name="直接连接符 17"/>
                <p:cNvCxnSpPr/>
                <p:nvPr/>
              </p:nvCxnSpPr>
              <p:spPr>
                <a:xfrm>
                  <a:off x="8450501" y="2009607"/>
                  <a:ext cx="1188129" cy="1587"/>
                </a:xfrm>
                <a:prstGeom prst="line">
                  <a:avLst/>
                </a:prstGeom>
                <a:ln>
                  <a:solidFill>
                    <a:srgbClr val="285C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文本框 18"/>
                <p:cNvSpPr txBox="1">
                  <a:spLocks noChangeArrowheads="1"/>
                </p:cNvSpPr>
                <p:nvPr/>
              </p:nvSpPr>
              <p:spPr bwMode="auto">
                <a:xfrm>
                  <a:off x="7537521" y="2324667"/>
                  <a:ext cx="4667866" cy="4117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9pPr>
                </a:lstStyle>
                <a:p>
                  <a:pPr>
                    <a:lnSpc>
                      <a:spcPts val="2200"/>
                    </a:lnSpc>
                    <a:buNone/>
                  </a:pPr>
                  <a:r>
                    <a:rPr lang="en-US" altLang="zh-CN" sz="3600" b="1" dirty="0" smtClean="0">
                      <a:solidFill>
                        <a:srgbClr val="433A4B"/>
                      </a:solidFill>
                      <a:latin typeface="Times New Roman" pitchFamily="18" charset="0"/>
                      <a:ea typeface="方正黑体简体" panose="03000509000000000000" pitchFamily="65" charset="-122"/>
                      <a:cs typeface="Times New Roman" pitchFamily="18" charset="0"/>
                    </a:rPr>
                    <a:t>Nội dung</a:t>
                  </a:r>
                  <a:r>
                    <a:rPr lang="en-US" sz="36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sách </a:t>
                  </a:r>
                  <a:r>
                    <a:rPr lang="en-US" sz="36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Ngữ văn 8</a:t>
                  </a:r>
                  <a:endParaRPr lang="en-US" altLang="zh-CN" sz="3600" dirty="0">
                    <a:solidFill>
                      <a:srgbClr val="433A4B"/>
                    </a:solidFill>
                    <a:latin typeface="Times New Roman" pitchFamily="18" charset="0"/>
                    <a:ea typeface="方正黑体简体" panose="03000509000000000000" pitchFamily="65" charset="-122"/>
                    <a:cs typeface="Times New Roman" pitchFamily="18" charset="0"/>
                  </a:endParaRPr>
                </a:p>
              </p:txBody>
            </p:sp>
          </p:grpSp>
          <p:pic>
            <p:nvPicPr>
              <p:cNvPr id="20" name="图片 38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3629622" y="1501381"/>
                <a:ext cx="1175216" cy="12140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" name="流程图: 接点 52"/>
            <p:cNvSpPr/>
            <p:nvPr/>
          </p:nvSpPr>
          <p:spPr bwMode="auto">
            <a:xfrm>
              <a:off x="1518598" y="1815744"/>
              <a:ext cx="174623" cy="174638"/>
            </a:xfrm>
            <a:prstGeom prst="flowChartConnector">
              <a:avLst/>
            </a:prstGeom>
            <a:solidFill>
              <a:srgbClr val="3C6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srgbClr val="433A4B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endParaRPr>
            </a:p>
          </p:txBody>
        </p:sp>
      </p:grpSp>
      <p:pic>
        <p:nvPicPr>
          <p:cNvPr id="65" name="图片 6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9765" y="346842"/>
            <a:ext cx="3783159" cy="57386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预览图_千图网_编号2873017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720000" flipH="1">
            <a:off x="-873290" y="-958704"/>
            <a:ext cx="7107994" cy="83571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87614" y="1457236"/>
            <a:ext cx="6096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smtClean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Được </a:t>
            </a:r>
            <a:r>
              <a:rPr lang="vi-VN" sz="3600" smtClean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làm </a:t>
            </a:r>
            <a:r>
              <a:rPr lang="vi-VN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quen với chương trình ngữ văn trong  hai năm học 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ở lớp </a:t>
            </a:r>
            <a:r>
              <a:rPr lang="vi-VN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6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và lớp </a:t>
            </a:r>
            <a:r>
              <a:rPr lang="vi-VN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7, em cảm nhận được gì về môn Ngữ văn? Qua đó em đã biết gì, chưa biết gì và cần biết những gì trong chương trình Ngữ văn 8?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预览图_千图网_编号2873017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1520000" flipH="1">
            <a:off x="421960" y="5049244"/>
            <a:ext cx="1654810" cy="165481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2797" y="4708065"/>
            <a:ext cx="1179830" cy="1682115"/>
          </a:xfrm>
          <a:prstGeom prst="rect">
            <a:avLst/>
          </a:prstGeom>
        </p:spPr>
      </p:pic>
      <p:pic>
        <p:nvPicPr>
          <p:cNvPr id="46" name="雷锋PPT网www.lfppt.com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592060" y="550633"/>
            <a:ext cx="4599940" cy="5913229"/>
          </a:xfrm>
          <a:prstGeom prst="rect">
            <a:avLst/>
          </a:prstGeom>
        </p:spPr>
      </p:pic>
      <p:graphicFrame>
        <p:nvGraphicFramePr>
          <p:cNvPr id="11" name="Table 10"/>
          <p:cNvGraphicFramePr/>
          <p:nvPr/>
        </p:nvGraphicFramePr>
        <p:xfrm>
          <a:off x="700034" y="1869738"/>
          <a:ext cx="8986346" cy="2210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8370"/>
                <a:gridCol w="3254162"/>
                <a:gridCol w="2783814"/>
              </a:tblGrid>
              <a:tr h="12801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điều em đã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 về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SGK Ngữ văn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K) 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điều em mong đợi học được ở SGK Ngữ văn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W)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điều học được (Cuối tiết học sẽ điền cột này) </a:t>
                      </a:r>
                      <a:endParaRPr lang="en-US" sz="2000" b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000" b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L)</a:t>
                      </a:r>
                      <a:endParaRPr lang="en-US" sz="20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302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1400" dirty="0">
                          <a:solidFill>
                            <a:schemeClr val="bg1"/>
                          </a:solidFill>
                        </a:rPr>
                        <a:t>.........................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1400">
                          <a:solidFill>
                            <a:schemeClr val="bg1"/>
                          </a:solidFill>
                        </a:rPr>
                        <a:t>...................................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1400" dirty="0">
                          <a:solidFill>
                            <a:schemeClr val="bg1"/>
                          </a:solidFill>
                        </a:rPr>
                        <a:t>.................................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预览图_千图网_编号2873017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1520000" flipH="1">
            <a:off x="437725" y="414183"/>
            <a:ext cx="1654810" cy="165481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2797" y="4708065"/>
            <a:ext cx="1179830" cy="1682115"/>
          </a:xfrm>
          <a:prstGeom prst="rect">
            <a:avLst/>
          </a:prstGeom>
        </p:spPr>
      </p:pic>
      <p:pic>
        <p:nvPicPr>
          <p:cNvPr id="46" name="雷锋PPT网www.lfppt.com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592060" y="550633"/>
            <a:ext cx="4599940" cy="5913229"/>
          </a:xfrm>
          <a:prstGeom prst="rect">
            <a:avLst/>
          </a:prstGeom>
        </p:spPr>
      </p:pic>
      <p:pic>
        <p:nvPicPr>
          <p:cNvPr id="6" name="Content Placeholder 5" descr="C:\Users\AdminTH\Pictures\Screenshots\Screenshot (24).png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916" y="1608083"/>
            <a:ext cx="3528323" cy="450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TH\Pictures\Screenshots\Screenshot (26)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64776" y="1639614"/>
            <a:ext cx="3591403" cy="4461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框 18"/>
          <p:cNvSpPr txBox="1">
            <a:spLocks noChangeArrowheads="1"/>
          </p:cNvSpPr>
          <p:nvPr/>
        </p:nvSpPr>
        <p:spPr bwMode="auto">
          <a:xfrm>
            <a:off x="1860331" y="488731"/>
            <a:ext cx="9412014" cy="120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en-US" altLang="zh-CN" sz="3200" dirty="0" smtClean="0">
                <a:solidFill>
                  <a:srgbClr val="433A4B"/>
                </a:solidFill>
                <a:latin typeface="Times New Roman" pitchFamily="18" charset="0"/>
                <a:ea typeface="方正黑体简体" panose="03000509000000000000" pitchFamily="65" charset="-122"/>
                <a:cs typeface="Times New Roman" pitchFamily="18" charset="0"/>
              </a:rPr>
              <a:t>Học sinh quan sát và mô tả trang bìa của cuốn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 </a:t>
            </a:r>
          </a:p>
          <a:p>
            <a:pPr>
              <a:lnSpc>
                <a:spcPct val="100000"/>
              </a:lnSpc>
              <a:buNone/>
            </a:pP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 văn 8 tập 1, 2.</a:t>
            </a:r>
            <a:endParaRPr lang="en-US" altLang="zh-CN" sz="3200" dirty="0">
              <a:solidFill>
                <a:srgbClr val="433A4B"/>
              </a:solidFill>
              <a:latin typeface="Times New Roman" pitchFamily="18" charset="0"/>
              <a:ea typeface="方正黑体简体" panose="03000509000000000000" pitchFamily="65" charset="-122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1688</TotalTime>
  <Words>2302</Words>
  <PresentationFormat>Custom</PresentationFormat>
  <Paragraphs>280</Paragraphs>
  <Slides>38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Office 主题​​</vt:lpstr>
      <vt:lpstr>1_Office 主题​​</vt:lpstr>
      <vt:lpstr>自定义设计方案</vt:lpstr>
      <vt:lpstr>Slide 1</vt:lpstr>
      <vt:lpstr>Slide 2</vt:lpstr>
      <vt:lpstr>Slide 3</vt:lpstr>
      <vt:lpstr>BÀI MỞ ĐẦU (NỘI DUNG VÀ CẤU TRÚC SÁCH NGỮ VĂN 8)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2018-12-21T08:53:00Z</dcterms:created>
  <dcterms:modified xsi:type="dcterms:W3CDTF">2023-07-26T19:32:24Z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