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23"/>
  </p:notesMasterIdLst>
  <p:sldIdLst>
    <p:sldId id="309" r:id="rId3"/>
    <p:sldId id="317" r:id="rId4"/>
    <p:sldId id="327" r:id="rId5"/>
    <p:sldId id="311" r:id="rId6"/>
    <p:sldId id="256" r:id="rId7"/>
    <p:sldId id="321" r:id="rId8"/>
    <p:sldId id="322" r:id="rId9"/>
    <p:sldId id="323" r:id="rId10"/>
    <p:sldId id="313" r:id="rId11"/>
    <p:sldId id="289" r:id="rId12"/>
    <p:sldId id="312" r:id="rId13"/>
    <p:sldId id="319" r:id="rId14"/>
    <p:sldId id="325" r:id="rId15"/>
    <p:sldId id="324" r:id="rId16"/>
    <p:sldId id="326" r:id="rId17"/>
    <p:sldId id="297" r:id="rId18"/>
    <p:sldId id="301" r:id="rId19"/>
    <p:sldId id="306" r:id="rId20"/>
    <p:sldId id="314" r:id="rId21"/>
    <p:sldId id="315" r:id="rId22"/>
  </p:sldIdLst>
  <p:sldSz cx="12192000" cy="6858000"/>
  <p:notesSz cx="7104063" cy="10234613"/>
  <p:custDataLst>
    <p:tags r:id="rId2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A16566-A6CD-48CC-81FD-C9A8B42DB656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5787A4-05A0-427F-B233-CDF4BDAFD5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AD9FAE5-F14E-4FC2-8C91-59B1CBA3DF14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04F3-ADA6-4025-8FD7-DF5C3F186E0D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9273-F697-416F-85DD-725F9BA2AE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8406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7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0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25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4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71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DEF53-F12C-4F24-9EDD-6C435ED3E686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452A-A8B3-4CEE-91CC-9FF07F1F98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314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0A0E7-6E95-4DD7-BB0A-3064E605594A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187C-4637-4484-9656-D6C01F22D2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25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743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3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5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6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46F40F-D9B5-47A3-B5D8-35DC774B5D35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5C835-B65E-4724-9D9E-A3732DEDE0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4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Screen%20Recording%20(13-10-2020%207-58-20%20PM)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file:///D:\B&#7896;%20PP%20C&#193;NH%20DI&#7872;U%201\B&#7896;%20PP%20TI&#7870;NG%20VI&#7878;T%20C&#193;NH%20DI&#7872;U%201\VIDEO%20T&#7862;NG%20K&#200;M%20M&#212;N%20TI&#7870;NG%20VI&#7878;T%20C&#193;NH%20DI&#7872;U%201\VIDEO%20T&#7862;NG%20K&#200;M%20M&#212;N%20TI&#7870;NG%20VI&#7878;T%20C&#193;NH%20DI&#7872;U%201\VIDEO%20TV%20HK2%20CANH%20DIEU\30.mp4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VIDEO%20TV%20HK2%20CANH%20DIEU\59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 smtClean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</p:spPr>
        <p:txBody>
          <a:bodyPr lIns="75365" tIns="37682" rIns="75365" bIns="37682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UTM Avo" panose="02040603050506020204" pitchFamily="18" charset="0"/>
              </a:rPr>
              <a:t>Chào mừng các con đến với tiết học vần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8738" y="73025"/>
            <a:ext cx="1010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altLang="en-US" sz="3200">
                <a:latin typeface="UTM Avo" panose="02040603050506020204" pitchFamily="18" charset="0"/>
              </a:rPr>
              <a:t>. </a:t>
            </a:r>
            <a:r>
              <a:rPr lang="en-US" altLang="en-US" sz="3200">
                <a:latin typeface=".VnAvant" panose="020B7200000000000000" pitchFamily="34" charset="0"/>
              </a:rPr>
              <a:t>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oap</a:t>
            </a:r>
            <a:r>
              <a:rPr lang="en-US" altLang="en-US" sz="3200">
                <a:latin typeface=".VnAvant" panose="020B7200000000000000" pitchFamily="34" charset="0"/>
              </a:rPr>
              <a:t> 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u©ng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2126913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103438" y="4243388"/>
            <a:ext cx="1695450" cy="887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677400" y="2168525"/>
            <a:ext cx="487363" cy="11080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49250"/>
            <a:ext cx="112712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098675" cy="635000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6350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52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6541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176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220503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50" y="27590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5" y="32480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845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38020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42386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2660650" y="1189038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4827588" y="16541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H="1">
            <a:off x="2662238" y="312261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H="1">
            <a:off x="1358900" y="26797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-1258888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886325" y="1017588"/>
            <a:ext cx="2363788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gi¶i nghÜa tõ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663700" y="2435225"/>
            <a:ext cx="8848725" cy="1728788"/>
            <a:chOff x="5750723" y="1814754"/>
            <a:chExt cx="4395264" cy="1728983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5750723" y="1814754"/>
              <a:ext cx="4395264" cy="83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Avant" panose="020B7200000000000000" pitchFamily="34" charset="0"/>
                </a:rPr>
                <a:t>Tiu </a:t>
              </a:r>
              <a:r>
                <a:rPr lang="en-US" altLang="en-US" sz="2400">
                  <a:solidFill>
                    <a:srgbClr val="FF0000"/>
                  </a:solidFill>
                  <a:latin typeface="VNI-Avo" pitchFamily="2" charset="0"/>
                </a:rPr>
                <a:t>nghæu</a:t>
              </a:r>
              <a:r>
                <a:rPr lang="en-US" altLang="en-US" sz="2400">
                  <a:solidFill>
                    <a:srgbClr val="FF0000"/>
                  </a:solidFill>
                  <a:latin typeface=".VnAvant" panose="020B7200000000000000" pitchFamily="34" charset="0"/>
                </a:rPr>
                <a:t> : </a:t>
              </a:r>
              <a:r>
                <a:rPr lang="en-US" altLang="en-US" sz="2400">
                  <a:latin typeface=".VnAvant" panose="020B7200000000000000" pitchFamily="34" charset="0"/>
                </a:rPr>
                <a:t>buån b· thÊt väng vi ®iÒu x¶y ra tr¸i víi dù tÝnh.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8438" name="TextBox 11"/>
            <p:cNvSpPr txBox="1">
              <a:spLocks noChangeArrowheads="1"/>
            </p:cNvSpPr>
            <p:nvPr/>
          </p:nvSpPr>
          <p:spPr bwMode="auto">
            <a:xfrm>
              <a:off x="5820196" y="3082161"/>
              <a:ext cx="91764" cy="46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098675" cy="635000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4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Star: 6 Points 4">
            <a:extLst/>
          </p:cNvPr>
          <p:cNvSpPr/>
          <p:nvPr/>
        </p:nvSpPr>
        <p:spPr>
          <a:xfrm>
            <a:off x="219075" y="317182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-889000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277938" y="258763"/>
            <a:ext cx="32940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UTM Avo" panose="02040603050506020204" pitchFamily="18" charset="0"/>
              </a:rPr>
              <a:t>Luyện đọc từ khó </a:t>
            </a:r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1814513" y="1635125"/>
            <a:ext cx="78724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Avant" panose="020B7200000000000000" pitchFamily="34" charset="0"/>
              </a:rPr>
              <a:t>      Tµu                     ®Ìn tuýp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Avant" panose="020B7200000000000000" pitchFamily="34" charset="0"/>
              </a:rPr>
              <a:t>      ®µn oãc            tuyu ngØu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Avant" panose="020B7200000000000000" pitchFamily="34" charset="0"/>
              </a:rPr>
              <a:t>      nguÒu ngoµo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.VnAvant" panose="020B7200000000000000" pitchFamily="34" charset="0"/>
              </a:rPr>
              <a:t>     sãng vç i o¹p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6321425" y="3630613"/>
            <a:ext cx="1490663" cy="577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370638" y="4208463"/>
            <a:ext cx="1428750" cy="1189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370638" y="4733925"/>
            <a:ext cx="1376362" cy="1241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3825" y="3630613"/>
            <a:ext cx="1222375" cy="2206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3825" y="4649788"/>
            <a:ext cx="1169988" cy="5953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0825" y="2152650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693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altLang="en-US" sz="4000" b="1">
                <a:latin typeface="UTM Avo" panose="02040603050506020204" pitchFamily="18" charset="0"/>
              </a:rPr>
              <a:t>Tập viết</a:t>
            </a:r>
          </a:p>
        </p:txBody>
      </p:sp>
      <p:pic>
        <p:nvPicPr>
          <p:cNvPr id="2253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860675"/>
            <a:ext cx="118538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Forward or Next 4">
            <a:hlinkClick r:id="rId5" action="ppaction://hlinkfile" highlightClick="1"/>
          </p:cNvPr>
          <p:cNvSpPr/>
          <p:nvPr/>
        </p:nvSpPr>
        <p:spPr>
          <a:xfrm>
            <a:off x="5081588" y="696913"/>
            <a:ext cx="1300162" cy="698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hape 233"/>
          <p:cNvSpPr>
            <a:spLocks noChangeArrowheads="1"/>
          </p:cNvSpPr>
          <p:nvPr/>
        </p:nvSpPr>
        <p:spPr bwMode="auto">
          <a:xfrm>
            <a:off x="5360988" y="2071688"/>
            <a:ext cx="5588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UTM Avo" panose="02040603050506020204" pitchFamily="18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73794" y="4817075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Lốc</a:t>
            </a: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xoáy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90267" y="4821190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Ngoe</a:t>
            </a:r>
            <a:r>
              <a:rPr lang="es-ES_tradnl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nguẩy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010401" y="4817075"/>
            <a:ext cx="3352799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Mỏ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khoằm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469932" y="4800601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Ngoái</a:t>
            </a:r>
            <a:r>
              <a:rPr kumimoji="0" lang="es-E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lại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490521" y="4808834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Ghế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75360" y="4812950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Quả</a:t>
            </a: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xoài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994477"/>
            <a:chOff x="2341807" y="722423"/>
            <a:chExt cx="1167507" cy="994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1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8" y="3144335"/>
            <a:ext cx="1167507" cy="994477"/>
            <a:chOff x="5632842" y="2105111"/>
            <a:chExt cx="1167507" cy="994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2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994477"/>
            <a:chOff x="1559230" y="2459387"/>
            <a:chExt cx="1167507" cy="9944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3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994477"/>
            <a:chOff x="1559230" y="2459387"/>
            <a:chExt cx="1167507" cy="99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4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994477"/>
            <a:chOff x="1559230" y="2459387"/>
            <a:chExt cx="1167507" cy="9944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5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8" y="2380907"/>
            <a:ext cx="1167507" cy="994477"/>
            <a:chOff x="1559230" y="2459387"/>
            <a:chExt cx="1167507" cy="9944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6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8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1"/>
            <a:ext cx="55626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cũ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05885 0.3851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animBg="1"/>
      <p:bldP spid="26" grpId="1" animBg="1"/>
      <p:bldP spid="10" grpId="0" animBg="1"/>
      <p:bldP spid="10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0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3827463" y="806450"/>
            <a:ext cx="4402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HỌC VẦN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279775" y="2001838"/>
            <a:ext cx="5181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latin typeface="UTM Avo" panose="02040603050506020204" pitchFamily="18" charset="0"/>
              </a:rPr>
              <a:t>Bài 137: </a:t>
            </a:r>
            <a:r>
              <a:rPr lang="en-US" altLang="en-US" sz="4400">
                <a:latin typeface=".VnAvant" panose="020B7200000000000000" pitchFamily="34" charset="0"/>
              </a:rPr>
              <a:t>VÇn Ýt gÆp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17562"/>
            <a:chOff x="1644525" y="1535854"/>
            <a:chExt cx="2908410" cy="986629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95789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ng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oo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9700" y="2300288"/>
            <a:ext cx="3525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oo -ng- oong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3300" y="6224588"/>
            <a:ext cx="672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.VnAvant" panose="020B7200000000000000" pitchFamily="34" charset="0"/>
              </a:rPr>
              <a:t>xê- oong -xoong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74825" y="5345113"/>
            <a:ext cx="3062288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330825"/>
            <a:ext cx="1292225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063" y="4275138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C¸I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ooc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49273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oo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481888" y="2085975"/>
            <a:ext cx="3316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oo -c -ooc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4250" y="4541838"/>
            <a:ext cx="4038600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latin typeface=".VnAvant" panose="020B7200000000000000" pitchFamily="34" charset="0"/>
              </a:rPr>
              <a:t>uÇn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x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0063" y="4359275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40600" y="4421188"/>
            <a:ext cx="4037013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47325" y="5345113"/>
            <a:ext cx="1011238" cy="7858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40600" y="5329238"/>
            <a:ext cx="2998788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207250" y="6161088"/>
            <a:ext cx="403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.VnAvant" panose="020B7200000000000000" pitchFamily="34" charset="0"/>
              </a:rPr>
              <a:t>xê - ooc-xoãc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798175" y="5465763"/>
            <a:ext cx="98425" cy="936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298700"/>
            <a:ext cx="44354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2052638"/>
            <a:ext cx="45085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1" grpId="0"/>
      <p:bldP spid="15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uyp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17562"/>
            <a:chOff x="1644525" y="1535854"/>
            <a:chExt cx="2908410" cy="986629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95789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uy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57375" y="2163763"/>
            <a:ext cx="278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 -y- uyp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6257925"/>
            <a:ext cx="672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.VnAvant" panose="020B7200000000000000" pitchFamily="34" charset="0"/>
              </a:rPr>
              <a:t>tê- uyp -tuyp -s¾c - tuýp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92488" y="5345113"/>
            <a:ext cx="1093787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330825"/>
            <a:ext cx="2921000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uyp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063" y="4275138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®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Ìn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oeo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49273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oe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880350" y="1990725"/>
            <a:ext cx="287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 -e -oeo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08788" y="4473575"/>
            <a:ext cx="4879975" cy="817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Ngo»n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57200" y="4322763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t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23063" y="4471988"/>
            <a:ext cx="4802187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ng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237788" y="5384800"/>
            <a:ext cx="1241425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89738" y="5413375"/>
            <a:ext cx="3448050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ng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oeo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857875" y="6238875"/>
            <a:ext cx="6359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ngê - oeo-ngoeo - huyÒn ngoÌo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824288" y="5378450"/>
            <a:ext cx="173037" cy="261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72750" y="5489575"/>
            <a:ext cx="285750" cy="1508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260600"/>
            <a:ext cx="43815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2027238"/>
            <a:ext cx="47371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1" grpId="0"/>
      <p:bldP spid="15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2911475" cy="5603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uªu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-34925" y="1254125"/>
            <a:ext cx="2946400" cy="576263"/>
            <a:chOff x="1609600" y="1315538"/>
            <a:chExt cx="2946510" cy="695433"/>
          </a:xfrm>
        </p:grpSpPr>
        <p:sp>
          <p:nvSpPr>
            <p:cNvPr id="8" name="Rectangle 7"/>
            <p:cNvSpPr/>
            <p:nvPr/>
          </p:nvSpPr>
          <p:spPr>
            <a:xfrm>
              <a:off x="3014590" y="1325118"/>
              <a:ext cx="1541520" cy="68585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9600" y="1315538"/>
              <a:ext cx="1366889" cy="69543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uª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913" y="1909763"/>
            <a:ext cx="2990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u -ª- u - uªu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6321425"/>
            <a:ext cx="672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ngê- uªu -nguªu -huyÒn - nguÒu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02038" y="5635625"/>
            <a:ext cx="1497012" cy="7080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038" y="5646738"/>
            <a:ext cx="2921000" cy="6969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g</a:t>
            </a: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uªu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0563" y="4849813"/>
            <a:ext cx="4265612" cy="7064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nguÒu</a:t>
            </a:r>
            <a:r>
              <a:rPr lang="en-US" sz="4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ngoµo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61238" y="750888"/>
            <a:ext cx="3162300" cy="5318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uyu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437438" y="1308100"/>
            <a:ext cx="3055937" cy="641350"/>
            <a:chOff x="7468434" y="2346973"/>
            <a:chExt cx="3175161" cy="804067"/>
          </a:xfrm>
        </p:grpSpPr>
        <p:sp>
          <p:nvSpPr>
            <p:cNvPr id="23" name="Rectangle 22"/>
            <p:cNvSpPr/>
            <p:nvPr/>
          </p:nvSpPr>
          <p:spPr>
            <a:xfrm>
              <a:off x="8961172" y="2346973"/>
              <a:ext cx="1682423" cy="80406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68434" y="2348964"/>
              <a:ext cx="1492738" cy="80008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uy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72388" y="1876425"/>
            <a:ext cx="2798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u -y -u-uyu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4250" y="4541838"/>
            <a:ext cx="3609975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Kh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tay</a:t>
            </a:r>
            <a:endParaRPr lang="en-US" sz="4800" dirty="0" smtClean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1038" y="4840288"/>
            <a:ext cx="4362450" cy="830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uÒu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oµo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54888" y="4573588"/>
            <a:ext cx="3609975" cy="8318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kh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90088" y="5308600"/>
            <a:ext cx="1374775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54888" y="5311775"/>
            <a:ext cx="2235200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khuyu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19925" y="6319838"/>
            <a:ext cx="5106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Khê -uyu- khuyu - hái - khuûu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78188" y="731838"/>
            <a:ext cx="2911475" cy="5603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oao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278188" y="1277938"/>
            <a:ext cx="2911475" cy="576262"/>
            <a:chOff x="1609600" y="1315538"/>
            <a:chExt cx="2911586" cy="695432"/>
          </a:xfrm>
        </p:grpSpPr>
        <p:sp>
          <p:nvSpPr>
            <p:cNvPr id="35" name="Rectangle 34"/>
            <p:cNvSpPr/>
            <p:nvPr/>
          </p:nvSpPr>
          <p:spPr>
            <a:xfrm>
              <a:off x="2979664" y="1325116"/>
              <a:ext cx="1541522" cy="68585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09600" y="1315538"/>
              <a:ext cx="1366889" cy="6954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oa</a:t>
              </a:r>
              <a:endParaRPr lang="en-US" sz="5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271838" y="1860550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 -a- o-oao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960813" y="5781675"/>
            <a:ext cx="382587" cy="74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5" y="5440363"/>
            <a:ext cx="2381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28813"/>
            <a:ext cx="621506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1982788"/>
            <a:ext cx="3697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1" grpId="0"/>
      <p:bldP spid="15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26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65125"/>
            <a:ext cx="11480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251</Words>
  <Application>Microsoft Office PowerPoint</Application>
  <PresentationFormat>Widescreen</PresentationFormat>
  <Paragraphs>90</Paragraphs>
  <Slides>20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SimSun</vt:lpstr>
      <vt:lpstr>Calibri Light</vt:lpstr>
      <vt:lpstr>Calibri</vt:lpstr>
      <vt:lpstr>UTM Avo</vt:lpstr>
      <vt:lpstr>仓耳玄三M W05</vt:lpstr>
      <vt:lpstr>Lato Regular</vt:lpstr>
      <vt:lpstr>Microsoft YaHei</vt:lpstr>
      <vt:lpstr>.VnAvant</vt:lpstr>
      <vt:lpstr>VNI-Avo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3.Tập đọc</vt:lpstr>
      <vt:lpstr>PowerPoint Presentation</vt:lpstr>
      <vt:lpstr>3.Tập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Admin</cp:lastModifiedBy>
  <cp:revision>44</cp:revision>
  <dcterms:created xsi:type="dcterms:W3CDTF">2017-09-16T09:15:00Z</dcterms:created>
  <dcterms:modified xsi:type="dcterms:W3CDTF">2021-01-19T12:31:18Z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