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sldIdLst>
    <p:sldId id="256" r:id="rId2"/>
    <p:sldId id="257" r:id="rId3"/>
    <p:sldId id="258" r:id="rId4"/>
    <p:sldId id="259" r:id="rId5"/>
    <p:sldId id="260" r:id="rId6"/>
    <p:sldId id="267" r:id="rId7"/>
    <p:sldId id="268" r:id="rId8"/>
    <p:sldId id="269" r:id="rId9"/>
    <p:sldId id="270" r:id="rId10"/>
    <p:sldId id="271" r:id="rId11"/>
    <p:sldId id="272" r:id="rId12"/>
    <p:sldId id="273" r:id="rId13"/>
    <p:sldId id="277" r:id="rId14"/>
    <p:sldId id="276" r:id="rId15"/>
    <p:sldId id="278" r:id="rId16"/>
    <p:sldId id="279" r:id="rId17"/>
    <p:sldId id="281" r:id="rId18"/>
    <p:sldId id="280" r:id="rId19"/>
    <p:sldId id="282" r:id="rId20"/>
    <p:sldId id="2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249" autoAdjust="0"/>
  </p:normalViewPr>
  <p:slideViewPr>
    <p:cSldViewPr snapToGrid="0" snapToObjects="1">
      <p:cViewPr varScale="1">
        <p:scale>
          <a:sx n="113" d="100"/>
          <a:sy n="113" d="100"/>
        </p:scale>
        <p:origin x="52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22735-0AB4-FE46-84F4-D2252E3F6F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7DF919-7AE6-BD46-BB0B-627ABD7E9A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665625-F3BE-B24B-AA85-6193C396FF72}"/>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8A3AB2D1-0E6B-5346-BD39-B2F57418D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4F74A-12F8-BA4D-892F-B66C9E24A35A}"/>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404652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AF81-C617-E747-BFC0-6A7CBF4F8C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B42F6C-3E86-F446-A497-9D00A785CAB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8F786-C3F9-C64F-82AF-0A9808BA07FD}"/>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619574B8-795C-0440-90E6-15FAFA101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42CFC3-5C6F-4A44-9671-0B0330F822CF}"/>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8706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C61E8-1850-FD4C-8B4B-759C621C7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3CB72E-97B9-1440-8CB8-139EA5A1F5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8106C-19B0-EC4B-88B6-C45740C61DF1}"/>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D894E0B0-3A17-7241-8CDE-95EF5A015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31988-671F-1641-9FF9-5A582D0D14D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8344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C91C-5489-F242-9B85-86372DFF84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33489F-811C-3446-93B5-ABD5EF207A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686DE4-4956-C840-AEAA-D84808003FF1}"/>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929EE554-0D19-BC4D-9FEB-C9A517678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DF387-A46C-5046-AC74-BE5291C7FE8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28295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9359-9D4D-424A-AFAD-B4CDD477FE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30744B-D02C-B442-993F-1B2CE1EED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A964B3-5ED8-7B43-99F3-19BAB25D5BE3}"/>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3E3C0D55-57C4-F34F-B91D-3249AB1176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E4A20-A267-8343-91C6-6D9E15DE631C}"/>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81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7F04-AB3B-1043-A899-F85D03BE9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4186F-8C2D-484C-A8EE-2EB1296D4C1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7A2098-B378-4647-A8CE-D30B53E76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4BB76C-238C-404E-8743-2C613A16B5B8}"/>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6" name="Footer Placeholder 5">
            <a:extLst>
              <a:ext uri="{FF2B5EF4-FFF2-40B4-BE49-F238E27FC236}">
                <a16:creationId xmlns:a16="http://schemas.microsoft.com/office/drawing/2014/main" id="{5FB949CA-F2EA-AA47-94D8-1791F3F93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455314-9092-0243-A420-0992C7E27BE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27393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86966-7D5F-2D4C-AD31-91E509755C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40B54-946E-E24A-B6D8-8CEFF4B7A8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712267F-F763-9642-951F-3AAFC89485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305518-2A57-B248-8C4B-3BA0082476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FB2E0F-8E0E-4E4C-9D15-895BFC1F1F3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FAF41B-E081-7644-AA39-B606551288D9}"/>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8" name="Footer Placeholder 7">
            <a:extLst>
              <a:ext uri="{FF2B5EF4-FFF2-40B4-BE49-F238E27FC236}">
                <a16:creationId xmlns:a16="http://schemas.microsoft.com/office/drawing/2014/main" id="{BE12E23F-EDC0-5A49-89F3-EE75C5601F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F5CA7-6797-B643-8C0F-61848324C2C3}"/>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2962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BC11C-75B1-1D4B-AD52-282B5627D1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0251E-9E15-404E-901F-0E4AC870EF53}"/>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4" name="Footer Placeholder 3">
            <a:extLst>
              <a:ext uri="{FF2B5EF4-FFF2-40B4-BE49-F238E27FC236}">
                <a16:creationId xmlns:a16="http://schemas.microsoft.com/office/drawing/2014/main" id="{9AF53AB9-085A-7B42-A90B-EA0502B8CF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E49614-0BF3-8A46-A978-1BEFC781D865}"/>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27130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F9078-254F-B941-B1DC-7B2D7BF68260}"/>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3" name="Footer Placeholder 2">
            <a:extLst>
              <a:ext uri="{FF2B5EF4-FFF2-40B4-BE49-F238E27FC236}">
                <a16:creationId xmlns:a16="http://schemas.microsoft.com/office/drawing/2014/main" id="{A299F0A6-AAD6-DC4B-B07C-1477B7EBA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7F4A36-7973-8E45-B41A-0198CDFDC399}"/>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82018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4E767-45D2-D04D-8CD6-212FA1391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773ACE-19A9-D440-B189-4E827041F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F36474-ECBA-F440-B388-88A4584E3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3399D1-45D2-0441-B8B0-132B70EA53C4}"/>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6" name="Footer Placeholder 5">
            <a:extLst>
              <a:ext uri="{FF2B5EF4-FFF2-40B4-BE49-F238E27FC236}">
                <a16:creationId xmlns:a16="http://schemas.microsoft.com/office/drawing/2014/main" id="{B2C8F13A-B47A-8B42-B932-07B4D8706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4C4862-D9C9-184C-8A17-E47B86D54096}"/>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3514034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0FB41-3014-E045-9406-F208B7BC77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B3368C-4DB2-B34F-9F5E-F1FC1D9DD6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E62EC4F-0B06-AE40-BCCF-8F1E1E4C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BE3C19-5254-3740-A22E-4D1B607ABF5F}"/>
              </a:ext>
            </a:extLst>
          </p:cNvPr>
          <p:cNvSpPr>
            <a:spLocks noGrp="1"/>
          </p:cNvSpPr>
          <p:nvPr>
            <p:ph type="dt" sz="half" idx="10"/>
          </p:nvPr>
        </p:nvSpPr>
        <p:spPr/>
        <p:txBody>
          <a:bodyPr/>
          <a:lstStyle/>
          <a:p>
            <a:fld id="{8CFB42C7-1B81-FE41-BD75-8B5B1978CD61}" type="datetimeFigureOut">
              <a:rPr lang="en-US" smtClean="0"/>
              <a:t>9/14/2023</a:t>
            </a:fld>
            <a:endParaRPr lang="en-US"/>
          </a:p>
        </p:txBody>
      </p:sp>
      <p:sp>
        <p:nvSpPr>
          <p:cNvPr id="6" name="Footer Placeholder 5">
            <a:extLst>
              <a:ext uri="{FF2B5EF4-FFF2-40B4-BE49-F238E27FC236}">
                <a16:creationId xmlns:a16="http://schemas.microsoft.com/office/drawing/2014/main" id="{5734D5B6-EF78-CD4C-9D76-529FC8E0F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B6FE8-6604-524F-BB94-29C0BF6E38C2}"/>
              </a:ext>
            </a:extLst>
          </p:cNvPr>
          <p:cNvSpPr>
            <a:spLocks noGrp="1"/>
          </p:cNvSpPr>
          <p:nvPr>
            <p:ph type="sldNum" sz="quarter" idx="12"/>
          </p:nvPr>
        </p:nvSpPr>
        <p:spPr/>
        <p:txBody>
          <a:bodyPr/>
          <a:lstStyle/>
          <a:p>
            <a:fld id="{F4AC53AB-E697-7B46-9860-C82F6E26670E}" type="slidenum">
              <a:rPr lang="en-US" smtClean="0"/>
              <a:t>‹#›</a:t>
            </a:fld>
            <a:endParaRPr lang="en-US"/>
          </a:p>
        </p:txBody>
      </p:sp>
    </p:spTree>
    <p:extLst>
      <p:ext uri="{BB962C8B-B14F-4D97-AF65-F5344CB8AC3E}">
        <p14:creationId xmlns:p14="http://schemas.microsoft.com/office/powerpoint/2010/main" val="1369403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2A9CBA-D810-F14B-A4FF-3EF704AD51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0008AD-0605-214A-8D9B-C1CB0C3E2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37097-E3FD-4A40-8381-70301CB30A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B42C7-1B81-FE41-BD75-8B5B1978CD61}" type="datetimeFigureOut">
              <a:rPr lang="en-US" smtClean="0"/>
              <a:t>9/14/2023</a:t>
            </a:fld>
            <a:endParaRPr lang="en-US"/>
          </a:p>
        </p:txBody>
      </p:sp>
      <p:sp>
        <p:nvSpPr>
          <p:cNvPr id="5" name="Footer Placeholder 4">
            <a:extLst>
              <a:ext uri="{FF2B5EF4-FFF2-40B4-BE49-F238E27FC236}">
                <a16:creationId xmlns:a16="http://schemas.microsoft.com/office/drawing/2014/main" id="{94FCE11D-B3B0-9645-BE3B-713655FAE6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BBD2B9-607C-4A46-AEBA-F6D09328A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C53AB-E697-7B46-9860-C82F6E26670E}" type="slidenum">
              <a:rPr lang="en-US" smtClean="0"/>
              <a:t>‹#›</a:t>
            </a:fld>
            <a:endParaRPr lang="en-US"/>
          </a:p>
        </p:txBody>
      </p:sp>
    </p:spTree>
    <p:extLst>
      <p:ext uri="{BB962C8B-B14F-4D97-AF65-F5344CB8AC3E}">
        <p14:creationId xmlns:p14="http://schemas.microsoft.com/office/powerpoint/2010/main" val="2626340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78D03C-4D92-1146-9CE8-CE5CD0520FD1}"/>
              </a:ext>
            </a:extLst>
          </p:cNvPr>
          <p:cNvSpPr>
            <a:spLocks noGrp="1"/>
          </p:cNvSpPr>
          <p:nvPr>
            <p:ph type="subTitle" idx="1"/>
          </p:nvPr>
        </p:nvSpPr>
        <p:spPr>
          <a:xfrm>
            <a:off x="1788695" y="3633538"/>
            <a:ext cx="9144000" cy="2827419"/>
          </a:xfrm>
        </p:spPr>
        <p:txBody>
          <a:bodyPr>
            <a:prstTxWarp prst="textArchUp">
              <a:avLst/>
            </a:prstTxWarp>
            <a:normAutofit/>
          </a:bodyPr>
          <a:lstStyle/>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BÀI 14</a:t>
            </a:r>
          </a:p>
          <a:p>
            <a:r>
              <a:rPr lang="en-US" sz="80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NAM CHÂM</a:t>
            </a:r>
          </a:p>
        </p:txBody>
      </p:sp>
    </p:spTree>
    <p:extLst>
      <p:ext uri="{BB962C8B-B14F-4D97-AF65-F5344CB8AC3E}">
        <p14:creationId xmlns:p14="http://schemas.microsoft.com/office/powerpoint/2010/main" val="238729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các vật</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1673706F-3689-F2AA-D6D5-0D0F4217F8E5}"/>
              </a:ext>
            </a:extLst>
          </p:cNvPr>
          <p:cNvSpPr txBox="1"/>
          <p:nvPr/>
        </p:nvSpPr>
        <p:spPr>
          <a:xfrm>
            <a:off x="13646" y="5255180"/>
            <a:ext cx="10563369"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- 1 thanh nam châm thẳng </a:t>
            </a:r>
          </a:p>
          <a:p>
            <a:r>
              <a:rPr lang="en-US" sz="2800">
                <a:latin typeface="Times New Roman" panose="02020603050405020304" pitchFamily="18" charset="0"/>
                <a:cs typeface="Times New Roman" panose="02020603050405020304" pitchFamily="18" charset="0"/>
              </a:rPr>
              <a:t>- Các vật dụng: cục tẩy, quyển vở, chìa khóa, kẹp giấy, bút chì</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2090172"/>
            <a:ext cx="4773634" cy="2677656"/>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Lần lượt đưa các từ cực của nam châm lại gần mỗi vật.</a:t>
            </a:r>
          </a:p>
          <a:p>
            <a:r>
              <a:rPr lang="en-US" sz="2800">
                <a:latin typeface="Times New Roman" panose="02020603050405020304" pitchFamily="18" charset="0"/>
                <a:cs typeface="Times New Roman" panose="02020603050405020304" pitchFamily="18" charset="0"/>
              </a:rPr>
              <a:t>2. Ghi các kết quả vào phiếu học tập số 2</a:t>
            </a:r>
          </a:p>
          <a:p>
            <a:r>
              <a:rPr lang="en-US" sz="2800">
                <a:latin typeface="Times New Roman" panose="02020603050405020304" pitchFamily="18" charset="0"/>
                <a:cs typeface="Times New Roman" panose="02020603050405020304" pitchFamily="18" charset="0"/>
              </a:rPr>
              <a:t>3. Trả lời câu hỏi số 2</a:t>
            </a:r>
          </a:p>
        </p:txBody>
      </p:sp>
      <p:sp>
        <p:nvSpPr>
          <p:cNvPr id="2" name="Thought Bubble: Cloud 1">
            <a:extLst>
              <a:ext uri="{FF2B5EF4-FFF2-40B4-BE49-F238E27FC236}">
                <a16:creationId xmlns:a16="http://schemas.microsoft.com/office/drawing/2014/main" id="{E3996A95-FCC8-3A6F-EDA7-E0807EF17529}"/>
              </a:ext>
            </a:extLst>
          </p:cNvPr>
          <p:cNvSpPr/>
          <p:nvPr/>
        </p:nvSpPr>
        <p:spPr>
          <a:xfrm>
            <a:off x="13646" y="1311769"/>
            <a:ext cx="7404720" cy="3287527"/>
          </a:xfrm>
          <a:prstGeom prst="cloudCallout">
            <a:avLst>
              <a:gd name="adj1" fmla="val 13782"/>
              <a:gd name="adj2" fmla="val 3106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a:latin typeface="Palatino Linotype" panose="02040502050505030304" pitchFamily="18" charset="0"/>
              </a:rPr>
              <a:t>Nam châm tác dụng lên tất cả các vật hay chỉ 1 vài vật?</a:t>
            </a:r>
          </a:p>
        </p:txBody>
      </p:sp>
    </p:spTree>
    <p:extLst>
      <p:ext uri="{BB962C8B-B14F-4D97-AF65-F5344CB8AC3E}">
        <p14:creationId xmlns:p14="http://schemas.microsoft.com/office/powerpoint/2010/main" val="312558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righ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a:extLst>
              <a:ext uri="{FF2B5EF4-FFF2-40B4-BE49-F238E27FC236}">
                <a16:creationId xmlns:a16="http://schemas.microsoft.com/office/drawing/2014/main" id="{FE71879D-00F8-4ACA-AE99-20C2A4C0AFF5}"/>
              </a:ext>
            </a:extLst>
          </p:cNvPr>
          <p:cNvSpPr>
            <a:spLocks noChangeArrowheads="1"/>
          </p:cNvSpPr>
          <p:nvPr/>
        </p:nvSpPr>
        <p:spPr bwMode="auto">
          <a:xfrm>
            <a:off x="67427" y="2031101"/>
            <a:ext cx="5629364" cy="3730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Times New Roman" panose="02020603050405020304" pitchFamily="18" charset="0"/>
                <a:cs typeface="Times New Roman" panose="02020603050405020304" pitchFamily="18" charset="0"/>
              </a:rPr>
              <a:t>2) Nam châm tác dụng lên các vật khác như thế nào?</a:t>
            </a:r>
          </a:p>
          <a:p>
            <a:pPr marR="0" lvl="0" fontAlgn="base">
              <a:lnSpc>
                <a:spcPct val="90000"/>
              </a:lnSpc>
              <a:spcBef>
                <a:spcPct val="0"/>
              </a:spcBef>
              <a:spcAft>
                <a:spcPts val="600"/>
              </a:spcAft>
              <a:buClrTx/>
              <a:buSzTx/>
              <a:tabLst/>
            </a:pPr>
            <a:r>
              <a:rPr lang="en-US" altLang="en-US" sz="2800" b="1" i="1">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106F5DB3-C583-A560-44A7-A9D440DB4E53}"/>
              </a:ext>
            </a:extLst>
          </p:cNvPr>
          <p:cNvGraphicFramePr>
            <a:graphicFrameLocks noGrp="1"/>
          </p:cNvGraphicFramePr>
          <p:nvPr>
            <p:extLst>
              <p:ext uri="{D42A27DB-BD31-4B8C-83A1-F6EECF244321}">
                <p14:modId xmlns:p14="http://schemas.microsoft.com/office/powerpoint/2010/main" val="2776099109"/>
              </p:ext>
            </p:extLst>
          </p:nvPr>
        </p:nvGraphicFramePr>
        <p:xfrm>
          <a:off x="5987738" y="1040179"/>
          <a:ext cx="5628019" cy="4544777"/>
        </p:xfrm>
        <a:graphic>
          <a:graphicData uri="http://schemas.openxmlformats.org/drawingml/2006/table">
            <a:tbl>
              <a:tblPr firstRow="1" firstCol="1" bandRow="1">
                <a:noFill/>
                <a:tableStyleId>{5C22544A-7EE6-4342-B048-85BDC9FD1C3A}</a:tableStyleId>
              </a:tblPr>
              <a:tblGrid>
                <a:gridCol w="1441458">
                  <a:extLst>
                    <a:ext uri="{9D8B030D-6E8A-4147-A177-3AD203B41FA5}">
                      <a16:colId xmlns:a16="http://schemas.microsoft.com/office/drawing/2014/main" val="859221276"/>
                    </a:ext>
                  </a:extLst>
                </a:gridCol>
                <a:gridCol w="1314768">
                  <a:extLst>
                    <a:ext uri="{9D8B030D-6E8A-4147-A177-3AD203B41FA5}">
                      <a16:colId xmlns:a16="http://schemas.microsoft.com/office/drawing/2014/main" val="4244249588"/>
                    </a:ext>
                  </a:extLst>
                </a:gridCol>
                <a:gridCol w="1749961">
                  <a:extLst>
                    <a:ext uri="{9D8B030D-6E8A-4147-A177-3AD203B41FA5}">
                      <a16:colId xmlns:a16="http://schemas.microsoft.com/office/drawing/2014/main" val="1024498449"/>
                    </a:ext>
                  </a:extLst>
                </a:gridCol>
                <a:gridCol w="1121832">
                  <a:extLst>
                    <a:ext uri="{9D8B030D-6E8A-4147-A177-3AD203B41FA5}">
                      <a16:colId xmlns:a16="http://schemas.microsoft.com/office/drawing/2014/main" val="804311490"/>
                    </a:ext>
                  </a:extLst>
                </a:gridCol>
              </a:tblGrid>
              <a:tr h="1181792">
                <a:tc rowSpan="2">
                  <a:txBody>
                    <a:bodyPr/>
                    <a:lstStyle/>
                    <a:p>
                      <a:pPr algn="ctr">
                        <a:lnSpc>
                          <a:spcPct val="107000"/>
                        </a:lnSpc>
                        <a:spcAft>
                          <a:spcPts val="800"/>
                        </a:spcAft>
                      </a:pPr>
                      <a:r>
                        <a:rPr lang="de-DE" sz="2400" b="0" cap="none" spc="60">
                          <a:solidFill>
                            <a:schemeClr val="bg1"/>
                          </a:solidFill>
                          <a:effectLst/>
                        </a:rPr>
                        <a:t>Vật dụng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gridSpan="2">
                  <a:txBody>
                    <a:bodyPr/>
                    <a:lstStyle/>
                    <a:p>
                      <a:pPr algn="ctr">
                        <a:lnSpc>
                          <a:spcPct val="107000"/>
                        </a:lnSpc>
                        <a:spcAft>
                          <a:spcPts val="800"/>
                        </a:spcAft>
                      </a:pPr>
                      <a:r>
                        <a:rPr lang="de-DE" sz="2400" b="0" cap="none" spc="60">
                          <a:solidFill>
                            <a:schemeClr val="bg1"/>
                          </a:solidFill>
                          <a:effectLst/>
                        </a:rPr>
                        <a:t>Tương tác với nam châm</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rowSpan="2">
                  <a:txBody>
                    <a:bodyPr/>
                    <a:lstStyle/>
                    <a:p>
                      <a:pPr algn="ctr">
                        <a:lnSpc>
                          <a:spcPct val="107000"/>
                        </a:lnSpc>
                        <a:spcAft>
                          <a:spcPts val="800"/>
                        </a:spcAft>
                      </a:pPr>
                      <a:r>
                        <a:rPr lang="de-DE" sz="2400" b="0" cap="none" spc="60">
                          <a:solidFill>
                            <a:schemeClr val="bg1"/>
                          </a:solidFill>
                          <a:effectLst/>
                        </a:rPr>
                        <a:t>Vật liệu </a:t>
                      </a:r>
                      <a:endParaRPr lang="en-US" sz="2400" b="0" cap="none" spc="60">
                        <a:solidFill>
                          <a:schemeClr val="bg1"/>
                        </a:solidFill>
                        <a:effectLst/>
                      </a:endParaRPr>
                    </a:p>
                    <a:p>
                      <a:pPr algn="ctr">
                        <a:lnSpc>
                          <a:spcPct val="107000"/>
                        </a:lnSpc>
                        <a:spcAft>
                          <a:spcPts val="800"/>
                        </a:spcAft>
                      </a:pPr>
                      <a:r>
                        <a:rPr lang="de-DE" sz="2400" b="0" cap="none" spc="60">
                          <a:solidFill>
                            <a:schemeClr val="bg1"/>
                          </a:solidFill>
                          <a:effectLst/>
                        </a:rPr>
                        <a:t>tương ứng</a:t>
                      </a:r>
                      <a:endParaRPr lang="en-US" sz="2400" b="0" cap="none" spc="6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277298143"/>
                  </a:ext>
                </a:extLst>
              </a:tr>
              <a:tr h="737315">
                <a:tc vMerge="1">
                  <a:txBody>
                    <a:bodyPr/>
                    <a:lstStyle/>
                    <a:p>
                      <a:endParaRPr lang="en-US"/>
                    </a:p>
                  </a:txBody>
                  <a:tcPr/>
                </a:tc>
                <a:tc>
                  <a:txBody>
                    <a:bodyPr/>
                    <a:lstStyle/>
                    <a:p>
                      <a:pPr algn="ctr">
                        <a:lnSpc>
                          <a:spcPct val="107000"/>
                        </a:lnSpc>
                        <a:spcAft>
                          <a:spcPts val="800"/>
                        </a:spcAft>
                      </a:pPr>
                      <a:r>
                        <a:rPr lang="de-DE" sz="2100" b="1" cap="none" spc="0">
                          <a:solidFill>
                            <a:schemeClr val="tx1"/>
                          </a:solidFill>
                          <a:effectLst/>
                        </a:rPr>
                        <a:t>Có</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Không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extLst>
                  <a:ext uri="{0D108BD9-81ED-4DB2-BD59-A6C34878D82A}">
                    <a16:rowId xmlns:a16="http://schemas.microsoft.com/office/drawing/2014/main" val="2867224774"/>
                  </a:ext>
                </a:extLst>
              </a:tr>
              <a:tr h="525134">
                <a:tc>
                  <a:txBody>
                    <a:bodyPr/>
                    <a:lstStyle/>
                    <a:p>
                      <a:pPr algn="ctr">
                        <a:lnSpc>
                          <a:spcPct val="107000"/>
                        </a:lnSpc>
                        <a:spcAft>
                          <a:spcPts val="800"/>
                        </a:spcAft>
                      </a:pPr>
                      <a:r>
                        <a:rPr lang="de-DE" sz="2100" b="1" cap="none" spc="0">
                          <a:solidFill>
                            <a:schemeClr val="tx1"/>
                          </a:solidFill>
                          <a:effectLst/>
                        </a:rPr>
                        <a:t>Cục tẩy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Cao su</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1803874"/>
                  </a:ext>
                </a:extLst>
              </a:tr>
              <a:tr h="525134">
                <a:tc>
                  <a:txBody>
                    <a:bodyPr/>
                    <a:lstStyle/>
                    <a:p>
                      <a:pPr algn="ctr">
                        <a:lnSpc>
                          <a:spcPct val="107000"/>
                        </a:lnSpc>
                        <a:spcAft>
                          <a:spcPts val="800"/>
                        </a:spcAft>
                      </a:pPr>
                      <a:r>
                        <a:rPr lang="de-DE" sz="2100" b="1" cap="none" spc="0">
                          <a:solidFill>
                            <a:schemeClr val="tx1"/>
                          </a:solidFill>
                          <a:effectLst/>
                        </a:rPr>
                        <a:t>Quyển vở</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376944"/>
                  </a:ext>
                </a:extLst>
              </a:tr>
              <a:tr h="525134">
                <a:tc>
                  <a:txBody>
                    <a:bodyPr/>
                    <a:lstStyle/>
                    <a:p>
                      <a:pPr algn="ctr">
                        <a:lnSpc>
                          <a:spcPct val="107000"/>
                        </a:lnSpc>
                        <a:spcAft>
                          <a:spcPts val="800"/>
                        </a:spcAft>
                      </a:pPr>
                      <a:r>
                        <a:rPr lang="de-DE" sz="2100" b="1" cap="none" spc="0">
                          <a:solidFill>
                            <a:schemeClr val="tx1"/>
                          </a:solidFill>
                          <a:effectLst/>
                        </a:rPr>
                        <a:t>Chìa khoá</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a:solidFill>
                            <a:schemeClr val="tx1"/>
                          </a:solidFill>
                          <a:effectLst/>
                        </a:rPr>
                        <a:t>Đồng</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87398783"/>
                  </a:ext>
                </a:extLst>
              </a:tr>
              <a:tr h="525134">
                <a:tc>
                  <a:txBody>
                    <a:bodyPr/>
                    <a:lstStyle/>
                    <a:p>
                      <a:pPr algn="ctr">
                        <a:lnSpc>
                          <a:spcPct val="107000"/>
                        </a:lnSpc>
                        <a:spcAft>
                          <a:spcPts val="800"/>
                        </a:spcAft>
                      </a:pPr>
                      <a:r>
                        <a:rPr lang="de-DE" sz="2100" b="1" cap="none" spc="0">
                          <a:solidFill>
                            <a:schemeClr val="tx1"/>
                          </a:solidFill>
                          <a:effectLst/>
                        </a:rPr>
                        <a:t>Kẹp giấy</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de-DE" sz="2100" b="1" cap="none" spc="0">
                          <a:solidFill>
                            <a:schemeClr val="tx1"/>
                          </a:solidFill>
                          <a:effectLst/>
                        </a:rPr>
                        <a:t>Sắt</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2950633"/>
                  </a:ext>
                </a:extLst>
              </a:tr>
              <a:tr h="525134">
                <a:tc>
                  <a:txBody>
                    <a:bodyPr/>
                    <a:lstStyle/>
                    <a:p>
                      <a:pPr algn="ctr">
                        <a:lnSpc>
                          <a:spcPct val="107000"/>
                        </a:lnSpc>
                        <a:spcAft>
                          <a:spcPts val="800"/>
                        </a:spcAft>
                      </a:pPr>
                      <a:r>
                        <a:rPr lang="de-DE" sz="2100" b="1" cap="none" spc="0">
                          <a:solidFill>
                            <a:schemeClr val="tx1"/>
                          </a:solidFill>
                          <a:effectLst/>
                        </a:rPr>
                        <a:t>Bút chì</a:t>
                      </a:r>
                      <a:endParaRPr lang="en-US" sz="2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cap="none" spc="0">
                          <a:solidFill>
                            <a:schemeClr val="tx1"/>
                          </a:solidFill>
                          <a:effectLst/>
                        </a:rPr>
                        <a:t> </a:t>
                      </a:r>
                      <a:endParaRPr lang="en-US" sz="2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7000"/>
                        </a:lnSpc>
                        <a:spcAft>
                          <a:spcPts val="800"/>
                        </a:spcAft>
                      </a:pPr>
                      <a:r>
                        <a:rPr lang="de-DE" sz="2100" b="1" cap="none" spc="0" dirty="0">
                          <a:solidFill>
                            <a:schemeClr val="tx1"/>
                          </a:solidFill>
                          <a:effectLst/>
                        </a:rPr>
                        <a:t>Gỗ</a:t>
                      </a:r>
                      <a:endParaRPr lang="en-US" sz="21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671" marR="9671" marT="1392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5280841"/>
                  </a:ext>
                </a:extLst>
              </a:tr>
            </a:tbl>
          </a:graphicData>
        </a:graphic>
      </p:graphicFrame>
      <p:sp>
        <p:nvSpPr>
          <p:cNvPr id="14" name="TextBox 13">
            <a:extLst>
              <a:ext uri="{FF2B5EF4-FFF2-40B4-BE49-F238E27FC236}">
                <a16:creationId xmlns:a16="http://schemas.microsoft.com/office/drawing/2014/main" id="{F687D2D6-76B6-DFB4-0475-5C0EFB2FABA7}"/>
              </a:ext>
            </a:extLst>
          </p:cNvPr>
          <p:cNvSpPr txBox="1"/>
          <p:nvPr/>
        </p:nvSpPr>
        <p:spPr>
          <a:xfrm>
            <a:off x="7848685" y="272540"/>
            <a:ext cx="1881187" cy="535531"/>
          </a:xfrm>
          <a:prstGeom prst="rect">
            <a:avLst/>
          </a:prstGeom>
          <a:noFill/>
        </p:spPr>
        <p:txBody>
          <a:bodyPr wrap="square">
            <a:spAutoFit/>
          </a:bodyPr>
          <a:lstStyle/>
          <a:p>
            <a:pPr marR="0" lvl="0" fontAlgn="base">
              <a:lnSpc>
                <a:spcPct val="90000"/>
              </a:lnSpc>
              <a:spcBef>
                <a:spcPct val="0"/>
              </a:spcBef>
              <a:spcAft>
                <a:spcPts val="600"/>
              </a:spcAft>
              <a:buClrTx/>
              <a:buSzTx/>
              <a:tabLst/>
            </a:pPr>
            <a:r>
              <a:rPr kumimoji="0" lang="en-US" altLang="en-US" sz="3200" b="1" u="none" strike="noStrike" cap="none" normalizeH="0" baseline="0">
                <a:ln>
                  <a:noFill/>
                </a:ln>
                <a:effectLst/>
                <a:latin typeface="Palatino Linotype" panose="02040502050505030304" pitchFamily="18" charset="0"/>
              </a:rPr>
              <a:t>Bảng 2</a:t>
            </a:r>
            <a:endParaRPr kumimoji="0" lang="en-US" altLang="en-US" sz="3200" b="0" u="none" strike="noStrike" cap="none" normalizeH="0" baseline="0">
              <a:ln>
                <a:noFill/>
              </a:ln>
              <a:effectLst/>
              <a:latin typeface="Palatino Linotype" panose="02040502050505030304" pitchFamily="18" charset="0"/>
            </a:endParaRPr>
          </a:p>
        </p:txBody>
      </p:sp>
      <p:sp>
        <p:nvSpPr>
          <p:cNvPr id="8" name="TextBox 7">
            <a:extLst>
              <a:ext uri="{FF2B5EF4-FFF2-40B4-BE49-F238E27FC236}">
                <a16:creationId xmlns:a16="http://schemas.microsoft.com/office/drawing/2014/main" id="{FC569BAC-32B7-8DEF-9789-A0A504D267FE}"/>
              </a:ext>
            </a:extLst>
          </p:cNvPr>
          <p:cNvSpPr txBox="1"/>
          <p:nvPr/>
        </p:nvSpPr>
        <p:spPr>
          <a:xfrm>
            <a:off x="576243" y="1051167"/>
            <a:ext cx="4533613" cy="584775"/>
          </a:xfrm>
          <a:prstGeom prst="rect">
            <a:avLst/>
          </a:prstGeom>
          <a:noFill/>
        </p:spPr>
        <p:txBody>
          <a:bodyPr wrap="none" rtlCol="0">
            <a:spAutoFit/>
          </a:bodyPr>
          <a:lstStyle/>
          <a:p>
            <a:r>
              <a:rPr lang="en-US" sz="3200" b="1">
                <a:solidFill>
                  <a:srgbClr val="FF0000"/>
                </a:solidFill>
                <a:latin typeface="Palatino Linotype" panose="02040502050505030304" pitchFamily="18" charset="0"/>
              </a:rPr>
              <a:t>PHIẾU HỌC TẬP SỐ 2</a:t>
            </a:r>
          </a:p>
        </p:txBody>
      </p:sp>
    </p:spTree>
    <p:extLst>
      <p:ext uri="{BB962C8B-B14F-4D97-AF65-F5344CB8AC3E}">
        <p14:creationId xmlns:p14="http://schemas.microsoft.com/office/powerpoint/2010/main" val="117672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695678"/>
            <a:ext cx="2009725" cy="584775"/>
          </a:xfrm>
          <a:prstGeom prst="rect">
            <a:avLst/>
          </a:prstGeom>
          <a:noFill/>
        </p:spPr>
        <p:txBody>
          <a:bodyPr wrap="square" rtlCol="0">
            <a:spAutoFit/>
          </a:bodyPr>
          <a:lstStyle/>
          <a:p>
            <a:r>
              <a:rPr lang="en-US" sz="3200" b="1">
                <a:highlight>
                  <a:srgbClr val="FFFF00"/>
                </a:highlight>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306423"/>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526955"/>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 Nam châm tác dụng lên </a:t>
            </a:r>
            <a:r>
              <a:rPr lang="de-DE" sz="32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 vật</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855873"/>
            <a:ext cx="12192000" cy="2215991"/>
          </a:xfrm>
          <a:prstGeom prst="rect">
            <a:avLst/>
          </a:prstGeom>
          <a:noFill/>
        </p:spPr>
        <p:txBody>
          <a:bodyPr wrap="square">
            <a:spAutoFit/>
          </a:bodyPr>
          <a:lstStyle/>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hút được các vật làm bằng vật liệu từ: sắt, thép, niken, coban....</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vi-VN" sz="32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 châm hầu như không hút các vật được làm từ đồng, nhôm và các kim loại không thuộc vật liệu từ</a:t>
            </a: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5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nodeType="afterEffect">
                                  <p:stCondLst>
                                    <p:cond delay="0"/>
                                  </p:stCondLst>
                                  <p:iterate type="lt">
                                    <p:tmPct val="10000"/>
                                  </p:iterate>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p:cTn id="11"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6">
                                            <p:txEl>
                                              <p:pRg st="0" end="0"/>
                                            </p:txEl>
                                          </p:spTgt>
                                        </p:tgtEl>
                                      </p:cBhvr>
                                    </p:animEffect>
                                  </p:childTnLst>
                                </p:cTn>
                              </p:par>
                            </p:childTnLst>
                          </p:cTn>
                        </p:par>
                        <p:par>
                          <p:cTn id="16" fill="hold">
                            <p:stCondLst>
                              <p:cond delay="4050"/>
                            </p:stCondLst>
                            <p:childTnLst>
                              <p:par>
                                <p:cTn id="17" presetID="41" presetClass="entr" presetSubtype="0" fill="hold" nodeType="afterEffect">
                                  <p:stCondLst>
                                    <p:cond delay="0"/>
                                  </p:stCondLst>
                                  <p:iterate type="lt">
                                    <p:tmPct val="10000"/>
                                  </p:iterate>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p:cTn id="19"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176A477-E1E4-06AE-7CA1-8AEC763F921F}"/>
              </a:ext>
            </a:extLst>
          </p:cNvPr>
          <p:cNvSpPr txBox="1"/>
          <p:nvPr/>
        </p:nvSpPr>
        <p:spPr>
          <a:xfrm>
            <a:off x="3132667" y="4731977"/>
            <a:ext cx="6096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1205806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fontScale="85000" lnSpcReduction="10000"/>
          </a:bodyPr>
          <a:lstStyle/>
          <a:p>
            <a:pPr algn="ctr">
              <a:lnSpc>
                <a:spcPct val="90000"/>
              </a:lnSpc>
              <a:spcBef>
                <a:spcPct val="0"/>
              </a:spcBef>
              <a:spcAft>
                <a:spcPts val="600"/>
              </a:spcAft>
            </a:pPr>
            <a:r>
              <a:rPr lang="en-US" sz="8000" b="1" kern="1200">
                <a:solidFill>
                  <a:srgbClr val="FFFFFF"/>
                </a:solidFill>
                <a:latin typeface="+mj-lt"/>
                <a:ea typeface="+mj-ea"/>
                <a:cs typeface="+mj-cs"/>
              </a:rPr>
              <a:t>HOẠT ĐỘNG 2: </a:t>
            </a:r>
          </a:p>
          <a:p>
            <a:pPr algn="ctr">
              <a:lnSpc>
                <a:spcPct val="90000"/>
              </a:lnSpc>
              <a:spcBef>
                <a:spcPct val="0"/>
              </a:spcBef>
              <a:spcAft>
                <a:spcPts val="600"/>
              </a:spcAft>
            </a:pPr>
            <a:r>
              <a:rPr lang="en-US" sz="8000" b="1" kern="1200">
                <a:solidFill>
                  <a:srgbClr val="FFFFFF"/>
                </a:solidFill>
                <a:latin typeface="+mj-lt"/>
                <a:ea typeface="+mj-ea"/>
                <a:cs typeface="+mj-cs"/>
              </a:rPr>
              <a:t>HÌNH THÀNH KIẾN THỨC</a:t>
            </a:r>
          </a:p>
        </p:txBody>
      </p:sp>
      <p:pic>
        <p:nvPicPr>
          <p:cNvPr id="4" name="Picture 3" descr="Diagram, map&#10;&#10;Description automatically generated with medium confidence">
            <a:extLst>
              <a:ext uri="{FF2B5EF4-FFF2-40B4-BE49-F238E27FC236}">
                <a16:creationId xmlns:a16="http://schemas.microsoft.com/office/drawing/2014/main" id="{2EFFC00B-BC01-EDF9-889F-012181A751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350" y="-1861388"/>
            <a:ext cx="12944700" cy="9157538"/>
          </a:xfrm>
          <a:prstGeom prst="rect">
            <a:avLst/>
          </a:prstGeom>
        </p:spPr>
      </p:pic>
    </p:spTree>
    <p:extLst>
      <p:ext uri="{BB962C8B-B14F-4D97-AF65-F5344CB8AC3E}">
        <p14:creationId xmlns:p14="http://schemas.microsoft.com/office/powerpoint/2010/main" val="2944026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37">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39">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41">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579EAE-9515-1F4A-4516-9E5CD965A113}"/>
              </a:ext>
            </a:extLst>
          </p:cNvPr>
          <p:cNvSpPr txBox="1"/>
          <p:nvPr/>
        </p:nvSpPr>
        <p:spPr>
          <a:xfrm>
            <a:off x="5255260" y="659814"/>
            <a:ext cx="5852711" cy="159722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kern="1200">
                <a:solidFill>
                  <a:schemeClr val="tx1"/>
                </a:solidFill>
                <a:highlight>
                  <a:srgbClr val="FFFF00"/>
                </a:highlight>
                <a:latin typeface="Palatino Linotype" panose="02040502050505030304" pitchFamily="18" charset="0"/>
                <a:ea typeface="+mj-ea"/>
                <a:cs typeface="+mj-cs"/>
              </a:rPr>
              <a:t>LUYỆN TẬP 1</a:t>
            </a:r>
          </a:p>
        </p:txBody>
      </p:sp>
      <p:pic>
        <p:nvPicPr>
          <p:cNvPr id="7" name="Picture 6" descr="A picture containing indoor, black&#10;&#10;Description automatically generated">
            <a:extLst>
              <a:ext uri="{FF2B5EF4-FFF2-40B4-BE49-F238E27FC236}">
                <a16:creationId xmlns:a16="http://schemas.microsoft.com/office/drawing/2014/main" id="{04BC2FA6-351D-B868-3EE9-3DE5A1968D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123357" y="2177343"/>
            <a:ext cx="3533985" cy="3001560"/>
          </a:xfrm>
          <a:prstGeom prst="rect">
            <a:avLst/>
          </a:prstGeom>
        </p:spPr>
      </p:pic>
      <p:sp>
        <p:nvSpPr>
          <p:cNvPr id="5" name="TextBox 4">
            <a:extLst>
              <a:ext uri="{FF2B5EF4-FFF2-40B4-BE49-F238E27FC236}">
                <a16:creationId xmlns:a16="http://schemas.microsoft.com/office/drawing/2014/main" id="{64529AF8-BFBE-FA8D-6DC9-9E8292E96892}"/>
              </a:ext>
            </a:extLst>
          </p:cNvPr>
          <p:cNvSpPr txBox="1"/>
          <p:nvPr/>
        </p:nvSpPr>
        <p:spPr>
          <a:xfrm>
            <a:off x="4833257" y="2450705"/>
            <a:ext cx="6158379" cy="2728198"/>
          </a:xfrm>
          <a:prstGeom prst="rect">
            <a:avLst/>
          </a:prstGeom>
        </p:spPr>
        <p:txBody>
          <a:bodyPr vert="horz" lIns="91440" tIns="45720" rIns="91440" bIns="45720" rtlCol="0" anchor="t">
            <a:normAutofit fontScale="92500" lnSpcReduction="10000"/>
          </a:bodyPr>
          <a:lstStyle/>
          <a:p>
            <a:pPr algn="just">
              <a:lnSpc>
                <a:spcPct val="90000"/>
              </a:lnSpc>
              <a:spcAft>
                <a:spcPts val="600"/>
              </a:spcAft>
            </a:pPr>
            <a:r>
              <a:rPr lang="vi-VN" sz="3200" b="1">
                <a:latin typeface="Palatino Linotype" panose="02040502050505030304" pitchFamily="18" charset="0"/>
              </a:rPr>
              <a:t>Khi được tự do, kim nam châm này nằm dọc theo hướng địa lí nam bắc. Cực từ bắc của nam châm hướng về phía cực Bắc của Trái Đất, cực từ nam của nam châm hướng về phía cực Nam của Trái Đất.</a:t>
            </a:r>
            <a:endParaRPr lang="en-US" sz="3200">
              <a:latin typeface="Palatino Linotype" panose="02040502050505030304" pitchFamily="18" charset="0"/>
            </a:endParaRPr>
          </a:p>
        </p:txBody>
      </p:sp>
    </p:spTree>
    <p:extLst>
      <p:ext uri="{BB962C8B-B14F-4D97-AF65-F5344CB8AC3E}">
        <p14:creationId xmlns:p14="http://schemas.microsoft.com/office/powerpoint/2010/main" val="26183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D2F5430-A5FF-B172-2869-8A7E9160E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812459">
            <a:off x="1701452" y="-563703"/>
            <a:ext cx="3763334" cy="3763334"/>
          </a:xfrm>
          <a:prstGeom prst="rect">
            <a:avLst/>
          </a:prstGeom>
        </p:spPr>
      </p:pic>
      <p:sp>
        <p:nvSpPr>
          <p:cNvPr id="4" name="TextBox 3">
            <a:extLst>
              <a:ext uri="{FF2B5EF4-FFF2-40B4-BE49-F238E27FC236}">
                <a16:creationId xmlns:a16="http://schemas.microsoft.com/office/drawing/2014/main" id="{468873BE-E5E8-A565-9EB3-BFFB6D480828}"/>
              </a:ext>
            </a:extLst>
          </p:cNvPr>
          <p:cNvSpPr txBox="1"/>
          <p:nvPr/>
        </p:nvSpPr>
        <p:spPr>
          <a:xfrm>
            <a:off x="3169645" y="5109640"/>
            <a:ext cx="5852711" cy="15972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LUYỆN TẬP 2</a:t>
            </a:r>
          </a:p>
        </p:txBody>
      </p:sp>
      <p:cxnSp>
        <p:nvCxnSpPr>
          <p:cNvPr id="12" name="Straight Arrow Connector 11">
            <a:extLst>
              <a:ext uri="{FF2B5EF4-FFF2-40B4-BE49-F238E27FC236}">
                <a16:creationId xmlns:a16="http://schemas.microsoft.com/office/drawing/2014/main" id="{0112C6FB-A37D-0595-3D24-73CB6D7522E8}"/>
              </a:ext>
            </a:extLst>
          </p:cNvPr>
          <p:cNvCxnSpPr>
            <a:cxnSpLocks/>
          </p:cNvCxnSpPr>
          <p:nvPr/>
        </p:nvCxnSpPr>
        <p:spPr>
          <a:xfrm flipH="1">
            <a:off x="2803534" y="2144795"/>
            <a:ext cx="2371600"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9ABDAC6C-BA76-175D-FEA2-1629E4F66201}"/>
              </a:ext>
            </a:extLst>
          </p:cNvPr>
          <p:cNvCxnSpPr/>
          <p:nvPr/>
        </p:nvCxnSpPr>
        <p:spPr>
          <a:xfrm>
            <a:off x="7291943" y="2104945"/>
            <a:ext cx="1953657" cy="1553028"/>
          </a:xfrm>
          <a:prstGeom prst="straightConnector1">
            <a:avLst/>
          </a:prstGeom>
          <a:ln w="38100">
            <a:solidFill>
              <a:srgbClr val="0000FF"/>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6D595966-6B95-B382-6898-9B1C3DAFF915}"/>
              </a:ext>
            </a:extLst>
          </p:cNvPr>
          <p:cNvSpPr txBox="1"/>
          <p:nvPr/>
        </p:nvSpPr>
        <p:spPr>
          <a:xfrm rot="19589531">
            <a:off x="3625292" y="2438397"/>
            <a:ext cx="728084"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Hút</a:t>
            </a:r>
          </a:p>
        </p:txBody>
      </p:sp>
      <p:sp>
        <p:nvSpPr>
          <p:cNvPr id="18" name="TextBox 17">
            <a:extLst>
              <a:ext uri="{FF2B5EF4-FFF2-40B4-BE49-F238E27FC236}">
                <a16:creationId xmlns:a16="http://schemas.microsoft.com/office/drawing/2014/main" id="{8B633C9A-0C6F-1587-1407-6DDC1EC17F9A}"/>
              </a:ext>
            </a:extLst>
          </p:cNvPr>
          <p:cNvSpPr txBox="1"/>
          <p:nvPr/>
        </p:nvSpPr>
        <p:spPr>
          <a:xfrm rot="2311221">
            <a:off x="8008828" y="2438398"/>
            <a:ext cx="766557" cy="461665"/>
          </a:xfrm>
          <a:prstGeom prst="rect">
            <a:avLst/>
          </a:prstGeom>
          <a:noFill/>
        </p:spPr>
        <p:txBody>
          <a:bodyPr wrap="none" rtlCol="0">
            <a:spAutoFit/>
          </a:bodyPr>
          <a:lstStyle/>
          <a:p>
            <a:r>
              <a:rPr lang="en-US" sz="2400" b="1">
                <a:highlight>
                  <a:srgbClr val="FFFF00"/>
                </a:highlight>
                <a:latin typeface="Palatino Linotype" panose="02040502050505030304" pitchFamily="18" charset="0"/>
              </a:rPr>
              <a:t>Đẩy</a:t>
            </a:r>
          </a:p>
        </p:txBody>
      </p:sp>
      <p:grpSp>
        <p:nvGrpSpPr>
          <p:cNvPr id="26" name="Group 25">
            <a:extLst>
              <a:ext uri="{FF2B5EF4-FFF2-40B4-BE49-F238E27FC236}">
                <a16:creationId xmlns:a16="http://schemas.microsoft.com/office/drawing/2014/main" id="{748EC1DE-792C-090C-079C-6952D5F22A52}"/>
              </a:ext>
            </a:extLst>
          </p:cNvPr>
          <p:cNvGrpSpPr/>
          <p:nvPr/>
        </p:nvGrpSpPr>
        <p:grpSpPr>
          <a:xfrm>
            <a:off x="6475107" y="613779"/>
            <a:ext cx="4125681" cy="966717"/>
            <a:chOff x="3821219" y="342457"/>
            <a:chExt cx="2432651" cy="702644"/>
          </a:xfrm>
        </p:grpSpPr>
        <p:grpSp>
          <p:nvGrpSpPr>
            <p:cNvPr id="10" name="Group 9">
              <a:extLst>
                <a:ext uri="{FF2B5EF4-FFF2-40B4-BE49-F238E27FC236}">
                  <a16:creationId xmlns:a16="http://schemas.microsoft.com/office/drawing/2014/main" id="{57268C1B-19D9-34B5-A07A-DADEC868D5A5}"/>
                </a:ext>
              </a:extLst>
            </p:cNvPr>
            <p:cNvGrpSpPr/>
            <p:nvPr/>
          </p:nvGrpSpPr>
          <p:grpSpPr>
            <a:xfrm>
              <a:off x="3821219" y="342457"/>
              <a:ext cx="2432651" cy="609529"/>
              <a:chOff x="1523999" y="3207525"/>
              <a:chExt cx="5907313" cy="914400"/>
            </a:xfrm>
          </p:grpSpPr>
          <p:sp>
            <p:nvSpPr>
              <p:cNvPr id="7" name="Rectangle: Beveled 6">
                <a:extLst>
                  <a:ext uri="{FF2B5EF4-FFF2-40B4-BE49-F238E27FC236}">
                    <a16:creationId xmlns:a16="http://schemas.microsoft.com/office/drawing/2014/main" id="{103F8B95-F3F0-8D30-9A37-9C9E40A20E5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Beveled 7">
                <a:extLst>
                  <a:ext uri="{FF2B5EF4-FFF2-40B4-BE49-F238E27FC236}">
                    <a16:creationId xmlns:a16="http://schemas.microsoft.com/office/drawing/2014/main" id="{7AAF4249-1799-658E-5583-71EDBED7B9A4}"/>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Box 18">
              <a:extLst>
                <a:ext uri="{FF2B5EF4-FFF2-40B4-BE49-F238E27FC236}">
                  <a16:creationId xmlns:a16="http://schemas.microsoft.com/office/drawing/2014/main" id="{A9CCF86C-17EB-0EFA-A6B6-F52569D62155}"/>
                </a:ext>
              </a:extLst>
            </p:cNvPr>
            <p:cNvSpPr txBox="1"/>
            <p:nvPr/>
          </p:nvSpPr>
          <p:spPr>
            <a:xfrm>
              <a:off x="3843930" y="460326"/>
              <a:ext cx="1106948" cy="58477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A</a:t>
              </a:r>
            </a:p>
          </p:txBody>
        </p:sp>
        <p:sp>
          <p:nvSpPr>
            <p:cNvPr id="20" name="TextBox 19">
              <a:extLst>
                <a:ext uri="{FF2B5EF4-FFF2-40B4-BE49-F238E27FC236}">
                  <a16:creationId xmlns:a16="http://schemas.microsoft.com/office/drawing/2014/main" id="{DCBCA2C0-C390-94AA-512A-559C1F5F808F}"/>
                </a:ext>
              </a:extLst>
            </p:cNvPr>
            <p:cNvSpPr txBox="1"/>
            <p:nvPr/>
          </p:nvSpPr>
          <p:spPr>
            <a:xfrm>
              <a:off x="4951551" y="458503"/>
              <a:ext cx="1262492" cy="58477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B</a:t>
              </a:r>
            </a:p>
          </p:txBody>
        </p:sp>
      </p:grpSp>
      <p:grpSp>
        <p:nvGrpSpPr>
          <p:cNvPr id="28" name="Group 27">
            <a:extLst>
              <a:ext uri="{FF2B5EF4-FFF2-40B4-BE49-F238E27FC236}">
                <a16:creationId xmlns:a16="http://schemas.microsoft.com/office/drawing/2014/main" id="{EFD418C7-23CE-BE17-746E-E1583EB98223}"/>
              </a:ext>
            </a:extLst>
          </p:cNvPr>
          <p:cNvGrpSpPr/>
          <p:nvPr/>
        </p:nvGrpSpPr>
        <p:grpSpPr>
          <a:xfrm>
            <a:off x="1108054" y="3828817"/>
            <a:ext cx="3784892" cy="767619"/>
            <a:chOff x="19962" y="3359306"/>
            <a:chExt cx="2432651" cy="614115"/>
          </a:xfrm>
        </p:grpSpPr>
        <p:grpSp>
          <p:nvGrpSpPr>
            <p:cNvPr id="21" name="Group 20">
              <a:extLst>
                <a:ext uri="{FF2B5EF4-FFF2-40B4-BE49-F238E27FC236}">
                  <a16:creationId xmlns:a16="http://schemas.microsoft.com/office/drawing/2014/main" id="{7D630AB3-F2CF-9B36-2141-B66C43E64FC0}"/>
                </a:ext>
              </a:extLst>
            </p:cNvPr>
            <p:cNvGrpSpPr/>
            <p:nvPr/>
          </p:nvGrpSpPr>
          <p:grpSpPr>
            <a:xfrm>
              <a:off x="19962" y="3363892"/>
              <a:ext cx="2432651" cy="609529"/>
              <a:chOff x="1523999" y="3207525"/>
              <a:chExt cx="5907313" cy="914400"/>
            </a:xfrm>
          </p:grpSpPr>
          <p:sp>
            <p:nvSpPr>
              <p:cNvPr id="22" name="Rectangle: Beveled 21">
                <a:extLst>
                  <a:ext uri="{FF2B5EF4-FFF2-40B4-BE49-F238E27FC236}">
                    <a16:creationId xmlns:a16="http://schemas.microsoft.com/office/drawing/2014/main" id="{A4CE2954-0814-D840-BA74-1A8594BF8590}"/>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Beveled 22">
                <a:extLst>
                  <a:ext uri="{FF2B5EF4-FFF2-40B4-BE49-F238E27FC236}">
                    <a16:creationId xmlns:a16="http://schemas.microsoft.com/office/drawing/2014/main" id="{25735965-237C-F077-92B9-6488446F0D43}"/>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24" name="TextBox 23">
              <a:extLst>
                <a:ext uri="{FF2B5EF4-FFF2-40B4-BE49-F238E27FC236}">
                  <a16:creationId xmlns:a16="http://schemas.microsoft.com/office/drawing/2014/main" id="{567BBBA4-08C3-A368-9772-91CE6550759B}"/>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N</a:t>
              </a:r>
            </a:p>
          </p:txBody>
        </p:sp>
        <p:sp>
          <p:nvSpPr>
            <p:cNvPr id="25" name="TextBox 24">
              <a:extLst>
                <a:ext uri="{FF2B5EF4-FFF2-40B4-BE49-F238E27FC236}">
                  <a16:creationId xmlns:a16="http://schemas.microsoft.com/office/drawing/2014/main" id="{8C9DA56D-3A20-6956-7127-7A8ACCA8C10C}"/>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S</a:t>
              </a:r>
            </a:p>
          </p:txBody>
        </p:sp>
      </p:grpSp>
      <p:grpSp>
        <p:nvGrpSpPr>
          <p:cNvPr id="29" name="Group 28">
            <a:extLst>
              <a:ext uri="{FF2B5EF4-FFF2-40B4-BE49-F238E27FC236}">
                <a16:creationId xmlns:a16="http://schemas.microsoft.com/office/drawing/2014/main" id="{B01E6BC2-6235-FE1D-BA90-E8F81577206E}"/>
              </a:ext>
            </a:extLst>
          </p:cNvPr>
          <p:cNvGrpSpPr/>
          <p:nvPr/>
        </p:nvGrpSpPr>
        <p:grpSpPr>
          <a:xfrm>
            <a:off x="7481140" y="3828817"/>
            <a:ext cx="3784892" cy="767619"/>
            <a:chOff x="19962" y="3359306"/>
            <a:chExt cx="2432651" cy="614115"/>
          </a:xfrm>
        </p:grpSpPr>
        <p:grpSp>
          <p:nvGrpSpPr>
            <p:cNvPr id="30" name="Group 29">
              <a:extLst>
                <a:ext uri="{FF2B5EF4-FFF2-40B4-BE49-F238E27FC236}">
                  <a16:creationId xmlns:a16="http://schemas.microsoft.com/office/drawing/2014/main" id="{BD2F2384-BF3D-E7BD-30D4-43B7501590A2}"/>
                </a:ext>
              </a:extLst>
            </p:cNvPr>
            <p:cNvGrpSpPr/>
            <p:nvPr/>
          </p:nvGrpSpPr>
          <p:grpSpPr>
            <a:xfrm>
              <a:off x="19962" y="3363892"/>
              <a:ext cx="2432651" cy="609529"/>
              <a:chOff x="1523999" y="3207525"/>
              <a:chExt cx="5907313" cy="914400"/>
            </a:xfrm>
          </p:grpSpPr>
          <p:sp>
            <p:nvSpPr>
              <p:cNvPr id="33" name="Rectangle: Beveled 32">
                <a:extLst>
                  <a:ext uri="{FF2B5EF4-FFF2-40B4-BE49-F238E27FC236}">
                    <a16:creationId xmlns:a16="http://schemas.microsoft.com/office/drawing/2014/main" id="{B03A88F0-45C7-27F7-3D70-DFCAC6B5227B}"/>
                  </a:ext>
                </a:extLst>
              </p:cNvPr>
              <p:cNvSpPr/>
              <p:nvPr/>
            </p:nvSpPr>
            <p:spPr>
              <a:xfrm>
                <a:off x="15239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Beveled 33">
                <a:extLst>
                  <a:ext uri="{FF2B5EF4-FFF2-40B4-BE49-F238E27FC236}">
                    <a16:creationId xmlns:a16="http://schemas.microsoft.com/office/drawing/2014/main" id="{3D7F56C1-0F1B-05A9-6B3D-84831344A99F}"/>
                  </a:ext>
                </a:extLst>
              </p:cNvPr>
              <p:cNvSpPr/>
              <p:nvPr/>
            </p:nvSpPr>
            <p:spPr>
              <a:xfrm>
                <a:off x="4267199" y="3207525"/>
                <a:ext cx="3164113" cy="914400"/>
              </a:xfrm>
              <a:prstGeom prst="bevel">
                <a:avLst>
                  <a:gd name="adj" fmla="val 910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1" name="TextBox 30">
              <a:extLst>
                <a:ext uri="{FF2B5EF4-FFF2-40B4-BE49-F238E27FC236}">
                  <a16:creationId xmlns:a16="http://schemas.microsoft.com/office/drawing/2014/main" id="{98971DAD-FF4F-947B-7C1C-069B859D0B9E}"/>
                </a:ext>
              </a:extLst>
            </p:cNvPr>
            <p:cNvSpPr txBox="1"/>
            <p:nvPr/>
          </p:nvSpPr>
          <p:spPr>
            <a:xfrm>
              <a:off x="44180" y="3359306"/>
              <a:ext cx="1106948" cy="467835"/>
            </a:xfrm>
            <a:prstGeom prst="rect">
              <a:avLst/>
            </a:prstGeom>
            <a:noFill/>
          </p:spPr>
          <p:txBody>
            <a:bodyPr wrap="square" rtlCol="0">
              <a:spAutoFit/>
            </a:bodyPr>
            <a:lstStyle/>
            <a:p>
              <a:r>
                <a:rPr lang="en-US" sz="3200" b="1">
                  <a:solidFill>
                    <a:srgbClr val="FF0000"/>
                  </a:solidFill>
                  <a:latin typeface="Palatino Linotype" panose="02040502050505030304" pitchFamily="18" charset="0"/>
                </a:rPr>
                <a:t>S</a:t>
              </a:r>
            </a:p>
          </p:txBody>
        </p:sp>
        <p:sp>
          <p:nvSpPr>
            <p:cNvPr id="32" name="TextBox 31">
              <a:extLst>
                <a:ext uri="{FF2B5EF4-FFF2-40B4-BE49-F238E27FC236}">
                  <a16:creationId xmlns:a16="http://schemas.microsoft.com/office/drawing/2014/main" id="{F071E29B-3AE7-D30E-F561-0A2564D3AC89}"/>
                </a:ext>
              </a:extLst>
            </p:cNvPr>
            <p:cNvSpPr txBox="1"/>
            <p:nvPr/>
          </p:nvSpPr>
          <p:spPr>
            <a:xfrm>
              <a:off x="1303528" y="3376268"/>
              <a:ext cx="1106948" cy="467835"/>
            </a:xfrm>
            <a:prstGeom prst="rect">
              <a:avLst/>
            </a:prstGeom>
            <a:noFill/>
          </p:spPr>
          <p:txBody>
            <a:bodyPr wrap="square" rtlCol="0">
              <a:spAutoFit/>
            </a:bodyPr>
            <a:lstStyle/>
            <a:p>
              <a:pPr algn="r"/>
              <a:r>
                <a:rPr lang="en-US" sz="3200" b="1">
                  <a:solidFill>
                    <a:srgbClr val="FF0000"/>
                  </a:solidFill>
                  <a:latin typeface="Palatino Linotype" panose="02040502050505030304" pitchFamily="18" charset="0"/>
                </a:rPr>
                <a:t>N</a:t>
              </a:r>
            </a:p>
          </p:txBody>
        </p:sp>
      </p:grpSp>
    </p:spTree>
    <p:extLst>
      <p:ext uri="{BB962C8B-B14F-4D97-AF65-F5344CB8AC3E}">
        <p14:creationId xmlns:p14="http://schemas.microsoft.com/office/powerpoint/2010/main" val="15242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arn(inVertical)">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arn(inVertical)">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4: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VẬN DỤNG</a:t>
            </a:r>
          </a:p>
        </p:txBody>
      </p:sp>
      <p:sp>
        <p:nvSpPr>
          <p:cNvPr id="14"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602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0BE3AB-5DBB-11DC-CEE0-200ACAB26164}"/>
              </a:ext>
            </a:extLst>
          </p:cNvPr>
          <p:cNvSpPr txBox="1"/>
          <p:nvPr/>
        </p:nvSpPr>
        <p:spPr>
          <a:xfrm>
            <a:off x="1746913" y="1665027"/>
            <a:ext cx="8693624" cy="2366528"/>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HOẠT ĐỘNG 3: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8000" b="1" i="0" u="none" strike="noStrike" kern="1200" cap="none" spc="0" normalizeH="0" baseline="0" noProof="0">
                <a:ln>
                  <a:noFill/>
                </a:ln>
                <a:solidFill>
                  <a:srgbClr val="FFFFFF"/>
                </a:solidFill>
                <a:effectLst/>
                <a:uLnTx/>
                <a:uFillTx/>
                <a:latin typeface="Calibri Light" panose="020F0302020204030204"/>
                <a:ea typeface="+mn-ea"/>
                <a:cs typeface="+mn-cs"/>
              </a:rPr>
              <a:t>LUYỆN TẬP</a:t>
            </a:r>
          </a:p>
        </p:txBody>
      </p:sp>
      <p:sp>
        <p:nvSpPr>
          <p:cNvPr id="4" name="Rectangle: Rounded Corners 3">
            <a:extLst>
              <a:ext uri="{FF2B5EF4-FFF2-40B4-BE49-F238E27FC236}">
                <a16:creationId xmlns:a16="http://schemas.microsoft.com/office/drawing/2014/main" id="{E96D4C95-9BF0-ED85-4A39-9E76E7008DF9}"/>
              </a:ext>
            </a:extLst>
          </p:cNvPr>
          <p:cNvSpPr/>
          <p:nvPr/>
        </p:nvSpPr>
        <p:spPr>
          <a:xfrm>
            <a:off x="-1491176" y="0"/>
            <a:ext cx="9186203" cy="6458070"/>
          </a:xfrm>
          <a:prstGeom prst="roundRect">
            <a:avLst>
              <a:gd name="adj" fmla="val 3260"/>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E9F4D41E-558D-C00B-82C2-22B0CB8DC639}"/>
              </a:ext>
            </a:extLst>
          </p:cNvPr>
          <p:cNvSpPr/>
          <p:nvPr/>
        </p:nvSpPr>
        <p:spPr>
          <a:xfrm>
            <a:off x="58561" y="5746924"/>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7" name="Rectangle: Rounded Corners 6">
            <a:extLst>
              <a:ext uri="{FF2B5EF4-FFF2-40B4-BE49-F238E27FC236}">
                <a16:creationId xmlns:a16="http://schemas.microsoft.com/office/drawing/2014/main" id="{0EA01BE1-ED07-288A-FF81-3C78D2C6FE9C}"/>
              </a:ext>
            </a:extLst>
          </p:cNvPr>
          <p:cNvSpPr/>
          <p:nvPr/>
        </p:nvSpPr>
        <p:spPr>
          <a:xfrm>
            <a:off x="4318782" y="-626011"/>
            <a:ext cx="9186203" cy="7484011"/>
          </a:xfrm>
          <a:prstGeom prst="roundRect">
            <a:avLst/>
          </a:prstGeom>
          <a:blipFill>
            <a:blip r:embed="rId3"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83190860-68AE-49AD-C64D-7E9C12CB3CF3}"/>
              </a:ext>
            </a:extLst>
          </p:cNvPr>
          <p:cNvSpPr/>
          <p:nvPr/>
        </p:nvSpPr>
        <p:spPr>
          <a:xfrm>
            <a:off x="6492973" y="5746924"/>
            <a:ext cx="5224648" cy="1111076"/>
          </a:xfrm>
          <a:custGeom>
            <a:avLst/>
            <a:gdLst>
              <a:gd name="connsiteX0" fmla="*/ 0 w 5224648"/>
              <a:gd name="connsiteY0" fmla="*/ 0 h 857853"/>
              <a:gd name="connsiteX1" fmla="*/ 5224648 w 5224648"/>
              <a:gd name="connsiteY1" fmla="*/ 0 h 857853"/>
              <a:gd name="connsiteX2" fmla="*/ 5224648 w 5224648"/>
              <a:gd name="connsiteY2" fmla="*/ 857853 h 857853"/>
              <a:gd name="connsiteX3" fmla="*/ 0 w 5224648"/>
              <a:gd name="connsiteY3" fmla="*/ 857853 h 857853"/>
              <a:gd name="connsiteX4" fmla="*/ 0 w 5224648"/>
              <a:gd name="connsiteY4" fmla="*/ 0 h 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57853">
                <a:moveTo>
                  <a:pt x="0" y="0"/>
                </a:moveTo>
                <a:lnTo>
                  <a:pt x="5224648" y="0"/>
                </a:lnTo>
                <a:lnTo>
                  <a:pt x="5224648" y="857853"/>
                </a:lnTo>
                <a:lnTo>
                  <a:pt x="0" y="8578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a:highlight>
                  <a:srgbClr val="FFFF00"/>
                </a:highlight>
                <a:latin typeface="Palatino Linotype" panose="02040502050505030304" pitchFamily="18" charset="0"/>
              </a:rPr>
              <a:t>NHÓM 2</a:t>
            </a:r>
          </a:p>
        </p:txBody>
      </p:sp>
    </p:spTree>
    <p:extLst>
      <p:ext uri="{BB962C8B-B14F-4D97-AF65-F5344CB8AC3E}">
        <p14:creationId xmlns:p14="http://schemas.microsoft.com/office/powerpoint/2010/main" val="423412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71C710-3D73-EE6A-96AD-2F8128E4FC23}"/>
              </a:ext>
            </a:extLst>
          </p:cNvPr>
          <p:cNvSpPr/>
          <p:nvPr/>
        </p:nvSpPr>
        <p:spPr>
          <a:xfrm>
            <a:off x="7216726" y="-162506"/>
            <a:ext cx="6414869" cy="4157732"/>
          </a:xfrm>
          <a:prstGeom prst="roundRect">
            <a:avLst>
              <a:gd name="adj" fmla="val 3260"/>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4800" b="1" kern="1200">
                <a:highlight>
                  <a:srgbClr val="FFFF00"/>
                </a:highlight>
                <a:latin typeface="Palatino Linotype" panose="02040502050505030304" pitchFamily="18" charset="0"/>
              </a:rPr>
              <a:t>NHÓM 1</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111076"/>
            <a:ext cx="9144000" cy="5734903"/>
          </a:xfrm>
          <a:prstGeom prst="rect">
            <a:avLst/>
          </a:prstGeom>
          <a:noFill/>
        </p:spPr>
        <p:txBody>
          <a:bodyPr wrap="square">
            <a:spAutoFit/>
          </a:bodyPr>
          <a:lstStyle/>
          <a:p>
            <a:pPr>
              <a:lnSpc>
                <a:spcPct val="120000"/>
              </a:lnSpc>
            </a:pPr>
            <a:r>
              <a:rPr lang="vi-VN" sz="2800" b="1">
                <a:latin typeface="+mj-lt"/>
              </a:rPr>
              <a:t>Giả sử thanh </a:t>
            </a:r>
            <a:r>
              <a:rPr lang="vi-VN" sz="2800" b="1">
                <a:solidFill>
                  <a:srgbClr val="FF0000"/>
                </a:solidFill>
                <a:highlight>
                  <a:srgbClr val="FFFF00"/>
                </a:highlight>
                <a:latin typeface="+mj-lt"/>
              </a:rPr>
              <a:t>A là nam châm</a:t>
            </a:r>
            <a:r>
              <a:rPr lang="vi-VN" sz="2800" b="1">
                <a:latin typeface="+mj-lt"/>
              </a:rPr>
              <a:t>, thanh </a:t>
            </a:r>
            <a:r>
              <a:rPr lang="vi-VN" sz="2800" b="1">
                <a:solidFill>
                  <a:srgbClr val="FF0000"/>
                </a:solidFill>
                <a:highlight>
                  <a:srgbClr val="FFFF00"/>
                </a:highlight>
                <a:latin typeface="+mj-lt"/>
              </a:rPr>
              <a:t>B là sắt</a:t>
            </a:r>
            <a:r>
              <a:rPr lang="vi-VN" sz="2800" b="1">
                <a:latin typeface="+mj-lt"/>
              </a:rPr>
              <a:t>. Đưa một đầu của thanh A lại gần trung điểm (điểm chính giữa) của thanh B nếu:</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mạnh</a:t>
            </a:r>
            <a:r>
              <a:rPr lang="vi-VN" sz="2800" b="1">
                <a:latin typeface="+mj-lt"/>
              </a:rPr>
              <a:t> thì chứng tỏ điều giả sử là đúng. Vì ở 2 đầu cực của nam châm tác dụng mạnh lên các vật liệu từ hoặc lên nam châm.</a:t>
            </a:r>
          </a:p>
          <a:p>
            <a:pPr>
              <a:lnSpc>
                <a:spcPct val="120000"/>
              </a:lnSpc>
            </a:pPr>
            <a:r>
              <a:rPr lang="vi-VN" sz="2800" b="1">
                <a:latin typeface="+mj-lt"/>
              </a:rPr>
              <a:t>+ Thanh A và thanh B </a:t>
            </a:r>
            <a:r>
              <a:rPr lang="vi-VN" sz="2800" b="1">
                <a:solidFill>
                  <a:srgbClr val="FF0000"/>
                </a:solidFill>
                <a:highlight>
                  <a:srgbClr val="FFFF00"/>
                </a:highlight>
                <a:latin typeface="+mj-lt"/>
              </a:rPr>
              <a:t>hút nhau rất yếu </a:t>
            </a:r>
            <a:r>
              <a:rPr lang="vi-VN" sz="2800" b="1">
                <a:latin typeface="+mj-lt"/>
              </a:rPr>
              <a:t>chứng tỏ thanh A phải là sắt, thanh B là nam châm. Vì thanh B là nam châm nên tại các cực từ nam châm tác dụng mạnh nhất còn ở điểm chính giữa của nó thì tác dụng lên các vật liệu từ hoặc lên nam châm rất yếu.</a:t>
            </a:r>
          </a:p>
        </p:txBody>
      </p:sp>
    </p:spTree>
    <p:extLst>
      <p:ext uri="{BB962C8B-B14F-4D97-AF65-F5344CB8AC3E}">
        <p14:creationId xmlns:p14="http://schemas.microsoft.com/office/powerpoint/2010/main" val="17170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CB5D2E6-4DBC-F342-8272-E9A7E5C85426}"/>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01579" y="2258761"/>
            <a:ext cx="5316893" cy="3997660"/>
          </a:xfrm>
          <a:prstGeom prst="rect">
            <a:avLst/>
          </a:prstGeom>
          <a:ln>
            <a:noFill/>
          </a:ln>
          <a:effectLst>
            <a:softEdge rad="112500"/>
          </a:effectLst>
        </p:spPr>
      </p:pic>
      <p:pic>
        <p:nvPicPr>
          <p:cNvPr id="6" name="Picture 5">
            <a:extLst>
              <a:ext uri="{FF2B5EF4-FFF2-40B4-BE49-F238E27FC236}">
                <a16:creationId xmlns:a16="http://schemas.microsoft.com/office/drawing/2014/main" id="{9D2F28AE-F25B-814F-BDE8-454EE57E4AD6}"/>
              </a:ext>
            </a:extLst>
          </p:cNvPr>
          <p:cNvPicPr>
            <a:picLocks noChangeAspect="1"/>
          </p:cNvPicPr>
          <p:nvPr/>
        </p:nvPicPr>
        <p:blipFill>
          <a:blip r:embed="rId3"/>
          <a:stretch>
            <a:fillRect/>
          </a:stretch>
        </p:blipFill>
        <p:spPr>
          <a:xfrm>
            <a:off x="6829927" y="383673"/>
            <a:ext cx="4888832" cy="4997473"/>
          </a:xfrm>
          <a:prstGeom prst="rect">
            <a:avLst/>
          </a:prstGeom>
          <a:ln>
            <a:noFill/>
          </a:ln>
          <a:effectLst>
            <a:softEdge rad="112500"/>
          </a:effectLst>
        </p:spPr>
      </p:pic>
      <p:sp>
        <p:nvSpPr>
          <p:cNvPr id="7" name="Oval Callout 6">
            <a:extLst>
              <a:ext uri="{FF2B5EF4-FFF2-40B4-BE49-F238E27FC236}">
                <a16:creationId xmlns:a16="http://schemas.microsoft.com/office/drawing/2014/main" id="{96D3D0B5-3B5A-F14A-8340-6ED0DA5EC3B6}"/>
              </a:ext>
            </a:extLst>
          </p:cNvPr>
          <p:cNvSpPr/>
          <p:nvPr/>
        </p:nvSpPr>
        <p:spPr>
          <a:xfrm>
            <a:off x="2815389" y="864686"/>
            <a:ext cx="5943599" cy="3635125"/>
          </a:xfrm>
          <a:prstGeom prst="wedgeEllipseCallout">
            <a:avLst>
              <a:gd name="adj1" fmla="val -40450"/>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89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nodeType="clickEffect">
                                  <p:stCondLst>
                                    <p:cond delay="0"/>
                                  </p:stCondLst>
                                  <p:childTnLst>
                                    <p:animEffect transition="out" filter="wipe(dow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8AEF03E-7BC8-C545-49AB-44E4AAFAA55E}"/>
              </a:ext>
            </a:extLst>
          </p:cNvPr>
          <p:cNvSpPr/>
          <p:nvPr/>
        </p:nvSpPr>
        <p:spPr>
          <a:xfrm>
            <a:off x="6344530" y="-627441"/>
            <a:ext cx="6808763" cy="6372934"/>
          </a:xfrm>
          <a:prstGeom prst="roundRect">
            <a:avLst/>
          </a:prstGeom>
          <a:blipFill>
            <a:blip r:embed="rId2"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 name="Freeform: Shape 4">
            <a:extLst>
              <a:ext uri="{FF2B5EF4-FFF2-40B4-BE49-F238E27FC236}">
                <a16:creationId xmlns:a16="http://schemas.microsoft.com/office/drawing/2014/main" id="{889467C3-173B-19E3-6D6F-C06720F0BB94}"/>
              </a:ext>
            </a:extLst>
          </p:cNvPr>
          <p:cNvSpPr/>
          <p:nvPr/>
        </p:nvSpPr>
        <p:spPr>
          <a:xfrm>
            <a:off x="0" y="0"/>
            <a:ext cx="5224648" cy="1111076"/>
          </a:xfrm>
          <a:custGeom>
            <a:avLst/>
            <a:gdLst>
              <a:gd name="connsiteX0" fmla="*/ 0 w 5224648"/>
              <a:gd name="connsiteY0" fmla="*/ 0 h 832499"/>
              <a:gd name="connsiteX1" fmla="*/ 5224648 w 5224648"/>
              <a:gd name="connsiteY1" fmla="*/ 0 h 832499"/>
              <a:gd name="connsiteX2" fmla="*/ 5224648 w 5224648"/>
              <a:gd name="connsiteY2" fmla="*/ 832499 h 832499"/>
              <a:gd name="connsiteX3" fmla="*/ 0 w 5224648"/>
              <a:gd name="connsiteY3" fmla="*/ 832499 h 832499"/>
              <a:gd name="connsiteX4" fmla="*/ 0 w 5224648"/>
              <a:gd name="connsiteY4" fmla="*/ 0 h 832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4648" h="832499">
                <a:moveTo>
                  <a:pt x="0" y="0"/>
                </a:moveTo>
                <a:lnTo>
                  <a:pt x="5224648" y="0"/>
                </a:lnTo>
                <a:lnTo>
                  <a:pt x="5224648" y="832499"/>
                </a:lnTo>
                <a:lnTo>
                  <a:pt x="0" y="83249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77368" tIns="277368" rIns="277368" bIns="0" numCol="1" spcCol="1270" anchor="t" anchorCtr="0">
            <a:noAutofit/>
          </a:bodyPr>
          <a:lstStyle/>
          <a:p>
            <a:pPr marL="0" lvl="0" indent="0" algn="ctr" defTabSz="1733550">
              <a:lnSpc>
                <a:spcPct val="90000"/>
              </a:lnSpc>
              <a:spcBef>
                <a:spcPct val="0"/>
              </a:spcBef>
              <a:spcAft>
                <a:spcPct val="35000"/>
              </a:spcAft>
              <a:buNone/>
            </a:pPr>
            <a:r>
              <a:rPr lang="en-US" sz="6000" b="1" kern="1200">
                <a:highlight>
                  <a:srgbClr val="FFFF00"/>
                </a:highlight>
                <a:latin typeface="Palatino Linotype" panose="02040502050505030304" pitchFamily="18" charset="0"/>
              </a:rPr>
              <a:t>NHÓM 2</a:t>
            </a:r>
          </a:p>
        </p:txBody>
      </p:sp>
      <p:sp>
        <p:nvSpPr>
          <p:cNvPr id="13" name="TextBox 12">
            <a:extLst>
              <a:ext uri="{FF2B5EF4-FFF2-40B4-BE49-F238E27FC236}">
                <a16:creationId xmlns:a16="http://schemas.microsoft.com/office/drawing/2014/main" id="{2FC6D7FE-0D4D-D2B5-098A-49378F3E277B}"/>
              </a:ext>
            </a:extLst>
          </p:cNvPr>
          <p:cNvSpPr txBox="1"/>
          <p:nvPr/>
        </p:nvSpPr>
        <p:spPr>
          <a:xfrm>
            <a:off x="0" y="1370169"/>
            <a:ext cx="7596554" cy="4914615"/>
          </a:xfrm>
          <a:prstGeom prst="rect">
            <a:avLst/>
          </a:prstGeom>
          <a:noFill/>
        </p:spPr>
        <p:txBody>
          <a:bodyPr wrap="square">
            <a:spAutoFit/>
          </a:bodyPr>
          <a:lstStyle/>
          <a:p>
            <a:pPr algn="just">
              <a:lnSpc>
                <a:spcPct val="120000"/>
              </a:lnSpc>
            </a:pPr>
            <a:r>
              <a:rPr lang="vi-VN" sz="4400" b="1">
                <a:latin typeface="Palatino Linotype" panose="02040502050505030304" pitchFamily="18" charset="0"/>
              </a:rPr>
              <a:t>Vì cả ba chất này đều bị nam châm hút. </a:t>
            </a:r>
            <a:endParaRPr lang="en-US" sz="4400" b="1">
              <a:latin typeface="Palatino Linotype" panose="02040502050505030304" pitchFamily="18" charset="0"/>
            </a:endParaRPr>
          </a:p>
          <a:p>
            <a:pPr algn="just">
              <a:lnSpc>
                <a:spcPct val="120000"/>
              </a:lnSpc>
            </a:pPr>
            <a:r>
              <a:rPr lang="vi-VN" sz="4400" b="1">
                <a:latin typeface="Palatino Linotype" panose="02040502050505030304" pitchFamily="18" charset="0"/>
              </a:rPr>
              <a:t>Do đó, có thể tách cả ba chất ra cùng một lúc, nhưng không thể tách riêng biệt từng chất.</a:t>
            </a:r>
          </a:p>
        </p:txBody>
      </p:sp>
    </p:spTree>
    <p:extLst>
      <p:ext uri="{BB962C8B-B14F-4D97-AF65-F5344CB8AC3E}">
        <p14:creationId xmlns:p14="http://schemas.microsoft.com/office/powerpoint/2010/main" val="243586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970908" y="81438"/>
            <a:ext cx="5425781"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vi-VN" sz="4800" b="1" kern="1200">
                <a:solidFill>
                  <a:schemeClr val="tx1"/>
                </a:solidFill>
                <a:highlight>
                  <a:srgbClr val="FFFF00"/>
                </a:highlight>
                <a:latin typeface="Palatino Linotype" panose="02040502050505030304" pitchFamily="18" charset="0"/>
                <a:ea typeface="+mj-ea"/>
                <a:cs typeface="+mj-cs"/>
              </a:rPr>
              <a:t>AI NHANH HƠN</a:t>
            </a:r>
          </a:p>
        </p:txBody>
      </p:sp>
      <p:sp>
        <p:nvSpPr>
          <p:cNvPr id="5" name="TextBox 4">
            <a:extLst>
              <a:ext uri="{FF2B5EF4-FFF2-40B4-BE49-F238E27FC236}">
                <a16:creationId xmlns:a16="http://schemas.microsoft.com/office/drawing/2014/main" id="{F4E171B0-BAAE-A9B8-22AA-1E872931EA04}"/>
              </a:ext>
            </a:extLst>
          </p:cNvPr>
          <p:cNvSpPr txBox="1"/>
          <p:nvPr/>
        </p:nvSpPr>
        <p:spPr>
          <a:xfrm>
            <a:off x="928168" y="2929280"/>
            <a:ext cx="5425781" cy="2883084"/>
          </a:xfrm>
          <a:prstGeom prst="rect">
            <a:avLst/>
          </a:prstGeom>
        </p:spPr>
        <p:txBody>
          <a:bodyPr vert="horz" lIns="91440" tIns="45720" rIns="91440" bIns="45720" rtlCol="0">
            <a:normAutofit lnSpcReduction="10000"/>
          </a:bodyPr>
          <a:lstStyle/>
          <a:p>
            <a:pPr algn="ctr">
              <a:lnSpc>
                <a:spcPct val="90000"/>
              </a:lnSpc>
              <a:spcBef>
                <a:spcPts val="1000"/>
              </a:spcBef>
            </a:pPr>
            <a:r>
              <a:rPr lang="en-US" sz="8000" b="1" kern="1200">
                <a:solidFill>
                  <a:srgbClr val="FF0000"/>
                </a:solidFill>
                <a:latin typeface="Palatino Linotype" panose="02040502050505030304" pitchFamily="18" charset="0"/>
              </a:rPr>
              <a:t>GIẢI CỨU </a:t>
            </a:r>
          </a:p>
          <a:p>
            <a:pPr algn="ctr">
              <a:lnSpc>
                <a:spcPct val="150000"/>
              </a:lnSpc>
              <a:spcBef>
                <a:spcPts val="1000"/>
              </a:spcBef>
            </a:pPr>
            <a:r>
              <a:rPr lang="en-US" sz="8000" b="1" kern="1200">
                <a:solidFill>
                  <a:srgbClr val="FF0000"/>
                </a:solidFill>
                <a:latin typeface="Palatino Linotype" panose="02040502050505030304" pitchFamily="18" charset="0"/>
              </a:rPr>
              <a:t>VỤN SẮT</a:t>
            </a:r>
          </a:p>
        </p:txBody>
      </p:sp>
      <p:sp>
        <p:nvSpPr>
          <p:cNvPr id="21" name="Freeform: Shape 11">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Oval 13">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Block Arc 15">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20" name="Straight Connector 19">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11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235CE1F-3BCA-7F4C-60D0-81524EE683DA}"/>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a:solidFill>
                  <a:schemeClr val="tx1"/>
                </a:solidFill>
                <a:highlight>
                  <a:srgbClr val="FFFF00"/>
                </a:highlight>
                <a:latin typeface="Palatino Linotype" panose="02040502050505030304" pitchFamily="18" charset="0"/>
                <a:ea typeface="+mj-ea"/>
                <a:cs typeface="+mj-cs"/>
              </a:rPr>
              <a:t>GIẢI CỨU VỤN SẮT</a:t>
            </a:r>
          </a:p>
        </p:txBody>
      </p:sp>
      <p:sp>
        <p:nvSpPr>
          <p:cNvPr id="3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4E171B0-BAAE-A9B8-22AA-1E872931EA04}"/>
              </a:ext>
            </a:extLst>
          </p:cNvPr>
          <p:cNvSpPr txBox="1"/>
          <p:nvPr/>
        </p:nvSpPr>
        <p:spPr>
          <a:xfrm>
            <a:off x="838200" y="1929384"/>
            <a:ext cx="10515600" cy="4251960"/>
          </a:xfrm>
          <a:prstGeom prst="rect">
            <a:avLst/>
          </a:prstGeom>
        </p:spPr>
        <p:txBody>
          <a:bodyPr vert="horz" lIns="91440" tIns="45720" rIns="91440" bIns="45720" rtlCol="0">
            <a:normAutofit fontScale="92500" lnSpcReduction="20000"/>
          </a:bodyPr>
          <a:lstStyle/>
          <a:p>
            <a:pPr algn="just">
              <a:lnSpc>
                <a:spcPct val="120000"/>
              </a:lnSpc>
              <a:spcBef>
                <a:spcPts val="1000"/>
              </a:spcBef>
            </a:pPr>
            <a:r>
              <a:rPr lang="en-US" sz="3600" b="1">
                <a:solidFill>
                  <a:srgbClr val="FF0000"/>
                </a:solidFill>
                <a:latin typeface="Palatino Linotype" panose="02040502050505030304" pitchFamily="18" charset="0"/>
              </a:rPr>
              <a:t>- Hai đội chơi, mỗi đội 5 – 7 thành viên.</a:t>
            </a:r>
          </a:p>
          <a:p>
            <a:pPr algn="just">
              <a:lnSpc>
                <a:spcPct val="120000"/>
              </a:lnSpc>
              <a:spcBef>
                <a:spcPts val="1000"/>
              </a:spcBef>
            </a:pPr>
            <a:r>
              <a:rPr lang="en-US" sz="3600" b="1">
                <a:solidFill>
                  <a:srgbClr val="FF0000"/>
                </a:solidFill>
                <a:latin typeface="Palatino Linotype" panose="02040502050505030304" pitchFamily="18" charset="0"/>
              </a:rPr>
              <a:t>- Có một hỗn hợp lớn bao gồm: vụn sắt, vụn nhôm, cát, gạo, mùn cưa…</a:t>
            </a:r>
          </a:p>
          <a:p>
            <a:pPr algn="just">
              <a:lnSpc>
                <a:spcPct val="120000"/>
              </a:lnSpc>
              <a:spcBef>
                <a:spcPts val="1000"/>
              </a:spcBef>
            </a:pPr>
            <a:r>
              <a:rPr lang="en-US" sz="3600" b="1">
                <a:solidFill>
                  <a:srgbClr val="FF0000"/>
                </a:solidFill>
                <a:latin typeface="Palatino Linotype" panose="02040502050505030304" pitchFamily="18" charset="0"/>
              </a:rPr>
              <a:t>- Hãy tách các vụn sắt ra khỏi hỗn hợp trên, đội nào hoàn thành nhanh nhất và tách được hết các vụn sắt thì chiến thắng.</a:t>
            </a:r>
          </a:p>
          <a:p>
            <a:pPr algn="ctr">
              <a:lnSpc>
                <a:spcPct val="120000"/>
              </a:lnSpc>
              <a:spcBef>
                <a:spcPts val="1000"/>
              </a:spcBef>
            </a:pPr>
            <a:r>
              <a:rPr lang="en-US" sz="3600" b="1">
                <a:solidFill>
                  <a:srgbClr val="FF0000"/>
                </a:solidFill>
                <a:highlight>
                  <a:srgbClr val="FFFF00"/>
                </a:highlight>
                <a:latin typeface="Palatino Linotype" panose="02040502050505030304" pitchFamily="18" charset="0"/>
              </a:rPr>
              <a:t>Thời gian trong khoảng 5 phút</a:t>
            </a:r>
            <a:r>
              <a:rPr lang="en-US" sz="3600" b="1">
                <a:solidFill>
                  <a:srgbClr val="FF0000"/>
                </a:solidFill>
                <a:latin typeface="Palatino Linotype" panose="02040502050505030304" pitchFamily="18" charset="0"/>
              </a:rPr>
              <a:t>. </a:t>
            </a:r>
          </a:p>
        </p:txBody>
      </p:sp>
    </p:spTree>
    <p:extLst>
      <p:ext uri="{BB962C8B-B14F-4D97-AF65-F5344CB8AC3E}">
        <p14:creationId xmlns:p14="http://schemas.microsoft.com/office/powerpoint/2010/main" val="198204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D10B7-7BF8-D948-B023-E69C601216F9}"/>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E14B4E5-61E7-B949-B802-AF1723522A88}"/>
              </a:ext>
            </a:extLst>
          </p:cNvPr>
          <p:cNvSpPr txBox="1"/>
          <p:nvPr/>
        </p:nvSpPr>
        <p:spPr>
          <a:xfrm>
            <a:off x="3874168" y="956431"/>
            <a:ext cx="4932948" cy="584775"/>
          </a:xfrm>
          <a:prstGeom prst="rect">
            <a:avLst/>
          </a:prstGeom>
          <a:noFill/>
        </p:spPr>
        <p:txBody>
          <a:bodyPr wrap="square" rtlCol="0">
            <a:spAutoFit/>
          </a:bodyPr>
          <a:lstStyle/>
          <a:p>
            <a:pPr algn="ctr"/>
            <a:r>
              <a:rPr lang="en-US" sz="3200" b="1" i="1" dirty="0">
                <a:latin typeface="Times New Roman" panose="02020603050405020304" pitchFamily="18" charset="0"/>
                <a:cs typeface="Times New Roman" panose="02020603050405020304" pitchFamily="18" charset="0"/>
              </a:rPr>
              <a:t>THÍ NGHIỆM</a:t>
            </a:r>
          </a:p>
        </p:txBody>
      </p:sp>
      <p:sp>
        <p:nvSpPr>
          <p:cNvPr id="5" name="Rectangle 4">
            <a:extLst>
              <a:ext uri="{FF2B5EF4-FFF2-40B4-BE49-F238E27FC236}">
                <a16:creationId xmlns:a16="http://schemas.microsoft.com/office/drawing/2014/main" id="{8C333E23-E19E-8745-AADC-337E2CD8FA89}"/>
              </a:ext>
            </a:extLst>
          </p:cNvPr>
          <p:cNvSpPr/>
          <p:nvPr/>
        </p:nvSpPr>
        <p:spPr>
          <a:xfrm>
            <a:off x="364957" y="1512431"/>
            <a:ext cx="6324600" cy="5011949"/>
          </a:xfrm>
          <a:prstGeom prst="rect">
            <a:avLst/>
          </a:prstGeom>
        </p:spPr>
        <p:txBody>
          <a:bodyPr wrap="square">
            <a:spAutoFit/>
          </a:bodyPr>
          <a:lstStyle/>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Treo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trục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dài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thanh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lệch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khỏi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buông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yên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nằm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hay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7BB73531-6BF5-E74C-B8A4-044535815818}"/>
              </a:ext>
            </a:extLst>
          </p:cNvPr>
          <p:cNvPicPr>
            <a:picLocks noChangeAspect="1"/>
          </p:cNvPicPr>
          <p:nvPr/>
        </p:nvPicPr>
        <p:blipFill>
          <a:blip r:embed="rId2"/>
          <a:stretch>
            <a:fillRect/>
          </a:stretch>
        </p:blipFill>
        <p:spPr>
          <a:xfrm>
            <a:off x="7416131" y="1861503"/>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1"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0C35F4-322A-D24B-9D02-5B2122D16577}"/>
              </a:ext>
            </a:extLst>
          </p:cNvPr>
          <p:cNvSpPr/>
          <p:nvPr/>
        </p:nvSpPr>
        <p:spPr>
          <a:xfrm>
            <a:off x="0" y="862096"/>
            <a:ext cx="6096000" cy="3246530"/>
          </a:xfrm>
          <a:prstGeom prst="rect">
            <a:avLst/>
          </a:prstGeom>
        </p:spPr>
        <p:txBody>
          <a:bodyPr>
            <a:spAutoFit/>
          </a:bodyPr>
          <a:lstStyle/>
          <a:p>
            <a:pPr algn="just">
              <a:lnSpc>
                <a:spcPct val="150000"/>
              </a:lnSpc>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do,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nằm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AC9FFD3-8888-9E40-A424-4392EB5498B6}"/>
              </a:ext>
            </a:extLst>
          </p:cNvPr>
          <p:cNvPicPr>
            <a:picLocks noChangeAspect="1"/>
          </p:cNvPicPr>
          <p:nvPr/>
        </p:nvPicPr>
        <p:blipFill>
          <a:blip r:embed="rId2"/>
          <a:stretch>
            <a:fillRect/>
          </a:stretch>
        </p:blipFill>
        <p:spPr>
          <a:xfrm>
            <a:off x="7464257" y="1356177"/>
            <a:ext cx="3749173" cy="43138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43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0"/>
                                        <p:tgtEl>
                                          <p:spTgt spid="4">
                                            <p:txEl>
                                              <p:pRg st="0" end="0"/>
                                            </p:txEl>
                                          </p:spTgt>
                                        </p:tgtEl>
                                      </p:cBhvr>
                                    </p:animEffect>
                                    <p:anim calcmode="lin" valueType="num">
                                      <p:cBhvr>
                                        <p:cTn id="1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65B915-F122-374F-8960-83E8FBAD1857}"/>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B8470C5-93C6-F245-8619-F4361E1565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3978" y="2078454"/>
            <a:ext cx="2760246" cy="27602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a:extLst>
              <a:ext uri="{FF2B5EF4-FFF2-40B4-BE49-F238E27FC236}">
                <a16:creationId xmlns:a16="http://schemas.microsoft.com/office/drawing/2014/main" id="{AFED396D-12C1-E644-8521-E15EC69C66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020" y="1682427"/>
            <a:ext cx="3267577" cy="31562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a:extLst>
              <a:ext uri="{FF2B5EF4-FFF2-40B4-BE49-F238E27FC236}">
                <a16:creationId xmlns:a16="http://schemas.microsoft.com/office/drawing/2014/main" id="{34769359-5DDA-4E43-AB3E-3B03D5A849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1239" y="2476500"/>
            <a:ext cx="4029997" cy="21917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7">
            <a:extLst>
              <a:ext uri="{FF2B5EF4-FFF2-40B4-BE49-F238E27FC236}">
                <a16:creationId xmlns:a16="http://schemas.microsoft.com/office/drawing/2014/main" id="{90248C77-79B4-734B-B051-F1D6ADF5384B}"/>
              </a:ext>
            </a:extLst>
          </p:cNvPr>
          <p:cNvSpPr/>
          <p:nvPr/>
        </p:nvSpPr>
        <p:spPr>
          <a:xfrm>
            <a:off x="2198645" y="5393851"/>
            <a:ext cx="7490912" cy="661207"/>
          </a:xfrm>
          <a:prstGeom prst="rect">
            <a:avLst/>
          </a:prstGeom>
        </p:spPr>
        <p:txBody>
          <a:bodyPr wrap="square">
            <a:spAutoFit/>
          </a:bodyPr>
          <a:lstStyle/>
          <a:p>
            <a:pPr algn="ctr">
              <a:lnSpc>
                <a:spcPct val="150000"/>
              </a:lnSpc>
              <a:spcAft>
                <a:spcPts val="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MỘT SỐ LOẠI NAM CHÂM THƯỜNG GẶP</a:t>
            </a:r>
            <a:endParaRPr lang="en-US" sz="2800" b="1" dirty="0">
              <a:latin typeface="Times New Roman" panose="02020603050405020304" pitchFamily="18" charset="0"/>
              <a:cs typeface="Times New Roman" panose="02020603050405020304" pitchFamily="18" charset="0"/>
            </a:endParaRPr>
          </a:p>
        </p:txBody>
      </p:sp>
      <p:sp>
        <p:nvSpPr>
          <p:cNvPr id="9" name="Cloud Callout 8">
            <a:extLst>
              <a:ext uri="{FF2B5EF4-FFF2-40B4-BE49-F238E27FC236}">
                <a16:creationId xmlns:a16="http://schemas.microsoft.com/office/drawing/2014/main" id="{A7D2F36D-1782-4A4C-B5C3-E5442634A013}"/>
              </a:ext>
            </a:extLst>
          </p:cNvPr>
          <p:cNvSpPr/>
          <p:nvPr/>
        </p:nvSpPr>
        <p:spPr>
          <a:xfrm>
            <a:off x="2403808" y="1034716"/>
            <a:ext cx="6247523" cy="3803984"/>
          </a:xfrm>
          <a:prstGeom prst="cloudCallout">
            <a:avLst>
              <a:gd name="adj1" fmla="val -45869"/>
              <a:gd name="adj2" fmla="val 63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par>
                                <p:cTn id="18" presetID="5" presetClass="entr" presetSubtype="1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5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xit" presetSubtype="10" fill="hold" nodeType="clickEffect">
                                  <p:stCondLst>
                                    <p:cond delay="0"/>
                                  </p:stCondLst>
                                  <p:childTnLst>
                                    <p:animEffect transition="out" filter="checkerboard(across)">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 presetClass="exit" presetSubtype="10" fill="hold" nodeType="withEffect">
                                  <p:stCondLst>
                                    <p:cond delay="0"/>
                                  </p:stCondLst>
                                  <p:childTnLst>
                                    <p:animEffect transition="out" filter="checkerboard(across)">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5" presetClass="exit" presetSubtype="10" fill="hold" nodeType="withEffect">
                                  <p:stCondLst>
                                    <p:cond delay="0"/>
                                  </p:stCondLst>
                                  <p:childTnLst>
                                    <p:animEffect transition="out" filter="checkerboard(across)">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8" grpId="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F4B194E-9469-A445-A6BE-F7FB566C0D3A}"/>
              </a:ext>
            </a:extLst>
          </p:cNvPr>
          <p:cNvSpPr>
            <a:spLocks noGrp="1"/>
          </p:cNvSpPr>
          <p:nvPr>
            <p:ph type="title"/>
          </p:nvPr>
        </p:nvSpPr>
        <p:spPr>
          <a:xfrm>
            <a:off x="0" y="0"/>
            <a:ext cx="10515600" cy="862096"/>
          </a:xfrm>
        </p:spPr>
        <p:txBody>
          <a:bodyPr>
            <a:normAutofit/>
          </a:bodyPr>
          <a:lstStyle/>
          <a:p>
            <a:r>
              <a:rPr lang="en-US" sz="4000" b="1" dirty="0">
                <a:solidFill>
                  <a:srgbClr val="0070C0"/>
                </a:solidFill>
                <a:latin typeface="Times New Roman" panose="02020603050405020304" pitchFamily="18" charset="0"/>
                <a:cs typeface="Times New Roman" panose="02020603050405020304" pitchFamily="18" charset="0"/>
              </a:rPr>
              <a:t>I. </a:t>
            </a:r>
            <a:r>
              <a:rPr lang="en-US" sz="4000" b="1" dirty="0" err="1">
                <a:solidFill>
                  <a:srgbClr val="0070C0"/>
                </a:solidFill>
                <a:latin typeface="Times New Roman" panose="02020603050405020304" pitchFamily="18" charset="0"/>
                <a:cs typeface="Times New Roman" panose="02020603050405020304" pitchFamily="18" charset="0"/>
              </a:rPr>
              <a:t>Sự</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định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hướng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của</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thanh</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nam</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châm</a:t>
            </a:r>
            <a:r>
              <a:rPr lang="en-US" sz="4000" b="1" dirty="0">
                <a:solidFill>
                  <a:srgbClr val="0070C0"/>
                </a:solidFill>
                <a:latin typeface="Times New Roman" panose="02020603050405020304" pitchFamily="18" charset="0"/>
                <a:cs typeface="Times New Roman" panose="02020603050405020304" pitchFamily="18" charset="0"/>
              </a:rPr>
              <a:t>. </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8B9A2570-A629-6B45-B163-5B64830A5753}"/>
              </a:ext>
            </a:extLst>
          </p:cNvPr>
          <p:cNvSpPr/>
          <p:nvPr/>
        </p:nvSpPr>
        <p:spPr>
          <a:xfrm>
            <a:off x="0" y="1102727"/>
            <a:ext cx="6096000" cy="4934684"/>
          </a:xfrm>
          <a:prstGeom prst="rect">
            <a:avLst/>
          </a:prstGeom>
        </p:spPr>
        <p:txBody>
          <a:bodyPr>
            <a:spAutoFit/>
          </a:bodyPr>
          <a:lstStyle/>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gọi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 (North)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 (South)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400"/>
              </a:spcBef>
              <a:spcAft>
                <a:spcPts val="4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US" sz="2400" dirty="0">
                <a:latin typeface="Times New Roman" panose="02020603050405020304" pitchFamily="18" charset="0"/>
                <a:ea typeface="Calibri" panose="020F0502020204030204" pitchFamily="34" charset="0"/>
                <a:cs typeface="Times New Roman" panose="02020603050405020304" pitchFamily="18" charset="0"/>
              </a:rPr>
              <a:t>, con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cứu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thước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thẳng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latin typeface="Times New Roman" panose="02020603050405020304" pitchFamily="18" charset="0"/>
                <a:ea typeface="Calibri" panose="020F0502020204030204" pitchFamily="34" charset="0"/>
                <a:cs typeface="Times New Roman" panose="02020603050405020304" pitchFamily="18" charset="0"/>
              </a:rPr>
              <a:t> 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châm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156B662E-504D-8543-9911-8AF3F7F426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2181" y="3784933"/>
            <a:ext cx="2760246" cy="2760246"/>
          </a:xfrm>
          <a:prstGeom prst="ellipse">
            <a:avLst/>
          </a:prstGeom>
          <a:ln>
            <a:noFill/>
          </a:ln>
          <a:effectLst>
            <a:softEdge rad="112500"/>
          </a:effectLst>
        </p:spPr>
      </p:pic>
      <p:pic>
        <p:nvPicPr>
          <p:cNvPr id="8" name="Picture 7">
            <a:extLst>
              <a:ext uri="{FF2B5EF4-FFF2-40B4-BE49-F238E27FC236}">
                <a16:creationId xmlns:a16="http://schemas.microsoft.com/office/drawing/2014/main" id="{D4572B17-392E-4E49-805C-C7CD8F6829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430" y="862096"/>
            <a:ext cx="3267577" cy="3156273"/>
          </a:xfrm>
          <a:prstGeom prst="ellipse">
            <a:avLst/>
          </a:prstGeom>
          <a:ln>
            <a:noFill/>
          </a:ln>
          <a:effectLst>
            <a:softEdge rad="112500"/>
          </a:effectLst>
        </p:spPr>
      </p:pic>
    </p:spTree>
    <p:extLst>
      <p:ext uri="{BB962C8B-B14F-4D97-AF65-F5344CB8AC3E}">
        <p14:creationId xmlns:p14="http://schemas.microsoft.com/office/powerpoint/2010/main" val="39306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1000"/>
                                        <p:tgtEl>
                                          <p:spTgt spid="2">
                                            <p:txEl>
                                              <p:pRg st="0" end="0"/>
                                            </p:txEl>
                                          </p:spTgt>
                                        </p:tgtEl>
                                      </p:cBhvr>
                                    </p:animEffect>
                                    <p:anim calcmode="lin" valueType="num">
                                      <p:cBhvr>
                                        <p:cTn id="1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1000"/>
                                        <p:tgtEl>
                                          <p:spTgt spid="2">
                                            <p:txEl>
                                              <p:pRg st="1" end="1"/>
                                            </p:txEl>
                                          </p:spTgt>
                                        </p:tgtEl>
                                      </p:cBhvr>
                                    </p:animEffect>
                                    <p:anim calcmode="lin" valueType="num">
                                      <p:cBhvr>
                                        <p:cTn id="2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EE0D46-F02E-B402-5E19-665693605EC4}"/>
              </a:ext>
            </a:extLst>
          </p:cNvPr>
          <p:cNvSpPr txBox="1"/>
          <p:nvPr/>
        </p:nvSpPr>
        <p:spPr>
          <a:xfrm>
            <a:off x="0" y="0"/>
            <a:ext cx="12192000" cy="655885"/>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54F8E6E-381F-020F-AC15-614467B3171E}"/>
              </a:ext>
            </a:extLst>
          </p:cNvPr>
          <p:cNvSpPr txBox="1"/>
          <p:nvPr/>
        </p:nvSpPr>
        <p:spPr>
          <a:xfrm>
            <a:off x="0" y="655885"/>
            <a:ext cx="6172200" cy="530594"/>
          </a:xfrm>
          <a:prstGeom prst="rect">
            <a:avLst/>
          </a:prstGeom>
          <a:noFill/>
        </p:spPr>
        <p:txBody>
          <a:bodyPr wrap="square">
            <a:spAutoFit/>
          </a:bodyPr>
          <a:lstStyle/>
          <a:p>
            <a:pPr>
              <a:lnSpc>
                <a:spcPct val="107000"/>
              </a:lnSpc>
              <a:spcBef>
                <a:spcPts val="600"/>
              </a:spcBef>
              <a:spcAft>
                <a:spcPts val="600"/>
              </a:spcAft>
            </a:pPr>
            <a:r>
              <a:rPr lang="de-DE" sz="28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0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picture containing text, swinging, device, gauge&#10;&#10;Description automatically generated">
            <a:extLst>
              <a:ext uri="{FF2B5EF4-FFF2-40B4-BE49-F238E27FC236}">
                <a16:creationId xmlns:a16="http://schemas.microsoft.com/office/drawing/2014/main" id="{F9A71458-7F55-1D45-123A-96473873E80F}"/>
              </a:ext>
            </a:extLst>
          </p:cNvPr>
          <p:cNvPicPr>
            <a:picLocks noChangeAspect="1"/>
          </p:cNvPicPr>
          <p:nvPr/>
        </p:nvPicPr>
        <p:blipFill>
          <a:blip r:embed="rId2"/>
          <a:stretch>
            <a:fillRect/>
          </a:stretch>
        </p:blipFill>
        <p:spPr>
          <a:xfrm>
            <a:off x="0" y="1259829"/>
            <a:ext cx="7418366" cy="3612422"/>
          </a:xfrm>
          <a:prstGeom prst="rect">
            <a:avLst/>
          </a:prstGeom>
        </p:spPr>
      </p:pic>
      <p:sp>
        <p:nvSpPr>
          <p:cNvPr id="13" name="TextBox 12">
            <a:extLst>
              <a:ext uri="{FF2B5EF4-FFF2-40B4-BE49-F238E27FC236}">
                <a16:creationId xmlns:a16="http://schemas.microsoft.com/office/drawing/2014/main" id="{1673706F-3689-F2AA-D6D5-0D0F4217F8E5}"/>
              </a:ext>
            </a:extLst>
          </p:cNvPr>
          <p:cNvSpPr txBox="1"/>
          <p:nvPr/>
        </p:nvSpPr>
        <p:spPr>
          <a:xfrm>
            <a:off x="0" y="4872251"/>
            <a:ext cx="741836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a. Dụng cụ:</a:t>
            </a:r>
          </a:p>
          <a:p>
            <a:r>
              <a:rPr lang="en-US" sz="2800">
                <a:latin typeface="Times New Roman" panose="02020603050405020304" pitchFamily="18" charset="0"/>
                <a:cs typeface="Times New Roman" panose="02020603050405020304" pitchFamily="18" charset="0"/>
              </a:rPr>
              <a:t>- 2 thanh nam châm thẳng (đánh dấu A, B)</a:t>
            </a:r>
          </a:p>
          <a:p>
            <a:r>
              <a:rPr lang="en-US" sz="2800">
                <a:latin typeface="Times New Roman" panose="02020603050405020304" pitchFamily="18" charset="0"/>
                <a:cs typeface="Times New Roman" panose="02020603050405020304" pitchFamily="18" charset="0"/>
              </a:rPr>
              <a:t>- Giá đỡ</a:t>
            </a:r>
          </a:p>
          <a:p>
            <a:r>
              <a:rPr lang="en-US" sz="2800">
                <a:latin typeface="Times New Roman" panose="02020603050405020304" pitchFamily="18" charset="0"/>
                <a:cs typeface="Times New Roman" panose="02020603050405020304" pitchFamily="18" charset="0"/>
              </a:rPr>
              <a:t>- Sợi dây mảnh</a:t>
            </a:r>
          </a:p>
        </p:txBody>
      </p:sp>
      <p:sp>
        <p:nvSpPr>
          <p:cNvPr id="14" name="TextBox 13">
            <a:extLst>
              <a:ext uri="{FF2B5EF4-FFF2-40B4-BE49-F238E27FC236}">
                <a16:creationId xmlns:a16="http://schemas.microsoft.com/office/drawing/2014/main" id="{63591B1B-F1E0-49B4-C62D-5370CA49F490}"/>
              </a:ext>
            </a:extLst>
          </p:cNvPr>
          <p:cNvSpPr txBox="1"/>
          <p:nvPr/>
        </p:nvSpPr>
        <p:spPr>
          <a:xfrm>
            <a:off x="7418366" y="1186479"/>
            <a:ext cx="4773634" cy="5262979"/>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 Tiến hành:</a:t>
            </a:r>
          </a:p>
          <a:p>
            <a:r>
              <a:rPr lang="en-US" sz="2800">
                <a:latin typeface="Times New Roman" panose="02020603050405020304" pitchFamily="18" charset="0"/>
                <a:cs typeface="Times New Roman" panose="02020603050405020304" pitchFamily="18" charset="0"/>
              </a:rPr>
              <a:t>1. Treo nam châm A lên giá đỡ bằng sợi dây mảnh.</a:t>
            </a:r>
          </a:p>
          <a:p>
            <a:r>
              <a:rPr lang="en-US" sz="2800">
                <a:latin typeface="Times New Roman" panose="02020603050405020304" pitchFamily="18" charset="0"/>
                <a:cs typeface="Times New Roman" panose="02020603050405020304" pitchFamily="18" charset="0"/>
              </a:rPr>
              <a:t>2. Khi nam châm A nằm cân bằng:</a:t>
            </a:r>
          </a:p>
          <a:p>
            <a:r>
              <a:rPr lang="en-US" sz="2800">
                <a:latin typeface="Times New Roman" panose="02020603050405020304" pitchFamily="18" charset="0"/>
                <a:cs typeface="Times New Roman" panose="02020603050405020304" pitchFamily="18" charset="0"/>
              </a:rPr>
              <a:t>- Đưa cực từ Bắc của nam châm B lại gần cực từ Bắc của nam châm A.</a:t>
            </a:r>
          </a:p>
          <a:p>
            <a:r>
              <a:rPr lang="en-US" sz="2800">
                <a:latin typeface="Times New Roman" panose="02020603050405020304" pitchFamily="18" charset="0"/>
                <a:cs typeface="Times New Roman" panose="02020603050405020304" pitchFamily="18" charset="0"/>
              </a:rPr>
              <a:t>- Đưa cực từ Nam của nam châm B lại gần cực từ Bắc của nam châm A</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640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fade">
                                      <p:cBhvr>
                                        <p:cTn id="25" dur="500"/>
                                        <p:tgtEl>
                                          <p:spTgt spid="1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fade">
                                      <p:cBhvr>
                                        <p:cTn id="37" dur="500"/>
                                        <p:tgtEl>
                                          <p:spTgt spid="14">
                                            <p:txEl>
                                              <p:pRg st="1" end="1"/>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4">
                                            <p:txEl>
                                              <p:pRg st="2" end="2"/>
                                            </p:txEl>
                                          </p:spTgt>
                                        </p:tgtEl>
                                        <p:attrNameLst>
                                          <p:attrName>style.visibility</p:attrName>
                                        </p:attrNameLst>
                                      </p:cBhvr>
                                      <p:to>
                                        <p:strVal val="visible"/>
                                      </p:to>
                                    </p:set>
                                    <p:animEffect transition="in" filter="fade">
                                      <p:cBhvr>
                                        <p:cTn id="41" dur="500"/>
                                        <p:tgtEl>
                                          <p:spTgt spid="14">
                                            <p:txEl>
                                              <p:pRg st="2" end="2"/>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14">
                                            <p:txEl>
                                              <p:pRg st="3" end="3"/>
                                            </p:txEl>
                                          </p:spTgt>
                                        </p:tgtEl>
                                        <p:attrNameLst>
                                          <p:attrName>style.visibility</p:attrName>
                                        </p:attrNameLst>
                                      </p:cBhvr>
                                      <p:to>
                                        <p:strVal val="visible"/>
                                      </p:to>
                                    </p:set>
                                    <p:animEffect transition="in" filter="fade">
                                      <p:cBhvr>
                                        <p:cTn id="45" dur="500"/>
                                        <p:tgtEl>
                                          <p:spTgt spid="14">
                                            <p:txEl>
                                              <p:pRg st="3" end="3"/>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Effect transition="in" filter="fade">
                                      <p:cBhvr>
                                        <p:cTn id="49"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1">
            <a:extLst>
              <a:ext uri="{FF2B5EF4-FFF2-40B4-BE49-F238E27FC236}">
                <a16:creationId xmlns:a16="http://schemas.microsoft.com/office/drawing/2014/main" id="{02EBFA83-D4DB-4CA0-B229-9E44634D7F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88952" cy="6862380"/>
          </a:xfrm>
          <a:prstGeom prst="rect">
            <a:avLst/>
          </a:prstGeom>
        </p:spPr>
      </p:pic>
      <p:sp>
        <p:nvSpPr>
          <p:cNvPr id="26" name="Rectangle 2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6A515A1-4D80-430E-BE0A-71A290516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542" y="729175"/>
            <a:ext cx="11099352" cy="5399650"/>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6" name="TextBox 5">
            <a:extLst>
              <a:ext uri="{FF2B5EF4-FFF2-40B4-BE49-F238E27FC236}">
                <a16:creationId xmlns:a16="http://schemas.microsoft.com/office/drawing/2014/main" id="{7D0E4A9A-6923-684C-5C76-2C050D3AB289}"/>
              </a:ext>
            </a:extLst>
          </p:cNvPr>
          <p:cNvSpPr txBox="1"/>
          <p:nvPr/>
        </p:nvSpPr>
        <p:spPr>
          <a:xfrm>
            <a:off x="6146044" y="855276"/>
            <a:ext cx="5266473" cy="636574"/>
          </a:xfrm>
          <a:prstGeom prst="rect">
            <a:avLst/>
          </a:prstGeom>
        </p:spPr>
        <p:txBody>
          <a:bodyPr vert="horz" lIns="91440" tIns="45720" rIns="91440" bIns="45720" rtlCol="0" anchor="b">
            <a:normAutofit fontScale="77500" lnSpcReduction="20000"/>
          </a:bodyPr>
          <a:lstStyle/>
          <a:p>
            <a:pPr>
              <a:lnSpc>
                <a:spcPct val="90000"/>
              </a:lnSpc>
              <a:spcBef>
                <a:spcPct val="0"/>
              </a:spcBef>
              <a:spcAft>
                <a:spcPts val="800"/>
              </a:spcAft>
            </a:pPr>
            <a:r>
              <a:rPr lang="en-US" sz="4800" b="1" kern="1200">
                <a:solidFill>
                  <a:schemeClr val="tx1"/>
                </a:solidFill>
                <a:effectLst/>
                <a:latin typeface="Palatino Linotype" panose="02040502050505030304" pitchFamily="18" charset="0"/>
                <a:ea typeface="+mj-ea"/>
                <a:cs typeface="+mj-cs"/>
              </a:rPr>
              <a:t>PHIẾU HỌC TẬP SỐ 1</a:t>
            </a:r>
            <a:endParaRPr lang="en-US" sz="4800" kern="1200">
              <a:solidFill>
                <a:schemeClr val="tx1"/>
              </a:solidFill>
              <a:effectLst/>
              <a:latin typeface="Palatino Linotype" panose="02040502050505030304" pitchFamily="18" charset="0"/>
              <a:ea typeface="+mj-ea"/>
              <a:cs typeface="+mj-cs"/>
            </a:endParaRPr>
          </a:p>
        </p:txBody>
      </p:sp>
      <p:sp>
        <p:nvSpPr>
          <p:cNvPr id="15" name="Rectangle 3">
            <a:extLst>
              <a:ext uri="{FF2B5EF4-FFF2-40B4-BE49-F238E27FC236}">
                <a16:creationId xmlns:a16="http://schemas.microsoft.com/office/drawing/2014/main" id="{41098EC9-242B-854A-29BF-2C47EED4A00E}"/>
              </a:ext>
            </a:extLst>
          </p:cNvPr>
          <p:cNvSpPr>
            <a:spLocks noChangeArrowheads="1"/>
          </p:cNvSpPr>
          <p:nvPr/>
        </p:nvSpPr>
        <p:spPr bwMode="auto">
          <a:xfrm>
            <a:off x="6146044" y="1772860"/>
            <a:ext cx="5507414" cy="43559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algn="just" fontAlgn="base">
              <a:lnSpc>
                <a:spcPct val="90000"/>
              </a:lnSpc>
              <a:spcBef>
                <a:spcPct val="0"/>
              </a:spcBef>
              <a:spcAft>
                <a:spcPts val="600"/>
              </a:spcAft>
              <a:buClrTx/>
              <a:buSzTx/>
              <a:tabLst/>
            </a:pPr>
            <a:r>
              <a:rPr kumimoji="0" lang="en-US" altLang="en-US" sz="2800" b="1" i="1" u="none" strike="noStrike" cap="none" normalizeH="0" baseline="0">
                <a:ln>
                  <a:noFill/>
                </a:ln>
                <a:effectLst/>
                <a:latin typeface="Palatino Linotype" panose="02040502050505030304" pitchFamily="18" charset="0"/>
              </a:rPr>
              <a:t>1) Nam châm tác dụng lên nam châm khác như thế nào?</a:t>
            </a:r>
          </a:p>
          <a:p>
            <a:pPr marR="0" lvl="0" algn="just" fontAlgn="base">
              <a:lnSpc>
                <a:spcPct val="90000"/>
              </a:lnSpc>
              <a:spcBef>
                <a:spcPct val="0"/>
              </a:spcBef>
              <a:spcAft>
                <a:spcPts val="600"/>
              </a:spcAft>
              <a:buClrTx/>
              <a:buSzTx/>
              <a:tabLst/>
            </a:pPr>
            <a:r>
              <a:rPr kumimoji="0" lang="en-US" altLang="en-US" sz="2800" b="0" i="0" u="none" strike="noStrike" cap="none" normalizeH="0" baseline="0">
                <a:ln>
                  <a:noFill/>
                </a:ln>
                <a:effectLst/>
                <a:latin typeface="Palatino Linotype" panose="02040502050505030304" pitchFamily="18" charset="0"/>
              </a:rPr>
              <a:t>…………………………………………………………………………………………………………………………………………………………………………………………………………………………………………………………………………………………………………</a:t>
            </a:r>
          </a:p>
        </p:txBody>
      </p:sp>
      <p:graphicFrame>
        <p:nvGraphicFramePr>
          <p:cNvPr id="14" name="Table 13">
            <a:extLst>
              <a:ext uri="{FF2B5EF4-FFF2-40B4-BE49-F238E27FC236}">
                <a16:creationId xmlns:a16="http://schemas.microsoft.com/office/drawing/2014/main" id="{5AEF2321-303E-FFC4-3149-4AE78D5612D8}"/>
              </a:ext>
            </a:extLst>
          </p:cNvPr>
          <p:cNvGraphicFramePr>
            <a:graphicFrameLocks noGrp="1"/>
          </p:cNvGraphicFramePr>
          <p:nvPr>
            <p:extLst>
              <p:ext uri="{D42A27DB-BD31-4B8C-83A1-F6EECF244321}">
                <p14:modId xmlns:p14="http://schemas.microsoft.com/office/powerpoint/2010/main" val="814040710"/>
              </p:ext>
            </p:extLst>
          </p:nvPr>
        </p:nvGraphicFramePr>
        <p:xfrm>
          <a:off x="596747" y="2211628"/>
          <a:ext cx="5468349" cy="3489048"/>
        </p:xfrm>
        <a:graphic>
          <a:graphicData uri="http://schemas.openxmlformats.org/drawingml/2006/table">
            <a:tbl>
              <a:tblPr firstRow="1" firstCol="1" bandRow="1"/>
              <a:tblGrid>
                <a:gridCol w="2510857">
                  <a:extLst>
                    <a:ext uri="{9D8B030D-6E8A-4147-A177-3AD203B41FA5}">
                      <a16:colId xmlns:a16="http://schemas.microsoft.com/office/drawing/2014/main" val="3886578652"/>
                    </a:ext>
                  </a:extLst>
                </a:gridCol>
                <a:gridCol w="1478746">
                  <a:extLst>
                    <a:ext uri="{9D8B030D-6E8A-4147-A177-3AD203B41FA5}">
                      <a16:colId xmlns:a16="http://schemas.microsoft.com/office/drawing/2014/main" val="659051039"/>
                    </a:ext>
                  </a:extLst>
                </a:gridCol>
                <a:gridCol w="1478746">
                  <a:extLst>
                    <a:ext uri="{9D8B030D-6E8A-4147-A177-3AD203B41FA5}">
                      <a16:colId xmlns:a16="http://schemas.microsoft.com/office/drawing/2014/main" val="4190603525"/>
                    </a:ext>
                  </a:extLst>
                </a:gridCol>
              </a:tblGrid>
              <a:tr h="1163016">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Cực từ của nam châm</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Đẩy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Hút  nhau</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3846874"/>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cùng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863715"/>
                  </a:ext>
                </a:extLst>
              </a:tr>
              <a:tr h="1163016">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Các cực khác tên</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Bef>
                          <a:spcPts val="0"/>
                        </a:spcBef>
                        <a:spcAft>
                          <a:spcPts val="800"/>
                        </a:spcAft>
                      </a:pPr>
                      <a:r>
                        <a:rPr lang="de-DE" sz="32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de-DE" sz="4200" b="0" i="0" u="none" strike="noStrike" dirty="0">
                        <a:effectLst/>
                        <a:latin typeface="Arial" panose="020B0604020202020204" pitchFamily="34" charset="0"/>
                      </a:endParaRPr>
                    </a:p>
                  </a:txBody>
                  <a:tcPr marL="158673" marR="158673" marT="2203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360679"/>
                  </a:ext>
                </a:extLst>
              </a:tr>
            </a:tbl>
          </a:graphicData>
        </a:graphic>
      </p:graphicFrame>
      <p:sp>
        <p:nvSpPr>
          <p:cNvPr id="48" name="TextBox 47">
            <a:extLst>
              <a:ext uri="{FF2B5EF4-FFF2-40B4-BE49-F238E27FC236}">
                <a16:creationId xmlns:a16="http://schemas.microsoft.com/office/drawing/2014/main" id="{7B4978B6-7784-4B42-B2F8-A8E5A946166B}"/>
              </a:ext>
            </a:extLst>
          </p:cNvPr>
          <p:cNvSpPr txBox="1"/>
          <p:nvPr/>
        </p:nvSpPr>
        <p:spPr>
          <a:xfrm>
            <a:off x="2586796" y="1606975"/>
            <a:ext cx="1510995" cy="480131"/>
          </a:xfrm>
          <a:prstGeom prst="rect">
            <a:avLst/>
          </a:prstGeom>
          <a:noFill/>
        </p:spPr>
        <p:txBody>
          <a:bodyPr wrap="square">
            <a:spAutoFit/>
          </a:bodyPr>
          <a:lstStyle/>
          <a:p>
            <a:pPr marR="0" lvl="0" algn="ctr" fontAlgn="base">
              <a:lnSpc>
                <a:spcPct val="90000"/>
              </a:lnSpc>
              <a:spcBef>
                <a:spcPct val="0"/>
              </a:spcBef>
              <a:spcAft>
                <a:spcPts val="600"/>
              </a:spcAft>
              <a:buClrTx/>
              <a:buSzTx/>
              <a:tabLst/>
            </a:pPr>
            <a:r>
              <a:rPr kumimoji="0" lang="en-US" altLang="en-US" sz="2800" b="1" u="none" strike="noStrike" cap="none" normalizeH="0" baseline="0">
                <a:ln>
                  <a:noFill/>
                </a:ln>
                <a:effectLst/>
                <a:latin typeface="Times New Roman" panose="02020603050405020304" pitchFamily="18" charset="0"/>
                <a:cs typeface="Times New Roman" panose="02020603050405020304" pitchFamily="18" charset="0"/>
              </a:rPr>
              <a:t>Bảng 1</a:t>
            </a:r>
            <a:endParaRPr kumimoji="0" lang="en-US" altLang="en-US" sz="2800" b="0" u="none" strike="noStrike" cap="none" normalizeH="0" baseline="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879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7E46CB5-F432-6CBA-8BDF-9DD61F00E936}"/>
              </a:ext>
            </a:extLst>
          </p:cNvPr>
          <p:cNvSpPr txBox="1"/>
          <p:nvPr/>
        </p:nvSpPr>
        <p:spPr>
          <a:xfrm>
            <a:off x="0" y="2111317"/>
            <a:ext cx="200972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Kết luận</a:t>
            </a:r>
          </a:p>
        </p:txBody>
      </p:sp>
      <p:sp>
        <p:nvSpPr>
          <p:cNvPr id="12" name="TextBox 11">
            <a:extLst>
              <a:ext uri="{FF2B5EF4-FFF2-40B4-BE49-F238E27FC236}">
                <a16:creationId xmlns:a16="http://schemas.microsoft.com/office/drawing/2014/main" id="{8F988E8F-39EA-BBE2-A579-D6CB095E23A6}"/>
              </a:ext>
            </a:extLst>
          </p:cNvPr>
          <p:cNvSpPr txBox="1"/>
          <p:nvPr/>
        </p:nvSpPr>
        <p:spPr>
          <a:xfrm>
            <a:off x="0" y="0"/>
            <a:ext cx="12192000" cy="645113"/>
          </a:xfrm>
          <a:prstGeom prst="rect">
            <a:avLst/>
          </a:prstGeom>
          <a:noFill/>
        </p:spPr>
        <p:txBody>
          <a:bodyPr wrap="square">
            <a:spAutoFit/>
          </a:bodyPr>
          <a:lstStyle/>
          <a:p>
            <a:pPr>
              <a:lnSpc>
                <a:spcPct val="107000"/>
              </a:lnSpc>
              <a:spcBef>
                <a:spcPts val="600"/>
              </a:spcBef>
              <a:spcAft>
                <a:spcPts val="600"/>
              </a:spcAft>
            </a:pPr>
            <a:r>
              <a:rPr lang="de-DE" sz="36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II. Nam châm tác dụng lên vật làm từ các vật liệu khác nhau</a:t>
            </a:r>
            <a:endPar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FD80971-DA41-CB37-3B23-970A0FB8C0E3}"/>
              </a:ext>
            </a:extLst>
          </p:cNvPr>
          <p:cNvSpPr txBox="1"/>
          <p:nvPr/>
        </p:nvSpPr>
        <p:spPr>
          <a:xfrm>
            <a:off x="0" y="1081563"/>
            <a:ext cx="12192000" cy="593304"/>
          </a:xfrm>
          <a:prstGeom prst="rect">
            <a:avLst/>
          </a:prstGeom>
          <a:noFill/>
        </p:spPr>
        <p:txBody>
          <a:bodyPr wrap="square">
            <a:spAutoFit/>
          </a:bodyPr>
          <a:lstStyle/>
          <a:p>
            <a:pPr>
              <a:lnSpc>
                <a:spcPct val="107000"/>
              </a:lnSpc>
              <a:spcBef>
                <a:spcPts val="600"/>
              </a:spcBef>
              <a:spcAft>
                <a:spcPts val="600"/>
              </a:spcAft>
            </a:pPr>
            <a:r>
              <a:rPr lang="de-DE"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 Nam châm tác dụng lên nam châm</a:t>
            </a:r>
            <a:endParaRPr lang="en-US" sz="24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515FCDB8-A52D-3C8C-1900-09A137AB7E6E}"/>
              </a:ext>
            </a:extLst>
          </p:cNvPr>
          <p:cNvSpPr txBox="1"/>
          <p:nvPr/>
        </p:nvSpPr>
        <p:spPr>
          <a:xfrm>
            <a:off x="0" y="3132542"/>
            <a:ext cx="12192000" cy="1911934"/>
          </a:xfrm>
          <a:prstGeom prst="rect">
            <a:avLst/>
          </a:prstGeom>
          <a:noFill/>
        </p:spPr>
        <p:txBody>
          <a:bodyPr wrap="square">
            <a:spAutoFit/>
          </a:bodyPr>
          <a:lstStyle/>
          <a:p>
            <a:pPr algn="just">
              <a:lnSpc>
                <a:spcPct val="107000"/>
              </a:lnSpc>
              <a:spcBef>
                <a:spcPts val="600"/>
              </a:spcBef>
              <a:spcAft>
                <a:spcPts val="600"/>
              </a:spcAft>
            </a:pPr>
            <a:r>
              <a:rPr lang="de-DE" sz="3200" b="1">
                <a:solidFill>
                  <a:srgbClr val="0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Khi đưa từ cực của hai nam châm lại gần nhau: </a:t>
            </a:r>
            <a:endParaRPr lang="en-US" sz="3200" b="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cùng tên thì đẩy nhau; </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de-DE"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 từ cực khác tên thì hút nhau.</a:t>
            </a:r>
            <a:endPar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2362BC0-BD4E-8F42-74AC-1F96DCDBFD31}"/>
              </a:ext>
            </a:extLst>
          </p:cNvPr>
          <p:cNvSpPr txBox="1"/>
          <p:nvPr/>
        </p:nvSpPr>
        <p:spPr>
          <a:xfrm>
            <a:off x="0" y="5480927"/>
            <a:ext cx="12192000" cy="593304"/>
          </a:xfrm>
          <a:prstGeom prst="rect">
            <a:avLst/>
          </a:prstGeom>
          <a:noFill/>
        </p:spPr>
        <p:txBody>
          <a:bodyPr wrap="square">
            <a:spAutoFit/>
          </a:bodyPr>
          <a:lstStyle/>
          <a:p>
            <a:pPr>
              <a:lnSpc>
                <a:spcPct val="107000"/>
              </a:lnSpc>
              <a:spcBef>
                <a:spcPts val="600"/>
              </a:spcBef>
              <a:spcAft>
                <a:spcPts val="600"/>
              </a:spcAft>
            </a:pPr>
            <a:r>
              <a:rPr lang="de-DE" sz="32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Lực từ </a:t>
            </a:r>
            <a:r>
              <a:rPr lang="de-DE" sz="32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lực hút hoặc đẩy giữa các thanh nam châm</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121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0</TotalTime>
  <Words>1169</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Palatino Linotype</vt:lpstr>
      <vt:lpstr>Symbol</vt:lpstr>
      <vt:lpstr>Times New Roman</vt:lpstr>
      <vt:lpstr>Office Theme</vt:lpstr>
      <vt:lpstr>PowerPoint Presentation</vt:lpstr>
      <vt:lpstr>PowerPoint Presentation</vt:lpstr>
      <vt:lpstr>I. Sự định hướng của thanh nam châm. </vt:lpstr>
      <vt:lpstr>I. Sự định hướng của thanh nam châm. </vt:lpstr>
      <vt:lpstr>I. Sự định hướng của thanh nam châm. </vt:lpstr>
      <vt:lpstr>I. Sự định hướng của thanh nam châm.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VnTeach.Com</cp:keywords>
  <cp:lastModifiedBy/>
  <cp:revision>1</cp:revision>
  <dcterms:created xsi:type="dcterms:W3CDTF">2022-08-16T05:21:26Z</dcterms:created>
  <dcterms:modified xsi:type="dcterms:W3CDTF">2023-09-14T10:22:49Z</dcterms:modified>
</cp:coreProperties>
</file>