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7" r:id="rId2"/>
    <p:sldId id="259" r:id="rId3"/>
    <p:sldId id="261" r:id="rId4"/>
    <p:sldId id="263" r:id="rId5"/>
    <p:sldId id="265" r:id="rId6"/>
    <p:sldId id="267" r:id="rId7"/>
    <p:sldId id="268" r:id="rId8"/>
    <p:sldId id="272" r:id="rId9"/>
    <p:sldId id="274" r:id="rId10"/>
    <p:sldId id="275" r:id="rId11"/>
    <p:sldId id="279" r:id="rId12"/>
    <p:sldId id="281" r:id="rId13"/>
    <p:sldId id="283" r:id="rId14"/>
    <p:sldId id="285" r:id="rId15"/>
    <p:sldId id="286" r:id="rId16"/>
    <p:sldId id="289" r:id="rId17"/>
    <p:sldId id="295" r:id="rId18"/>
    <p:sldId id="298" r:id="rId19"/>
    <p:sldId id="299" r:id="rId20"/>
    <p:sldId id="300" r:id="rId21"/>
    <p:sldId id="301" r:id="rId22"/>
    <p:sldId id="303" r:id="rId23"/>
    <p:sldId id="305" r:id="rId24"/>
    <p:sldId id="307" r:id="rId25"/>
    <p:sldId id="309" r:id="rId26"/>
    <p:sldId id="310" r:id="rId27"/>
    <p:sldId id="315" r:id="rId28"/>
    <p:sldId id="320" r:id="rId29"/>
    <p:sldId id="322" r:id="rId30"/>
    <p:sldId id="325" r:id="rId31"/>
    <p:sldId id="329" r:id="rId32"/>
    <p:sldId id="334" r:id="rId33"/>
    <p:sldId id="339" r:id="rId34"/>
    <p:sldId id="345" r:id="rId35"/>
    <p:sldId id="346" r:id="rId36"/>
    <p:sldId id="347" r:id="rId37"/>
    <p:sldId id="348" r:id="rId38"/>
    <p:sldId id="349" r:id="rId39"/>
    <p:sldId id="350" r:id="rId40"/>
    <p:sldId id="356" r:id="rId41"/>
    <p:sldId id="358" r:id="rId42"/>
    <p:sldId id="359" r:id="rId43"/>
    <p:sldId id="363" r:id="rId44"/>
    <p:sldId id="365" r:id="rId45"/>
    <p:sldId id="368" r:id="rId46"/>
    <p:sldId id="371" r:id="rId47"/>
    <p:sldId id="377" r:id="rId48"/>
    <p:sldId id="381" r:id="rId49"/>
    <p:sldId id="382" r:id="rId50"/>
    <p:sldId id="38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B83B9E-B023-4E10-B556-1D39BF534342}" type="datetimeFigureOut">
              <a:rPr lang="en-US" smtClean="0"/>
              <a:t>4/2/2022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C35B45-C232-47B0-9997-50AC5B7D9942}" type="slidenum">
              <a:rPr lang="en-US" smtClean="0"/>
              <a:t>‹#›</a:t>
            </a:fld>
            <a:endParaRPr lang="en-US"/>
          </a:p>
        </p:txBody>
      </p:sp>
    </p:spTree>
    <p:extLst>
      <p:ext uri="{BB962C8B-B14F-4D97-AF65-F5344CB8AC3E}">
        <p14:creationId xmlns:p14="http://schemas.microsoft.com/office/powerpoint/2010/main" val="183247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C35B45-C232-47B0-9997-50AC5B7D9942}" type="slidenum">
              <a:rPr lang="en-US" smtClean="0"/>
              <a:t>45</a:t>
            </a:fld>
            <a:endParaRPr lang="en-US"/>
          </a:p>
        </p:txBody>
      </p:sp>
    </p:spTree>
    <p:extLst>
      <p:ext uri="{BB962C8B-B14F-4D97-AF65-F5344CB8AC3E}">
        <p14:creationId xmlns:p14="http://schemas.microsoft.com/office/powerpoint/2010/main" val="2386165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C35B45-C232-47B0-9997-50AC5B7D9942}" type="slidenum">
              <a:rPr lang="en-US" smtClean="0"/>
              <a:t>49</a:t>
            </a:fld>
            <a:endParaRPr lang="en-US"/>
          </a:p>
        </p:txBody>
      </p:sp>
    </p:spTree>
    <p:extLst>
      <p:ext uri="{BB962C8B-B14F-4D97-AF65-F5344CB8AC3E}">
        <p14:creationId xmlns:p14="http://schemas.microsoft.com/office/powerpoint/2010/main" val="1196053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21EB86-A7FE-4B30-B6FF-918DED41F0EC}"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3830866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1EB86-A7FE-4B30-B6FF-918DED41F0EC}"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2173732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1EB86-A7FE-4B30-B6FF-918DED41F0EC}"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3859792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1EB86-A7FE-4B30-B6FF-918DED41F0EC}"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80899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1EB86-A7FE-4B30-B6FF-918DED41F0EC}"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24882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21EB86-A7FE-4B30-B6FF-918DED41F0EC}"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134997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21EB86-A7FE-4B30-B6FF-918DED41F0EC}"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2385328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21EB86-A7FE-4B30-B6FF-918DED41F0EC}" type="datetimeFigureOut">
              <a:rPr lang="en-US" smtClean="0"/>
              <a:t>4/2/2022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111488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21EB86-A7FE-4B30-B6FF-918DED41F0EC}" type="datetimeFigureOut">
              <a:rPr lang="en-US" smtClean="0"/>
              <a:t>4/2/2022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310723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1EB86-A7FE-4B30-B6FF-918DED41F0EC}" type="datetimeFigureOut">
              <a:rPr lang="en-US" smtClean="0"/>
              <a:t>4/2/2022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78811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1EB86-A7FE-4B30-B6FF-918DED41F0EC}"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3531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1EB86-A7FE-4B30-B6FF-918DED41F0EC}"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64CA16-E1FD-4B0E-8E1B-1CEEDD63D8B6}" type="slidenum">
              <a:rPr lang="en-US" smtClean="0"/>
              <a:t>‹#›</a:t>
            </a:fld>
            <a:endParaRPr lang="en-US"/>
          </a:p>
        </p:txBody>
      </p:sp>
    </p:spTree>
    <p:extLst>
      <p:ext uri="{BB962C8B-B14F-4D97-AF65-F5344CB8AC3E}">
        <p14:creationId xmlns:p14="http://schemas.microsoft.com/office/powerpoint/2010/main" val="375324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1EB86-A7FE-4B30-B6FF-918DED41F0EC}" type="datetimeFigureOut">
              <a:rPr lang="en-US" smtClean="0"/>
              <a:t>4/2/2022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4CA16-E1FD-4B0E-8E1B-1CEEDD63D8B6}" type="slidenum">
              <a:rPr lang="en-US" smtClean="0"/>
              <a:t>‹#›</a:t>
            </a:fld>
            <a:endParaRPr lang="en-US"/>
          </a:p>
        </p:txBody>
      </p:sp>
    </p:spTree>
    <p:extLst>
      <p:ext uri="{BB962C8B-B14F-4D97-AF65-F5344CB8AC3E}">
        <p14:creationId xmlns:p14="http://schemas.microsoft.com/office/powerpoint/2010/main" val="338860176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pPr algn="l"/>
            <a:r>
              <a:rPr lang="en-US" sz="2800" b="1" i="0" u="none" strike="noStrike" baseline="0" dirty="0" smtClean="0">
                <a:latin typeface="Times New Roman"/>
              </a:rPr>
              <a:t>Question 1: </a:t>
            </a:r>
            <a:r>
              <a:rPr lang="en-US" sz="2800" b="1" i="0" u="none" strike="noStrike" baseline="0" dirty="0" err="1" smtClean="0">
                <a:latin typeface="Times New Roman"/>
              </a:rPr>
              <a:t>His______of</a:t>
            </a:r>
            <a:r>
              <a:rPr lang="en-US" sz="2800" b="1" i="0" u="none" strike="noStrike" baseline="0" dirty="0" smtClean="0">
                <a:latin typeface="Times New Roman"/>
              </a:rPr>
              <a:t> the generator is very famous.</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invent	B. inventive	C. </a:t>
            </a:r>
            <a:r>
              <a:rPr lang="en-US" sz="2800" b="1" i="0" u="none" strike="noStrike" baseline="0" dirty="0" smtClean="0">
                <a:latin typeface="Times New Roman"/>
              </a:rPr>
              <a:t>invention</a:t>
            </a:r>
            <a:r>
              <a:rPr lang="vi-VN" sz="2800" b="1" dirty="0">
                <a:latin typeface="Times New Roman"/>
              </a:rPr>
              <a:t> </a:t>
            </a:r>
            <a:r>
              <a:rPr lang="vi-VN" sz="2800" b="1" dirty="0" smtClean="0">
                <a:latin typeface="Times New Roman"/>
              </a:rPr>
              <a:t> </a:t>
            </a:r>
            <a:r>
              <a:rPr lang="en-US" sz="2800" b="1" i="0" u="none" strike="noStrike" baseline="0" dirty="0" smtClean="0">
                <a:latin typeface="Times New Roman"/>
              </a:rPr>
              <a:t>D</a:t>
            </a:r>
            <a:r>
              <a:rPr lang="en-US" sz="2800" b="1" i="0" u="none" strike="noStrike" baseline="0" dirty="0" smtClean="0">
                <a:latin typeface="Times New Roman"/>
              </a:rPr>
              <a:t>. inventor</a:t>
            </a:r>
          </a:p>
        </p:txBody>
      </p:sp>
      <p:sp>
        <p:nvSpPr>
          <p:cNvPr id="4" name="TextBox 3"/>
          <p:cNvSpPr txBox="1"/>
          <p:nvPr/>
        </p:nvSpPr>
        <p:spPr>
          <a:xfrm>
            <a:off x="457200" y="1752600"/>
            <a:ext cx="8458200" cy="3970318"/>
          </a:xfrm>
          <a:prstGeom prst="rect">
            <a:avLst/>
          </a:prstGeom>
          <a:noFill/>
        </p:spPr>
        <p:txBody>
          <a:bodyPr wrap="square" rtlCol="0">
            <a:spAutoFit/>
          </a:bodyPr>
          <a:lstStyle/>
          <a:p>
            <a:r>
              <a:rPr lang="en-US" sz="2800" dirty="0" err="1"/>
              <a:t>Căn</a:t>
            </a:r>
            <a:r>
              <a:rPr lang="en-US" sz="2800" dirty="0"/>
              <a:t> </a:t>
            </a:r>
            <a:r>
              <a:rPr lang="en-US" sz="2800" dirty="0" err="1"/>
              <a:t>cứ</a:t>
            </a:r>
            <a:r>
              <a:rPr lang="en-US" sz="2800" dirty="0"/>
              <a:t> </a:t>
            </a:r>
            <a:r>
              <a:rPr lang="en-US" sz="2800" dirty="0" err="1"/>
              <a:t>bằng</a:t>
            </a:r>
            <a:r>
              <a:rPr lang="en-US" sz="2800" dirty="0"/>
              <a:t> </a:t>
            </a:r>
            <a:r>
              <a:rPr lang="en-US" sz="2800" dirty="0" err="1"/>
              <a:t>tính</a:t>
            </a:r>
            <a:r>
              <a:rPr lang="en-US" sz="2800" dirty="0"/>
              <a:t> </a:t>
            </a:r>
            <a:r>
              <a:rPr lang="en-US" sz="2800" dirty="0" err="1"/>
              <a:t>từ</a:t>
            </a:r>
            <a:r>
              <a:rPr lang="en-US" sz="2800" dirty="0"/>
              <a:t> </a:t>
            </a:r>
            <a:r>
              <a:rPr lang="en-US" sz="2800" dirty="0" err="1"/>
              <a:t>sở</a:t>
            </a:r>
            <a:r>
              <a:rPr lang="en-US" sz="2800" dirty="0"/>
              <a:t> </a:t>
            </a:r>
            <a:r>
              <a:rPr lang="en-US" sz="2800" dirty="0" err="1"/>
              <a:t>hữu</a:t>
            </a:r>
            <a:r>
              <a:rPr lang="en-US" sz="2800" dirty="0"/>
              <a:t> "his". </a:t>
            </a:r>
            <a:r>
              <a:rPr lang="en-US" sz="2800" dirty="0" err="1"/>
              <a:t>Sau</a:t>
            </a:r>
            <a:r>
              <a:rPr lang="en-US" sz="2800" dirty="0"/>
              <a:t> </a:t>
            </a:r>
            <a:r>
              <a:rPr lang="en-US" sz="2800" dirty="0" err="1"/>
              <a:t>tính</a:t>
            </a:r>
            <a:r>
              <a:rPr lang="en-US" sz="2800" dirty="0"/>
              <a:t> </a:t>
            </a:r>
            <a:r>
              <a:rPr lang="en-US" sz="2800" dirty="0" err="1"/>
              <a:t>từ</a:t>
            </a:r>
            <a:r>
              <a:rPr lang="en-US" sz="2800" dirty="0"/>
              <a:t> </a:t>
            </a:r>
            <a:r>
              <a:rPr lang="en-US" sz="2800" dirty="0" err="1"/>
              <a:t>sở</a:t>
            </a:r>
            <a:r>
              <a:rPr lang="en-US" sz="2800" dirty="0"/>
              <a:t> </a:t>
            </a:r>
            <a:r>
              <a:rPr lang="en-US" sz="2800" dirty="0" err="1"/>
              <a:t>hữu</a:t>
            </a:r>
            <a:r>
              <a:rPr lang="en-US" sz="2800" dirty="0"/>
              <a:t> + N </a:t>
            </a:r>
            <a:r>
              <a:rPr lang="en-US" sz="2800" dirty="0" err="1"/>
              <a:t>Trong</a:t>
            </a:r>
            <a:r>
              <a:rPr lang="en-US" sz="2800" dirty="0"/>
              <a:t> </a:t>
            </a:r>
            <a:r>
              <a:rPr lang="en-US" sz="2800" dirty="0" err="1"/>
              <a:t>đó</a:t>
            </a:r>
            <a:r>
              <a:rPr lang="en-US" sz="2800" dirty="0"/>
              <a:t>:</a:t>
            </a:r>
          </a:p>
          <a:p>
            <a:pPr lvl="0"/>
            <a:r>
              <a:rPr lang="en-US" sz="2800" dirty="0"/>
              <a:t>invent (v): </a:t>
            </a:r>
            <a:r>
              <a:rPr lang="en-US" sz="2800" dirty="0" err="1"/>
              <a:t>phát</a:t>
            </a:r>
            <a:r>
              <a:rPr lang="en-US" sz="2800" dirty="0"/>
              <a:t> minh, </a:t>
            </a:r>
            <a:r>
              <a:rPr lang="en-US" sz="2800" dirty="0" err="1"/>
              <a:t>sáng</a:t>
            </a:r>
            <a:r>
              <a:rPr lang="en-US" sz="2800" dirty="0"/>
              <a:t> </a:t>
            </a:r>
            <a:r>
              <a:rPr lang="en-US" sz="2800" dirty="0" err="1"/>
              <a:t>chế</a:t>
            </a:r>
            <a:endParaRPr lang="en-US" sz="2800" dirty="0"/>
          </a:p>
          <a:p>
            <a:pPr lvl="0"/>
            <a:r>
              <a:rPr lang="en-US" sz="2800" dirty="0"/>
              <a:t>inventive (a): </a:t>
            </a:r>
            <a:r>
              <a:rPr lang="en-US" sz="2800" dirty="0" err="1"/>
              <a:t>có</a:t>
            </a:r>
            <a:r>
              <a:rPr lang="en-US" sz="2800" dirty="0"/>
              <a:t> </a:t>
            </a:r>
            <a:r>
              <a:rPr lang="en-US" sz="2800" dirty="0" err="1"/>
              <a:t>tài</a:t>
            </a:r>
            <a:r>
              <a:rPr lang="en-US" sz="2800" dirty="0"/>
              <a:t> </a:t>
            </a:r>
            <a:r>
              <a:rPr lang="en-US" sz="2800" dirty="0" err="1"/>
              <a:t>sáng</a:t>
            </a:r>
            <a:r>
              <a:rPr lang="en-US" sz="2800" dirty="0"/>
              <a:t> </a:t>
            </a:r>
            <a:r>
              <a:rPr lang="en-US" sz="2800" dirty="0" err="1"/>
              <a:t>chế</a:t>
            </a:r>
            <a:r>
              <a:rPr lang="en-US" sz="2800" dirty="0"/>
              <a:t>, </a:t>
            </a:r>
            <a:r>
              <a:rPr lang="en-US" sz="2800" dirty="0" err="1"/>
              <a:t>đầy</a:t>
            </a:r>
            <a:r>
              <a:rPr lang="en-US" sz="2800" dirty="0"/>
              <a:t> </a:t>
            </a:r>
            <a:r>
              <a:rPr lang="en-US" sz="2800" dirty="0" err="1"/>
              <a:t>sáng</a:t>
            </a:r>
            <a:r>
              <a:rPr lang="en-US" sz="2800" dirty="0"/>
              <a:t> </a:t>
            </a:r>
            <a:r>
              <a:rPr lang="en-US" sz="2800" dirty="0" err="1"/>
              <a:t>tạo</a:t>
            </a:r>
            <a:endParaRPr lang="en-US" sz="2800" dirty="0"/>
          </a:p>
          <a:p>
            <a:pPr lvl="0"/>
            <a:r>
              <a:rPr lang="en-US" sz="2800" dirty="0"/>
              <a:t>invention (n): </a:t>
            </a:r>
            <a:r>
              <a:rPr lang="en-US" sz="2800" dirty="0" err="1"/>
              <a:t>sự</a:t>
            </a:r>
            <a:r>
              <a:rPr lang="en-US" sz="2800" dirty="0"/>
              <a:t> </a:t>
            </a:r>
            <a:r>
              <a:rPr lang="en-US" sz="2800" dirty="0" err="1"/>
              <a:t>phát</a:t>
            </a:r>
            <a:r>
              <a:rPr lang="en-US" sz="2800" dirty="0"/>
              <a:t> minh, </a:t>
            </a:r>
            <a:r>
              <a:rPr lang="en-US" sz="2800" dirty="0" err="1"/>
              <a:t>sự</a:t>
            </a:r>
            <a:r>
              <a:rPr lang="en-US" sz="2800" dirty="0"/>
              <a:t> </a:t>
            </a:r>
            <a:r>
              <a:rPr lang="en-US" sz="2800" dirty="0" err="1"/>
              <a:t>sáng</a:t>
            </a:r>
            <a:r>
              <a:rPr lang="en-US" sz="2800" dirty="0"/>
              <a:t> </a:t>
            </a:r>
            <a:r>
              <a:rPr lang="en-US" sz="2800" dirty="0" err="1"/>
              <a:t>chế</a:t>
            </a:r>
            <a:endParaRPr lang="en-US" sz="2800" dirty="0"/>
          </a:p>
          <a:p>
            <a:pPr lvl="0"/>
            <a:r>
              <a:rPr lang="en-US" sz="2800" dirty="0"/>
              <a:t>inventor (n) : </a:t>
            </a:r>
            <a:r>
              <a:rPr lang="en-US" sz="2800" dirty="0" err="1"/>
              <a:t>người</a:t>
            </a:r>
            <a:r>
              <a:rPr lang="en-US" sz="2800" dirty="0"/>
              <a:t> </a:t>
            </a:r>
            <a:r>
              <a:rPr lang="en-US" sz="2800" dirty="0" err="1"/>
              <a:t>phát</a:t>
            </a:r>
            <a:r>
              <a:rPr lang="en-US" sz="2800" dirty="0"/>
              <a:t> minh, </a:t>
            </a:r>
            <a:r>
              <a:rPr lang="en-US" sz="2800" dirty="0" err="1"/>
              <a:t>người</a:t>
            </a:r>
            <a:r>
              <a:rPr lang="en-US" sz="2800" dirty="0"/>
              <a:t> </a:t>
            </a:r>
            <a:r>
              <a:rPr lang="en-US" sz="2800" dirty="0" err="1"/>
              <a:t>sáng</a:t>
            </a:r>
            <a:r>
              <a:rPr lang="en-US" sz="2800" dirty="0"/>
              <a:t> </a:t>
            </a:r>
            <a:r>
              <a:rPr lang="en-US" sz="2800" dirty="0" err="1"/>
              <a:t>tạo</a:t>
            </a:r>
            <a:endParaRPr lang="en-US" sz="2800" dirty="0"/>
          </a:p>
          <a:p>
            <a:r>
              <a:rPr lang="en-US" sz="2800" b="1" dirty="0" err="1"/>
              <a:t>Dịch</a:t>
            </a:r>
            <a:r>
              <a:rPr lang="en-US" sz="2800" b="1" dirty="0"/>
              <a:t> </a:t>
            </a:r>
            <a:r>
              <a:rPr lang="en-US" sz="2800" b="1" dirty="0" err="1"/>
              <a:t>nghĩa</a:t>
            </a:r>
            <a:r>
              <a:rPr lang="en-US" sz="2800" b="1" dirty="0"/>
              <a:t>: </a:t>
            </a:r>
            <a:r>
              <a:rPr lang="en-US" sz="2800" dirty="0" err="1"/>
              <a:t>Phát</a:t>
            </a:r>
            <a:r>
              <a:rPr lang="en-US" sz="2800" dirty="0"/>
              <a:t> minh </a:t>
            </a:r>
            <a:r>
              <a:rPr lang="en-US" sz="2800" dirty="0" err="1"/>
              <a:t>về</a:t>
            </a:r>
            <a:r>
              <a:rPr lang="en-US" sz="2800" dirty="0"/>
              <a:t> </a:t>
            </a:r>
            <a:r>
              <a:rPr lang="en-US" sz="2800" dirty="0" err="1"/>
              <a:t>máy</a:t>
            </a:r>
            <a:r>
              <a:rPr lang="en-US" sz="2800" dirty="0"/>
              <a:t> </a:t>
            </a:r>
            <a:r>
              <a:rPr lang="en-US" sz="2800" dirty="0" err="1"/>
              <a:t>phát</a:t>
            </a:r>
            <a:r>
              <a:rPr lang="en-US" sz="2800" dirty="0"/>
              <a:t> </a:t>
            </a:r>
            <a:r>
              <a:rPr lang="en-US" sz="2800" dirty="0" err="1"/>
              <a:t>điện</a:t>
            </a:r>
            <a:r>
              <a:rPr lang="en-US" sz="2800" dirty="0"/>
              <a:t> </a:t>
            </a:r>
            <a:r>
              <a:rPr lang="en-US" sz="2800" dirty="0" err="1"/>
              <a:t>của</a:t>
            </a:r>
            <a:r>
              <a:rPr lang="en-US" sz="2800" dirty="0"/>
              <a:t> </a:t>
            </a:r>
            <a:r>
              <a:rPr lang="en-US" sz="2800" dirty="0" err="1"/>
              <a:t>ông</a:t>
            </a:r>
            <a:r>
              <a:rPr lang="en-US" sz="2800" dirty="0"/>
              <a:t> </a:t>
            </a:r>
            <a:r>
              <a:rPr lang="en-US" sz="2800" dirty="0" err="1"/>
              <a:t>ấy</a:t>
            </a:r>
            <a:r>
              <a:rPr lang="en-US" sz="2800" dirty="0"/>
              <a:t> </a:t>
            </a:r>
            <a:r>
              <a:rPr lang="en-US" sz="2800" dirty="0" err="1"/>
              <a:t>rất</a:t>
            </a:r>
            <a:r>
              <a:rPr lang="en-US" sz="2800" dirty="0"/>
              <a:t> </a:t>
            </a:r>
            <a:r>
              <a:rPr lang="en-US" sz="2800" dirty="0" err="1"/>
              <a:t>nổi</a:t>
            </a:r>
            <a:r>
              <a:rPr lang="en-US" sz="2800" dirty="0"/>
              <a:t> </a:t>
            </a:r>
            <a:r>
              <a:rPr lang="en-US" sz="2800" dirty="0" err="1"/>
              <a:t>tiếng</a:t>
            </a:r>
            <a:r>
              <a:rPr lang="en-US" sz="2800" dirty="0"/>
              <a:t>.</a:t>
            </a:r>
          </a:p>
          <a:p>
            <a:endParaRPr lang="en-US" sz="2800" dirty="0"/>
          </a:p>
        </p:txBody>
      </p:sp>
      <p:sp>
        <p:nvSpPr>
          <p:cNvPr id="5" name="Oval 4"/>
          <p:cNvSpPr/>
          <p:nvPr/>
        </p:nvSpPr>
        <p:spPr>
          <a:xfrm>
            <a:off x="4267200" y="838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067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Autofit/>
          </a:bodyPr>
          <a:lstStyle/>
          <a:p>
            <a:pPr algn="l"/>
            <a:r>
              <a:rPr lang="en-US" sz="2800" b="1" i="0" u="none" strike="noStrike" baseline="0" dirty="0" smtClean="0">
                <a:latin typeface="Times New Roman"/>
              </a:rPr>
              <a:t>Question 10: ______, he went straight home</a:t>
            </a:r>
            <a:r>
              <a:rPr lang="en-US" sz="2800" b="1" i="0" u="none" strike="noStrike" baseline="0" dirty="0" smtClean="0">
                <a:latin typeface="Times New Roman"/>
              </a:rPr>
              <a:t>.</a:t>
            </a:r>
            <a:br>
              <a:rPr lang="en-US" sz="2800" b="1" i="0" u="none" strike="noStrike" baseline="0" dirty="0" smtClean="0">
                <a:latin typeface="Times New Roman"/>
              </a:rPr>
            </a:br>
            <a:r>
              <a:rPr lang="en-US" sz="2800" dirty="0"/>
              <a:t>A. While he would finish his work			</a:t>
            </a:r>
            <a:r>
              <a:rPr lang="en-US" sz="2800" dirty="0" smtClean="0"/>
              <a:t/>
            </a:r>
            <a:br>
              <a:rPr lang="en-US" sz="2800" dirty="0" smtClean="0"/>
            </a:br>
            <a:r>
              <a:rPr lang="en-US" sz="2800" dirty="0" smtClean="0"/>
              <a:t>B</a:t>
            </a:r>
            <a:r>
              <a:rPr lang="en-US" sz="2800" dirty="0"/>
              <a:t>. When he has finished his work </a:t>
            </a:r>
            <a:br>
              <a:rPr lang="en-US" sz="2800" dirty="0"/>
            </a:br>
            <a:r>
              <a:rPr lang="en-US" sz="2800" dirty="0"/>
              <a:t>C. After he had finished his work			</a:t>
            </a:r>
            <a:r>
              <a:rPr lang="en-US" sz="2800" dirty="0" smtClean="0"/>
              <a:t/>
            </a:r>
            <a:br>
              <a:rPr lang="en-US" sz="2800" dirty="0" smtClean="0"/>
            </a:br>
            <a:r>
              <a:rPr lang="en-US" sz="2800" dirty="0" smtClean="0"/>
              <a:t>D</a:t>
            </a:r>
            <a:r>
              <a:rPr lang="en-US" sz="2800" dirty="0"/>
              <a:t>. Before he has been finishing his work</a:t>
            </a:r>
            <a:br>
              <a:rPr lang="en-US" sz="2800" dirty="0"/>
            </a:br>
            <a:endParaRPr lang="en-US" sz="2800" b="1" i="0" u="none" strike="noStrike" baseline="0" dirty="0" smtClean="0">
              <a:latin typeface="Times New Roman"/>
            </a:endParaRPr>
          </a:p>
        </p:txBody>
      </p:sp>
      <p:sp>
        <p:nvSpPr>
          <p:cNvPr id="4" name="TextBox 3"/>
          <p:cNvSpPr txBox="1"/>
          <p:nvPr/>
        </p:nvSpPr>
        <p:spPr>
          <a:xfrm>
            <a:off x="457200" y="2514600"/>
            <a:ext cx="8077200" cy="3108543"/>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Thì</a:t>
            </a:r>
            <a:r>
              <a:rPr lang="en-US" sz="2800" dirty="0"/>
              <a:t> </a:t>
            </a:r>
            <a:r>
              <a:rPr lang="en-US" sz="2800" dirty="0" err="1"/>
              <a:t>quá</a:t>
            </a:r>
            <a:r>
              <a:rPr lang="en-US" sz="2800" dirty="0"/>
              <a:t> </a:t>
            </a:r>
            <a:r>
              <a:rPr lang="en-US" sz="2800" dirty="0" err="1"/>
              <a:t>khứ</a:t>
            </a:r>
            <a:r>
              <a:rPr lang="en-US" sz="2800" dirty="0"/>
              <a:t> </a:t>
            </a:r>
            <a:r>
              <a:rPr lang="en-US" sz="2800" dirty="0" err="1"/>
              <a:t>hoàn</a:t>
            </a:r>
            <a:r>
              <a:rPr lang="en-US" sz="2800" dirty="0"/>
              <a:t> </a:t>
            </a:r>
            <a:r>
              <a:rPr lang="en-US" sz="2800" dirty="0" err="1"/>
              <a:t>thành</a:t>
            </a:r>
            <a:r>
              <a:rPr lang="en-US" sz="2800" dirty="0"/>
              <a:t>.</a:t>
            </a:r>
          </a:p>
          <a:p>
            <a:r>
              <a:rPr lang="en-US" sz="2800" b="1" dirty="0" err="1"/>
              <a:t>Giải</a:t>
            </a:r>
            <a:r>
              <a:rPr lang="en-US" sz="2800" b="1" dirty="0"/>
              <a:t> </a:t>
            </a:r>
            <a:r>
              <a:rPr lang="en-US" sz="2800" b="1" dirty="0" err="1"/>
              <a:t>thích</a:t>
            </a:r>
            <a:r>
              <a:rPr lang="en-US" sz="2800" b="1" dirty="0"/>
              <a:t>: </a:t>
            </a:r>
            <a:r>
              <a:rPr lang="en-US" sz="2800" dirty="0" err="1"/>
              <a:t>Cấu</a:t>
            </a:r>
            <a:r>
              <a:rPr lang="en-US" sz="2800" dirty="0"/>
              <a:t> </a:t>
            </a:r>
            <a:r>
              <a:rPr lang="en-US" sz="2800" dirty="0" err="1"/>
              <a:t>trúc</a:t>
            </a:r>
            <a:r>
              <a:rPr lang="en-US" sz="2800" dirty="0"/>
              <a:t>: </a:t>
            </a:r>
            <a:r>
              <a:rPr lang="en-US" sz="2800" dirty="0">
                <a:solidFill>
                  <a:srgbClr val="FFFF00"/>
                </a:solidFill>
              </a:rPr>
              <a:t>After S + had +</a:t>
            </a:r>
            <a:r>
              <a:rPr lang="en-US" sz="2800" dirty="0" err="1">
                <a:solidFill>
                  <a:srgbClr val="FFFF00"/>
                </a:solidFill>
              </a:rPr>
              <a:t>Ved</a:t>
            </a:r>
            <a:r>
              <a:rPr lang="en-US" sz="2800" dirty="0">
                <a:solidFill>
                  <a:srgbClr val="FFFF00"/>
                </a:solidFill>
              </a:rPr>
              <a:t>/ Vp2, S + </a:t>
            </a:r>
            <a:r>
              <a:rPr lang="en-US" sz="2800" dirty="0" err="1">
                <a:solidFill>
                  <a:srgbClr val="FFFF00"/>
                </a:solidFill>
              </a:rPr>
              <a:t>Ved</a:t>
            </a:r>
            <a:r>
              <a:rPr lang="en-US" sz="2800" dirty="0">
                <a:solidFill>
                  <a:srgbClr val="FFFF00"/>
                </a:solidFill>
              </a:rPr>
              <a:t>/ V2</a:t>
            </a:r>
          </a:p>
          <a:p>
            <a:r>
              <a:rPr lang="en-US" sz="2800" b="1" dirty="0" err="1"/>
              <a:t>Tạm</a:t>
            </a:r>
            <a:r>
              <a:rPr lang="en-US" sz="2800" b="1" dirty="0"/>
              <a:t> </a:t>
            </a:r>
            <a:r>
              <a:rPr lang="en-US" sz="2800" b="1" dirty="0" err="1"/>
              <a:t>dịch</a:t>
            </a:r>
            <a:r>
              <a:rPr lang="en-US" sz="2800" b="1" dirty="0"/>
              <a:t>: </a:t>
            </a:r>
            <a:r>
              <a:rPr lang="en-US" sz="2800" dirty="0" err="1"/>
              <a:t>Sau</a:t>
            </a:r>
            <a:r>
              <a:rPr lang="en-US" sz="2800" dirty="0"/>
              <a:t> </a:t>
            </a:r>
            <a:r>
              <a:rPr lang="en-US" sz="2800" dirty="0" err="1"/>
              <a:t>khi</a:t>
            </a:r>
            <a:r>
              <a:rPr lang="en-US" sz="2800" dirty="0"/>
              <a:t> </a:t>
            </a:r>
            <a:r>
              <a:rPr lang="en-US" sz="2800" dirty="0" err="1"/>
              <a:t>anh</a:t>
            </a:r>
            <a:r>
              <a:rPr lang="en-US" sz="2800" dirty="0"/>
              <a:t> </a:t>
            </a:r>
            <a:r>
              <a:rPr lang="en-US" sz="2800" dirty="0" err="1"/>
              <a:t>ấy</a:t>
            </a:r>
            <a:r>
              <a:rPr lang="en-US" sz="2800" dirty="0"/>
              <a:t> </a:t>
            </a:r>
            <a:r>
              <a:rPr lang="en-US" sz="2800" dirty="0" err="1"/>
              <a:t>hoàn</a:t>
            </a:r>
            <a:r>
              <a:rPr lang="en-US" sz="2800" dirty="0"/>
              <a:t> </a:t>
            </a:r>
            <a:r>
              <a:rPr lang="en-US" sz="2800" dirty="0" err="1"/>
              <a:t>thành</a:t>
            </a:r>
            <a:r>
              <a:rPr lang="en-US" sz="2800" dirty="0"/>
              <a:t> </a:t>
            </a:r>
            <a:r>
              <a:rPr lang="en-US" sz="2800" dirty="0" err="1"/>
              <a:t>xong</a:t>
            </a:r>
            <a:r>
              <a:rPr lang="en-US" sz="2800" dirty="0"/>
              <a:t> </a:t>
            </a:r>
            <a:r>
              <a:rPr lang="en-US" sz="2800" dirty="0" err="1"/>
              <a:t>công</a:t>
            </a:r>
            <a:r>
              <a:rPr lang="en-US" sz="2800" dirty="0"/>
              <a:t> </a:t>
            </a:r>
            <a:r>
              <a:rPr lang="en-US" sz="2800" dirty="0" err="1"/>
              <a:t>việc</a:t>
            </a:r>
            <a:r>
              <a:rPr lang="en-US" sz="2800" dirty="0"/>
              <a:t>, </a:t>
            </a:r>
            <a:r>
              <a:rPr lang="en-US" sz="2800" dirty="0" err="1"/>
              <a:t>anh</a:t>
            </a:r>
            <a:r>
              <a:rPr lang="en-US" sz="2800" dirty="0"/>
              <a:t> </a:t>
            </a:r>
            <a:r>
              <a:rPr lang="en-US" sz="2800" dirty="0" err="1"/>
              <a:t>ấy</a:t>
            </a:r>
            <a:r>
              <a:rPr lang="en-US" sz="2800" dirty="0"/>
              <a:t> </a:t>
            </a:r>
            <a:r>
              <a:rPr lang="en-US" sz="2800" dirty="0" err="1"/>
              <a:t>đi</a:t>
            </a:r>
            <a:r>
              <a:rPr lang="en-US" sz="2800" dirty="0"/>
              <a:t> </a:t>
            </a:r>
            <a:r>
              <a:rPr lang="en-US" sz="2800" dirty="0" err="1"/>
              <a:t>thẳng</a:t>
            </a:r>
            <a:r>
              <a:rPr lang="en-US" sz="2800" dirty="0"/>
              <a:t> </a:t>
            </a:r>
            <a:r>
              <a:rPr lang="en-US" sz="2800" dirty="0" err="1"/>
              <a:t>về</a:t>
            </a:r>
            <a:r>
              <a:rPr lang="en-US" sz="2800" dirty="0"/>
              <a:t> </a:t>
            </a:r>
            <a:r>
              <a:rPr lang="en-US" sz="2800" dirty="0" err="1"/>
              <a:t>nhà</a:t>
            </a:r>
            <a:r>
              <a:rPr lang="en-US" sz="2800" dirty="0"/>
              <a:t>.</a:t>
            </a:r>
          </a:p>
          <a:p>
            <a:r>
              <a:rPr lang="en-US" sz="2800" b="1" dirty="0"/>
              <a:t> </a:t>
            </a:r>
            <a:endParaRPr lang="en-US" sz="2800" dirty="0"/>
          </a:p>
          <a:p>
            <a:endParaRPr lang="en-US" sz="2800" dirty="0"/>
          </a:p>
        </p:txBody>
      </p:sp>
      <p:sp>
        <p:nvSpPr>
          <p:cNvPr id="5" name="Oval 4"/>
          <p:cNvSpPr/>
          <p:nvPr/>
        </p:nvSpPr>
        <p:spPr>
          <a:xfrm>
            <a:off x="4572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167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11: The </a:t>
            </a:r>
            <a:r>
              <a:rPr lang="en-US" sz="2800" b="1" i="0" u="none" strike="noStrike" baseline="0" dirty="0" err="1" smtClean="0">
                <a:latin typeface="Times New Roman"/>
              </a:rPr>
              <a:t>jury______her</a:t>
            </a:r>
            <a:r>
              <a:rPr lang="en-US" sz="2800" b="1" i="0" u="none" strike="noStrike" baseline="0" dirty="0" smtClean="0">
                <a:latin typeface="Times New Roman"/>
              </a:rPr>
              <a:t> compliments on her excellent knowledge of the subject </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paid	B. gave	C. made		</a:t>
            </a:r>
            <a:r>
              <a:rPr lang="en-US" sz="2800" b="1" i="0" u="none" strike="noStrike" baseline="0" dirty="0" smtClean="0">
                <a:latin typeface="Times New Roman"/>
              </a:rPr>
              <a:t>D</a:t>
            </a:r>
            <a:r>
              <a:rPr lang="en-US" sz="2800" b="1" i="0" u="none" strike="noStrike" baseline="0" dirty="0" smtClean="0">
                <a:latin typeface="Times New Roman"/>
              </a:rPr>
              <a:t>. said</a:t>
            </a:r>
          </a:p>
        </p:txBody>
      </p:sp>
      <p:sp>
        <p:nvSpPr>
          <p:cNvPr id="4" name="TextBox 3"/>
          <p:cNvSpPr txBox="1"/>
          <p:nvPr/>
        </p:nvSpPr>
        <p:spPr>
          <a:xfrm>
            <a:off x="304800" y="2057400"/>
            <a:ext cx="8305800" cy="3539430"/>
          </a:xfrm>
          <a:prstGeom prst="rect">
            <a:avLst/>
          </a:prstGeom>
          <a:noFill/>
        </p:spPr>
        <p:txBody>
          <a:bodyPr wrap="square" rtlCol="0">
            <a:spAutoFit/>
          </a:bodyPr>
          <a:lstStyle/>
          <a:p>
            <a:r>
              <a:rPr lang="en-US" sz="2800" dirty="0" err="1"/>
              <a:t>Câu</a:t>
            </a:r>
            <a:r>
              <a:rPr lang="en-US" sz="2800" dirty="0"/>
              <a:t> </a:t>
            </a:r>
            <a:r>
              <a:rPr lang="en-US" sz="2800" dirty="0" err="1"/>
              <a:t>này</a:t>
            </a:r>
            <a:r>
              <a:rPr lang="en-US" sz="2800" dirty="0"/>
              <a:t> </a:t>
            </a:r>
            <a:r>
              <a:rPr lang="en-US" sz="2800" dirty="0" err="1"/>
              <a:t>dịch</a:t>
            </a:r>
            <a:r>
              <a:rPr lang="en-US" sz="2800" dirty="0"/>
              <a:t> </a:t>
            </a:r>
            <a:r>
              <a:rPr lang="en-US" sz="2800" dirty="0" err="1"/>
              <a:t>như</a:t>
            </a:r>
            <a:r>
              <a:rPr lang="en-US" sz="2800" dirty="0"/>
              <a:t> </a:t>
            </a:r>
            <a:r>
              <a:rPr lang="en-US" sz="2800" dirty="0" err="1"/>
              <a:t>sau</a:t>
            </a:r>
            <a:r>
              <a:rPr lang="en-US" sz="2800" dirty="0"/>
              <a:t>: </a:t>
            </a:r>
            <a:r>
              <a:rPr lang="en-US" sz="2800" dirty="0" err="1"/>
              <a:t>Bồi</a:t>
            </a:r>
            <a:r>
              <a:rPr lang="en-US" sz="2800" dirty="0"/>
              <a:t> </a:t>
            </a:r>
            <a:r>
              <a:rPr lang="en-US" sz="2800" dirty="0" err="1"/>
              <a:t>thẩm</a:t>
            </a:r>
            <a:r>
              <a:rPr lang="en-US" sz="2800" dirty="0"/>
              <a:t> </a:t>
            </a:r>
            <a:r>
              <a:rPr lang="en-US" sz="2800" dirty="0" err="1"/>
              <a:t>đoàn</a:t>
            </a:r>
            <a:r>
              <a:rPr lang="en-US" sz="2800" dirty="0"/>
              <a:t> </a:t>
            </a:r>
            <a:r>
              <a:rPr lang="en-US" sz="2800" dirty="0" err="1"/>
              <a:t>khen</a:t>
            </a:r>
            <a:r>
              <a:rPr lang="en-US" sz="2800" dirty="0"/>
              <a:t> </a:t>
            </a:r>
            <a:r>
              <a:rPr lang="en-US" sz="2800" dirty="0" err="1"/>
              <a:t>ngợi</a:t>
            </a:r>
            <a:r>
              <a:rPr lang="en-US" sz="2800" dirty="0"/>
              <a:t> </a:t>
            </a:r>
            <a:r>
              <a:rPr lang="en-US" sz="2800" dirty="0" err="1"/>
              <a:t>cô</a:t>
            </a:r>
            <a:r>
              <a:rPr lang="en-US" sz="2800" dirty="0"/>
              <a:t> </a:t>
            </a:r>
            <a:r>
              <a:rPr lang="en-US" sz="2800" dirty="0" err="1"/>
              <a:t>ấy</a:t>
            </a:r>
            <a:r>
              <a:rPr lang="en-US" sz="2800" dirty="0"/>
              <a:t> </a:t>
            </a:r>
            <a:r>
              <a:rPr lang="en-US" sz="2800" dirty="0" err="1"/>
              <a:t>kiến</a:t>
            </a:r>
            <a:r>
              <a:rPr lang="en-US" sz="2800" dirty="0"/>
              <a:t> </a:t>
            </a:r>
            <a:r>
              <a:rPr lang="en-US" sz="2800" dirty="0" err="1"/>
              <a:t>thức</a:t>
            </a:r>
            <a:r>
              <a:rPr lang="en-US" sz="2800" dirty="0"/>
              <a:t> </a:t>
            </a:r>
            <a:r>
              <a:rPr lang="en-US" sz="2800" dirty="0" err="1"/>
              <a:t>tuyệt</a:t>
            </a:r>
            <a:r>
              <a:rPr lang="en-US" sz="2800" dirty="0"/>
              <a:t> </a:t>
            </a:r>
            <a:r>
              <a:rPr lang="en-US" sz="2800" dirty="0" err="1"/>
              <a:t>vời</a:t>
            </a:r>
            <a:r>
              <a:rPr lang="en-US" sz="2800" dirty="0"/>
              <a:t> </a:t>
            </a:r>
            <a:r>
              <a:rPr lang="en-US" sz="2800" dirty="0" err="1"/>
              <a:t>về</a:t>
            </a:r>
            <a:r>
              <a:rPr lang="en-US" sz="2800" dirty="0"/>
              <a:t> </a:t>
            </a:r>
            <a:r>
              <a:rPr lang="en-US" sz="2800" dirty="0" err="1"/>
              <a:t>chủ</a:t>
            </a:r>
            <a:r>
              <a:rPr lang="en-US" sz="2800" dirty="0"/>
              <a:t> </a:t>
            </a:r>
            <a:r>
              <a:rPr lang="en-US" sz="2800" dirty="0" err="1"/>
              <a:t>đề</a:t>
            </a:r>
            <a:r>
              <a:rPr lang="en-US" sz="2800" dirty="0"/>
              <a:t> </a:t>
            </a:r>
            <a:r>
              <a:rPr lang="en-US" sz="2800" dirty="0" err="1"/>
              <a:t>này</a:t>
            </a:r>
            <a:r>
              <a:rPr lang="en-US" sz="2800" dirty="0"/>
              <a:t>.</a:t>
            </a:r>
          </a:p>
          <a:p>
            <a:r>
              <a:rPr lang="en-US" sz="2800" dirty="0"/>
              <a:t> </a:t>
            </a:r>
          </a:p>
          <a:p>
            <a:r>
              <a:rPr lang="en-US" sz="2800" dirty="0"/>
              <a:t>Pay compliment /ˈ</a:t>
            </a:r>
            <a:r>
              <a:rPr lang="en-US" sz="2800" dirty="0" err="1"/>
              <a:t>kɒmplɪmənt</a:t>
            </a:r>
            <a:r>
              <a:rPr lang="en-US" sz="2800" dirty="0"/>
              <a:t>/ (n) on </a:t>
            </a:r>
            <a:r>
              <a:rPr lang="en-US" sz="2800" dirty="0" err="1"/>
              <a:t>sth</a:t>
            </a:r>
            <a:r>
              <a:rPr lang="en-US" sz="2800" dirty="0"/>
              <a:t> = compliment/ˈ</a:t>
            </a:r>
            <a:r>
              <a:rPr lang="en-US" sz="2800" dirty="0" err="1"/>
              <a:t>kɒmplɪment</a:t>
            </a:r>
            <a:r>
              <a:rPr lang="en-US" sz="2800" dirty="0"/>
              <a:t>/ (v) on </a:t>
            </a:r>
            <a:r>
              <a:rPr lang="en-US" sz="2800" dirty="0" err="1"/>
              <a:t>sth</a:t>
            </a:r>
            <a:r>
              <a:rPr lang="en-US" sz="2800" dirty="0"/>
              <a:t>:</a:t>
            </a:r>
          </a:p>
          <a:p>
            <a:r>
              <a:rPr lang="en-US" sz="2800" dirty="0"/>
              <a:t> </a:t>
            </a:r>
          </a:p>
          <a:p>
            <a:r>
              <a:rPr lang="en-US" sz="2800" dirty="0" err="1"/>
              <a:t>khen</a:t>
            </a:r>
            <a:r>
              <a:rPr lang="en-US" sz="2800" dirty="0"/>
              <a:t> </a:t>
            </a:r>
            <a:r>
              <a:rPr lang="en-US" sz="2800" dirty="0" err="1"/>
              <a:t>ngợi</a:t>
            </a:r>
            <a:r>
              <a:rPr lang="en-US" sz="2800" dirty="0"/>
              <a:t> </a:t>
            </a:r>
            <a:r>
              <a:rPr lang="en-US" sz="2800" dirty="0" err="1"/>
              <a:t>ai</a:t>
            </a:r>
            <a:r>
              <a:rPr lang="en-US" sz="2800" dirty="0"/>
              <a:t> </a:t>
            </a:r>
            <a:r>
              <a:rPr lang="en-US" sz="2800" dirty="0" err="1"/>
              <a:t>về</a:t>
            </a:r>
            <a:r>
              <a:rPr lang="en-US" sz="2800" dirty="0"/>
              <a:t> </a:t>
            </a:r>
            <a:r>
              <a:rPr lang="en-US" sz="2800" dirty="0" err="1"/>
              <a:t>việc</a:t>
            </a:r>
            <a:r>
              <a:rPr lang="en-US" sz="2800" dirty="0"/>
              <a:t> </a:t>
            </a:r>
            <a:r>
              <a:rPr lang="en-US" sz="2800" dirty="0" err="1"/>
              <a:t>gì</a:t>
            </a:r>
            <a:endParaRPr lang="en-US" sz="2800" dirty="0"/>
          </a:p>
          <a:p>
            <a:endParaRPr lang="en-US" sz="2800" dirty="0"/>
          </a:p>
        </p:txBody>
      </p:sp>
      <p:sp>
        <p:nvSpPr>
          <p:cNvPr id="5" name="Oval 4"/>
          <p:cNvSpPr/>
          <p:nvPr/>
        </p:nvSpPr>
        <p:spPr>
          <a:xfrm>
            <a:off x="457200" y="1143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847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12: I took the children to the _______park last weekend. They really enjoyed going on all the rides.</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wildlife	B. </a:t>
            </a:r>
            <a:r>
              <a:rPr lang="en-US" sz="2400" b="1" i="0" u="none" strike="noStrike" baseline="0" dirty="0" smtClean="0">
                <a:latin typeface="Times New Roman"/>
              </a:rPr>
              <a:t>amusement</a:t>
            </a:r>
            <a:r>
              <a:rPr lang="vi-VN" sz="2400" b="1" i="0" u="none" strike="noStrike" dirty="0" smtClean="0">
                <a:latin typeface="Times New Roman"/>
              </a:rPr>
              <a:t>  </a:t>
            </a:r>
            <a:r>
              <a:rPr lang="en-US" sz="2400" b="1" i="0" u="none" strike="noStrike" baseline="0" dirty="0" smtClean="0">
                <a:latin typeface="Times New Roman"/>
              </a:rPr>
              <a:t>C</a:t>
            </a:r>
            <a:r>
              <a:rPr lang="en-US" sz="2400" b="1" i="0" u="none" strike="noStrike" baseline="0" dirty="0" smtClean="0">
                <a:latin typeface="Times New Roman"/>
              </a:rPr>
              <a:t>. </a:t>
            </a:r>
            <a:r>
              <a:rPr lang="en-US" sz="2400" b="1" i="0" u="none" strike="noStrike" baseline="0" dirty="0" smtClean="0">
                <a:latin typeface="Times New Roman"/>
              </a:rPr>
              <a:t>national</a:t>
            </a:r>
            <a:r>
              <a:rPr lang="vi-VN" sz="2400" b="1" i="0" u="none" strike="noStrike" baseline="0" dirty="0" smtClean="0">
                <a:latin typeface="Times New Roman"/>
              </a:rPr>
              <a:t>   </a:t>
            </a:r>
            <a:r>
              <a:rPr lang="en-US" sz="2400" b="1" i="0" u="none" strike="noStrike" baseline="0" dirty="0" smtClean="0">
                <a:latin typeface="Times New Roman"/>
              </a:rPr>
              <a:t>D</a:t>
            </a:r>
            <a:r>
              <a:rPr lang="en-US" sz="2400" b="1" i="0" u="none" strike="noStrike" baseline="0" dirty="0" smtClean="0">
                <a:latin typeface="Times New Roman"/>
              </a:rPr>
              <a:t>. entertainment</a:t>
            </a:r>
          </a:p>
        </p:txBody>
      </p:sp>
      <p:sp>
        <p:nvSpPr>
          <p:cNvPr id="4" name="TextBox 3"/>
          <p:cNvSpPr txBox="1"/>
          <p:nvPr/>
        </p:nvSpPr>
        <p:spPr>
          <a:xfrm>
            <a:off x="381000" y="2057400"/>
            <a:ext cx="8382000" cy="3416320"/>
          </a:xfrm>
          <a:prstGeom prst="rect">
            <a:avLst/>
          </a:prstGeom>
          <a:noFill/>
        </p:spPr>
        <p:txBody>
          <a:bodyPr wrap="square" rtlCol="0">
            <a:spAutoFit/>
          </a:bodyPr>
          <a:lstStyle/>
          <a:p>
            <a:r>
              <a:rPr lang="en-US" sz="2400" dirty="0" err="1"/>
              <a:t>Kiến</a:t>
            </a:r>
            <a:r>
              <a:rPr lang="en-US" sz="2400" dirty="0"/>
              <a:t> </a:t>
            </a:r>
            <a:r>
              <a:rPr lang="en-US" sz="2400" dirty="0" err="1"/>
              <a:t>thức</a:t>
            </a:r>
            <a:r>
              <a:rPr lang="en-US" sz="2400" dirty="0"/>
              <a:t>: </a:t>
            </a:r>
            <a:r>
              <a:rPr lang="en-US" sz="2400" dirty="0" err="1"/>
              <a:t>từ</a:t>
            </a:r>
            <a:r>
              <a:rPr lang="en-US" sz="2400" dirty="0"/>
              <a:t> </a:t>
            </a:r>
            <a:r>
              <a:rPr lang="en-US" sz="2400" dirty="0" err="1"/>
              <a:t>vựng</a:t>
            </a:r>
            <a:endParaRPr lang="en-US" sz="2400" dirty="0"/>
          </a:p>
          <a:p>
            <a:r>
              <a:rPr lang="en-US" sz="2400" dirty="0"/>
              <a:t>Wildlife (n): </a:t>
            </a:r>
            <a:r>
              <a:rPr lang="en-US" sz="2400" dirty="0" err="1"/>
              <a:t>động</a:t>
            </a:r>
            <a:r>
              <a:rPr lang="en-US" sz="2400" dirty="0"/>
              <a:t> </a:t>
            </a:r>
            <a:r>
              <a:rPr lang="en-US" sz="2400" dirty="0" err="1"/>
              <a:t>vật</a:t>
            </a:r>
            <a:r>
              <a:rPr lang="en-US" sz="2400" dirty="0"/>
              <a:t> </a:t>
            </a:r>
            <a:r>
              <a:rPr lang="en-US" sz="2400" dirty="0" err="1"/>
              <a:t>hoang</a:t>
            </a:r>
            <a:r>
              <a:rPr lang="en-US" sz="2400" dirty="0"/>
              <a:t> </a:t>
            </a:r>
            <a:r>
              <a:rPr lang="en-US" sz="2400" dirty="0" err="1"/>
              <a:t>dã</a:t>
            </a:r>
            <a:endParaRPr lang="en-US" sz="2400" dirty="0"/>
          </a:p>
          <a:p>
            <a:r>
              <a:rPr lang="en-US" sz="2400" dirty="0"/>
              <a:t>Amusement(n): </a:t>
            </a:r>
            <a:r>
              <a:rPr lang="en-US" sz="2400" dirty="0" err="1"/>
              <a:t>sự</a:t>
            </a:r>
            <a:r>
              <a:rPr lang="en-US" sz="2400" dirty="0"/>
              <a:t> </a:t>
            </a:r>
            <a:r>
              <a:rPr lang="en-US" sz="2400" dirty="0" err="1"/>
              <a:t>giải</a:t>
            </a:r>
            <a:r>
              <a:rPr lang="en-US" sz="2400" dirty="0"/>
              <a:t> </a:t>
            </a:r>
            <a:r>
              <a:rPr lang="en-US" sz="2400" dirty="0" err="1"/>
              <a:t>trí</a:t>
            </a:r>
            <a:endParaRPr lang="en-US" sz="2400" dirty="0"/>
          </a:p>
          <a:p>
            <a:r>
              <a:rPr lang="en-US" sz="2400" dirty="0"/>
              <a:t>National (a): </a:t>
            </a:r>
            <a:r>
              <a:rPr lang="en-US" sz="2400" dirty="0" err="1"/>
              <a:t>thuộc</a:t>
            </a:r>
            <a:r>
              <a:rPr lang="en-US" sz="2400" dirty="0"/>
              <a:t> </a:t>
            </a:r>
            <a:r>
              <a:rPr lang="en-US" sz="2400" dirty="0" err="1"/>
              <a:t>về</a:t>
            </a:r>
            <a:r>
              <a:rPr lang="en-US" sz="2400" dirty="0"/>
              <a:t> </a:t>
            </a:r>
            <a:r>
              <a:rPr lang="en-US" sz="2400" dirty="0" err="1"/>
              <a:t>quốc</a:t>
            </a:r>
            <a:r>
              <a:rPr lang="en-US" sz="2400" dirty="0"/>
              <a:t> </a:t>
            </a:r>
            <a:r>
              <a:rPr lang="en-US" sz="2400" dirty="0" err="1"/>
              <a:t>gia</a:t>
            </a:r>
            <a:endParaRPr lang="en-US" sz="2400" dirty="0"/>
          </a:p>
          <a:p>
            <a:r>
              <a:rPr lang="en-US" sz="2400" dirty="0"/>
              <a:t>Entertainment(n): </a:t>
            </a:r>
            <a:r>
              <a:rPr lang="en-US" sz="2400" dirty="0" err="1"/>
              <a:t>sự</a:t>
            </a:r>
            <a:r>
              <a:rPr lang="en-US" sz="2400" dirty="0"/>
              <a:t> </a:t>
            </a:r>
            <a:r>
              <a:rPr lang="en-US" sz="2400" dirty="0" err="1"/>
              <a:t>giải</a:t>
            </a:r>
            <a:r>
              <a:rPr lang="en-US" sz="2400" dirty="0"/>
              <a:t> </a:t>
            </a:r>
            <a:r>
              <a:rPr lang="en-US" sz="2400" dirty="0" err="1"/>
              <a:t>trí</a:t>
            </a:r>
            <a:endParaRPr lang="en-US" sz="2400" dirty="0"/>
          </a:p>
          <a:p>
            <a:r>
              <a:rPr lang="en-US" sz="2400" dirty="0" err="1"/>
              <a:t>Cụm</a:t>
            </a:r>
            <a:r>
              <a:rPr lang="en-US" sz="2400" dirty="0"/>
              <a:t> </a:t>
            </a:r>
            <a:r>
              <a:rPr lang="en-US" sz="2400" dirty="0" err="1"/>
              <a:t>danh</a:t>
            </a:r>
            <a:r>
              <a:rPr lang="en-US" sz="2400" dirty="0"/>
              <a:t> </a:t>
            </a:r>
            <a:r>
              <a:rPr lang="en-US" sz="2400" dirty="0" err="1"/>
              <a:t>từ</a:t>
            </a:r>
            <a:r>
              <a:rPr lang="en-US" sz="2400" dirty="0"/>
              <a:t>: </a:t>
            </a:r>
            <a:r>
              <a:rPr lang="en-US" sz="2400" dirty="0" err="1"/>
              <a:t>amusemnet</a:t>
            </a:r>
            <a:r>
              <a:rPr lang="en-US" sz="2400" dirty="0"/>
              <a:t> park [ </a:t>
            </a:r>
            <a:r>
              <a:rPr lang="en-US" sz="2400" dirty="0" err="1"/>
              <a:t>khu</a:t>
            </a:r>
            <a:r>
              <a:rPr lang="en-US" sz="2400" dirty="0"/>
              <a:t> </a:t>
            </a:r>
            <a:r>
              <a:rPr lang="en-US" sz="2400" dirty="0" err="1"/>
              <a:t>vui</a:t>
            </a:r>
            <a:r>
              <a:rPr lang="en-US" sz="2400" dirty="0"/>
              <a:t> </a:t>
            </a:r>
            <a:r>
              <a:rPr lang="en-US" sz="2400" dirty="0" err="1"/>
              <a:t>chơi</a:t>
            </a:r>
            <a:r>
              <a:rPr lang="en-US" sz="2400" dirty="0"/>
              <a:t> </a:t>
            </a:r>
            <a:r>
              <a:rPr lang="en-US" sz="2400" dirty="0" err="1"/>
              <a:t>giải</a:t>
            </a:r>
            <a:r>
              <a:rPr lang="en-US" sz="2400" dirty="0"/>
              <a:t> </a:t>
            </a:r>
            <a:r>
              <a:rPr lang="en-US" sz="2400" dirty="0" err="1"/>
              <a:t>trí</a:t>
            </a:r>
            <a:r>
              <a:rPr lang="en-US" sz="2400" dirty="0"/>
              <a:t>]</a:t>
            </a:r>
          </a:p>
          <a:p>
            <a:r>
              <a:rPr lang="en-US" sz="2400" dirty="0" err="1"/>
              <a:t>Câu</a:t>
            </a:r>
            <a:r>
              <a:rPr lang="en-US" sz="2400" dirty="0"/>
              <a:t> </a:t>
            </a:r>
            <a:r>
              <a:rPr lang="en-US" sz="2400" dirty="0" err="1"/>
              <a:t>này</a:t>
            </a:r>
            <a:r>
              <a:rPr lang="en-US" sz="2400" dirty="0"/>
              <a:t> </a:t>
            </a:r>
            <a:r>
              <a:rPr lang="en-US" sz="2400" dirty="0" err="1"/>
              <a:t>dịch</a:t>
            </a:r>
            <a:r>
              <a:rPr lang="en-US" sz="2400" dirty="0"/>
              <a:t> </a:t>
            </a:r>
            <a:r>
              <a:rPr lang="en-US" sz="2400" dirty="0" err="1"/>
              <a:t>như</a:t>
            </a:r>
            <a:r>
              <a:rPr lang="en-US" sz="2400" dirty="0"/>
              <a:t> </a:t>
            </a:r>
            <a:r>
              <a:rPr lang="en-US" sz="2400" dirty="0" err="1"/>
              <a:t>sau</a:t>
            </a:r>
            <a:r>
              <a:rPr lang="en-US" sz="2400" dirty="0"/>
              <a:t>: </a:t>
            </a:r>
            <a:r>
              <a:rPr lang="en-US" sz="2400" dirty="0" err="1"/>
              <a:t>Tôi</a:t>
            </a:r>
            <a:r>
              <a:rPr lang="en-US" sz="2400" dirty="0"/>
              <a:t> </a:t>
            </a:r>
            <a:r>
              <a:rPr lang="en-US" sz="2400" dirty="0" err="1"/>
              <a:t>dẫn</a:t>
            </a:r>
            <a:r>
              <a:rPr lang="en-US" sz="2400" dirty="0"/>
              <a:t> </a:t>
            </a:r>
            <a:r>
              <a:rPr lang="en-US" sz="2400" dirty="0" err="1"/>
              <a:t>lũ</a:t>
            </a:r>
            <a:r>
              <a:rPr lang="en-US" sz="2400" dirty="0"/>
              <a:t> </a:t>
            </a:r>
            <a:r>
              <a:rPr lang="en-US" sz="2400" dirty="0" err="1"/>
              <a:t>trẻ</a:t>
            </a:r>
            <a:r>
              <a:rPr lang="en-US" sz="2400" dirty="0"/>
              <a:t> </a:t>
            </a:r>
            <a:r>
              <a:rPr lang="en-US" sz="2400" dirty="0" err="1"/>
              <a:t>đến</a:t>
            </a:r>
            <a:r>
              <a:rPr lang="en-US" sz="2400" dirty="0"/>
              <a:t> </a:t>
            </a:r>
            <a:r>
              <a:rPr lang="en-US" sz="2400" dirty="0" err="1"/>
              <a:t>khu</a:t>
            </a:r>
            <a:r>
              <a:rPr lang="en-US" sz="2400" dirty="0"/>
              <a:t> </a:t>
            </a:r>
            <a:r>
              <a:rPr lang="en-US" sz="2400" dirty="0" err="1"/>
              <a:t>vui</a:t>
            </a:r>
            <a:r>
              <a:rPr lang="en-US" sz="2400" dirty="0"/>
              <a:t> </a:t>
            </a:r>
            <a:r>
              <a:rPr lang="en-US" sz="2400" dirty="0" err="1"/>
              <a:t>chơi</a:t>
            </a:r>
            <a:r>
              <a:rPr lang="en-US" sz="2400" dirty="0"/>
              <a:t> </a:t>
            </a:r>
            <a:r>
              <a:rPr lang="en-US" sz="2400" dirty="0" err="1"/>
              <a:t>cuối</a:t>
            </a:r>
            <a:r>
              <a:rPr lang="en-US" sz="2400" dirty="0"/>
              <a:t> </a:t>
            </a:r>
            <a:r>
              <a:rPr lang="en-US" sz="2400" dirty="0" err="1"/>
              <a:t>tuần</a:t>
            </a:r>
            <a:r>
              <a:rPr lang="en-US" sz="2400" dirty="0"/>
              <a:t> </a:t>
            </a:r>
            <a:r>
              <a:rPr lang="en-US" sz="2400" dirty="0" err="1"/>
              <a:t>trước</a:t>
            </a:r>
            <a:r>
              <a:rPr lang="en-US" sz="2400" dirty="0"/>
              <a:t>. </a:t>
            </a:r>
            <a:r>
              <a:rPr lang="en-US" sz="2400" dirty="0" err="1"/>
              <a:t>Chúng</a:t>
            </a:r>
            <a:r>
              <a:rPr lang="en-US" sz="2400" dirty="0"/>
              <a:t> </a:t>
            </a:r>
            <a:r>
              <a:rPr lang="en-US" sz="2400" dirty="0" err="1"/>
              <a:t>thật</a:t>
            </a:r>
            <a:r>
              <a:rPr lang="en-US" sz="2400" dirty="0"/>
              <a:t> </a:t>
            </a:r>
            <a:r>
              <a:rPr lang="en-US" sz="2400" dirty="0" err="1"/>
              <a:t>sự</a:t>
            </a:r>
            <a:r>
              <a:rPr lang="en-US" sz="2400" dirty="0"/>
              <a:t> </a:t>
            </a:r>
            <a:r>
              <a:rPr lang="en-US" sz="2400" dirty="0" err="1"/>
              <a:t>thích</a:t>
            </a:r>
            <a:r>
              <a:rPr lang="en-US" sz="2400" dirty="0"/>
              <a:t> </a:t>
            </a:r>
            <a:r>
              <a:rPr lang="en-US" sz="2400" dirty="0" err="1"/>
              <a:t>cả</a:t>
            </a:r>
            <a:r>
              <a:rPr lang="en-US" sz="2400" dirty="0"/>
              <a:t> </a:t>
            </a:r>
            <a:r>
              <a:rPr lang="en-US" sz="2400" dirty="0" err="1"/>
              <a:t>chuyến</a:t>
            </a:r>
            <a:r>
              <a:rPr lang="en-US" sz="2400" dirty="0"/>
              <a:t> </a:t>
            </a:r>
            <a:r>
              <a:rPr lang="en-US" sz="2400" dirty="0" err="1"/>
              <a:t>đi</a:t>
            </a:r>
            <a:r>
              <a:rPr lang="en-US" sz="2400" dirty="0"/>
              <a:t>.</a:t>
            </a:r>
          </a:p>
          <a:p>
            <a:endParaRPr lang="en-US" sz="2400" dirty="0"/>
          </a:p>
        </p:txBody>
      </p:sp>
      <p:sp>
        <p:nvSpPr>
          <p:cNvPr id="5" name="Oval 4"/>
          <p:cNvSpPr/>
          <p:nvPr/>
        </p:nvSpPr>
        <p:spPr>
          <a:xfrm>
            <a:off x="2286000" y="1066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251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Autofit/>
          </a:bodyPr>
          <a:lstStyle/>
          <a:p>
            <a:pPr algn="l"/>
            <a:r>
              <a:rPr lang="en-US" sz="2800" b="1" i="0" u="none" strike="noStrike" baseline="0" dirty="0" smtClean="0">
                <a:latin typeface="Times New Roman"/>
              </a:rPr>
              <a:t>Question 13. This</a:t>
            </a:r>
            <a:r>
              <a:rPr lang="en-US" sz="2800" b="1" i="0" u="none" strike="noStrike" baseline="0" dirty="0" smtClean="0">
                <a:solidFill>
                  <a:srgbClr val="000000"/>
                </a:solidFill>
                <a:latin typeface="Times New Roman"/>
              </a:rPr>
              <a:t> </a:t>
            </a:r>
            <a:r>
              <a:rPr lang="en-US" sz="2800" b="1" i="0" u="none" strike="noStrike" baseline="0" dirty="0" smtClean="0">
                <a:latin typeface="Times New Roman"/>
              </a:rPr>
              <a:t>villa ———————- in 1975 by my grandfather.</a:t>
            </a:r>
            <a:r>
              <a:rPr lang="vi-VN" sz="2800" b="1" i="0" u="none" strike="noStrike" baseline="0" dirty="0" smtClean="0">
                <a:solidFill>
                  <a:srgbClr val="000000"/>
                </a:solidFill>
                <a:latin typeface="Times New Roman"/>
              </a:rPr>
              <a:t/>
            </a:r>
            <a:br>
              <a:rPr lang="vi-VN" sz="2800" b="1" i="0" u="none" strike="noStrike" baseline="0" dirty="0" smtClean="0">
                <a:solidFill>
                  <a:srgbClr val="000000"/>
                </a:solidFill>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built      	B. was built	C.     was build	D.     has built</a:t>
            </a:r>
          </a:p>
        </p:txBody>
      </p:sp>
      <p:sp>
        <p:nvSpPr>
          <p:cNvPr id="4" name="TextBox 3"/>
          <p:cNvSpPr txBox="1"/>
          <p:nvPr/>
        </p:nvSpPr>
        <p:spPr>
          <a:xfrm>
            <a:off x="457200" y="2133600"/>
            <a:ext cx="7848600" cy="3539430"/>
          </a:xfrm>
          <a:prstGeom prst="rect">
            <a:avLst/>
          </a:prstGeom>
          <a:noFill/>
        </p:spPr>
        <p:txBody>
          <a:bodyPr wrap="square" rtlCol="0">
            <a:spAutoFit/>
          </a:bodyPr>
          <a:lstStyle/>
          <a:p>
            <a:r>
              <a:rPr lang="vi-VN" sz="2800" b="1" dirty="0"/>
              <a:t>Kiến thức:</a:t>
            </a:r>
            <a:r>
              <a:rPr lang="vi-VN" sz="2800" dirty="0"/>
              <a:t> Câu bị động: </a:t>
            </a:r>
            <a:endParaRPr lang="en-US" sz="2800" dirty="0"/>
          </a:p>
          <a:p>
            <a:r>
              <a:rPr lang="vi-VN" sz="2800" b="1" dirty="0"/>
              <a:t>Giải chi tiết: </a:t>
            </a:r>
            <a:r>
              <a:rPr lang="vi-VN" sz="2800" dirty="0"/>
              <a:t>Câu bị động thì Quá khứ đơn. Hành động được nhấn mạnh là ngôi nhà được xây dựng, trạng ngữ chỉ thời gian là in 1970.</a:t>
            </a:r>
            <a:endParaRPr lang="en-US" sz="2800" dirty="0"/>
          </a:p>
          <a:p>
            <a:r>
              <a:rPr lang="en-US" sz="2800" dirty="0"/>
              <a:t>S + </a:t>
            </a:r>
            <a:r>
              <a:rPr lang="en-US" sz="2800" dirty="0" err="1"/>
              <a:t>động</a:t>
            </a:r>
            <a:r>
              <a:rPr lang="en-US" sz="2800" dirty="0"/>
              <a:t> </a:t>
            </a:r>
            <a:r>
              <a:rPr lang="en-US" sz="2800" dirty="0" err="1"/>
              <a:t>từ</a:t>
            </a:r>
            <a:r>
              <a:rPr lang="en-US" sz="2800" dirty="0"/>
              <a:t> </a:t>
            </a:r>
            <a:r>
              <a:rPr lang="en-US" sz="2800" dirty="0" err="1"/>
              <a:t>tobe</a:t>
            </a:r>
            <a:r>
              <a:rPr lang="en-US" sz="2800" dirty="0"/>
              <a:t> + V-</a:t>
            </a:r>
            <a:r>
              <a:rPr lang="en-US" sz="2800" dirty="0" err="1"/>
              <a:t>ed</a:t>
            </a:r>
            <a:r>
              <a:rPr lang="en-US" sz="2800" dirty="0"/>
              <a:t>/V3</a:t>
            </a:r>
          </a:p>
          <a:p>
            <a:r>
              <a:rPr lang="en-US" sz="2800" b="1" dirty="0" err="1"/>
              <a:t>Tạm</a:t>
            </a:r>
            <a:r>
              <a:rPr lang="en-US" sz="2800" b="1" dirty="0"/>
              <a:t> </a:t>
            </a:r>
            <a:r>
              <a:rPr lang="en-US" sz="2800" b="1" dirty="0" err="1"/>
              <a:t>dịch</a:t>
            </a:r>
            <a:r>
              <a:rPr lang="en-US" sz="2800" dirty="0"/>
              <a:t> : </a:t>
            </a:r>
            <a:r>
              <a:rPr lang="en-US" sz="2800" dirty="0" err="1"/>
              <a:t>Căn</a:t>
            </a:r>
            <a:r>
              <a:rPr lang="en-US" sz="2800" dirty="0"/>
              <a:t> </a:t>
            </a:r>
            <a:r>
              <a:rPr lang="en-US" sz="2800" dirty="0" err="1"/>
              <a:t>biệt</a:t>
            </a:r>
            <a:r>
              <a:rPr lang="en-US" sz="2800" dirty="0"/>
              <a:t> </a:t>
            </a:r>
            <a:r>
              <a:rPr lang="en-US" sz="2800" dirty="0" err="1"/>
              <a:t>thự</a:t>
            </a:r>
            <a:r>
              <a:rPr lang="en-US" sz="2800" dirty="0"/>
              <a:t> </a:t>
            </a:r>
            <a:r>
              <a:rPr lang="en-US" sz="2800" dirty="0" err="1"/>
              <a:t>được</a:t>
            </a:r>
            <a:r>
              <a:rPr lang="en-US" sz="2800" dirty="0"/>
              <a:t> </a:t>
            </a:r>
            <a:r>
              <a:rPr lang="en-US" sz="2800" dirty="0" err="1"/>
              <a:t>xây</a:t>
            </a:r>
            <a:r>
              <a:rPr lang="en-US" sz="2800" dirty="0"/>
              <a:t> </a:t>
            </a:r>
            <a:r>
              <a:rPr lang="en-US" sz="2800" dirty="0" err="1"/>
              <a:t>vào</a:t>
            </a:r>
            <a:r>
              <a:rPr lang="en-US" sz="2800" dirty="0"/>
              <a:t> </a:t>
            </a:r>
            <a:r>
              <a:rPr lang="en-US" sz="2800" dirty="0" err="1"/>
              <a:t>năm</a:t>
            </a:r>
            <a:r>
              <a:rPr lang="en-US" sz="2800" dirty="0"/>
              <a:t> 1975 </a:t>
            </a:r>
            <a:r>
              <a:rPr lang="en-US" sz="2800" dirty="0" err="1"/>
              <a:t>bởi</a:t>
            </a:r>
            <a:r>
              <a:rPr lang="en-US" sz="2800" dirty="0"/>
              <a:t> </a:t>
            </a:r>
            <a:r>
              <a:rPr lang="en-US" sz="2800" dirty="0" err="1"/>
              <a:t>ông</a:t>
            </a:r>
            <a:r>
              <a:rPr lang="en-US" sz="2800" dirty="0"/>
              <a:t> </a:t>
            </a:r>
            <a:r>
              <a:rPr lang="en-US" sz="2800" dirty="0" err="1"/>
              <a:t>tôi</a:t>
            </a:r>
            <a:r>
              <a:rPr lang="en-US" sz="2800" dirty="0"/>
              <a:t>.</a:t>
            </a:r>
          </a:p>
          <a:p>
            <a:endParaRPr lang="en-US" sz="2800" dirty="0"/>
          </a:p>
        </p:txBody>
      </p:sp>
      <p:sp>
        <p:nvSpPr>
          <p:cNvPr id="5" name="Oval 4"/>
          <p:cNvSpPr/>
          <p:nvPr/>
        </p:nvSpPr>
        <p:spPr>
          <a:xfrm>
            <a:off x="1981200" y="1066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463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067800" cy="1143000"/>
          </a:xfrm>
        </p:spPr>
        <p:txBody>
          <a:bodyPr>
            <a:noAutofit/>
          </a:bodyPr>
          <a:lstStyle/>
          <a:p>
            <a:pPr algn="l"/>
            <a:r>
              <a:rPr lang="en-US" sz="2400" b="1" i="0" u="none" strike="noStrike" baseline="0" dirty="0" smtClean="0">
                <a:latin typeface="Times New Roman"/>
              </a:rPr>
              <a:t>Question 14. ________ this movie last week, I don’t want to see it again.</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Having seen	B. Being seen	C. Having been seen 	D. Seeing</a:t>
            </a:r>
          </a:p>
        </p:txBody>
      </p:sp>
      <p:sp>
        <p:nvSpPr>
          <p:cNvPr id="4" name="TextBox 3"/>
          <p:cNvSpPr txBox="1"/>
          <p:nvPr/>
        </p:nvSpPr>
        <p:spPr>
          <a:xfrm>
            <a:off x="152400" y="2057400"/>
            <a:ext cx="8534400" cy="4524315"/>
          </a:xfrm>
          <a:prstGeom prst="rect">
            <a:avLst/>
          </a:prstGeom>
          <a:noFill/>
        </p:spPr>
        <p:txBody>
          <a:bodyPr wrap="square" rtlCol="0">
            <a:spAutoFit/>
          </a:bodyPr>
          <a:lstStyle/>
          <a:p>
            <a:r>
              <a:rPr lang="en-US" sz="2400" b="1" dirty="0" err="1"/>
              <a:t>Kiến</a:t>
            </a:r>
            <a:r>
              <a:rPr lang="en-US" sz="2400" b="1" dirty="0"/>
              <a:t> </a:t>
            </a:r>
            <a:r>
              <a:rPr lang="en-US" sz="2400" b="1" dirty="0" err="1"/>
              <a:t>thức</a:t>
            </a:r>
            <a:r>
              <a:rPr lang="en-US" sz="2400" dirty="0"/>
              <a:t>: </a:t>
            </a:r>
            <a:r>
              <a:rPr lang="en-US" sz="2400" dirty="0" err="1"/>
              <a:t>Mệnh</a:t>
            </a:r>
            <a:r>
              <a:rPr lang="en-US" sz="2400" dirty="0"/>
              <a:t> </a:t>
            </a:r>
            <a:r>
              <a:rPr lang="en-US" sz="2400" dirty="0" err="1"/>
              <a:t>đề</a:t>
            </a:r>
            <a:r>
              <a:rPr lang="en-US" sz="2400" dirty="0"/>
              <a:t> </a:t>
            </a:r>
            <a:r>
              <a:rPr lang="en-US" sz="2400" dirty="0" err="1"/>
              <a:t>phân</a:t>
            </a:r>
            <a:r>
              <a:rPr lang="en-US" sz="2400" dirty="0"/>
              <a:t> </a:t>
            </a:r>
            <a:r>
              <a:rPr lang="en-US" sz="2400" dirty="0" err="1"/>
              <a:t>tử</a:t>
            </a:r>
            <a:r>
              <a:rPr lang="en-US" sz="2400" dirty="0"/>
              <a:t> / </a:t>
            </a:r>
            <a:r>
              <a:rPr lang="en-US" sz="2400" dirty="0" err="1"/>
              <a:t>Rút</a:t>
            </a:r>
            <a:r>
              <a:rPr lang="en-US" sz="2400" dirty="0"/>
              <a:t> </a:t>
            </a:r>
            <a:r>
              <a:rPr lang="en-US" sz="2400" dirty="0" err="1"/>
              <a:t>gọn</a:t>
            </a:r>
            <a:r>
              <a:rPr lang="en-US" sz="2400" dirty="0"/>
              <a:t> </a:t>
            </a:r>
            <a:r>
              <a:rPr lang="en-US" sz="2400" dirty="0" err="1"/>
              <a:t>mệnh</a:t>
            </a:r>
            <a:r>
              <a:rPr lang="en-US" sz="2400" dirty="0"/>
              <a:t> </a:t>
            </a:r>
            <a:r>
              <a:rPr lang="en-US" sz="2400" dirty="0" err="1"/>
              <a:t>đề</a:t>
            </a:r>
            <a:r>
              <a:rPr lang="en-US" sz="2400" dirty="0"/>
              <a:t> </a:t>
            </a:r>
            <a:r>
              <a:rPr lang="en-US" sz="2400" dirty="0" err="1"/>
              <a:t>đồng</a:t>
            </a:r>
            <a:r>
              <a:rPr lang="en-US" sz="2400" dirty="0"/>
              <a:t> </a:t>
            </a:r>
            <a:r>
              <a:rPr lang="en-US" sz="2400" dirty="0" err="1"/>
              <a:t>ngữ</a:t>
            </a:r>
            <a:r>
              <a:rPr lang="en-US" sz="2400" dirty="0"/>
              <a:t> </a:t>
            </a:r>
          </a:p>
          <a:p>
            <a:r>
              <a:rPr lang="en-US" sz="2400" b="1" dirty="0" err="1"/>
              <a:t>Giải</a:t>
            </a:r>
            <a:r>
              <a:rPr lang="en-US" sz="2400" b="1" dirty="0"/>
              <a:t> </a:t>
            </a:r>
            <a:r>
              <a:rPr lang="en-US" sz="2400" b="1" dirty="0" err="1"/>
              <a:t>thích</a:t>
            </a:r>
            <a:r>
              <a:rPr lang="en-US" sz="2400" b="1" dirty="0"/>
              <a:t>: </a:t>
            </a:r>
            <a:endParaRPr lang="en-US" sz="2400" dirty="0"/>
          </a:p>
          <a:p>
            <a:r>
              <a:rPr lang="en-US" sz="2400" dirty="0" err="1"/>
              <a:t>Khi</a:t>
            </a:r>
            <a:r>
              <a:rPr lang="en-US" sz="2400" dirty="0"/>
              <a:t> 2 </a:t>
            </a:r>
            <a:r>
              <a:rPr lang="en-US" sz="2400" dirty="0" err="1"/>
              <a:t>mệnh</a:t>
            </a:r>
            <a:r>
              <a:rPr lang="en-US" sz="2400" dirty="0"/>
              <a:t> </a:t>
            </a:r>
            <a:r>
              <a:rPr lang="en-US" sz="2400" dirty="0" err="1"/>
              <a:t>đề</a:t>
            </a:r>
            <a:r>
              <a:rPr lang="en-US" sz="2400" dirty="0"/>
              <a:t> </a:t>
            </a:r>
            <a:r>
              <a:rPr lang="en-US" sz="2400" dirty="0" err="1"/>
              <a:t>có</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(I) </a:t>
            </a:r>
            <a:r>
              <a:rPr lang="en-US" sz="2400" dirty="0" err="1"/>
              <a:t>thì</a:t>
            </a:r>
            <a:r>
              <a:rPr lang="en-US" sz="2400" dirty="0"/>
              <a:t> </a:t>
            </a:r>
            <a:r>
              <a:rPr lang="en-US" sz="2400" dirty="0" err="1"/>
              <a:t>có</a:t>
            </a:r>
            <a:r>
              <a:rPr lang="en-US" sz="2400" dirty="0"/>
              <a:t> </a:t>
            </a:r>
            <a:r>
              <a:rPr lang="en-US" sz="2400" dirty="0" err="1"/>
              <a:t>thể</a:t>
            </a:r>
            <a:r>
              <a:rPr lang="en-US" sz="2400" dirty="0"/>
              <a:t> </a:t>
            </a:r>
            <a:r>
              <a:rPr lang="en-US" sz="2400" dirty="0" err="1"/>
              <a:t>rút</a:t>
            </a:r>
            <a:r>
              <a:rPr lang="en-US" sz="2400" dirty="0"/>
              <a:t> </a:t>
            </a:r>
            <a:r>
              <a:rPr lang="en-US" sz="2400" dirty="0" err="1"/>
              <a:t>gọn</a:t>
            </a:r>
            <a:r>
              <a:rPr lang="en-US" sz="2400" dirty="0"/>
              <a:t> 1 </a:t>
            </a:r>
            <a:r>
              <a:rPr lang="en-US" sz="2400" dirty="0" err="1"/>
              <a:t>trong</a:t>
            </a:r>
            <a:r>
              <a:rPr lang="en-US" sz="2400" dirty="0"/>
              <a:t> 2 </a:t>
            </a:r>
            <a:r>
              <a:rPr lang="en-US" sz="2400" dirty="0" err="1"/>
              <a:t>mệnh</a:t>
            </a:r>
            <a:r>
              <a:rPr lang="en-US" sz="2400" dirty="0"/>
              <a:t> </a:t>
            </a:r>
            <a:r>
              <a:rPr lang="en-US" sz="2400" dirty="0" err="1"/>
              <a:t>đề</a:t>
            </a:r>
            <a:r>
              <a:rPr lang="en-US" sz="2400" dirty="0"/>
              <a:t> </a:t>
            </a:r>
            <a:r>
              <a:rPr lang="en-US" sz="2400" dirty="0" err="1"/>
              <a:t>về</a:t>
            </a:r>
            <a:r>
              <a:rPr lang="en-US" sz="2400" dirty="0"/>
              <a:t> </a:t>
            </a:r>
            <a:r>
              <a:rPr lang="en-US" sz="2400" dirty="0" err="1"/>
              <a:t>dạng</a:t>
            </a:r>
            <a:r>
              <a:rPr lang="en-US" sz="2400" dirty="0"/>
              <a:t>: </a:t>
            </a:r>
          </a:p>
          <a:p>
            <a:r>
              <a:rPr lang="en-US" sz="2400" dirty="0"/>
              <a:t>- V-</a:t>
            </a:r>
            <a:r>
              <a:rPr lang="en-US" sz="2400" dirty="0" err="1"/>
              <a:t>ing</a:t>
            </a:r>
            <a:r>
              <a:rPr lang="en-US" sz="2400" dirty="0"/>
              <a:t> / Having P2: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chủ</a:t>
            </a:r>
            <a:r>
              <a:rPr lang="en-US" sz="2400" dirty="0"/>
              <a:t> </a:t>
            </a:r>
            <a:r>
              <a:rPr lang="en-US" sz="2400" dirty="0" err="1"/>
              <a:t>động</a:t>
            </a:r>
            <a:r>
              <a:rPr lang="en-US" sz="2400" dirty="0"/>
              <a:t> </a:t>
            </a:r>
          </a:p>
          <a:p>
            <a:r>
              <a:rPr lang="en-US" sz="2400" dirty="0"/>
              <a:t>- P2 (</a:t>
            </a:r>
            <a:r>
              <a:rPr lang="en-US" sz="2400" dirty="0" err="1"/>
              <a:t>quá</a:t>
            </a:r>
            <a:r>
              <a:rPr lang="en-US" sz="2400" dirty="0"/>
              <a:t> </a:t>
            </a:r>
            <a:r>
              <a:rPr lang="en-US" sz="2400" dirty="0" err="1"/>
              <a:t>khứ</a:t>
            </a:r>
            <a:r>
              <a:rPr lang="en-US" sz="2400" dirty="0"/>
              <a:t> </a:t>
            </a:r>
            <a:r>
              <a:rPr lang="en-US" sz="2400" dirty="0" err="1"/>
              <a:t>phân</a:t>
            </a:r>
            <a:r>
              <a:rPr lang="en-US" sz="2400" dirty="0"/>
              <a:t> </a:t>
            </a:r>
            <a:r>
              <a:rPr lang="en-US" sz="2400" dirty="0" err="1"/>
              <a:t>từ</a:t>
            </a:r>
            <a:r>
              <a:rPr lang="en-US" sz="2400" dirty="0"/>
              <a:t>):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bị</a:t>
            </a:r>
            <a:r>
              <a:rPr lang="en-US" sz="2400" dirty="0"/>
              <a:t> </a:t>
            </a:r>
            <a:r>
              <a:rPr lang="en-US" sz="2400" dirty="0" err="1"/>
              <a:t>động</a:t>
            </a:r>
            <a:r>
              <a:rPr lang="en-US" sz="2400" dirty="0"/>
              <a:t> </a:t>
            </a:r>
          </a:p>
          <a:p>
            <a:r>
              <a:rPr lang="en-US" sz="2400" dirty="0" err="1"/>
              <a:t>Chủ</a:t>
            </a:r>
            <a:r>
              <a:rPr lang="en-US" sz="2400" dirty="0"/>
              <a:t> </a:t>
            </a:r>
            <a:r>
              <a:rPr lang="en-US" sz="2400" dirty="0" err="1"/>
              <a:t>ngữ</a:t>
            </a:r>
            <a:r>
              <a:rPr lang="en-US" sz="2400" dirty="0"/>
              <a:t> “I” </a:t>
            </a:r>
            <a:r>
              <a:rPr lang="en-US" sz="2400" dirty="0" err="1"/>
              <a:t>có</a:t>
            </a:r>
            <a:r>
              <a:rPr lang="en-US" sz="2400" dirty="0"/>
              <a:t> </a:t>
            </a:r>
            <a:r>
              <a:rPr lang="en-US" sz="2400" dirty="0" err="1"/>
              <a:t>thể</a:t>
            </a:r>
            <a:r>
              <a:rPr lang="en-US" sz="2400" dirty="0"/>
              <a:t> </a:t>
            </a:r>
            <a:r>
              <a:rPr lang="en-US" sz="2400" dirty="0" err="1"/>
              <a:t>làm</a:t>
            </a:r>
            <a:r>
              <a:rPr lang="en-US" sz="2400" dirty="0"/>
              <a:t> </a:t>
            </a:r>
            <a:r>
              <a:rPr lang="en-US" sz="2400" dirty="0" err="1"/>
              <a:t>chủ</a:t>
            </a:r>
            <a:r>
              <a:rPr lang="en-US" sz="2400" dirty="0"/>
              <a:t> (</a:t>
            </a:r>
            <a:r>
              <a:rPr lang="en-US" sz="2400" dirty="0" err="1"/>
              <a:t>tự</a:t>
            </a:r>
            <a:r>
              <a:rPr lang="en-US" sz="2400" dirty="0"/>
              <a:t> </a:t>
            </a:r>
            <a:r>
              <a:rPr lang="en-US" sz="2400" dirty="0" err="1"/>
              <a:t>thực</a:t>
            </a:r>
            <a:r>
              <a:rPr lang="en-US" sz="2400" dirty="0"/>
              <a:t> </a:t>
            </a:r>
            <a:r>
              <a:rPr lang="en-US" sz="2400" dirty="0" err="1"/>
              <a:t>hiện</a:t>
            </a:r>
            <a:r>
              <a:rPr lang="en-US" sz="2400" dirty="0"/>
              <a:t> </a:t>
            </a:r>
            <a:r>
              <a:rPr lang="en-US" sz="2400" dirty="0" err="1"/>
              <a:t>hành</a:t>
            </a:r>
            <a:r>
              <a:rPr lang="en-US" sz="2400" dirty="0"/>
              <a:t> </a:t>
            </a:r>
            <a:r>
              <a:rPr lang="en-US" sz="2400" dirty="0" err="1"/>
              <a:t>động”see</a:t>
            </a:r>
            <a:r>
              <a:rPr lang="en-US" sz="2400" dirty="0"/>
              <a:t>” =&gt; </a:t>
            </a:r>
            <a:r>
              <a:rPr lang="en-US" sz="2400" dirty="0" err="1"/>
              <a:t>nghĩa</a:t>
            </a:r>
            <a:r>
              <a:rPr lang="en-US" sz="2400" dirty="0"/>
              <a:t> </a:t>
            </a:r>
            <a:r>
              <a:rPr lang="en-US" sz="2400" dirty="0" err="1"/>
              <a:t>chủ</a:t>
            </a:r>
            <a:r>
              <a:rPr lang="en-US" sz="2400" dirty="0"/>
              <a:t> </a:t>
            </a:r>
            <a:r>
              <a:rPr lang="en-US" sz="2400" dirty="0" err="1"/>
              <a:t>động</a:t>
            </a:r>
            <a:r>
              <a:rPr lang="en-US" sz="2400" dirty="0"/>
              <a:t>. </a:t>
            </a:r>
            <a:r>
              <a:rPr lang="en-US" sz="2400" dirty="0" err="1"/>
              <a:t>hành</a:t>
            </a:r>
            <a:r>
              <a:rPr lang="en-US" sz="2400" dirty="0"/>
              <a:t> </a:t>
            </a:r>
            <a:r>
              <a:rPr lang="en-US" sz="2400" dirty="0" err="1"/>
              <a:t>động</a:t>
            </a:r>
            <a:r>
              <a:rPr lang="en-US" sz="2400" dirty="0"/>
              <a:t> </a:t>
            </a:r>
            <a:r>
              <a:rPr lang="en-US" sz="2400" dirty="0" err="1"/>
              <a:t>đã</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Having+V3/</a:t>
            </a:r>
            <a:r>
              <a:rPr lang="en-US" sz="2400" dirty="0" err="1"/>
              <a:t>ed</a:t>
            </a:r>
            <a:r>
              <a:rPr lang="en-US" sz="2400" dirty="0"/>
              <a:t> </a:t>
            </a:r>
          </a:p>
          <a:p>
            <a:r>
              <a:rPr lang="en-US" sz="2400" b="1" dirty="0" err="1"/>
              <a:t>Tạm</a:t>
            </a:r>
            <a:r>
              <a:rPr lang="en-US" sz="2400" b="1" dirty="0"/>
              <a:t> </a:t>
            </a:r>
            <a:r>
              <a:rPr lang="en-US" sz="2400" b="1" dirty="0" err="1"/>
              <a:t>dịch</a:t>
            </a:r>
            <a:r>
              <a:rPr lang="en-US" sz="2400" dirty="0"/>
              <a:t>: </a:t>
            </a:r>
            <a:r>
              <a:rPr lang="en-US" sz="2400" dirty="0" err="1"/>
              <a:t>Đã</a:t>
            </a:r>
            <a:r>
              <a:rPr lang="en-US" sz="2400" dirty="0"/>
              <a:t> </a:t>
            </a:r>
            <a:r>
              <a:rPr lang="en-US" sz="2400" dirty="0" err="1"/>
              <a:t>xem</a:t>
            </a:r>
            <a:r>
              <a:rPr lang="en-US" sz="2400" dirty="0"/>
              <a:t> </a:t>
            </a:r>
            <a:r>
              <a:rPr lang="en-US" sz="2400" dirty="0" err="1"/>
              <a:t>phim</a:t>
            </a:r>
            <a:r>
              <a:rPr lang="en-US" sz="2400" dirty="0"/>
              <a:t> </a:t>
            </a:r>
            <a:r>
              <a:rPr lang="en-US" sz="2400" dirty="0" err="1"/>
              <a:t>này</a:t>
            </a:r>
            <a:r>
              <a:rPr lang="en-US" sz="2400" dirty="0"/>
              <a:t> </a:t>
            </a:r>
            <a:r>
              <a:rPr lang="en-US" sz="2400" dirty="0" err="1"/>
              <a:t>tuần</a:t>
            </a:r>
            <a:r>
              <a:rPr lang="en-US" sz="2400" dirty="0"/>
              <a:t> </a:t>
            </a:r>
            <a:r>
              <a:rPr lang="en-US" sz="2400" dirty="0" err="1"/>
              <a:t>trước</a:t>
            </a:r>
            <a:r>
              <a:rPr lang="en-US" sz="2400" dirty="0"/>
              <a:t>, </a:t>
            </a:r>
            <a:r>
              <a:rPr lang="en-US" sz="2400" dirty="0" err="1"/>
              <a:t>tôi</a:t>
            </a:r>
            <a:r>
              <a:rPr lang="en-US" sz="2400" dirty="0"/>
              <a:t> </a:t>
            </a:r>
            <a:r>
              <a:rPr lang="en-US" sz="2400" dirty="0" err="1"/>
              <a:t>không</a:t>
            </a:r>
            <a:r>
              <a:rPr lang="en-US" sz="2400" dirty="0"/>
              <a:t> </a:t>
            </a:r>
            <a:r>
              <a:rPr lang="en-US" sz="2400" dirty="0" err="1"/>
              <a:t>muốn</a:t>
            </a:r>
            <a:r>
              <a:rPr lang="en-US" sz="2400" dirty="0"/>
              <a:t> </a:t>
            </a:r>
            <a:r>
              <a:rPr lang="en-US" sz="2400" dirty="0" err="1"/>
              <a:t>xem</a:t>
            </a:r>
            <a:r>
              <a:rPr lang="en-US" sz="2400" dirty="0"/>
              <a:t> </a:t>
            </a:r>
            <a:r>
              <a:rPr lang="en-US" sz="2400" dirty="0" err="1"/>
              <a:t>lại</a:t>
            </a:r>
            <a:r>
              <a:rPr lang="en-US" sz="2400" dirty="0"/>
              <a:t>.</a:t>
            </a:r>
          </a:p>
          <a:p>
            <a:endParaRPr lang="en-US" sz="2400" dirty="0"/>
          </a:p>
        </p:txBody>
      </p:sp>
      <p:sp>
        <p:nvSpPr>
          <p:cNvPr id="5" name="Oval 4"/>
          <p:cNvSpPr/>
          <p:nvPr/>
        </p:nvSpPr>
        <p:spPr>
          <a:xfrm>
            <a:off x="1524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430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839200" cy="1143000"/>
          </a:xfrm>
        </p:spPr>
        <p:txBody>
          <a:bodyPr>
            <a:noAutofit/>
          </a:bodyPr>
          <a:lstStyle/>
          <a:p>
            <a:pPr algn="l"/>
            <a:r>
              <a:rPr lang="en-US" sz="2800" b="1" i="0" u="none" strike="noStrike" baseline="0" dirty="0" smtClean="0">
                <a:latin typeface="Times New Roman"/>
              </a:rPr>
              <a:t>Question 15: The richer you are, _______. </a:t>
            </a:r>
            <a:r>
              <a:rPr lang="en-US" sz="2800" b="1" i="0" u="none" strike="noStrike" baseline="0" dirty="0" smtClean="0">
                <a:latin typeface="Times New Roman"/>
              </a:rPr>
              <a:t/>
            </a:r>
            <a:br>
              <a:rPr lang="en-US" sz="2800" b="1" i="0" u="none" strike="noStrike" baseline="0" dirty="0" smtClean="0">
                <a:latin typeface="Times New Roman"/>
              </a:rPr>
            </a:br>
            <a:r>
              <a:rPr lang="en-US" sz="2800" b="1" dirty="0" smtClean="0"/>
              <a:t>A</a:t>
            </a:r>
            <a:r>
              <a:rPr lang="en-US" sz="2800" b="1" dirty="0"/>
              <a:t>. </a:t>
            </a:r>
            <a:r>
              <a:rPr lang="en-US" sz="2800" dirty="0"/>
              <a:t>you may become more worried</a:t>
            </a:r>
            <a:r>
              <a:rPr lang="en-US" sz="2800" b="1" dirty="0"/>
              <a:t>			</a:t>
            </a:r>
            <a:r>
              <a:rPr lang="en-US" sz="2800" b="1" dirty="0" smtClean="0"/>
              <a:t/>
            </a:r>
            <a:br>
              <a:rPr lang="en-US" sz="2800" b="1" dirty="0" smtClean="0"/>
            </a:br>
            <a:r>
              <a:rPr lang="en-US" sz="2800" b="1" dirty="0" smtClean="0"/>
              <a:t>B</a:t>
            </a:r>
            <a:r>
              <a:rPr lang="en-US" sz="2800" b="1" dirty="0"/>
              <a:t>. </a:t>
            </a:r>
            <a:r>
              <a:rPr lang="en-US" sz="2800" dirty="0"/>
              <a:t>you more worried may become </a:t>
            </a:r>
            <a:br>
              <a:rPr lang="en-US" sz="2800" dirty="0"/>
            </a:br>
            <a:r>
              <a:rPr lang="en-US" sz="2800" b="1" dirty="0"/>
              <a:t>C. </a:t>
            </a:r>
            <a:r>
              <a:rPr lang="en-US" sz="2800" dirty="0"/>
              <a:t>the more worried you may become</a:t>
            </a:r>
            <a:r>
              <a:rPr lang="en-US" sz="2800" b="1" dirty="0"/>
              <a:t>		</a:t>
            </a:r>
            <a:r>
              <a:rPr lang="en-US" sz="2800" b="1" dirty="0" smtClean="0"/>
              <a:t/>
            </a:r>
            <a:br>
              <a:rPr lang="en-US" sz="2800" b="1" dirty="0" smtClean="0"/>
            </a:br>
            <a:r>
              <a:rPr lang="en-US" sz="2800" b="1" dirty="0" smtClean="0"/>
              <a:t>D</a:t>
            </a:r>
            <a:r>
              <a:rPr lang="en-US" sz="2800" b="1" dirty="0"/>
              <a:t>. </a:t>
            </a:r>
            <a:r>
              <a:rPr lang="en-US" sz="2800" dirty="0"/>
              <a:t>the more worry you may become </a:t>
            </a:r>
            <a:r>
              <a:rPr lang="en-US" sz="2800" dirty="0" err="1"/>
              <a:t>become</a:t>
            </a:r>
            <a:r>
              <a:rPr lang="en-US" sz="2800" dirty="0"/>
              <a:t/>
            </a:r>
            <a:br>
              <a:rPr lang="en-US" sz="2800" dirty="0"/>
            </a:br>
            <a:endParaRPr lang="en-US" sz="2800" b="1" i="0" u="none" strike="noStrike" baseline="0" dirty="0" smtClean="0">
              <a:latin typeface="Times New Roman"/>
            </a:endParaRPr>
          </a:p>
        </p:txBody>
      </p:sp>
      <p:sp>
        <p:nvSpPr>
          <p:cNvPr id="4" name="TextBox 3"/>
          <p:cNvSpPr txBox="1"/>
          <p:nvPr/>
        </p:nvSpPr>
        <p:spPr>
          <a:xfrm>
            <a:off x="76200" y="2286000"/>
            <a:ext cx="8763000" cy="4832092"/>
          </a:xfrm>
          <a:prstGeom prst="rect">
            <a:avLst/>
          </a:prstGeom>
          <a:noFill/>
        </p:spPr>
        <p:txBody>
          <a:bodyPr wrap="square" rtlCol="0">
            <a:spAutoFit/>
          </a:bodyPr>
          <a:lstStyle/>
          <a:p>
            <a:r>
              <a:rPr lang="en-US" sz="2800" b="1" dirty="0" err="1"/>
              <a:t>Xét</a:t>
            </a:r>
            <a:r>
              <a:rPr lang="en-US" sz="2800" b="1" dirty="0"/>
              <a:t> </a:t>
            </a:r>
            <a:r>
              <a:rPr lang="en-US" sz="2800" b="1" dirty="0" err="1"/>
              <a:t>các</a:t>
            </a:r>
            <a:r>
              <a:rPr lang="en-US" sz="2800" b="1" dirty="0"/>
              <a:t> </a:t>
            </a:r>
            <a:r>
              <a:rPr lang="en-US" sz="2800" b="1" dirty="0" err="1"/>
              <a:t>đáp</a:t>
            </a:r>
            <a:r>
              <a:rPr lang="en-US" sz="2800" b="1" dirty="0"/>
              <a:t> </a:t>
            </a:r>
            <a:r>
              <a:rPr lang="en-US" sz="2800" b="1" dirty="0" err="1"/>
              <a:t>án</a:t>
            </a:r>
            <a:r>
              <a:rPr lang="en-US" sz="2800" b="1" dirty="0"/>
              <a:t>:</a:t>
            </a:r>
            <a:r>
              <a:rPr lang="en-US" sz="2800" dirty="0"/>
              <a:t/>
            </a:r>
            <a:br>
              <a:rPr lang="en-US" sz="2800" dirty="0"/>
            </a:br>
            <a:r>
              <a:rPr lang="en-US" sz="2800" dirty="0"/>
              <a:t>A. you may become more worried =&gt; </a:t>
            </a:r>
            <a:r>
              <a:rPr lang="en-US" sz="2800" dirty="0" err="1"/>
              <a:t>Sai</a:t>
            </a:r>
            <a:r>
              <a:rPr lang="en-US" sz="2800" dirty="0"/>
              <a:t> </a:t>
            </a:r>
            <a:r>
              <a:rPr lang="en-US" sz="2800" dirty="0" err="1"/>
              <a:t>cấu</a:t>
            </a:r>
            <a:r>
              <a:rPr lang="en-US" sz="2800" dirty="0"/>
              <a:t> </a:t>
            </a:r>
            <a:r>
              <a:rPr lang="en-US" sz="2800" dirty="0" err="1"/>
              <a:t>trúc</a:t>
            </a:r>
            <a:r>
              <a:rPr lang="en-US" sz="2800" dirty="0"/>
              <a:t> so </a:t>
            </a:r>
            <a:r>
              <a:rPr lang="en-US" sz="2800" dirty="0" err="1"/>
              <a:t>sánh</a:t>
            </a:r>
            <a:r>
              <a:rPr lang="en-US" sz="2800" dirty="0"/>
              <a:t> </a:t>
            </a:r>
            <a:r>
              <a:rPr lang="en-US" sz="2800" dirty="0" err="1"/>
              <a:t>kép</a:t>
            </a:r>
            <a:r>
              <a:rPr lang="en-US" sz="2800" dirty="0"/>
              <a:t/>
            </a:r>
            <a:br>
              <a:rPr lang="en-US" sz="2800" dirty="0"/>
            </a:br>
            <a:r>
              <a:rPr lang="en-US" sz="2800" dirty="0"/>
              <a:t>B. you more worried may become =&gt; </a:t>
            </a:r>
            <a:r>
              <a:rPr lang="en-US" sz="2800" dirty="0" err="1"/>
              <a:t>Sai</a:t>
            </a:r>
            <a:r>
              <a:rPr lang="en-US" sz="2800" dirty="0"/>
              <a:t> </a:t>
            </a:r>
            <a:r>
              <a:rPr lang="en-US" sz="2800" dirty="0" err="1"/>
              <a:t>cấu</a:t>
            </a:r>
            <a:r>
              <a:rPr lang="en-US" sz="2800" dirty="0"/>
              <a:t> </a:t>
            </a:r>
            <a:r>
              <a:rPr lang="en-US" sz="2800" dirty="0" err="1"/>
              <a:t>trúc</a:t>
            </a:r>
            <a:r>
              <a:rPr lang="en-US" sz="2800" dirty="0"/>
              <a:t> so </a:t>
            </a:r>
            <a:r>
              <a:rPr lang="en-US" sz="2800" dirty="0" err="1"/>
              <a:t>sánh</a:t>
            </a:r>
            <a:r>
              <a:rPr lang="en-US" sz="2800" dirty="0"/>
              <a:t> </a:t>
            </a:r>
            <a:r>
              <a:rPr lang="en-US" sz="2800" dirty="0" err="1"/>
              <a:t>kép</a:t>
            </a:r>
            <a:r>
              <a:rPr lang="en-US" sz="2800" dirty="0"/>
              <a:t/>
            </a:r>
            <a:br>
              <a:rPr lang="en-US" sz="2800" dirty="0"/>
            </a:br>
            <a:r>
              <a:rPr lang="en-US" sz="2800" dirty="0"/>
              <a:t>C. the more worried you may become → </a:t>
            </a:r>
            <a:r>
              <a:rPr lang="en-US" sz="2800" dirty="0" err="1"/>
              <a:t>Cấu</a:t>
            </a:r>
            <a:r>
              <a:rPr lang="en-US" sz="2800" dirty="0"/>
              <a:t> </a:t>
            </a:r>
            <a:r>
              <a:rPr lang="en-US" sz="2800" dirty="0" err="1"/>
              <a:t>trúc</a:t>
            </a:r>
            <a:r>
              <a:rPr lang="en-US" sz="2800" dirty="0"/>
              <a:t> so </a:t>
            </a:r>
            <a:r>
              <a:rPr lang="en-US" sz="2800" dirty="0" err="1"/>
              <a:t>sánh</a:t>
            </a:r>
            <a:r>
              <a:rPr lang="en-US" sz="2800" dirty="0"/>
              <a:t> </a:t>
            </a:r>
            <a:r>
              <a:rPr lang="en-US" sz="2800" dirty="0" err="1"/>
              <a:t>kép</a:t>
            </a:r>
            <a:r>
              <a:rPr lang="en-US" sz="2800" dirty="0"/>
              <a:t> </a:t>
            </a:r>
            <a:r>
              <a:rPr lang="en-US" sz="2800" dirty="0" err="1"/>
              <a:t>khi</a:t>
            </a:r>
            <a:r>
              <a:rPr lang="en-US" sz="2800" dirty="0"/>
              <a:t> </a:t>
            </a:r>
            <a:r>
              <a:rPr lang="en-US" sz="2800" dirty="0" err="1"/>
              <a:t>nói</a:t>
            </a:r>
            <a:r>
              <a:rPr lang="en-US" sz="2800" dirty="0"/>
              <a:t> </a:t>
            </a:r>
            <a:r>
              <a:rPr lang="en-US" sz="2800" dirty="0" err="1"/>
              <a:t>về</a:t>
            </a:r>
            <a:r>
              <a:rPr lang="en-US" sz="2800" dirty="0"/>
              <a:t> 2 </a:t>
            </a:r>
            <a:r>
              <a:rPr lang="en-US" sz="2800" dirty="0" err="1"/>
              <a:t>người</a:t>
            </a:r>
            <a:r>
              <a:rPr lang="en-US" sz="2800" dirty="0"/>
              <a:t> </a:t>
            </a:r>
            <a:r>
              <a:rPr lang="en-US" sz="2800" dirty="0" err="1"/>
              <a:t>hoặc</a:t>
            </a:r>
            <a:r>
              <a:rPr lang="en-US" sz="2800" dirty="0"/>
              <a:t> </a:t>
            </a:r>
            <a:r>
              <a:rPr lang="en-US" sz="2800" dirty="0" err="1"/>
              <a:t>sự</a:t>
            </a:r>
            <a:r>
              <a:rPr lang="en-US" sz="2800" dirty="0"/>
              <a:t> </a:t>
            </a:r>
            <a:r>
              <a:rPr lang="en-US" sz="2800" dirty="0" err="1"/>
              <a:t>vật</a:t>
            </a:r>
            <a:r>
              <a:rPr lang="en-US" sz="2800" dirty="0"/>
              <a:t>:</a:t>
            </a:r>
          </a:p>
          <a:p>
            <a:r>
              <a:rPr lang="en-US" sz="2800" dirty="0">
                <a:solidFill>
                  <a:srgbClr val="FFFF00"/>
                </a:solidFill>
              </a:rPr>
              <a:t>The + so </a:t>
            </a:r>
            <a:r>
              <a:rPr lang="en-US" sz="2800" dirty="0" err="1">
                <a:solidFill>
                  <a:srgbClr val="FFFF00"/>
                </a:solidFill>
              </a:rPr>
              <a:t>sánh</a:t>
            </a:r>
            <a:r>
              <a:rPr lang="en-US" sz="2800" dirty="0">
                <a:solidFill>
                  <a:srgbClr val="FFFF00"/>
                </a:solidFill>
              </a:rPr>
              <a:t> </a:t>
            </a:r>
            <a:r>
              <a:rPr lang="en-US" sz="2800" dirty="0" err="1">
                <a:solidFill>
                  <a:srgbClr val="FFFF00"/>
                </a:solidFill>
              </a:rPr>
              <a:t>hơn</a:t>
            </a:r>
            <a:r>
              <a:rPr lang="en-US" sz="2800" dirty="0">
                <a:solidFill>
                  <a:srgbClr val="FFFF00"/>
                </a:solidFill>
              </a:rPr>
              <a:t> + S + V, the + so </a:t>
            </a:r>
            <a:r>
              <a:rPr lang="en-US" sz="2800" dirty="0" err="1">
                <a:solidFill>
                  <a:srgbClr val="FFFF00"/>
                </a:solidFill>
              </a:rPr>
              <a:t>sánh</a:t>
            </a:r>
            <a:r>
              <a:rPr lang="en-US" sz="2800" dirty="0">
                <a:solidFill>
                  <a:srgbClr val="FFFF00"/>
                </a:solidFill>
              </a:rPr>
              <a:t> </a:t>
            </a:r>
            <a:r>
              <a:rPr lang="en-US" sz="2800" dirty="0" err="1">
                <a:solidFill>
                  <a:srgbClr val="FFFF00"/>
                </a:solidFill>
              </a:rPr>
              <a:t>hơn</a:t>
            </a:r>
            <a:r>
              <a:rPr lang="en-US" sz="2800" dirty="0">
                <a:solidFill>
                  <a:srgbClr val="FFFF00"/>
                </a:solidFill>
              </a:rPr>
              <a:t> + S + V</a:t>
            </a:r>
            <a:br>
              <a:rPr lang="en-US" sz="2800" dirty="0">
                <a:solidFill>
                  <a:srgbClr val="FFFF00"/>
                </a:solidFill>
              </a:rPr>
            </a:br>
            <a:r>
              <a:rPr lang="en-US" sz="2800" dirty="0"/>
              <a:t>D. the more worry you may become → </a:t>
            </a:r>
            <a:r>
              <a:rPr lang="en-US" sz="2800" dirty="0" err="1"/>
              <a:t>sau</a:t>
            </a:r>
            <a:r>
              <a:rPr lang="en-US" sz="2800" dirty="0"/>
              <a:t> more </a:t>
            </a:r>
            <a:r>
              <a:rPr lang="en-US" sz="2800" dirty="0" err="1"/>
              <a:t>là</a:t>
            </a:r>
            <a:r>
              <a:rPr lang="en-US" sz="2800" dirty="0"/>
              <a:t> </a:t>
            </a:r>
            <a:r>
              <a:rPr lang="en-US" sz="2800" dirty="0" err="1"/>
              <a:t>adj</a:t>
            </a:r>
            <a:r>
              <a:rPr lang="en-US" sz="2800" dirty="0"/>
              <a:t>/</a:t>
            </a:r>
            <a:r>
              <a:rPr lang="en-US" sz="2800" dirty="0" err="1"/>
              <a:t>adv</a:t>
            </a:r>
            <a:r>
              <a:rPr lang="en-US" sz="2800" dirty="0"/>
              <a:t>, </a:t>
            </a:r>
            <a:r>
              <a:rPr lang="en-US" sz="2800" dirty="0" err="1"/>
              <a:t>không</a:t>
            </a:r>
            <a:r>
              <a:rPr lang="en-US" sz="2800" dirty="0"/>
              <a:t> </a:t>
            </a:r>
            <a:r>
              <a:rPr lang="en-US" sz="2800" dirty="0" err="1"/>
              <a:t>phải</a:t>
            </a:r>
            <a:r>
              <a:rPr lang="en-US" sz="2800" dirty="0"/>
              <a:t> </a:t>
            </a:r>
            <a:r>
              <a:rPr lang="en-US" sz="2800" dirty="0" err="1"/>
              <a:t>động</a:t>
            </a:r>
            <a:r>
              <a:rPr lang="en-US" sz="2800" dirty="0"/>
              <a:t> </a:t>
            </a:r>
            <a:r>
              <a:rPr lang="en-US" sz="2800" dirty="0" err="1"/>
              <a:t>từ</a:t>
            </a:r>
            <a:r>
              <a:rPr lang="en-US" sz="2800" dirty="0"/>
              <a:t/>
            </a:r>
            <a:br>
              <a:rPr lang="en-US" sz="2800" dirty="0"/>
            </a:br>
            <a:endParaRPr lang="en-US" sz="2800" dirty="0"/>
          </a:p>
        </p:txBody>
      </p:sp>
      <p:sp>
        <p:nvSpPr>
          <p:cNvPr id="5" name="Oval 4"/>
          <p:cNvSpPr/>
          <p:nvPr/>
        </p:nvSpPr>
        <p:spPr>
          <a:xfrm>
            <a:off x="304800" y="12954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34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noAutofit/>
          </a:bodyPr>
          <a:lstStyle/>
          <a:p>
            <a:pPr algn="l"/>
            <a:r>
              <a:rPr lang="vi-VN" sz="2400" b="1" i="0" u="none" strike="noStrike" baseline="0" dirty="0" smtClean="0">
                <a:latin typeface="Times New Roman"/>
              </a:rPr>
              <a:t>Question </a:t>
            </a:r>
            <a:r>
              <a:rPr lang="en-US" sz="2400" b="1" i="0" u="none" strike="noStrike" baseline="0" dirty="0" smtClean="0">
                <a:latin typeface="Times New Roman"/>
              </a:rPr>
              <a:t>16: “How fashionable a pair of trainers you have</a:t>
            </a:r>
            <a:r>
              <a:rPr lang="en-US" sz="2400" b="1" i="0" u="none" strike="noStrike" baseline="0" dirty="0" smtClean="0">
                <a:latin typeface="Times New Roman"/>
              </a:rPr>
              <a:t>!”</a:t>
            </a:r>
            <a:r>
              <a:rPr lang="vi-VN" sz="2400" dirty="0"/>
              <a:t> - “______________”</a:t>
            </a:r>
            <a:r>
              <a:rPr lang="en-US" sz="2400" dirty="0"/>
              <a:t/>
            </a:r>
            <a:br>
              <a:rPr lang="en-US" sz="2400" dirty="0"/>
            </a:br>
            <a:r>
              <a:rPr lang="vi-VN" sz="2400" b="1" dirty="0"/>
              <a:t>A. </a:t>
            </a:r>
            <a:r>
              <a:rPr lang="vi-VN" sz="2400" dirty="0"/>
              <a:t>Do you want to know where I bought them?</a:t>
            </a:r>
            <a:r>
              <a:rPr lang="en-US" sz="2400" dirty="0"/>
              <a:t/>
            </a:r>
            <a:br>
              <a:rPr lang="en-US" sz="2400" dirty="0"/>
            </a:br>
            <a:r>
              <a:rPr lang="vi-VN" sz="2400" b="1" dirty="0"/>
              <a:t>B. </a:t>
            </a:r>
            <a:r>
              <a:rPr lang="vi-VN" sz="2400" dirty="0"/>
              <a:t>Thanks for your compliment.</a:t>
            </a:r>
            <a:r>
              <a:rPr lang="en-US" sz="2400" dirty="0"/>
              <a:t/>
            </a:r>
            <a:br>
              <a:rPr lang="en-US" sz="2400" dirty="0"/>
            </a:br>
            <a:r>
              <a:rPr lang="vi-VN" sz="2400" b="1" dirty="0"/>
              <a:t>C. </a:t>
            </a:r>
            <a:r>
              <a:rPr lang="vi-VN" sz="2400" dirty="0"/>
              <a:t>I know it’s fashionable.</a:t>
            </a:r>
            <a:r>
              <a:rPr lang="en-US" sz="2400" dirty="0"/>
              <a:t/>
            </a:r>
            <a:br>
              <a:rPr lang="en-US" sz="2400" dirty="0"/>
            </a:br>
            <a:r>
              <a:rPr lang="vi-VN" sz="2400" b="1" dirty="0"/>
              <a:t>D. </a:t>
            </a:r>
            <a:r>
              <a:rPr lang="vi-VN" sz="2400" dirty="0"/>
              <a:t>Yes, of course.</a:t>
            </a:r>
            <a:r>
              <a:rPr lang="en-US" sz="2400" dirty="0"/>
              <a:t/>
            </a:r>
            <a:br>
              <a:rPr lang="en-US" sz="2400" dirty="0"/>
            </a:br>
            <a:endParaRPr lang="en-US" sz="2400" b="1" i="0" u="none" strike="noStrike" baseline="0" dirty="0" smtClean="0">
              <a:latin typeface="Times New Roman"/>
            </a:endParaRPr>
          </a:p>
        </p:txBody>
      </p:sp>
      <p:sp>
        <p:nvSpPr>
          <p:cNvPr id="4" name="TextBox 3"/>
          <p:cNvSpPr txBox="1"/>
          <p:nvPr/>
        </p:nvSpPr>
        <p:spPr>
          <a:xfrm>
            <a:off x="228600" y="2895600"/>
            <a:ext cx="8763000" cy="3108543"/>
          </a:xfrm>
          <a:prstGeom prst="rect">
            <a:avLst/>
          </a:prstGeom>
          <a:noFill/>
        </p:spPr>
        <p:txBody>
          <a:bodyPr wrap="square" rtlCol="0">
            <a:spAutoFit/>
          </a:bodyPr>
          <a:lstStyle/>
          <a:p>
            <a:r>
              <a:rPr lang="en-US" sz="2800" b="1" dirty="0" err="1"/>
              <a:t>Tình</a:t>
            </a:r>
            <a:r>
              <a:rPr lang="en-US" sz="2800" b="1" dirty="0"/>
              <a:t> </a:t>
            </a:r>
            <a:r>
              <a:rPr lang="en-US" sz="2800" b="1" dirty="0" err="1"/>
              <a:t>huống</a:t>
            </a:r>
            <a:r>
              <a:rPr lang="en-US" sz="2800" dirty="0"/>
              <a:t>: “</a:t>
            </a:r>
            <a:r>
              <a:rPr lang="en-US" sz="2800" dirty="0" err="1"/>
              <a:t>Bạn</a:t>
            </a:r>
            <a:r>
              <a:rPr lang="en-US" sz="2800" dirty="0"/>
              <a:t> </a:t>
            </a:r>
            <a:r>
              <a:rPr lang="en-US" sz="2800" dirty="0" err="1"/>
              <a:t>có</a:t>
            </a:r>
            <a:r>
              <a:rPr lang="en-US" sz="2800" dirty="0"/>
              <a:t> </a:t>
            </a:r>
            <a:r>
              <a:rPr lang="en-US" sz="2800" dirty="0" err="1"/>
              <a:t>đôi</a:t>
            </a:r>
            <a:r>
              <a:rPr lang="en-US" sz="2800" dirty="0"/>
              <a:t> </a:t>
            </a:r>
            <a:r>
              <a:rPr lang="en-US" sz="2800" dirty="0" err="1"/>
              <a:t>giày</a:t>
            </a:r>
            <a:r>
              <a:rPr lang="en-US" sz="2800" dirty="0"/>
              <a:t> </a:t>
            </a:r>
            <a:r>
              <a:rPr lang="en-US" sz="2800" dirty="0" err="1"/>
              <a:t>thể</a:t>
            </a:r>
            <a:r>
              <a:rPr lang="en-US" sz="2800" dirty="0"/>
              <a:t> </a:t>
            </a:r>
            <a:r>
              <a:rPr lang="en-US" sz="2800" dirty="0" err="1"/>
              <a:t>thao</a:t>
            </a:r>
            <a:r>
              <a:rPr lang="en-US" sz="2800" dirty="0"/>
              <a:t> </a:t>
            </a:r>
            <a:r>
              <a:rPr lang="en-US" sz="2800" dirty="0" err="1"/>
              <a:t>thật</a:t>
            </a:r>
            <a:r>
              <a:rPr lang="en-US" sz="2800" dirty="0"/>
              <a:t> </a:t>
            </a:r>
            <a:r>
              <a:rPr lang="en-US" sz="2800" dirty="0" err="1"/>
              <a:t>thời</a:t>
            </a:r>
            <a:r>
              <a:rPr lang="en-US" sz="2800" dirty="0"/>
              <a:t> </a:t>
            </a:r>
            <a:r>
              <a:rPr lang="en-US" sz="2800" dirty="0" err="1"/>
              <a:t>trang</a:t>
            </a:r>
            <a:r>
              <a:rPr lang="en-US" sz="2800" dirty="0"/>
              <a:t>!”</a:t>
            </a:r>
            <a:br>
              <a:rPr lang="en-US" sz="2800" dirty="0"/>
            </a:br>
            <a:r>
              <a:rPr lang="en-US" sz="2800" dirty="0"/>
              <a:t>A. </a:t>
            </a:r>
            <a:r>
              <a:rPr lang="en-US" sz="2800" dirty="0" err="1"/>
              <a:t>Bạn</a:t>
            </a:r>
            <a:r>
              <a:rPr lang="en-US" sz="2800" dirty="0"/>
              <a:t> </a:t>
            </a:r>
            <a:r>
              <a:rPr lang="en-US" sz="2800" dirty="0" err="1"/>
              <a:t>có</a:t>
            </a:r>
            <a:r>
              <a:rPr lang="en-US" sz="2800" dirty="0"/>
              <a:t> </a:t>
            </a:r>
            <a:r>
              <a:rPr lang="en-US" sz="2800" dirty="0" err="1"/>
              <a:t>muốn</a:t>
            </a:r>
            <a:r>
              <a:rPr lang="en-US" sz="2800" dirty="0"/>
              <a:t> </a:t>
            </a:r>
            <a:r>
              <a:rPr lang="en-US" sz="2800" dirty="0" err="1"/>
              <a:t>biết</a:t>
            </a:r>
            <a:r>
              <a:rPr lang="en-US" sz="2800" dirty="0"/>
              <a:t> </a:t>
            </a:r>
            <a:r>
              <a:rPr lang="en-US" sz="2800" dirty="0" err="1"/>
              <a:t>tôi</a:t>
            </a:r>
            <a:r>
              <a:rPr lang="en-US" sz="2800" dirty="0"/>
              <a:t> </a:t>
            </a:r>
            <a:r>
              <a:rPr lang="en-US" sz="2800" dirty="0" err="1"/>
              <a:t>mua</a:t>
            </a:r>
            <a:r>
              <a:rPr lang="en-US" sz="2800" dirty="0"/>
              <a:t> </a:t>
            </a:r>
            <a:r>
              <a:rPr lang="en-US" sz="2800" dirty="0" err="1"/>
              <a:t>chúng</a:t>
            </a:r>
            <a:r>
              <a:rPr lang="en-US" sz="2800" dirty="0"/>
              <a:t> ở </a:t>
            </a:r>
            <a:r>
              <a:rPr lang="en-US" sz="2800" dirty="0" err="1"/>
              <a:t>đâu</a:t>
            </a:r>
            <a:r>
              <a:rPr lang="en-US" sz="2800" dirty="0"/>
              <a:t> </a:t>
            </a:r>
            <a:r>
              <a:rPr lang="en-US" sz="2800" dirty="0" err="1"/>
              <a:t>không</a:t>
            </a:r>
            <a:r>
              <a:rPr lang="en-US" sz="2800" dirty="0"/>
              <a:t>?</a:t>
            </a:r>
            <a:br>
              <a:rPr lang="en-US" sz="2800" dirty="0"/>
            </a:br>
            <a:r>
              <a:rPr lang="en-US" sz="2800" dirty="0"/>
              <a:t>B. </a:t>
            </a:r>
            <a:r>
              <a:rPr lang="en-US" sz="2800" dirty="0" err="1"/>
              <a:t>Cảm</a:t>
            </a:r>
            <a:r>
              <a:rPr lang="en-US" sz="2800" dirty="0"/>
              <a:t> </a:t>
            </a:r>
            <a:r>
              <a:rPr lang="en-US" sz="2800" dirty="0" err="1"/>
              <a:t>ơn</a:t>
            </a:r>
            <a:r>
              <a:rPr lang="en-US" sz="2800" dirty="0"/>
              <a:t> </a:t>
            </a:r>
            <a:r>
              <a:rPr lang="en-US" sz="2800" dirty="0" err="1"/>
              <a:t>vì</a:t>
            </a:r>
            <a:r>
              <a:rPr lang="en-US" sz="2800" dirty="0"/>
              <a:t> </a:t>
            </a:r>
            <a:r>
              <a:rPr lang="en-US" sz="2800" dirty="0" err="1"/>
              <a:t>lời</a:t>
            </a:r>
            <a:r>
              <a:rPr lang="en-US" sz="2800" dirty="0"/>
              <a:t> </a:t>
            </a:r>
            <a:r>
              <a:rPr lang="en-US" sz="2800" dirty="0" err="1"/>
              <a:t>khen</a:t>
            </a:r>
            <a:r>
              <a:rPr lang="en-US" sz="2800" dirty="0"/>
              <a:t>.</a:t>
            </a:r>
            <a:br>
              <a:rPr lang="en-US" sz="2800" dirty="0"/>
            </a:br>
            <a:r>
              <a:rPr lang="en-US" sz="2800" dirty="0"/>
              <a:t>C. </a:t>
            </a:r>
            <a:r>
              <a:rPr lang="en-US" sz="2800" dirty="0" err="1"/>
              <a:t>Tôi</a:t>
            </a:r>
            <a:r>
              <a:rPr lang="en-US" sz="2800" dirty="0"/>
              <a:t> </a:t>
            </a:r>
            <a:r>
              <a:rPr lang="en-US" sz="2800" dirty="0" err="1"/>
              <a:t>biết</a:t>
            </a:r>
            <a:r>
              <a:rPr lang="en-US" sz="2800" dirty="0"/>
              <a:t> </a:t>
            </a:r>
            <a:r>
              <a:rPr lang="en-US" sz="2800" dirty="0" err="1"/>
              <a:t>nó</a:t>
            </a:r>
            <a:r>
              <a:rPr lang="en-US" sz="2800" dirty="0"/>
              <a:t> </a:t>
            </a:r>
            <a:r>
              <a:rPr lang="en-US" sz="2800" dirty="0" err="1"/>
              <a:t>hợp</a:t>
            </a:r>
            <a:r>
              <a:rPr lang="en-US" sz="2800" dirty="0"/>
              <a:t> </a:t>
            </a:r>
            <a:r>
              <a:rPr lang="en-US" sz="2800" dirty="0" err="1"/>
              <a:t>thời</a:t>
            </a:r>
            <a:r>
              <a:rPr lang="en-US" sz="2800" dirty="0"/>
              <a:t> </a:t>
            </a:r>
            <a:r>
              <a:rPr lang="en-US" sz="2800" dirty="0" err="1"/>
              <a:t>trang</a:t>
            </a:r>
            <a:r>
              <a:rPr lang="en-US" sz="2800" dirty="0"/>
              <a:t>.</a:t>
            </a:r>
            <a:br>
              <a:rPr lang="en-US" sz="2800" dirty="0"/>
            </a:br>
            <a:r>
              <a:rPr lang="en-US" sz="2800" dirty="0"/>
              <a:t>D. </a:t>
            </a:r>
            <a:r>
              <a:rPr lang="en-US" sz="2800" dirty="0" err="1"/>
              <a:t>Đúng</a:t>
            </a:r>
            <a:r>
              <a:rPr lang="en-US" sz="2800" dirty="0"/>
              <a:t> </a:t>
            </a:r>
            <a:r>
              <a:rPr lang="en-US" sz="2800" dirty="0" err="1"/>
              <a:t>rồi</a:t>
            </a:r>
            <a:r>
              <a:rPr lang="en-US" sz="2800" dirty="0"/>
              <a:t>, </a:t>
            </a:r>
            <a:r>
              <a:rPr lang="en-US" sz="2800" dirty="0" err="1"/>
              <a:t>tất</a:t>
            </a:r>
            <a:r>
              <a:rPr lang="en-US" sz="2800" dirty="0"/>
              <a:t> </a:t>
            </a:r>
            <a:r>
              <a:rPr lang="en-US" sz="2800" dirty="0" err="1"/>
              <a:t>nhiên</a:t>
            </a:r>
            <a:r>
              <a:rPr lang="en-US" sz="2800" dirty="0"/>
              <a:t> </a:t>
            </a:r>
            <a:r>
              <a:rPr lang="en-US" sz="2800" dirty="0" err="1"/>
              <a:t>là</a:t>
            </a:r>
            <a:r>
              <a:rPr lang="en-US" sz="2800" dirty="0"/>
              <a:t> </a:t>
            </a:r>
            <a:r>
              <a:rPr lang="en-US" sz="2800" dirty="0" err="1"/>
              <a:t>vậy</a:t>
            </a:r>
            <a:r>
              <a:rPr lang="en-US" sz="2800" dirty="0"/>
              <a:t>.</a:t>
            </a:r>
            <a:br>
              <a:rPr lang="en-US" sz="2800" dirty="0"/>
            </a:br>
            <a:r>
              <a:rPr lang="en-US" sz="2800" dirty="0"/>
              <a:t>=&gt; </a:t>
            </a:r>
            <a:r>
              <a:rPr lang="en-US" sz="2800" dirty="0" err="1"/>
              <a:t>Khi</a:t>
            </a:r>
            <a:r>
              <a:rPr lang="en-US" sz="2800" dirty="0"/>
              <a:t> </a:t>
            </a:r>
            <a:r>
              <a:rPr lang="en-US" sz="2800" dirty="0" err="1"/>
              <a:t>được</a:t>
            </a:r>
            <a:r>
              <a:rPr lang="en-US" sz="2800" dirty="0"/>
              <a:t> </a:t>
            </a:r>
            <a:r>
              <a:rPr lang="en-US" sz="2800" dirty="0" err="1"/>
              <a:t>khen</a:t>
            </a:r>
            <a:r>
              <a:rPr lang="en-US" sz="2800" dirty="0"/>
              <a:t>, </a:t>
            </a:r>
            <a:r>
              <a:rPr lang="en-US" sz="2800" dirty="0" err="1"/>
              <a:t>chúng</a:t>
            </a:r>
            <a:r>
              <a:rPr lang="en-US" sz="2800" dirty="0"/>
              <a:t> ta </a:t>
            </a:r>
            <a:r>
              <a:rPr lang="en-US" sz="2800" dirty="0" err="1"/>
              <a:t>nói</a:t>
            </a:r>
            <a:r>
              <a:rPr lang="en-US" sz="2800" dirty="0"/>
              <a:t> </a:t>
            </a:r>
            <a:r>
              <a:rPr lang="en-US" sz="2800" dirty="0" err="1"/>
              <a:t>cảm</a:t>
            </a:r>
            <a:r>
              <a:rPr lang="en-US" sz="2800" dirty="0"/>
              <a:t> </a:t>
            </a:r>
            <a:r>
              <a:rPr lang="en-US" sz="2800" dirty="0" err="1"/>
              <a:t>ơn</a:t>
            </a:r>
            <a:endParaRPr lang="en-US" sz="2800" dirty="0"/>
          </a:p>
          <a:p>
            <a:endParaRPr lang="en-US" sz="2800" dirty="0"/>
          </a:p>
        </p:txBody>
      </p:sp>
      <p:sp>
        <p:nvSpPr>
          <p:cNvPr id="5" name="Oval 4"/>
          <p:cNvSpPr/>
          <p:nvPr/>
        </p:nvSpPr>
        <p:spPr>
          <a:xfrm>
            <a:off x="304800" y="1352282"/>
            <a:ext cx="457200" cy="32411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274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algn="l"/>
            <a:r>
              <a:rPr lang="en-US" sz="2800" b="1" i="0" u="none" strike="noStrike" baseline="0" dirty="0" smtClean="0">
                <a:latin typeface="Times New Roman"/>
              </a:rPr>
              <a:t>Question 17: “What can I do for you?” - “_______.”</a:t>
            </a:r>
            <a:r>
              <a:rPr lang="vi-VN" sz="2800" b="1" dirty="0"/>
              <a:t> A. </a:t>
            </a:r>
            <a:r>
              <a:rPr lang="vi-VN" sz="2800" dirty="0"/>
              <a:t>No need to help.</a:t>
            </a:r>
            <a:r>
              <a:rPr lang="vi-VN" sz="2800" b="1" dirty="0"/>
              <a:t>		B. </a:t>
            </a:r>
            <a:r>
              <a:rPr lang="vi-VN" sz="2800" dirty="0"/>
              <a:t>Thank you.</a:t>
            </a:r>
            <a:r>
              <a:rPr lang="en-US" sz="2800" dirty="0"/>
              <a:t/>
            </a:r>
            <a:br>
              <a:rPr lang="en-US" sz="2800" dirty="0"/>
            </a:br>
            <a:r>
              <a:rPr lang="vi-VN" sz="2800" b="1" dirty="0"/>
              <a:t>C. </a:t>
            </a:r>
            <a:r>
              <a:rPr lang="vi-VN" sz="2800" dirty="0"/>
              <a:t>Thanks, I’m just looking.</a:t>
            </a:r>
            <a:r>
              <a:rPr lang="vi-VN" sz="2800" b="1" dirty="0"/>
              <a:t>	D. </a:t>
            </a:r>
            <a:r>
              <a:rPr lang="vi-VN" sz="2800" dirty="0"/>
              <a:t>Sorry for not buying anything</a:t>
            </a:r>
            <a:r>
              <a:rPr lang="en-US" sz="2800" dirty="0"/>
              <a:t/>
            </a:r>
            <a:br>
              <a:rPr lang="en-US" sz="2800" dirty="0"/>
            </a:br>
            <a:endParaRPr lang="en-US" sz="2800" b="1" i="0" u="none" strike="noStrike" baseline="0" dirty="0" smtClean="0">
              <a:latin typeface="Times New Roman"/>
            </a:endParaRPr>
          </a:p>
        </p:txBody>
      </p:sp>
      <p:sp>
        <p:nvSpPr>
          <p:cNvPr id="4" name="TextBox 3"/>
          <p:cNvSpPr txBox="1"/>
          <p:nvPr/>
        </p:nvSpPr>
        <p:spPr>
          <a:xfrm>
            <a:off x="228600" y="1905000"/>
            <a:ext cx="8534400" cy="3539430"/>
          </a:xfrm>
          <a:prstGeom prst="rect">
            <a:avLst/>
          </a:prstGeom>
          <a:noFill/>
        </p:spPr>
        <p:txBody>
          <a:bodyPr wrap="square" rtlCol="0">
            <a:spAutoFit/>
          </a:bodyPr>
          <a:lstStyle/>
          <a:p>
            <a:r>
              <a:rPr lang="en-US" sz="2800" dirty="0"/>
              <a:t>“</a:t>
            </a:r>
            <a:r>
              <a:rPr lang="en-US" sz="2800" dirty="0" err="1"/>
              <a:t>Tôi</a:t>
            </a:r>
            <a:r>
              <a:rPr lang="en-US" sz="2800" dirty="0"/>
              <a:t> </a:t>
            </a:r>
            <a:r>
              <a:rPr lang="en-US" sz="2800" dirty="0" err="1"/>
              <a:t>có</a:t>
            </a:r>
            <a:r>
              <a:rPr lang="en-US" sz="2800" dirty="0"/>
              <a:t> </a:t>
            </a:r>
            <a:r>
              <a:rPr lang="en-US" sz="2800" dirty="0" err="1"/>
              <a:t>thể</a:t>
            </a:r>
            <a:r>
              <a:rPr lang="en-US" sz="2800" dirty="0"/>
              <a:t> </a:t>
            </a:r>
            <a:r>
              <a:rPr lang="en-US" sz="2800" dirty="0" err="1"/>
              <a:t>giúp</a:t>
            </a:r>
            <a:r>
              <a:rPr lang="en-US" sz="2800" dirty="0"/>
              <a:t> </a:t>
            </a:r>
            <a:r>
              <a:rPr lang="en-US" sz="2800" dirty="0" err="1"/>
              <a:t>gì</a:t>
            </a:r>
            <a:r>
              <a:rPr lang="en-US" sz="2800" dirty="0"/>
              <a:t> </a:t>
            </a:r>
            <a:r>
              <a:rPr lang="en-US" sz="2800" dirty="0" err="1"/>
              <a:t>cho</a:t>
            </a:r>
            <a:r>
              <a:rPr lang="en-US" sz="2800" dirty="0"/>
              <a:t> </a:t>
            </a:r>
            <a:r>
              <a:rPr lang="en-US" sz="2800" dirty="0" err="1"/>
              <a:t>bạn</a:t>
            </a:r>
            <a:r>
              <a:rPr lang="en-US" sz="2800" dirty="0"/>
              <a:t>?” - “__________”</a:t>
            </a:r>
            <a:br>
              <a:rPr lang="en-US" sz="2800" dirty="0"/>
            </a:br>
            <a:r>
              <a:rPr lang="en-US" sz="2800" dirty="0"/>
              <a:t>A. </a:t>
            </a:r>
            <a:r>
              <a:rPr lang="en-US" sz="2800" dirty="0" err="1"/>
              <a:t>Không</a:t>
            </a:r>
            <a:r>
              <a:rPr lang="en-US" sz="2800" dirty="0"/>
              <a:t> </a:t>
            </a:r>
            <a:r>
              <a:rPr lang="en-US" sz="2800" dirty="0" err="1"/>
              <a:t>cần</a:t>
            </a:r>
            <a:r>
              <a:rPr lang="en-US" sz="2800" dirty="0"/>
              <a:t> </a:t>
            </a:r>
            <a:r>
              <a:rPr lang="en-US" sz="2800" dirty="0" err="1"/>
              <a:t>giúp</a:t>
            </a:r>
            <a:r>
              <a:rPr lang="en-US" sz="2800" dirty="0"/>
              <a:t>.</a:t>
            </a:r>
            <a:br>
              <a:rPr lang="en-US" sz="2800" dirty="0"/>
            </a:br>
            <a:r>
              <a:rPr lang="en-US" sz="2800" dirty="0"/>
              <a:t>B. </a:t>
            </a:r>
            <a:r>
              <a:rPr lang="en-US" sz="2800" dirty="0" err="1"/>
              <a:t>Cảm</a:t>
            </a:r>
            <a:r>
              <a:rPr lang="en-US" sz="2800" dirty="0"/>
              <a:t> </a:t>
            </a:r>
            <a:r>
              <a:rPr lang="en-US" sz="2800" dirty="0" err="1"/>
              <a:t>ơn</a:t>
            </a:r>
            <a:r>
              <a:rPr lang="en-US" sz="2800" dirty="0"/>
              <a:t>.</a:t>
            </a:r>
            <a:br>
              <a:rPr lang="en-US" sz="2800" dirty="0"/>
            </a:br>
            <a:r>
              <a:rPr lang="en-US" sz="2800" dirty="0"/>
              <a:t>C. </a:t>
            </a:r>
            <a:r>
              <a:rPr lang="en-US" sz="2800" dirty="0" err="1"/>
              <a:t>Cảm</a:t>
            </a:r>
            <a:r>
              <a:rPr lang="en-US" sz="2800" dirty="0"/>
              <a:t> </a:t>
            </a:r>
            <a:r>
              <a:rPr lang="en-US" sz="2800" dirty="0" err="1"/>
              <a:t>ơn</a:t>
            </a:r>
            <a:r>
              <a:rPr lang="en-US" sz="2800" dirty="0"/>
              <a:t>, </a:t>
            </a:r>
            <a:r>
              <a:rPr lang="en-US" sz="2800" dirty="0" err="1"/>
              <a:t>tôi</a:t>
            </a:r>
            <a:r>
              <a:rPr lang="en-US" sz="2800" dirty="0"/>
              <a:t> </a:t>
            </a:r>
            <a:r>
              <a:rPr lang="en-US" sz="2800" dirty="0" err="1"/>
              <a:t>chỉ</a:t>
            </a:r>
            <a:r>
              <a:rPr lang="en-US" sz="2800" dirty="0"/>
              <a:t> </a:t>
            </a:r>
            <a:r>
              <a:rPr lang="en-US" sz="2800" dirty="0" err="1"/>
              <a:t>đang</a:t>
            </a:r>
            <a:r>
              <a:rPr lang="en-US" sz="2800" dirty="0"/>
              <a:t> </a:t>
            </a:r>
            <a:r>
              <a:rPr lang="en-US" sz="2800" dirty="0" err="1"/>
              <a:t>xem</a:t>
            </a:r>
            <a:r>
              <a:rPr lang="en-US" sz="2800" dirty="0"/>
              <a:t> </a:t>
            </a:r>
            <a:r>
              <a:rPr lang="en-US" sz="2800" dirty="0" err="1"/>
              <a:t>thôi</a:t>
            </a:r>
            <a:r>
              <a:rPr lang="en-US" sz="2800" dirty="0"/>
              <a:t>.</a:t>
            </a:r>
            <a:br>
              <a:rPr lang="en-US" sz="2800" dirty="0"/>
            </a:br>
            <a:r>
              <a:rPr lang="en-US" sz="2800" dirty="0"/>
              <a:t>D. </a:t>
            </a:r>
            <a:r>
              <a:rPr lang="en-US" sz="2800" dirty="0" err="1"/>
              <a:t>Xin</a:t>
            </a:r>
            <a:r>
              <a:rPr lang="en-US" sz="2800" dirty="0"/>
              <a:t> </a:t>
            </a:r>
            <a:r>
              <a:rPr lang="en-US" sz="2800" dirty="0" err="1"/>
              <a:t>lỗi</a:t>
            </a:r>
            <a:r>
              <a:rPr lang="en-US" sz="2800" dirty="0"/>
              <a:t> </a:t>
            </a:r>
            <a:r>
              <a:rPr lang="en-US" sz="2800" dirty="0" err="1"/>
              <a:t>vì</a:t>
            </a:r>
            <a:r>
              <a:rPr lang="en-US" sz="2800" dirty="0"/>
              <a:t> </a:t>
            </a:r>
            <a:r>
              <a:rPr lang="en-US" sz="2800" dirty="0" err="1"/>
              <a:t>đã</a:t>
            </a:r>
            <a:r>
              <a:rPr lang="en-US" sz="2800" dirty="0"/>
              <a:t> </a:t>
            </a:r>
            <a:r>
              <a:rPr lang="en-US" sz="2800" dirty="0" err="1"/>
              <a:t>không</a:t>
            </a:r>
            <a:r>
              <a:rPr lang="en-US" sz="2800" dirty="0"/>
              <a:t> </a:t>
            </a:r>
            <a:r>
              <a:rPr lang="en-US" sz="2800" dirty="0" err="1"/>
              <a:t>mua</a:t>
            </a:r>
            <a:r>
              <a:rPr lang="en-US" sz="2800" dirty="0"/>
              <a:t> </a:t>
            </a:r>
            <a:r>
              <a:rPr lang="en-US" sz="2800" dirty="0" err="1"/>
              <a:t>thứ</a:t>
            </a:r>
            <a:r>
              <a:rPr lang="en-US" sz="2800" dirty="0"/>
              <a:t> </a:t>
            </a:r>
            <a:r>
              <a:rPr lang="en-US" sz="2800" dirty="0" err="1"/>
              <a:t>gì</a:t>
            </a:r>
            <a:r>
              <a:rPr lang="en-US" sz="2800" dirty="0"/>
              <a:t>.</a:t>
            </a:r>
            <a:br>
              <a:rPr lang="en-US" sz="2800" dirty="0"/>
            </a:br>
            <a:r>
              <a:rPr lang="en-US" sz="2800" dirty="0"/>
              <a:t>=&gt; </a:t>
            </a:r>
            <a:r>
              <a:rPr lang="en-US" sz="2800" dirty="0" err="1"/>
              <a:t>Khi</a:t>
            </a:r>
            <a:r>
              <a:rPr lang="en-US" sz="2800" dirty="0"/>
              <a:t> </a:t>
            </a:r>
            <a:r>
              <a:rPr lang="en-US" sz="2800" dirty="0" err="1"/>
              <a:t>được</a:t>
            </a:r>
            <a:r>
              <a:rPr lang="en-US" sz="2800" dirty="0"/>
              <a:t> </a:t>
            </a:r>
            <a:r>
              <a:rPr lang="en-US" sz="2800" dirty="0" err="1"/>
              <a:t>hỏi</a:t>
            </a:r>
            <a:r>
              <a:rPr lang="en-US" sz="2800" dirty="0"/>
              <a:t> </a:t>
            </a:r>
            <a:r>
              <a:rPr lang="en-US" sz="2800" dirty="0" err="1"/>
              <a:t>có</a:t>
            </a:r>
            <a:r>
              <a:rPr lang="en-US" sz="2800" dirty="0"/>
              <a:t> </a:t>
            </a:r>
            <a:r>
              <a:rPr lang="en-US" sz="2800" dirty="0" err="1"/>
              <a:t>cần</a:t>
            </a:r>
            <a:r>
              <a:rPr lang="en-US" sz="2800" dirty="0"/>
              <a:t> </a:t>
            </a:r>
            <a:r>
              <a:rPr lang="en-US" sz="2800" dirty="0" err="1"/>
              <a:t>giúp</a:t>
            </a:r>
            <a:r>
              <a:rPr lang="en-US" sz="2800" dirty="0"/>
              <a:t> </a:t>
            </a:r>
            <a:r>
              <a:rPr lang="en-US" sz="2800" dirty="0" err="1"/>
              <a:t>gì</a:t>
            </a:r>
            <a:r>
              <a:rPr lang="en-US" sz="2800" dirty="0"/>
              <a:t> </a:t>
            </a:r>
            <a:r>
              <a:rPr lang="en-US" sz="2800" dirty="0" err="1"/>
              <a:t>không</a:t>
            </a:r>
            <a:r>
              <a:rPr lang="en-US" sz="2800" dirty="0"/>
              <a:t> =&gt; </a:t>
            </a:r>
            <a:r>
              <a:rPr lang="en-US" sz="2800" dirty="0" err="1"/>
              <a:t>chúng</a:t>
            </a:r>
            <a:r>
              <a:rPr lang="en-US" sz="2800" dirty="0"/>
              <a:t> ta </a:t>
            </a:r>
            <a:r>
              <a:rPr lang="en-US" sz="2800" dirty="0" err="1"/>
              <a:t>nói</a:t>
            </a:r>
            <a:r>
              <a:rPr lang="en-US" sz="2800" dirty="0"/>
              <a:t> </a:t>
            </a:r>
            <a:r>
              <a:rPr lang="en-US" sz="2800" dirty="0" err="1"/>
              <a:t>cảm</a:t>
            </a:r>
            <a:r>
              <a:rPr lang="en-US" sz="2800" dirty="0"/>
              <a:t> </a:t>
            </a:r>
            <a:r>
              <a:rPr lang="en-US" sz="2800" dirty="0" err="1"/>
              <a:t>ơn</a:t>
            </a:r>
            <a:endParaRPr lang="en-US" sz="2800" dirty="0"/>
          </a:p>
          <a:p>
            <a:endParaRPr lang="en-US" sz="2800" dirty="0"/>
          </a:p>
        </p:txBody>
      </p:sp>
      <p:sp>
        <p:nvSpPr>
          <p:cNvPr id="5" name="Oval 4"/>
          <p:cNvSpPr/>
          <p:nvPr/>
        </p:nvSpPr>
        <p:spPr>
          <a:xfrm>
            <a:off x="457200" y="9144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58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l" rtl="0"/>
            <a:r>
              <a:rPr lang="en-US" sz="2800" b="1" i="0" u="none" strike="noStrike" baseline="0" dirty="0" smtClean="0">
                <a:latin typeface="Times New Roman"/>
              </a:rPr>
              <a:t>Question 18: 	</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admit 	B. suggest 	C. remind 	D. manage </a:t>
            </a:r>
          </a:p>
        </p:txBody>
      </p:sp>
      <p:sp>
        <p:nvSpPr>
          <p:cNvPr id="4" name="TextBox 3"/>
          <p:cNvSpPr txBox="1"/>
          <p:nvPr/>
        </p:nvSpPr>
        <p:spPr>
          <a:xfrm>
            <a:off x="457200" y="1981200"/>
            <a:ext cx="8001000" cy="2246769"/>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Trọng</a:t>
            </a:r>
            <a:r>
              <a:rPr lang="en-US" sz="2800" dirty="0"/>
              <a:t> </a:t>
            </a:r>
            <a:r>
              <a:rPr lang="en-US" sz="2800" dirty="0" err="1"/>
              <a:t>âm</a:t>
            </a:r>
            <a:r>
              <a:rPr lang="en-US" sz="2800" dirty="0"/>
              <a:t> </a:t>
            </a:r>
            <a:r>
              <a:rPr lang="en-US" sz="2800" dirty="0" err="1"/>
              <a:t>từ</a:t>
            </a:r>
            <a:r>
              <a:rPr lang="en-US" sz="2800" dirty="0"/>
              <a:t> </a:t>
            </a:r>
            <a:r>
              <a:rPr lang="en-US" sz="2800" dirty="0" err="1"/>
              <a:t>có</a:t>
            </a:r>
            <a:r>
              <a:rPr lang="en-US" sz="2800" dirty="0"/>
              <a:t> 2 </a:t>
            </a:r>
            <a:r>
              <a:rPr lang="en-US" sz="2800" dirty="0" err="1"/>
              <a:t>âm</a:t>
            </a:r>
            <a:r>
              <a:rPr lang="en-US" sz="2800" dirty="0"/>
              <a:t> </a:t>
            </a:r>
            <a:r>
              <a:rPr lang="en-US" sz="2800" dirty="0" err="1"/>
              <a:t>tiết</a:t>
            </a:r>
            <a:r>
              <a:rPr lang="en-US" sz="2800" dirty="0"/>
              <a:t> </a:t>
            </a:r>
          </a:p>
          <a:p>
            <a:r>
              <a:rPr lang="en-US" sz="2800" b="1" dirty="0" err="1"/>
              <a:t>Giải</a:t>
            </a:r>
            <a:r>
              <a:rPr lang="en-US" sz="2800" b="1" dirty="0"/>
              <a:t> </a:t>
            </a:r>
            <a:r>
              <a:rPr lang="en-US" sz="2800" b="1" dirty="0" err="1"/>
              <a:t>thích</a:t>
            </a:r>
            <a:r>
              <a:rPr lang="en-US" sz="2800" b="1" dirty="0"/>
              <a:t>: </a:t>
            </a:r>
            <a:endParaRPr lang="en-US" sz="2800" dirty="0"/>
          </a:p>
          <a:p>
            <a:r>
              <a:rPr lang="en-US" sz="2800" dirty="0"/>
              <a:t>A. admit /</a:t>
            </a:r>
            <a:r>
              <a:rPr lang="en-US" sz="2800" dirty="0" err="1"/>
              <a:t>ədˈmɪt</a:t>
            </a:r>
            <a:r>
              <a:rPr lang="en-US" sz="2800" dirty="0"/>
              <a:t>/ 		B. suggest /</a:t>
            </a:r>
            <a:r>
              <a:rPr lang="en-US" sz="2800" dirty="0" err="1"/>
              <a:t>səˈdʒest</a:t>
            </a:r>
            <a:r>
              <a:rPr lang="en-US" sz="2800" dirty="0"/>
              <a:t>/ </a:t>
            </a:r>
          </a:p>
          <a:p>
            <a:r>
              <a:rPr lang="en-US" sz="2800" dirty="0"/>
              <a:t>C. remind /</a:t>
            </a:r>
            <a:r>
              <a:rPr lang="en-US" sz="2800" dirty="0" err="1"/>
              <a:t>rɪˈmaɪnd</a:t>
            </a:r>
            <a:r>
              <a:rPr lang="en-US" sz="2800" dirty="0"/>
              <a:t>/ 		D. manage /ˈ</a:t>
            </a:r>
            <a:r>
              <a:rPr lang="en-US" sz="2800" dirty="0" err="1"/>
              <a:t>mænɪdʒ</a:t>
            </a:r>
            <a:r>
              <a:rPr lang="en-US" sz="2800" dirty="0"/>
              <a:t>/</a:t>
            </a:r>
          </a:p>
          <a:p>
            <a:endParaRPr lang="en-US" sz="2800" dirty="0"/>
          </a:p>
        </p:txBody>
      </p:sp>
      <p:sp>
        <p:nvSpPr>
          <p:cNvPr id="5" name="Oval 4"/>
          <p:cNvSpPr/>
          <p:nvPr/>
        </p:nvSpPr>
        <p:spPr>
          <a:xfrm>
            <a:off x="6019800" y="914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390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algn="l" rtl="0"/>
            <a:r>
              <a:rPr lang="en-US" sz="2800" b="1" i="0" u="none" strike="noStrike" baseline="0" dirty="0" smtClean="0">
                <a:latin typeface="Times New Roman"/>
              </a:rPr>
              <a:t>Question 19: 	</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approval 	B. applicant 	C. energy 	D. influence </a:t>
            </a:r>
          </a:p>
        </p:txBody>
      </p:sp>
      <p:sp>
        <p:nvSpPr>
          <p:cNvPr id="4" name="TextBox 3"/>
          <p:cNvSpPr txBox="1"/>
          <p:nvPr/>
        </p:nvSpPr>
        <p:spPr>
          <a:xfrm>
            <a:off x="457200" y="1981200"/>
            <a:ext cx="8305800" cy="1938992"/>
          </a:xfrm>
          <a:prstGeom prst="rect">
            <a:avLst/>
          </a:prstGeom>
          <a:noFill/>
        </p:spPr>
        <p:txBody>
          <a:bodyPr wrap="square" rtlCol="0">
            <a:spAutoFit/>
          </a:bodyPr>
          <a:lstStyle/>
          <a:p>
            <a:r>
              <a:rPr lang="en-US" sz="2400" b="1" dirty="0" err="1"/>
              <a:t>Kiến</a:t>
            </a:r>
            <a:r>
              <a:rPr lang="en-US" sz="2400" b="1" dirty="0"/>
              <a:t> </a:t>
            </a:r>
            <a:r>
              <a:rPr lang="en-US" sz="2400" b="1" dirty="0" err="1"/>
              <a:t>thức</a:t>
            </a:r>
            <a:r>
              <a:rPr lang="en-US" sz="2400" b="1" dirty="0"/>
              <a:t>: </a:t>
            </a:r>
            <a:r>
              <a:rPr lang="en-US" sz="2400" dirty="0" err="1"/>
              <a:t>Trọng</a:t>
            </a:r>
            <a:r>
              <a:rPr lang="en-US" sz="2400" dirty="0"/>
              <a:t> </a:t>
            </a:r>
            <a:r>
              <a:rPr lang="en-US" sz="2400" dirty="0" err="1"/>
              <a:t>âm</a:t>
            </a:r>
            <a:r>
              <a:rPr lang="en-US" sz="2400" dirty="0"/>
              <a:t> </a:t>
            </a:r>
            <a:r>
              <a:rPr lang="en-US" sz="2400" dirty="0" err="1"/>
              <a:t>từ</a:t>
            </a:r>
            <a:r>
              <a:rPr lang="en-US" sz="2400" dirty="0"/>
              <a:t> </a:t>
            </a:r>
            <a:r>
              <a:rPr lang="en-US" sz="2400" dirty="0" err="1"/>
              <a:t>có</a:t>
            </a:r>
            <a:r>
              <a:rPr lang="en-US" sz="2400" dirty="0"/>
              <a:t> 3 </a:t>
            </a:r>
            <a:r>
              <a:rPr lang="en-US" sz="2400" dirty="0" err="1"/>
              <a:t>âm</a:t>
            </a:r>
            <a:r>
              <a:rPr lang="en-US" sz="2400" dirty="0"/>
              <a:t> </a:t>
            </a:r>
            <a:r>
              <a:rPr lang="en-US" sz="2400" dirty="0" err="1"/>
              <a:t>tiết</a:t>
            </a:r>
            <a:r>
              <a:rPr lang="en-US" sz="2400" dirty="0"/>
              <a:t> </a:t>
            </a:r>
          </a:p>
          <a:p>
            <a:r>
              <a:rPr lang="en-US" sz="2400" b="1" dirty="0" err="1"/>
              <a:t>Giải</a:t>
            </a:r>
            <a:r>
              <a:rPr lang="en-US" sz="2400" b="1" dirty="0"/>
              <a:t> </a:t>
            </a:r>
            <a:r>
              <a:rPr lang="en-US" sz="2400" b="1" dirty="0" err="1"/>
              <a:t>thích</a:t>
            </a:r>
            <a:r>
              <a:rPr lang="en-US" sz="2400" b="1" dirty="0"/>
              <a:t>: </a:t>
            </a:r>
            <a:endParaRPr lang="en-US" sz="2400" dirty="0"/>
          </a:p>
          <a:p>
            <a:r>
              <a:rPr lang="en-US" sz="2400" dirty="0"/>
              <a:t>A. approval /</a:t>
            </a:r>
            <a:r>
              <a:rPr lang="en-US" sz="2400" dirty="0" err="1"/>
              <a:t>əˈpruːvl</a:t>
            </a:r>
            <a:r>
              <a:rPr lang="en-US" sz="2400" dirty="0"/>
              <a:t>/ 		B. applicant /ˈ</a:t>
            </a:r>
            <a:r>
              <a:rPr lang="en-US" sz="2400" dirty="0" err="1"/>
              <a:t>æplɪkənt</a:t>
            </a:r>
            <a:r>
              <a:rPr lang="en-US" sz="2400" dirty="0"/>
              <a:t>/ </a:t>
            </a:r>
          </a:p>
          <a:p>
            <a:r>
              <a:rPr lang="en-US" sz="2400" dirty="0"/>
              <a:t>C. energy /ˈ</a:t>
            </a:r>
            <a:r>
              <a:rPr lang="en-US" sz="2400" dirty="0" err="1"/>
              <a:t>enədʒi</a:t>
            </a:r>
            <a:r>
              <a:rPr lang="en-US" sz="2400" dirty="0"/>
              <a:t>/		D. influence /ˈ</a:t>
            </a:r>
            <a:r>
              <a:rPr lang="en-US" sz="2400" dirty="0" err="1"/>
              <a:t>ɪnfluəns</a:t>
            </a:r>
            <a:r>
              <a:rPr lang="en-US" sz="2400" dirty="0"/>
              <a:t>/ </a:t>
            </a:r>
          </a:p>
          <a:p>
            <a:endParaRPr lang="en-US" sz="2400" dirty="0"/>
          </a:p>
        </p:txBody>
      </p:sp>
      <p:sp>
        <p:nvSpPr>
          <p:cNvPr id="5" name="Oval 4"/>
          <p:cNvSpPr/>
          <p:nvPr/>
        </p:nvSpPr>
        <p:spPr>
          <a:xfrm>
            <a:off x="4572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177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38100"/>
            <a:ext cx="8229600" cy="1143000"/>
          </a:xfrm>
        </p:spPr>
        <p:txBody>
          <a:bodyPr>
            <a:noAutofit/>
          </a:bodyPr>
          <a:lstStyle/>
          <a:p>
            <a:pPr algn="l"/>
            <a:r>
              <a:rPr lang="en-US" sz="2400" b="1" i="0" u="none" strike="noStrike" baseline="0" dirty="0" smtClean="0">
                <a:latin typeface="Times New Roman"/>
              </a:rPr>
              <a:t>Question 2: They rarely let her stay out late, _______?</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do they	B. don’t they 	 C. does she	</a:t>
            </a:r>
            <a:r>
              <a:rPr lang="en-US" sz="2400" b="1" i="0" u="none" strike="noStrike" baseline="0" dirty="0" smtClean="0">
                <a:latin typeface="Times New Roman"/>
              </a:rPr>
              <a:t>D</a:t>
            </a:r>
            <a:r>
              <a:rPr lang="en-US" sz="2400" b="1" i="0" u="none" strike="noStrike" baseline="0" dirty="0" smtClean="0">
                <a:latin typeface="Times New Roman"/>
              </a:rPr>
              <a:t>. doesn’t she</a:t>
            </a:r>
          </a:p>
        </p:txBody>
      </p:sp>
      <p:sp>
        <p:nvSpPr>
          <p:cNvPr id="4" name="TextBox 3"/>
          <p:cNvSpPr txBox="1"/>
          <p:nvPr/>
        </p:nvSpPr>
        <p:spPr>
          <a:xfrm>
            <a:off x="413197" y="1295400"/>
            <a:ext cx="8458200" cy="5693866"/>
          </a:xfrm>
          <a:prstGeom prst="rect">
            <a:avLst/>
          </a:prstGeom>
          <a:noFill/>
        </p:spPr>
        <p:txBody>
          <a:bodyPr wrap="square" rtlCol="0">
            <a:spAutoFit/>
          </a:bodyPr>
          <a:lstStyle/>
          <a:p>
            <a:r>
              <a:rPr lang="en-US" sz="2800" dirty="0" smtClean="0"/>
              <a:t>- </a:t>
            </a:r>
            <a:r>
              <a:rPr lang="en-US" sz="2800" dirty="0" err="1"/>
              <a:t>câu</a:t>
            </a:r>
            <a:r>
              <a:rPr lang="en-US" sz="2800" dirty="0"/>
              <a:t> </a:t>
            </a:r>
            <a:r>
              <a:rPr lang="en-US" sz="2800" dirty="0" err="1"/>
              <a:t>hỏi</a:t>
            </a:r>
            <a:r>
              <a:rPr lang="en-US" sz="2800" dirty="0"/>
              <a:t> </a:t>
            </a:r>
            <a:r>
              <a:rPr lang="en-US" sz="2800" dirty="0" err="1"/>
              <a:t>đuôi</a:t>
            </a:r>
            <a:endParaRPr lang="en-US" sz="2800" dirty="0"/>
          </a:p>
          <a:p>
            <a:r>
              <a:rPr lang="en-US" sz="2800" dirty="0" err="1"/>
              <a:t>Câu</a:t>
            </a:r>
            <a:r>
              <a:rPr lang="en-US" sz="2800" dirty="0"/>
              <a:t> </a:t>
            </a:r>
            <a:r>
              <a:rPr lang="en-US" sz="2800" dirty="0" err="1"/>
              <a:t>hỏi</a:t>
            </a:r>
            <a:r>
              <a:rPr lang="en-US" sz="2800" dirty="0"/>
              <a:t> </a:t>
            </a:r>
            <a:r>
              <a:rPr lang="en-US" sz="2800" dirty="0" err="1"/>
              <a:t>đuôi</a:t>
            </a:r>
            <a:r>
              <a:rPr lang="en-US" sz="2800" dirty="0"/>
              <a:t> </a:t>
            </a:r>
            <a:r>
              <a:rPr lang="en-US" sz="2800" dirty="0" err="1"/>
              <a:t>luôn</a:t>
            </a:r>
            <a:r>
              <a:rPr lang="en-US" sz="2800" dirty="0"/>
              <a:t> </a:t>
            </a:r>
            <a:r>
              <a:rPr lang="en-US" sz="2800" dirty="0" err="1"/>
              <a:t>hỏi</a:t>
            </a:r>
            <a:r>
              <a:rPr lang="en-US" sz="2800" dirty="0"/>
              <a:t> </a:t>
            </a:r>
            <a:r>
              <a:rPr lang="en-US" sz="2800" dirty="0" err="1"/>
              <a:t>cho</a:t>
            </a:r>
            <a:r>
              <a:rPr lang="en-US" sz="2800" dirty="0"/>
              <a:t> </a:t>
            </a:r>
            <a:r>
              <a:rPr lang="en-US" sz="2800" dirty="0" err="1"/>
              <a:t>động</a:t>
            </a:r>
            <a:r>
              <a:rPr lang="en-US" sz="2800" dirty="0"/>
              <a:t> </a:t>
            </a:r>
            <a:r>
              <a:rPr lang="en-US" sz="2800" dirty="0" err="1"/>
              <a:t>từ</a:t>
            </a:r>
            <a:r>
              <a:rPr lang="en-US" sz="2800" dirty="0"/>
              <a:t> </a:t>
            </a:r>
            <a:r>
              <a:rPr lang="en-US" sz="2800" dirty="0" err="1"/>
              <a:t>và</a:t>
            </a:r>
            <a:r>
              <a:rPr lang="en-US" sz="2800" dirty="0"/>
              <a:t> </a:t>
            </a:r>
            <a:r>
              <a:rPr lang="en-US" sz="2800" dirty="0" err="1"/>
              <a:t>chủ</a:t>
            </a:r>
            <a:r>
              <a:rPr lang="en-US" sz="2800" dirty="0"/>
              <a:t> </a:t>
            </a:r>
            <a:r>
              <a:rPr lang="en-US" sz="2800" dirty="0" err="1"/>
              <a:t>ngữ</a:t>
            </a:r>
            <a:r>
              <a:rPr lang="en-US" sz="2800" dirty="0"/>
              <a:t> ở </a:t>
            </a:r>
            <a:r>
              <a:rPr lang="en-US" sz="2800" dirty="0" err="1"/>
              <a:t>mệnh</a:t>
            </a:r>
            <a:r>
              <a:rPr lang="en-US" sz="2800" dirty="0"/>
              <a:t> </a:t>
            </a:r>
            <a:r>
              <a:rPr lang="en-US" sz="2800" dirty="0" err="1"/>
              <a:t>đề</a:t>
            </a:r>
            <a:r>
              <a:rPr lang="en-US" sz="2800" dirty="0"/>
              <a:t> </a:t>
            </a:r>
            <a:r>
              <a:rPr lang="en-US" sz="2800" dirty="0" err="1"/>
              <a:t>chính</a:t>
            </a:r>
            <a:r>
              <a:rPr lang="en-US" sz="2800" dirty="0"/>
              <a:t>. </a:t>
            </a:r>
            <a:r>
              <a:rPr lang="en-US" sz="2800" dirty="0" err="1"/>
              <a:t>Trong</a:t>
            </a:r>
            <a:r>
              <a:rPr lang="en-US" sz="2800" dirty="0"/>
              <a:t> </a:t>
            </a:r>
            <a:r>
              <a:rPr lang="en-US" sz="2800" dirty="0" err="1"/>
              <a:t>trường</a:t>
            </a:r>
            <a:r>
              <a:rPr lang="en-US" sz="2800" dirty="0"/>
              <a:t> </a:t>
            </a:r>
            <a:r>
              <a:rPr lang="en-US" sz="2800" dirty="0" err="1"/>
              <a:t>hợp</a:t>
            </a:r>
            <a:r>
              <a:rPr lang="en-US" sz="2800" dirty="0"/>
              <a:t> </a:t>
            </a:r>
            <a:r>
              <a:rPr lang="en-US" sz="2800" dirty="0" err="1"/>
              <a:t>này</a:t>
            </a:r>
            <a:r>
              <a:rPr lang="en-US" sz="2800" dirty="0"/>
              <a:t>, </a:t>
            </a:r>
            <a:r>
              <a:rPr lang="en-US" sz="2800" dirty="0" err="1"/>
              <a:t>chủ</a:t>
            </a:r>
            <a:r>
              <a:rPr lang="en-US" sz="2800" dirty="0"/>
              <a:t> </a:t>
            </a:r>
            <a:r>
              <a:rPr lang="en-US" sz="2800" dirty="0" err="1"/>
              <a:t>ngữ</a:t>
            </a:r>
            <a:r>
              <a:rPr lang="en-US" sz="2800" dirty="0"/>
              <a:t> </a:t>
            </a:r>
            <a:r>
              <a:rPr lang="en-US" sz="2800" dirty="0" err="1"/>
              <a:t>của</a:t>
            </a:r>
            <a:r>
              <a:rPr lang="en-US" sz="2800" dirty="0"/>
              <a:t> </a:t>
            </a:r>
            <a:r>
              <a:rPr lang="en-US" sz="2800" dirty="0" err="1"/>
              <a:t>mệnh</a:t>
            </a:r>
            <a:r>
              <a:rPr lang="en-US" sz="2800" dirty="0"/>
              <a:t> </a:t>
            </a:r>
            <a:r>
              <a:rPr lang="en-US" sz="2800" dirty="0" err="1"/>
              <a:t>đề</a:t>
            </a:r>
            <a:r>
              <a:rPr lang="en-US" sz="2800" dirty="0"/>
              <a:t> </a:t>
            </a:r>
            <a:r>
              <a:rPr lang="en-US" sz="2800" dirty="0" err="1"/>
              <a:t>chính</a:t>
            </a:r>
            <a:r>
              <a:rPr lang="en-US" sz="2800" dirty="0"/>
              <a:t> </a:t>
            </a:r>
            <a:r>
              <a:rPr lang="en-US" sz="2800" dirty="0" err="1"/>
              <a:t>là</a:t>
            </a:r>
            <a:r>
              <a:rPr lang="en-US" sz="2800" dirty="0"/>
              <a:t> “they” </a:t>
            </a:r>
            <a:r>
              <a:rPr lang="en-US" sz="2800" dirty="0" err="1"/>
              <a:t>nên</a:t>
            </a:r>
            <a:r>
              <a:rPr lang="en-US" sz="2800" dirty="0"/>
              <a:t> </a:t>
            </a:r>
            <a:r>
              <a:rPr lang="en-US" sz="2800" dirty="0" err="1"/>
              <a:t>hai</a:t>
            </a:r>
            <a:r>
              <a:rPr lang="en-US" sz="2800" dirty="0"/>
              <a:t> </a:t>
            </a:r>
            <a:r>
              <a:rPr lang="en-US" sz="2800" dirty="0" err="1"/>
              <a:t>đáp</a:t>
            </a:r>
            <a:r>
              <a:rPr lang="en-US" sz="2800" dirty="0"/>
              <a:t> </a:t>
            </a:r>
            <a:r>
              <a:rPr lang="en-US" sz="2800" dirty="0" err="1"/>
              <a:t>án</a:t>
            </a:r>
            <a:r>
              <a:rPr lang="en-US" sz="2800" dirty="0"/>
              <a:t> C </a:t>
            </a:r>
            <a:r>
              <a:rPr lang="en-US" sz="2800" dirty="0" err="1"/>
              <a:t>và</a:t>
            </a:r>
            <a:r>
              <a:rPr lang="en-US" sz="2800" dirty="0"/>
              <a:t> D (</a:t>
            </a:r>
            <a:r>
              <a:rPr lang="en-US" sz="2800" dirty="0" err="1"/>
              <a:t>hỏi</a:t>
            </a:r>
            <a:r>
              <a:rPr lang="en-US" sz="2800" dirty="0"/>
              <a:t> </a:t>
            </a:r>
            <a:r>
              <a:rPr lang="en-US" sz="2800" dirty="0" err="1"/>
              <a:t>cho</a:t>
            </a:r>
            <a:r>
              <a:rPr lang="en-US" sz="2800" dirty="0"/>
              <a:t> She) </a:t>
            </a:r>
            <a:r>
              <a:rPr lang="en-US" sz="2800" dirty="0" err="1"/>
              <a:t>bị</a:t>
            </a:r>
            <a:r>
              <a:rPr lang="en-US" sz="2800" dirty="0"/>
              <a:t> </a:t>
            </a:r>
            <a:r>
              <a:rPr lang="en-US" sz="2800" dirty="0" err="1"/>
              <a:t>loại</a:t>
            </a:r>
            <a:r>
              <a:rPr lang="en-US" sz="2800" dirty="0"/>
              <a:t>.</a:t>
            </a:r>
          </a:p>
          <a:p>
            <a:r>
              <a:rPr lang="en-US" sz="2800" dirty="0" err="1"/>
              <a:t>Câu</a:t>
            </a:r>
            <a:r>
              <a:rPr lang="en-US" sz="2800" dirty="0"/>
              <a:t> </a:t>
            </a:r>
            <a:r>
              <a:rPr lang="en-US" sz="2800" dirty="0" err="1"/>
              <a:t>khẳng</a:t>
            </a:r>
            <a:r>
              <a:rPr lang="en-US" sz="2800" dirty="0"/>
              <a:t> </a:t>
            </a:r>
            <a:r>
              <a:rPr lang="en-US" sz="2800" dirty="0" err="1"/>
              <a:t>định</a:t>
            </a:r>
            <a:r>
              <a:rPr lang="en-US" sz="2800" dirty="0"/>
              <a:t> </a:t>
            </a:r>
            <a:r>
              <a:rPr lang="en-US" sz="2800" dirty="0" err="1"/>
              <a:t>có</a:t>
            </a:r>
            <a:r>
              <a:rPr lang="en-US" sz="2800" dirty="0"/>
              <a:t> </a:t>
            </a:r>
            <a:r>
              <a:rPr lang="en-US" sz="2800" dirty="0" err="1"/>
              <a:t>câu</a:t>
            </a:r>
            <a:r>
              <a:rPr lang="en-US" sz="2800" dirty="0"/>
              <a:t> </a:t>
            </a:r>
            <a:r>
              <a:rPr lang="en-US" sz="2800" dirty="0" err="1"/>
              <a:t>hỏi</a:t>
            </a:r>
            <a:r>
              <a:rPr lang="en-US" sz="2800" dirty="0"/>
              <a:t> </a:t>
            </a:r>
            <a:r>
              <a:rPr lang="en-US" sz="2800" dirty="0" err="1"/>
              <a:t>đuôi</a:t>
            </a:r>
            <a:r>
              <a:rPr lang="en-US" sz="2800" dirty="0"/>
              <a:t> </a:t>
            </a:r>
            <a:r>
              <a:rPr lang="en-US" sz="2800" dirty="0" err="1"/>
              <a:t>dạng</a:t>
            </a:r>
            <a:r>
              <a:rPr lang="en-US" sz="2800" dirty="0"/>
              <a:t> </a:t>
            </a:r>
            <a:r>
              <a:rPr lang="en-US" sz="2800" dirty="0" err="1"/>
              <a:t>phủ</a:t>
            </a:r>
            <a:r>
              <a:rPr lang="en-US" sz="2800" dirty="0"/>
              <a:t> </a:t>
            </a:r>
            <a:r>
              <a:rPr lang="en-US" sz="2800" dirty="0" err="1"/>
              <a:t>định</a:t>
            </a:r>
            <a:r>
              <a:rPr lang="en-US" sz="2800" dirty="0"/>
              <a:t> </a:t>
            </a:r>
            <a:r>
              <a:rPr lang="en-US" sz="2800" dirty="0" err="1"/>
              <a:t>còn</a:t>
            </a:r>
            <a:r>
              <a:rPr lang="en-US" sz="2800" dirty="0"/>
              <a:t> </a:t>
            </a:r>
            <a:r>
              <a:rPr lang="en-US" sz="2800" dirty="0" err="1"/>
              <a:t>câu</a:t>
            </a:r>
            <a:r>
              <a:rPr lang="en-US" sz="2800" dirty="0"/>
              <a:t> </a:t>
            </a:r>
            <a:r>
              <a:rPr lang="en-US" sz="2800" dirty="0" err="1"/>
              <a:t>phủ</a:t>
            </a:r>
            <a:r>
              <a:rPr lang="en-US" sz="2800" dirty="0"/>
              <a:t> </a:t>
            </a:r>
            <a:r>
              <a:rPr lang="en-US" sz="2800" dirty="0" err="1"/>
              <a:t>định</a:t>
            </a:r>
            <a:r>
              <a:rPr lang="en-US" sz="2800" dirty="0"/>
              <a:t> </a:t>
            </a:r>
            <a:r>
              <a:rPr lang="en-US" sz="2800" dirty="0" err="1"/>
              <a:t>có</a:t>
            </a:r>
            <a:r>
              <a:rPr lang="en-US" sz="2800" dirty="0"/>
              <a:t> </a:t>
            </a:r>
            <a:r>
              <a:rPr lang="en-US" sz="2800" dirty="0" err="1"/>
              <a:t>câu</a:t>
            </a:r>
            <a:r>
              <a:rPr lang="en-US" sz="2800" dirty="0"/>
              <a:t> </a:t>
            </a:r>
            <a:r>
              <a:rPr lang="en-US" sz="2800" dirty="0" err="1"/>
              <a:t>hỏi</a:t>
            </a:r>
            <a:r>
              <a:rPr lang="en-US" sz="2800" dirty="0"/>
              <a:t> </a:t>
            </a:r>
            <a:r>
              <a:rPr lang="en-US" sz="2800" dirty="0" err="1"/>
              <a:t>đuôi</a:t>
            </a:r>
            <a:r>
              <a:rPr lang="en-US" sz="2800" dirty="0"/>
              <a:t> </a:t>
            </a:r>
            <a:r>
              <a:rPr lang="en-US" sz="2800" dirty="0" err="1"/>
              <a:t>dạng</a:t>
            </a:r>
            <a:r>
              <a:rPr lang="en-US" sz="2800" dirty="0"/>
              <a:t> </a:t>
            </a:r>
            <a:r>
              <a:rPr lang="en-US" sz="2800" dirty="0" err="1"/>
              <a:t>khẳng</a:t>
            </a:r>
            <a:r>
              <a:rPr lang="en-US" sz="2800" dirty="0"/>
              <a:t> </a:t>
            </a:r>
            <a:r>
              <a:rPr lang="en-US" sz="2800" dirty="0" err="1"/>
              <a:t>định</a:t>
            </a:r>
            <a:r>
              <a:rPr lang="en-US" sz="2800" dirty="0"/>
              <a:t>. </a:t>
            </a:r>
            <a:r>
              <a:rPr lang="en-US" sz="2800" dirty="0" err="1"/>
              <a:t>Câu</a:t>
            </a:r>
            <a:r>
              <a:rPr lang="en-US" sz="2800" dirty="0"/>
              <a:t> </a:t>
            </a:r>
            <a:r>
              <a:rPr lang="en-US" sz="2800" dirty="0" err="1"/>
              <a:t>đề</a:t>
            </a:r>
            <a:r>
              <a:rPr lang="en-US" sz="2800" dirty="0"/>
              <a:t> </a:t>
            </a:r>
            <a:r>
              <a:rPr lang="en-US" sz="2800" dirty="0" err="1"/>
              <a:t>bài</a:t>
            </a:r>
            <a:r>
              <a:rPr lang="en-US" sz="2800" dirty="0"/>
              <a:t> </a:t>
            </a:r>
            <a:r>
              <a:rPr lang="en-US" sz="2800" dirty="0" err="1"/>
              <a:t>cho</a:t>
            </a:r>
            <a:r>
              <a:rPr lang="en-US" sz="2800" dirty="0"/>
              <a:t> </a:t>
            </a:r>
            <a:r>
              <a:rPr lang="en-US" sz="2800" dirty="0" err="1"/>
              <a:t>có</a:t>
            </a:r>
            <a:r>
              <a:rPr lang="en-US" sz="2800" dirty="0"/>
              <a:t> “</a:t>
            </a:r>
            <a:r>
              <a:rPr lang="en-US" sz="2800" dirty="0">
                <a:solidFill>
                  <a:srgbClr val="FFFF00"/>
                </a:solidFill>
              </a:rPr>
              <a:t>rarely</a:t>
            </a:r>
            <a:r>
              <a:rPr lang="en-US" sz="2800" dirty="0"/>
              <a:t>” </a:t>
            </a:r>
            <a:r>
              <a:rPr lang="en-US" sz="2800" dirty="0" err="1"/>
              <a:t>là</a:t>
            </a:r>
            <a:r>
              <a:rPr lang="en-US" sz="2800" dirty="0"/>
              <a:t> </a:t>
            </a:r>
            <a:r>
              <a:rPr lang="en-US" sz="2800" dirty="0" err="1"/>
              <a:t>trạng</a:t>
            </a:r>
            <a:r>
              <a:rPr lang="en-US" sz="2800" dirty="0"/>
              <a:t> </a:t>
            </a:r>
            <a:r>
              <a:rPr lang="en-US" sz="2800" dirty="0" err="1"/>
              <a:t>từ</a:t>
            </a:r>
            <a:r>
              <a:rPr lang="en-US" sz="2800" dirty="0"/>
              <a:t> </a:t>
            </a:r>
            <a:r>
              <a:rPr lang="en-US" sz="2800" dirty="0" err="1"/>
              <a:t>phủ</a:t>
            </a:r>
            <a:r>
              <a:rPr lang="en-US" sz="2800" dirty="0"/>
              <a:t> </a:t>
            </a:r>
            <a:r>
              <a:rPr lang="en-US" sz="2800" dirty="0" err="1"/>
              <a:t>định</a:t>
            </a:r>
            <a:r>
              <a:rPr lang="en-US" sz="2800" dirty="0"/>
              <a:t> </a:t>
            </a:r>
            <a:r>
              <a:rPr lang="en-US" sz="2800" dirty="0" err="1"/>
              <a:t>nên</a:t>
            </a:r>
            <a:r>
              <a:rPr lang="en-US" sz="2800" dirty="0"/>
              <a:t> </a:t>
            </a:r>
            <a:r>
              <a:rPr lang="en-US" sz="2800" dirty="0" err="1"/>
              <a:t>nó</a:t>
            </a:r>
            <a:r>
              <a:rPr lang="en-US" sz="2800" dirty="0"/>
              <a:t> </a:t>
            </a:r>
            <a:r>
              <a:rPr lang="en-US" sz="2800" dirty="0" err="1"/>
              <a:t>là</a:t>
            </a:r>
            <a:r>
              <a:rPr lang="en-US" sz="2800" dirty="0"/>
              <a:t> </a:t>
            </a:r>
            <a:r>
              <a:rPr lang="en-US" sz="2800" dirty="0" err="1"/>
              <a:t>câu</a:t>
            </a:r>
            <a:r>
              <a:rPr lang="en-US" sz="2800" dirty="0"/>
              <a:t> </a:t>
            </a:r>
            <a:r>
              <a:rPr lang="en-US" sz="2800" dirty="0" err="1"/>
              <a:t>phủ</a:t>
            </a:r>
            <a:r>
              <a:rPr lang="en-US" sz="2800" dirty="0"/>
              <a:t> </a:t>
            </a:r>
            <a:r>
              <a:rPr lang="en-US" sz="2800" dirty="0" err="1"/>
              <a:t>định</a:t>
            </a:r>
            <a:r>
              <a:rPr lang="en-US" sz="2800" dirty="0"/>
              <a:t>. </a:t>
            </a:r>
            <a:r>
              <a:rPr lang="en-US" sz="2800" dirty="0" err="1"/>
              <a:t>Vì</a:t>
            </a:r>
            <a:r>
              <a:rPr lang="en-US" sz="2800" dirty="0"/>
              <a:t> </a:t>
            </a:r>
            <a:r>
              <a:rPr lang="en-US" sz="2800" dirty="0" err="1"/>
              <a:t>vậy</a:t>
            </a:r>
            <a:r>
              <a:rPr lang="en-US" sz="2800" dirty="0"/>
              <a:t>, </a:t>
            </a:r>
            <a:r>
              <a:rPr lang="en-US" sz="2800" dirty="0" err="1"/>
              <a:t>chọn</a:t>
            </a:r>
            <a:r>
              <a:rPr lang="en-US" sz="2800" dirty="0"/>
              <a:t> </a:t>
            </a:r>
            <a:r>
              <a:rPr lang="en-US" sz="2800" dirty="0" err="1"/>
              <a:t>đáp</a:t>
            </a:r>
            <a:r>
              <a:rPr lang="en-US" sz="2800" dirty="0"/>
              <a:t> </a:t>
            </a:r>
            <a:r>
              <a:rPr lang="en-US" sz="2800" dirty="0" err="1"/>
              <a:t>án</a:t>
            </a:r>
            <a:r>
              <a:rPr lang="en-US" sz="2800" dirty="0"/>
              <a:t> A - do they (</a:t>
            </a:r>
            <a:r>
              <a:rPr lang="en-US" sz="2800" dirty="0" err="1"/>
              <a:t>có</a:t>
            </a:r>
            <a:r>
              <a:rPr lang="en-US" sz="2800" dirty="0"/>
              <a:t> </a:t>
            </a:r>
            <a:r>
              <a:rPr lang="en-US" sz="2800" dirty="0" err="1"/>
              <a:t>phần</a:t>
            </a:r>
            <a:r>
              <a:rPr lang="en-US" sz="2800" dirty="0"/>
              <a:t> </a:t>
            </a:r>
            <a:r>
              <a:rPr lang="en-US" sz="2800" dirty="0" err="1"/>
              <a:t>hỏi</a:t>
            </a:r>
            <a:r>
              <a:rPr lang="en-US" sz="2800" dirty="0"/>
              <a:t> </a:t>
            </a:r>
            <a:r>
              <a:rPr lang="en-US" sz="2800" dirty="0" err="1"/>
              <a:t>đuôi</a:t>
            </a:r>
            <a:r>
              <a:rPr lang="en-US" sz="2800" dirty="0"/>
              <a:t> </a:t>
            </a:r>
            <a:r>
              <a:rPr lang="en-US" sz="2800" dirty="0" err="1"/>
              <a:t>khẳng</a:t>
            </a:r>
            <a:r>
              <a:rPr lang="en-US" sz="2800" dirty="0"/>
              <a:t> </a:t>
            </a:r>
            <a:r>
              <a:rPr lang="en-US" sz="2800" dirty="0" err="1"/>
              <a:t>định</a:t>
            </a:r>
            <a:r>
              <a:rPr lang="en-US" sz="2800" dirty="0"/>
              <a:t>).</a:t>
            </a:r>
          </a:p>
          <a:p>
            <a:r>
              <a:rPr lang="en-US" sz="2800" dirty="0" err="1"/>
              <a:t>Tạm</a:t>
            </a:r>
            <a:r>
              <a:rPr lang="en-US" sz="2800" dirty="0"/>
              <a:t> </a:t>
            </a:r>
            <a:r>
              <a:rPr lang="en-US" sz="2800" dirty="0" err="1"/>
              <a:t>dịch</a:t>
            </a:r>
            <a:r>
              <a:rPr lang="en-US" sz="2800" dirty="0"/>
              <a:t>: </a:t>
            </a:r>
            <a:r>
              <a:rPr lang="en-US" sz="2800" dirty="0" err="1"/>
              <a:t>Họ</a:t>
            </a:r>
            <a:r>
              <a:rPr lang="en-US" sz="2800" dirty="0"/>
              <a:t> </a:t>
            </a:r>
            <a:r>
              <a:rPr lang="en-US" sz="2800" dirty="0" err="1"/>
              <a:t>không</a:t>
            </a:r>
            <a:r>
              <a:rPr lang="en-US" sz="2800" dirty="0"/>
              <a:t> </a:t>
            </a:r>
            <a:r>
              <a:rPr lang="en-US" sz="2800" dirty="0" err="1"/>
              <a:t>cho</a:t>
            </a:r>
            <a:r>
              <a:rPr lang="en-US" sz="2800" dirty="0"/>
              <a:t> </a:t>
            </a:r>
            <a:r>
              <a:rPr lang="en-US" sz="2800" dirty="0" err="1"/>
              <a:t>cô</a:t>
            </a:r>
            <a:r>
              <a:rPr lang="en-US" sz="2800" dirty="0"/>
              <a:t> </a:t>
            </a:r>
            <a:r>
              <a:rPr lang="en-US" sz="2800" dirty="0" err="1"/>
              <a:t>ấy</a:t>
            </a:r>
            <a:r>
              <a:rPr lang="en-US" sz="2800" dirty="0"/>
              <a:t> </a:t>
            </a:r>
            <a:r>
              <a:rPr lang="en-US" sz="2800" dirty="0" err="1"/>
              <a:t>ra</a:t>
            </a:r>
            <a:r>
              <a:rPr lang="en-US" sz="2800" dirty="0"/>
              <a:t> </a:t>
            </a:r>
            <a:r>
              <a:rPr lang="en-US" sz="2800" dirty="0" err="1"/>
              <a:t>ngoài</a:t>
            </a:r>
            <a:r>
              <a:rPr lang="en-US" sz="2800" dirty="0"/>
              <a:t> </a:t>
            </a:r>
            <a:r>
              <a:rPr lang="en-US" sz="2800" dirty="0" err="1"/>
              <a:t>quá</a:t>
            </a:r>
            <a:r>
              <a:rPr lang="en-US" sz="2800" dirty="0"/>
              <a:t> </a:t>
            </a:r>
            <a:r>
              <a:rPr lang="en-US" sz="2800" dirty="0" err="1"/>
              <a:t>muộn</a:t>
            </a:r>
            <a:r>
              <a:rPr lang="en-US" sz="2800" dirty="0"/>
              <a:t> </a:t>
            </a:r>
            <a:r>
              <a:rPr lang="en-US" sz="2800" dirty="0" err="1"/>
              <a:t>đâu</a:t>
            </a:r>
            <a:r>
              <a:rPr lang="en-US" sz="2800" dirty="0"/>
              <a:t>, </a:t>
            </a:r>
            <a:r>
              <a:rPr lang="en-US" sz="2800" dirty="0" err="1"/>
              <a:t>có</a:t>
            </a:r>
            <a:r>
              <a:rPr lang="en-US" sz="2800" dirty="0"/>
              <a:t> </a:t>
            </a:r>
            <a:r>
              <a:rPr lang="en-US" sz="2800" dirty="0" err="1"/>
              <a:t>đúng</a:t>
            </a:r>
            <a:r>
              <a:rPr lang="en-US" sz="2800" dirty="0"/>
              <a:t> </a:t>
            </a:r>
            <a:r>
              <a:rPr lang="en-US" sz="2800" dirty="0" err="1"/>
              <a:t>không</a:t>
            </a:r>
            <a:r>
              <a:rPr lang="en-US" sz="2800" dirty="0"/>
              <a:t>?</a:t>
            </a:r>
          </a:p>
          <a:p>
            <a:endParaRPr lang="en-US" sz="2800" dirty="0"/>
          </a:p>
        </p:txBody>
      </p:sp>
      <p:sp>
        <p:nvSpPr>
          <p:cNvPr id="5" name="Oval 4"/>
          <p:cNvSpPr/>
          <p:nvPr/>
        </p:nvSpPr>
        <p:spPr>
          <a:xfrm>
            <a:off x="914400" y="533400"/>
            <a:ext cx="577403"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a:p>
        </p:txBody>
      </p:sp>
    </p:spTree>
    <p:extLst>
      <p:ext uri="{BB962C8B-B14F-4D97-AF65-F5344CB8AC3E}">
        <p14:creationId xmlns:p14="http://schemas.microsoft.com/office/powerpoint/2010/main" val="419737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l" rtl="0"/>
            <a:r>
              <a:rPr lang="en-US" sz="2800" b="1" i="0" u="none" strike="noStrike" baseline="0" dirty="0" smtClean="0">
                <a:latin typeface="Times New Roman"/>
              </a:rPr>
              <a:t>Question 20: 	</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watch</a:t>
            </a:r>
            <a:r>
              <a:rPr lang="en-US" sz="2800" b="1" i="0" u="sng" strike="noStrike" baseline="0" dirty="0" smtClean="0">
                <a:latin typeface="Times New Roman"/>
              </a:rPr>
              <a:t>ed</a:t>
            </a:r>
            <a:r>
              <a:rPr lang="en-US" sz="2800" b="1" i="0" u="none" strike="noStrike" baseline="0" dirty="0" smtClean="0">
                <a:latin typeface="Times New Roman"/>
              </a:rPr>
              <a:t> 	B. clean</a:t>
            </a:r>
            <a:r>
              <a:rPr lang="en-US" sz="2800" b="1" i="0" u="sng" strike="noStrike" baseline="0" dirty="0" smtClean="0">
                <a:latin typeface="Times New Roman"/>
              </a:rPr>
              <a:t>ed</a:t>
            </a:r>
            <a:r>
              <a:rPr lang="en-US" sz="2800" b="1" i="0" u="none" strike="noStrike" baseline="0" dirty="0" smtClean="0">
                <a:latin typeface="Times New Roman"/>
              </a:rPr>
              <a:t> 	C. stopp</a:t>
            </a:r>
            <a:r>
              <a:rPr lang="en-US" sz="2800" b="1" i="0" u="sng" strike="noStrike" baseline="0" dirty="0" smtClean="0">
                <a:latin typeface="Times New Roman"/>
              </a:rPr>
              <a:t>ed</a:t>
            </a:r>
            <a:r>
              <a:rPr lang="en-US" sz="2800" b="1" i="0" u="none" strike="noStrike" baseline="0" dirty="0" smtClean="0">
                <a:latin typeface="Times New Roman"/>
              </a:rPr>
              <a:t> 	D. pick</a:t>
            </a:r>
            <a:r>
              <a:rPr lang="en-US" sz="2800" b="1" i="0" u="sng" strike="noStrike" baseline="0" dirty="0" smtClean="0">
                <a:latin typeface="Times New Roman"/>
              </a:rPr>
              <a:t>ed</a:t>
            </a:r>
            <a:r>
              <a:rPr lang="en-US" sz="2800" b="1" i="0" u="none" strike="noStrike" baseline="0" dirty="0" smtClean="0">
                <a:latin typeface="Times New Roman"/>
              </a:rPr>
              <a:t> </a:t>
            </a:r>
          </a:p>
        </p:txBody>
      </p:sp>
      <p:sp>
        <p:nvSpPr>
          <p:cNvPr id="4" name="TextBox 3"/>
          <p:cNvSpPr txBox="1"/>
          <p:nvPr/>
        </p:nvSpPr>
        <p:spPr>
          <a:xfrm>
            <a:off x="381000" y="1595021"/>
            <a:ext cx="7848600" cy="5262979"/>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Phát</a:t>
            </a:r>
            <a:r>
              <a:rPr lang="en-US" sz="2800" dirty="0"/>
              <a:t> </a:t>
            </a:r>
            <a:r>
              <a:rPr lang="en-US" sz="2800" dirty="0" err="1"/>
              <a:t>âm</a:t>
            </a:r>
            <a:r>
              <a:rPr lang="en-US" sz="2800" dirty="0"/>
              <a:t> “</a:t>
            </a:r>
            <a:r>
              <a:rPr lang="en-US" sz="2800" dirty="0" err="1"/>
              <a:t>ed</a:t>
            </a:r>
            <a:r>
              <a:rPr lang="en-US" sz="2800" dirty="0"/>
              <a:t>” </a:t>
            </a:r>
          </a:p>
          <a:p>
            <a:r>
              <a:rPr lang="en-US" sz="2800" b="1" dirty="0" err="1"/>
              <a:t>Giải</a:t>
            </a:r>
            <a:r>
              <a:rPr lang="en-US" sz="2800" b="1" dirty="0"/>
              <a:t> </a:t>
            </a:r>
            <a:r>
              <a:rPr lang="en-US" sz="2800" b="1" dirty="0" err="1"/>
              <a:t>thích</a:t>
            </a:r>
            <a:r>
              <a:rPr lang="en-US" sz="2800" b="1" dirty="0"/>
              <a:t>: </a:t>
            </a:r>
            <a:endParaRPr lang="en-US" sz="2800" dirty="0"/>
          </a:p>
          <a:p>
            <a:r>
              <a:rPr lang="en-US" sz="2800" dirty="0" err="1"/>
              <a:t>Cách</a:t>
            </a:r>
            <a:r>
              <a:rPr lang="en-US" sz="2800" dirty="0"/>
              <a:t> </a:t>
            </a:r>
            <a:r>
              <a:rPr lang="en-US" sz="2800" dirty="0" err="1"/>
              <a:t>phát</a:t>
            </a:r>
            <a:r>
              <a:rPr lang="en-US" sz="2800" dirty="0"/>
              <a:t> </a:t>
            </a:r>
            <a:r>
              <a:rPr lang="en-US" sz="2800" dirty="0" err="1"/>
              <a:t>âm</a:t>
            </a:r>
            <a:r>
              <a:rPr lang="en-US" sz="2800" dirty="0"/>
              <a:t> </a:t>
            </a:r>
            <a:r>
              <a:rPr lang="en-US" sz="2800" dirty="0" err="1"/>
              <a:t>đuôi</a:t>
            </a:r>
            <a:r>
              <a:rPr lang="en-US" sz="2800" dirty="0"/>
              <a:t> “</a:t>
            </a:r>
            <a:r>
              <a:rPr lang="en-US" sz="2800" dirty="0" err="1"/>
              <a:t>ed</a:t>
            </a:r>
            <a:r>
              <a:rPr lang="en-US" sz="2800" dirty="0"/>
              <a:t>”: </a:t>
            </a:r>
          </a:p>
          <a:p>
            <a:r>
              <a:rPr lang="en-US" sz="2800" dirty="0"/>
              <a:t>+ </a:t>
            </a:r>
            <a:r>
              <a:rPr lang="en-US" sz="2800" dirty="0" err="1"/>
              <a:t>Đuôi</a:t>
            </a:r>
            <a:r>
              <a:rPr lang="en-US" sz="2800" dirty="0"/>
              <a:t> “</a:t>
            </a:r>
            <a:r>
              <a:rPr lang="en-US" sz="2800" dirty="0" err="1"/>
              <a:t>ed</a:t>
            </a:r>
            <a:r>
              <a:rPr lang="en-US" sz="2800" dirty="0"/>
              <a:t>” </a:t>
            </a:r>
            <a:r>
              <a:rPr lang="en-US" sz="2800" dirty="0" err="1"/>
              <a:t>được</a:t>
            </a:r>
            <a:r>
              <a:rPr lang="en-US" sz="2800" dirty="0"/>
              <a:t> </a:t>
            </a:r>
            <a:r>
              <a:rPr lang="en-US" sz="2800" dirty="0" err="1"/>
              <a:t>phát</a:t>
            </a:r>
            <a:r>
              <a:rPr lang="en-US" sz="2800" dirty="0"/>
              <a:t> </a:t>
            </a:r>
            <a:r>
              <a:rPr lang="en-US" sz="2800" dirty="0" err="1"/>
              <a:t>âm</a:t>
            </a:r>
            <a:r>
              <a:rPr lang="en-US" sz="2800" dirty="0"/>
              <a:t> </a:t>
            </a:r>
            <a:r>
              <a:rPr lang="en-US" sz="2800" dirty="0" err="1"/>
              <a:t>là</a:t>
            </a:r>
            <a:r>
              <a:rPr lang="en-US" sz="2800" dirty="0"/>
              <a:t> /id/ </a:t>
            </a:r>
            <a:r>
              <a:rPr lang="en-US" sz="2800" dirty="0" err="1"/>
              <a:t>khi</a:t>
            </a:r>
            <a:r>
              <a:rPr lang="en-US" sz="2800" dirty="0"/>
              <a:t> </a:t>
            </a:r>
            <a:r>
              <a:rPr lang="en-US" sz="2800" dirty="0" err="1"/>
              <a:t>động</a:t>
            </a:r>
            <a:r>
              <a:rPr lang="en-US" sz="2800" dirty="0"/>
              <a:t> </a:t>
            </a:r>
            <a:r>
              <a:rPr lang="en-US" sz="2800" dirty="0" err="1"/>
              <a:t>từ</a:t>
            </a:r>
            <a:r>
              <a:rPr lang="en-US" sz="2800" dirty="0"/>
              <a:t> </a:t>
            </a:r>
            <a:r>
              <a:rPr lang="en-US" sz="2800" dirty="0" err="1"/>
              <a:t>có</a:t>
            </a:r>
            <a:r>
              <a:rPr lang="en-US" sz="2800" dirty="0"/>
              <a:t> </a:t>
            </a:r>
            <a:r>
              <a:rPr lang="en-US" sz="2800" dirty="0" err="1"/>
              <a:t>phát</a:t>
            </a:r>
            <a:r>
              <a:rPr lang="en-US" sz="2800" dirty="0"/>
              <a:t> </a:t>
            </a:r>
            <a:r>
              <a:rPr lang="en-US" sz="2800" dirty="0" err="1"/>
              <a:t>âm</a:t>
            </a:r>
            <a:r>
              <a:rPr lang="en-US" sz="2800" dirty="0"/>
              <a:t> </a:t>
            </a:r>
            <a:r>
              <a:rPr lang="en-US" sz="2800" dirty="0" err="1"/>
              <a:t>kết</a:t>
            </a:r>
            <a:r>
              <a:rPr lang="en-US" sz="2800" dirty="0"/>
              <a:t> </a:t>
            </a:r>
            <a:r>
              <a:rPr lang="en-US" sz="2800" dirty="0" err="1"/>
              <a:t>thúc</a:t>
            </a:r>
            <a:r>
              <a:rPr lang="en-US" sz="2800" dirty="0"/>
              <a:t> </a:t>
            </a:r>
            <a:r>
              <a:rPr lang="en-US" sz="2800" dirty="0" err="1"/>
              <a:t>là</a:t>
            </a:r>
            <a:r>
              <a:rPr lang="en-US" sz="2800" dirty="0"/>
              <a:t> /t/ hay /d/ </a:t>
            </a:r>
          </a:p>
          <a:p>
            <a:r>
              <a:rPr lang="en-US" sz="2800" dirty="0"/>
              <a:t>+ </a:t>
            </a:r>
            <a:r>
              <a:rPr lang="en-US" sz="2800" dirty="0" err="1"/>
              <a:t>Đuôi</a:t>
            </a:r>
            <a:r>
              <a:rPr lang="en-US" sz="2800" dirty="0"/>
              <a:t> “</a:t>
            </a:r>
            <a:r>
              <a:rPr lang="en-US" sz="2800" dirty="0" err="1"/>
              <a:t>ed</a:t>
            </a:r>
            <a:r>
              <a:rPr lang="en-US" sz="2800" dirty="0"/>
              <a:t>” </a:t>
            </a:r>
            <a:r>
              <a:rPr lang="en-US" sz="2800" dirty="0" err="1"/>
              <a:t>được</a:t>
            </a:r>
            <a:r>
              <a:rPr lang="en-US" sz="2800" dirty="0"/>
              <a:t> </a:t>
            </a:r>
            <a:r>
              <a:rPr lang="en-US" sz="2800" dirty="0" err="1"/>
              <a:t>phát</a:t>
            </a:r>
            <a:r>
              <a:rPr lang="en-US" sz="2800" dirty="0"/>
              <a:t> </a:t>
            </a:r>
            <a:r>
              <a:rPr lang="en-US" sz="2800" dirty="0" err="1"/>
              <a:t>âm</a:t>
            </a:r>
            <a:r>
              <a:rPr lang="en-US" sz="2800" dirty="0"/>
              <a:t> </a:t>
            </a:r>
            <a:r>
              <a:rPr lang="en-US" sz="2800" dirty="0" err="1"/>
              <a:t>là</a:t>
            </a:r>
            <a:r>
              <a:rPr lang="en-US" sz="2800" dirty="0"/>
              <a:t> /t/ </a:t>
            </a:r>
            <a:r>
              <a:rPr lang="en-US" sz="2800" dirty="0" err="1"/>
              <a:t>khi</a:t>
            </a:r>
            <a:r>
              <a:rPr lang="en-US" sz="2800" dirty="0"/>
              <a:t> </a:t>
            </a:r>
            <a:r>
              <a:rPr lang="en-US" sz="2800" dirty="0" err="1"/>
              <a:t>động</a:t>
            </a:r>
            <a:r>
              <a:rPr lang="en-US" sz="2800" dirty="0"/>
              <a:t> </a:t>
            </a:r>
            <a:r>
              <a:rPr lang="en-US" sz="2800" dirty="0" err="1"/>
              <a:t>từ</a:t>
            </a:r>
            <a:r>
              <a:rPr lang="en-US" sz="2800" dirty="0"/>
              <a:t> </a:t>
            </a:r>
            <a:r>
              <a:rPr lang="en-US" sz="2800" dirty="0" err="1"/>
              <a:t>có</a:t>
            </a:r>
            <a:r>
              <a:rPr lang="en-US" sz="2800" dirty="0"/>
              <a:t> </a:t>
            </a:r>
            <a:r>
              <a:rPr lang="en-US" sz="2800" dirty="0" err="1"/>
              <a:t>phát</a:t>
            </a:r>
            <a:r>
              <a:rPr lang="en-US" sz="2800" dirty="0"/>
              <a:t> </a:t>
            </a:r>
            <a:r>
              <a:rPr lang="en-US" sz="2800" dirty="0" err="1"/>
              <a:t>âm</a:t>
            </a:r>
            <a:r>
              <a:rPr lang="en-US" sz="2800" dirty="0"/>
              <a:t> </a:t>
            </a:r>
            <a:r>
              <a:rPr lang="en-US" sz="2800" dirty="0" err="1"/>
              <a:t>kết</a:t>
            </a:r>
            <a:r>
              <a:rPr lang="en-US" sz="2800" dirty="0"/>
              <a:t> </a:t>
            </a:r>
            <a:r>
              <a:rPr lang="en-US" sz="2800" dirty="0" err="1"/>
              <a:t>thúc</a:t>
            </a:r>
            <a:r>
              <a:rPr lang="en-US" sz="2800" dirty="0"/>
              <a:t> </a:t>
            </a:r>
            <a:r>
              <a:rPr lang="en-US" sz="2800" dirty="0" err="1"/>
              <a:t>là</a:t>
            </a:r>
            <a:r>
              <a:rPr lang="en-US" sz="2800" dirty="0"/>
              <a:t> /s/,/f/,/p/,/ʃ/,/</a:t>
            </a:r>
            <a:r>
              <a:rPr lang="en-US" sz="2800" dirty="0" err="1"/>
              <a:t>tʃ</a:t>
            </a:r>
            <a:r>
              <a:rPr lang="en-US" sz="2800" dirty="0"/>
              <a:t>/,/k/ </a:t>
            </a:r>
          </a:p>
          <a:p>
            <a:r>
              <a:rPr lang="en-US" sz="2800" dirty="0"/>
              <a:t>+ </a:t>
            </a:r>
            <a:r>
              <a:rPr lang="en-US" sz="2800" dirty="0" err="1"/>
              <a:t>Đuôi</a:t>
            </a:r>
            <a:r>
              <a:rPr lang="en-US" sz="2800" dirty="0"/>
              <a:t> “</a:t>
            </a:r>
            <a:r>
              <a:rPr lang="en-US" sz="2800" dirty="0" err="1"/>
              <a:t>ed</a:t>
            </a:r>
            <a:r>
              <a:rPr lang="en-US" sz="2800" dirty="0"/>
              <a:t>” </a:t>
            </a:r>
            <a:r>
              <a:rPr lang="en-US" sz="2800" dirty="0" err="1"/>
              <a:t>được</a:t>
            </a:r>
            <a:r>
              <a:rPr lang="en-US" sz="2800" dirty="0"/>
              <a:t> </a:t>
            </a:r>
            <a:r>
              <a:rPr lang="en-US" sz="2800" dirty="0" err="1"/>
              <a:t>phát</a:t>
            </a:r>
            <a:r>
              <a:rPr lang="en-US" sz="2800" dirty="0"/>
              <a:t> </a:t>
            </a:r>
            <a:r>
              <a:rPr lang="en-US" sz="2800" dirty="0" err="1"/>
              <a:t>âm</a:t>
            </a:r>
            <a:r>
              <a:rPr lang="en-US" sz="2800" dirty="0"/>
              <a:t> </a:t>
            </a:r>
            <a:r>
              <a:rPr lang="en-US" sz="2800" dirty="0" err="1"/>
              <a:t>là</a:t>
            </a:r>
            <a:r>
              <a:rPr lang="en-US" sz="2800" dirty="0"/>
              <a:t> /d/ </a:t>
            </a:r>
            <a:r>
              <a:rPr lang="en-US" sz="2800" dirty="0" err="1"/>
              <a:t>với</a:t>
            </a:r>
            <a:r>
              <a:rPr lang="en-US" sz="2800" dirty="0"/>
              <a:t> </a:t>
            </a:r>
            <a:r>
              <a:rPr lang="en-US" sz="2800" dirty="0" err="1"/>
              <a:t>các</a:t>
            </a:r>
            <a:r>
              <a:rPr lang="en-US" sz="2800" dirty="0"/>
              <a:t> </a:t>
            </a:r>
            <a:r>
              <a:rPr lang="en-US" sz="2800" dirty="0" err="1"/>
              <a:t>trường</a:t>
            </a:r>
            <a:r>
              <a:rPr lang="en-US" sz="2800" dirty="0"/>
              <a:t> </a:t>
            </a:r>
            <a:r>
              <a:rPr lang="en-US" sz="2800" dirty="0" err="1"/>
              <a:t>hợp</a:t>
            </a:r>
            <a:r>
              <a:rPr lang="en-US" sz="2800" dirty="0"/>
              <a:t> </a:t>
            </a:r>
            <a:r>
              <a:rPr lang="en-US" sz="2800" dirty="0" err="1"/>
              <a:t>còn</a:t>
            </a:r>
            <a:r>
              <a:rPr lang="en-US" sz="2800" dirty="0"/>
              <a:t> </a:t>
            </a:r>
            <a:r>
              <a:rPr lang="en-US" sz="2800" dirty="0" err="1"/>
              <a:t>lại</a:t>
            </a:r>
            <a:r>
              <a:rPr lang="en-US" sz="2800" dirty="0"/>
              <a:t> </a:t>
            </a:r>
          </a:p>
          <a:p>
            <a:r>
              <a:rPr lang="en-US" sz="2800" dirty="0"/>
              <a:t>A. watch</a:t>
            </a:r>
            <a:r>
              <a:rPr lang="en-US" sz="2800" u="sng" dirty="0"/>
              <a:t>ed</a:t>
            </a:r>
            <a:r>
              <a:rPr lang="en-US" sz="2800" dirty="0"/>
              <a:t> /</a:t>
            </a:r>
            <a:r>
              <a:rPr lang="en-US" sz="2800" dirty="0" err="1"/>
              <a:t>wɒtʃt</a:t>
            </a:r>
            <a:r>
              <a:rPr lang="en-US" sz="2800" dirty="0"/>
              <a:t>/ 		B. clean</a:t>
            </a:r>
            <a:r>
              <a:rPr lang="en-US" sz="2800" u="sng" dirty="0"/>
              <a:t>ed </a:t>
            </a:r>
            <a:r>
              <a:rPr lang="en-US" sz="2800" dirty="0"/>
              <a:t>/</a:t>
            </a:r>
            <a:r>
              <a:rPr lang="en-US" sz="2800" dirty="0" err="1"/>
              <a:t>kliːnd</a:t>
            </a:r>
            <a:r>
              <a:rPr lang="en-US" sz="2800" dirty="0"/>
              <a:t>/ </a:t>
            </a:r>
          </a:p>
          <a:p>
            <a:r>
              <a:rPr lang="en-US" sz="2800" dirty="0"/>
              <a:t>C. stopp</a:t>
            </a:r>
            <a:r>
              <a:rPr lang="en-US" sz="2800" u="sng" dirty="0"/>
              <a:t>ed</a:t>
            </a:r>
            <a:r>
              <a:rPr lang="en-US" sz="2800" dirty="0"/>
              <a:t> /</a:t>
            </a:r>
            <a:r>
              <a:rPr lang="en-US" sz="2800" dirty="0" err="1"/>
              <a:t>stɒpt</a:t>
            </a:r>
            <a:r>
              <a:rPr lang="en-US" sz="2800" dirty="0"/>
              <a:t>/ 		D. pick</a:t>
            </a:r>
            <a:r>
              <a:rPr lang="en-US" sz="2800" u="sng" dirty="0"/>
              <a:t>ed</a:t>
            </a:r>
            <a:r>
              <a:rPr lang="en-US" sz="2800" dirty="0"/>
              <a:t> /</a:t>
            </a:r>
            <a:r>
              <a:rPr lang="en-US" sz="2800" dirty="0" err="1"/>
              <a:t>pɪkt</a:t>
            </a:r>
            <a:r>
              <a:rPr lang="en-US" sz="2800" dirty="0"/>
              <a:t>/ </a:t>
            </a:r>
          </a:p>
          <a:p>
            <a:endParaRPr lang="en-US" sz="2800" dirty="0"/>
          </a:p>
        </p:txBody>
      </p:sp>
      <p:sp>
        <p:nvSpPr>
          <p:cNvPr id="5" name="Oval 4"/>
          <p:cNvSpPr/>
          <p:nvPr/>
        </p:nvSpPr>
        <p:spPr>
          <a:xfrm>
            <a:off x="2362200" y="762000"/>
            <a:ext cx="381000" cy="609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322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l" rtl="0"/>
            <a:r>
              <a:rPr lang="en-US" sz="2400" b="1" i="0" u="none" strike="noStrike" baseline="0" dirty="0" smtClean="0">
                <a:latin typeface="Times New Roman"/>
              </a:rPr>
              <a:t>Question 21: 	</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h</a:t>
            </a:r>
            <a:r>
              <a:rPr lang="en-US" sz="2400" b="1" i="0" u="sng" strike="noStrike" baseline="0" dirty="0" smtClean="0">
                <a:latin typeface="Times New Roman"/>
              </a:rPr>
              <a:t>o</a:t>
            </a:r>
            <a:r>
              <a:rPr lang="en-US" sz="2400" b="1" i="0" u="none" strike="noStrike" baseline="0" dirty="0" smtClean="0">
                <a:latin typeface="Times New Roman"/>
              </a:rPr>
              <a:t>le 	B. h</a:t>
            </a:r>
            <a:r>
              <a:rPr lang="en-US" sz="2400" b="1" i="0" u="sng" strike="noStrike" baseline="0" dirty="0" smtClean="0">
                <a:latin typeface="Times New Roman"/>
              </a:rPr>
              <a:t>o</a:t>
            </a:r>
            <a:r>
              <a:rPr lang="en-US" sz="2400" b="1" i="0" u="none" strike="noStrike" baseline="0" dirty="0" smtClean="0">
                <a:latin typeface="Times New Roman"/>
              </a:rPr>
              <a:t>me 	C. c</a:t>
            </a:r>
            <a:r>
              <a:rPr lang="en-US" sz="2400" b="1" i="0" u="sng" strike="noStrike" baseline="0" dirty="0" smtClean="0">
                <a:latin typeface="Times New Roman"/>
              </a:rPr>
              <a:t>o</a:t>
            </a:r>
            <a:r>
              <a:rPr lang="en-US" sz="2400" b="1" i="0" u="none" strike="noStrike" baseline="0" dirty="0" smtClean="0">
                <a:latin typeface="Times New Roman"/>
              </a:rPr>
              <a:t>me 	D. h</a:t>
            </a:r>
            <a:r>
              <a:rPr lang="en-US" sz="2400" b="1" i="0" u="sng" strike="noStrike" baseline="0" dirty="0" smtClean="0">
                <a:latin typeface="Times New Roman"/>
              </a:rPr>
              <a:t>o</a:t>
            </a:r>
            <a:r>
              <a:rPr lang="en-US" sz="2400" b="1" i="0" u="none" strike="noStrike" baseline="0" dirty="0" smtClean="0">
                <a:latin typeface="Times New Roman"/>
              </a:rPr>
              <a:t>ld </a:t>
            </a:r>
          </a:p>
        </p:txBody>
      </p:sp>
      <p:sp>
        <p:nvSpPr>
          <p:cNvPr id="4" name="TextBox 3"/>
          <p:cNvSpPr txBox="1"/>
          <p:nvPr/>
        </p:nvSpPr>
        <p:spPr>
          <a:xfrm>
            <a:off x="544132" y="2004811"/>
            <a:ext cx="7543800" cy="2246769"/>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Phát</a:t>
            </a:r>
            <a:r>
              <a:rPr lang="en-US" sz="2800" dirty="0"/>
              <a:t> </a:t>
            </a:r>
            <a:r>
              <a:rPr lang="en-US" sz="2800" dirty="0" err="1"/>
              <a:t>âm</a:t>
            </a:r>
            <a:r>
              <a:rPr lang="en-US" sz="2800" dirty="0"/>
              <a:t> “o” </a:t>
            </a:r>
          </a:p>
          <a:p>
            <a:r>
              <a:rPr lang="en-US" sz="2800" b="1" dirty="0" err="1"/>
              <a:t>Giải</a:t>
            </a:r>
            <a:r>
              <a:rPr lang="en-US" sz="2800" b="1" dirty="0"/>
              <a:t> </a:t>
            </a:r>
            <a:r>
              <a:rPr lang="en-US" sz="2800" b="1" dirty="0" err="1"/>
              <a:t>thích</a:t>
            </a:r>
            <a:r>
              <a:rPr lang="en-US" sz="2800" b="1" dirty="0"/>
              <a:t>: </a:t>
            </a:r>
            <a:endParaRPr lang="en-US" sz="2800" dirty="0"/>
          </a:p>
          <a:p>
            <a:r>
              <a:rPr lang="en-US" sz="2800" dirty="0"/>
              <a:t>A. h</a:t>
            </a:r>
            <a:r>
              <a:rPr lang="en-US" sz="2800" u="sng" dirty="0"/>
              <a:t>o</a:t>
            </a:r>
            <a:r>
              <a:rPr lang="en-US" sz="2800" dirty="0"/>
              <a:t>le /</a:t>
            </a:r>
            <a:r>
              <a:rPr lang="en-US" sz="2800" dirty="0" err="1"/>
              <a:t>həʊl</a:t>
            </a:r>
            <a:r>
              <a:rPr lang="en-US" sz="2800" dirty="0"/>
              <a:t>/ 		B. h</a:t>
            </a:r>
            <a:r>
              <a:rPr lang="en-US" sz="2800" u="sng" dirty="0"/>
              <a:t>o</a:t>
            </a:r>
            <a:r>
              <a:rPr lang="en-US" sz="2800" dirty="0"/>
              <a:t>me /</a:t>
            </a:r>
            <a:r>
              <a:rPr lang="en-US" sz="2800" dirty="0" err="1"/>
              <a:t>həʊm</a:t>
            </a:r>
            <a:r>
              <a:rPr lang="en-US" sz="2800" dirty="0"/>
              <a:t>/ </a:t>
            </a:r>
          </a:p>
          <a:p>
            <a:r>
              <a:rPr lang="en-US" sz="2800" dirty="0"/>
              <a:t>C. c</a:t>
            </a:r>
            <a:r>
              <a:rPr lang="en-US" sz="2800" u="sng" dirty="0"/>
              <a:t>o</a:t>
            </a:r>
            <a:r>
              <a:rPr lang="en-US" sz="2800" dirty="0"/>
              <a:t>me /</a:t>
            </a:r>
            <a:r>
              <a:rPr lang="en-US" sz="2800" dirty="0" err="1"/>
              <a:t>kʌm</a:t>
            </a:r>
            <a:r>
              <a:rPr lang="en-US" sz="2800" dirty="0"/>
              <a:t>/ 		D. h</a:t>
            </a:r>
            <a:r>
              <a:rPr lang="en-US" sz="2800" u="sng" dirty="0"/>
              <a:t>o</a:t>
            </a:r>
            <a:r>
              <a:rPr lang="en-US" sz="2800" dirty="0"/>
              <a:t>ld /</a:t>
            </a:r>
            <a:r>
              <a:rPr lang="en-US" sz="2800" dirty="0" err="1"/>
              <a:t>həʊld</a:t>
            </a:r>
            <a:r>
              <a:rPr lang="en-US" sz="2800" dirty="0"/>
              <a:t>/ </a:t>
            </a:r>
          </a:p>
          <a:p>
            <a:endParaRPr lang="en-US" sz="2800" dirty="0"/>
          </a:p>
        </p:txBody>
      </p:sp>
      <p:sp>
        <p:nvSpPr>
          <p:cNvPr id="5" name="Oval 4"/>
          <p:cNvSpPr/>
          <p:nvPr/>
        </p:nvSpPr>
        <p:spPr>
          <a:xfrm>
            <a:off x="4191000" y="7620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381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b="1" i="0" u="none" strike="noStrike" baseline="0" dirty="0" smtClean="0">
                <a:latin typeface="Times New Roman"/>
              </a:rPr>
              <a:t>Question 22: I will not </a:t>
            </a:r>
            <a:r>
              <a:rPr lang="en-US" sz="2400" b="1" i="0" u="sng" strike="noStrike" baseline="0" dirty="0" smtClean="0">
                <a:latin typeface="Times New Roman"/>
              </a:rPr>
              <a:t>stand for </a:t>
            </a:r>
            <a:r>
              <a:rPr lang="en-US" sz="2400" b="1" i="0" u="none" strike="noStrike" baseline="0" dirty="0" smtClean="0">
                <a:latin typeface="Times New Roman"/>
              </a:rPr>
              <a:t>your bad attitude any longer.</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like	B. sit	C. tolerate	D. care</a:t>
            </a:r>
          </a:p>
        </p:txBody>
      </p:sp>
      <p:sp>
        <p:nvSpPr>
          <p:cNvPr id="4" name="TextBox 3"/>
          <p:cNvSpPr txBox="1"/>
          <p:nvPr/>
        </p:nvSpPr>
        <p:spPr>
          <a:xfrm>
            <a:off x="533400" y="1905000"/>
            <a:ext cx="8153400" cy="3416320"/>
          </a:xfrm>
          <a:prstGeom prst="rect">
            <a:avLst/>
          </a:prstGeom>
          <a:noFill/>
        </p:spPr>
        <p:txBody>
          <a:bodyPr wrap="square" rtlCol="0">
            <a:spAutoFit/>
          </a:bodyPr>
          <a:lstStyle/>
          <a:p>
            <a:endParaRPr lang="en-US" sz="2400" dirty="0" smtClean="0"/>
          </a:p>
          <a:p>
            <a:r>
              <a:rPr lang="en-US" sz="2400" dirty="0" err="1"/>
              <a:t>Kiến</a:t>
            </a:r>
            <a:r>
              <a:rPr lang="en-US" sz="2400" dirty="0"/>
              <a:t> </a:t>
            </a:r>
            <a:r>
              <a:rPr lang="en-US" sz="2400" dirty="0" err="1"/>
              <a:t>thức</a:t>
            </a:r>
            <a:r>
              <a:rPr lang="en-US" sz="2400" dirty="0"/>
              <a:t>: </a:t>
            </a:r>
            <a:r>
              <a:rPr lang="en-US" sz="2400" dirty="0" err="1"/>
              <a:t>Từ</a:t>
            </a:r>
            <a:r>
              <a:rPr lang="en-US" sz="2400" dirty="0"/>
              <a:t> </a:t>
            </a:r>
            <a:r>
              <a:rPr lang="en-US" sz="2400" dirty="0" err="1"/>
              <a:t>đồng</a:t>
            </a:r>
            <a:r>
              <a:rPr lang="en-US" sz="2400" dirty="0"/>
              <a:t> </a:t>
            </a:r>
            <a:r>
              <a:rPr lang="en-US" sz="2400" dirty="0" err="1"/>
              <a:t>nghĩa</a:t>
            </a:r>
            <a:endParaRPr lang="en-US" sz="2400" dirty="0"/>
          </a:p>
          <a:p>
            <a:r>
              <a:rPr lang="en-US" sz="2400" dirty="0" err="1"/>
              <a:t>Giải</a:t>
            </a:r>
            <a:r>
              <a:rPr lang="en-US" sz="2400" dirty="0"/>
              <a:t> </a:t>
            </a:r>
            <a:r>
              <a:rPr lang="en-US" sz="2400" dirty="0" err="1"/>
              <a:t>thích</a:t>
            </a:r>
            <a:r>
              <a:rPr lang="en-US" sz="2400" dirty="0"/>
              <a:t>:</a:t>
            </a:r>
            <a:endParaRPr lang="en-US" sz="2400" b="1" dirty="0"/>
          </a:p>
          <a:p>
            <a:r>
              <a:rPr lang="en-US" sz="2400" dirty="0"/>
              <a:t>stand for: </a:t>
            </a:r>
            <a:r>
              <a:rPr lang="en-US" sz="2400" dirty="0" err="1"/>
              <a:t>chịu</a:t>
            </a:r>
            <a:r>
              <a:rPr lang="en-US" sz="2400" dirty="0"/>
              <a:t> </a:t>
            </a:r>
            <a:r>
              <a:rPr lang="en-US" sz="2400" dirty="0" err="1"/>
              <a:t>đựng</a:t>
            </a:r>
            <a:endParaRPr lang="en-US" sz="2400" dirty="0"/>
          </a:p>
          <a:p>
            <a:r>
              <a:rPr lang="en-US" sz="2400" dirty="0"/>
              <a:t>A. like (v): </a:t>
            </a:r>
            <a:r>
              <a:rPr lang="en-US" sz="2400" dirty="0" err="1"/>
              <a:t>thích</a:t>
            </a:r>
            <a:r>
              <a:rPr lang="en-US" sz="2400" dirty="0"/>
              <a:t>	B. sit (v): </a:t>
            </a:r>
            <a:r>
              <a:rPr lang="en-US" sz="2400" dirty="0" err="1"/>
              <a:t>ngồi</a:t>
            </a:r>
            <a:endParaRPr lang="en-US" sz="2400" dirty="0"/>
          </a:p>
          <a:p>
            <a:r>
              <a:rPr lang="en-US" sz="2400" dirty="0"/>
              <a:t>C. tolerate (v): </a:t>
            </a:r>
            <a:r>
              <a:rPr lang="en-US" sz="2400" dirty="0" err="1"/>
              <a:t>chịu</a:t>
            </a:r>
            <a:r>
              <a:rPr lang="en-US" sz="2400" dirty="0"/>
              <a:t> </a:t>
            </a:r>
            <a:r>
              <a:rPr lang="en-US" sz="2400" dirty="0" err="1"/>
              <a:t>đựng</a:t>
            </a:r>
            <a:r>
              <a:rPr lang="en-US" sz="2400" dirty="0"/>
              <a:t>	D. care (v): </a:t>
            </a:r>
            <a:r>
              <a:rPr lang="en-US" sz="2400" dirty="0" err="1"/>
              <a:t>quan</a:t>
            </a:r>
            <a:r>
              <a:rPr lang="en-US" sz="2400" dirty="0"/>
              <a:t> </a:t>
            </a:r>
            <a:r>
              <a:rPr lang="en-US" sz="2400" dirty="0" err="1"/>
              <a:t>tâm</a:t>
            </a:r>
            <a:endParaRPr lang="en-US" sz="2400" dirty="0"/>
          </a:p>
          <a:p>
            <a:r>
              <a:rPr lang="en-US" sz="2400" dirty="0"/>
              <a:t>=&gt; stand for = tolerate</a:t>
            </a:r>
          </a:p>
          <a:p>
            <a:r>
              <a:rPr lang="en-US" sz="2400" b="1" dirty="0" err="1"/>
              <a:t>Tạm</a:t>
            </a:r>
            <a:r>
              <a:rPr lang="en-US" sz="2400" b="1" dirty="0"/>
              <a:t> </a:t>
            </a:r>
            <a:r>
              <a:rPr lang="en-US" sz="2400" b="1" dirty="0" err="1"/>
              <a:t>dịch</a:t>
            </a:r>
            <a:r>
              <a:rPr lang="en-US" sz="2400" dirty="0"/>
              <a:t>: </a:t>
            </a:r>
            <a:r>
              <a:rPr lang="en-US" sz="2400" dirty="0" err="1"/>
              <a:t>Tôi</a:t>
            </a:r>
            <a:r>
              <a:rPr lang="en-US" sz="2400" dirty="0"/>
              <a:t> </a:t>
            </a:r>
            <a:r>
              <a:rPr lang="en-US" sz="2400" dirty="0" err="1"/>
              <a:t>sẽ</a:t>
            </a:r>
            <a:r>
              <a:rPr lang="en-US" sz="2400" dirty="0"/>
              <a:t> </a:t>
            </a:r>
            <a:r>
              <a:rPr lang="en-US" sz="2400" dirty="0" err="1"/>
              <a:t>không</a:t>
            </a:r>
            <a:r>
              <a:rPr lang="en-US" sz="2400" dirty="0"/>
              <a:t> </a:t>
            </a:r>
            <a:r>
              <a:rPr lang="en-US" sz="2400" dirty="0" err="1"/>
              <a:t>chịu</a:t>
            </a:r>
            <a:r>
              <a:rPr lang="en-US" sz="2400" dirty="0"/>
              <a:t> </a:t>
            </a:r>
            <a:r>
              <a:rPr lang="en-US" sz="2400" dirty="0" err="1"/>
              <a:t>đựng</a:t>
            </a:r>
            <a:r>
              <a:rPr lang="en-US" sz="2400" dirty="0"/>
              <a:t> </a:t>
            </a:r>
            <a:r>
              <a:rPr lang="en-US" sz="2400" dirty="0" err="1"/>
              <a:t>thái</a:t>
            </a:r>
            <a:r>
              <a:rPr lang="en-US" sz="2400" dirty="0"/>
              <a:t> </a:t>
            </a:r>
            <a:r>
              <a:rPr lang="en-US" sz="2400" dirty="0" err="1"/>
              <a:t>độ</a:t>
            </a:r>
            <a:r>
              <a:rPr lang="en-US" sz="2400" dirty="0"/>
              <a:t> </a:t>
            </a:r>
            <a:r>
              <a:rPr lang="en-US" sz="2400" dirty="0" err="1"/>
              <a:t>xấu</a:t>
            </a:r>
            <a:r>
              <a:rPr lang="en-US" sz="2400" dirty="0"/>
              <a:t> </a:t>
            </a:r>
            <a:r>
              <a:rPr lang="en-US" sz="2400" dirty="0" err="1"/>
              <a:t>của</a:t>
            </a:r>
            <a:r>
              <a:rPr lang="en-US" sz="2400" dirty="0"/>
              <a:t> </a:t>
            </a:r>
            <a:r>
              <a:rPr lang="en-US" sz="2400" dirty="0" err="1"/>
              <a:t>bạn</a:t>
            </a:r>
            <a:r>
              <a:rPr lang="en-US" sz="2400" dirty="0"/>
              <a:t> </a:t>
            </a:r>
            <a:r>
              <a:rPr lang="en-US" sz="2400" dirty="0" err="1"/>
              <a:t>nữa</a:t>
            </a:r>
            <a:r>
              <a:rPr lang="en-US" sz="2400" dirty="0"/>
              <a:t>.</a:t>
            </a:r>
          </a:p>
          <a:p>
            <a:endParaRPr lang="en-US" sz="2400" dirty="0"/>
          </a:p>
        </p:txBody>
      </p:sp>
      <p:sp>
        <p:nvSpPr>
          <p:cNvPr id="5" name="Oval 4"/>
          <p:cNvSpPr/>
          <p:nvPr/>
        </p:nvSpPr>
        <p:spPr>
          <a:xfrm>
            <a:off x="23622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622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pPr algn="l"/>
            <a:r>
              <a:rPr lang="en-US" sz="2400" b="1" i="0" u="none" strike="noStrike" baseline="0" dirty="0" smtClean="0">
                <a:latin typeface="Times New Roman"/>
              </a:rPr>
              <a:t>Question 23. The repeated </a:t>
            </a:r>
            <a:r>
              <a:rPr lang="en-US" sz="2400" b="1" i="0" u="sng" strike="noStrike" baseline="0" dirty="0" smtClean="0">
                <a:latin typeface="Times New Roman"/>
              </a:rPr>
              <a:t>commercials</a:t>
            </a:r>
            <a:r>
              <a:rPr lang="en-US" sz="2400" b="1" i="0" u="none" strike="noStrike" baseline="0" dirty="0" smtClean="0">
                <a:latin typeface="Times New Roman"/>
              </a:rPr>
              <a:t> on TV distract many viewers from watching their favorite films</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t>
            </a:r>
            <a:r>
              <a:rPr lang="en-US" sz="2400" b="1" i="0" u="none" strike="noStrike" baseline="0" dirty="0" smtClean="0">
                <a:latin typeface="Times New Roman"/>
              </a:rPr>
              <a:t>A</a:t>
            </a:r>
            <a:r>
              <a:rPr lang="en-US" sz="2400" b="1" i="0" u="none" strike="noStrike" baseline="0" dirty="0" smtClean="0">
                <a:latin typeface="Times New Roman"/>
              </a:rPr>
              <a:t>. advertisements	B. contests	C. business	D. economics</a:t>
            </a:r>
          </a:p>
        </p:txBody>
      </p:sp>
      <p:sp>
        <p:nvSpPr>
          <p:cNvPr id="4" name="TextBox 3"/>
          <p:cNvSpPr txBox="1"/>
          <p:nvPr/>
        </p:nvSpPr>
        <p:spPr>
          <a:xfrm>
            <a:off x="228600" y="2286000"/>
            <a:ext cx="8534400" cy="1938992"/>
          </a:xfrm>
          <a:prstGeom prst="rect">
            <a:avLst/>
          </a:prstGeom>
          <a:noFill/>
        </p:spPr>
        <p:txBody>
          <a:bodyPr wrap="square" rtlCol="0">
            <a:spAutoFit/>
          </a:bodyPr>
          <a:lstStyle/>
          <a:p>
            <a:endParaRPr lang="en-US" sz="2400" dirty="0" smtClean="0"/>
          </a:p>
          <a:p>
            <a:r>
              <a:rPr lang="en-US" sz="2400" b="1" dirty="0" err="1"/>
              <a:t>Tạm</a:t>
            </a:r>
            <a:r>
              <a:rPr lang="en-US" sz="2400" b="1" dirty="0"/>
              <a:t> </a:t>
            </a:r>
            <a:r>
              <a:rPr lang="en-US" sz="2400" b="1" dirty="0" err="1"/>
              <a:t>dịch</a:t>
            </a:r>
            <a:r>
              <a:rPr lang="en-US" sz="2400" b="1" dirty="0"/>
              <a:t>: </a:t>
            </a:r>
            <a:r>
              <a:rPr lang="en-US" sz="2400" dirty="0" err="1"/>
              <a:t>Những</a:t>
            </a:r>
            <a:r>
              <a:rPr lang="en-US" sz="2400" dirty="0"/>
              <a:t> </a:t>
            </a:r>
            <a:r>
              <a:rPr lang="en-US" sz="2400" dirty="0" err="1"/>
              <a:t>quảng</a:t>
            </a:r>
            <a:r>
              <a:rPr lang="en-US" sz="2400" dirty="0"/>
              <a:t> </a:t>
            </a:r>
            <a:r>
              <a:rPr lang="en-US" sz="2400" dirty="0" err="1"/>
              <a:t>cáo</a:t>
            </a:r>
            <a:r>
              <a:rPr lang="en-US" sz="2400" dirty="0"/>
              <a:t> </a:t>
            </a:r>
            <a:r>
              <a:rPr lang="en-US" sz="2400" dirty="0" err="1"/>
              <a:t>lặp</a:t>
            </a:r>
            <a:r>
              <a:rPr lang="en-US" sz="2400" dirty="0"/>
              <a:t> </a:t>
            </a:r>
            <a:r>
              <a:rPr lang="en-US" sz="2400" dirty="0" err="1"/>
              <a:t>đi</a:t>
            </a:r>
            <a:r>
              <a:rPr lang="en-US" sz="2400" dirty="0"/>
              <a:t> </a:t>
            </a:r>
            <a:r>
              <a:rPr lang="en-US" sz="2400" dirty="0" err="1"/>
              <a:t>lặp</a:t>
            </a:r>
            <a:r>
              <a:rPr lang="en-US" sz="2400" dirty="0"/>
              <a:t> </a:t>
            </a:r>
            <a:r>
              <a:rPr lang="en-US" sz="2400" dirty="0" err="1"/>
              <a:t>lại</a:t>
            </a:r>
            <a:r>
              <a:rPr lang="en-US" sz="2400" dirty="0"/>
              <a:t> </a:t>
            </a:r>
            <a:r>
              <a:rPr lang="en-US" sz="2400" dirty="0" err="1"/>
              <a:t>trên</a:t>
            </a:r>
            <a:r>
              <a:rPr lang="en-US" sz="2400" dirty="0"/>
              <a:t> </a:t>
            </a:r>
            <a:r>
              <a:rPr lang="en-US" sz="2400" dirty="0" err="1"/>
              <a:t>ti</a:t>
            </a:r>
            <a:r>
              <a:rPr lang="en-US" sz="2400" dirty="0"/>
              <a:t> vi </a:t>
            </a:r>
            <a:r>
              <a:rPr lang="en-US" sz="2400" dirty="0" err="1"/>
              <a:t>sẽ</a:t>
            </a:r>
            <a:r>
              <a:rPr lang="en-US" sz="2400" dirty="0"/>
              <a:t> </a:t>
            </a:r>
            <a:r>
              <a:rPr lang="en-US" sz="2400" dirty="0" err="1"/>
              <a:t>làm</a:t>
            </a:r>
            <a:r>
              <a:rPr lang="en-US" sz="2400" dirty="0"/>
              <a:t> </a:t>
            </a:r>
            <a:r>
              <a:rPr lang="en-US" sz="2400" dirty="0" err="1"/>
              <a:t>cho</a:t>
            </a:r>
            <a:r>
              <a:rPr lang="en-US" sz="2400" dirty="0"/>
              <a:t> </a:t>
            </a:r>
            <a:r>
              <a:rPr lang="en-US" sz="2400" dirty="0" err="1"/>
              <a:t>người</a:t>
            </a:r>
            <a:r>
              <a:rPr lang="en-US" sz="2400" dirty="0"/>
              <a:t> ta </a:t>
            </a:r>
            <a:r>
              <a:rPr lang="en-US" sz="2400" dirty="0" err="1"/>
              <a:t>bị</a:t>
            </a:r>
            <a:r>
              <a:rPr lang="en-US" sz="2400" dirty="0"/>
              <a:t> </a:t>
            </a:r>
            <a:r>
              <a:rPr lang="en-US" sz="2400" dirty="0" err="1"/>
              <a:t>xao</a:t>
            </a:r>
            <a:r>
              <a:rPr lang="en-US" sz="2400" dirty="0"/>
              <a:t> </a:t>
            </a:r>
            <a:r>
              <a:rPr lang="en-US" sz="2400" dirty="0" err="1"/>
              <a:t>nhãng</a:t>
            </a:r>
            <a:r>
              <a:rPr lang="en-US" sz="2400" dirty="0"/>
              <a:t> </a:t>
            </a:r>
            <a:r>
              <a:rPr lang="en-US" sz="2400" dirty="0" err="1"/>
              <a:t>khỏi</a:t>
            </a:r>
            <a:r>
              <a:rPr lang="en-US" sz="2400" dirty="0"/>
              <a:t> </a:t>
            </a:r>
            <a:r>
              <a:rPr lang="en-US" sz="2400" dirty="0" err="1"/>
              <a:t>việc</a:t>
            </a:r>
            <a:r>
              <a:rPr lang="en-US" sz="2400" dirty="0"/>
              <a:t> </a:t>
            </a:r>
            <a:r>
              <a:rPr lang="en-US" sz="2400" dirty="0" err="1"/>
              <a:t>xem</a:t>
            </a:r>
            <a:r>
              <a:rPr lang="en-US" sz="2400" dirty="0"/>
              <a:t> </a:t>
            </a:r>
            <a:r>
              <a:rPr lang="en-US" sz="2400" dirty="0" err="1"/>
              <a:t>các</a:t>
            </a:r>
            <a:r>
              <a:rPr lang="en-US" sz="2400" dirty="0"/>
              <a:t> </a:t>
            </a:r>
            <a:r>
              <a:rPr lang="en-US" sz="2400" dirty="0" err="1"/>
              <a:t>bộ</a:t>
            </a:r>
            <a:r>
              <a:rPr lang="en-US" sz="2400" dirty="0"/>
              <a:t> </a:t>
            </a:r>
            <a:r>
              <a:rPr lang="en-US" sz="2400" dirty="0" err="1"/>
              <a:t>phim</a:t>
            </a:r>
            <a:r>
              <a:rPr lang="en-US" sz="2400" dirty="0"/>
              <a:t> </a:t>
            </a:r>
            <a:r>
              <a:rPr lang="en-US" sz="2400" dirty="0" err="1"/>
              <a:t>yêu</a:t>
            </a:r>
            <a:r>
              <a:rPr lang="en-US" sz="2400" dirty="0"/>
              <a:t> </a:t>
            </a:r>
            <a:r>
              <a:rPr lang="en-US" sz="2400" dirty="0" err="1"/>
              <a:t>thích</a:t>
            </a:r>
            <a:r>
              <a:rPr lang="en-US" sz="2400" dirty="0"/>
              <a:t> </a:t>
            </a:r>
            <a:r>
              <a:rPr lang="en-US" sz="2400" dirty="0" err="1"/>
              <a:t>của</a:t>
            </a:r>
            <a:r>
              <a:rPr lang="en-US" sz="2400" dirty="0"/>
              <a:t> </a:t>
            </a:r>
            <a:r>
              <a:rPr lang="en-US" sz="2400" dirty="0" err="1"/>
              <a:t>họ</a:t>
            </a:r>
            <a:r>
              <a:rPr lang="en-US" sz="2400" dirty="0"/>
              <a:t>.</a:t>
            </a:r>
          </a:p>
          <a:p>
            <a:r>
              <a:rPr lang="en-US" sz="2400" dirty="0"/>
              <a:t>commercials = advertisements: </a:t>
            </a:r>
            <a:r>
              <a:rPr lang="en-US" sz="2400" dirty="0" err="1"/>
              <a:t>những</a:t>
            </a:r>
            <a:r>
              <a:rPr lang="en-US" sz="2400" dirty="0"/>
              <a:t> </a:t>
            </a:r>
            <a:r>
              <a:rPr lang="en-US" sz="2400" dirty="0" err="1"/>
              <a:t>mẩu</a:t>
            </a:r>
            <a:r>
              <a:rPr lang="en-US" sz="2400" dirty="0"/>
              <a:t> </a:t>
            </a:r>
            <a:r>
              <a:rPr lang="en-US" sz="2400" dirty="0" err="1"/>
              <a:t>quảng</a:t>
            </a:r>
            <a:r>
              <a:rPr lang="en-US" sz="2400" dirty="0"/>
              <a:t> </a:t>
            </a:r>
            <a:r>
              <a:rPr lang="en-US" sz="2400" dirty="0" err="1"/>
              <a:t>cáo</a:t>
            </a:r>
            <a:endParaRPr lang="en-US" sz="2400" dirty="0"/>
          </a:p>
          <a:p>
            <a:endParaRPr lang="en-US" sz="2400" dirty="0"/>
          </a:p>
        </p:txBody>
      </p:sp>
      <p:sp>
        <p:nvSpPr>
          <p:cNvPr id="5" name="Oval 4"/>
          <p:cNvSpPr/>
          <p:nvPr/>
        </p:nvSpPr>
        <p:spPr>
          <a:xfrm>
            <a:off x="533400" y="1066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1692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US" sz="2400" b="0" i="0" u="none" strike="noStrike" baseline="0" dirty="0" smtClean="0">
                <a:latin typeface="Times New Roman"/>
              </a:rPr>
              <a:t>Question 24:</a:t>
            </a:r>
            <a:r>
              <a:rPr lang="en-US" sz="2400" b="1" i="0" u="none" strike="noStrike" baseline="0" dirty="0" smtClean="0">
                <a:latin typeface="Times New Roman"/>
              </a:rPr>
              <a:t> In some countries, so few students are accepted by the universities that admission is almost </a:t>
            </a:r>
            <a:r>
              <a:rPr lang="en-US" sz="2400" b="1" i="0" u="sng" strike="noStrike" baseline="0" dirty="0" smtClean="0">
                <a:latin typeface="Times New Roman"/>
              </a:rPr>
              <a:t>a guarantee</a:t>
            </a:r>
            <a:r>
              <a:rPr lang="en-US" sz="2400" b="1" i="0" u="none" strike="noStrike" baseline="0" dirty="0" smtClean="0">
                <a:latin typeface="Times New Roman"/>
              </a:rPr>
              <a:t> of a good job upon graduation.</a:t>
            </a:r>
            <a:r>
              <a:rPr lang="vi-VN" sz="2400" b="1" i="0" u="none" strike="noStrike" baseline="0" dirty="0" smtClean="0">
                <a:latin typeface="Times New Roman"/>
              </a:rPr>
              <a:t/>
            </a:r>
            <a:br>
              <a:rPr lang="vi-VN" sz="2400" b="1" i="0" u="none" strike="noStrike" baseline="0" dirty="0" smtClean="0">
                <a:latin typeface="Times New Roman"/>
              </a:rPr>
            </a:br>
            <a:r>
              <a:rPr lang="en-US" sz="2400" b="0" i="0" u="none" strike="noStrike" baseline="0" dirty="0" smtClean="0">
                <a:latin typeface="Times New Roman"/>
              </a:rPr>
              <a:t>A</a:t>
            </a:r>
            <a:r>
              <a:rPr lang="en-US" sz="2400" b="0" i="0" u="none" strike="noStrike" baseline="0" dirty="0" smtClean="0">
                <a:latin typeface="Times New Roman"/>
              </a:rPr>
              <a:t>.</a:t>
            </a:r>
            <a:r>
              <a:rPr lang="en-US" sz="2400" b="1" i="0" u="none" strike="noStrike" baseline="0" dirty="0" smtClean="0">
                <a:latin typeface="Times New Roman"/>
              </a:rPr>
              <a:t> a promise	</a:t>
            </a:r>
            <a:r>
              <a:rPr lang="en-US" sz="2400" b="0" i="0" u="none" strike="noStrike" baseline="0" dirty="0" smtClean="0">
                <a:latin typeface="Times New Roman"/>
              </a:rPr>
              <a:t>B.</a:t>
            </a:r>
            <a:r>
              <a:rPr lang="en-US" sz="2400" b="1" i="0" u="none" strike="noStrike" baseline="0" dirty="0" smtClean="0">
                <a:latin typeface="Times New Roman"/>
              </a:rPr>
              <a:t> an uncertainty	</a:t>
            </a:r>
            <a:r>
              <a:rPr lang="en-US" sz="2400" b="0" i="0" u="none" strike="noStrike" baseline="0" dirty="0" smtClean="0">
                <a:latin typeface="Times New Roman"/>
              </a:rPr>
              <a:t>C.</a:t>
            </a:r>
            <a:r>
              <a:rPr lang="en-US" sz="2400" b="1" i="0" u="none" strike="noStrike" baseline="0" dirty="0" smtClean="0">
                <a:latin typeface="Times New Roman"/>
              </a:rPr>
              <a:t> an </a:t>
            </a:r>
            <a:r>
              <a:rPr lang="en-US" sz="2400" b="1" i="0" u="none" strike="noStrike" baseline="0" dirty="0" smtClean="0">
                <a:latin typeface="Times New Roman"/>
              </a:rPr>
              <a:t>assurance</a:t>
            </a:r>
            <a:r>
              <a:rPr lang="vi-VN" sz="2400" b="1" i="0" u="none" strike="noStrike" dirty="0" smtClean="0">
                <a:latin typeface="Times New Roman"/>
              </a:rPr>
              <a:t> </a:t>
            </a:r>
            <a:r>
              <a:rPr lang="en-US" sz="2400" b="0" i="0" u="none" strike="noStrike" baseline="0" dirty="0" smtClean="0">
                <a:latin typeface="Times New Roman"/>
              </a:rPr>
              <a:t>D</a:t>
            </a:r>
            <a:r>
              <a:rPr lang="en-US" sz="2400" b="0" i="0" u="none" strike="noStrike" baseline="0" dirty="0" smtClean="0">
                <a:latin typeface="Times New Roman"/>
              </a:rPr>
              <a:t>.</a:t>
            </a:r>
            <a:r>
              <a:rPr lang="en-US" sz="2400" b="1" i="0" u="none" strike="noStrike" baseline="0" dirty="0" smtClean="0">
                <a:latin typeface="Times New Roman"/>
              </a:rPr>
              <a:t> a pledge</a:t>
            </a:r>
          </a:p>
        </p:txBody>
      </p:sp>
      <p:sp>
        <p:nvSpPr>
          <p:cNvPr id="4" name="TextBox 3"/>
          <p:cNvSpPr txBox="1"/>
          <p:nvPr/>
        </p:nvSpPr>
        <p:spPr>
          <a:xfrm>
            <a:off x="152400" y="2133600"/>
            <a:ext cx="8763000" cy="4893647"/>
          </a:xfrm>
          <a:prstGeom prst="rect">
            <a:avLst/>
          </a:prstGeom>
          <a:noFill/>
        </p:spPr>
        <p:txBody>
          <a:bodyPr wrap="square" rtlCol="0">
            <a:spAutoFit/>
          </a:bodyPr>
          <a:lstStyle/>
          <a:p>
            <a:r>
              <a:rPr lang="en-US" sz="2400" b="1" i="1" dirty="0" err="1"/>
              <a:t>Từ</a:t>
            </a:r>
            <a:r>
              <a:rPr lang="en-US" sz="2400" b="1" i="1" dirty="0"/>
              <a:t> </a:t>
            </a:r>
            <a:r>
              <a:rPr lang="en-US" sz="2400" b="1" i="1" dirty="0" err="1"/>
              <a:t>trái</a:t>
            </a:r>
            <a:r>
              <a:rPr lang="en-US" sz="2400" b="1" i="1" dirty="0"/>
              <a:t> </a:t>
            </a:r>
            <a:r>
              <a:rPr lang="en-US" sz="2400" b="1" i="1" dirty="0" err="1"/>
              <a:t>nghĩa</a:t>
            </a:r>
            <a:r>
              <a:rPr lang="en-US" sz="2400" b="1" i="1" dirty="0"/>
              <a:t> - </a:t>
            </a:r>
            <a:r>
              <a:rPr lang="en-US" sz="2400" b="1" i="1" dirty="0" err="1"/>
              <a:t>kiến</a:t>
            </a:r>
            <a:r>
              <a:rPr lang="en-US" sz="2400" b="1" i="1" dirty="0"/>
              <a:t> </a:t>
            </a:r>
            <a:r>
              <a:rPr lang="en-US" sz="2400" b="1" i="1" dirty="0" err="1"/>
              <a:t>thức</a:t>
            </a:r>
            <a:r>
              <a:rPr lang="en-US" sz="2400" b="1" i="1" dirty="0"/>
              <a:t> </a:t>
            </a:r>
            <a:r>
              <a:rPr lang="en-US" sz="2400" b="1" i="1" dirty="0" err="1"/>
              <a:t>về</a:t>
            </a:r>
            <a:r>
              <a:rPr lang="en-US" sz="2400" b="1" i="1" dirty="0"/>
              <a:t> </a:t>
            </a:r>
            <a:r>
              <a:rPr lang="en-US" sz="2400" b="1" i="1" dirty="0" err="1"/>
              <a:t>thành</a:t>
            </a:r>
            <a:r>
              <a:rPr lang="en-US" sz="2400" b="1" i="1" dirty="0"/>
              <a:t> </a:t>
            </a:r>
            <a:r>
              <a:rPr lang="en-US" sz="2400" b="1" i="1" dirty="0" err="1"/>
              <a:t>ngữ</a:t>
            </a:r>
            <a:r>
              <a:rPr lang="en-US" sz="2400" b="1" dirty="0"/>
              <a:t/>
            </a:r>
            <a:br>
              <a:rPr lang="en-US" sz="2400" b="1" dirty="0"/>
            </a:br>
            <a:r>
              <a:rPr lang="en-US" sz="2400" b="1" dirty="0" err="1"/>
              <a:t>Tạm</a:t>
            </a:r>
            <a:r>
              <a:rPr lang="en-US" sz="2400" b="1" dirty="0"/>
              <a:t> </a:t>
            </a:r>
            <a:r>
              <a:rPr lang="en-US" sz="2400" b="1" dirty="0" err="1"/>
              <a:t>dịch</a:t>
            </a:r>
            <a:r>
              <a:rPr lang="en-US" sz="2400" b="1" dirty="0"/>
              <a:t>:</a:t>
            </a:r>
            <a:r>
              <a:rPr lang="en-US" sz="2400" dirty="0"/>
              <a:t> Ở </a:t>
            </a:r>
            <a:r>
              <a:rPr lang="en-US" sz="2400" dirty="0" err="1"/>
              <a:t>một</a:t>
            </a:r>
            <a:r>
              <a:rPr lang="en-US" sz="2400" dirty="0"/>
              <a:t> </a:t>
            </a:r>
            <a:r>
              <a:rPr lang="en-US" sz="2400" dirty="0" err="1"/>
              <a:t>số</a:t>
            </a:r>
            <a:r>
              <a:rPr lang="en-US" sz="2400" dirty="0"/>
              <a:t> </a:t>
            </a:r>
            <a:r>
              <a:rPr lang="en-US" sz="2400" dirty="0" err="1"/>
              <a:t>quốc</a:t>
            </a:r>
            <a:r>
              <a:rPr lang="en-US" sz="2400" dirty="0"/>
              <a:t> </a:t>
            </a:r>
            <a:r>
              <a:rPr lang="en-US" sz="2400" dirty="0" err="1"/>
              <a:t>gia</a:t>
            </a:r>
            <a:r>
              <a:rPr lang="en-US" sz="2400" dirty="0"/>
              <a:t>, </a:t>
            </a:r>
            <a:r>
              <a:rPr lang="en-US" sz="2400" dirty="0" err="1"/>
              <a:t>rất</a:t>
            </a:r>
            <a:r>
              <a:rPr lang="en-US" sz="2400" dirty="0"/>
              <a:t> </a:t>
            </a:r>
            <a:r>
              <a:rPr lang="en-US" sz="2400" dirty="0" err="1"/>
              <a:t>ít</a:t>
            </a:r>
            <a:r>
              <a:rPr lang="en-US" sz="2400" dirty="0"/>
              <a:t> </a:t>
            </a:r>
            <a:r>
              <a:rPr lang="en-US" sz="2400" dirty="0" err="1"/>
              <a:t>sinh</a:t>
            </a:r>
            <a:r>
              <a:rPr lang="en-US" sz="2400" dirty="0"/>
              <a:t> </a:t>
            </a:r>
            <a:r>
              <a:rPr lang="en-US" sz="2400" dirty="0" err="1"/>
              <a:t>viên</a:t>
            </a:r>
            <a:r>
              <a:rPr lang="en-US" sz="2400" dirty="0"/>
              <a:t> </a:t>
            </a:r>
            <a:r>
              <a:rPr lang="en-US" sz="2400" dirty="0" err="1"/>
              <a:t>được</a:t>
            </a:r>
            <a:r>
              <a:rPr lang="en-US" sz="2400" dirty="0"/>
              <a:t> </a:t>
            </a:r>
            <a:r>
              <a:rPr lang="en-US" sz="2400" dirty="0" err="1"/>
              <a:t>các</a:t>
            </a:r>
            <a:r>
              <a:rPr lang="en-US" sz="2400" dirty="0"/>
              <a:t> </a:t>
            </a:r>
            <a:r>
              <a:rPr lang="en-US" sz="2400" dirty="0" err="1"/>
              <a:t>trường</a:t>
            </a:r>
            <a:r>
              <a:rPr lang="en-US" sz="2400" dirty="0"/>
              <a:t> </a:t>
            </a:r>
            <a:r>
              <a:rPr lang="en-US" sz="2400" dirty="0" err="1"/>
              <a:t>đại</a:t>
            </a:r>
            <a:r>
              <a:rPr lang="en-US" sz="2400" dirty="0"/>
              <a:t> </a:t>
            </a:r>
            <a:r>
              <a:rPr lang="en-US" sz="2400" dirty="0" err="1"/>
              <a:t>học</a:t>
            </a:r>
            <a:r>
              <a:rPr lang="en-US" sz="2400" dirty="0"/>
              <a:t> </a:t>
            </a:r>
            <a:r>
              <a:rPr lang="en-US" sz="2400" dirty="0" err="1"/>
              <a:t>chấp</a:t>
            </a:r>
            <a:r>
              <a:rPr lang="en-US" sz="2400" dirty="0"/>
              <a:t> </a:t>
            </a:r>
            <a:r>
              <a:rPr lang="en-US" sz="2400" dirty="0" err="1"/>
              <a:t>nhận</a:t>
            </a:r>
            <a:r>
              <a:rPr lang="en-US" sz="2400" dirty="0"/>
              <a:t> </a:t>
            </a:r>
            <a:r>
              <a:rPr lang="en-US" sz="2400" dirty="0" err="1"/>
              <a:t>mà</a:t>
            </a:r>
            <a:r>
              <a:rPr lang="en-US" sz="2400" dirty="0"/>
              <a:t> </a:t>
            </a:r>
            <a:r>
              <a:rPr lang="en-US" sz="2400" dirty="0" err="1"/>
              <a:t>việc</a:t>
            </a:r>
            <a:r>
              <a:rPr lang="en-US" sz="2400" dirty="0"/>
              <a:t> </a:t>
            </a:r>
            <a:r>
              <a:rPr lang="en-US" sz="2400" dirty="0" err="1"/>
              <a:t>nhập</a:t>
            </a:r>
            <a:r>
              <a:rPr lang="en-US" sz="2400" dirty="0"/>
              <a:t> </a:t>
            </a:r>
            <a:r>
              <a:rPr lang="en-US" sz="2400" dirty="0" err="1"/>
              <a:t>học</a:t>
            </a:r>
            <a:r>
              <a:rPr lang="en-US" sz="2400" dirty="0"/>
              <a:t> </a:t>
            </a:r>
            <a:r>
              <a:rPr lang="en-US" sz="2400" dirty="0" err="1"/>
              <a:t>gần</a:t>
            </a:r>
            <a:r>
              <a:rPr lang="en-US" sz="2400" dirty="0"/>
              <a:t> </a:t>
            </a:r>
            <a:r>
              <a:rPr lang="en-US" sz="2400" dirty="0" err="1"/>
              <a:t>như</a:t>
            </a:r>
            <a:r>
              <a:rPr lang="en-US" sz="2400" dirty="0"/>
              <a:t> </a:t>
            </a:r>
            <a:r>
              <a:rPr lang="en-US" sz="2400" dirty="0" err="1"/>
              <a:t>là</a:t>
            </a:r>
            <a:r>
              <a:rPr lang="en-US" sz="2400" dirty="0"/>
              <a:t> </a:t>
            </a:r>
            <a:r>
              <a:rPr lang="en-US" sz="2400" dirty="0" err="1"/>
              <a:t>một</a:t>
            </a:r>
            <a:r>
              <a:rPr lang="en-US" sz="2400" dirty="0"/>
              <a:t> </a:t>
            </a:r>
            <a:r>
              <a:rPr lang="en-US" sz="2400" dirty="0" err="1"/>
              <a:t>sự</a:t>
            </a:r>
            <a:r>
              <a:rPr lang="en-US" sz="2400" dirty="0"/>
              <a:t> </a:t>
            </a:r>
            <a:r>
              <a:rPr lang="en-US" sz="2400" dirty="0" err="1"/>
              <a:t>đảm</a:t>
            </a:r>
            <a:r>
              <a:rPr lang="en-US" sz="2400" dirty="0"/>
              <a:t> </a:t>
            </a:r>
            <a:r>
              <a:rPr lang="en-US" sz="2400" dirty="0" err="1"/>
              <a:t>bảo</a:t>
            </a:r>
            <a:r>
              <a:rPr lang="en-US" sz="2400" dirty="0"/>
              <a:t> </a:t>
            </a:r>
            <a:r>
              <a:rPr lang="en-US" sz="2400" dirty="0" err="1"/>
              <a:t>cho</a:t>
            </a:r>
            <a:r>
              <a:rPr lang="en-US" sz="2400" dirty="0"/>
              <a:t> </a:t>
            </a:r>
            <a:r>
              <a:rPr lang="en-US" sz="2400" dirty="0" err="1"/>
              <a:t>một</a:t>
            </a:r>
            <a:r>
              <a:rPr lang="en-US" sz="2400" dirty="0"/>
              <a:t> </a:t>
            </a:r>
            <a:r>
              <a:rPr lang="en-US" sz="2400" dirty="0" err="1"/>
              <a:t>công</a:t>
            </a:r>
            <a:r>
              <a:rPr lang="en-US" sz="2400" dirty="0"/>
              <a:t> </a:t>
            </a:r>
            <a:r>
              <a:rPr lang="en-US" sz="2400" dirty="0" err="1"/>
              <a:t>việc</a:t>
            </a:r>
            <a:r>
              <a:rPr lang="en-US" sz="2400" dirty="0"/>
              <a:t> </a:t>
            </a:r>
            <a:r>
              <a:rPr lang="en-US" sz="2400" dirty="0" err="1"/>
              <a:t>tốt</a:t>
            </a:r>
            <a:r>
              <a:rPr lang="en-US" sz="2400" dirty="0"/>
              <a:t> </a:t>
            </a:r>
            <a:r>
              <a:rPr lang="en-US" sz="2400" dirty="0" err="1"/>
              <a:t>khi</a:t>
            </a:r>
            <a:r>
              <a:rPr lang="en-US" sz="2400" dirty="0"/>
              <a:t> </a:t>
            </a:r>
            <a:r>
              <a:rPr lang="en-US" sz="2400" dirty="0" err="1"/>
              <a:t>tốt</a:t>
            </a:r>
            <a:r>
              <a:rPr lang="en-US" sz="2400" dirty="0"/>
              <a:t> </a:t>
            </a:r>
            <a:r>
              <a:rPr lang="en-US" sz="2400" dirty="0" err="1"/>
              <a:t>nghiệp</a:t>
            </a:r>
            <a:r>
              <a:rPr lang="en-US" sz="2400" dirty="0"/>
              <a:t>. </a:t>
            </a:r>
            <a:br>
              <a:rPr lang="en-US" sz="2400" dirty="0"/>
            </a:br>
            <a:r>
              <a:rPr lang="en-US" sz="2400" b="1" dirty="0"/>
              <a:t>=&gt; guarantee /ˌ</a:t>
            </a:r>
            <a:r>
              <a:rPr lang="en-US" sz="2400" b="1" dirty="0" err="1"/>
              <a:t>ɡærənˈti</a:t>
            </a:r>
            <a:r>
              <a:rPr lang="en-US" sz="2400" b="1" dirty="0"/>
              <a:t>ː/ </a:t>
            </a:r>
            <a:r>
              <a:rPr lang="en-US" sz="2400" dirty="0"/>
              <a:t>(n):</a:t>
            </a:r>
            <a:r>
              <a:rPr lang="en-US" sz="2400" b="1" dirty="0"/>
              <a:t> </a:t>
            </a:r>
            <a:r>
              <a:rPr lang="en-US" sz="2400" dirty="0" err="1"/>
              <a:t>lời</a:t>
            </a:r>
            <a:r>
              <a:rPr lang="en-US" sz="2400" dirty="0"/>
              <a:t> cam </a:t>
            </a:r>
            <a:r>
              <a:rPr lang="en-US" sz="2400" dirty="0" err="1"/>
              <a:t>kết</a:t>
            </a:r>
            <a:r>
              <a:rPr lang="en-US" sz="2400" dirty="0"/>
              <a:t>, </a:t>
            </a:r>
            <a:r>
              <a:rPr lang="en-US" sz="2400" dirty="0" err="1"/>
              <a:t>đảm</a:t>
            </a:r>
            <a:r>
              <a:rPr lang="en-US" sz="2400" dirty="0"/>
              <a:t> </a:t>
            </a:r>
            <a:r>
              <a:rPr lang="en-US" sz="2400" dirty="0" err="1"/>
              <a:t>bảo</a:t>
            </a:r>
            <a:r>
              <a:rPr lang="en-US" sz="2400" dirty="0"/>
              <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 </a:t>
            </a:r>
            <a:r>
              <a:rPr lang="en-US" sz="2400" dirty="0"/>
              <a:t/>
            </a:r>
            <a:br>
              <a:rPr lang="en-US" sz="2400" dirty="0"/>
            </a:br>
            <a:r>
              <a:rPr lang="en-US" sz="2400" dirty="0"/>
              <a:t>A. promise (n): </a:t>
            </a:r>
            <a:r>
              <a:rPr lang="en-US" sz="2400" dirty="0" err="1"/>
              <a:t>lời</a:t>
            </a:r>
            <a:r>
              <a:rPr lang="en-US" sz="2400" dirty="0"/>
              <a:t> </a:t>
            </a:r>
            <a:r>
              <a:rPr lang="en-US" sz="2400" dirty="0" err="1"/>
              <a:t>hứa</a:t>
            </a:r>
            <a:r>
              <a:rPr lang="en-US" sz="2400" dirty="0"/>
              <a:t/>
            </a:r>
            <a:br>
              <a:rPr lang="en-US" sz="2400" dirty="0"/>
            </a:br>
            <a:r>
              <a:rPr lang="en-US" sz="2400" dirty="0"/>
              <a:t>B. uncertainty /</a:t>
            </a:r>
            <a:r>
              <a:rPr lang="en-US" sz="2400" dirty="0" err="1"/>
              <a:t>əˈʃʊərəns</a:t>
            </a:r>
            <a:r>
              <a:rPr lang="en-US" sz="2400" dirty="0"/>
              <a:t>/ (n): </a:t>
            </a:r>
            <a:r>
              <a:rPr lang="en-US" sz="2400" dirty="0" err="1"/>
              <a:t>tính</a:t>
            </a:r>
            <a:r>
              <a:rPr lang="en-US" sz="2400" dirty="0"/>
              <a:t> </a:t>
            </a:r>
            <a:r>
              <a:rPr lang="en-US" sz="2400" dirty="0" err="1"/>
              <a:t>không</a:t>
            </a:r>
            <a:r>
              <a:rPr lang="en-US" sz="2400" dirty="0"/>
              <a:t> </a:t>
            </a:r>
            <a:r>
              <a:rPr lang="en-US" sz="2400" dirty="0" err="1"/>
              <a:t>chắc</a:t>
            </a:r>
            <a:r>
              <a:rPr lang="en-US" sz="2400" dirty="0"/>
              <a:t> </a:t>
            </a:r>
            <a:r>
              <a:rPr lang="en-US" sz="2400" dirty="0" err="1"/>
              <a:t>chắn</a:t>
            </a:r>
            <a:r>
              <a:rPr lang="en-US" sz="2400" dirty="0"/>
              <a:t/>
            </a:r>
            <a:br>
              <a:rPr lang="en-US" sz="2400" dirty="0"/>
            </a:br>
            <a:r>
              <a:rPr lang="en-US" sz="2400" dirty="0"/>
              <a:t>C. assurance /</a:t>
            </a:r>
            <a:r>
              <a:rPr lang="en-US" sz="2400" dirty="0" err="1"/>
              <a:t>ʌnˈsɜːrtnti</a:t>
            </a:r>
            <a:r>
              <a:rPr lang="en-US" sz="2400" dirty="0"/>
              <a:t>/ (n): </a:t>
            </a:r>
            <a:r>
              <a:rPr lang="en-US" sz="2400" dirty="0" err="1"/>
              <a:t>lời</a:t>
            </a:r>
            <a:r>
              <a:rPr lang="en-US" sz="2400" dirty="0"/>
              <a:t> cam </a:t>
            </a:r>
            <a:r>
              <a:rPr lang="en-US" sz="2400" dirty="0" err="1"/>
              <a:t>kết</a:t>
            </a:r>
            <a:r>
              <a:rPr lang="en-US" sz="2400" dirty="0"/>
              <a:t>, </a:t>
            </a:r>
            <a:r>
              <a:rPr lang="en-US" sz="2400" dirty="0" err="1"/>
              <a:t>hứa</a:t>
            </a:r>
            <a:r>
              <a:rPr lang="en-US" sz="2400" dirty="0"/>
              <a:t> </a:t>
            </a:r>
            <a:r>
              <a:rPr lang="en-US" sz="2400" dirty="0" err="1"/>
              <a:t>hẹn</a:t>
            </a:r>
            <a:r>
              <a:rPr lang="en-US" sz="2400" dirty="0"/>
              <a:t/>
            </a:r>
            <a:br>
              <a:rPr lang="en-US" sz="2400" dirty="0"/>
            </a:br>
            <a:r>
              <a:rPr lang="en-US" sz="2400" dirty="0"/>
              <a:t>D. pledge /</a:t>
            </a:r>
            <a:r>
              <a:rPr lang="en-US" sz="2400" dirty="0" err="1"/>
              <a:t>pledʒ</a:t>
            </a:r>
            <a:r>
              <a:rPr lang="en-US" sz="2400" dirty="0"/>
              <a:t>/ (n): </a:t>
            </a:r>
            <a:r>
              <a:rPr lang="en-US" sz="2400" dirty="0" err="1"/>
              <a:t>lời</a:t>
            </a:r>
            <a:r>
              <a:rPr lang="en-US" sz="2400" dirty="0"/>
              <a:t> cam </a:t>
            </a:r>
            <a:r>
              <a:rPr lang="en-US" sz="2400" dirty="0" err="1"/>
              <a:t>kết</a:t>
            </a:r>
            <a:r>
              <a:rPr lang="en-US" sz="2400" dirty="0"/>
              <a:t>, </a:t>
            </a:r>
            <a:r>
              <a:rPr lang="en-US" sz="2400" dirty="0" err="1"/>
              <a:t>lời</a:t>
            </a:r>
            <a:r>
              <a:rPr lang="en-US" sz="2400" dirty="0"/>
              <a:t> </a:t>
            </a:r>
            <a:r>
              <a:rPr lang="en-US" sz="2400" dirty="0" err="1"/>
              <a:t>nguyện</a:t>
            </a:r>
            <a:r>
              <a:rPr lang="en-US" sz="2400" dirty="0"/>
              <a:t/>
            </a:r>
            <a:br>
              <a:rPr lang="en-US" sz="2400" dirty="0"/>
            </a:br>
            <a:r>
              <a:rPr lang="en-US" sz="2400" b="1" dirty="0"/>
              <a:t>=&gt; Do </a:t>
            </a:r>
            <a:r>
              <a:rPr lang="en-US" sz="2400" b="1" dirty="0" err="1"/>
              <a:t>đó</a:t>
            </a:r>
            <a:r>
              <a:rPr lang="en-US" sz="2400" b="1" dirty="0"/>
              <a:t>: a guarantee &gt;&lt; an uncertainty </a:t>
            </a:r>
            <a:endParaRPr lang="en-US" sz="2400" dirty="0"/>
          </a:p>
          <a:p>
            <a:r>
              <a:rPr lang="en-US" sz="2400" dirty="0"/>
              <a:t> </a:t>
            </a:r>
          </a:p>
          <a:p>
            <a:endParaRPr lang="en-US" sz="2400" dirty="0"/>
          </a:p>
        </p:txBody>
      </p:sp>
      <p:sp>
        <p:nvSpPr>
          <p:cNvPr id="5" name="Oval 4"/>
          <p:cNvSpPr/>
          <p:nvPr/>
        </p:nvSpPr>
        <p:spPr>
          <a:xfrm>
            <a:off x="2259168" y="1269100"/>
            <a:ext cx="445394" cy="3144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722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0" i="0" u="none" strike="noStrike" baseline="0" dirty="0" smtClean="0">
                <a:latin typeface="Times New Roman"/>
              </a:rPr>
              <a:t>Question 25:</a:t>
            </a:r>
            <a:r>
              <a:rPr lang="en-US" sz="2400" b="1" i="0" u="none" strike="noStrike" baseline="0" dirty="0" smtClean="0">
                <a:latin typeface="Times New Roman"/>
              </a:rPr>
              <a:t> The burglar crept into the house </a:t>
            </a:r>
            <a:r>
              <a:rPr lang="en-US" sz="2400" b="1" i="0" u="sng" strike="noStrike" baseline="0" dirty="0" smtClean="0">
                <a:latin typeface="Times New Roman"/>
              </a:rPr>
              <a:t>without making any noise</a:t>
            </a:r>
            <a:r>
              <a:rPr lang="en-US" sz="2400" b="1" i="0" u="none" strike="noStrike" baseline="0" dirty="0" smtClean="0">
                <a:latin typeface="Times New Roman"/>
              </a:rPr>
              <a:t>. That's why no one heard anything.</a:t>
            </a:r>
            <a:r>
              <a:rPr lang="vi-VN" sz="2400" b="1" i="0" u="none" strike="noStrike" baseline="0" dirty="0" smtClean="0">
                <a:latin typeface="Times New Roman"/>
              </a:rPr>
              <a:t/>
            </a:r>
            <a:br>
              <a:rPr lang="vi-VN" sz="2400" b="1" i="0" u="none" strike="noStrike" baseline="0" dirty="0" smtClean="0">
                <a:latin typeface="Times New Roman"/>
              </a:rPr>
            </a:br>
            <a:r>
              <a:rPr lang="en-US" sz="2400" b="0" i="0" u="none" strike="noStrike" baseline="0" dirty="0" smtClean="0">
                <a:latin typeface="Times New Roman"/>
              </a:rPr>
              <a:t>A</a:t>
            </a:r>
            <a:r>
              <a:rPr lang="en-US" sz="2400" b="0" i="0" u="none" strike="noStrike" baseline="0" dirty="0" smtClean="0">
                <a:latin typeface="Times New Roman"/>
              </a:rPr>
              <a:t>.</a:t>
            </a:r>
            <a:r>
              <a:rPr lang="en-US" sz="2400" b="1" i="0" u="none" strike="noStrike" baseline="0" dirty="0" smtClean="0">
                <a:latin typeface="Times New Roman"/>
              </a:rPr>
              <a:t> inaudibly	</a:t>
            </a:r>
            <a:r>
              <a:rPr lang="en-US" sz="2400" b="0" i="0" u="none" strike="noStrike" baseline="0" dirty="0" smtClean="0">
                <a:latin typeface="Times New Roman"/>
              </a:rPr>
              <a:t>B.</a:t>
            </a:r>
            <a:r>
              <a:rPr lang="en-US" sz="2400" b="1" i="0" u="none" strike="noStrike" baseline="0" dirty="0" smtClean="0">
                <a:latin typeface="Times New Roman"/>
              </a:rPr>
              <a:t> </a:t>
            </a:r>
            <a:r>
              <a:rPr lang="en-US" sz="2400" b="1" i="0" u="none" strike="noStrike" baseline="0" dirty="0" smtClean="0">
                <a:latin typeface="Times New Roman"/>
              </a:rPr>
              <a:t>boisterously</a:t>
            </a:r>
            <a:r>
              <a:rPr lang="vi-VN" sz="2400" b="1" i="0" u="none" strike="noStrike" dirty="0" smtClean="0">
                <a:latin typeface="Times New Roman"/>
              </a:rPr>
              <a:t>  </a:t>
            </a:r>
            <a:r>
              <a:rPr lang="en-US" sz="2400" b="0" i="0" u="none" strike="noStrike" baseline="0" dirty="0" smtClean="0">
                <a:latin typeface="Times New Roman"/>
              </a:rPr>
              <a:t>C</a:t>
            </a:r>
            <a:r>
              <a:rPr lang="en-US" sz="2400" b="0" i="0" u="none" strike="noStrike" baseline="0" dirty="0" smtClean="0">
                <a:latin typeface="Times New Roman"/>
              </a:rPr>
              <a:t>.</a:t>
            </a:r>
            <a:r>
              <a:rPr lang="en-US" sz="2400" b="1" i="0" u="none" strike="noStrike" baseline="0" dirty="0" smtClean="0">
                <a:latin typeface="Times New Roman"/>
              </a:rPr>
              <a:t> shrilly	</a:t>
            </a:r>
            <a:r>
              <a:rPr lang="en-US" sz="2400" b="0" i="0" u="none" strike="noStrike" baseline="0" dirty="0" smtClean="0">
                <a:latin typeface="Times New Roman"/>
              </a:rPr>
              <a:t>D.</a:t>
            </a:r>
            <a:r>
              <a:rPr lang="en-US" sz="2400" b="1" i="0" u="none" strike="noStrike" baseline="0" dirty="0" smtClean="0">
                <a:latin typeface="Times New Roman"/>
              </a:rPr>
              <a:t> hurly-burly</a:t>
            </a:r>
          </a:p>
        </p:txBody>
      </p:sp>
      <p:sp>
        <p:nvSpPr>
          <p:cNvPr id="4" name="TextBox 3"/>
          <p:cNvSpPr txBox="1"/>
          <p:nvPr/>
        </p:nvSpPr>
        <p:spPr>
          <a:xfrm>
            <a:off x="304800" y="2057400"/>
            <a:ext cx="8458200" cy="4893647"/>
          </a:xfrm>
          <a:prstGeom prst="rect">
            <a:avLst/>
          </a:prstGeom>
          <a:noFill/>
        </p:spPr>
        <p:txBody>
          <a:bodyPr wrap="square" rtlCol="0">
            <a:spAutoFit/>
          </a:bodyPr>
          <a:lstStyle/>
          <a:p>
            <a:r>
              <a:rPr lang="en-US" sz="2400" b="1" i="1" dirty="0" err="1"/>
              <a:t>Từ</a:t>
            </a:r>
            <a:r>
              <a:rPr lang="en-US" sz="2400" b="1" i="1" dirty="0"/>
              <a:t> </a:t>
            </a:r>
            <a:r>
              <a:rPr lang="en-US" sz="2400" b="1" i="1" dirty="0" err="1"/>
              <a:t>trái</a:t>
            </a:r>
            <a:r>
              <a:rPr lang="en-US" sz="2400" b="1" i="1" dirty="0"/>
              <a:t> </a:t>
            </a:r>
            <a:r>
              <a:rPr lang="en-US" sz="2400" b="1" i="1" dirty="0" err="1"/>
              <a:t>nghĩa</a:t>
            </a:r>
            <a:r>
              <a:rPr lang="en-US" sz="2400" b="1" i="1" dirty="0"/>
              <a:t> - </a:t>
            </a:r>
            <a:r>
              <a:rPr lang="en-US" sz="2400" b="1" i="1" dirty="0" err="1"/>
              <a:t>kiến</a:t>
            </a:r>
            <a:r>
              <a:rPr lang="en-US" sz="2400" b="1" i="1" dirty="0"/>
              <a:t> </a:t>
            </a:r>
            <a:r>
              <a:rPr lang="en-US" sz="2400" b="1" i="1" dirty="0" err="1"/>
              <a:t>thức</a:t>
            </a:r>
            <a:r>
              <a:rPr lang="en-US" sz="2400" b="1" i="1" dirty="0"/>
              <a:t> </a:t>
            </a:r>
            <a:r>
              <a:rPr lang="en-US" sz="2400" b="1" i="1" dirty="0" err="1"/>
              <a:t>về</a:t>
            </a:r>
            <a:r>
              <a:rPr lang="en-US" sz="2400" b="1" i="1" dirty="0"/>
              <a:t> </a:t>
            </a:r>
            <a:r>
              <a:rPr lang="en-US" sz="2400" b="1" i="1" dirty="0" err="1"/>
              <a:t>thành</a:t>
            </a:r>
            <a:r>
              <a:rPr lang="en-US" sz="2400" b="1" i="1" dirty="0"/>
              <a:t> </a:t>
            </a:r>
            <a:r>
              <a:rPr lang="en-US" sz="2400" b="1" i="1" dirty="0" err="1"/>
              <a:t>ngữ</a:t>
            </a:r>
            <a:r>
              <a:rPr lang="en-US" sz="2400" b="1" dirty="0"/>
              <a:t/>
            </a:r>
            <a:br>
              <a:rPr lang="en-US" sz="2400" b="1" dirty="0"/>
            </a:br>
            <a:r>
              <a:rPr lang="en-US" sz="2400" b="1" dirty="0" err="1"/>
              <a:t>Tạm</a:t>
            </a:r>
            <a:r>
              <a:rPr lang="en-US" sz="2400" b="1" dirty="0"/>
              <a:t> </a:t>
            </a:r>
            <a:r>
              <a:rPr lang="en-US" sz="2400" b="1" dirty="0" err="1"/>
              <a:t>dịch</a:t>
            </a:r>
            <a:r>
              <a:rPr lang="en-US" sz="2400" b="1" dirty="0"/>
              <a:t>: </a:t>
            </a:r>
            <a:r>
              <a:rPr lang="en-US" sz="2400" dirty="0" err="1"/>
              <a:t>Tên</a:t>
            </a:r>
            <a:r>
              <a:rPr lang="en-US" sz="2400" dirty="0"/>
              <a:t> </a:t>
            </a:r>
            <a:r>
              <a:rPr lang="en-US" sz="2400" dirty="0" err="1"/>
              <a:t>trộm</a:t>
            </a:r>
            <a:r>
              <a:rPr lang="en-US" sz="2400" dirty="0"/>
              <a:t> </a:t>
            </a:r>
            <a:r>
              <a:rPr lang="en-US" sz="2400" dirty="0" err="1"/>
              <a:t>lẻn</a:t>
            </a:r>
            <a:r>
              <a:rPr lang="en-US" sz="2400" dirty="0"/>
              <a:t> </a:t>
            </a:r>
            <a:r>
              <a:rPr lang="en-US" sz="2400" dirty="0" err="1"/>
              <a:t>vào</a:t>
            </a:r>
            <a:r>
              <a:rPr lang="en-US" sz="2400" dirty="0"/>
              <a:t> </a:t>
            </a:r>
            <a:r>
              <a:rPr lang="en-US" sz="2400" dirty="0" err="1"/>
              <a:t>nhà</a:t>
            </a:r>
            <a:r>
              <a:rPr lang="en-US" sz="2400" dirty="0"/>
              <a:t> </a:t>
            </a:r>
            <a:r>
              <a:rPr lang="en-US" sz="2400" dirty="0" err="1"/>
              <a:t>mà</a:t>
            </a:r>
            <a:r>
              <a:rPr lang="en-US" sz="2400" dirty="0"/>
              <a:t> </a:t>
            </a:r>
            <a:r>
              <a:rPr lang="en-US" sz="2400" dirty="0" err="1"/>
              <a:t>không</a:t>
            </a:r>
            <a:r>
              <a:rPr lang="en-US" sz="2400" dirty="0"/>
              <a:t> </a:t>
            </a:r>
            <a:r>
              <a:rPr lang="en-US" sz="2400" dirty="0" err="1"/>
              <a:t>hề</a:t>
            </a:r>
            <a:r>
              <a:rPr lang="en-US" sz="2400" dirty="0"/>
              <a:t> </a:t>
            </a:r>
            <a:r>
              <a:rPr lang="en-US" sz="2400" dirty="0" err="1"/>
              <a:t>tạo</a:t>
            </a:r>
            <a:r>
              <a:rPr lang="en-US" sz="2400" dirty="0"/>
              <a:t> </a:t>
            </a:r>
            <a:r>
              <a:rPr lang="en-US" sz="2400" dirty="0" err="1"/>
              <a:t>ra</a:t>
            </a:r>
            <a:r>
              <a:rPr lang="en-US" sz="2400" dirty="0"/>
              <a:t> </a:t>
            </a:r>
            <a:r>
              <a:rPr lang="en-US" sz="2400" dirty="0" err="1"/>
              <a:t>chút</a:t>
            </a:r>
            <a:r>
              <a:rPr lang="en-US" sz="2400" dirty="0"/>
              <a:t> </a:t>
            </a:r>
            <a:r>
              <a:rPr lang="en-US" sz="2400" dirty="0" err="1"/>
              <a:t>tiếng</a:t>
            </a:r>
            <a:r>
              <a:rPr lang="en-US" sz="2400" dirty="0"/>
              <a:t> </a:t>
            </a:r>
            <a:r>
              <a:rPr lang="en-US" sz="2400" dirty="0" err="1"/>
              <a:t>ồn</a:t>
            </a:r>
            <a:r>
              <a:rPr lang="en-US" sz="2400" dirty="0"/>
              <a:t> </a:t>
            </a:r>
            <a:r>
              <a:rPr lang="en-US" sz="2400" dirty="0" err="1"/>
              <a:t>nào</a:t>
            </a:r>
            <a:r>
              <a:rPr lang="en-US" sz="2400" dirty="0"/>
              <a:t>. </a:t>
            </a:r>
            <a:r>
              <a:rPr lang="en-US" sz="2400" dirty="0" err="1"/>
              <a:t>Đó</a:t>
            </a:r>
            <a:r>
              <a:rPr lang="en-US" sz="2400" dirty="0"/>
              <a:t> </a:t>
            </a:r>
            <a:r>
              <a:rPr lang="en-US" sz="2400" dirty="0" err="1"/>
              <a:t>là</a:t>
            </a:r>
            <a:r>
              <a:rPr lang="en-US" sz="2400" dirty="0"/>
              <a:t> </a:t>
            </a:r>
            <a:r>
              <a:rPr lang="en-US" sz="2400" dirty="0" err="1"/>
              <a:t>lý</a:t>
            </a:r>
            <a:r>
              <a:rPr lang="en-US" sz="2400" dirty="0"/>
              <a:t> do </a:t>
            </a:r>
            <a:r>
              <a:rPr lang="en-US" sz="2400" dirty="0" err="1"/>
              <a:t>không</a:t>
            </a:r>
            <a:r>
              <a:rPr lang="en-US" sz="2400" dirty="0"/>
              <a:t> </a:t>
            </a:r>
            <a:r>
              <a:rPr lang="en-US" sz="2400" dirty="0" err="1"/>
              <a:t>ai</a:t>
            </a:r>
            <a:r>
              <a:rPr lang="en-US" sz="2400" dirty="0"/>
              <a:t> </a:t>
            </a:r>
            <a:r>
              <a:rPr lang="en-US" sz="2400" dirty="0" err="1"/>
              <a:t>nghe</a:t>
            </a:r>
            <a:r>
              <a:rPr lang="en-US" sz="2400" dirty="0"/>
              <a:t> </a:t>
            </a:r>
            <a:r>
              <a:rPr lang="en-US" sz="2400" dirty="0" err="1"/>
              <a:t>thấy</a:t>
            </a:r>
            <a:r>
              <a:rPr lang="en-US" sz="2400" dirty="0"/>
              <a:t> </a:t>
            </a:r>
            <a:r>
              <a:rPr lang="en-US" sz="2400" dirty="0" err="1"/>
              <a:t>gì</a:t>
            </a:r>
            <a:r>
              <a:rPr lang="en-US" sz="2400" dirty="0"/>
              <a:t>. </a:t>
            </a:r>
            <a:br>
              <a:rPr lang="en-US" sz="2400" dirty="0"/>
            </a:br>
            <a:r>
              <a:rPr lang="en-US" sz="2400" b="1" dirty="0"/>
              <a:t>=&gt; without making any noise: </a:t>
            </a:r>
            <a:r>
              <a:rPr lang="en-US" sz="2400" dirty="0" err="1"/>
              <a:t>không</a:t>
            </a:r>
            <a:r>
              <a:rPr lang="en-US" sz="2400" dirty="0"/>
              <a:t> </a:t>
            </a:r>
            <a:r>
              <a:rPr lang="en-US" sz="2400" dirty="0" err="1"/>
              <a:t>hề</a:t>
            </a:r>
            <a:r>
              <a:rPr lang="en-US" sz="2400" dirty="0"/>
              <a:t> </a:t>
            </a:r>
            <a:r>
              <a:rPr lang="en-US" sz="2400" dirty="0" err="1"/>
              <a:t>tạo</a:t>
            </a:r>
            <a:r>
              <a:rPr lang="en-US" sz="2400" dirty="0"/>
              <a:t> </a:t>
            </a:r>
            <a:r>
              <a:rPr lang="en-US" sz="2400" dirty="0" err="1"/>
              <a:t>ra</a:t>
            </a:r>
            <a:r>
              <a:rPr lang="en-US" sz="2400" dirty="0"/>
              <a:t> </a:t>
            </a:r>
            <a:r>
              <a:rPr lang="en-US" sz="2400" dirty="0" err="1"/>
              <a:t>chút</a:t>
            </a:r>
            <a:r>
              <a:rPr lang="en-US" sz="2400" dirty="0"/>
              <a:t> </a:t>
            </a:r>
            <a:r>
              <a:rPr lang="en-US" sz="2400" dirty="0" err="1"/>
              <a:t>tiếng</a:t>
            </a:r>
            <a:r>
              <a:rPr lang="en-US" sz="2400" dirty="0"/>
              <a:t> </a:t>
            </a:r>
            <a:r>
              <a:rPr lang="en-US" sz="2400" dirty="0" err="1"/>
              <a:t>ồn</a:t>
            </a:r>
            <a:r>
              <a:rPr lang="en-US" sz="2400" dirty="0"/>
              <a:t> </a:t>
            </a:r>
            <a:r>
              <a:rPr lang="en-US" sz="2400" dirty="0" err="1"/>
              <a:t>nào</a:t>
            </a:r>
            <a:r>
              <a:rPr lang="en-US" sz="2400" dirty="0"/>
              <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 </a:t>
            </a:r>
            <a:r>
              <a:rPr lang="en-US" sz="2400" dirty="0"/>
              <a:t/>
            </a:r>
            <a:br>
              <a:rPr lang="en-US" sz="2400" dirty="0"/>
            </a:br>
            <a:r>
              <a:rPr lang="en-US" sz="2400" dirty="0"/>
              <a:t>A. inaudibly /</a:t>
            </a:r>
            <a:r>
              <a:rPr lang="en-US" sz="2400" dirty="0" err="1"/>
              <a:t>ɪnˈɔːdəbli</a:t>
            </a:r>
            <a:r>
              <a:rPr lang="en-US" sz="2400" dirty="0"/>
              <a:t>/ (</a:t>
            </a:r>
            <a:r>
              <a:rPr lang="en-US" sz="2400" dirty="0" err="1"/>
              <a:t>adv</a:t>
            </a:r>
            <a:r>
              <a:rPr lang="en-US" sz="2400" dirty="0"/>
              <a:t>): </a:t>
            </a:r>
            <a:r>
              <a:rPr lang="en-US" sz="2400" dirty="0" err="1"/>
              <a:t>một</a:t>
            </a:r>
            <a:r>
              <a:rPr lang="en-US" sz="2400" dirty="0"/>
              <a:t> </a:t>
            </a:r>
            <a:r>
              <a:rPr lang="en-US" sz="2400" dirty="0" err="1"/>
              <a:t>cách</a:t>
            </a:r>
            <a:r>
              <a:rPr lang="en-US" sz="2400" dirty="0"/>
              <a:t> </a:t>
            </a:r>
            <a:r>
              <a:rPr lang="en-US" sz="2400" dirty="0" err="1"/>
              <a:t>vô</a:t>
            </a:r>
            <a:r>
              <a:rPr lang="en-US" sz="2400" dirty="0"/>
              <a:t> </a:t>
            </a:r>
            <a:r>
              <a:rPr lang="en-US" sz="2400" dirty="0" err="1"/>
              <a:t>thanh</a:t>
            </a:r>
            <a:r>
              <a:rPr lang="en-US" sz="2400" dirty="0"/>
              <a:t/>
            </a:r>
            <a:br>
              <a:rPr lang="en-US" sz="2400" dirty="0"/>
            </a:br>
            <a:r>
              <a:rPr lang="en-US" sz="2400" dirty="0"/>
              <a:t>B. boisterously /ˈ</a:t>
            </a:r>
            <a:r>
              <a:rPr lang="en-US" sz="2400" dirty="0" err="1"/>
              <a:t>bɔɪstərəsli</a:t>
            </a:r>
            <a:r>
              <a:rPr lang="en-US" sz="2400" dirty="0"/>
              <a:t>/ (</a:t>
            </a:r>
            <a:r>
              <a:rPr lang="en-US" sz="2400" dirty="0" err="1"/>
              <a:t>adv</a:t>
            </a:r>
            <a:r>
              <a:rPr lang="en-US" sz="2400" dirty="0"/>
              <a:t>): </a:t>
            </a:r>
            <a:r>
              <a:rPr lang="en-US" sz="2400" dirty="0" err="1"/>
              <a:t>một</a:t>
            </a:r>
            <a:r>
              <a:rPr lang="en-US" sz="2400" dirty="0"/>
              <a:t> </a:t>
            </a:r>
            <a:r>
              <a:rPr lang="en-US" sz="2400" dirty="0" err="1"/>
              <a:t>cách</a:t>
            </a:r>
            <a:r>
              <a:rPr lang="en-US" sz="2400" dirty="0"/>
              <a:t> </a:t>
            </a:r>
            <a:r>
              <a:rPr lang="en-US" sz="2400" dirty="0" err="1"/>
              <a:t>ầm</a:t>
            </a:r>
            <a:r>
              <a:rPr lang="en-US" sz="2400" dirty="0"/>
              <a:t> ĩ, </a:t>
            </a:r>
            <a:r>
              <a:rPr lang="en-US" sz="2400" dirty="0" err="1"/>
              <a:t>náo</a:t>
            </a:r>
            <a:r>
              <a:rPr lang="en-US" sz="2400" dirty="0"/>
              <a:t> </a:t>
            </a:r>
            <a:r>
              <a:rPr lang="en-US" sz="2400" dirty="0" err="1"/>
              <a:t>nhiệt</a:t>
            </a:r>
            <a:r>
              <a:rPr lang="en-US" sz="2400" dirty="0"/>
              <a:t> (</a:t>
            </a:r>
            <a:r>
              <a:rPr lang="en-US" sz="2400" dirty="0" err="1"/>
              <a:t>tràn</a:t>
            </a:r>
            <a:r>
              <a:rPr lang="en-US" sz="2400" dirty="0"/>
              <a:t> </a:t>
            </a:r>
            <a:r>
              <a:rPr lang="en-US" sz="2400" dirty="0" err="1"/>
              <a:t>đầy</a:t>
            </a:r>
            <a:r>
              <a:rPr lang="en-US" sz="2400" dirty="0"/>
              <a:t> </a:t>
            </a:r>
            <a:r>
              <a:rPr lang="en-US" sz="2400" dirty="0" err="1"/>
              <a:t>năng</a:t>
            </a:r>
            <a:r>
              <a:rPr lang="en-US" sz="2400" dirty="0"/>
              <a:t> </a:t>
            </a:r>
            <a:r>
              <a:rPr lang="en-US" sz="2400" dirty="0" err="1"/>
              <a:t>lượng</a:t>
            </a:r>
            <a:r>
              <a:rPr lang="en-US" sz="2400" dirty="0"/>
              <a:t>) </a:t>
            </a:r>
            <a:br>
              <a:rPr lang="en-US" sz="2400" dirty="0"/>
            </a:br>
            <a:r>
              <a:rPr lang="en-US" sz="2400" dirty="0"/>
              <a:t>C. shrilly /ˈ</a:t>
            </a:r>
            <a:r>
              <a:rPr lang="en-US" sz="2400" dirty="0" err="1"/>
              <a:t>ʃrɪlli</a:t>
            </a:r>
            <a:r>
              <a:rPr lang="en-US" sz="2400" dirty="0"/>
              <a:t>/ (</a:t>
            </a:r>
            <a:r>
              <a:rPr lang="en-US" sz="2400" dirty="0" err="1"/>
              <a:t>adv</a:t>
            </a:r>
            <a:r>
              <a:rPr lang="en-US" sz="2400" dirty="0"/>
              <a:t>): </a:t>
            </a:r>
            <a:r>
              <a:rPr lang="en-US" sz="2400" dirty="0" err="1"/>
              <a:t>một</a:t>
            </a:r>
            <a:r>
              <a:rPr lang="en-US" sz="2400" dirty="0"/>
              <a:t> </a:t>
            </a:r>
            <a:r>
              <a:rPr lang="en-US" sz="2400" dirty="0" err="1"/>
              <a:t>cách</a:t>
            </a:r>
            <a:r>
              <a:rPr lang="en-US" sz="2400" dirty="0"/>
              <a:t> the </a:t>
            </a:r>
            <a:r>
              <a:rPr lang="en-US" sz="2400" dirty="0" err="1"/>
              <a:t>thé</a:t>
            </a:r>
            <a:r>
              <a:rPr lang="en-US" sz="2400" dirty="0"/>
              <a:t>, </a:t>
            </a:r>
            <a:r>
              <a:rPr lang="en-US" sz="2400" dirty="0" err="1"/>
              <a:t>inh</a:t>
            </a:r>
            <a:r>
              <a:rPr lang="en-US" sz="2400" dirty="0"/>
              <a:t> tai (</a:t>
            </a:r>
            <a:r>
              <a:rPr lang="en-US" sz="2400" dirty="0" err="1"/>
              <a:t>gây</a:t>
            </a:r>
            <a:r>
              <a:rPr lang="en-US" sz="2400" dirty="0"/>
              <a:t> </a:t>
            </a:r>
            <a:r>
              <a:rPr lang="en-US" sz="2400" dirty="0" err="1"/>
              <a:t>khó</a:t>
            </a:r>
            <a:r>
              <a:rPr lang="en-US" sz="2400" dirty="0"/>
              <a:t> </a:t>
            </a:r>
            <a:r>
              <a:rPr lang="en-US" sz="2400" dirty="0" err="1"/>
              <a:t>chịu</a:t>
            </a:r>
            <a:r>
              <a:rPr lang="en-US" sz="2400" dirty="0"/>
              <a:t>) </a:t>
            </a:r>
            <a:br>
              <a:rPr lang="en-US" sz="2400" dirty="0"/>
            </a:br>
            <a:r>
              <a:rPr lang="en-US" sz="2400" dirty="0"/>
              <a:t>D. hurly-burly /ˈ</a:t>
            </a:r>
            <a:r>
              <a:rPr lang="en-US" sz="2400" dirty="0" err="1"/>
              <a:t>hɜːrli</a:t>
            </a:r>
            <a:r>
              <a:rPr lang="en-US" sz="2400" dirty="0"/>
              <a:t> </a:t>
            </a:r>
            <a:r>
              <a:rPr lang="en-US" sz="2400" dirty="0" err="1"/>
              <a:t>bɜːrli</a:t>
            </a:r>
            <a:r>
              <a:rPr lang="en-US" sz="2400" dirty="0"/>
              <a:t>/ (</a:t>
            </a:r>
            <a:r>
              <a:rPr lang="en-US" sz="2400" dirty="0" err="1"/>
              <a:t>adv</a:t>
            </a:r>
            <a:r>
              <a:rPr lang="en-US" sz="2400" dirty="0"/>
              <a:t>): </a:t>
            </a:r>
            <a:r>
              <a:rPr lang="en-US" sz="2400" dirty="0" err="1"/>
              <a:t>một</a:t>
            </a:r>
            <a:r>
              <a:rPr lang="en-US" sz="2400" dirty="0"/>
              <a:t> </a:t>
            </a:r>
            <a:r>
              <a:rPr lang="en-US" sz="2400" dirty="0" err="1"/>
              <a:t>hoạt</a:t>
            </a:r>
            <a:r>
              <a:rPr lang="en-US" sz="2400" dirty="0"/>
              <a:t> </a:t>
            </a:r>
            <a:r>
              <a:rPr lang="en-US" sz="2400" dirty="0" err="1"/>
              <a:t>động</a:t>
            </a:r>
            <a:r>
              <a:rPr lang="en-US" sz="2400" dirty="0"/>
              <a:t>, </a:t>
            </a:r>
            <a:r>
              <a:rPr lang="en-US" sz="2400" dirty="0" err="1"/>
              <a:t>tình</a:t>
            </a:r>
            <a:r>
              <a:rPr lang="en-US" sz="2400" dirty="0"/>
              <a:t> </a:t>
            </a:r>
            <a:r>
              <a:rPr lang="en-US" sz="2400" dirty="0" err="1"/>
              <a:t>huống</a:t>
            </a:r>
            <a:r>
              <a:rPr lang="en-US" sz="2400" dirty="0"/>
              <a:t> </a:t>
            </a:r>
            <a:r>
              <a:rPr lang="en-US" sz="2400" dirty="0" err="1"/>
              <a:t>ồn</a:t>
            </a:r>
            <a:r>
              <a:rPr lang="en-US" sz="2400" dirty="0"/>
              <a:t> </a:t>
            </a:r>
            <a:r>
              <a:rPr lang="en-US" sz="2400" dirty="0" err="1"/>
              <a:t>ào</a:t>
            </a:r>
            <a:r>
              <a:rPr lang="en-US" sz="2400" dirty="0"/>
              <a:t>, </a:t>
            </a:r>
            <a:r>
              <a:rPr lang="en-US" sz="2400" dirty="0" err="1"/>
              <a:t>náo</a:t>
            </a:r>
            <a:r>
              <a:rPr lang="en-US" sz="2400" dirty="0"/>
              <a:t> </a:t>
            </a:r>
            <a:r>
              <a:rPr lang="en-US" sz="2400" dirty="0" err="1"/>
              <a:t>nhiệt</a:t>
            </a:r>
            <a:r>
              <a:rPr lang="en-US" sz="2400" dirty="0"/>
              <a:t/>
            </a:r>
            <a:br>
              <a:rPr lang="en-US" sz="2400" dirty="0"/>
            </a:br>
            <a:r>
              <a:rPr lang="en-US" sz="2400" b="1" dirty="0"/>
              <a:t>=&gt; Do </a:t>
            </a:r>
            <a:r>
              <a:rPr lang="en-US" sz="2400" b="1" dirty="0" err="1"/>
              <a:t>đó</a:t>
            </a:r>
            <a:r>
              <a:rPr lang="en-US" sz="2400" b="1" dirty="0"/>
              <a:t>: without making any noise &gt;&lt; boisterously </a:t>
            </a:r>
            <a:endParaRPr lang="en-US" sz="2400" dirty="0"/>
          </a:p>
          <a:p>
            <a:endParaRPr lang="en-US" sz="2400" dirty="0"/>
          </a:p>
        </p:txBody>
      </p:sp>
      <p:sp>
        <p:nvSpPr>
          <p:cNvPr id="5" name="Oval 4"/>
          <p:cNvSpPr/>
          <p:nvPr/>
        </p:nvSpPr>
        <p:spPr>
          <a:xfrm>
            <a:off x="26670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205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229600" cy="1143000"/>
          </a:xfrm>
        </p:spPr>
        <p:txBody>
          <a:bodyPr>
            <a:noAutofit/>
          </a:bodyPr>
          <a:lstStyle/>
          <a:p>
            <a:pPr algn="l"/>
            <a:r>
              <a:rPr lang="en-US" sz="2400" b="1" i="0" u="none" strike="noStrike" baseline="0" dirty="0" smtClean="0">
                <a:latin typeface="Times New Roman"/>
              </a:rPr>
              <a:t>Question 26: </a:t>
            </a:r>
            <a:r>
              <a:rPr lang="en-US" sz="2400" b="1" i="1" u="none" strike="noStrike" baseline="0" dirty="0" smtClean="0">
                <a:latin typeface="Times New Roman"/>
              </a:rPr>
              <a:t>Seth informed us of his retirement from the company. He did it when arriving at the meeting. </a:t>
            </a:r>
            <a:r>
              <a:rPr lang="en-US" sz="2400" dirty="0"/>
              <a:t>	</a:t>
            </a:r>
            <a:r>
              <a:rPr lang="en-US" sz="2400" dirty="0" smtClean="0"/>
              <a:t/>
            </a:r>
            <a:br>
              <a:rPr lang="en-US" sz="2400" dirty="0" smtClean="0"/>
            </a:br>
            <a:r>
              <a:rPr lang="en-US" sz="2400" dirty="0" smtClean="0"/>
              <a:t>A</a:t>
            </a:r>
            <a:r>
              <a:rPr lang="en-US" sz="2400" dirty="0"/>
              <a:t>. Only after his retiring from the company did Seth tell us about his arrival at the meeting. </a:t>
            </a:r>
            <a:r>
              <a:rPr lang="en-US" sz="2400" dirty="0" smtClean="0"/>
              <a:t/>
            </a:r>
            <a:br>
              <a:rPr lang="en-US" sz="2400" dirty="0" smtClean="0"/>
            </a:br>
            <a:r>
              <a:rPr lang="en-US" sz="2400" dirty="0" smtClean="0"/>
              <a:t>B</a:t>
            </a:r>
            <a:r>
              <a:rPr lang="en-US" sz="2400" dirty="0"/>
              <a:t>. Not until Seth said to us that he would leave the company did he turn up at the meeting. </a:t>
            </a:r>
            <a:r>
              <a:rPr lang="en-US" sz="2400" dirty="0" smtClean="0"/>
              <a:t/>
            </a:r>
            <a:br>
              <a:rPr lang="en-US" sz="2400" dirty="0" smtClean="0"/>
            </a:br>
            <a:r>
              <a:rPr lang="en-US" sz="2400" dirty="0" smtClean="0"/>
              <a:t>C</a:t>
            </a:r>
            <a:r>
              <a:rPr lang="en-US" sz="2400" dirty="0"/>
              <a:t>. Hardly had Seth notified us of his retiring from the company when he arrived at the </a:t>
            </a:r>
            <a:r>
              <a:rPr lang="en-US" sz="2400" dirty="0" smtClean="0"/>
              <a:t>meeting</a:t>
            </a:r>
            <a:br>
              <a:rPr lang="en-US" sz="2400" dirty="0" smtClean="0"/>
            </a:br>
            <a:r>
              <a:rPr lang="en-US" sz="2400" dirty="0" smtClean="0"/>
              <a:t> </a:t>
            </a:r>
            <a:r>
              <a:rPr lang="en-US" sz="2400" dirty="0"/>
              <a:t>D. No sooner had Seth arrived at the meeting than we were told about his leaving the company</a:t>
            </a:r>
            <a:br>
              <a:rPr lang="en-US" sz="2400" dirty="0"/>
            </a:br>
            <a:endParaRPr lang="en-US" sz="2400" b="1" i="0" u="none" strike="noStrike" baseline="0" dirty="0" smtClean="0">
              <a:latin typeface="Times New Roman"/>
            </a:endParaRPr>
          </a:p>
        </p:txBody>
      </p:sp>
      <p:sp>
        <p:nvSpPr>
          <p:cNvPr id="4" name="TextBox 3"/>
          <p:cNvSpPr txBox="1"/>
          <p:nvPr/>
        </p:nvSpPr>
        <p:spPr>
          <a:xfrm>
            <a:off x="457200" y="4419600"/>
            <a:ext cx="8229600" cy="2246769"/>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vi-VN" sz="2800" dirty="0" smtClean="0"/>
              <a:t>Đảo ngữ</a:t>
            </a:r>
            <a:endParaRPr lang="en-US" sz="2800" dirty="0"/>
          </a:p>
          <a:p>
            <a:r>
              <a:rPr lang="en-US" sz="2800" b="1" dirty="0" err="1"/>
              <a:t>Giải</a:t>
            </a:r>
            <a:r>
              <a:rPr lang="en-US" sz="2800" b="1" dirty="0"/>
              <a:t> </a:t>
            </a:r>
            <a:r>
              <a:rPr lang="en-US" sz="2800" b="1" dirty="0" err="1"/>
              <a:t>thích</a:t>
            </a:r>
            <a:r>
              <a:rPr lang="en-US" sz="2800" b="1" dirty="0"/>
              <a:t>: </a:t>
            </a:r>
            <a:endParaRPr lang="en-US" sz="2800" dirty="0"/>
          </a:p>
          <a:p>
            <a:r>
              <a:rPr lang="en-US" sz="2800" dirty="0">
                <a:solidFill>
                  <a:srgbClr val="FFFF00"/>
                </a:solidFill>
              </a:rPr>
              <a:t>No sooner + had + S + PP than + S + </a:t>
            </a:r>
            <a:r>
              <a:rPr lang="en-US" sz="2800" dirty="0" err="1">
                <a:solidFill>
                  <a:srgbClr val="FFFF00"/>
                </a:solidFill>
              </a:rPr>
              <a:t>Ved</a:t>
            </a:r>
            <a:r>
              <a:rPr lang="en-US" sz="2800" dirty="0">
                <a:solidFill>
                  <a:srgbClr val="FFFF00"/>
                </a:solidFill>
              </a:rPr>
              <a:t>/ V2</a:t>
            </a:r>
            <a:r>
              <a:rPr lang="en-US" sz="2800" dirty="0"/>
              <a:t>: </a:t>
            </a:r>
            <a:r>
              <a:rPr lang="en-US" sz="2800" dirty="0" err="1"/>
              <a:t>Ngay</a:t>
            </a:r>
            <a:r>
              <a:rPr lang="en-US" sz="2800" dirty="0"/>
              <a:t> </a:t>
            </a:r>
            <a:r>
              <a:rPr lang="en-US" sz="2800" dirty="0" err="1"/>
              <a:t>khi</a:t>
            </a:r>
            <a:r>
              <a:rPr lang="en-US" sz="2800" dirty="0"/>
              <a:t>... </a:t>
            </a:r>
            <a:r>
              <a:rPr lang="en-US" sz="2800" dirty="0" err="1"/>
              <a:t>thì</a:t>
            </a:r>
            <a:r>
              <a:rPr lang="en-US" sz="2800" dirty="0"/>
              <a:t>... </a:t>
            </a:r>
          </a:p>
          <a:p>
            <a:endParaRPr lang="en-US" sz="2800" dirty="0"/>
          </a:p>
        </p:txBody>
      </p:sp>
      <p:sp>
        <p:nvSpPr>
          <p:cNvPr id="5" name="Oval 4"/>
          <p:cNvSpPr/>
          <p:nvPr/>
        </p:nvSpPr>
        <p:spPr>
          <a:xfrm>
            <a:off x="304800" y="2971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056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1143000"/>
          </a:xfrm>
        </p:spPr>
        <p:txBody>
          <a:bodyPr>
            <a:noAutofit/>
          </a:bodyPr>
          <a:lstStyle/>
          <a:p>
            <a:pPr algn="l"/>
            <a:r>
              <a:rPr lang="en-US" sz="2400" b="1" i="0" u="none" strike="noStrike" baseline="0" dirty="0" smtClean="0">
                <a:latin typeface="Times New Roman"/>
              </a:rPr>
              <a:t>Question 27: </a:t>
            </a:r>
            <a:r>
              <a:rPr lang="en-US" sz="2400" b="1" i="1" u="none" strike="noStrike" baseline="0" dirty="0" smtClean="0">
                <a:latin typeface="Times New Roman"/>
              </a:rPr>
              <a:t>They were late for the meeting. The heavy was heavy</a:t>
            </a:r>
            <a:r>
              <a:rPr lang="en-US" sz="2400" b="1" i="1" u="none" strike="noStrike" baseline="0" dirty="0" smtClean="0">
                <a:latin typeface="Times New Roman"/>
              </a:rPr>
              <a:t>.</a:t>
            </a:r>
            <a:r>
              <a:rPr lang="vi-VN" sz="2400" b="1" i="1" u="none" strike="noStrike" baseline="0" dirty="0" smtClean="0">
                <a:latin typeface="Times New Roman"/>
              </a:rPr>
              <a:t/>
            </a:r>
            <a:br>
              <a:rPr lang="vi-VN" sz="2400" b="1" i="1" u="none" strike="noStrike" baseline="0" dirty="0" smtClean="0">
                <a:latin typeface="Times New Roman"/>
              </a:rPr>
            </a:br>
            <a:r>
              <a:rPr lang="en-US" sz="2400" dirty="0"/>
              <a:t>A. If it snowed heavily, they would be late for the meeting.</a:t>
            </a:r>
            <a:br>
              <a:rPr lang="en-US" sz="2400" dirty="0"/>
            </a:br>
            <a:r>
              <a:rPr lang="en-US" sz="2400" dirty="0"/>
              <a:t>B. Had it not snowed heavily, they would have been late for the meeting.</a:t>
            </a:r>
            <a:br>
              <a:rPr lang="en-US" sz="2400" dirty="0"/>
            </a:br>
            <a:r>
              <a:rPr lang="en-US" sz="2400" dirty="0"/>
              <a:t>C. But for the heavy snow, they wouldn't have been late for the meeting.</a:t>
            </a:r>
            <a:br>
              <a:rPr lang="en-US" sz="2400" dirty="0"/>
            </a:br>
            <a:r>
              <a:rPr lang="en-US" sz="2400" dirty="0"/>
              <a:t>D. If it didn't snow heavily, they wouldn't be late for the meeting.</a:t>
            </a:r>
            <a:br>
              <a:rPr lang="en-US" sz="2400" dirty="0"/>
            </a:br>
            <a:endParaRPr lang="en-US" sz="2400" b="1" i="0" u="none" strike="noStrike" baseline="0" dirty="0" smtClean="0">
              <a:latin typeface="Times New Roman"/>
            </a:endParaRPr>
          </a:p>
        </p:txBody>
      </p:sp>
      <p:sp>
        <p:nvSpPr>
          <p:cNvPr id="4" name="TextBox 3"/>
          <p:cNvSpPr txBox="1"/>
          <p:nvPr/>
        </p:nvSpPr>
        <p:spPr>
          <a:xfrm>
            <a:off x="152400" y="3124200"/>
            <a:ext cx="8763000" cy="3816429"/>
          </a:xfrm>
          <a:prstGeom prst="rect">
            <a:avLst/>
          </a:prstGeom>
          <a:noFill/>
        </p:spPr>
        <p:txBody>
          <a:bodyPr wrap="square" rtlCol="0">
            <a:spAutoFit/>
          </a:bodyPr>
          <a:lstStyle/>
          <a:p>
            <a:r>
              <a:rPr lang="en-US" sz="2200" dirty="0" err="1"/>
              <a:t>Tạm</a:t>
            </a:r>
            <a:r>
              <a:rPr lang="en-US" sz="2200" dirty="0"/>
              <a:t> </a:t>
            </a:r>
            <a:r>
              <a:rPr lang="en-US" sz="2200" dirty="0" err="1"/>
              <a:t>dịch</a:t>
            </a:r>
            <a:r>
              <a:rPr lang="en-US" sz="2200" dirty="0"/>
              <a:t>: </a:t>
            </a:r>
            <a:r>
              <a:rPr lang="en-US" sz="2200" dirty="0" err="1"/>
              <a:t>Họ</a:t>
            </a:r>
            <a:r>
              <a:rPr lang="en-US" sz="2200" dirty="0"/>
              <a:t> </a:t>
            </a:r>
            <a:r>
              <a:rPr lang="en-US" sz="2200" dirty="0" err="1"/>
              <a:t>đến</a:t>
            </a:r>
            <a:r>
              <a:rPr lang="en-US" sz="2200" dirty="0"/>
              <a:t> </a:t>
            </a:r>
            <a:r>
              <a:rPr lang="en-US" sz="2200" dirty="0" err="1"/>
              <a:t>muộn</a:t>
            </a:r>
            <a:r>
              <a:rPr lang="en-US" sz="2200" dirty="0"/>
              <a:t> </a:t>
            </a:r>
            <a:r>
              <a:rPr lang="en-US" sz="2200" dirty="0" err="1"/>
              <a:t>buổi</a:t>
            </a:r>
            <a:r>
              <a:rPr lang="en-US" sz="2200" dirty="0"/>
              <a:t> </a:t>
            </a:r>
            <a:r>
              <a:rPr lang="en-US" sz="2200" dirty="0" err="1"/>
              <a:t>gặp</a:t>
            </a:r>
            <a:r>
              <a:rPr lang="en-US" sz="2200" dirty="0"/>
              <a:t> </a:t>
            </a:r>
            <a:r>
              <a:rPr lang="en-US" sz="2200" dirty="0" err="1"/>
              <a:t>mặt</a:t>
            </a:r>
            <a:r>
              <a:rPr lang="en-US" sz="2200" dirty="0"/>
              <a:t>. </a:t>
            </a:r>
            <a:r>
              <a:rPr lang="en-US" sz="2200" dirty="0" err="1"/>
              <a:t>Tuyết</a:t>
            </a:r>
            <a:r>
              <a:rPr lang="en-US" sz="2200" dirty="0"/>
              <a:t> </a:t>
            </a:r>
            <a:r>
              <a:rPr lang="en-US" sz="2200" dirty="0" err="1"/>
              <a:t>rơi</a:t>
            </a:r>
            <a:r>
              <a:rPr lang="en-US" sz="2200" dirty="0"/>
              <a:t> </a:t>
            </a:r>
            <a:r>
              <a:rPr lang="en-US" sz="2200" dirty="0" err="1"/>
              <a:t>nhiều</a:t>
            </a:r>
            <a:r>
              <a:rPr lang="en-US" sz="2200" dirty="0"/>
              <a:t>.</a:t>
            </a:r>
          </a:p>
          <a:p>
            <a:r>
              <a:rPr lang="en-US" sz="2200" dirty="0"/>
              <a:t>They </a:t>
            </a:r>
            <a:r>
              <a:rPr lang="en-US" sz="2200" u="sng" dirty="0"/>
              <a:t>were </a:t>
            </a:r>
            <a:r>
              <a:rPr lang="en-US" sz="2200" dirty="0"/>
              <a:t>late for the meeting. The snow was heavy. (</a:t>
            </a:r>
            <a:r>
              <a:rPr lang="en-US" sz="2200" dirty="0" err="1"/>
              <a:t>nguyên</a:t>
            </a:r>
            <a:r>
              <a:rPr lang="en-US" sz="2200" dirty="0"/>
              <a:t> </a:t>
            </a:r>
            <a:r>
              <a:rPr lang="en-US" sz="2200" dirty="0" err="1"/>
              <a:t>nhân</a:t>
            </a:r>
            <a:r>
              <a:rPr lang="en-US" sz="2200" dirty="0"/>
              <a:t> </a:t>
            </a:r>
            <a:r>
              <a:rPr lang="en-US" sz="2200" dirty="0" err="1"/>
              <a:t>và</a:t>
            </a:r>
            <a:r>
              <a:rPr lang="en-US" sz="2200" dirty="0"/>
              <a:t> </a:t>
            </a:r>
            <a:r>
              <a:rPr lang="en-US" sz="2200" dirty="0" err="1"/>
              <a:t>kết</a:t>
            </a:r>
            <a:r>
              <a:rPr lang="en-US" sz="2200" dirty="0"/>
              <a:t> </a:t>
            </a:r>
            <a:r>
              <a:rPr lang="en-US" sz="2200" dirty="0" err="1"/>
              <a:t>quả</a:t>
            </a:r>
            <a:r>
              <a:rPr lang="en-US" sz="2200" dirty="0"/>
              <a:t>)</a:t>
            </a:r>
          </a:p>
          <a:p>
            <a:r>
              <a:rPr lang="en-US" sz="2200" dirty="0"/>
              <a:t>( </a:t>
            </a:r>
            <a:r>
              <a:rPr lang="en-US" sz="2200" dirty="0" err="1"/>
              <a:t>Quá</a:t>
            </a:r>
            <a:r>
              <a:rPr lang="en-US" sz="2200" dirty="0"/>
              <a:t> </a:t>
            </a:r>
            <a:r>
              <a:rPr lang="en-US" sz="2200" dirty="0" err="1"/>
              <a:t>khứ</a:t>
            </a:r>
            <a:r>
              <a:rPr lang="en-US" sz="2200" dirty="0"/>
              <a:t> </a:t>
            </a:r>
            <a:r>
              <a:rPr lang="en-US" sz="2200" dirty="0" err="1"/>
              <a:t>đơn</a:t>
            </a:r>
            <a:r>
              <a:rPr lang="en-US" sz="2200" dirty="0"/>
              <a:t>)</a:t>
            </a:r>
          </a:p>
          <a:p>
            <a:r>
              <a:rPr lang="en-US" sz="2200" dirty="0" err="1"/>
              <a:t>Tình</a:t>
            </a:r>
            <a:r>
              <a:rPr lang="en-US" sz="2200" dirty="0"/>
              <a:t> </a:t>
            </a:r>
            <a:r>
              <a:rPr lang="en-US" sz="2200" dirty="0" err="1"/>
              <a:t>huống</a:t>
            </a:r>
            <a:r>
              <a:rPr lang="en-US" sz="2200" dirty="0"/>
              <a:t> ở </a:t>
            </a:r>
            <a:r>
              <a:rPr lang="en-US" sz="2200" dirty="0" err="1"/>
              <a:t>quá</a:t>
            </a:r>
            <a:r>
              <a:rPr lang="en-US" sz="2200" dirty="0"/>
              <a:t> </a:t>
            </a:r>
            <a:r>
              <a:rPr lang="en-US" sz="2200" dirty="0" err="1"/>
              <a:t>khứ</a:t>
            </a:r>
            <a:r>
              <a:rPr lang="en-US" sz="2200" dirty="0"/>
              <a:t> </a:t>
            </a:r>
            <a:r>
              <a:rPr lang="en-US" sz="2200" dirty="0" err="1"/>
              <a:t>nên</a:t>
            </a:r>
            <a:r>
              <a:rPr lang="en-US" sz="2200" dirty="0"/>
              <a:t> </a:t>
            </a:r>
            <a:r>
              <a:rPr lang="en-US" sz="2200" dirty="0" err="1"/>
              <a:t>viết</a:t>
            </a:r>
            <a:r>
              <a:rPr lang="en-US" sz="2200" dirty="0"/>
              <a:t> </a:t>
            </a:r>
            <a:r>
              <a:rPr lang="en-US" sz="2200" dirty="0" err="1"/>
              <a:t>lại</a:t>
            </a:r>
            <a:r>
              <a:rPr lang="en-US" sz="2200" dirty="0"/>
              <a:t> </a:t>
            </a:r>
            <a:r>
              <a:rPr lang="en-US" sz="2200" dirty="0" err="1"/>
              <a:t>bằng</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loại</a:t>
            </a:r>
            <a:r>
              <a:rPr lang="en-US" sz="2200" dirty="0"/>
              <a:t> 3.</a:t>
            </a:r>
          </a:p>
          <a:p>
            <a:r>
              <a:rPr lang="en-US" sz="2200" dirty="0"/>
              <a:t>A. </a:t>
            </a:r>
            <a:r>
              <a:rPr lang="en-US" sz="2200" dirty="0" err="1"/>
              <a:t>Sai</a:t>
            </a:r>
            <a:r>
              <a:rPr lang="en-US" sz="2200" dirty="0"/>
              <a:t> </a:t>
            </a:r>
            <a:r>
              <a:rPr lang="en-US" sz="2200" dirty="0" err="1"/>
              <a:t>vì</a:t>
            </a:r>
            <a:r>
              <a:rPr lang="en-US" sz="2200" dirty="0"/>
              <a:t> </a:t>
            </a:r>
            <a:r>
              <a:rPr lang="en-US" sz="2200" dirty="0" err="1"/>
              <a:t>là</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loại</a:t>
            </a:r>
            <a:r>
              <a:rPr lang="en-US" sz="2200" dirty="0"/>
              <a:t> 2</a:t>
            </a:r>
          </a:p>
          <a:p>
            <a:r>
              <a:rPr lang="en-US" sz="2200" dirty="0"/>
              <a:t>B. </a:t>
            </a:r>
            <a:r>
              <a:rPr lang="en-US" sz="2200" dirty="0" err="1"/>
              <a:t>Sai</a:t>
            </a:r>
            <a:r>
              <a:rPr lang="en-US" sz="2200" dirty="0"/>
              <a:t> </a:t>
            </a:r>
            <a:r>
              <a:rPr lang="en-US" sz="2200" dirty="0" err="1"/>
              <a:t>vì</a:t>
            </a:r>
            <a:r>
              <a:rPr lang="en-US" sz="2200" dirty="0"/>
              <a:t> </a:t>
            </a:r>
            <a:r>
              <a:rPr lang="en-US" sz="2200" dirty="0" err="1"/>
              <a:t>là</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loại</a:t>
            </a:r>
            <a:r>
              <a:rPr lang="en-US" sz="2200" dirty="0"/>
              <a:t> 3 </a:t>
            </a:r>
            <a:r>
              <a:rPr lang="en-US" sz="2200" dirty="0" err="1"/>
              <a:t>nhưng</a:t>
            </a:r>
            <a:r>
              <a:rPr lang="en-US" sz="2200" dirty="0"/>
              <a:t> </a:t>
            </a:r>
            <a:r>
              <a:rPr lang="en-US" sz="2200" dirty="0" err="1"/>
              <a:t>không</a:t>
            </a:r>
            <a:r>
              <a:rPr lang="en-US" sz="2200" dirty="0"/>
              <a:t> </a:t>
            </a:r>
            <a:r>
              <a:rPr lang="en-US" sz="2200" dirty="0" err="1"/>
              <a:t>phù</a:t>
            </a:r>
            <a:r>
              <a:rPr lang="en-US" sz="2200" dirty="0"/>
              <a:t> </a:t>
            </a:r>
            <a:r>
              <a:rPr lang="en-US" sz="2200" dirty="0" err="1"/>
              <a:t>hợp</a:t>
            </a:r>
            <a:r>
              <a:rPr lang="en-US" sz="2200" dirty="0"/>
              <a:t> </a:t>
            </a:r>
            <a:r>
              <a:rPr lang="en-US" sz="2200" dirty="0" err="1"/>
              <a:t>về</a:t>
            </a:r>
            <a:r>
              <a:rPr lang="en-US" sz="2200" dirty="0"/>
              <a:t> </a:t>
            </a:r>
            <a:r>
              <a:rPr lang="en-US" sz="2200" dirty="0" err="1"/>
              <a:t>nghĩa</a:t>
            </a:r>
            <a:r>
              <a:rPr lang="en-US" sz="2200" dirty="0"/>
              <a:t> </a:t>
            </a:r>
            <a:r>
              <a:rPr lang="en-US" sz="2200" dirty="0" err="1"/>
              <a:t>với</a:t>
            </a:r>
            <a:r>
              <a:rPr lang="en-US" sz="2200" dirty="0"/>
              <a:t> </a:t>
            </a:r>
            <a:r>
              <a:rPr lang="en-US" sz="2200" dirty="0" err="1"/>
              <a:t>câu</a:t>
            </a:r>
            <a:r>
              <a:rPr lang="en-US" sz="2200" dirty="0"/>
              <a:t> </a:t>
            </a:r>
            <a:r>
              <a:rPr lang="en-US" sz="2200" dirty="0" err="1"/>
              <a:t>đã</a:t>
            </a:r>
            <a:r>
              <a:rPr lang="en-US" sz="2200" dirty="0"/>
              <a:t> </a:t>
            </a:r>
            <a:r>
              <a:rPr lang="en-US" sz="2200" dirty="0" err="1"/>
              <a:t>cho</a:t>
            </a:r>
            <a:r>
              <a:rPr lang="en-US" sz="2200" dirty="0"/>
              <a:t> (</a:t>
            </a:r>
            <a:r>
              <a:rPr lang="en-US" sz="2200" dirty="0" err="1"/>
              <a:t>Nếu</a:t>
            </a:r>
            <a:r>
              <a:rPr lang="en-US" sz="2200" dirty="0"/>
              <a:t> </a:t>
            </a:r>
            <a:r>
              <a:rPr lang="en-US" sz="2200" dirty="0" err="1"/>
              <a:t>không</a:t>
            </a:r>
            <a:r>
              <a:rPr lang="en-US" sz="2200" dirty="0"/>
              <a:t> </a:t>
            </a:r>
            <a:r>
              <a:rPr lang="en-US" sz="2200" dirty="0" err="1"/>
              <a:t>có</a:t>
            </a:r>
            <a:r>
              <a:rPr lang="en-US" sz="2200" dirty="0"/>
              <a:t> </a:t>
            </a:r>
            <a:r>
              <a:rPr lang="en-US" sz="2200" dirty="0" err="1"/>
              <a:t>tuyết</a:t>
            </a:r>
            <a:r>
              <a:rPr lang="en-US" sz="2200" dirty="0"/>
              <a:t> </a:t>
            </a:r>
            <a:r>
              <a:rPr lang="en-US" sz="2200" dirty="0" err="1"/>
              <a:t>rơi</a:t>
            </a:r>
            <a:r>
              <a:rPr lang="en-US" sz="2200" dirty="0"/>
              <a:t> </a:t>
            </a:r>
            <a:r>
              <a:rPr lang="en-US" sz="2200" dirty="0" err="1"/>
              <a:t>nhiều</a:t>
            </a:r>
            <a:r>
              <a:rPr lang="en-US" sz="2200" dirty="0"/>
              <a:t>, </a:t>
            </a:r>
            <a:r>
              <a:rPr lang="en-US" sz="2200" dirty="0" err="1"/>
              <a:t>họ</a:t>
            </a:r>
            <a:r>
              <a:rPr lang="en-US" sz="2200" dirty="0"/>
              <a:t> </a:t>
            </a:r>
            <a:r>
              <a:rPr lang="en-US" sz="2200" dirty="0" err="1"/>
              <a:t>đã</a:t>
            </a:r>
            <a:r>
              <a:rPr lang="en-US" sz="2200" dirty="0"/>
              <a:t> </a:t>
            </a:r>
            <a:r>
              <a:rPr lang="en-US" sz="2200" dirty="0" err="1"/>
              <a:t>đến</a:t>
            </a:r>
            <a:r>
              <a:rPr lang="en-US" sz="2200" dirty="0"/>
              <a:t> </a:t>
            </a:r>
            <a:r>
              <a:rPr lang="en-US" sz="2200" dirty="0" err="1"/>
              <a:t>muộn</a:t>
            </a:r>
            <a:r>
              <a:rPr lang="en-US" sz="2200" dirty="0"/>
              <a:t> </a:t>
            </a:r>
            <a:r>
              <a:rPr lang="en-US" sz="2200" dirty="0" err="1"/>
              <a:t>buổi</a:t>
            </a:r>
            <a:r>
              <a:rPr lang="en-US" sz="2200" dirty="0"/>
              <a:t> </a:t>
            </a:r>
            <a:r>
              <a:rPr lang="en-US" sz="2200" dirty="0" err="1"/>
              <a:t>gặp</a:t>
            </a:r>
            <a:r>
              <a:rPr lang="en-US" sz="2200" dirty="0"/>
              <a:t> </a:t>
            </a:r>
            <a:r>
              <a:rPr lang="en-US" sz="2200" dirty="0" err="1"/>
              <a:t>mặt</a:t>
            </a:r>
            <a:r>
              <a:rPr lang="en-US" sz="2200" dirty="0"/>
              <a:t>)</a:t>
            </a:r>
          </a:p>
          <a:p>
            <a:r>
              <a:rPr lang="en-US" sz="2200" dirty="0"/>
              <a:t>C. </a:t>
            </a:r>
            <a:r>
              <a:rPr lang="en-US" sz="2200" dirty="0" err="1"/>
              <a:t>Đúng</a:t>
            </a:r>
            <a:r>
              <a:rPr lang="en-US" sz="2200" dirty="0"/>
              <a:t> </a:t>
            </a:r>
            <a:r>
              <a:rPr lang="en-US" sz="2200" dirty="0" err="1"/>
              <a:t>vì</a:t>
            </a:r>
            <a:r>
              <a:rPr lang="en-US" sz="2200" dirty="0"/>
              <a:t> </a:t>
            </a:r>
            <a:r>
              <a:rPr lang="en-US" sz="2200" dirty="0" err="1"/>
              <a:t>phù</a:t>
            </a:r>
            <a:r>
              <a:rPr lang="en-US" sz="2200" dirty="0"/>
              <a:t> </a:t>
            </a:r>
            <a:r>
              <a:rPr lang="en-US" sz="2200" dirty="0" err="1"/>
              <a:t>hợp</a:t>
            </a:r>
            <a:r>
              <a:rPr lang="en-US" sz="2200" dirty="0"/>
              <a:t> </a:t>
            </a:r>
            <a:r>
              <a:rPr lang="en-US" sz="2200" dirty="0" err="1"/>
              <a:t>là</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loại</a:t>
            </a:r>
            <a:r>
              <a:rPr lang="en-US" sz="2200" dirty="0"/>
              <a:t> 3 (</a:t>
            </a:r>
            <a:r>
              <a:rPr lang="en-US" sz="2200" dirty="0" err="1"/>
              <a:t>rút</a:t>
            </a:r>
            <a:r>
              <a:rPr lang="en-US" sz="2200" dirty="0"/>
              <a:t> </a:t>
            </a:r>
            <a:r>
              <a:rPr lang="en-US" sz="2200" dirty="0" err="1"/>
              <a:t>gọn</a:t>
            </a:r>
            <a:r>
              <a:rPr lang="en-US" sz="2200" dirty="0"/>
              <a:t>) </a:t>
            </a:r>
            <a:r>
              <a:rPr lang="en-US" sz="2200" dirty="0" err="1"/>
              <a:t>và</a:t>
            </a:r>
            <a:r>
              <a:rPr lang="en-US" sz="2200" dirty="0"/>
              <a:t> </a:t>
            </a:r>
            <a:r>
              <a:rPr lang="en-US" sz="2200" dirty="0" err="1"/>
              <a:t>phù</a:t>
            </a:r>
            <a:r>
              <a:rPr lang="en-US" sz="2200" dirty="0"/>
              <a:t> </a:t>
            </a:r>
            <a:r>
              <a:rPr lang="en-US" sz="2200" dirty="0" err="1"/>
              <a:t>hợp</a:t>
            </a:r>
            <a:r>
              <a:rPr lang="en-US" sz="2200" dirty="0"/>
              <a:t> </a:t>
            </a:r>
            <a:r>
              <a:rPr lang="en-US" sz="2200" dirty="0" err="1"/>
              <a:t>về</a:t>
            </a:r>
            <a:r>
              <a:rPr lang="en-US" sz="2200" dirty="0"/>
              <a:t> </a:t>
            </a:r>
            <a:r>
              <a:rPr lang="en-US" sz="2200" dirty="0" err="1"/>
              <a:t>nghĩa</a:t>
            </a:r>
            <a:r>
              <a:rPr lang="en-US" sz="2200" dirty="0"/>
              <a:t>.</a:t>
            </a:r>
          </a:p>
          <a:p>
            <a:r>
              <a:rPr lang="en-US" sz="2200" dirty="0"/>
              <a:t>D. </a:t>
            </a:r>
            <a:r>
              <a:rPr lang="en-US" sz="2200" dirty="0" err="1"/>
              <a:t>Sai</a:t>
            </a:r>
            <a:r>
              <a:rPr lang="en-US" sz="2200" dirty="0"/>
              <a:t> </a:t>
            </a:r>
            <a:r>
              <a:rPr lang="en-US" sz="2200" dirty="0" err="1"/>
              <a:t>vì</a:t>
            </a:r>
            <a:r>
              <a:rPr lang="en-US" sz="2200" dirty="0"/>
              <a:t> </a:t>
            </a:r>
            <a:r>
              <a:rPr lang="en-US" sz="2200" dirty="0" err="1"/>
              <a:t>là</a:t>
            </a:r>
            <a:r>
              <a:rPr lang="en-US" sz="2200" dirty="0"/>
              <a:t> </a:t>
            </a:r>
            <a:r>
              <a:rPr lang="en-US" sz="2200" dirty="0" err="1"/>
              <a:t>câu</a:t>
            </a:r>
            <a:r>
              <a:rPr lang="en-US" sz="2200" dirty="0"/>
              <a:t> </a:t>
            </a:r>
            <a:r>
              <a:rPr lang="en-US" sz="2200" dirty="0" err="1"/>
              <a:t>điều</a:t>
            </a:r>
            <a:r>
              <a:rPr lang="en-US" sz="2200" dirty="0"/>
              <a:t> </a:t>
            </a:r>
            <a:r>
              <a:rPr lang="en-US" sz="2200" dirty="0" err="1"/>
              <a:t>kiện</a:t>
            </a:r>
            <a:r>
              <a:rPr lang="en-US" sz="2200" dirty="0"/>
              <a:t> </a:t>
            </a:r>
            <a:r>
              <a:rPr lang="en-US" sz="2200" dirty="0" err="1"/>
              <a:t>loại</a:t>
            </a:r>
            <a:r>
              <a:rPr lang="en-US" sz="2200" dirty="0"/>
              <a:t> 2</a:t>
            </a:r>
          </a:p>
          <a:p>
            <a:endParaRPr lang="en-US" sz="2200" dirty="0"/>
          </a:p>
        </p:txBody>
      </p:sp>
      <p:sp>
        <p:nvSpPr>
          <p:cNvPr id="5" name="Oval 4"/>
          <p:cNvSpPr/>
          <p:nvPr/>
        </p:nvSpPr>
        <p:spPr>
          <a:xfrm>
            <a:off x="152400" y="1524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338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smtClean="0">
                <a:latin typeface="Times New Roman"/>
              </a:rPr>
              <a:t>Question 28: Mrs. Hoa </a:t>
            </a:r>
            <a:r>
              <a:rPr lang="en-US" b="1" i="0" u="sng" strike="noStrike" baseline="0" smtClean="0">
                <a:latin typeface="Times New Roman"/>
              </a:rPr>
              <a:t>and </a:t>
            </a:r>
            <a:r>
              <a:rPr lang="en-US" b="1" i="0" u="none" strike="noStrike" baseline="0" smtClean="0">
                <a:latin typeface="Times New Roman"/>
              </a:rPr>
              <a:t> </a:t>
            </a:r>
            <a:r>
              <a:rPr lang="en-US" b="1" i="0" u="sng" strike="noStrike" baseline="0" smtClean="0">
                <a:latin typeface="Times New Roman"/>
              </a:rPr>
              <a:t>her friends</a:t>
            </a:r>
            <a:r>
              <a:rPr lang="en-US" b="1" i="0" u="none" strike="noStrike" baseline="0" smtClean="0">
                <a:latin typeface="Times New Roman"/>
              </a:rPr>
              <a:t> from Vietnam </a:t>
            </a:r>
            <a:r>
              <a:rPr lang="en-US" b="1" i="0" u="sng" strike="noStrike" baseline="0" smtClean="0">
                <a:latin typeface="Times New Roman"/>
              </a:rPr>
              <a:t>plan</a:t>
            </a:r>
            <a:r>
              <a:rPr lang="en-US" b="1" i="0" u="none" strike="noStrike" baseline="0" smtClean="0">
                <a:latin typeface="Times New Roman"/>
              </a:rPr>
              <a:t> </a:t>
            </a:r>
            <a:r>
              <a:rPr lang="en-US" b="1" i="0" u="sng" strike="noStrike" baseline="0" smtClean="0">
                <a:latin typeface="Times New Roman"/>
              </a:rPr>
              <a:t>to attend </a:t>
            </a:r>
            <a:r>
              <a:rPr lang="en-US" b="1" i="0" u="none" strike="noStrike" baseline="0" smtClean="0">
                <a:latin typeface="Times New Roman"/>
              </a:rPr>
              <a:t>the festival now</a:t>
            </a:r>
          </a:p>
        </p:txBody>
      </p:sp>
      <p:sp>
        <p:nvSpPr>
          <p:cNvPr id="4" name="TextBox 3"/>
          <p:cNvSpPr txBox="1"/>
          <p:nvPr/>
        </p:nvSpPr>
        <p:spPr>
          <a:xfrm>
            <a:off x="457200" y="2286000"/>
            <a:ext cx="8229600" cy="2246769"/>
          </a:xfrm>
          <a:prstGeom prst="rect">
            <a:avLst/>
          </a:prstGeom>
          <a:noFill/>
        </p:spPr>
        <p:txBody>
          <a:bodyPr wrap="square" rtlCol="0">
            <a:spAutoFit/>
          </a:bodyPr>
          <a:lstStyle/>
          <a:p>
            <a:r>
              <a:rPr lang="en-US" sz="2800" b="1" dirty="0"/>
              <a:t>* Chia </a:t>
            </a:r>
            <a:r>
              <a:rPr lang="en-US" sz="2800" b="1" dirty="0" err="1"/>
              <a:t>thì</a:t>
            </a:r>
            <a:r>
              <a:rPr lang="en-US" sz="2800" b="1" dirty="0"/>
              <a:t> </a:t>
            </a:r>
            <a:r>
              <a:rPr lang="en-US" sz="2800" b="1" dirty="0" err="1"/>
              <a:t>theo</a:t>
            </a:r>
            <a:r>
              <a:rPr lang="en-US" sz="2800" b="1" dirty="0"/>
              <a:t> </a:t>
            </a:r>
            <a:r>
              <a:rPr lang="en-US" sz="2800" b="1" dirty="0" err="1"/>
              <a:t>đúng</a:t>
            </a:r>
            <a:r>
              <a:rPr lang="en-US" sz="2800" b="1" dirty="0"/>
              <a:t> </a:t>
            </a:r>
            <a:r>
              <a:rPr lang="en-US" sz="2800" b="1" dirty="0" err="1"/>
              <a:t>trạng</a:t>
            </a:r>
            <a:r>
              <a:rPr lang="en-US" sz="2800" b="1" dirty="0"/>
              <a:t> </a:t>
            </a:r>
            <a:r>
              <a:rPr lang="en-US" sz="2800" b="1" dirty="0" err="1"/>
              <a:t>ngữ</a:t>
            </a:r>
            <a:r>
              <a:rPr lang="en-US" sz="2800" b="1" dirty="0"/>
              <a:t> </a:t>
            </a:r>
            <a:r>
              <a:rPr lang="en-US" sz="2800" b="1" dirty="0" err="1"/>
              <a:t>chỉ</a:t>
            </a:r>
            <a:r>
              <a:rPr lang="en-US" sz="2800" b="1" dirty="0"/>
              <a:t> </a:t>
            </a:r>
            <a:r>
              <a:rPr lang="en-US" sz="2800" b="1" dirty="0" err="1"/>
              <a:t>thời</a:t>
            </a:r>
            <a:r>
              <a:rPr lang="en-US" sz="2800" b="1" dirty="0"/>
              <a:t> </a:t>
            </a:r>
            <a:r>
              <a:rPr lang="en-US" sz="2800" b="1" dirty="0" err="1"/>
              <a:t>gian</a:t>
            </a:r>
            <a:r>
              <a:rPr lang="en-US" sz="2800" b="1" dirty="0"/>
              <a:t>: now</a:t>
            </a:r>
            <a:endParaRPr lang="en-US" sz="2800" dirty="0"/>
          </a:p>
          <a:p>
            <a:r>
              <a:rPr lang="en-US" sz="2800" dirty="0"/>
              <a:t>Mrs. </a:t>
            </a:r>
            <a:r>
              <a:rPr lang="en-US" sz="2800" dirty="0" err="1"/>
              <a:t>Hoa</a:t>
            </a:r>
            <a:r>
              <a:rPr lang="en-US" sz="2800" dirty="0"/>
              <a:t> and </a:t>
            </a:r>
            <a:r>
              <a:rPr lang="en-US" sz="2800" b="1" dirty="0"/>
              <a:t> </a:t>
            </a:r>
            <a:r>
              <a:rPr lang="en-US" sz="2800" dirty="0"/>
              <a:t>her friends from Vietnam (plan) to attend the festival</a:t>
            </a:r>
            <a:r>
              <a:rPr lang="en-US" sz="2800" b="1" u="sng" dirty="0"/>
              <a:t> now.</a:t>
            </a:r>
            <a:r>
              <a:rPr lang="en-US" sz="2800" dirty="0"/>
              <a:t> Ta </a:t>
            </a:r>
            <a:r>
              <a:rPr lang="en-US" sz="2800" dirty="0" err="1"/>
              <a:t>phải</a:t>
            </a:r>
            <a:r>
              <a:rPr lang="en-US" sz="2800" dirty="0"/>
              <a:t> chia </a:t>
            </a:r>
            <a:r>
              <a:rPr lang="en-US" sz="2800" dirty="0" err="1"/>
              <a:t>động</a:t>
            </a:r>
            <a:r>
              <a:rPr lang="en-US" sz="2800" dirty="0"/>
              <a:t> </a:t>
            </a:r>
            <a:r>
              <a:rPr lang="en-US" sz="2800" dirty="0" err="1"/>
              <a:t>từ</a:t>
            </a:r>
            <a:r>
              <a:rPr lang="en-US" sz="2800" dirty="0"/>
              <a:t> plan </a:t>
            </a:r>
            <a:r>
              <a:rPr lang="en-US" sz="2800" dirty="0" err="1"/>
              <a:t>thành</a:t>
            </a:r>
            <a:r>
              <a:rPr lang="en-US" sz="2800" dirty="0"/>
              <a:t> </a:t>
            </a:r>
            <a:r>
              <a:rPr lang="en-US" sz="2800" dirty="0" err="1"/>
              <a:t>thì</a:t>
            </a:r>
            <a:r>
              <a:rPr lang="en-US" sz="2800" dirty="0"/>
              <a:t> </a:t>
            </a:r>
            <a:r>
              <a:rPr lang="en-US" sz="2800" dirty="0" err="1"/>
              <a:t>hiện</a:t>
            </a:r>
            <a:r>
              <a:rPr lang="en-US" sz="2800" dirty="0"/>
              <a:t> </a:t>
            </a:r>
            <a:r>
              <a:rPr lang="en-US" sz="2800" dirty="0" err="1"/>
              <a:t>tại</a:t>
            </a:r>
            <a:r>
              <a:rPr lang="en-US" sz="2800" dirty="0"/>
              <a:t> </a:t>
            </a:r>
            <a:r>
              <a:rPr lang="en-US" sz="2800" dirty="0" err="1"/>
              <a:t>tiếp</a:t>
            </a:r>
            <a:r>
              <a:rPr lang="en-US" sz="2800" dirty="0"/>
              <a:t> </a:t>
            </a:r>
            <a:r>
              <a:rPr lang="en-US" sz="2800" dirty="0" err="1"/>
              <a:t>diễn</a:t>
            </a:r>
            <a:endParaRPr lang="en-US" sz="2800" dirty="0"/>
          </a:p>
          <a:p>
            <a:endParaRPr lang="en-US" sz="2800" dirty="0"/>
          </a:p>
        </p:txBody>
      </p:sp>
      <p:sp>
        <p:nvSpPr>
          <p:cNvPr id="5" name="Oval 4"/>
          <p:cNvSpPr/>
          <p:nvPr/>
        </p:nvSpPr>
        <p:spPr>
          <a:xfrm>
            <a:off x="6134100" y="9525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831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Autofit/>
          </a:bodyPr>
          <a:lstStyle/>
          <a:p>
            <a:r>
              <a:rPr lang="en-US" sz="2800" b="1" i="0" u="none" strike="noStrike" baseline="0" dirty="0" smtClean="0">
                <a:latin typeface="Times New Roman"/>
              </a:rPr>
              <a:t>Question 29: Some manufacturers are not only </a:t>
            </a:r>
            <a:r>
              <a:rPr lang="en-US" sz="2800" b="1" i="0" u="sng" strike="noStrike" baseline="0" dirty="0" smtClean="0">
                <a:latin typeface="Times New Roman"/>
              </a:rPr>
              <a:t>raising</a:t>
            </a:r>
            <a:r>
              <a:rPr lang="en-US" sz="2800" b="1" i="0" u="none" strike="noStrike" baseline="0" dirty="0" smtClean="0">
                <a:latin typeface="Times New Roman"/>
              </a:rPr>
              <a:t> their prices </a:t>
            </a:r>
            <a:r>
              <a:rPr lang="en-US" sz="2800" b="1" i="0" u="sng" strike="noStrike" baseline="0" dirty="0" smtClean="0">
                <a:latin typeface="Times New Roman"/>
              </a:rPr>
              <a:t>but</a:t>
            </a:r>
            <a:r>
              <a:rPr lang="en-US" sz="2800" b="1" i="0" u="none" strike="noStrike" baseline="0" dirty="0" smtClean="0">
                <a:latin typeface="Times New Roman"/>
              </a:rPr>
              <a:t> also </a:t>
            </a:r>
            <a:r>
              <a:rPr lang="en-US" sz="2800" b="1" i="0" u="sng" strike="noStrike" baseline="0" dirty="0" smtClean="0">
                <a:latin typeface="Times New Roman"/>
              </a:rPr>
              <a:t>decreasing </a:t>
            </a:r>
            <a:r>
              <a:rPr lang="en-US" sz="2800" b="1" i="0" u="none" strike="noStrike" baseline="0" dirty="0" smtClean="0">
                <a:latin typeface="Times New Roman"/>
              </a:rPr>
              <a:t>the production of </a:t>
            </a:r>
            <a:r>
              <a:rPr lang="en-US" sz="2800" b="1" i="0" u="sng" strike="noStrike" baseline="0" dirty="0" smtClean="0">
                <a:latin typeface="Times New Roman"/>
              </a:rPr>
              <a:t>its</a:t>
            </a:r>
            <a:r>
              <a:rPr lang="vi-VN" sz="2800" b="1" i="0" u="sng" strike="noStrike" baseline="0" dirty="0" smtClean="0">
                <a:latin typeface="Times New Roman"/>
              </a:rPr>
              <a:t> </a:t>
            </a:r>
            <a:r>
              <a:rPr lang="en-US" sz="2800" b="1" i="0" u="none" strike="noStrike" baseline="0" dirty="0" smtClean="0">
                <a:latin typeface="Times New Roman"/>
              </a:rPr>
              <a:t>products.</a:t>
            </a:r>
            <a:r>
              <a:rPr lang="en-US" sz="2800" b="1" i="0" u="none" strike="noStrike" baseline="0" dirty="0" smtClean="0">
                <a:latin typeface="Times New Roman"/>
              </a:rPr>
              <a:t> </a:t>
            </a:r>
            <a:endParaRPr lang="en-US" sz="2800" b="1" i="0" u="none" strike="noStrike" baseline="0" dirty="0" smtClean="0">
              <a:latin typeface="Times New Roman"/>
            </a:endParaRPr>
          </a:p>
        </p:txBody>
      </p:sp>
      <p:sp>
        <p:nvSpPr>
          <p:cNvPr id="4" name="TextBox 3"/>
          <p:cNvSpPr txBox="1"/>
          <p:nvPr/>
        </p:nvSpPr>
        <p:spPr>
          <a:xfrm>
            <a:off x="457200" y="2667000"/>
            <a:ext cx="7848600" cy="2308324"/>
          </a:xfrm>
          <a:prstGeom prst="rect">
            <a:avLst/>
          </a:prstGeom>
          <a:noFill/>
        </p:spPr>
        <p:txBody>
          <a:bodyPr wrap="square" rtlCol="0">
            <a:spAutoFit/>
          </a:bodyPr>
          <a:lstStyle/>
          <a:p>
            <a:r>
              <a:rPr lang="en-US" sz="2400" b="1" dirty="0" err="1"/>
              <a:t>Kiểm</a:t>
            </a:r>
            <a:r>
              <a:rPr lang="en-US" sz="2400" b="1" dirty="0"/>
              <a:t> </a:t>
            </a:r>
            <a:r>
              <a:rPr lang="en-US" sz="2400" b="1" dirty="0" err="1"/>
              <a:t>tra</a:t>
            </a:r>
            <a:r>
              <a:rPr lang="en-US" sz="2400" b="1" dirty="0"/>
              <a:t> </a:t>
            </a:r>
            <a:r>
              <a:rPr lang="en-US" sz="2400" b="1" dirty="0" err="1"/>
              <a:t>kiến</a:t>
            </a:r>
            <a:r>
              <a:rPr lang="en-US" sz="2400" b="1" dirty="0"/>
              <a:t> </a:t>
            </a:r>
            <a:r>
              <a:rPr lang="en-US" sz="2400" b="1" dirty="0" err="1"/>
              <a:t>thức</a:t>
            </a:r>
            <a:r>
              <a:rPr lang="en-US" sz="2400" b="1" dirty="0"/>
              <a:t>: </a:t>
            </a:r>
            <a:r>
              <a:rPr lang="en-US" sz="2400" b="1" dirty="0" err="1"/>
              <a:t>Sự</a:t>
            </a:r>
            <a:r>
              <a:rPr lang="en-US" sz="2400" b="1" dirty="0"/>
              <a:t> </a:t>
            </a:r>
            <a:r>
              <a:rPr lang="en-US" sz="2400" b="1" dirty="0" err="1"/>
              <a:t>hoà</a:t>
            </a:r>
            <a:r>
              <a:rPr lang="en-US" sz="2400" b="1" dirty="0"/>
              <a:t> </a:t>
            </a:r>
            <a:r>
              <a:rPr lang="en-US" sz="2400" b="1" dirty="0" err="1"/>
              <a:t>hợp</a:t>
            </a:r>
            <a:r>
              <a:rPr lang="en-US" sz="2400" b="1" dirty="0"/>
              <a:t> </a:t>
            </a:r>
            <a:r>
              <a:rPr lang="en-US" sz="2400" b="1" dirty="0" err="1"/>
              <a:t>giữa</a:t>
            </a:r>
            <a:r>
              <a:rPr lang="en-US" sz="2400" b="1" dirty="0"/>
              <a:t> </a:t>
            </a:r>
            <a:r>
              <a:rPr lang="en-US" sz="2400" b="1" dirty="0" err="1"/>
              <a:t>chủ</a:t>
            </a:r>
            <a:r>
              <a:rPr lang="en-US" sz="2400" b="1" dirty="0"/>
              <a:t> </a:t>
            </a:r>
            <a:r>
              <a:rPr lang="en-US" sz="2400" b="1" dirty="0" err="1"/>
              <a:t>ngữ</a:t>
            </a:r>
            <a:r>
              <a:rPr lang="en-US" sz="2400" b="1" dirty="0"/>
              <a:t> </a:t>
            </a:r>
            <a:r>
              <a:rPr lang="en-US" sz="2400" b="1" dirty="0" err="1"/>
              <a:t>và</a:t>
            </a:r>
            <a:r>
              <a:rPr lang="en-US" sz="2400" b="1" dirty="0"/>
              <a:t> </a:t>
            </a:r>
            <a:r>
              <a:rPr lang="en-US" sz="2400" b="1" dirty="0" err="1"/>
              <a:t>tính</a:t>
            </a:r>
            <a:r>
              <a:rPr lang="en-US" sz="2400" b="1" dirty="0"/>
              <a:t> </a:t>
            </a:r>
            <a:r>
              <a:rPr lang="en-US" sz="2400" b="1" dirty="0" err="1"/>
              <a:t>từ</a:t>
            </a:r>
            <a:r>
              <a:rPr lang="en-US" sz="2400" b="1" dirty="0"/>
              <a:t> </a:t>
            </a:r>
            <a:r>
              <a:rPr lang="en-US" sz="2400" b="1" dirty="0" err="1"/>
              <a:t>sở</a:t>
            </a:r>
            <a:r>
              <a:rPr lang="en-US" sz="2400" b="1" dirty="0"/>
              <a:t> </a:t>
            </a:r>
            <a:r>
              <a:rPr lang="en-US" sz="2400" b="1" dirty="0" err="1"/>
              <a:t>hữu</a:t>
            </a:r>
            <a:r>
              <a:rPr lang="en-US" sz="2400" b="1" dirty="0"/>
              <a:t> </a:t>
            </a:r>
            <a:r>
              <a:rPr lang="en-US" sz="2400" b="1" dirty="0" err="1"/>
              <a:t>cách</a:t>
            </a:r>
            <a:endParaRPr lang="en-US" sz="2400" dirty="0"/>
          </a:p>
          <a:p>
            <a:r>
              <a:rPr lang="en-US" sz="2400" dirty="0"/>
              <a:t>Some manufacturers </a:t>
            </a:r>
            <a:r>
              <a:rPr lang="en-US" sz="2400" dirty="0" err="1"/>
              <a:t>số</a:t>
            </a:r>
            <a:r>
              <a:rPr lang="en-US" sz="2400" dirty="0"/>
              <a:t> </a:t>
            </a:r>
            <a:r>
              <a:rPr lang="en-US" sz="2400" dirty="0" err="1"/>
              <a:t>nhiều</a:t>
            </a:r>
            <a:r>
              <a:rPr lang="en-US" sz="2400" dirty="0"/>
              <a:t> </a:t>
            </a:r>
            <a:r>
              <a:rPr lang="en-US" sz="2400" dirty="0">
                <a:sym typeface="Wingdings"/>
              </a:rPr>
              <a:t></a:t>
            </a:r>
            <a:r>
              <a:rPr lang="en-US" sz="2400" dirty="0"/>
              <a:t> their</a:t>
            </a:r>
          </a:p>
          <a:p>
            <a:r>
              <a:rPr lang="vi-VN" sz="2400" dirty="0"/>
              <a:t>Dịch: Một số nhà sản xuất không những tăng giá thành mà còn giảm năng suất của các sản phẩm.</a:t>
            </a:r>
            <a:endParaRPr lang="en-US" sz="2400" dirty="0"/>
          </a:p>
          <a:p>
            <a:endParaRPr lang="en-US" sz="2400" dirty="0"/>
          </a:p>
        </p:txBody>
      </p:sp>
      <p:sp>
        <p:nvSpPr>
          <p:cNvPr id="5" name="Oval 4"/>
          <p:cNvSpPr/>
          <p:nvPr/>
        </p:nvSpPr>
        <p:spPr>
          <a:xfrm>
            <a:off x="4724400" y="1905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367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Autofit/>
          </a:bodyPr>
          <a:lstStyle/>
          <a:p>
            <a:pPr algn="l"/>
            <a:r>
              <a:rPr lang="en-US" sz="2800" b="1" i="0" u="none" strike="noStrike" baseline="0" dirty="0" smtClean="0">
                <a:latin typeface="Times New Roman"/>
              </a:rPr>
              <a:t>Question 3: </a:t>
            </a:r>
            <a:r>
              <a:rPr lang="en-US" sz="2800" b="1" dirty="0"/>
              <a:t>The commission estimates that at least seven companies took___________	of the program.</a:t>
            </a:r>
            <a:br>
              <a:rPr lang="en-US" sz="2800" b="1" dirty="0"/>
            </a:br>
            <a:r>
              <a:rPr lang="en-US" sz="2800" b="1" dirty="0" smtClean="0"/>
              <a:t>A</a:t>
            </a:r>
            <a:r>
              <a:rPr lang="en-US" sz="2800" b="1" dirty="0"/>
              <a:t>. advantage	B. use	C. benefit	D. dominance</a:t>
            </a:r>
            <a:br>
              <a:rPr lang="en-US" sz="2800" b="1" dirty="0"/>
            </a:br>
            <a:endParaRPr lang="en-US" sz="2800" b="1" i="0" u="none" strike="noStrike" baseline="0" dirty="0" smtClean="0">
              <a:latin typeface="Times New Roman"/>
            </a:endParaRPr>
          </a:p>
        </p:txBody>
      </p:sp>
      <p:sp>
        <p:nvSpPr>
          <p:cNvPr id="4" name="TextBox 3"/>
          <p:cNvSpPr txBox="1"/>
          <p:nvPr/>
        </p:nvSpPr>
        <p:spPr>
          <a:xfrm>
            <a:off x="381000" y="1905000"/>
            <a:ext cx="8229600" cy="4154984"/>
          </a:xfrm>
          <a:prstGeom prst="rect">
            <a:avLst/>
          </a:prstGeom>
          <a:noFill/>
        </p:spPr>
        <p:txBody>
          <a:bodyPr wrap="square" rtlCol="0">
            <a:spAutoFit/>
          </a:bodyPr>
          <a:lstStyle/>
          <a:p>
            <a:r>
              <a:rPr lang="en-US" sz="2400" dirty="0" err="1" smtClean="0"/>
              <a:t>câu</a:t>
            </a:r>
            <a:r>
              <a:rPr lang="en-US" sz="2400" dirty="0" smtClean="0"/>
              <a:t> </a:t>
            </a:r>
            <a:r>
              <a:rPr lang="en-US" sz="2400" dirty="0" err="1"/>
              <a:t>hỏi</a:t>
            </a:r>
            <a:r>
              <a:rPr lang="en-US" sz="2400" dirty="0"/>
              <a:t> </a:t>
            </a:r>
            <a:r>
              <a:rPr lang="en-US" sz="2400" dirty="0" err="1"/>
              <a:t>thành</a:t>
            </a:r>
            <a:r>
              <a:rPr lang="en-US" sz="2400" dirty="0"/>
              <a:t> </a:t>
            </a:r>
            <a:r>
              <a:rPr lang="en-US" sz="2400" dirty="0" err="1"/>
              <a:t>ngữ</a:t>
            </a:r>
            <a:endParaRPr lang="en-US" sz="2400" dirty="0"/>
          </a:p>
          <a:p>
            <a:r>
              <a:rPr lang="en-US" sz="2400" dirty="0" err="1"/>
              <a:t>Thành</a:t>
            </a:r>
            <a:r>
              <a:rPr lang="en-US" sz="2400" dirty="0"/>
              <a:t> </a:t>
            </a:r>
            <a:r>
              <a:rPr lang="en-US" sz="2400" dirty="0" err="1"/>
              <a:t>ngữ</a:t>
            </a:r>
            <a:r>
              <a:rPr lang="en-US" sz="2400" dirty="0"/>
              <a:t> “take advantage of </a:t>
            </a:r>
            <a:r>
              <a:rPr lang="en-US" sz="2400" dirty="0" err="1"/>
              <a:t>sb</a:t>
            </a:r>
            <a:r>
              <a:rPr lang="en-US" sz="2400" dirty="0"/>
              <a:t>/</a:t>
            </a:r>
            <a:r>
              <a:rPr lang="en-US" sz="2400" dirty="0" err="1"/>
              <a:t>sth</a:t>
            </a:r>
            <a:r>
              <a:rPr lang="en-US" sz="2400" dirty="0"/>
              <a:t>”: </a:t>
            </a:r>
            <a:r>
              <a:rPr lang="en-US" sz="2400" dirty="0" err="1"/>
              <a:t>tận</a:t>
            </a:r>
            <a:r>
              <a:rPr lang="en-US" sz="2400" dirty="0"/>
              <a:t> </a:t>
            </a:r>
            <a:r>
              <a:rPr lang="en-US" sz="2400" dirty="0" err="1"/>
              <a:t>dụng</a:t>
            </a:r>
            <a:r>
              <a:rPr lang="en-US" sz="2400" dirty="0"/>
              <a:t>/ </a:t>
            </a:r>
            <a:r>
              <a:rPr lang="en-US" sz="2400" dirty="0" err="1"/>
              <a:t>lợi</a:t>
            </a:r>
            <a:r>
              <a:rPr lang="en-US" sz="2400" dirty="0"/>
              <a:t> </a:t>
            </a:r>
            <a:r>
              <a:rPr lang="en-US" sz="2400" dirty="0" err="1"/>
              <a:t>dụng</a:t>
            </a:r>
            <a:r>
              <a:rPr lang="en-US" sz="2400" dirty="0"/>
              <a:t> </a:t>
            </a:r>
            <a:r>
              <a:rPr lang="en-US" sz="2400" dirty="0" err="1"/>
              <a:t>ai</a:t>
            </a:r>
            <a:r>
              <a:rPr lang="en-US" sz="2400" dirty="0"/>
              <a:t> </a:t>
            </a:r>
            <a:r>
              <a:rPr lang="en-US" sz="2400" dirty="0" err="1"/>
              <a:t>hoặc</a:t>
            </a:r>
            <a:r>
              <a:rPr lang="en-US" sz="2400" dirty="0"/>
              <a:t> </a:t>
            </a:r>
            <a:r>
              <a:rPr lang="en-US" sz="2400" dirty="0" err="1"/>
              <a:t>cái</a:t>
            </a:r>
            <a:r>
              <a:rPr lang="en-US" sz="2400" dirty="0"/>
              <a:t> </a:t>
            </a:r>
            <a:r>
              <a:rPr lang="en-US" sz="2400" dirty="0" err="1"/>
              <a:t>gì</a:t>
            </a:r>
            <a:r>
              <a:rPr lang="en-US" sz="2400" dirty="0"/>
              <a:t> </a:t>
            </a:r>
            <a:r>
              <a:rPr lang="en-US" sz="2400" dirty="0" err="1"/>
              <a:t>đó</a:t>
            </a:r>
            <a:r>
              <a:rPr lang="en-US" sz="2400" dirty="0"/>
              <a:t>. </a:t>
            </a:r>
            <a:r>
              <a:rPr lang="en-US" sz="2400" dirty="0" err="1"/>
              <a:t>Xét</a:t>
            </a:r>
            <a:r>
              <a:rPr lang="en-US" sz="2400" dirty="0"/>
              <a:t> 4 </a:t>
            </a:r>
            <a:r>
              <a:rPr lang="en-US" sz="2400" dirty="0" err="1"/>
              <a:t>đáp</a:t>
            </a:r>
            <a:r>
              <a:rPr lang="en-US" sz="2400" dirty="0"/>
              <a:t> </a:t>
            </a:r>
            <a:r>
              <a:rPr lang="en-US" sz="2400" dirty="0" err="1"/>
              <a:t>án</a:t>
            </a:r>
            <a:r>
              <a:rPr lang="en-US" sz="2400" dirty="0"/>
              <a:t>, </a:t>
            </a:r>
            <a:r>
              <a:rPr lang="en-US" sz="2400" dirty="0" err="1"/>
              <a:t>chỉ</a:t>
            </a:r>
            <a:r>
              <a:rPr lang="en-US" sz="2400" dirty="0"/>
              <a:t> </a:t>
            </a:r>
            <a:r>
              <a:rPr lang="en-US" sz="2400" dirty="0" err="1"/>
              <a:t>chọn</a:t>
            </a:r>
            <a:r>
              <a:rPr lang="en-US" sz="2400" dirty="0"/>
              <a:t> </a:t>
            </a:r>
            <a:r>
              <a:rPr lang="en-US" sz="2400" dirty="0" err="1"/>
              <a:t>được</a:t>
            </a:r>
            <a:r>
              <a:rPr lang="en-US" sz="2400" dirty="0"/>
              <a:t> A - advantage.</a:t>
            </a:r>
          </a:p>
          <a:p>
            <a:r>
              <a:rPr lang="en-US" sz="2400" b="1" dirty="0"/>
              <a:t>A</a:t>
            </a:r>
            <a:r>
              <a:rPr lang="en-US" sz="2400" dirty="0"/>
              <a:t>. advantage (n): </a:t>
            </a:r>
            <a:r>
              <a:rPr lang="en-US" sz="2400" dirty="0" err="1"/>
              <a:t>lợi</a:t>
            </a:r>
            <a:r>
              <a:rPr lang="en-US" sz="2400" dirty="0"/>
              <a:t> </a:t>
            </a:r>
            <a:r>
              <a:rPr lang="en-US" sz="2400" dirty="0" err="1"/>
              <a:t>thế</a:t>
            </a:r>
            <a:endParaRPr lang="en-US" sz="2400" dirty="0"/>
          </a:p>
          <a:p>
            <a:r>
              <a:rPr lang="en-US" sz="2400" b="1" dirty="0"/>
              <a:t>B</a:t>
            </a:r>
            <a:r>
              <a:rPr lang="en-US" sz="2400" dirty="0"/>
              <a:t>. use (n)/ (v): </a:t>
            </a:r>
            <a:r>
              <a:rPr lang="en-US" sz="2400" dirty="0" err="1"/>
              <a:t>công</a:t>
            </a:r>
            <a:r>
              <a:rPr lang="en-US" sz="2400" dirty="0"/>
              <a:t> </a:t>
            </a:r>
            <a:r>
              <a:rPr lang="en-US" sz="2400" dirty="0" err="1"/>
              <a:t>dụng</a:t>
            </a:r>
            <a:r>
              <a:rPr lang="en-US" sz="2400" dirty="0"/>
              <a:t> (n) - </a:t>
            </a:r>
            <a:r>
              <a:rPr lang="en-US" sz="2400" dirty="0" err="1"/>
              <a:t>thường</a:t>
            </a:r>
            <a:r>
              <a:rPr lang="en-US" sz="2400" dirty="0"/>
              <a:t> </a:t>
            </a:r>
            <a:r>
              <a:rPr lang="en-US" sz="2400" dirty="0" err="1"/>
              <a:t>đi</a:t>
            </a:r>
            <a:r>
              <a:rPr lang="en-US" sz="2400" dirty="0"/>
              <a:t> </a:t>
            </a:r>
            <a:r>
              <a:rPr lang="en-US" sz="2400" dirty="0" err="1"/>
              <a:t>trong</a:t>
            </a:r>
            <a:r>
              <a:rPr lang="en-US" sz="2400" dirty="0"/>
              <a:t> “Make use of </a:t>
            </a:r>
            <a:r>
              <a:rPr lang="en-US" sz="2400" dirty="0" err="1"/>
              <a:t>sth</a:t>
            </a:r>
            <a:r>
              <a:rPr lang="en-US" sz="2400" dirty="0"/>
              <a:t> - </a:t>
            </a:r>
            <a:r>
              <a:rPr lang="en-US" sz="2400" dirty="0" err="1"/>
              <a:t>tận</a:t>
            </a:r>
            <a:r>
              <a:rPr lang="en-US" sz="2400" dirty="0"/>
              <a:t> </a:t>
            </a:r>
            <a:r>
              <a:rPr lang="en-US" sz="2400" dirty="0" err="1"/>
              <a:t>dụng</a:t>
            </a:r>
            <a:r>
              <a:rPr lang="en-US" sz="2400" dirty="0"/>
              <a:t> </a:t>
            </a:r>
            <a:r>
              <a:rPr lang="en-US" sz="2400" dirty="0" err="1"/>
              <a:t>cái</a:t>
            </a:r>
            <a:r>
              <a:rPr lang="en-US" sz="2400" dirty="0"/>
              <a:t> </a:t>
            </a:r>
            <a:r>
              <a:rPr lang="en-US" sz="2400" dirty="0" err="1"/>
              <a:t>gì</a:t>
            </a:r>
            <a:r>
              <a:rPr lang="en-US" sz="2400" dirty="0"/>
              <a:t> </a:t>
            </a:r>
            <a:r>
              <a:rPr lang="en-US" sz="2400" dirty="0" err="1"/>
              <a:t>đó</a:t>
            </a:r>
            <a:r>
              <a:rPr lang="en-US" sz="2400" dirty="0"/>
              <a:t>/ </a:t>
            </a:r>
            <a:r>
              <a:rPr lang="en-US" sz="2400" dirty="0" err="1"/>
              <a:t>sử</a:t>
            </a:r>
            <a:r>
              <a:rPr lang="en-US" sz="2400" dirty="0"/>
              <a:t> </a:t>
            </a:r>
            <a:r>
              <a:rPr lang="en-US" sz="2400" dirty="0" err="1"/>
              <a:t>dụng</a:t>
            </a:r>
            <a:r>
              <a:rPr lang="en-US" sz="2400" dirty="0"/>
              <a:t> (v)</a:t>
            </a:r>
          </a:p>
          <a:p>
            <a:r>
              <a:rPr lang="en-US" sz="2400" b="1" dirty="0"/>
              <a:t>C</a:t>
            </a:r>
            <a:r>
              <a:rPr lang="en-US" sz="2400" dirty="0"/>
              <a:t>. benefit (n): </a:t>
            </a:r>
            <a:r>
              <a:rPr lang="en-US" sz="2400" dirty="0" err="1"/>
              <a:t>lợi</a:t>
            </a:r>
            <a:r>
              <a:rPr lang="en-US" sz="2400" dirty="0"/>
              <a:t> </a:t>
            </a:r>
            <a:r>
              <a:rPr lang="en-US" sz="2400" dirty="0" err="1"/>
              <a:t>ích</a:t>
            </a:r>
            <a:endParaRPr lang="en-US" sz="2400" dirty="0"/>
          </a:p>
          <a:p>
            <a:r>
              <a:rPr lang="en-US" sz="2400" b="1" dirty="0"/>
              <a:t>D.</a:t>
            </a:r>
            <a:r>
              <a:rPr lang="en-US" sz="2400" dirty="0"/>
              <a:t> dominance (n): </a:t>
            </a:r>
            <a:r>
              <a:rPr lang="en-US" sz="2400" dirty="0" err="1"/>
              <a:t>sự</a:t>
            </a:r>
            <a:r>
              <a:rPr lang="en-US" sz="2400" dirty="0"/>
              <a:t> </a:t>
            </a:r>
            <a:r>
              <a:rPr lang="en-US" sz="2400" dirty="0" err="1"/>
              <a:t>thống</a:t>
            </a:r>
            <a:r>
              <a:rPr lang="en-US" sz="2400" dirty="0"/>
              <a:t> </a:t>
            </a:r>
            <a:r>
              <a:rPr lang="en-US" sz="2400" dirty="0" err="1"/>
              <a:t>trị</a:t>
            </a:r>
            <a:endParaRPr lang="en-US" sz="2400" dirty="0"/>
          </a:p>
          <a:p>
            <a:r>
              <a:rPr lang="en-US" sz="2400" dirty="0" err="1"/>
              <a:t>Tạm</a:t>
            </a:r>
            <a:r>
              <a:rPr lang="en-US" sz="2400" dirty="0"/>
              <a:t> </a:t>
            </a:r>
            <a:r>
              <a:rPr lang="en-US" sz="2400" dirty="0" err="1"/>
              <a:t>dịch</a:t>
            </a:r>
            <a:r>
              <a:rPr lang="en-US" sz="2400" dirty="0"/>
              <a:t>: </a:t>
            </a:r>
            <a:r>
              <a:rPr lang="en-US" sz="2400" dirty="0" err="1"/>
              <a:t>Ủy</a:t>
            </a:r>
            <a:r>
              <a:rPr lang="en-US" sz="2400" dirty="0"/>
              <a:t> ban </a:t>
            </a:r>
            <a:r>
              <a:rPr lang="en-US" sz="2400" dirty="0" err="1"/>
              <a:t>này</a:t>
            </a:r>
            <a:r>
              <a:rPr lang="en-US" sz="2400" dirty="0"/>
              <a:t> </a:t>
            </a:r>
            <a:r>
              <a:rPr lang="en-US" sz="2400" dirty="0" err="1"/>
              <a:t>ước</a:t>
            </a:r>
            <a:r>
              <a:rPr lang="en-US" sz="2400" dirty="0"/>
              <a:t> </a:t>
            </a:r>
            <a:r>
              <a:rPr lang="en-US" sz="2400" dirty="0" err="1"/>
              <a:t>tính</a:t>
            </a:r>
            <a:r>
              <a:rPr lang="en-US" sz="2400" dirty="0"/>
              <a:t> </a:t>
            </a:r>
            <a:r>
              <a:rPr lang="en-US" sz="2400" dirty="0" err="1"/>
              <a:t>rằng</a:t>
            </a:r>
            <a:r>
              <a:rPr lang="en-US" sz="2400" dirty="0"/>
              <a:t> </a:t>
            </a:r>
            <a:r>
              <a:rPr lang="en-US" sz="2400" dirty="0" err="1"/>
              <a:t>có</a:t>
            </a:r>
            <a:r>
              <a:rPr lang="en-US" sz="2400" dirty="0"/>
              <a:t> </a:t>
            </a:r>
            <a:r>
              <a:rPr lang="en-US" sz="2400" dirty="0" err="1"/>
              <a:t>ít</a:t>
            </a:r>
            <a:r>
              <a:rPr lang="en-US" sz="2400" dirty="0"/>
              <a:t> </a:t>
            </a:r>
            <a:r>
              <a:rPr lang="en-US" sz="2400" dirty="0" err="1"/>
              <a:t>nhất</a:t>
            </a:r>
            <a:r>
              <a:rPr lang="en-US" sz="2400" dirty="0"/>
              <a:t> 7 </a:t>
            </a:r>
            <a:r>
              <a:rPr lang="en-US" sz="2400" dirty="0" err="1"/>
              <a:t>công</a:t>
            </a:r>
            <a:r>
              <a:rPr lang="en-US" sz="2400" dirty="0"/>
              <a:t> </a:t>
            </a:r>
            <a:r>
              <a:rPr lang="en-US" sz="2400" dirty="0" err="1"/>
              <a:t>ty</a:t>
            </a:r>
            <a:r>
              <a:rPr lang="en-US" sz="2400" dirty="0"/>
              <a:t> </a:t>
            </a:r>
            <a:r>
              <a:rPr lang="en-US" sz="2400" dirty="0" err="1"/>
              <a:t>đã</a:t>
            </a:r>
            <a:r>
              <a:rPr lang="en-US" sz="2400" dirty="0"/>
              <a:t> </a:t>
            </a:r>
            <a:r>
              <a:rPr lang="en-US" sz="2400" dirty="0" err="1"/>
              <a:t>lợi</a:t>
            </a:r>
            <a:r>
              <a:rPr lang="en-US" sz="2400" dirty="0"/>
              <a:t> </a:t>
            </a:r>
            <a:r>
              <a:rPr lang="en-US" sz="2400" dirty="0" err="1"/>
              <a:t>dụng</a:t>
            </a:r>
            <a:r>
              <a:rPr lang="en-US" sz="2400" dirty="0"/>
              <a:t> </a:t>
            </a:r>
            <a:r>
              <a:rPr lang="en-US" sz="2400" dirty="0" err="1"/>
              <a:t>chương</a:t>
            </a:r>
            <a:r>
              <a:rPr lang="en-US" sz="2400" dirty="0"/>
              <a:t> </a:t>
            </a:r>
            <a:r>
              <a:rPr lang="en-US" sz="2400" dirty="0" err="1"/>
              <a:t>trình</a:t>
            </a:r>
            <a:r>
              <a:rPr lang="en-US" sz="2400" dirty="0"/>
              <a:t> </a:t>
            </a:r>
            <a:r>
              <a:rPr lang="en-US" sz="2400" dirty="0" err="1"/>
              <a:t>này</a:t>
            </a:r>
            <a:endParaRPr lang="en-US" sz="2400" dirty="0"/>
          </a:p>
          <a:p>
            <a:endParaRPr lang="en-US" sz="2400" dirty="0"/>
          </a:p>
        </p:txBody>
      </p:sp>
      <p:sp>
        <p:nvSpPr>
          <p:cNvPr id="5" name="Oval 4"/>
          <p:cNvSpPr/>
          <p:nvPr/>
        </p:nvSpPr>
        <p:spPr>
          <a:xfrm>
            <a:off x="3810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471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35199"/>
            <a:ext cx="8229600" cy="1143000"/>
          </a:xfrm>
        </p:spPr>
        <p:txBody>
          <a:bodyPr>
            <a:noAutofit/>
          </a:bodyPr>
          <a:lstStyle/>
          <a:p>
            <a:pPr algn="l"/>
            <a:r>
              <a:rPr lang="en-US" sz="2800" b="1" i="0" u="none" strike="noStrike" baseline="0" dirty="0" smtClean="0">
                <a:latin typeface="Times New Roman"/>
              </a:rPr>
              <a:t>Question 30: </a:t>
            </a:r>
            <a:r>
              <a:rPr lang="en-US" sz="2800" b="1" i="0" u="sng" strike="noStrike" baseline="0" dirty="0" smtClean="0">
                <a:latin typeface="Times New Roman"/>
              </a:rPr>
              <a:t>The whole </a:t>
            </a:r>
            <a:r>
              <a:rPr lang="en-US" sz="2800" b="1" i="0" u="none" strike="noStrike" baseline="0" dirty="0" smtClean="0">
                <a:latin typeface="Times New Roman"/>
              </a:rPr>
              <a:t>matter is </a:t>
            </a:r>
            <a:r>
              <a:rPr lang="en-US" sz="2800" b="1" i="0" u="sng" strike="noStrike" baseline="0" dirty="0" smtClean="0">
                <a:latin typeface="Times New Roman"/>
              </a:rPr>
              <a:t>farther </a:t>
            </a:r>
            <a:r>
              <a:rPr lang="en-US" sz="2800" b="1" i="0" u="none" strike="noStrike" baseline="0" dirty="0" smtClean="0">
                <a:latin typeface="Times New Roman"/>
              </a:rPr>
              <a:t>complicated by </a:t>
            </a:r>
            <a:r>
              <a:rPr lang="en-US" sz="2800" b="1" i="0" u="sng" strike="noStrike" baseline="0" dirty="0" smtClean="0">
                <a:latin typeface="Times New Roman"/>
              </a:rPr>
              <a:t>the fact that </a:t>
            </a:r>
            <a:r>
              <a:rPr lang="en-US" sz="2800" b="1" i="0" u="none" strike="noStrike" baseline="0" dirty="0" smtClean="0">
                <a:latin typeface="Times New Roman"/>
              </a:rPr>
              <a:t>Amanda and Jo refuse to speak </a:t>
            </a:r>
            <a:r>
              <a:rPr lang="en-US" sz="2800" b="1" i="0" u="sng" strike="noStrike" baseline="0" dirty="0" smtClean="0">
                <a:latin typeface="Times New Roman"/>
              </a:rPr>
              <a:t>to</a:t>
            </a:r>
            <a:r>
              <a:rPr lang="vi-VN" sz="2800" b="1" i="0" u="sng" strike="noStrike" baseline="0" dirty="0" smtClean="0">
                <a:latin typeface="Times New Roman"/>
              </a:rPr>
              <a:t> </a:t>
            </a:r>
            <a:r>
              <a:rPr lang="en-US" sz="2800" b="1" i="0" u="sng" strike="noStrike" baseline="0" dirty="0" smtClean="0">
                <a:latin typeface="Times New Roman"/>
              </a:rPr>
              <a:t>each </a:t>
            </a:r>
            <a:r>
              <a:rPr lang="en-US" sz="2800" b="1" i="0" u="none" strike="noStrike" baseline="0" dirty="0" smtClean="0">
                <a:latin typeface="Times New Roman"/>
              </a:rPr>
              <a:t>other.</a:t>
            </a:r>
            <a:r>
              <a:rPr lang="en-US" sz="2800" b="1" i="0" u="sng" strike="noStrike" baseline="0" dirty="0" smtClean="0">
                <a:latin typeface="Times New Roman"/>
              </a:rPr>
              <a:t> </a:t>
            </a:r>
            <a:endParaRPr lang="en-US" sz="2800" b="1" i="0" u="sng" strike="noStrike" baseline="0" dirty="0" smtClean="0">
              <a:latin typeface="Times New Roman"/>
            </a:endParaRPr>
          </a:p>
        </p:txBody>
      </p:sp>
      <p:sp>
        <p:nvSpPr>
          <p:cNvPr id="4" name="TextBox 3"/>
          <p:cNvSpPr txBox="1"/>
          <p:nvPr/>
        </p:nvSpPr>
        <p:spPr>
          <a:xfrm>
            <a:off x="152400" y="2362200"/>
            <a:ext cx="8534400" cy="4154984"/>
          </a:xfrm>
          <a:prstGeom prst="rect">
            <a:avLst/>
          </a:prstGeom>
          <a:noFill/>
        </p:spPr>
        <p:txBody>
          <a:bodyPr wrap="square" rtlCol="0">
            <a:spAutoFit/>
          </a:bodyPr>
          <a:lstStyle/>
          <a:p>
            <a:r>
              <a:rPr lang="x-none" sz="2400"/>
              <a:t>Cả “farther” và “further” đều là dạng so sánh hơn của từ “far”. Tuy nhiên, chúng có sự khác nhau như</a:t>
            </a:r>
            <a:endParaRPr lang="en-US" sz="2400" dirty="0"/>
          </a:p>
          <a:p>
            <a:r>
              <a:rPr lang="x-none" sz="2400"/>
              <a:t>sau:</a:t>
            </a:r>
            <a:endParaRPr lang="en-US" sz="2400" dirty="0"/>
          </a:p>
          <a:p>
            <a:r>
              <a:rPr lang="x-none" sz="2400"/>
              <a:t>+ Farther: xa hơn (về khoảng cách địa lí)</a:t>
            </a:r>
            <a:endParaRPr lang="en-US" sz="2400" dirty="0"/>
          </a:p>
          <a:p>
            <a:r>
              <a:rPr lang="x-none" sz="2400"/>
              <a:t>+ Further: xa hơn, sâu hơn (về mức độ, tính chất)</a:t>
            </a:r>
            <a:endParaRPr lang="en-US" sz="2400" dirty="0"/>
          </a:p>
          <a:p>
            <a:r>
              <a:rPr lang="x-none" sz="2400" b="1"/>
              <a:t>Tạm dịch: </a:t>
            </a:r>
            <a:r>
              <a:rPr lang="x-none" sz="2400"/>
              <a:t>Toàn bộ vấn đề phức tạp hơn bởi thực tế là Amanda và Jo từ chối nói chuyện với nhau.</a:t>
            </a:r>
            <a:endParaRPr lang="en-US" sz="2400" dirty="0"/>
          </a:p>
          <a:p>
            <a:r>
              <a:rPr lang="en-US" sz="2400" dirty="0"/>
              <a:t>=&gt; </a:t>
            </a:r>
            <a:r>
              <a:rPr lang="en-US" sz="2400" b="1" dirty="0" err="1"/>
              <a:t>Đáp</a:t>
            </a:r>
            <a:r>
              <a:rPr lang="en-US" sz="2400" b="1" dirty="0"/>
              <a:t> </a:t>
            </a:r>
            <a:r>
              <a:rPr lang="en-US" sz="2400" b="1" dirty="0" err="1"/>
              <a:t>án</a:t>
            </a:r>
            <a:r>
              <a:rPr lang="en-US" sz="2400" b="1" dirty="0"/>
              <a:t> </a:t>
            </a:r>
            <a:r>
              <a:rPr lang="en-US" sz="2400" b="1" dirty="0" err="1"/>
              <a:t>là</a:t>
            </a:r>
            <a:r>
              <a:rPr lang="en-US" sz="2400" b="1" dirty="0"/>
              <a:t> B </a:t>
            </a:r>
            <a:r>
              <a:rPr lang="en-US" sz="2400" dirty="0"/>
              <a:t>(farther -further)</a:t>
            </a:r>
          </a:p>
          <a:p>
            <a:r>
              <a:rPr lang="x-none" sz="2400" b="1"/>
              <a:t>Cấu trúc khác:</a:t>
            </a:r>
            <a:endParaRPr lang="en-US" sz="2400" dirty="0"/>
          </a:p>
          <a:p>
            <a:r>
              <a:rPr lang="x-none" sz="2400"/>
              <a:t>Refuse to do st: từ chối làm gì</a:t>
            </a:r>
            <a:endParaRPr lang="en-US" sz="2400" dirty="0"/>
          </a:p>
          <a:p>
            <a:endParaRPr lang="en-US" sz="2400" dirty="0"/>
          </a:p>
        </p:txBody>
      </p:sp>
      <p:sp>
        <p:nvSpPr>
          <p:cNvPr id="5" name="Oval 4"/>
          <p:cNvSpPr/>
          <p:nvPr/>
        </p:nvSpPr>
        <p:spPr>
          <a:xfrm>
            <a:off x="6400800" y="339144"/>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288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066800"/>
            <a:ext cx="9067800" cy="1143000"/>
          </a:xfrm>
        </p:spPr>
        <p:txBody>
          <a:bodyPr>
            <a:noAutofit/>
          </a:bodyPr>
          <a:lstStyle/>
          <a:p>
            <a:pPr algn="l"/>
            <a:r>
              <a:rPr lang="en-US" sz="2800" b="1" i="0" u="none" strike="noStrike" baseline="0" dirty="0" smtClean="0">
                <a:latin typeface="Times New Roman"/>
              </a:rPr>
              <a:t>Question 31: </a:t>
            </a:r>
            <a:r>
              <a:rPr lang="en-US" sz="2800" b="1" i="1" u="none" strike="noStrike" baseline="0" dirty="0" smtClean="0">
                <a:latin typeface="Times New Roman"/>
              </a:rPr>
              <a:t>A supermarket is more convenient than a shopping </a:t>
            </a:r>
            <a:r>
              <a:rPr lang="en-US" sz="2800" b="1" i="1" u="none" strike="noStrike" baseline="0" dirty="0" err="1" smtClean="0">
                <a:latin typeface="Times New Roman"/>
              </a:rPr>
              <a:t>centre</a:t>
            </a:r>
            <a:r>
              <a:rPr lang="en-US" sz="2800" b="1" i="1" u="none" strike="noStrike" baseline="0" dirty="0" smtClean="0">
                <a:latin typeface="Times New Roman"/>
              </a:rPr>
              <a:t>.</a:t>
            </a:r>
            <a:r>
              <a:rPr lang="vi-VN" sz="2800" b="1" i="1" u="none" strike="noStrike" baseline="0" dirty="0" smtClean="0">
                <a:latin typeface="Times New Roman"/>
              </a:rPr>
              <a:t/>
            </a:r>
            <a:br>
              <a:rPr lang="vi-VN" sz="2800" b="1" i="1" u="none" strike="noStrike" baseline="0" dirty="0" smtClean="0">
                <a:latin typeface="Times New Roman"/>
              </a:rPr>
            </a:br>
            <a:r>
              <a:rPr lang="en-US" sz="2800" dirty="0" smtClean="0"/>
              <a:t>A</a:t>
            </a:r>
            <a:r>
              <a:rPr lang="en-US" sz="2800" dirty="0"/>
              <a:t>. A shopping </a:t>
            </a:r>
            <a:r>
              <a:rPr lang="en-US" sz="2800" dirty="0" err="1"/>
              <a:t>centre</a:t>
            </a:r>
            <a:r>
              <a:rPr lang="en-US" sz="2800" dirty="0"/>
              <a:t> is not as convenient as a supermarket. </a:t>
            </a:r>
            <a:br>
              <a:rPr lang="en-US" sz="2800" dirty="0"/>
            </a:br>
            <a:r>
              <a:rPr lang="en-US" sz="2800" dirty="0" smtClean="0"/>
              <a:t>B</a:t>
            </a:r>
            <a:r>
              <a:rPr lang="en-US" sz="2800" dirty="0"/>
              <a:t>. A shopping </a:t>
            </a:r>
            <a:r>
              <a:rPr lang="en-US" sz="2800" dirty="0" err="1"/>
              <a:t>centre</a:t>
            </a:r>
            <a:r>
              <a:rPr lang="en-US" sz="2800" dirty="0"/>
              <a:t> is more convenient than a supermarket. </a:t>
            </a:r>
            <a:br>
              <a:rPr lang="en-US" sz="2800" dirty="0"/>
            </a:br>
            <a:r>
              <a:rPr lang="en-US" sz="2800" dirty="0" smtClean="0"/>
              <a:t>C</a:t>
            </a:r>
            <a:r>
              <a:rPr lang="en-US" sz="2800" dirty="0"/>
              <a:t>. A supermarket is not as convenient as a shopping </a:t>
            </a:r>
            <a:r>
              <a:rPr lang="en-US" sz="2800" dirty="0" err="1"/>
              <a:t>centre</a:t>
            </a:r>
            <a:r>
              <a:rPr lang="en-US" sz="2800" dirty="0"/>
              <a:t>. </a:t>
            </a:r>
            <a:br>
              <a:rPr lang="en-US" sz="2800" dirty="0"/>
            </a:br>
            <a:r>
              <a:rPr lang="en-US" sz="2800" dirty="0"/>
              <a:t>D. A supermarket is as inconvenient as a shopping </a:t>
            </a:r>
            <a:r>
              <a:rPr lang="en-US" sz="2800" dirty="0" err="1"/>
              <a:t>centre</a:t>
            </a:r>
            <a:r>
              <a:rPr lang="en-US" sz="2800" dirty="0"/>
              <a:t>. </a:t>
            </a:r>
            <a:br>
              <a:rPr lang="en-US" sz="2800" dirty="0"/>
            </a:br>
            <a:r>
              <a:rPr lang="en-US" sz="2800" b="1" i="0" u="none" strike="noStrike" baseline="0" dirty="0" smtClean="0">
                <a:latin typeface="Times New Roman"/>
              </a:rPr>
              <a:t> </a:t>
            </a:r>
            <a:endParaRPr lang="en-US" sz="2800" b="1" i="0" u="none" strike="noStrike" baseline="0" dirty="0" smtClean="0">
              <a:latin typeface="Times New Roman"/>
            </a:endParaRPr>
          </a:p>
        </p:txBody>
      </p:sp>
      <p:sp>
        <p:nvSpPr>
          <p:cNvPr id="4" name="TextBox 3"/>
          <p:cNvSpPr txBox="1"/>
          <p:nvPr/>
        </p:nvSpPr>
        <p:spPr>
          <a:xfrm>
            <a:off x="134154" y="3015366"/>
            <a:ext cx="9009845" cy="3046988"/>
          </a:xfrm>
          <a:prstGeom prst="rect">
            <a:avLst/>
          </a:prstGeom>
          <a:noFill/>
        </p:spPr>
        <p:txBody>
          <a:bodyPr wrap="square" rtlCol="0">
            <a:spAutoFit/>
          </a:bodyPr>
          <a:lstStyle/>
          <a:p>
            <a:r>
              <a:rPr lang="en-US" sz="2400" b="1" dirty="0"/>
              <a:t>	</a:t>
            </a:r>
            <a:r>
              <a:rPr lang="en-US" sz="2400" b="1" dirty="0" err="1"/>
              <a:t>Kiến</a:t>
            </a:r>
            <a:r>
              <a:rPr lang="en-US" sz="2400" b="1" dirty="0"/>
              <a:t> </a:t>
            </a:r>
            <a:r>
              <a:rPr lang="en-US" sz="2400" b="1" dirty="0" err="1"/>
              <a:t>thức</a:t>
            </a:r>
            <a:r>
              <a:rPr lang="en-US" sz="2400" b="1" dirty="0"/>
              <a:t>: </a:t>
            </a:r>
            <a:r>
              <a:rPr lang="en-US" sz="2400" b="1" dirty="0" err="1"/>
              <a:t>diễn</a:t>
            </a:r>
            <a:r>
              <a:rPr lang="en-US" sz="2400" b="1" dirty="0"/>
              <a:t> </a:t>
            </a:r>
            <a:r>
              <a:rPr lang="en-US" sz="2400" b="1" dirty="0" err="1"/>
              <a:t>đạt</a:t>
            </a:r>
            <a:r>
              <a:rPr lang="en-US" sz="2400" b="1" dirty="0"/>
              <a:t> </a:t>
            </a:r>
            <a:r>
              <a:rPr lang="en-US" sz="2400" b="1" dirty="0" err="1"/>
              <a:t>câu</a:t>
            </a:r>
            <a:r>
              <a:rPr lang="en-US" sz="2400" b="1" dirty="0"/>
              <a:t> </a:t>
            </a:r>
            <a:r>
              <a:rPr lang="en-US" sz="2400" b="1" dirty="0" err="1"/>
              <a:t>với</a:t>
            </a:r>
            <a:r>
              <a:rPr lang="en-US" sz="2400" b="1" dirty="0"/>
              <a:t> </a:t>
            </a:r>
            <a:r>
              <a:rPr lang="en-US" sz="2400" dirty="0" err="1"/>
              <a:t>Câu</a:t>
            </a:r>
            <a:r>
              <a:rPr lang="en-US" sz="2400" dirty="0"/>
              <a:t> so </a:t>
            </a:r>
            <a:r>
              <a:rPr lang="en-US" sz="2400" dirty="0" err="1"/>
              <a:t>sánh</a:t>
            </a:r>
            <a:r>
              <a:rPr lang="en-US" sz="2400" dirty="0"/>
              <a:t> </a:t>
            </a:r>
          </a:p>
          <a:p>
            <a:r>
              <a:rPr lang="en-US" sz="2400" b="1" dirty="0"/>
              <a:t>	</a:t>
            </a:r>
            <a:r>
              <a:rPr lang="en-US" sz="2400" b="1" dirty="0" err="1"/>
              <a:t>Giải</a:t>
            </a:r>
            <a:r>
              <a:rPr lang="en-US" sz="2400" b="1" dirty="0"/>
              <a:t> </a:t>
            </a:r>
            <a:r>
              <a:rPr lang="en-US" sz="2400" b="1" dirty="0" err="1"/>
              <a:t>thích</a:t>
            </a:r>
            <a:r>
              <a:rPr lang="en-US" sz="2400" b="1" dirty="0"/>
              <a:t>: </a:t>
            </a:r>
            <a:endParaRPr lang="en-US" sz="2400" dirty="0"/>
          </a:p>
          <a:p>
            <a:r>
              <a:rPr lang="en-US" sz="2400" dirty="0"/>
              <a:t>	</a:t>
            </a:r>
            <a:r>
              <a:rPr lang="en-US" sz="2400" dirty="0" err="1"/>
              <a:t>Một</a:t>
            </a:r>
            <a:r>
              <a:rPr lang="en-US" sz="2400" dirty="0"/>
              <a:t> </a:t>
            </a:r>
            <a:r>
              <a:rPr lang="en-US" sz="2400" dirty="0" err="1"/>
              <a:t>siêu</a:t>
            </a:r>
            <a:r>
              <a:rPr lang="en-US" sz="2400" dirty="0"/>
              <a:t> </a:t>
            </a:r>
            <a:r>
              <a:rPr lang="en-US" sz="2400" dirty="0" err="1"/>
              <a:t>thị</a:t>
            </a:r>
            <a:r>
              <a:rPr lang="en-US" sz="2400" dirty="0"/>
              <a:t> </a:t>
            </a:r>
            <a:r>
              <a:rPr lang="en-US" sz="2400" dirty="0" err="1"/>
              <a:t>thuận</a:t>
            </a:r>
            <a:r>
              <a:rPr lang="en-US" sz="2400" dirty="0"/>
              <a:t> </a:t>
            </a:r>
            <a:r>
              <a:rPr lang="en-US" sz="2400" dirty="0" err="1"/>
              <a:t>tiện</a:t>
            </a:r>
            <a:r>
              <a:rPr lang="en-US" sz="2400" dirty="0"/>
              <a:t> </a:t>
            </a:r>
            <a:r>
              <a:rPr lang="en-US" sz="2400" dirty="0" err="1"/>
              <a:t>hơn</a:t>
            </a:r>
            <a:r>
              <a:rPr lang="en-US" sz="2400" dirty="0"/>
              <a:t> </a:t>
            </a:r>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mua</a:t>
            </a:r>
            <a:r>
              <a:rPr lang="en-US" sz="2400" dirty="0"/>
              <a:t> </a:t>
            </a:r>
            <a:r>
              <a:rPr lang="en-US" sz="2400" dirty="0" err="1"/>
              <a:t>sắm</a:t>
            </a:r>
            <a:r>
              <a:rPr lang="en-US" sz="2400" dirty="0"/>
              <a:t>. </a:t>
            </a:r>
          </a:p>
          <a:p>
            <a:r>
              <a:rPr lang="en-US" sz="2400" dirty="0"/>
              <a:t>	A. </a:t>
            </a:r>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mua</a:t>
            </a:r>
            <a:r>
              <a:rPr lang="en-US" sz="2400" dirty="0"/>
              <a:t> </a:t>
            </a:r>
            <a:r>
              <a:rPr lang="en-US" sz="2400" dirty="0" err="1"/>
              <a:t>sắm</a:t>
            </a:r>
            <a:r>
              <a:rPr lang="en-US" sz="2400" dirty="0"/>
              <a:t> </a:t>
            </a:r>
            <a:r>
              <a:rPr lang="en-US" sz="2400" dirty="0" err="1"/>
              <a:t>không</a:t>
            </a:r>
            <a:r>
              <a:rPr lang="en-US" sz="2400" dirty="0"/>
              <a:t> </a:t>
            </a:r>
            <a:r>
              <a:rPr lang="en-US" sz="2400" dirty="0" err="1"/>
              <a:t>thuận</a:t>
            </a:r>
            <a:r>
              <a:rPr lang="en-US" sz="2400" dirty="0"/>
              <a:t> </a:t>
            </a:r>
            <a:r>
              <a:rPr lang="en-US" sz="2400" dirty="0" err="1"/>
              <a:t>tiện</a:t>
            </a:r>
            <a:r>
              <a:rPr lang="en-US" sz="2400" dirty="0"/>
              <a:t> </a:t>
            </a:r>
            <a:r>
              <a:rPr lang="en-US" sz="2400" dirty="0" err="1"/>
              <a:t>như</a:t>
            </a:r>
            <a:r>
              <a:rPr lang="en-US" sz="2400" dirty="0"/>
              <a:t> </a:t>
            </a:r>
            <a:r>
              <a:rPr lang="en-US" sz="2400" dirty="0" err="1"/>
              <a:t>siêu</a:t>
            </a:r>
            <a:r>
              <a:rPr lang="en-US" sz="2400" dirty="0"/>
              <a:t> </a:t>
            </a:r>
            <a:r>
              <a:rPr lang="en-US" sz="2400" dirty="0" err="1"/>
              <a:t>thị</a:t>
            </a:r>
            <a:r>
              <a:rPr lang="en-US" sz="2400" dirty="0"/>
              <a:t>. </a:t>
            </a:r>
          </a:p>
          <a:p>
            <a:r>
              <a:rPr lang="en-US" sz="2400" dirty="0"/>
              <a:t>	B. </a:t>
            </a:r>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mua</a:t>
            </a:r>
            <a:r>
              <a:rPr lang="en-US" sz="2400" dirty="0"/>
              <a:t> </a:t>
            </a:r>
            <a:r>
              <a:rPr lang="en-US" sz="2400" dirty="0" err="1"/>
              <a:t>sắm</a:t>
            </a:r>
            <a:r>
              <a:rPr lang="en-US" sz="2400" dirty="0"/>
              <a:t> </a:t>
            </a:r>
            <a:r>
              <a:rPr lang="en-US" sz="2400" dirty="0" err="1"/>
              <a:t>thuận</a:t>
            </a:r>
            <a:r>
              <a:rPr lang="en-US" sz="2400" dirty="0"/>
              <a:t> </a:t>
            </a:r>
            <a:r>
              <a:rPr lang="en-US" sz="2400" dirty="0" err="1"/>
              <a:t>tiện</a:t>
            </a:r>
            <a:r>
              <a:rPr lang="en-US" sz="2400" dirty="0"/>
              <a:t> </a:t>
            </a:r>
            <a:r>
              <a:rPr lang="en-US" sz="2400" dirty="0" err="1"/>
              <a:t>hơn</a:t>
            </a:r>
            <a:r>
              <a:rPr lang="en-US" sz="2400" dirty="0"/>
              <a:t> </a:t>
            </a:r>
            <a:r>
              <a:rPr lang="en-US" sz="2400" dirty="0" err="1"/>
              <a:t>siêu</a:t>
            </a:r>
            <a:r>
              <a:rPr lang="en-US" sz="2400" dirty="0"/>
              <a:t> </a:t>
            </a:r>
            <a:r>
              <a:rPr lang="en-US" sz="2400" dirty="0" err="1"/>
              <a:t>thị</a:t>
            </a:r>
            <a:r>
              <a:rPr lang="en-US" sz="2400" dirty="0"/>
              <a:t>. </a:t>
            </a:r>
          </a:p>
          <a:p>
            <a:r>
              <a:rPr lang="en-US" sz="2400" dirty="0"/>
              <a:t>	C. </a:t>
            </a:r>
            <a:r>
              <a:rPr lang="en-US" sz="2400" dirty="0" err="1"/>
              <a:t>Một</a:t>
            </a:r>
            <a:r>
              <a:rPr lang="en-US" sz="2400" dirty="0"/>
              <a:t> </a:t>
            </a:r>
            <a:r>
              <a:rPr lang="en-US" sz="2400" dirty="0" err="1"/>
              <a:t>siêu</a:t>
            </a:r>
            <a:r>
              <a:rPr lang="en-US" sz="2400" dirty="0"/>
              <a:t> </a:t>
            </a:r>
            <a:r>
              <a:rPr lang="en-US" sz="2400" dirty="0" err="1"/>
              <a:t>thị</a:t>
            </a:r>
            <a:r>
              <a:rPr lang="en-US" sz="2400" dirty="0"/>
              <a:t> </a:t>
            </a:r>
            <a:r>
              <a:rPr lang="en-US" sz="2400" dirty="0" err="1"/>
              <a:t>không</a:t>
            </a:r>
            <a:r>
              <a:rPr lang="en-US" sz="2400" dirty="0"/>
              <a:t> </a:t>
            </a:r>
            <a:r>
              <a:rPr lang="en-US" sz="2400" dirty="0" err="1"/>
              <a:t>thuận</a:t>
            </a:r>
            <a:r>
              <a:rPr lang="en-US" sz="2400" dirty="0"/>
              <a:t> </a:t>
            </a:r>
            <a:r>
              <a:rPr lang="en-US" sz="2400" dirty="0" err="1"/>
              <a:t>tiện</a:t>
            </a:r>
            <a:r>
              <a:rPr lang="en-US" sz="2400" dirty="0"/>
              <a:t> </a:t>
            </a:r>
            <a:r>
              <a:rPr lang="en-US" sz="2400" dirty="0" err="1"/>
              <a:t>như</a:t>
            </a:r>
            <a:r>
              <a:rPr lang="en-US" sz="2400" dirty="0"/>
              <a:t> </a:t>
            </a:r>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mua</a:t>
            </a:r>
            <a:r>
              <a:rPr lang="en-US" sz="2400" dirty="0"/>
              <a:t> </a:t>
            </a:r>
            <a:r>
              <a:rPr lang="en-US" sz="2400" dirty="0" err="1"/>
              <a:t>sắm</a:t>
            </a:r>
            <a:r>
              <a:rPr lang="en-US" sz="2400" dirty="0"/>
              <a:t>. </a:t>
            </a:r>
          </a:p>
          <a:p>
            <a:r>
              <a:rPr lang="en-US" sz="2400" dirty="0"/>
              <a:t>	D. </a:t>
            </a:r>
            <a:r>
              <a:rPr lang="en-US" sz="2400" dirty="0" err="1"/>
              <a:t>Một</a:t>
            </a:r>
            <a:r>
              <a:rPr lang="en-US" sz="2400" dirty="0"/>
              <a:t> </a:t>
            </a:r>
            <a:r>
              <a:rPr lang="en-US" sz="2400" dirty="0" err="1"/>
              <a:t>siêu</a:t>
            </a:r>
            <a:r>
              <a:rPr lang="en-US" sz="2400" dirty="0"/>
              <a:t> </a:t>
            </a:r>
            <a:r>
              <a:rPr lang="en-US" sz="2400" dirty="0" err="1"/>
              <a:t>thị</a:t>
            </a:r>
            <a:r>
              <a:rPr lang="en-US" sz="2400" dirty="0"/>
              <a:t> </a:t>
            </a:r>
            <a:r>
              <a:rPr lang="en-US" sz="2400" dirty="0" err="1"/>
              <a:t>bất</a:t>
            </a:r>
            <a:r>
              <a:rPr lang="en-US" sz="2400" dirty="0"/>
              <a:t> </a:t>
            </a:r>
            <a:r>
              <a:rPr lang="en-US" sz="2400" dirty="0" err="1"/>
              <a:t>tiện</a:t>
            </a:r>
            <a:r>
              <a:rPr lang="en-US" sz="2400" dirty="0"/>
              <a:t> </a:t>
            </a:r>
            <a:r>
              <a:rPr lang="en-US" sz="2400" dirty="0" err="1"/>
              <a:t>như</a:t>
            </a:r>
            <a:r>
              <a:rPr lang="en-US" sz="2400" dirty="0"/>
              <a:t> </a:t>
            </a:r>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mua</a:t>
            </a:r>
            <a:r>
              <a:rPr lang="en-US" sz="2400" dirty="0"/>
              <a:t> </a:t>
            </a:r>
            <a:r>
              <a:rPr lang="en-US" sz="2400" dirty="0" err="1"/>
              <a:t>sắm</a:t>
            </a:r>
            <a:r>
              <a:rPr lang="en-US" sz="2400" dirty="0"/>
              <a:t>. </a:t>
            </a:r>
          </a:p>
          <a:p>
            <a:endParaRPr lang="en-US" sz="2400" dirty="0"/>
          </a:p>
        </p:txBody>
      </p:sp>
      <p:sp>
        <p:nvSpPr>
          <p:cNvPr id="5" name="Oval 4"/>
          <p:cNvSpPr/>
          <p:nvPr/>
        </p:nvSpPr>
        <p:spPr>
          <a:xfrm>
            <a:off x="134154" y="1066800"/>
            <a:ext cx="323046"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678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763000" cy="1143000"/>
          </a:xfrm>
        </p:spPr>
        <p:txBody>
          <a:bodyPr>
            <a:noAutofit/>
          </a:bodyPr>
          <a:lstStyle/>
          <a:p>
            <a:pPr algn="l"/>
            <a:r>
              <a:rPr lang="en-US" sz="2800" b="1" i="0" u="none" strike="noStrike" baseline="0" dirty="0" smtClean="0">
                <a:latin typeface="Times New Roman"/>
              </a:rPr>
              <a:t>Question 32: </a:t>
            </a:r>
            <a:r>
              <a:rPr lang="en-US" sz="2800" b="1" i="1" u="none" strike="noStrike" baseline="0" dirty="0" smtClean="0">
                <a:latin typeface="Times New Roman"/>
              </a:rPr>
              <a:t>"It was your fault. You broke my windows, "said the woman to him</a:t>
            </a:r>
            <a:r>
              <a:rPr lang="en-US" sz="2800" b="1" i="1" u="none" strike="noStrike" baseline="0" dirty="0" smtClean="0">
                <a:latin typeface="Times New Roman"/>
              </a:rPr>
              <a:t>.</a:t>
            </a:r>
            <a:r>
              <a:rPr lang="vi-VN" sz="2800" b="1" i="1" u="none" strike="noStrike" baseline="0" dirty="0" smtClean="0">
                <a:latin typeface="Times New Roman"/>
              </a:rPr>
              <a:t/>
            </a:r>
            <a:br>
              <a:rPr lang="vi-VN" sz="2800" b="1" i="1" u="none" strike="noStrike" baseline="0" dirty="0" smtClean="0">
                <a:latin typeface="Times New Roman"/>
              </a:rPr>
            </a:br>
            <a:r>
              <a:rPr lang="en-US" sz="2800" dirty="0"/>
              <a:t>A. The woman insisted him on breaking her windows.</a:t>
            </a:r>
            <a:br>
              <a:rPr lang="en-US" sz="2800" dirty="0"/>
            </a:br>
            <a:r>
              <a:rPr lang="en-US" sz="2800" dirty="0"/>
              <a:t>B. The woman advised him to break her windows.</a:t>
            </a:r>
            <a:br>
              <a:rPr lang="en-US" sz="2800" dirty="0"/>
            </a:br>
            <a:r>
              <a:rPr lang="en-US" sz="2800" dirty="0"/>
              <a:t>C. The woman told him to break her windows.</a:t>
            </a:r>
            <a:br>
              <a:rPr lang="en-US" sz="2800" dirty="0"/>
            </a:br>
            <a:r>
              <a:rPr lang="en-US" sz="2800" dirty="0"/>
              <a:t>D. The woman blamed him for having broken her windows.</a:t>
            </a:r>
            <a:br>
              <a:rPr lang="en-US" sz="2800" dirty="0"/>
            </a:br>
            <a:endParaRPr lang="en-US" sz="2800" b="1" i="1" u="none" strike="noStrike" baseline="0" dirty="0" smtClean="0">
              <a:latin typeface="Times New Roman"/>
            </a:endParaRPr>
          </a:p>
        </p:txBody>
      </p:sp>
      <p:sp>
        <p:nvSpPr>
          <p:cNvPr id="4" name="TextBox 3"/>
          <p:cNvSpPr txBox="1"/>
          <p:nvPr/>
        </p:nvSpPr>
        <p:spPr>
          <a:xfrm>
            <a:off x="304800" y="3124200"/>
            <a:ext cx="8610600" cy="3046988"/>
          </a:xfrm>
          <a:prstGeom prst="rect">
            <a:avLst/>
          </a:prstGeom>
          <a:noFill/>
        </p:spPr>
        <p:txBody>
          <a:bodyPr wrap="square" rtlCol="0">
            <a:spAutoFit/>
          </a:bodyPr>
          <a:lstStyle/>
          <a:p>
            <a:r>
              <a:rPr lang="en-US" sz="2400" dirty="0" err="1"/>
              <a:t>Tạm</a:t>
            </a:r>
            <a:r>
              <a:rPr lang="en-US" sz="2400" dirty="0"/>
              <a:t> </a:t>
            </a:r>
            <a:r>
              <a:rPr lang="en-US" sz="2400" dirty="0" err="1"/>
              <a:t>dịch</a:t>
            </a:r>
            <a:r>
              <a:rPr lang="en-US" sz="2400" dirty="0"/>
              <a:t>:</a:t>
            </a:r>
          </a:p>
          <a:p>
            <a:r>
              <a:rPr lang="en-US" sz="2400" dirty="0"/>
              <a:t>“ </a:t>
            </a:r>
            <a:r>
              <a:rPr lang="en-US" sz="2400" dirty="0" err="1"/>
              <a:t>Đó</a:t>
            </a:r>
            <a:r>
              <a:rPr lang="en-US" sz="2400" dirty="0"/>
              <a:t> </a:t>
            </a:r>
            <a:r>
              <a:rPr lang="en-US" sz="2400" dirty="0" err="1"/>
              <a:t>là</a:t>
            </a:r>
            <a:r>
              <a:rPr lang="en-US" sz="2400" dirty="0"/>
              <a:t> </a:t>
            </a:r>
            <a:r>
              <a:rPr lang="en-US" sz="2400" dirty="0" err="1"/>
              <a:t>lỗi</a:t>
            </a:r>
            <a:r>
              <a:rPr lang="en-US" sz="2400" dirty="0"/>
              <a:t> </a:t>
            </a:r>
            <a:r>
              <a:rPr lang="en-US" sz="2400" dirty="0" err="1"/>
              <a:t>của</a:t>
            </a:r>
            <a:r>
              <a:rPr lang="en-US" sz="2400" dirty="0"/>
              <a:t> </a:t>
            </a:r>
            <a:r>
              <a:rPr lang="en-US" sz="2400" dirty="0" err="1"/>
              <a:t>cháu</a:t>
            </a:r>
            <a:r>
              <a:rPr lang="en-US" sz="2400" dirty="0"/>
              <a:t>. </a:t>
            </a:r>
            <a:r>
              <a:rPr lang="en-US" sz="2400" dirty="0" err="1"/>
              <a:t>Cháu</a:t>
            </a:r>
            <a:r>
              <a:rPr lang="en-US" sz="2400" dirty="0"/>
              <a:t> </a:t>
            </a:r>
            <a:r>
              <a:rPr lang="en-US" sz="2400" dirty="0" err="1"/>
              <a:t>đã</a:t>
            </a:r>
            <a:r>
              <a:rPr lang="en-US" sz="2400" dirty="0"/>
              <a:t> </a:t>
            </a:r>
            <a:r>
              <a:rPr lang="en-US" sz="2400" dirty="0" err="1"/>
              <a:t>làm</a:t>
            </a:r>
            <a:r>
              <a:rPr lang="en-US" sz="2400" dirty="0"/>
              <a:t> </a:t>
            </a:r>
            <a:r>
              <a:rPr lang="en-US" sz="2400" dirty="0" err="1"/>
              <a:t>vỡ</a:t>
            </a:r>
            <a:r>
              <a:rPr lang="en-US" sz="2400" dirty="0"/>
              <a:t> </a:t>
            </a:r>
            <a:r>
              <a:rPr lang="en-US" sz="2400" dirty="0" err="1"/>
              <a:t>cửa</a:t>
            </a:r>
            <a:r>
              <a:rPr lang="en-US" sz="2400" dirty="0"/>
              <a:t> </a:t>
            </a:r>
            <a:r>
              <a:rPr lang="en-US" sz="2400" dirty="0" err="1"/>
              <a:t>kính</a:t>
            </a:r>
            <a:r>
              <a:rPr lang="en-US" sz="2400" dirty="0"/>
              <a:t> </a:t>
            </a:r>
            <a:r>
              <a:rPr lang="en-US" sz="2400" dirty="0" err="1"/>
              <a:t>nhà</a:t>
            </a:r>
            <a:r>
              <a:rPr lang="en-US" sz="2400" dirty="0"/>
              <a:t> </a:t>
            </a:r>
            <a:r>
              <a:rPr lang="en-US" sz="2400" dirty="0" err="1"/>
              <a:t>bác</a:t>
            </a:r>
            <a:r>
              <a:rPr lang="en-US" sz="2400" dirty="0"/>
              <a:t>” , </a:t>
            </a:r>
            <a:r>
              <a:rPr lang="en-US" sz="2400" dirty="0" err="1"/>
              <a:t>Người</a:t>
            </a:r>
            <a:r>
              <a:rPr lang="en-US" sz="2400" dirty="0"/>
              <a:t> </a:t>
            </a:r>
            <a:r>
              <a:rPr lang="en-US" sz="2400" dirty="0" err="1"/>
              <a:t>phụ</a:t>
            </a:r>
            <a:r>
              <a:rPr lang="en-US" sz="2400" dirty="0"/>
              <a:t> </a:t>
            </a:r>
            <a:r>
              <a:rPr lang="en-US" sz="2400" dirty="0" err="1"/>
              <a:t>nữ</a:t>
            </a:r>
            <a:r>
              <a:rPr lang="en-US" sz="2400" dirty="0"/>
              <a:t> </a:t>
            </a:r>
            <a:r>
              <a:rPr lang="en-US" sz="2400" dirty="0" err="1"/>
              <a:t>nói</a:t>
            </a:r>
            <a:r>
              <a:rPr lang="en-US" sz="2400" dirty="0"/>
              <a:t> </a:t>
            </a:r>
            <a:r>
              <a:rPr lang="en-US" sz="2400" dirty="0" err="1"/>
              <a:t>với</a:t>
            </a:r>
            <a:r>
              <a:rPr lang="en-US" sz="2400" dirty="0"/>
              <a:t> </a:t>
            </a:r>
            <a:r>
              <a:rPr lang="en-US" sz="2400" dirty="0" err="1"/>
              <a:t>cậu</a:t>
            </a:r>
            <a:r>
              <a:rPr lang="en-US" sz="2400" dirty="0"/>
              <a:t> </a:t>
            </a:r>
            <a:r>
              <a:rPr lang="en-US" sz="2400" dirty="0" err="1"/>
              <a:t>bé</a:t>
            </a:r>
            <a:r>
              <a:rPr lang="en-US" sz="2400" dirty="0"/>
              <a:t>.</a:t>
            </a:r>
          </a:p>
          <a:p>
            <a:r>
              <a:rPr lang="en-US" sz="2400" dirty="0"/>
              <a:t>A. </a:t>
            </a:r>
            <a:r>
              <a:rPr lang="en-US" sz="2400" dirty="0" err="1"/>
              <a:t>Người</a:t>
            </a:r>
            <a:r>
              <a:rPr lang="en-US" sz="2400" dirty="0"/>
              <a:t> </a:t>
            </a:r>
            <a:r>
              <a:rPr lang="en-US" sz="2400" dirty="0" err="1"/>
              <a:t>phụ</a:t>
            </a:r>
            <a:r>
              <a:rPr lang="en-US" sz="2400" dirty="0"/>
              <a:t> </a:t>
            </a:r>
            <a:r>
              <a:rPr lang="en-US" sz="2400" dirty="0" err="1"/>
              <a:t>nữ</a:t>
            </a:r>
            <a:r>
              <a:rPr lang="en-US" sz="2400" dirty="0"/>
              <a:t> </a:t>
            </a:r>
            <a:r>
              <a:rPr lang="en-US" sz="2400" dirty="0" err="1"/>
              <a:t>khăng</a:t>
            </a:r>
            <a:r>
              <a:rPr lang="en-US" sz="2400" dirty="0"/>
              <a:t> </a:t>
            </a:r>
            <a:r>
              <a:rPr lang="en-US" sz="2400" dirty="0" err="1"/>
              <a:t>khăng</a:t>
            </a:r>
            <a:r>
              <a:rPr lang="en-US" sz="2400" dirty="0"/>
              <a:t> </a:t>
            </a:r>
            <a:r>
              <a:rPr lang="en-US" sz="2400" dirty="0" err="1"/>
              <a:t>bắt</a:t>
            </a:r>
            <a:r>
              <a:rPr lang="en-US" sz="2400" dirty="0"/>
              <a:t> </a:t>
            </a:r>
            <a:r>
              <a:rPr lang="en-US" sz="2400" dirty="0" err="1"/>
              <a:t>cậu</a:t>
            </a:r>
            <a:r>
              <a:rPr lang="en-US" sz="2400" dirty="0"/>
              <a:t> </a:t>
            </a:r>
            <a:r>
              <a:rPr lang="en-US" sz="2400" dirty="0" err="1"/>
              <a:t>bé</a:t>
            </a:r>
            <a:r>
              <a:rPr lang="en-US" sz="2400" dirty="0"/>
              <a:t> </a:t>
            </a:r>
            <a:r>
              <a:rPr lang="en-US" sz="2400" dirty="0" err="1"/>
              <a:t>làm</a:t>
            </a:r>
            <a:r>
              <a:rPr lang="en-US" sz="2400" dirty="0"/>
              <a:t> </a:t>
            </a:r>
            <a:r>
              <a:rPr lang="en-US" sz="2400" dirty="0" err="1"/>
              <a:t>vỡ</a:t>
            </a:r>
            <a:r>
              <a:rPr lang="en-US" sz="2400" dirty="0"/>
              <a:t> </a:t>
            </a:r>
            <a:r>
              <a:rPr lang="en-US" sz="2400" dirty="0" err="1"/>
              <a:t>của</a:t>
            </a:r>
            <a:r>
              <a:rPr lang="en-US" sz="2400" dirty="0"/>
              <a:t> </a:t>
            </a:r>
            <a:r>
              <a:rPr lang="en-US" sz="2400" dirty="0" err="1"/>
              <a:t>kính</a:t>
            </a:r>
            <a:r>
              <a:rPr lang="en-US" sz="2400" dirty="0"/>
              <a:t> </a:t>
            </a:r>
            <a:r>
              <a:rPr lang="en-US" sz="2400" dirty="0" err="1"/>
              <a:t>nhà</a:t>
            </a:r>
            <a:r>
              <a:rPr lang="en-US" sz="2400" dirty="0"/>
              <a:t> </a:t>
            </a:r>
            <a:r>
              <a:rPr lang="en-US" sz="2400" dirty="0" err="1"/>
              <a:t>bà</a:t>
            </a:r>
            <a:r>
              <a:rPr lang="en-US" sz="2400" dirty="0"/>
              <a:t> ta.</a:t>
            </a:r>
          </a:p>
          <a:p>
            <a:r>
              <a:rPr lang="en-US" sz="2400" dirty="0"/>
              <a:t>B. </a:t>
            </a:r>
            <a:r>
              <a:rPr lang="en-US" sz="2400" dirty="0" err="1"/>
              <a:t>Người</a:t>
            </a:r>
            <a:r>
              <a:rPr lang="en-US" sz="2400" dirty="0"/>
              <a:t> </a:t>
            </a:r>
            <a:r>
              <a:rPr lang="en-US" sz="2400" dirty="0" err="1"/>
              <a:t>phụ</a:t>
            </a:r>
            <a:r>
              <a:rPr lang="en-US" sz="2400" dirty="0"/>
              <a:t> </a:t>
            </a:r>
            <a:r>
              <a:rPr lang="en-US" sz="2400" dirty="0" err="1"/>
              <a:t>nữ</a:t>
            </a:r>
            <a:r>
              <a:rPr lang="en-US" sz="2400" dirty="0"/>
              <a:t> </a:t>
            </a:r>
            <a:r>
              <a:rPr lang="en-US" sz="2400" dirty="0" err="1"/>
              <a:t>khuyên</a:t>
            </a:r>
            <a:r>
              <a:rPr lang="en-US" sz="2400" dirty="0"/>
              <a:t> </a:t>
            </a:r>
            <a:r>
              <a:rPr lang="en-US" sz="2400" dirty="0" err="1"/>
              <a:t>cậu</a:t>
            </a:r>
            <a:r>
              <a:rPr lang="en-US" sz="2400" dirty="0"/>
              <a:t> </a:t>
            </a:r>
            <a:r>
              <a:rPr lang="en-US" sz="2400" dirty="0" err="1"/>
              <a:t>bé</a:t>
            </a:r>
            <a:r>
              <a:rPr lang="en-US" sz="2400" dirty="0"/>
              <a:t> </a:t>
            </a:r>
            <a:r>
              <a:rPr lang="en-US" sz="2400" dirty="0" err="1"/>
              <a:t>làm</a:t>
            </a:r>
            <a:r>
              <a:rPr lang="en-US" sz="2400" dirty="0"/>
              <a:t> </a:t>
            </a:r>
            <a:r>
              <a:rPr lang="en-US" sz="2400" dirty="0" err="1"/>
              <a:t>vỡ</a:t>
            </a:r>
            <a:r>
              <a:rPr lang="en-US" sz="2400" dirty="0"/>
              <a:t> </a:t>
            </a:r>
            <a:r>
              <a:rPr lang="en-US" sz="2400" dirty="0" err="1"/>
              <a:t>của</a:t>
            </a:r>
            <a:r>
              <a:rPr lang="en-US" sz="2400" dirty="0"/>
              <a:t> </a:t>
            </a:r>
            <a:r>
              <a:rPr lang="en-US" sz="2400" dirty="0" err="1"/>
              <a:t>kính</a:t>
            </a:r>
            <a:r>
              <a:rPr lang="en-US" sz="2400" dirty="0"/>
              <a:t> </a:t>
            </a:r>
            <a:r>
              <a:rPr lang="en-US" sz="2400" dirty="0" err="1"/>
              <a:t>nhà</a:t>
            </a:r>
            <a:r>
              <a:rPr lang="en-US" sz="2400" dirty="0"/>
              <a:t> </a:t>
            </a:r>
            <a:r>
              <a:rPr lang="en-US" sz="2400" dirty="0" err="1"/>
              <a:t>bà</a:t>
            </a:r>
            <a:r>
              <a:rPr lang="en-US" sz="2400" dirty="0"/>
              <a:t> ta.</a:t>
            </a:r>
          </a:p>
          <a:p>
            <a:r>
              <a:rPr lang="en-US" sz="2400" dirty="0"/>
              <a:t>C. </a:t>
            </a:r>
            <a:r>
              <a:rPr lang="en-US" sz="2400" dirty="0" err="1"/>
              <a:t>Người</a:t>
            </a:r>
            <a:r>
              <a:rPr lang="en-US" sz="2400" dirty="0"/>
              <a:t> </a:t>
            </a:r>
            <a:r>
              <a:rPr lang="en-US" sz="2400" dirty="0" err="1"/>
              <a:t>phụ</a:t>
            </a:r>
            <a:r>
              <a:rPr lang="en-US" sz="2400" dirty="0"/>
              <a:t> </a:t>
            </a:r>
            <a:r>
              <a:rPr lang="en-US" sz="2400" dirty="0" err="1"/>
              <a:t>nữ</a:t>
            </a:r>
            <a:r>
              <a:rPr lang="en-US" sz="2400" dirty="0"/>
              <a:t> </a:t>
            </a:r>
            <a:r>
              <a:rPr lang="en-US" sz="2400" dirty="0" err="1"/>
              <a:t>bảo</a:t>
            </a:r>
            <a:r>
              <a:rPr lang="en-US" sz="2400" dirty="0"/>
              <a:t> </a:t>
            </a:r>
            <a:r>
              <a:rPr lang="en-US" sz="2400" dirty="0" err="1"/>
              <a:t>cậu</a:t>
            </a:r>
            <a:r>
              <a:rPr lang="en-US" sz="2400" dirty="0"/>
              <a:t> </a:t>
            </a:r>
            <a:r>
              <a:rPr lang="en-US" sz="2400" dirty="0" err="1"/>
              <a:t>bé</a:t>
            </a:r>
            <a:r>
              <a:rPr lang="en-US" sz="2400" dirty="0"/>
              <a:t> </a:t>
            </a:r>
            <a:r>
              <a:rPr lang="en-US" sz="2400" dirty="0" err="1"/>
              <a:t>làm</a:t>
            </a:r>
            <a:r>
              <a:rPr lang="en-US" sz="2400" dirty="0"/>
              <a:t> </a:t>
            </a:r>
            <a:r>
              <a:rPr lang="en-US" sz="2400" dirty="0" err="1"/>
              <a:t>vỡ</a:t>
            </a:r>
            <a:r>
              <a:rPr lang="en-US" sz="2400" dirty="0"/>
              <a:t> </a:t>
            </a:r>
            <a:r>
              <a:rPr lang="en-US" sz="2400" dirty="0" err="1"/>
              <a:t>của</a:t>
            </a:r>
            <a:r>
              <a:rPr lang="en-US" sz="2400" dirty="0"/>
              <a:t> </a:t>
            </a:r>
            <a:r>
              <a:rPr lang="en-US" sz="2400" dirty="0" err="1"/>
              <a:t>kính</a:t>
            </a:r>
            <a:r>
              <a:rPr lang="en-US" sz="2400" dirty="0"/>
              <a:t> </a:t>
            </a:r>
            <a:r>
              <a:rPr lang="en-US" sz="2400" dirty="0" err="1"/>
              <a:t>nhà</a:t>
            </a:r>
            <a:r>
              <a:rPr lang="en-US" sz="2400" dirty="0"/>
              <a:t> </a:t>
            </a:r>
            <a:r>
              <a:rPr lang="en-US" sz="2400" dirty="0" err="1"/>
              <a:t>bà</a:t>
            </a:r>
            <a:r>
              <a:rPr lang="en-US" sz="2400" dirty="0"/>
              <a:t> ta.</a:t>
            </a:r>
          </a:p>
          <a:p>
            <a:r>
              <a:rPr lang="en-US" sz="2400" dirty="0"/>
              <a:t>D. </a:t>
            </a:r>
            <a:r>
              <a:rPr lang="en-US" sz="2400" dirty="0" err="1"/>
              <a:t>Người</a:t>
            </a:r>
            <a:r>
              <a:rPr lang="en-US" sz="2400" dirty="0"/>
              <a:t> </a:t>
            </a:r>
            <a:r>
              <a:rPr lang="en-US" sz="2400" dirty="0" err="1"/>
              <a:t>phụ</a:t>
            </a:r>
            <a:r>
              <a:rPr lang="en-US" sz="2400" dirty="0"/>
              <a:t> </a:t>
            </a:r>
            <a:r>
              <a:rPr lang="en-US" sz="2400" dirty="0" err="1"/>
              <a:t>nữ</a:t>
            </a:r>
            <a:r>
              <a:rPr lang="en-US" sz="2400" dirty="0"/>
              <a:t> </a:t>
            </a:r>
            <a:r>
              <a:rPr lang="en-US" sz="2400" dirty="0" err="1"/>
              <a:t>đổ</a:t>
            </a:r>
            <a:r>
              <a:rPr lang="en-US" sz="2400" dirty="0"/>
              <a:t> </a:t>
            </a:r>
            <a:r>
              <a:rPr lang="en-US" sz="2400" dirty="0" err="1"/>
              <a:t>lỗi</a:t>
            </a:r>
            <a:r>
              <a:rPr lang="en-US" sz="2400" dirty="0"/>
              <a:t> </a:t>
            </a:r>
            <a:r>
              <a:rPr lang="en-US" sz="2400" dirty="0" err="1"/>
              <a:t>cho</a:t>
            </a:r>
            <a:r>
              <a:rPr lang="en-US" sz="2400" dirty="0"/>
              <a:t> </a:t>
            </a:r>
            <a:r>
              <a:rPr lang="en-US" sz="2400" dirty="0" err="1"/>
              <a:t>cậu</a:t>
            </a:r>
            <a:r>
              <a:rPr lang="en-US" sz="2400" dirty="0"/>
              <a:t> </a:t>
            </a:r>
            <a:r>
              <a:rPr lang="en-US" sz="2400" dirty="0" err="1"/>
              <a:t>bé</a:t>
            </a:r>
            <a:r>
              <a:rPr lang="en-US" sz="2400" dirty="0"/>
              <a:t>  </a:t>
            </a:r>
            <a:r>
              <a:rPr lang="en-US" sz="2400" dirty="0" err="1"/>
              <a:t>vì</a:t>
            </a:r>
            <a:r>
              <a:rPr lang="en-US" sz="2400" dirty="0"/>
              <a:t> </a:t>
            </a:r>
            <a:r>
              <a:rPr lang="en-US" sz="2400" dirty="0" err="1"/>
              <a:t>đã</a:t>
            </a:r>
            <a:r>
              <a:rPr lang="en-US" sz="2400" dirty="0"/>
              <a:t> </a:t>
            </a:r>
            <a:r>
              <a:rPr lang="en-US" sz="2400" dirty="0" err="1"/>
              <a:t>làm</a:t>
            </a:r>
            <a:r>
              <a:rPr lang="en-US" sz="2400" dirty="0"/>
              <a:t> </a:t>
            </a:r>
            <a:r>
              <a:rPr lang="en-US" sz="2400" dirty="0" err="1"/>
              <a:t>vỡ</a:t>
            </a:r>
            <a:r>
              <a:rPr lang="en-US" sz="2400" dirty="0"/>
              <a:t> </a:t>
            </a:r>
            <a:r>
              <a:rPr lang="en-US" sz="2400" dirty="0" err="1"/>
              <a:t>của</a:t>
            </a:r>
            <a:r>
              <a:rPr lang="en-US" sz="2400" dirty="0"/>
              <a:t> </a:t>
            </a:r>
            <a:r>
              <a:rPr lang="en-US" sz="2400" dirty="0" err="1"/>
              <a:t>kính</a:t>
            </a:r>
            <a:r>
              <a:rPr lang="en-US" sz="2400" dirty="0"/>
              <a:t> </a:t>
            </a:r>
            <a:r>
              <a:rPr lang="en-US" sz="2400" dirty="0" err="1"/>
              <a:t>nhà</a:t>
            </a:r>
            <a:r>
              <a:rPr lang="en-US" sz="2400" dirty="0"/>
              <a:t> </a:t>
            </a:r>
            <a:r>
              <a:rPr lang="en-US" sz="2400" dirty="0" err="1"/>
              <a:t>bà</a:t>
            </a:r>
            <a:r>
              <a:rPr lang="en-US" sz="2400" dirty="0"/>
              <a:t> ta.</a:t>
            </a:r>
          </a:p>
          <a:p>
            <a:endParaRPr lang="en-US" sz="2400" dirty="0"/>
          </a:p>
        </p:txBody>
      </p:sp>
      <p:sp>
        <p:nvSpPr>
          <p:cNvPr id="5" name="Oval 4"/>
          <p:cNvSpPr/>
          <p:nvPr/>
        </p:nvSpPr>
        <p:spPr>
          <a:xfrm>
            <a:off x="304800" y="5410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38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noAutofit/>
          </a:bodyPr>
          <a:lstStyle/>
          <a:p>
            <a:pPr algn="l"/>
            <a:r>
              <a:rPr lang="en-US" sz="2400" b="1" i="0" u="none" strike="noStrike" baseline="0" dirty="0" smtClean="0">
                <a:latin typeface="Times New Roman"/>
              </a:rPr>
              <a:t>Question 33</a:t>
            </a:r>
            <a:r>
              <a:rPr lang="en-US" sz="2400" b="1" i="1" u="none" strike="noStrike" baseline="0" dirty="0" smtClean="0">
                <a:latin typeface="Times New Roman"/>
              </a:rPr>
              <a:t>. It was a mistake for Tony to buy that house</a:t>
            </a:r>
            <a:r>
              <a:rPr lang="en-US" sz="2400" b="1" i="1" u="none" strike="noStrike" baseline="0" dirty="0" smtClean="0">
                <a:latin typeface="Times New Roman"/>
              </a:rPr>
              <a:t>.</a:t>
            </a:r>
            <a:r>
              <a:rPr lang="vi-VN" sz="2400" b="1" i="1" u="none" strike="noStrike" baseline="0" dirty="0" smtClean="0">
                <a:latin typeface="Times New Roman"/>
              </a:rPr>
              <a:t/>
            </a:r>
            <a:br>
              <a:rPr lang="vi-VN" sz="2400" b="1" i="1" u="none" strike="noStrike" baseline="0" dirty="0" smtClean="0">
                <a:latin typeface="Times New Roman"/>
              </a:rPr>
            </a:br>
            <a:r>
              <a:rPr lang="en-US" sz="2400" b="1" i="1" dirty="0"/>
              <a:t>	</a:t>
            </a:r>
            <a:r>
              <a:rPr lang="en-US" sz="2400" dirty="0"/>
              <a:t>A. Tony couldn’t have bought that house. </a:t>
            </a:r>
            <a:br>
              <a:rPr lang="en-US" sz="2400" dirty="0"/>
            </a:br>
            <a:r>
              <a:rPr lang="en-US" sz="2400" dirty="0"/>
              <a:t>	B. Tony can’t have bought that house. </a:t>
            </a:r>
            <a:br>
              <a:rPr lang="en-US" sz="2400" dirty="0"/>
            </a:br>
            <a:r>
              <a:rPr lang="en-US" sz="2400" dirty="0"/>
              <a:t>	C. Tony needn’t have bought that house. </a:t>
            </a:r>
            <a:br>
              <a:rPr lang="en-US" sz="2400" dirty="0"/>
            </a:br>
            <a:r>
              <a:rPr lang="en-US" sz="2400" dirty="0"/>
              <a:t>	D. Tony shouldn’t have bought that house.</a:t>
            </a:r>
            <a:br>
              <a:rPr lang="en-US" sz="2400" dirty="0"/>
            </a:br>
            <a:r>
              <a:rPr lang="en-US" sz="2400" b="1" i="1" u="none" strike="noStrike" baseline="0" dirty="0" smtClean="0">
                <a:latin typeface="Times New Roman"/>
              </a:rPr>
              <a:t> </a:t>
            </a:r>
            <a:endParaRPr lang="en-US" sz="2400" b="1" i="1" u="none" strike="noStrike" baseline="0" dirty="0" smtClean="0">
              <a:latin typeface="Times New Roman"/>
            </a:endParaRPr>
          </a:p>
        </p:txBody>
      </p:sp>
      <p:sp>
        <p:nvSpPr>
          <p:cNvPr id="4" name="TextBox 3"/>
          <p:cNvSpPr txBox="1"/>
          <p:nvPr/>
        </p:nvSpPr>
        <p:spPr>
          <a:xfrm>
            <a:off x="304800" y="2362200"/>
            <a:ext cx="8382000" cy="3416320"/>
          </a:xfrm>
          <a:prstGeom prst="rect">
            <a:avLst/>
          </a:prstGeom>
          <a:noFill/>
        </p:spPr>
        <p:txBody>
          <a:bodyPr wrap="square" rtlCol="0">
            <a:spAutoFit/>
          </a:bodyPr>
          <a:lstStyle/>
          <a:p>
            <a:r>
              <a:rPr lang="en-US" sz="2400" b="1" dirty="0" err="1"/>
              <a:t>Kiến</a:t>
            </a:r>
            <a:r>
              <a:rPr lang="en-US" sz="2400" b="1" dirty="0"/>
              <a:t> </a:t>
            </a:r>
            <a:r>
              <a:rPr lang="en-US" sz="2400" b="1" dirty="0" err="1"/>
              <a:t>thức</a:t>
            </a:r>
            <a:r>
              <a:rPr lang="en-US" sz="2400" b="1" dirty="0"/>
              <a:t>: </a:t>
            </a:r>
            <a:r>
              <a:rPr lang="en-US" sz="2400" dirty="0" err="1"/>
              <a:t>Động</a:t>
            </a:r>
            <a:r>
              <a:rPr lang="en-US" sz="2400" dirty="0"/>
              <a:t> </a:t>
            </a:r>
            <a:r>
              <a:rPr lang="en-US" sz="2400" dirty="0" err="1"/>
              <a:t>từ</a:t>
            </a:r>
            <a:r>
              <a:rPr lang="en-US" sz="2400" dirty="0"/>
              <a:t> </a:t>
            </a:r>
            <a:r>
              <a:rPr lang="en-US" sz="2400" dirty="0" err="1"/>
              <a:t>khuyết</a:t>
            </a:r>
            <a:r>
              <a:rPr lang="en-US" sz="2400" dirty="0"/>
              <a:t> </a:t>
            </a:r>
            <a:r>
              <a:rPr lang="en-US" sz="2400" dirty="0" err="1"/>
              <a:t>thiếu</a:t>
            </a:r>
            <a:r>
              <a:rPr lang="en-US" sz="2400" dirty="0"/>
              <a:t> </a:t>
            </a:r>
          </a:p>
          <a:p>
            <a:r>
              <a:rPr lang="en-US" sz="2400" b="1" dirty="0" err="1"/>
              <a:t>Giải</a:t>
            </a:r>
            <a:r>
              <a:rPr lang="en-US" sz="2400" b="1" dirty="0"/>
              <a:t> </a:t>
            </a:r>
            <a:r>
              <a:rPr lang="en-US" sz="2400" b="1" dirty="0" err="1"/>
              <a:t>thích</a:t>
            </a:r>
            <a:r>
              <a:rPr lang="en-US" sz="2400" b="1" dirty="0"/>
              <a:t>: </a:t>
            </a:r>
            <a:endParaRPr lang="en-US" sz="2400" dirty="0"/>
          </a:p>
          <a:p>
            <a:r>
              <a:rPr lang="en-US" sz="2400" dirty="0">
                <a:solidFill>
                  <a:srgbClr val="FFFF00"/>
                </a:solidFill>
              </a:rPr>
              <a:t>couldn’t have P2: </a:t>
            </a:r>
            <a:r>
              <a:rPr lang="en-US" sz="2400" dirty="0" err="1"/>
              <a:t>không</a:t>
            </a:r>
            <a:r>
              <a:rPr lang="en-US" sz="2400" dirty="0"/>
              <a:t> </a:t>
            </a:r>
            <a:r>
              <a:rPr lang="en-US" sz="2400" dirty="0" err="1"/>
              <a:t>thể</a:t>
            </a:r>
            <a:r>
              <a:rPr lang="en-US" sz="2400" dirty="0"/>
              <a:t> </a:t>
            </a:r>
            <a:r>
              <a:rPr lang="en-US" sz="2400" dirty="0" err="1"/>
              <a:t>làm</a:t>
            </a:r>
            <a:r>
              <a:rPr lang="en-US" sz="2400" dirty="0"/>
              <a:t> </a:t>
            </a:r>
            <a:r>
              <a:rPr lang="en-US" sz="2400" dirty="0" err="1"/>
              <a:t>gì</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endParaRPr lang="vi-VN" sz="2400" dirty="0" smtClean="0"/>
          </a:p>
          <a:p>
            <a:r>
              <a:rPr lang="en-US" sz="2400" dirty="0" smtClean="0">
                <a:solidFill>
                  <a:srgbClr val="FFFF00"/>
                </a:solidFill>
              </a:rPr>
              <a:t>can’t </a:t>
            </a:r>
            <a:r>
              <a:rPr lang="en-US" sz="2400" dirty="0">
                <a:solidFill>
                  <a:srgbClr val="FFFF00"/>
                </a:solidFill>
              </a:rPr>
              <a:t>have P2</a:t>
            </a:r>
            <a:r>
              <a:rPr lang="en-US" sz="2400" dirty="0"/>
              <a:t>: </a:t>
            </a:r>
            <a:r>
              <a:rPr lang="en-US" sz="2400" dirty="0" err="1"/>
              <a:t>không</a:t>
            </a:r>
            <a:r>
              <a:rPr lang="en-US" sz="2400" dirty="0"/>
              <a:t> </a:t>
            </a:r>
            <a:r>
              <a:rPr lang="en-US" sz="2400" dirty="0" err="1"/>
              <a:t>thể</a:t>
            </a:r>
            <a:r>
              <a:rPr lang="en-US" sz="2400" dirty="0"/>
              <a:t> </a:t>
            </a:r>
            <a:r>
              <a:rPr lang="en-US" sz="2400" dirty="0" err="1"/>
              <a:t>nào</a:t>
            </a:r>
            <a:r>
              <a:rPr lang="en-US" sz="2400" dirty="0"/>
              <a:t> </a:t>
            </a:r>
          </a:p>
          <a:p>
            <a:r>
              <a:rPr lang="en-US" sz="2400" dirty="0">
                <a:solidFill>
                  <a:srgbClr val="FFFF00"/>
                </a:solidFill>
              </a:rPr>
              <a:t>needn’t have P2</a:t>
            </a:r>
            <a:r>
              <a:rPr lang="en-US" sz="2400" dirty="0"/>
              <a:t>: </a:t>
            </a:r>
            <a:r>
              <a:rPr lang="en-US" sz="2400" dirty="0" err="1"/>
              <a:t>đáng</a:t>
            </a:r>
            <a:r>
              <a:rPr lang="en-US" sz="2400" dirty="0"/>
              <a:t> </a:t>
            </a:r>
            <a:r>
              <a:rPr lang="en-US" sz="2400" dirty="0" err="1"/>
              <a:t>lẽ</a:t>
            </a:r>
            <a:r>
              <a:rPr lang="en-US" sz="2400" dirty="0"/>
              <a:t> </a:t>
            </a:r>
            <a:r>
              <a:rPr lang="en-US" sz="2400" dirty="0" err="1"/>
              <a:t>ra</a:t>
            </a:r>
            <a:r>
              <a:rPr lang="en-US" sz="2400" dirty="0"/>
              <a:t> </a:t>
            </a:r>
            <a:r>
              <a:rPr lang="en-US" sz="2400" dirty="0" err="1"/>
              <a:t>không</a:t>
            </a:r>
            <a:r>
              <a:rPr lang="en-US" sz="2400" dirty="0"/>
              <a:t> </a:t>
            </a:r>
            <a:r>
              <a:rPr lang="en-US" sz="2400" dirty="0" err="1"/>
              <a:t>cần</a:t>
            </a:r>
            <a:r>
              <a:rPr lang="en-US" sz="2400" dirty="0"/>
              <a:t> </a:t>
            </a:r>
            <a:endParaRPr lang="vi-VN" sz="2400" dirty="0" smtClean="0"/>
          </a:p>
          <a:p>
            <a:r>
              <a:rPr lang="en-US" sz="2400" dirty="0" smtClean="0">
                <a:solidFill>
                  <a:srgbClr val="FFFF00"/>
                </a:solidFill>
              </a:rPr>
              <a:t>shouldn’t </a:t>
            </a:r>
            <a:r>
              <a:rPr lang="en-US" sz="2400" dirty="0">
                <a:solidFill>
                  <a:srgbClr val="FFFF00"/>
                </a:solidFill>
              </a:rPr>
              <a:t>have P2</a:t>
            </a:r>
            <a:r>
              <a:rPr lang="en-US" sz="2400" dirty="0"/>
              <a:t>: </a:t>
            </a:r>
            <a:r>
              <a:rPr lang="en-US" sz="2400" dirty="0" err="1"/>
              <a:t>đã</a:t>
            </a:r>
            <a:r>
              <a:rPr lang="en-US" sz="2400" dirty="0"/>
              <a:t> </a:t>
            </a:r>
            <a:r>
              <a:rPr lang="en-US" sz="2400" dirty="0" err="1"/>
              <a:t>không</a:t>
            </a:r>
            <a:r>
              <a:rPr lang="en-US" sz="2400" dirty="0"/>
              <a:t> </a:t>
            </a:r>
            <a:r>
              <a:rPr lang="en-US" sz="2400" dirty="0" err="1"/>
              <a:t>nên</a:t>
            </a:r>
            <a:r>
              <a:rPr lang="en-US" sz="2400" dirty="0"/>
              <a:t> </a:t>
            </a:r>
            <a:r>
              <a:rPr lang="en-US" sz="2400" dirty="0" err="1"/>
              <a:t>làm</a:t>
            </a:r>
            <a:r>
              <a:rPr lang="en-US" sz="2400" dirty="0"/>
              <a:t> </a:t>
            </a:r>
            <a:r>
              <a:rPr lang="en-US" sz="2400" dirty="0" err="1"/>
              <a:t>gì</a:t>
            </a:r>
            <a:r>
              <a:rPr lang="en-US" sz="2400" dirty="0"/>
              <a:t> </a:t>
            </a:r>
          </a:p>
          <a:p>
            <a:r>
              <a:rPr lang="en-US" sz="2400" b="1" dirty="0" err="1"/>
              <a:t>Tạm</a:t>
            </a:r>
            <a:r>
              <a:rPr lang="en-US" sz="2400" b="1" dirty="0"/>
              <a:t> </a:t>
            </a:r>
            <a:r>
              <a:rPr lang="en-US" sz="2400" b="1" dirty="0" err="1"/>
              <a:t>dịch</a:t>
            </a:r>
            <a:r>
              <a:rPr lang="en-US" sz="2400" b="1" dirty="0"/>
              <a:t>: </a:t>
            </a:r>
            <a:r>
              <a:rPr lang="en-US" sz="2400" dirty="0" err="1"/>
              <a:t>Đó</a:t>
            </a:r>
            <a:r>
              <a:rPr lang="en-US" sz="2400" dirty="0"/>
              <a:t> </a:t>
            </a:r>
            <a:r>
              <a:rPr lang="en-US" sz="2400" dirty="0" err="1"/>
              <a:t>là</a:t>
            </a:r>
            <a:r>
              <a:rPr lang="en-US" sz="2400" dirty="0"/>
              <a:t> </a:t>
            </a:r>
            <a:r>
              <a:rPr lang="en-US" sz="2400" dirty="0" err="1"/>
              <a:t>lỗi</a:t>
            </a:r>
            <a:r>
              <a:rPr lang="en-US" sz="2400" dirty="0"/>
              <a:t> </a:t>
            </a:r>
            <a:r>
              <a:rPr lang="en-US" sz="2400" dirty="0" err="1"/>
              <a:t>của</a:t>
            </a:r>
            <a:r>
              <a:rPr lang="en-US" sz="2400" dirty="0"/>
              <a:t> Tony </a:t>
            </a:r>
            <a:r>
              <a:rPr lang="en-US" sz="2400" dirty="0" err="1"/>
              <a:t>khi</a:t>
            </a:r>
            <a:r>
              <a:rPr lang="en-US" sz="2400" dirty="0"/>
              <a:t> </a:t>
            </a:r>
            <a:r>
              <a:rPr lang="en-US" sz="2400" dirty="0" err="1"/>
              <a:t>mua</a:t>
            </a:r>
            <a:r>
              <a:rPr lang="en-US" sz="2400" dirty="0"/>
              <a:t> </a:t>
            </a:r>
            <a:r>
              <a:rPr lang="en-US" sz="2400" dirty="0" err="1"/>
              <a:t>căn</a:t>
            </a:r>
            <a:r>
              <a:rPr lang="en-US" sz="2400" dirty="0"/>
              <a:t> </a:t>
            </a:r>
            <a:r>
              <a:rPr lang="en-US" sz="2400" dirty="0" err="1"/>
              <a:t>nhà</a:t>
            </a:r>
            <a:r>
              <a:rPr lang="en-US" sz="2400" dirty="0"/>
              <a:t> </a:t>
            </a:r>
            <a:r>
              <a:rPr lang="en-US" sz="2400" dirty="0" err="1"/>
              <a:t>đó</a:t>
            </a:r>
            <a:r>
              <a:rPr lang="en-US" sz="2400" dirty="0"/>
              <a:t>. </a:t>
            </a:r>
          </a:p>
          <a:p>
            <a:pPr lvl="0"/>
            <a:r>
              <a:rPr lang="en-US" sz="2400" dirty="0"/>
              <a:t> D. Tony </a:t>
            </a:r>
            <a:r>
              <a:rPr lang="en-US" sz="2400" dirty="0" err="1"/>
              <a:t>đã</a:t>
            </a:r>
            <a:r>
              <a:rPr lang="en-US" sz="2400" dirty="0"/>
              <a:t> </a:t>
            </a:r>
            <a:r>
              <a:rPr lang="en-US" sz="2400" dirty="0" err="1"/>
              <a:t>nên</a:t>
            </a:r>
            <a:r>
              <a:rPr lang="en-US" sz="2400" dirty="0"/>
              <a:t> </a:t>
            </a:r>
            <a:r>
              <a:rPr lang="en-US" sz="2400" dirty="0" err="1"/>
              <a:t>không</a:t>
            </a:r>
            <a:r>
              <a:rPr lang="en-US" sz="2400" dirty="0"/>
              <a:t> </a:t>
            </a:r>
            <a:r>
              <a:rPr lang="en-US" sz="2400" dirty="0" err="1"/>
              <a:t>mua</a:t>
            </a:r>
            <a:r>
              <a:rPr lang="en-US" sz="2400" dirty="0"/>
              <a:t> </a:t>
            </a:r>
            <a:r>
              <a:rPr lang="en-US" sz="2400" dirty="0" err="1"/>
              <a:t>căn</a:t>
            </a:r>
            <a:r>
              <a:rPr lang="en-US" sz="2400" dirty="0"/>
              <a:t> </a:t>
            </a:r>
            <a:r>
              <a:rPr lang="en-US" sz="2400" dirty="0" err="1"/>
              <a:t>nhà</a:t>
            </a:r>
            <a:r>
              <a:rPr lang="en-US" sz="2400" dirty="0"/>
              <a:t> </a:t>
            </a:r>
            <a:r>
              <a:rPr lang="en-US" sz="2400" dirty="0" err="1"/>
              <a:t>đó</a:t>
            </a:r>
            <a:r>
              <a:rPr lang="en-US" sz="2400" dirty="0"/>
              <a:t>. </a:t>
            </a:r>
          </a:p>
          <a:p>
            <a:endParaRPr lang="en-US" sz="2400" dirty="0"/>
          </a:p>
        </p:txBody>
      </p:sp>
      <p:sp>
        <p:nvSpPr>
          <p:cNvPr id="5" name="Oval 4"/>
          <p:cNvSpPr/>
          <p:nvPr/>
        </p:nvSpPr>
        <p:spPr>
          <a:xfrm>
            <a:off x="1143000" y="1524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65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34: </a:t>
            </a:r>
            <a:r>
              <a:rPr lang="vi-VN" sz="2400" b="1" i="0" u="none" strike="noStrike" baseline="0" dirty="0" smtClean="0">
                <a:latin typeface="Times New Roman"/>
              </a:rPr>
              <a:t/>
            </a:r>
            <a:br>
              <a:rPr lang="vi-VN" sz="2400" b="1" i="0" u="none" strike="noStrike" baseline="0" dirty="0" smtClean="0">
                <a:latin typeface="Times New Roman"/>
              </a:rPr>
            </a:br>
            <a:r>
              <a:rPr lang="en-US" sz="2400" dirty="0" smtClean="0"/>
              <a:t> “His sister learned the household skills that would prepare her to become </a:t>
            </a:r>
            <a:r>
              <a:rPr lang="vi-VN" sz="2400" b="1" dirty="0" smtClean="0"/>
              <a:t>..........</a:t>
            </a:r>
            <a:r>
              <a:rPr lang="en-US" sz="2400" dirty="0" smtClean="0"/>
              <a:t>wife and mother.”</a:t>
            </a:r>
            <a:r>
              <a:rPr lang="vi-VN" sz="2400" dirty="0" smtClean="0"/>
              <a:t/>
            </a:r>
            <a:br>
              <a:rPr lang="vi-VN" sz="2400" dirty="0" smtClean="0"/>
            </a:br>
            <a:r>
              <a:rPr lang="en-US" sz="2400" b="1" i="0" u="none" strike="noStrike" baseline="0" dirty="0" smtClean="0">
                <a:latin typeface="Times New Roman"/>
              </a:rPr>
              <a:t>A</a:t>
            </a:r>
            <a:r>
              <a:rPr lang="en-US" sz="2400" b="1" i="0" u="none" strike="noStrike" baseline="0" dirty="0" smtClean="0">
                <a:latin typeface="Times New Roman"/>
              </a:rPr>
              <a:t>. many	    	B. the		</a:t>
            </a:r>
            <a:r>
              <a:rPr lang="en-US" sz="2400" b="1" i="0" u="none" strike="noStrike" baseline="0" dirty="0" smtClean="0">
                <a:latin typeface="Times New Roman"/>
              </a:rPr>
              <a:t>C</a:t>
            </a:r>
            <a:r>
              <a:rPr lang="en-US" sz="2400" b="1" i="0" u="none" strike="noStrike" baseline="0" dirty="0" smtClean="0">
                <a:latin typeface="Times New Roman"/>
              </a:rPr>
              <a:t>. an			D. a</a:t>
            </a:r>
          </a:p>
        </p:txBody>
      </p:sp>
      <p:sp>
        <p:nvSpPr>
          <p:cNvPr id="4" name="TextBox 3"/>
          <p:cNvSpPr txBox="1"/>
          <p:nvPr/>
        </p:nvSpPr>
        <p:spPr>
          <a:xfrm>
            <a:off x="228600" y="2438400"/>
            <a:ext cx="8686800" cy="2677656"/>
          </a:xfrm>
          <a:prstGeom prst="rect">
            <a:avLst/>
          </a:prstGeom>
          <a:noFill/>
        </p:spPr>
        <p:txBody>
          <a:bodyPr wrap="square" rtlCol="0">
            <a:spAutoFit/>
          </a:bodyPr>
          <a:lstStyle/>
          <a:p>
            <a:r>
              <a:rPr lang="en-US" sz="2800" dirty="0" err="1"/>
              <a:t>Giái</a:t>
            </a:r>
            <a:r>
              <a:rPr lang="en-US" sz="2800" dirty="0"/>
              <a:t> </a:t>
            </a:r>
            <a:r>
              <a:rPr lang="en-US" sz="2800" dirty="0" err="1"/>
              <a:t>thích</a:t>
            </a:r>
            <a:r>
              <a:rPr lang="en-US" sz="2800" dirty="0"/>
              <a:t>: </a:t>
            </a:r>
            <a:r>
              <a:rPr lang="en-US" sz="2800" dirty="0" err="1"/>
              <a:t>vì</a:t>
            </a:r>
            <a:r>
              <a:rPr lang="en-US" sz="2800" dirty="0"/>
              <a:t> his sister </a:t>
            </a:r>
            <a:r>
              <a:rPr lang="en-US" sz="2800" dirty="0" err="1"/>
              <a:t>là</a:t>
            </a:r>
            <a:r>
              <a:rPr lang="en-US" sz="2800" dirty="0"/>
              <a:t> </a:t>
            </a:r>
            <a:r>
              <a:rPr lang="en-US" sz="2800" dirty="0" err="1"/>
              <a:t>số</a:t>
            </a:r>
            <a:r>
              <a:rPr lang="en-US" sz="2800" dirty="0"/>
              <a:t> </a:t>
            </a:r>
            <a:r>
              <a:rPr lang="en-US" sz="2800" dirty="0" err="1"/>
              <a:t>ít</a:t>
            </a:r>
            <a:r>
              <a:rPr lang="en-US" sz="2800" dirty="0"/>
              <a:t> </a:t>
            </a:r>
            <a:r>
              <a:rPr lang="en-US" sz="2800" dirty="0" err="1"/>
              <a:t>nên</a:t>
            </a:r>
            <a:r>
              <a:rPr lang="en-US" sz="2800" dirty="0"/>
              <a:t> </a:t>
            </a:r>
            <a:r>
              <a:rPr lang="en-US" sz="2800" dirty="0" err="1"/>
              <a:t>loại</a:t>
            </a:r>
            <a:r>
              <a:rPr lang="en-US" sz="2800" dirty="0"/>
              <a:t> </a:t>
            </a:r>
            <a:r>
              <a:rPr lang="en-US" sz="2800" dirty="0" err="1"/>
              <a:t>bỏ</a:t>
            </a:r>
            <a:r>
              <a:rPr lang="en-US" sz="2800" dirty="0"/>
              <a:t> A; </a:t>
            </a:r>
            <a:r>
              <a:rPr lang="en-US" sz="2800" dirty="0" err="1"/>
              <a:t>Cụm</a:t>
            </a:r>
            <a:r>
              <a:rPr lang="en-US" sz="2800" dirty="0"/>
              <a:t> </a:t>
            </a:r>
            <a:r>
              <a:rPr lang="en-US" sz="2800" dirty="0" err="1"/>
              <a:t>từ</a:t>
            </a:r>
            <a:r>
              <a:rPr lang="en-US" sz="2800" dirty="0"/>
              <a:t> “become” </a:t>
            </a:r>
            <a:r>
              <a:rPr lang="en-US" sz="2800" dirty="0" err="1"/>
              <a:t>trở</a:t>
            </a:r>
            <a:r>
              <a:rPr lang="en-US" sz="2800" dirty="0"/>
              <a:t> </a:t>
            </a:r>
            <a:r>
              <a:rPr lang="en-US" sz="2800" dirty="0" err="1"/>
              <a:t>thành</a:t>
            </a:r>
            <a:r>
              <a:rPr lang="en-US" sz="2800" dirty="0"/>
              <a:t>….</a:t>
            </a:r>
            <a:r>
              <a:rPr lang="en-US" sz="2800" dirty="0" err="1"/>
              <a:t>không</a:t>
            </a:r>
            <a:r>
              <a:rPr lang="en-US" sz="2800" dirty="0"/>
              <a:t> </a:t>
            </a:r>
            <a:r>
              <a:rPr lang="en-US" sz="2800" dirty="0" err="1"/>
              <a:t>xác</a:t>
            </a:r>
            <a:r>
              <a:rPr lang="en-US" sz="2800" dirty="0"/>
              <a:t> </a:t>
            </a:r>
            <a:r>
              <a:rPr lang="en-US" sz="2800" dirty="0" err="1"/>
              <a:t>định</a:t>
            </a:r>
            <a:r>
              <a:rPr lang="en-US" sz="2800" dirty="0"/>
              <a:t>, </a:t>
            </a:r>
            <a:r>
              <a:rPr lang="en-US" sz="2800" dirty="0" err="1"/>
              <a:t>số</a:t>
            </a:r>
            <a:r>
              <a:rPr lang="en-US" sz="2800" dirty="0"/>
              <a:t> </a:t>
            </a:r>
            <a:r>
              <a:rPr lang="en-US" sz="2800" dirty="0" err="1"/>
              <a:t>ít</a:t>
            </a:r>
            <a:r>
              <a:rPr lang="en-US" sz="2800" dirty="0"/>
              <a:t> </a:t>
            </a:r>
            <a:r>
              <a:rPr lang="en-US" sz="2800" dirty="0" err="1"/>
              <a:t>nên</a:t>
            </a:r>
            <a:r>
              <a:rPr lang="en-US" sz="2800" dirty="0"/>
              <a:t> </a:t>
            </a:r>
            <a:r>
              <a:rPr lang="en-US" sz="2800" dirty="0" err="1"/>
              <a:t>dùng</a:t>
            </a:r>
            <a:r>
              <a:rPr lang="en-US" sz="2800" dirty="0"/>
              <a:t> </a:t>
            </a:r>
            <a:r>
              <a:rPr lang="en-US" sz="2800" dirty="0" err="1"/>
              <a:t>mạo</a:t>
            </a:r>
            <a:r>
              <a:rPr lang="en-US" sz="2800" dirty="0"/>
              <a:t> </a:t>
            </a:r>
            <a:r>
              <a:rPr lang="en-US" sz="2800" dirty="0" err="1"/>
              <a:t>từ</a:t>
            </a:r>
            <a:r>
              <a:rPr lang="en-US" sz="2800" dirty="0"/>
              <a:t> “a”</a:t>
            </a:r>
          </a:p>
          <a:p>
            <a:r>
              <a:rPr lang="en-US" sz="2800" dirty="0" smtClean="0"/>
              <a:t> </a:t>
            </a:r>
            <a:r>
              <a:rPr lang="en-US" sz="2800" dirty="0"/>
              <a:t>(</a:t>
            </a:r>
            <a:r>
              <a:rPr lang="en-US" sz="2800" dirty="0" err="1"/>
              <a:t>Chị</a:t>
            </a:r>
            <a:r>
              <a:rPr lang="en-US" sz="2800" dirty="0"/>
              <a:t> </a:t>
            </a:r>
            <a:r>
              <a:rPr lang="en-US" sz="2800" dirty="0" err="1"/>
              <a:t>gái</a:t>
            </a:r>
            <a:r>
              <a:rPr lang="en-US" sz="2800" dirty="0"/>
              <a:t>  </a:t>
            </a:r>
            <a:r>
              <a:rPr lang="en-US" sz="2800" dirty="0" err="1"/>
              <a:t>cậu</a:t>
            </a:r>
            <a:r>
              <a:rPr lang="en-US" sz="2800" dirty="0"/>
              <a:t> </a:t>
            </a:r>
            <a:r>
              <a:rPr lang="en-US" sz="2800" dirty="0" err="1"/>
              <a:t>ấy</a:t>
            </a:r>
            <a:r>
              <a:rPr lang="en-US" sz="2800" dirty="0"/>
              <a:t> </a:t>
            </a:r>
            <a:r>
              <a:rPr lang="en-US" sz="2800" dirty="0" err="1"/>
              <a:t>đã</a:t>
            </a:r>
            <a:r>
              <a:rPr lang="en-US" sz="2800" dirty="0"/>
              <a:t> </a:t>
            </a:r>
            <a:r>
              <a:rPr lang="en-US" sz="2800" dirty="0" err="1"/>
              <a:t>học</a:t>
            </a:r>
            <a:r>
              <a:rPr lang="en-US" sz="2800" dirty="0"/>
              <a:t> </a:t>
            </a:r>
            <a:r>
              <a:rPr lang="en-US" sz="2800" dirty="0" err="1"/>
              <a:t>các</a:t>
            </a:r>
            <a:r>
              <a:rPr lang="en-US" sz="2800" dirty="0"/>
              <a:t> </a:t>
            </a:r>
            <a:r>
              <a:rPr lang="en-US" sz="2800" dirty="0" err="1"/>
              <a:t>kĩ</a:t>
            </a:r>
            <a:r>
              <a:rPr lang="en-US" sz="2800" dirty="0"/>
              <a:t> </a:t>
            </a:r>
            <a:r>
              <a:rPr lang="en-US" sz="2800" dirty="0" err="1"/>
              <a:t>năng</a:t>
            </a:r>
            <a:r>
              <a:rPr lang="en-US" sz="2800" dirty="0"/>
              <a:t> </a:t>
            </a:r>
            <a:r>
              <a:rPr lang="en-US" sz="2800" dirty="0" err="1"/>
              <a:t>nội</a:t>
            </a:r>
            <a:r>
              <a:rPr lang="en-US" sz="2800" dirty="0"/>
              <a:t> </a:t>
            </a:r>
            <a:r>
              <a:rPr lang="en-US" sz="2800" dirty="0" err="1"/>
              <a:t>trợ</a:t>
            </a:r>
            <a:r>
              <a:rPr lang="en-US" sz="2800" dirty="0"/>
              <a:t> </a:t>
            </a:r>
            <a:r>
              <a:rPr lang="en-US" sz="2800" dirty="0" err="1"/>
              <a:t>sẽ</a:t>
            </a:r>
            <a:r>
              <a:rPr lang="en-US" sz="2800" dirty="0"/>
              <a:t> </a:t>
            </a:r>
            <a:r>
              <a:rPr lang="en-US" sz="2800" dirty="0" err="1"/>
              <a:t>chuẩn</a:t>
            </a:r>
            <a:r>
              <a:rPr lang="en-US" sz="2800" dirty="0"/>
              <a:t> </a:t>
            </a:r>
            <a:r>
              <a:rPr lang="en-US" sz="2800" dirty="0" err="1"/>
              <a:t>bị</a:t>
            </a:r>
            <a:r>
              <a:rPr lang="en-US" sz="2800" dirty="0"/>
              <a:t> </a:t>
            </a:r>
            <a:r>
              <a:rPr lang="en-US" sz="2800" dirty="0" err="1"/>
              <a:t>cho</a:t>
            </a:r>
            <a:r>
              <a:rPr lang="en-US" sz="2800" dirty="0"/>
              <a:t> </a:t>
            </a:r>
            <a:r>
              <a:rPr lang="en-US" sz="2800" dirty="0" err="1"/>
              <a:t>tương</a:t>
            </a:r>
            <a:r>
              <a:rPr lang="en-US" sz="2800" dirty="0"/>
              <a:t> </a:t>
            </a:r>
            <a:r>
              <a:rPr lang="en-US" sz="2800" dirty="0" err="1"/>
              <a:t>lai</a:t>
            </a:r>
            <a:r>
              <a:rPr lang="en-US" sz="2800" dirty="0"/>
              <a:t> </a:t>
            </a:r>
            <a:r>
              <a:rPr lang="en-US" sz="2800" dirty="0" err="1"/>
              <a:t>cô</a:t>
            </a:r>
            <a:r>
              <a:rPr lang="en-US" sz="2800" dirty="0"/>
              <a:t> </a:t>
            </a:r>
            <a:r>
              <a:rPr lang="en-US" sz="2800" dirty="0" err="1"/>
              <a:t>ấy</a:t>
            </a:r>
            <a:r>
              <a:rPr lang="en-US" sz="2800" dirty="0"/>
              <a:t> </a:t>
            </a:r>
            <a:r>
              <a:rPr lang="en-US" sz="2800" dirty="0" err="1"/>
              <a:t>trở</a:t>
            </a:r>
            <a:r>
              <a:rPr lang="en-US" sz="2800" dirty="0"/>
              <a:t> </a:t>
            </a:r>
            <a:r>
              <a:rPr lang="en-US" sz="2800" dirty="0" err="1"/>
              <a:t>thành</a:t>
            </a:r>
            <a:r>
              <a:rPr lang="en-US" sz="2800" dirty="0"/>
              <a:t> </a:t>
            </a:r>
            <a:r>
              <a:rPr lang="en-US" sz="2800" dirty="0" err="1"/>
              <a:t>người</a:t>
            </a:r>
            <a:r>
              <a:rPr lang="en-US" sz="2800" dirty="0"/>
              <a:t> </a:t>
            </a:r>
            <a:r>
              <a:rPr lang="en-US" sz="2800" dirty="0" err="1"/>
              <a:t>vợ</a:t>
            </a:r>
            <a:r>
              <a:rPr lang="en-US" sz="2800" dirty="0"/>
              <a:t> </a:t>
            </a:r>
            <a:r>
              <a:rPr lang="en-US" sz="2800" dirty="0" err="1"/>
              <a:t>và</a:t>
            </a:r>
            <a:r>
              <a:rPr lang="en-US" sz="2800" dirty="0"/>
              <a:t> </a:t>
            </a:r>
            <a:r>
              <a:rPr lang="en-US" sz="2800" dirty="0" err="1"/>
              <a:t>người</a:t>
            </a:r>
            <a:r>
              <a:rPr lang="en-US" sz="2800" dirty="0"/>
              <a:t> </a:t>
            </a:r>
            <a:r>
              <a:rPr lang="en-US" sz="2800" dirty="0" err="1"/>
              <a:t>mẹ</a:t>
            </a:r>
            <a:r>
              <a:rPr lang="en-US" sz="2800" dirty="0"/>
              <a:t>.)</a:t>
            </a:r>
          </a:p>
          <a:p>
            <a:endParaRPr lang="en-US" sz="2800" dirty="0"/>
          </a:p>
        </p:txBody>
      </p:sp>
      <p:sp>
        <p:nvSpPr>
          <p:cNvPr id="5" name="Oval 4"/>
          <p:cNvSpPr/>
          <p:nvPr/>
        </p:nvSpPr>
        <p:spPr>
          <a:xfrm>
            <a:off x="7772400" y="1219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139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35</a:t>
            </a:r>
            <a:r>
              <a:rPr lang="en-US" sz="2400" b="1" i="0" u="none" strike="noStrike" baseline="0" dirty="0" smtClean="0">
                <a:latin typeface="Times New Roman"/>
              </a:rPr>
              <a:t>:</a:t>
            </a:r>
            <a:r>
              <a:rPr lang="vi-VN" sz="2400" b="1" i="0" u="none" strike="noStrike" baseline="0" dirty="0" smtClean="0">
                <a:latin typeface="Times New Roman"/>
              </a:rPr>
              <a:t/>
            </a:r>
            <a:br>
              <a:rPr lang="vi-VN" sz="2400" b="1" i="0" u="none" strike="noStrike" baseline="0" dirty="0" smtClean="0">
                <a:latin typeface="Times New Roman"/>
              </a:rPr>
            </a:br>
            <a:r>
              <a:rPr lang="en-US" sz="2400" dirty="0" smtClean="0"/>
              <a:t>“Nowadays young people grow up in a much freer society </a:t>
            </a:r>
            <a:r>
              <a:rPr lang="vi-VN" sz="2400" u="sng" dirty="0" smtClean="0"/>
              <a:t>........</a:t>
            </a:r>
            <a:r>
              <a:rPr lang="en-US" sz="2400" u="sng" dirty="0" smtClean="0"/>
              <a:t> </a:t>
            </a:r>
            <a:r>
              <a:rPr lang="en-US" sz="2400" dirty="0" smtClean="0"/>
              <a:t>they enjoy almost unlimited career opportunities”</a:t>
            </a:r>
            <a:r>
              <a:rPr lang="en-US" sz="2400" b="1" i="0" u="none" strike="noStrike" baseline="0" dirty="0" smtClean="0">
                <a:latin typeface="Times New Roman"/>
              </a:rPr>
              <a:t> </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where   		B. when    	</a:t>
            </a:r>
            <a:r>
              <a:rPr lang="en-US" sz="2400" b="1" i="0" u="none" strike="noStrike" baseline="0" dirty="0" smtClean="0">
                <a:latin typeface="Times New Roman"/>
              </a:rPr>
              <a:t>C</a:t>
            </a:r>
            <a:r>
              <a:rPr lang="en-US" sz="2400" b="1" i="0" u="none" strike="noStrike" baseline="0" dirty="0" smtClean="0">
                <a:latin typeface="Times New Roman"/>
              </a:rPr>
              <a:t>. why  	</a:t>
            </a:r>
            <a:r>
              <a:rPr lang="en-US" sz="2400" b="1" i="0" u="none" strike="noStrike" baseline="0" dirty="0" smtClean="0">
                <a:latin typeface="Times New Roman"/>
              </a:rPr>
              <a:t>D</a:t>
            </a:r>
            <a:r>
              <a:rPr lang="en-US" sz="2400" b="1" i="0" u="none" strike="noStrike" baseline="0" dirty="0" smtClean="0">
                <a:latin typeface="Times New Roman"/>
              </a:rPr>
              <a:t>. whom</a:t>
            </a:r>
          </a:p>
        </p:txBody>
      </p:sp>
      <p:sp>
        <p:nvSpPr>
          <p:cNvPr id="4" name="TextBox 3"/>
          <p:cNvSpPr txBox="1"/>
          <p:nvPr/>
        </p:nvSpPr>
        <p:spPr>
          <a:xfrm>
            <a:off x="570963" y="2133600"/>
            <a:ext cx="8229600" cy="3785652"/>
          </a:xfrm>
          <a:prstGeom prst="rect">
            <a:avLst/>
          </a:prstGeom>
          <a:noFill/>
        </p:spPr>
        <p:txBody>
          <a:bodyPr wrap="square" rtlCol="0">
            <a:spAutoFit/>
          </a:bodyPr>
          <a:lstStyle/>
          <a:p>
            <a:pPr lvl="0"/>
            <a:r>
              <a:rPr lang="en-US" sz="2400" dirty="0"/>
              <a:t>where: </a:t>
            </a:r>
            <a:r>
              <a:rPr lang="en-US" sz="2400" dirty="0" err="1"/>
              <a:t>trạng</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từ</a:t>
            </a:r>
            <a:r>
              <a:rPr lang="en-US" sz="2400" dirty="0"/>
              <a:t>/ </a:t>
            </a:r>
            <a:r>
              <a:rPr lang="en-US" sz="2400" dirty="0" err="1"/>
              <a:t>cụm</a:t>
            </a:r>
            <a:r>
              <a:rPr lang="en-US" sz="2400" dirty="0"/>
              <a:t> </a:t>
            </a:r>
            <a:r>
              <a:rPr lang="en-US" sz="2400" dirty="0" err="1"/>
              <a:t>từ</a:t>
            </a:r>
            <a:r>
              <a:rPr lang="en-US" sz="2400" dirty="0"/>
              <a:t> </a:t>
            </a:r>
            <a:r>
              <a:rPr lang="en-US" sz="2400" dirty="0" err="1"/>
              <a:t>nơi</a:t>
            </a:r>
            <a:r>
              <a:rPr lang="en-US" sz="2400" dirty="0"/>
              <a:t> </a:t>
            </a:r>
            <a:r>
              <a:rPr lang="en-US" sz="2400" dirty="0" err="1"/>
              <a:t>chốn</a:t>
            </a:r>
            <a:endParaRPr lang="en-US" sz="2400" dirty="0"/>
          </a:p>
          <a:p>
            <a:pPr lvl="0"/>
            <a:r>
              <a:rPr lang="en-US" sz="2400" dirty="0"/>
              <a:t>when: </a:t>
            </a:r>
            <a:r>
              <a:rPr lang="en-US" sz="2400" dirty="0" err="1"/>
              <a:t>trạng</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từ</a:t>
            </a:r>
            <a:r>
              <a:rPr lang="en-US" sz="2400" dirty="0"/>
              <a:t>/ </a:t>
            </a:r>
            <a:r>
              <a:rPr lang="en-US" sz="2400" dirty="0" err="1"/>
              <a:t>cụm</a:t>
            </a:r>
            <a:r>
              <a:rPr lang="en-US" sz="2400" dirty="0"/>
              <a:t> </a:t>
            </a:r>
            <a:r>
              <a:rPr lang="en-US" sz="2400" dirty="0" err="1"/>
              <a:t>từ</a:t>
            </a:r>
            <a:r>
              <a:rPr lang="en-US" sz="2400" dirty="0"/>
              <a:t> </a:t>
            </a:r>
            <a:r>
              <a:rPr lang="en-US" sz="2400" dirty="0" err="1"/>
              <a:t>chỉ</a:t>
            </a:r>
            <a:r>
              <a:rPr lang="en-US" sz="2400" dirty="0"/>
              <a:t> </a:t>
            </a:r>
            <a:r>
              <a:rPr lang="en-US" sz="2400" dirty="0" err="1"/>
              <a:t>thởi</a:t>
            </a:r>
            <a:r>
              <a:rPr lang="en-US" sz="2400" dirty="0"/>
              <a:t> </a:t>
            </a:r>
            <a:r>
              <a:rPr lang="en-US" sz="2400" dirty="0" err="1"/>
              <a:t>gian</a:t>
            </a:r>
            <a:endParaRPr lang="en-US" sz="2400" dirty="0"/>
          </a:p>
          <a:p>
            <a:pPr lvl="0"/>
            <a:r>
              <a:rPr lang="en-US" sz="2400" dirty="0"/>
              <a:t>why: </a:t>
            </a:r>
            <a:r>
              <a:rPr lang="en-US" sz="2400" dirty="0" err="1"/>
              <a:t>trạng</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từ</a:t>
            </a:r>
            <a:r>
              <a:rPr lang="en-US" sz="2400" dirty="0"/>
              <a:t>/ </a:t>
            </a:r>
            <a:r>
              <a:rPr lang="en-US" sz="2400" dirty="0" err="1"/>
              <a:t>cụm</a:t>
            </a:r>
            <a:r>
              <a:rPr lang="en-US" sz="2400" dirty="0"/>
              <a:t> </a:t>
            </a:r>
            <a:r>
              <a:rPr lang="en-US" sz="2400" dirty="0" err="1"/>
              <a:t>từ</a:t>
            </a:r>
            <a:r>
              <a:rPr lang="en-US" sz="2400" dirty="0"/>
              <a:t> </a:t>
            </a:r>
            <a:r>
              <a:rPr lang="en-US" sz="2400" dirty="0" err="1"/>
              <a:t>chỉ</a:t>
            </a:r>
            <a:r>
              <a:rPr lang="en-US" sz="2400" dirty="0"/>
              <a:t> </a:t>
            </a:r>
            <a:r>
              <a:rPr lang="en-US" sz="2400" dirty="0" err="1"/>
              <a:t>lý</a:t>
            </a:r>
            <a:r>
              <a:rPr lang="en-US" sz="2400" dirty="0"/>
              <a:t> do</a:t>
            </a:r>
          </a:p>
          <a:p>
            <a:pPr lvl="0"/>
            <a:r>
              <a:rPr lang="en-US" sz="2400" dirty="0"/>
              <a:t>whom: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tân</a:t>
            </a:r>
            <a:r>
              <a:rPr lang="en-US" sz="2400" dirty="0"/>
              <a:t> </a:t>
            </a:r>
            <a:r>
              <a:rPr lang="en-US" sz="2400" dirty="0" err="1"/>
              <a:t>ngữ</a:t>
            </a:r>
            <a:r>
              <a:rPr lang="en-US" sz="2400" dirty="0"/>
              <a:t> </a:t>
            </a:r>
            <a:r>
              <a:rPr lang="en-US" sz="2400" dirty="0" err="1"/>
              <a:t>chỉ</a:t>
            </a:r>
            <a:r>
              <a:rPr lang="en-US" sz="2400" dirty="0"/>
              <a:t> </a:t>
            </a:r>
            <a:r>
              <a:rPr lang="en-US" sz="2400" dirty="0" err="1"/>
              <a:t>người</a:t>
            </a:r>
            <a:endParaRPr lang="en-US" sz="2400" dirty="0"/>
          </a:p>
          <a:p>
            <a:r>
              <a:rPr lang="en-US" sz="2400" dirty="0" err="1"/>
              <a:t>Trong</a:t>
            </a:r>
            <a:r>
              <a:rPr lang="en-US" sz="2400" dirty="0"/>
              <a:t> </a:t>
            </a:r>
            <a:r>
              <a:rPr lang="en-US" sz="2400" dirty="0" err="1"/>
              <a:t>câu</a:t>
            </a:r>
            <a:r>
              <a:rPr lang="en-US" sz="2400" dirty="0"/>
              <a:t> </a:t>
            </a:r>
            <a:r>
              <a:rPr lang="en-US" sz="2400" dirty="0" err="1"/>
              <a:t>này</a:t>
            </a:r>
            <a:r>
              <a:rPr lang="en-US" sz="2400" dirty="0"/>
              <a:t> </a:t>
            </a:r>
            <a:r>
              <a:rPr lang="en-US" sz="2400" dirty="0" err="1"/>
              <a:t>từ</a:t>
            </a:r>
            <a:r>
              <a:rPr lang="en-US" sz="2400" dirty="0"/>
              <a:t> </a:t>
            </a:r>
            <a:r>
              <a:rPr lang="en-US" sz="2400" dirty="0" err="1"/>
              <a:t>cần</a:t>
            </a:r>
            <a:r>
              <a:rPr lang="en-US" sz="2400" dirty="0"/>
              <a:t> </a:t>
            </a:r>
            <a:r>
              <a:rPr lang="en-US" sz="2400" dirty="0" err="1"/>
              <a:t>điền</a:t>
            </a:r>
            <a:r>
              <a:rPr lang="en-US" sz="2400" dirty="0"/>
              <a:t> </a:t>
            </a:r>
            <a:r>
              <a:rPr lang="en-US" sz="2400" dirty="0" err="1"/>
              <a:t>vào</a:t>
            </a:r>
            <a:r>
              <a:rPr lang="en-US" sz="2400" dirty="0"/>
              <a:t> </a:t>
            </a:r>
            <a:r>
              <a:rPr lang="en-US" sz="2400" dirty="0" err="1"/>
              <a:t>là</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cụm</a:t>
            </a:r>
            <a:r>
              <a:rPr lang="en-US" sz="2400" dirty="0"/>
              <a:t> </a:t>
            </a:r>
            <a:r>
              <a:rPr lang="en-US" sz="2400" dirty="0" err="1"/>
              <a:t>từ</a:t>
            </a:r>
            <a:r>
              <a:rPr lang="en-US" sz="2400" dirty="0"/>
              <a:t> </a:t>
            </a:r>
            <a:r>
              <a:rPr lang="en-US" sz="2400" dirty="0" err="1"/>
              <a:t>nơi</a:t>
            </a:r>
            <a:r>
              <a:rPr lang="en-US" sz="2400" dirty="0"/>
              <a:t> </a:t>
            </a:r>
            <a:r>
              <a:rPr lang="en-US" sz="2400" dirty="0" err="1"/>
              <a:t>chốn</a:t>
            </a:r>
            <a:r>
              <a:rPr lang="en-US" sz="2400" dirty="0"/>
              <a:t> “in a society”.</a:t>
            </a:r>
          </a:p>
          <a:p>
            <a:r>
              <a:rPr lang="en-US" sz="2400" dirty="0" smtClean="0"/>
              <a:t>(</a:t>
            </a:r>
            <a:r>
              <a:rPr lang="en-US" sz="2400" dirty="0" err="1"/>
              <a:t>Ngày</a:t>
            </a:r>
            <a:r>
              <a:rPr lang="en-US" sz="2400" dirty="0"/>
              <a:t> nay, </a:t>
            </a:r>
            <a:r>
              <a:rPr lang="en-US" sz="2400" dirty="0" err="1"/>
              <a:t>những</a:t>
            </a:r>
            <a:r>
              <a:rPr lang="en-US" sz="2400" dirty="0"/>
              <a:t> </a:t>
            </a:r>
            <a:r>
              <a:rPr lang="en-US" sz="2400" dirty="0" err="1"/>
              <a:t>người</a:t>
            </a:r>
            <a:r>
              <a:rPr lang="en-US" sz="2400" dirty="0"/>
              <a:t> </a:t>
            </a:r>
            <a:r>
              <a:rPr lang="en-US" sz="2400" dirty="0" err="1"/>
              <a:t>trẻ</a:t>
            </a:r>
            <a:r>
              <a:rPr lang="en-US" sz="2400" dirty="0"/>
              <a:t> </a:t>
            </a:r>
            <a:r>
              <a:rPr lang="en-US" sz="2400" dirty="0" err="1"/>
              <a:t>lớn</a:t>
            </a:r>
            <a:r>
              <a:rPr lang="en-US" sz="2400" dirty="0"/>
              <a:t> </a:t>
            </a:r>
            <a:r>
              <a:rPr lang="en-US" sz="2400" dirty="0" err="1"/>
              <a:t>lên</a:t>
            </a:r>
            <a:r>
              <a:rPr lang="en-US" sz="2400" dirty="0"/>
              <a:t> </a:t>
            </a:r>
            <a:r>
              <a:rPr lang="en-US" sz="2400" dirty="0" err="1"/>
              <a:t>trong</a:t>
            </a:r>
            <a:r>
              <a:rPr lang="en-US" sz="2400" dirty="0"/>
              <a:t> </a:t>
            </a:r>
            <a:r>
              <a:rPr lang="en-US" sz="2400" dirty="0" err="1"/>
              <a:t>một</a:t>
            </a:r>
            <a:r>
              <a:rPr lang="en-US" sz="2400" dirty="0"/>
              <a:t> </a:t>
            </a:r>
            <a:r>
              <a:rPr lang="en-US" sz="2400" dirty="0" err="1"/>
              <a:t>xã</a:t>
            </a:r>
            <a:r>
              <a:rPr lang="en-US" sz="2400" dirty="0"/>
              <a:t> </a:t>
            </a:r>
            <a:r>
              <a:rPr lang="en-US" sz="2400" dirty="0" err="1"/>
              <a:t>hội</a:t>
            </a:r>
            <a:r>
              <a:rPr lang="en-US" sz="2400" dirty="0"/>
              <a:t> </a:t>
            </a:r>
            <a:r>
              <a:rPr lang="en-US" sz="2400" dirty="0" err="1"/>
              <a:t>tự</a:t>
            </a:r>
            <a:r>
              <a:rPr lang="en-US" sz="2400" dirty="0"/>
              <a:t> do </a:t>
            </a:r>
            <a:r>
              <a:rPr lang="en-US" sz="2400" dirty="0" err="1"/>
              <a:t>hơn</a:t>
            </a:r>
            <a:r>
              <a:rPr lang="en-US" sz="2400" dirty="0"/>
              <a:t> </a:t>
            </a:r>
            <a:r>
              <a:rPr lang="en-US" sz="2400" dirty="0" err="1"/>
              <a:t>nhiều</a:t>
            </a:r>
            <a:r>
              <a:rPr lang="en-US" sz="2400" dirty="0"/>
              <a:t>, </a:t>
            </a:r>
            <a:r>
              <a:rPr lang="en-US" sz="2400" dirty="0" err="1"/>
              <a:t>nơi</a:t>
            </a:r>
            <a:r>
              <a:rPr lang="en-US" sz="2400" dirty="0"/>
              <a:t> </a:t>
            </a:r>
            <a:r>
              <a:rPr lang="en-US" sz="2400" dirty="0" err="1"/>
              <a:t>mà</a:t>
            </a:r>
            <a:r>
              <a:rPr lang="en-US" sz="2400" dirty="0"/>
              <a:t> </a:t>
            </a:r>
            <a:r>
              <a:rPr lang="en-US" sz="2400" dirty="0" err="1"/>
              <a:t>họ</a:t>
            </a:r>
            <a:r>
              <a:rPr lang="en-US" sz="2400" dirty="0"/>
              <a:t> </a:t>
            </a:r>
            <a:r>
              <a:rPr lang="en-US" sz="2400" dirty="0" err="1"/>
              <a:t>có</a:t>
            </a:r>
            <a:r>
              <a:rPr lang="en-US" sz="2400" dirty="0"/>
              <a:t> </a:t>
            </a:r>
            <a:r>
              <a:rPr lang="en-US" sz="2400" dirty="0" err="1"/>
              <a:t>được</a:t>
            </a:r>
            <a:r>
              <a:rPr lang="en-US" sz="2400" dirty="0"/>
              <a:t> </a:t>
            </a:r>
            <a:r>
              <a:rPr lang="en-US" sz="2400" dirty="0" err="1"/>
              <a:t>hầu</a:t>
            </a:r>
            <a:r>
              <a:rPr lang="en-US" sz="2400" dirty="0"/>
              <a:t> </a:t>
            </a:r>
            <a:r>
              <a:rPr lang="en-US" sz="2400" dirty="0" err="1"/>
              <a:t>như</a:t>
            </a:r>
            <a:r>
              <a:rPr lang="en-US" sz="2400" dirty="0"/>
              <a:t> </a:t>
            </a:r>
            <a:r>
              <a:rPr lang="en-US" sz="2400" dirty="0" err="1"/>
              <a:t>vô</a:t>
            </a:r>
            <a:r>
              <a:rPr lang="en-US" sz="2400" dirty="0"/>
              <a:t> </a:t>
            </a:r>
            <a:r>
              <a:rPr lang="en-US" sz="2400" dirty="0" err="1"/>
              <a:t>số</a:t>
            </a:r>
            <a:r>
              <a:rPr lang="en-US" sz="2400" dirty="0"/>
              <a:t> </a:t>
            </a:r>
            <a:r>
              <a:rPr lang="en-US" sz="2400" dirty="0" err="1"/>
              <a:t>cơ</a:t>
            </a:r>
            <a:r>
              <a:rPr lang="en-US" sz="2400" dirty="0"/>
              <a:t> </a:t>
            </a:r>
            <a:r>
              <a:rPr lang="en-US" sz="2400" dirty="0" err="1"/>
              <a:t>hội</a:t>
            </a:r>
            <a:r>
              <a:rPr lang="en-US" sz="2400" dirty="0"/>
              <a:t> </a:t>
            </a:r>
            <a:r>
              <a:rPr lang="en-US" sz="2400" dirty="0" err="1"/>
              <a:t>nghề</a:t>
            </a:r>
            <a:r>
              <a:rPr lang="en-US" sz="2400" dirty="0"/>
              <a:t> </a:t>
            </a:r>
            <a:r>
              <a:rPr lang="en-US" sz="2400" dirty="0" err="1"/>
              <a:t>nghiệp</a:t>
            </a:r>
            <a:r>
              <a:rPr lang="en-US" sz="2400" dirty="0"/>
              <a:t>.)</a:t>
            </a:r>
          </a:p>
          <a:p>
            <a:r>
              <a:rPr lang="en-US" sz="2400" dirty="0"/>
              <a:t> </a:t>
            </a:r>
          </a:p>
          <a:p>
            <a:endParaRPr lang="en-US" sz="2400" dirty="0"/>
          </a:p>
        </p:txBody>
      </p:sp>
      <p:sp>
        <p:nvSpPr>
          <p:cNvPr id="5" name="Oval 4"/>
          <p:cNvSpPr/>
          <p:nvPr/>
        </p:nvSpPr>
        <p:spPr>
          <a:xfrm>
            <a:off x="4572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966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in)">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610600" cy="1143000"/>
          </a:xfrm>
        </p:spPr>
        <p:txBody>
          <a:bodyPr>
            <a:noAutofit/>
          </a:bodyPr>
          <a:lstStyle/>
          <a:p>
            <a:pPr lvl="0" algn="l"/>
            <a:r>
              <a:rPr lang="en-US" sz="2800" b="1" i="0" u="none" strike="noStrike" baseline="0" dirty="0" smtClean="0">
                <a:latin typeface="Times New Roman"/>
              </a:rPr>
              <a:t>Question 36: </a:t>
            </a:r>
            <a:r>
              <a:rPr lang="vi-VN" sz="2800" b="1" i="0" u="none" strike="noStrike" baseline="0" dirty="0" smtClean="0">
                <a:latin typeface="Times New Roman"/>
              </a:rPr>
              <a:t/>
            </a:r>
            <a:br>
              <a:rPr lang="vi-VN" sz="2800" b="1" i="0" u="none" strike="noStrike" baseline="0" dirty="0" smtClean="0">
                <a:latin typeface="Times New Roman"/>
              </a:rPr>
            </a:br>
            <a:r>
              <a:rPr lang="en-US" sz="2800" dirty="0" smtClean="0"/>
              <a:t>“In recent years, there </a:t>
            </a:r>
            <a:r>
              <a:rPr lang="vi-VN" sz="2800" u="sng" dirty="0" smtClean="0"/>
              <a:t>............</a:t>
            </a:r>
            <a:r>
              <a:rPr lang="en-US" sz="2800" dirty="0" smtClean="0"/>
              <a:t>an enormous increase in the kinds of vocations from which it is possible  to choose” </a:t>
            </a:r>
            <a:r>
              <a:rPr lang="vi-VN" sz="2800" dirty="0" smtClean="0"/>
              <a:t/>
            </a:r>
            <a:br>
              <a:rPr lang="vi-VN" sz="2800" dirty="0" smtClean="0"/>
            </a:br>
            <a:r>
              <a:rPr lang="en-US" sz="2800" b="1" i="0" u="none" strike="noStrike" baseline="0" dirty="0" smtClean="0">
                <a:latin typeface="Times New Roman"/>
              </a:rPr>
              <a:t>A</a:t>
            </a:r>
            <a:r>
              <a:rPr lang="en-US" sz="2800" b="1" i="0" u="none" strike="noStrike" baseline="0" dirty="0" smtClean="0">
                <a:latin typeface="Times New Roman"/>
              </a:rPr>
              <a:t>. had been   	</a:t>
            </a:r>
            <a:r>
              <a:rPr lang="en-US" sz="2800" b="1" i="0" u="none" strike="noStrike" baseline="0" dirty="0" smtClean="0">
                <a:latin typeface="Times New Roman"/>
              </a:rPr>
              <a:t>B</a:t>
            </a:r>
            <a:r>
              <a:rPr lang="en-US" sz="2800" b="1" i="0" u="none" strike="noStrike" baseline="0" dirty="0" smtClean="0">
                <a:latin typeface="Times New Roman"/>
              </a:rPr>
              <a:t>. has been   </a:t>
            </a:r>
            <a:r>
              <a:rPr lang="en-US" sz="2800" b="1" i="0" u="none" strike="noStrike" baseline="0" dirty="0" smtClean="0">
                <a:latin typeface="Times New Roman"/>
              </a:rPr>
              <a:t>C</a:t>
            </a:r>
            <a:r>
              <a:rPr lang="en-US" sz="2800" b="1" i="0" u="none" strike="noStrike" baseline="0" dirty="0" smtClean="0">
                <a:latin typeface="Times New Roman"/>
              </a:rPr>
              <a:t>. will be    </a:t>
            </a:r>
            <a:r>
              <a:rPr lang="en-US" sz="2800" b="1" i="0" u="none" strike="noStrike" baseline="0" dirty="0" smtClean="0">
                <a:latin typeface="Times New Roman"/>
              </a:rPr>
              <a:t>D</a:t>
            </a:r>
            <a:r>
              <a:rPr lang="en-US" sz="2800" b="1" i="0" u="none" strike="noStrike" baseline="0" dirty="0" smtClean="0">
                <a:latin typeface="Times New Roman"/>
              </a:rPr>
              <a:t>. was</a:t>
            </a:r>
          </a:p>
        </p:txBody>
      </p:sp>
      <p:sp>
        <p:nvSpPr>
          <p:cNvPr id="4" name="TextBox 3"/>
          <p:cNvSpPr txBox="1"/>
          <p:nvPr/>
        </p:nvSpPr>
        <p:spPr>
          <a:xfrm>
            <a:off x="609600" y="3581400"/>
            <a:ext cx="8077200" cy="2246769"/>
          </a:xfrm>
          <a:prstGeom prst="rect">
            <a:avLst/>
          </a:prstGeom>
          <a:noFill/>
        </p:spPr>
        <p:txBody>
          <a:bodyPr wrap="square" rtlCol="0">
            <a:spAutoFit/>
          </a:bodyPr>
          <a:lstStyle/>
          <a:p>
            <a:r>
              <a:rPr lang="en-US" sz="2800" dirty="0" smtClean="0"/>
              <a:t>In recent years: </a:t>
            </a:r>
            <a:r>
              <a:rPr lang="en-US" sz="2800" dirty="0" err="1" smtClean="0"/>
              <a:t>trong</a:t>
            </a:r>
            <a:r>
              <a:rPr lang="en-US" sz="2800" dirty="0" smtClean="0"/>
              <a:t> </a:t>
            </a:r>
            <a:r>
              <a:rPr lang="en-US" sz="2800" dirty="0" err="1" smtClean="0"/>
              <a:t>những</a:t>
            </a:r>
            <a:r>
              <a:rPr lang="en-US" sz="2800" dirty="0" smtClean="0"/>
              <a:t> </a:t>
            </a:r>
            <a:r>
              <a:rPr lang="en-US" sz="2800" dirty="0" err="1" smtClean="0"/>
              <a:t>năm</a:t>
            </a:r>
            <a:r>
              <a:rPr lang="en-US" sz="2800" dirty="0" smtClean="0"/>
              <a:t> </a:t>
            </a:r>
            <a:r>
              <a:rPr lang="en-US" sz="2800" dirty="0" err="1" smtClean="0"/>
              <a:t>gần</a:t>
            </a:r>
            <a:r>
              <a:rPr lang="en-US" sz="2800" dirty="0" smtClean="0"/>
              <a:t> </a:t>
            </a:r>
            <a:r>
              <a:rPr lang="en-US" sz="2800" dirty="0" err="1" smtClean="0"/>
              <a:t>đây</a:t>
            </a:r>
            <a:r>
              <a:rPr lang="en-US" sz="2800" dirty="0" smtClean="0"/>
              <a:t> =&gt; </a:t>
            </a:r>
            <a:r>
              <a:rPr lang="en-US" sz="2800" dirty="0" err="1" smtClean="0"/>
              <a:t>động</a:t>
            </a:r>
            <a:r>
              <a:rPr lang="en-US" sz="2800" dirty="0" smtClean="0"/>
              <a:t> </a:t>
            </a:r>
            <a:r>
              <a:rPr lang="en-US" sz="2800" dirty="0" err="1" smtClean="0"/>
              <a:t>từ</a:t>
            </a:r>
            <a:r>
              <a:rPr lang="en-US" sz="2800" dirty="0" smtClean="0"/>
              <a:t> chia ở </a:t>
            </a:r>
            <a:r>
              <a:rPr lang="en-US" sz="2800" dirty="0" err="1" smtClean="0"/>
              <a:t>thì</a:t>
            </a:r>
            <a:r>
              <a:rPr lang="en-US" sz="2800" dirty="0" smtClean="0"/>
              <a:t> </a:t>
            </a:r>
            <a:r>
              <a:rPr lang="en-US" sz="2800" dirty="0" err="1" smtClean="0"/>
              <a:t>hiện</a:t>
            </a:r>
            <a:r>
              <a:rPr lang="en-US" sz="2800" dirty="0" smtClean="0"/>
              <a:t> </a:t>
            </a:r>
            <a:r>
              <a:rPr lang="en-US" sz="2800" dirty="0" err="1" smtClean="0"/>
              <a:t>tại</a:t>
            </a:r>
            <a:r>
              <a:rPr lang="en-US" sz="2800" dirty="0" smtClean="0"/>
              <a:t> </a:t>
            </a:r>
            <a:r>
              <a:rPr lang="en-US" sz="2800" dirty="0" err="1" smtClean="0"/>
              <a:t>hoàn</a:t>
            </a:r>
            <a:r>
              <a:rPr lang="en-US" sz="2800" dirty="0" smtClean="0"/>
              <a:t> </a:t>
            </a:r>
            <a:r>
              <a:rPr lang="en-US" sz="2800" dirty="0" err="1" smtClean="0"/>
              <a:t>thành</a:t>
            </a:r>
            <a:r>
              <a:rPr lang="en-US" sz="2800" dirty="0" smtClean="0"/>
              <a:t/>
            </a:r>
            <a:br>
              <a:rPr lang="en-US" sz="2800" dirty="0" smtClean="0"/>
            </a:br>
            <a:r>
              <a:rPr lang="en-US" sz="2800" dirty="0" smtClean="0"/>
              <a:t>(</a:t>
            </a:r>
            <a:r>
              <a:rPr lang="en-US" sz="2800" dirty="0" err="1" smtClean="0"/>
              <a:t>Trong</a:t>
            </a:r>
            <a:r>
              <a:rPr lang="en-US" sz="2800" dirty="0" smtClean="0"/>
              <a:t> </a:t>
            </a:r>
            <a:r>
              <a:rPr lang="en-US" sz="2800" dirty="0" err="1" smtClean="0"/>
              <a:t>những</a:t>
            </a:r>
            <a:r>
              <a:rPr lang="en-US" sz="2800" dirty="0" smtClean="0"/>
              <a:t> </a:t>
            </a:r>
            <a:r>
              <a:rPr lang="en-US" sz="2800" dirty="0" err="1" smtClean="0"/>
              <a:t>năm</a:t>
            </a:r>
            <a:r>
              <a:rPr lang="en-US" sz="2800" dirty="0" smtClean="0"/>
              <a:t> </a:t>
            </a:r>
            <a:r>
              <a:rPr lang="en-US" sz="2800" dirty="0" err="1" smtClean="0"/>
              <a:t>gần</a:t>
            </a:r>
            <a:r>
              <a:rPr lang="en-US" sz="2800" dirty="0" smtClean="0"/>
              <a:t> </a:t>
            </a:r>
            <a:r>
              <a:rPr lang="en-US" sz="2800" dirty="0" err="1" smtClean="0"/>
              <a:t>đây</a:t>
            </a:r>
            <a:r>
              <a:rPr lang="en-US" sz="2800" dirty="0" smtClean="0"/>
              <a:t>, </a:t>
            </a:r>
            <a:r>
              <a:rPr lang="en-US" sz="2800" dirty="0" err="1" smtClean="0"/>
              <a:t>đã</a:t>
            </a:r>
            <a:r>
              <a:rPr lang="en-US" sz="2800" dirty="0" smtClean="0"/>
              <a:t> </a:t>
            </a:r>
            <a:r>
              <a:rPr lang="en-US" sz="2800" dirty="0" err="1" smtClean="0"/>
              <a:t>có</a:t>
            </a:r>
            <a:r>
              <a:rPr lang="en-US" sz="2800" dirty="0" smtClean="0"/>
              <a:t> </a:t>
            </a:r>
            <a:r>
              <a:rPr lang="en-US" sz="2800" dirty="0" err="1" smtClean="0"/>
              <a:t>sự</a:t>
            </a:r>
            <a:r>
              <a:rPr lang="en-US" sz="2800" dirty="0" smtClean="0"/>
              <a:t> </a:t>
            </a:r>
            <a:r>
              <a:rPr lang="en-US" sz="2800" dirty="0" err="1" smtClean="0"/>
              <a:t>tăng</a:t>
            </a:r>
            <a:r>
              <a:rPr lang="en-US" sz="2800" dirty="0" smtClean="0"/>
              <a:t> </a:t>
            </a:r>
            <a:r>
              <a:rPr lang="en-US" sz="2800" dirty="0" err="1" smtClean="0"/>
              <a:t>mạnh</a:t>
            </a:r>
            <a:r>
              <a:rPr lang="en-US" sz="2800" dirty="0" smtClean="0"/>
              <a:t> </a:t>
            </a:r>
            <a:r>
              <a:rPr lang="en-US" sz="2800" dirty="0" err="1" smtClean="0"/>
              <a:t>về</a:t>
            </a:r>
            <a:r>
              <a:rPr lang="en-US" sz="2800" dirty="0" smtClean="0"/>
              <a:t> </a:t>
            </a:r>
            <a:r>
              <a:rPr lang="en-US" sz="2800" dirty="0" err="1" smtClean="0"/>
              <a:t>các</a:t>
            </a:r>
            <a:r>
              <a:rPr lang="en-US" sz="2800" dirty="0" smtClean="0"/>
              <a:t> </a:t>
            </a:r>
            <a:r>
              <a:rPr lang="en-US" sz="2800" dirty="0" err="1" smtClean="0"/>
              <a:t>loại</a:t>
            </a:r>
            <a:r>
              <a:rPr lang="en-US" sz="2800" dirty="0" smtClean="0"/>
              <a:t> </a:t>
            </a:r>
            <a:r>
              <a:rPr lang="en-US" sz="2800" dirty="0" err="1" smtClean="0"/>
              <a:t>nghề</a:t>
            </a:r>
            <a:r>
              <a:rPr lang="en-US" sz="2800" dirty="0" smtClean="0"/>
              <a:t> </a:t>
            </a:r>
            <a:r>
              <a:rPr lang="en-US" sz="2800" dirty="0" err="1" smtClean="0"/>
              <a:t>nghiệp</a:t>
            </a:r>
            <a:r>
              <a:rPr lang="en-US" sz="2800" dirty="0" smtClean="0"/>
              <a:t> </a:t>
            </a:r>
            <a:r>
              <a:rPr lang="en-US" sz="2800" dirty="0" err="1" smtClean="0"/>
              <a:t>để</a:t>
            </a:r>
            <a:r>
              <a:rPr lang="en-US" sz="2800" dirty="0" smtClean="0"/>
              <a:t> </a:t>
            </a:r>
            <a:r>
              <a:rPr lang="en-US" sz="2800" dirty="0" err="1" smtClean="0"/>
              <a:t>cho</a:t>
            </a:r>
            <a:r>
              <a:rPr lang="en-US" sz="2800" dirty="0" smtClean="0"/>
              <a:t> </a:t>
            </a:r>
            <a:r>
              <a:rPr lang="en-US" sz="2800" dirty="0" err="1" smtClean="0"/>
              <a:t>mọi</a:t>
            </a:r>
            <a:r>
              <a:rPr lang="en-US" sz="2800" dirty="0" smtClean="0"/>
              <a:t> </a:t>
            </a:r>
            <a:r>
              <a:rPr lang="en-US" sz="2800" dirty="0" err="1" smtClean="0"/>
              <a:t>người</a:t>
            </a:r>
            <a:r>
              <a:rPr lang="en-US" sz="2800" dirty="0" smtClean="0"/>
              <a:t> </a:t>
            </a:r>
            <a:r>
              <a:rPr lang="en-US" sz="2800" dirty="0" err="1" smtClean="0"/>
              <a:t>lựa</a:t>
            </a:r>
            <a:r>
              <a:rPr lang="en-US" sz="2800" dirty="0" smtClean="0"/>
              <a:t> </a:t>
            </a:r>
            <a:r>
              <a:rPr lang="en-US" sz="2800" dirty="0" err="1" smtClean="0"/>
              <a:t>chọn</a:t>
            </a:r>
            <a:r>
              <a:rPr lang="en-US" sz="2800" dirty="0" smtClean="0"/>
              <a:t>.)</a:t>
            </a:r>
            <a:br>
              <a:rPr lang="en-US" sz="2800" dirty="0" smtClean="0"/>
            </a:br>
            <a:endParaRPr lang="en-US" sz="2800" dirty="0"/>
          </a:p>
        </p:txBody>
      </p:sp>
      <p:sp>
        <p:nvSpPr>
          <p:cNvPr id="5" name="Oval 4"/>
          <p:cNvSpPr/>
          <p:nvPr/>
        </p:nvSpPr>
        <p:spPr>
          <a:xfrm>
            <a:off x="3124200" y="2133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21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pPr algn="l"/>
            <a:r>
              <a:rPr lang="fr-FR" sz="2400" b="1" i="0" u="none" strike="noStrike" baseline="0" dirty="0" smtClean="0">
                <a:latin typeface="Times New Roman"/>
              </a:rPr>
              <a:t>Question 37: </a:t>
            </a:r>
            <a:r>
              <a:rPr lang="en-US" sz="2400" dirty="0" smtClean="0"/>
              <a:t>“In addition, many of the barriers to career opportunity that existed only a few decades ago, such as </a:t>
            </a:r>
            <a:r>
              <a:rPr lang="vi-VN" sz="2400" u="sng" dirty="0" smtClean="0"/>
              <a:t>.............</a:t>
            </a:r>
            <a:r>
              <a:rPr lang="en-US" sz="2400" u="sng" dirty="0" smtClean="0"/>
              <a:t> </a:t>
            </a:r>
            <a:r>
              <a:rPr lang="en-US" sz="2400" dirty="0" smtClean="0"/>
              <a:t>based on sex or religion or ethnic origins...” religion or ethnic origins...”</a:t>
            </a:r>
            <a:r>
              <a:rPr lang="vi-VN" sz="2400" dirty="0" smtClean="0"/>
              <a:t/>
            </a:r>
            <a:br>
              <a:rPr lang="vi-VN" sz="2400" dirty="0" smtClean="0"/>
            </a:br>
            <a:r>
              <a:rPr lang="en-US" sz="2400" dirty="0" smtClean="0"/>
              <a:t> </a:t>
            </a:r>
            <a:r>
              <a:rPr lang="fr-FR" sz="2400" b="1" i="0" u="none" strike="noStrike" baseline="0" dirty="0" smtClean="0">
                <a:latin typeface="Times New Roman"/>
              </a:rPr>
              <a:t>A</a:t>
            </a:r>
            <a:r>
              <a:rPr lang="fr-FR" sz="2400" b="1" i="0" u="none" strike="noStrike" baseline="0" dirty="0" smtClean="0">
                <a:latin typeface="Times New Roman"/>
              </a:rPr>
              <a:t>. </a:t>
            </a:r>
            <a:r>
              <a:rPr lang="fr-FR" sz="2400" b="1" i="0" u="none" strike="noStrike" baseline="0" dirty="0" err="1" smtClean="0">
                <a:latin typeface="Times New Roman"/>
              </a:rPr>
              <a:t>judgement</a:t>
            </a:r>
            <a:r>
              <a:rPr lang="fr-FR" sz="2400" b="1" i="0" u="none" strike="noStrike" baseline="0" dirty="0" smtClean="0">
                <a:latin typeface="Times New Roman"/>
              </a:rPr>
              <a:t>   </a:t>
            </a:r>
            <a:r>
              <a:rPr lang="fr-FR" sz="2400" b="1" i="0" u="none" strike="noStrike" baseline="0" dirty="0" smtClean="0">
                <a:latin typeface="Times New Roman"/>
              </a:rPr>
              <a:t>B</a:t>
            </a:r>
            <a:r>
              <a:rPr lang="fr-FR" sz="2400" b="1" i="0" u="none" strike="noStrike" baseline="0" dirty="0" smtClean="0">
                <a:latin typeface="Times New Roman"/>
              </a:rPr>
              <a:t>. perception </a:t>
            </a:r>
            <a:r>
              <a:rPr lang="vi-VN" sz="2400" b="1" dirty="0">
                <a:latin typeface="Times New Roman"/>
              </a:rPr>
              <a:t> </a:t>
            </a:r>
            <a:r>
              <a:rPr lang="vi-VN" sz="2400" b="1" dirty="0" smtClean="0">
                <a:latin typeface="Times New Roman"/>
              </a:rPr>
              <a:t>  </a:t>
            </a:r>
            <a:r>
              <a:rPr lang="fr-FR" sz="2400" b="1" i="0" u="none" strike="noStrike" baseline="0" dirty="0" smtClean="0">
                <a:latin typeface="Times New Roman"/>
              </a:rPr>
              <a:t>C</a:t>
            </a:r>
            <a:r>
              <a:rPr lang="fr-FR" sz="2400" b="1" i="0" u="none" strike="noStrike" baseline="0" dirty="0" smtClean="0">
                <a:latin typeface="Times New Roman"/>
              </a:rPr>
              <a:t>. </a:t>
            </a:r>
            <a:r>
              <a:rPr lang="fr-FR" sz="2400" b="1" i="0" u="none" strike="noStrike" baseline="0" dirty="0" err="1" smtClean="0">
                <a:latin typeface="Times New Roman"/>
              </a:rPr>
              <a:t>devotion</a:t>
            </a:r>
            <a:r>
              <a:rPr lang="fr-FR" sz="2400" b="1" i="0" u="none" strike="noStrike" baseline="0" dirty="0" smtClean="0">
                <a:latin typeface="Times New Roman"/>
              </a:rPr>
              <a:t>  </a:t>
            </a:r>
            <a:r>
              <a:rPr lang="fr-FR" sz="2400" b="1" i="0" u="none" strike="noStrike" baseline="0" dirty="0" smtClean="0">
                <a:latin typeface="Times New Roman"/>
              </a:rPr>
              <a:t>D</a:t>
            </a:r>
            <a:r>
              <a:rPr lang="fr-FR" sz="2400" b="1" i="0" u="none" strike="noStrike" baseline="0" dirty="0" smtClean="0">
                <a:latin typeface="Times New Roman"/>
              </a:rPr>
              <a:t>. discrimination</a:t>
            </a:r>
          </a:p>
        </p:txBody>
      </p:sp>
      <p:sp>
        <p:nvSpPr>
          <p:cNvPr id="4" name="TextBox 3"/>
          <p:cNvSpPr txBox="1"/>
          <p:nvPr/>
        </p:nvSpPr>
        <p:spPr>
          <a:xfrm>
            <a:off x="228600" y="2743200"/>
            <a:ext cx="8686800" cy="3970318"/>
          </a:xfrm>
          <a:prstGeom prst="rect">
            <a:avLst/>
          </a:prstGeom>
          <a:noFill/>
        </p:spPr>
        <p:txBody>
          <a:bodyPr wrap="square" rtlCol="0">
            <a:spAutoFit/>
          </a:bodyPr>
          <a:lstStyle/>
          <a:p>
            <a:pPr lvl="0"/>
            <a:r>
              <a:rPr lang="en-US" sz="2800" dirty="0"/>
              <a:t>judgment (n): </a:t>
            </a:r>
            <a:r>
              <a:rPr lang="en-US" sz="2800" dirty="0" err="1"/>
              <a:t>sự</a:t>
            </a:r>
            <a:r>
              <a:rPr lang="en-US" sz="2800" dirty="0"/>
              <a:t> </a:t>
            </a:r>
            <a:r>
              <a:rPr lang="en-US" sz="2800" dirty="0" err="1"/>
              <a:t>đánh</a:t>
            </a:r>
            <a:r>
              <a:rPr lang="en-US" sz="2800" dirty="0"/>
              <a:t> </a:t>
            </a:r>
            <a:r>
              <a:rPr lang="en-US" sz="2800" dirty="0" err="1"/>
              <a:t>giá</a:t>
            </a:r>
            <a:r>
              <a:rPr lang="en-US" sz="2800" dirty="0"/>
              <a:t>, </a:t>
            </a:r>
            <a:r>
              <a:rPr lang="en-US" sz="2800" dirty="0" err="1"/>
              <a:t>óc</a:t>
            </a:r>
            <a:r>
              <a:rPr lang="en-US" sz="2800" dirty="0"/>
              <a:t> </a:t>
            </a:r>
            <a:r>
              <a:rPr lang="en-US" sz="2800" dirty="0" err="1"/>
              <a:t>phán</a:t>
            </a:r>
            <a:r>
              <a:rPr lang="en-US" sz="2800" dirty="0"/>
              <a:t> </a:t>
            </a:r>
            <a:r>
              <a:rPr lang="en-US" sz="2800" dirty="0" err="1"/>
              <a:t>đoán</a:t>
            </a:r>
            <a:endParaRPr lang="en-US" sz="2800" dirty="0"/>
          </a:p>
          <a:p>
            <a:pPr lvl="0"/>
            <a:r>
              <a:rPr lang="en-US" sz="2800" dirty="0"/>
              <a:t>perception (n): </a:t>
            </a:r>
            <a:r>
              <a:rPr lang="en-US" sz="2800" dirty="0" err="1"/>
              <a:t>sự</a:t>
            </a:r>
            <a:r>
              <a:rPr lang="en-US" sz="2800" dirty="0"/>
              <a:t> </a:t>
            </a:r>
            <a:r>
              <a:rPr lang="en-US" sz="2800" dirty="0" err="1"/>
              <a:t>tiếp</a:t>
            </a:r>
            <a:r>
              <a:rPr lang="en-US" sz="2800" dirty="0"/>
              <a:t> </a:t>
            </a:r>
            <a:r>
              <a:rPr lang="en-US" sz="2800" dirty="0" err="1"/>
              <a:t>nhận</a:t>
            </a:r>
            <a:r>
              <a:rPr lang="en-US" sz="2800" dirty="0"/>
              <a:t>, </a:t>
            </a:r>
            <a:r>
              <a:rPr lang="en-US" sz="2800" dirty="0" err="1"/>
              <a:t>sự</a:t>
            </a:r>
            <a:r>
              <a:rPr lang="en-US" sz="2800" dirty="0"/>
              <a:t> </a:t>
            </a:r>
            <a:r>
              <a:rPr lang="en-US" sz="2800" dirty="0" err="1"/>
              <a:t>nhận</a:t>
            </a:r>
            <a:r>
              <a:rPr lang="en-US" sz="2800" dirty="0"/>
              <a:t> </a:t>
            </a:r>
            <a:r>
              <a:rPr lang="en-US" sz="2800" dirty="0" err="1"/>
              <a:t>thức</a:t>
            </a:r>
            <a:endParaRPr lang="en-US" sz="2800" dirty="0"/>
          </a:p>
          <a:p>
            <a:pPr lvl="0"/>
            <a:r>
              <a:rPr lang="en-US" sz="2800" dirty="0"/>
              <a:t>devotion (n): </a:t>
            </a:r>
            <a:r>
              <a:rPr lang="en-US" sz="2800" dirty="0" err="1"/>
              <a:t>sự</a:t>
            </a:r>
            <a:r>
              <a:rPr lang="en-US" sz="2800" dirty="0"/>
              <a:t> </a:t>
            </a:r>
            <a:r>
              <a:rPr lang="en-US" sz="2800" dirty="0" err="1"/>
              <a:t>tận</a:t>
            </a:r>
            <a:r>
              <a:rPr lang="en-US" sz="2800" dirty="0"/>
              <a:t> </a:t>
            </a:r>
            <a:r>
              <a:rPr lang="en-US" sz="2800" dirty="0" err="1"/>
              <a:t>tụy</a:t>
            </a:r>
            <a:r>
              <a:rPr lang="en-US" sz="2800" dirty="0"/>
              <a:t>, </a:t>
            </a:r>
            <a:r>
              <a:rPr lang="en-US" sz="2800" dirty="0" err="1"/>
              <a:t>sự</a:t>
            </a:r>
            <a:r>
              <a:rPr lang="en-US" sz="2800" dirty="0"/>
              <a:t> </a:t>
            </a:r>
            <a:r>
              <a:rPr lang="en-US" sz="2800" dirty="0" err="1"/>
              <a:t>hiến</a:t>
            </a:r>
            <a:r>
              <a:rPr lang="en-US" sz="2800" dirty="0"/>
              <a:t> </a:t>
            </a:r>
            <a:r>
              <a:rPr lang="en-US" sz="2800" dirty="0" err="1"/>
              <a:t>dâng</a:t>
            </a:r>
            <a:endParaRPr lang="en-US" sz="2800" dirty="0"/>
          </a:p>
          <a:p>
            <a:pPr lvl="0"/>
            <a:r>
              <a:rPr lang="en-US" sz="2800" dirty="0"/>
              <a:t>discrimination (n): </a:t>
            </a:r>
            <a:r>
              <a:rPr lang="en-US" sz="2800" dirty="0" err="1"/>
              <a:t>sự</a:t>
            </a:r>
            <a:r>
              <a:rPr lang="en-US" sz="2800" dirty="0"/>
              <a:t> </a:t>
            </a:r>
            <a:r>
              <a:rPr lang="en-US" sz="2800" dirty="0" err="1"/>
              <a:t>phân</a:t>
            </a:r>
            <a:r>
              <a:rPr lang="en-US" sz="2800" dirty="0"/>
              <a:t> </a:t>
            </a:r>
            <a:r>
              <a:rPr lang="en-US" sz="2800" dirty="0" err="1"/>
              <a:t>biệt</a:t>
            </a:r>
            <a:r>
              <a:rPr lang="en-US" sz="2800" dirty="0"/>
              <a:t> </a:t>
            </a:r>
            <a:r>
              <a:rPr lang="en-US" sz="2800" dirty="0" err="1"/>
              <a:t>đối</a:t>
            </a:r>
            <a:r>
              <a:rPr lang="en-US" sz="2800" dirty="0"/>
              <a:t> </a:t>
            </a:r>
            <a:r>
              <a:rPr lang="en-US" sz="2800" dirty="0" err="1"/>
              <a:t>xử</a:t>
            </a:r>
            <a:endParaRPr lang="en-US" sz="2800" dirty="0"/>
          </a:p>
          <a:p>
            <a:r>
              <a:rPr lang="en-US" sz="2800" dirty="0" smtClean="0"/>
              <a:t>(</a:t>
            </a:r>
            <a:r>
              <a:rPr lang="en-US" sz="2800" dirty="0" err="1"/>
              <a:t>Thêm</a:t>
            </a:r>
            <a:r>
              <a:rPr lang="en-US" sz="2800" dirty="0"/>
              <a:t> </a:t>
            </a:r>
            <a:r>
              <a:rPr lang="en-US" sz="2800" dirty="0" err="1"/>
              <a:t>vào</a:t>
            </a:r>
            <a:r>
              <a:rPr lang="en-US" sz="2800" dirty="0"/>
              <a:t> </a:t>
            </a:r>
            <a:r>
              <a:rPr lang="en-US" sz="2800" dirty="0" err="1"/>
              <a:t>đó</a:t>
            </a:r>
            <a:r>
              <a:rPr lang="en-US" sz="2800" dirty="0"/>
              <a:t>, </a:t>
            </a:r>
            <a:r>
              <a:rPr lang="en-US" sz="2800" dirty="0" err="1"/>
              <a:t>nhiều</a:t>
            </a:r>
            <a:r>
              <a:rPr lang="en-US" sz="2800" dirty="0"/>
              <a:t> </a:t>
            </a:r>
            <a:r>
              <a:rPr lang="en-US" sz="2800" dirty="0" err="1"/>
              <a:t>rào</a:t>
            </a:r>
            <a:r>
              <a:rPr lang="en-US" sz="2800" dirty="0"/>
              <a:t> </a:t>
            </a:r>
            <a:r>
              <a:rPr lang="en-US" sz="2800" dirty="0" err="1"/>
              <a:t>cản</a:t>
            </a:r>
            <a:r>
              <a:rPr lang="en-US" sz="2800" dirty="0"/>
              <a:t> </a:t>
            </a:r>
            <a:r>
              <a:rPr lang="en-US" sz="2800" dirty="0" err="1"/>
              <a:t>đối</a:t>
            </a:r>
            <a:r>
              <a:rPr lang="en-US" sz="2800" dirty="0"/>
              <a:t> </a:t>
            </a:r>
            <a:r>
              <a:rPr lang="en-US" sz="2800" dirty="0" err="1"/>
              <a:t>với</a:t>
            </a:r>
            <a:r>
              <a:rPr lang="en-US" sz="2800" dirty="0"/>
              <a:t> </a:t>
            </a:r>
            <a:r>
              <a:rPr lang="en-US" sz="2800" dirty="0" err="1"/>
              <a:t>cơ</a:t>
            </a:r>
            <a:r>
              <a:rPr lang="en-US" sz="2800" dirty="0"/>
              <a:t> </a:t>
            </a:r>
            <a:r>
              <a:rPr lang="en-US" sz="2800" dirty="0" err="1"/>
              <a:t>hội</a:t>
            </a:r>
            <a:r>
              <a:rPr lang="en-US" sz="2800" dirty="0"/>
              <a:t> </a:t>
            </a:r>
            <a:r>
              <a:rPr lang="en-US" sz="2800" dirty="0" err="1"/>
              <a:t>nghề</a:t>
            </a:r>
            <a:r>
              <a:rPr lang="en-US" sz="2800" dirty="0"/>
              <a:t> </a:t>
            </a:r>
            <a:r>
              <a:rPr lang="en-US" sz="2800" dirty="0" err="1"/>
              <a:t>nghiệp</a:t>
            </a:r>
            <a:r>
              <a:rPr lang="en-US" sz="2800" dirty="0"/>
              <a:t> </a:t>
            </a:r>
            <a:r>
              <a:rPr lang="en-US" sz="2800" dirty="0" err="1"/>
              <a:t>đã</a:t>
            </a:r>
            <a:r>
              <a:rPr lang="en-US" sz="2800" dirty="0"/>
              <a:t> </a:t>
            </a:r>
            <a:r>
              <a:rPr lang="en-US" sz="2800" dirty="0" err="1"/>
              <a:t>tồn</a:t>
            </a:r>
            <a:r>
              <a:rPr lang="en-US" sz="2800" dirty="0"/>
              <a:t> </a:t>
            </a:r>
            <a:r>
              <a:rPr lang="en-US" sz="2800" dirty="0" err="1"/>
              <a:t>tại</a:t>
            </a:r>
            <a:r>
              <a:rPr lang="en-US" sz="2800" dirty="0"/>
              <a:t> </a:t>
            </a:r>
            <a:r>
              <a:rPr lang="en-US" sz="2800" dirty="0" err="1"/>
              <a:t>một</a:t>
            </a:r>
            <a:r>
              <a:rPr lang="en-US" sz="2800" dirty="0"/>
              <a:t> </a:t>
            </a:r>
            <a:r>
              <a:rPr lang="en-US" sz="2800" dirty="0" err="1"/>
              <a:t>vài</a:t>
            </a:r>
            <a:r>
              <a:rPr lang="en-US" sz="2800" dirty="0"/>
              <a:t> </a:t>
            </a:r>
            <a:r>
              <a:rPr lang="en-US" sz="2800" dirty="0" err="1"/>
              <a:t>thập</a:t>
            </a:r>
            <a:r>
              <a:rPr lang="en-US" sz="2800" dirty="0"/>
              <a:t> </a:t>
            </a:r>
            <a:r>
              <a:rPr lang="en-US" sz="2800" dirty="0" err="1"/>
              <a:t>kỉ</a:t>
            </a:r>
            <a:r>
              <a:rPr lang="en-US" sz="2800" dirty="0"/>
              <a:t> </a:t>
            </a:r>
            <a:r>
              <a:rPr lang="en-US" sz="2800" dirty="0" err="1"/>
              <a:t>trước</a:t>
            </a:r>
            <a:r>
              <a:rPr lang="en-US" sz="2800" dirty="0"/>
              <a:t> </a:t>
            </a:r>
            <a:r>
              <a:rPr lang="en-US" sz="2800" dirty="0" err="1"/>
              <a:t>đây</a:t>
            </a:r>
            <a:r>
              <a:rPr lang="en-US" sz="2800" dirty="0"/>
              <a:t> </a:t>
            </a:r>
            <a:r>
              <a:rPr lang="en-US" sz="2800" dirty="0" err="1"/>
              <a:t>như</a:t>
            </a:r>
            <a:r>
              <a:rPr lang="en-US" sz="2800" dirty="0"/>
              <a:t> </a:t>
            </a:r>
            <a:r>
              <a:rPr lang="en-US" sz="2800" dirty="0" err="1"/>
              <a:t>sự</a:t>
            </a:r>
            <a:r>
              <a:rPr lang="en-US" sz="2800" dirty="0"/>
              <a:t> </a:t>
            </a:r>
            <a:r>
              <a:rPr lang="en-US" sz="2800" dirty="0" err="1"/>
              <a:t>phân</a:t>
            </a:r>
            <a:r>
              <a:rPr lang="en-US" sz="2800" dirty="0"/>
              <a:t> </a:t>
            </a:r>
            <a:r>
              <a:rPr lang="en-US" sz="2800" dirty="0" err="1"/>
              <a:t>biệt</a:t>
            </a:r>
            <a:r>
              <a:rPr lang="en-US" sz="2800" dirty="0"/>
              <a:t> </a:t>
            </a:r>
            <a:r>
              <a:rPr lang="en-US" sz="2800" dirty="0" err="1"/>
              <a:t>đối</a:t>
            </a:r>
            <a:r>
              <a:rPr lang="en-US" sz="2800" dirty="0"/>
              <a:t> </a:t>
            </a:r>
            <a:r>
              <a:rPr lang="en-US" sz="2800" dirty="0" err="1"/>
              <a:t>xử</a:t>
            </a:r>
            <a:r>
              <a:rPr lang="en-US" sz="2800" dirty="0"/>
              <a:t> </a:t>
            </a:r>
            <a:r>
              <a:rPr lang="en-US" sz="2800" dirty="0" err="1"/>
              <a:t>dựa</a:t>
            </a:r>
            <a:r>
              <a:rPr lang="en-US" sz="2800" dirty="0"/>
              <a:t> </a:t>
            </a:r>
            <a:r>
              <a:rPr lang="en-US" sz="2800" dirty="0" err="1"/>
              <a:t>trên</a:t>
            </a:r>
            <a:r>
              <a:rPr lang="en-US" sz="2800" dirty="0"/>
              <a:t> </a:t>
            </a:r>
            <a:r>
              <a:rPr lang="en-US" sz="2800" dirty="0" err="1"/>
              <a:t>giới</a:t>
            </a:r>
            <a:r>
              <a:rPr lang="en-US" sz="2800" dirty="0"/>
              <a:t> </a:t>
            </a:r>
            <a:r>
              <a:rPr lang="en-US" sz="2800" dirty="0" err="1"/>
              <a:t>tính</a:t>
            </a:r>
            <a:r>
              <a:rPr lang="en-US" sz="2800" dirty="0"/>
              <a:t> </a:t>
            </a:r>
            <a:r>
              <a:rPr lang="en-US" sz="2800" dirty="0" err="1"/>
              <a:t>hoặc</a:t>
            </a:r>
            <a:r>
              <a:rPr lang="en-US" sz="2800" dirty="0"/>
              <a:t> </a:t>
            </a:r>
            <a:r>
              <a:rPr lang="en-US" sz="2800" dirty="0" err="1"/>
              <a:t>tôn</a:t>
            </a:r>
            <a:r>
              <a:rPr lang="en-US" sz="2800" dirty="0"/>
              <a:t> </a:t>
            </a:r>
            <a:r>
              <a:rPr lang="en-US" sz="2800" dirty="0" err="1"/>
              <a:t>giáo</a:t>
            </a:r>
            <a:r>
              <a:rPr lang="en-US" sz="2800" dirty="0"/>
              <a:t> </a:t>
            </a:r>
            <a:r>
              <a:rPr lang="en-US" sz="2800" dirty="0" err="1"/>
              <a:t>hoặc</a:t>
            </a:r>
            <a:r>
              <a:rPr lang="en-US" sz="2800" dirty="0"/>
              <a:t> </a:t>
            </a:r>
            <a:r>
              <a:rPr lang="en-US" sz="2800" dirty="0" err="1"/>
              <a:t>nguồn</a:t>
            </a:r>
            <a:r>
              <a:rPr lang="en-US" sz="2800" dirty="0"/>
              <a:t> </a:t>
            </a:r>
            <a:r>
              <a:rPr lang="en-US" sz="2800" dirty="0" err="1"/>
              <a:t>gốc</a:t>
            </a:r>
            <a:r>
              <a:rPr lang="en-US" sz="2800" dirty="0"/>
              <a:t> </a:t>
            </a:r>
            <a:r>
              <a:rPr lang="en-US" sz="2800" dirty="0" err="1"/>
              <a:t>dân</a:t>
            </a:r>
            <a:r>
              <a:rPr lang="en-US" sz="2800" dirty="0"/>
              <a:t> </a:t>
            </a:r>
            <a:r>
              <a:rPr lang="en-US" sz="2800" dirty="0" err="1"/>
              <a:t>tộc</a:t>
            </a:r>
            <a:r>
              <a:rPr lang="en-US" sz="2800" dirty="0"/>
              <a:t>...)</a:t>
            </a:r>
          </a:p>
          <a:p>
            <a:r>
              <a:rPr lang="en-US" sz="2800" dirty="0"/>
              <a:t> </a:t>
            </a:r>
          </a:p>
          <a:p>
            <a:endParaRPr lang="en-US" sz="2800" dirty="0"/>
          </a:p>
        </p:txBody>
      </p:sp>
      <p:sp>
        <p:nvSpPr>
          <p:cNvPr id="5" name="Oval 4"/>
          <p:cNvSpPr/>
          <p:nvPr/>
        </p:nvSpPr>
        <p:spPr>
          <a:xfrm>
            <a:off x="6196885" y="1828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24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noAutofit/>
          </a:bodyPr>
          <a:lstStyle/>
          <a:p>
            <a:pPr algn="l"/>
            <a:r>
              <a:rPr lang="en-US" sz="2400" b="1" i="0" u="none" strike="noStrike" baseline="0" dirty="0" smtClean="0">
                <a:latin typeface="Times New Roman"/>
              </a:rPr>
              <a:t>Question 38: </a:t>
            </a:r>
            <a:r>
              <a:rPr lang="en-US" sz="2400" dirty="0" smtClean="0"/>
              <a:t>“In addition, many of the barriers to career opportunity that existed only a few decades ago, such as discrimination based on sex or religion or ethnic origins, are </a:t>
            </a:r>
            <a:r>
              <a:rPr lang="vi-VN" sz="2400" u="sng" dirty="0" smtClean="0"/>
              <a:t>............. </a:t>
            </a:r>
            <a:r>
              <a:rPr lang="en-US" sz="2400" dirty="0" smtClean="0"/>
              <a:t>disappearing.” </a:t>
            </a:r>
            <a:r>
              <a:rPr lang="vi-VN" sz="2400" dirty="0" smtClean="0"/>
              <a:t/>
            </a:r>
            <a:br>
              <a:rPr lang="vi-VN" sz="2400" dirty="0" smtClean="0"/>
            </a:br>
            <a:r>
              <a:rPr lang="en-US" sz="2400" b="1" i="0" u="none" strike="noStrike" baseline="0" dirty="0" smtClean="0">
                <a:latin typeface="Times New Roman"/>
              </a:rPr>
              <a:t>A</a:t>
            </a:r>
            <a:r>
              <a:rPr lang="en-US" sz="2400" b="1" i="0" u="none" strike="noStrike" baseline="0" dirty="0" smtClean="0">
                <a:latin typeface="Times New Roman"/>
              </a:rPr>
              <a:t>. rapidly    	</a:t>
            </a:r>
            <a:r>
              <a:rPr lang="en-US" sz="2400" b="1" i="0" u="none" strike="noStrike" baseline="0" dirty="0" smtClean="0">
                <a:latin typeface="Times New Roman"/>
              </a:rPr>
              <a:t>B</a:t>
            </a:r>
            <a:r>
              <a:rPr lang="en-US" sz="2400" b="1" i="0" u="none" strike="noStrike" baseline="0" dirty="0" smtClean="0">
                <a:latin typeface="Times New Roman"/>
              </a:rPr>
              <a:t>. incessantly   </a:t>
            </a:r>
            <a:r>
              <a:rPr lang="en-US" sz="2400" b="1" i="0" u="none" strike="noStrike" baseline="0" dirty="0" smtClean="0">
                <a:latin typeface="Times New Roman"/>
              </a:rPr>
              <a:t>C</a:t>
            </a:r>
            <a:r>
              <a:rPr lang="en-US" sz="2400" b="1" i="0" u="none" strike="noStrike" baseline="0" dirty="0" smtClean="0">
                <a:latin typeface="Times New Roman"/>
              </a:rPr>
              <a:t>. categorically  	D. vigilantly</a:t>
            </a:r>
          </a:p>
        </p:txBody>
      </p:sp>
      <p:sp>
        <p:nvSpPr>
          <p:cNvPr id="4" name="TextBox 3"/>
          <p:cNvSpPr txBox="1"/>
          <p:nvPr/>
        </p:nvSpPr>
        <p:spPr>
          <a:xfrm>
            <a:off x="304800" y="2667000"/>
            <a:ext cx="8382000" cy="3970318"/>
          </a:xfrm>
          <a:prstGeom prst="rect">
            <a:avLst/>
          </a:prstGeom>
          <a:noFill/>
        </p:spPr>
        <p:txBody>
          <a:bodyPr wrap="square" rtlCol="0">
            <a:spAutoFit/>
          </a:bodyPr>
          <a:lstStyle/>
          <a:p>
            <a:pPr lvl="0"/>
            <a:r>
              <a:rPr lang="en-US" sz="2800" dirty="0"/>
              <a:t>rapidly (</a:t>
            </a:r>
            <a:r>
              <a:rPr lang="en-US" sz="2800" dirty="0" err="1"/>
              <a:t>adv</a:t>
            </a:r>
            <a:r>
              <a:rPr lang="en-US" sz="2800" dirty="0"/>
              <a:t>): </a:t>
            </a:r>
            <a:r>
              <a:rPr lang="en-US" sz="2800" dirty="0" err="1"/>
              <a:t>nhanh</a:t>
            </a:r>
            <a:r>
              <a:rPr lang="en-US" sz="2800" dirty="0"/>
              <a:t> </a:t>
            </a:r>
            <a:r>
              <a:rPr lang="en-US" sz="2800" dirty="0" err="1"/>
              <a:t>chóng</a:t>
            </a:r>
            <a:endParaRPr lang="en-US" sz="2800" dirty="0"/>
          </a:p>
          <a:p>
            <a:pPr lvl="0"/>
            <a:r>
              <a:rPr lang="en-US" sz="2800" dirty="0"/>
              <a:t>incessantly (</a:t>
            </a:r>
            <a:r>
              <a:rPr lang="en-US" sz="2800" dirty="0" err="1"/>
              <a:t>adv</a:t>
            </a:r>
            <a:r>
              <a:rPr lang="en-US" sz="2800" dirty="0"/>
              <a:t>): </a:t>
            </a:r>
            <a:r>
              <a:rPr lang="en-US" sz="2800" dirty="0" err="1"/>
              <a:t>không</a:t>
            </a:r>
            <a:r>
              <a:rPr lang="en-US" sz="2800" dirty="0"/>
              <a:t> </a:t>
            </a:r>
            <a:r>
              <a:rPr lang="en-US" sz="2800" dirty="0" err="1"/>
              <a:t>ngừng</a:t>
            </a:r>
            <a:r>
              <a:rPr lang="en-US" sz="2800" dirty="0"/>
              <a:t>, </a:t>
            </a:r>
            <a:r>
              <a:rPr lang="en-US" sz="2800" dirty="0" err="1"/>
              <a:t>không</a:t>
            </a:r>
            <a:r>
              <a:rPr lang="en-US" sz="2800" dirty="0"/>
              <a:t> </a:t>
            </a:r>
            <a:r>
              <a:rPr lang="en-US" sz="2800" dirty="0" err="1"/>
              <a:t>dứt</a:t>
            </a:r>
            <a:endParaRPr lang="en-US" sz="2800" dirty="0"/>
          </a:p>
          <a:p>
            <a:pPr lvl="0"/>
            <a:r>
              <a:rPr lang="en-US" sz="2800" dirty="0"/>
              <a:t>categorically (</a:t>
            </a:r>
            <a:r>
              <a:rPr lang="en-US" sz="2800" dirty="0" err="1"/>
              <a:t>adv</a:t>
            </a:r>
            <a:r>
              <a:rPr lang="en-US" sz="2800" dirty="0"/>
              <a:t>): </a:t>
            </a:r>
            <a:r>
              <a:rPr lang="en-US" sz="2800" dirty="0" err="1"/>
              <a:t>rõ</a:t>
            </a:r>
            <a:r>
              <a:rPr lang="en-US" sz="2800" dirty="0"/>
              <a:t> </a:t>
            </a:r>
            <a:r>
              <a:rPr lang="en-US" sz="2800" dirty="0" err="1"/>
              <a:t>ràng</a:t>
            </a:r>
            <a:r>
              <a:rPr lang="en-US" sz="2800" dirty="0"/>
              <a:t>, minh </a:t>
            </a:r>
            <a:r>
              <a:rPr lang="en-US" sz="2800" dirty="0" err="1"/>
              <a:t>bạch</a:t>
            </a:r>
            <a:endParaRPr lang="en-US" sz="2800" dirty="0"/>
          </a:p>
          <a:p>
            <a:pPr lvl="0"/>
            <a:r>
              <a:rPr lang="en-US" sz="2800" dirty="0"/>
              <a:t>vigilantly (</a:t>
            </a:r>
            <a:r>
              <a:rPr lang="en-US" sz="2800" dirty="0" err="1"/>
              <a:t>adv</a:t>
            </a:r>
            <a:r>
              <a:rPr lang="en-US" sz="2800" dirty="0"/>
              <a:t>): </a:t>
            </a:r>
            <a:r>
              <a:rPr lang="en-US" sz="2800" dirty="0" err="1"/>
              <a:t>thận</a:t>
            </a:r>
            <a:r>
              <a:rPr lang="en-US" sz="2800" dirty="0"/>
              <a:t> </a:t>
            </a:r>
            <a:r>
              <a:rPr lang="en-US" sz="2800" dirty="0" err="1"/>
              <a:t>trọng</a:t>
            </a:r>
            <a:r>
              <a:rPr lang="en-US" sz="2800" dirty="0"/>
              <a:t>, </a:t>
            </a:r>
            <a:r>
              <a:rPr lang="en-US" sz="2800" dirty="0" err="1"/>
              <a:t>cảnh</a:t>
            </a:r>
            <a:r>
              <a:rPr lang="en-US" sz="2800" dirty="0"/>
              <a:t> </a:t>
            </a:r>
            <a:r>
              <a:rPr lang="en-US" sz="2800" dirty="0" err="1"/>
              <a:t>giác</a:t>
            </a:r>
            <a:endParaRPr lang="en-US" sz="2800" dirty="0"/>
          </a:p>
          <a:p>
            <a:r>
              <a:rPr lang="en-US" sz="2800" dirty="0" smtClean="0"/>
              <a:t>(</a:t>
            </a:r>
            <a:r>
              <a:rPr lang="en-US" sz="2800" dirty="0" err="1"/>
              <a:t>Thêm</a:t>
            </a:r>
            <a:r>
              <a:rPr lang="en-US" sz="2800" dirty="0"/>
              <a:t> </a:t>
            </a:r>
            <a:r>
              <a:rPr lang="en-US" sz="2800" dirty="0" err="1"/>
              <a:t>vào</a:t>
            </a:r>
            <a:r>
              <a:rPr lang="en-US" sz="2800" dirty="0"/>
              <a:t> </a:t>
            </a:r>
            <a:r>
              <a:rPr lang="en-US" sz="2800" dirty="0" err="1"/>
              <a:t>đó</a:t>
            </a:r>
            <a:r>
              <a:rPr lang="en-US" sz="2800" dirty="0"/>
              <a:t>, </a:t>
            </a:r>
            <a:r>
              <a:rPr lang="en-US" sz="2800" dirty="0" err="1"/>
              <a:t>nhiều</a:t>
            </a:r>
            <a:r>
              <a:rPr lang="en-US" sz="2800" dirty="0"/>
              <a:t> </a:t>
            </a:r>
            <a:r>
              <a:rPr lang="en-US" sz="2800" dirty="0" err="1"/>
              <a:t>rào</a:t>
            </a:r>
            <a:r>
              <a:rPr lang="en-US" sz="2800" dirty="0"/>
              <a:t> </a:t>
            </a:r>
            <a:r>
              <a:rPr lang="en-US" sz="2800" dirty="0" err="1"/>
              <a:t>cản</a:t>
            </a:r>
            <a:r>
              <a:rPr lang="en-US" sz="2800" dirty="0"/>
              <a:t> </a:t>
            </a:r>
            <a:r>
              <a:rPr lang="en-US" sz="2800" dirty="0" err="1"/>
              <a:t>đối</a:t>
            </a:r>
            <a:r>
              <a:rPr lang="en-US" sz="2800" dirty="0"/>
              <a:t> </a:t>
            </a:r>
            <a:r>
              <a:rPr lang="en-US" sz="2800" dirty="0" err="1"/>
              <a:t>với</a:t>
            </a:r>
            <a:r>
              <a:rPr lang="en-US" sz="2800" dirty="0"/>
              <a:t> </a:t>
            </a:r>
            <a:r>
              <a:rPr lang="en-US" sz="2800" dirty="0" err="1"/>
              <a:t>cơ</a:t>
            </a:r>
            <a:r>
              <a:rPr lang="en-US" sz="2800" dirty="0"/>
              <a:t> </a:t>
            </a:r>
            <a:r>
              <a:rPr lang="en-US" sz="2800" dirty="0" err="1"/>
              <a:t>hội</a:t>
            </a:r>
            <a:r>
              <a:rPr lang="en-US" sz="2800" dirty="0"/>
              <a:t> </a:t>
            </a:r>
            <a:r>
              <a:rPr lang="en-US" sz="2800" dirty="0" err="1"/>
              <a:t>nghề</a:t>
            </a:r>
            <a:r>
              <a:rPr lang="en-US" sz="2800" dirty="0"/>
              <a:t> </a:t>
            </a:r>
            <a:r>
              <a:rPr lang="en-US" sz="2800" dirty="0" err="1"/>
              <a:t>nghiệp</a:t>
            </a:r>
            <a:r>
              <a:rPr lang="en-US" sz="2800" dirty="0"/>
              <a:t> </a:t>
            </a:r>
            <a:r>
              <a:rPr lang="en-US" sz="2800" dirty="0" err="1"/>
              <a:t>đã</a:t>
            </a:r>
            <a:r>
              <a:rPr lang="en-US" sz="2800" dirty="0"/>
              <a:t> </a:t>
            </a:r>
            <a:r>
              <a:rPr lang="en-US" sz="2800" dirty="0" err="1"/>
              <a:t>tồn</a:t>
            </a:r>
            <a:r>
              <a:rPr lang="en-US" sz="2800" dirty="0"/>
              <a:t> </a:t>
            </a:r>
            <a:r>
              <a:rPr lang="en-US" sz="2800" dirty="0" err="1"/>
              <a:t>tại</a:t>
            </a:r>
            <a:r>
              <a:rPr lang="en-US" sz="2800" dirty="0"/>
              <a:t> </a:t>
            </a:r>
            <a:r>
              <a:rPr lang="en-US" sz="2800" dirty="0" err="1"/>
              <a:t>chỉ</a:t>
            </a:r>
            <a:r>
              <a:rPr lang="en-US" sz="2800" dirty="0"/>
              <a:t> </a:t>
            </a:r>
            <a:r>
              <a:rPr lang="en-US" sz="2800" dirty="0" err="1"/>
              <a:t>một</a:t>
            </a:r>
            <a:r>
              <a:rPr lang="en-US" sz="2800" dirty="0"/>
              <a:t> </a:t>
            </a:r>
            <a:r>
              <a:rPr lang="en-US" sz="2800" dirty="0" err="1"/>
              <a:t>vài</a:t>
            </a:r>
            <a:r>
              <a:rPr lang="en-US" sz="2800" dirty="0"/>
              <a:t> </a:t>
            </a:r>
            <a:r>
              <a:rPr lang="en-US" sz="2800" dirty="0" err="1"/>
              <a:t>thập</a:t>
            </a:r>
            <a:r>
              <a:rPr lang="en-US" sz="2800" dirty="0"/>
              <a:t> </a:t>
            </a:r>
            <a:r>
              <a:rPr lang="en-US" sz="2800" dirty="0" err="1"/>
              <a:t>kỉ</a:t>
            </a:r>
            <a:r>
              <a:rPr lang="en-US" sz="2800" dirty="0"/>
              <a:t> </a:t>
            </a:r>
            <a:r>
              <a:rPr lang="en-US" sz="2800" dirty="0" err="1"/>
              <a:t>trước</a:t>
            </a:r>
            <a:r>
              <a:rPr lang="en-US" sz="2800" dirty="0"/>
              <a:t> </a:t>
            </a:r>
            <a:r>
              <a:rPr lang="en-US" sz="2800" dirty="0" err="1"/>
              <a:t>đây</a:t>
            </a:r>
            <a:r>
              <a:rPr lang="en-US" sz="2800" dirty="0"/>
              <a:t> </a:t>
            </a:r>
            <a:r>
              <a:rPr lang="en-US" sz="2800" dirty="0" err="1"/>
              <a:t>như</a:t>
            </a:r>
            <a:r>
              <a:rPr lang="en-US" sz="2800" dirty="0"/>
              <a:t> </a:t>
            </a:r>
            <a:r>
              <a:rPr lang="en-US" sz="2800" dirty="0" err="1"/>
              <a:t>sự</a:t>
            </a:r>
            <a:r>
              <a:rPr lang="en-US" sz="2800" dirty="0"/>
              <a:t> </a:t>
            </a:r>
            <a:r>
              <a:rPr lang="en-US" sz="2800" dirty="0" err="1"/>
              <a:t>phân</a:t>
            </a:r>
            <a:r>
              <a:rPr lang="en-US" sz="2800" dirty="0"/>
              <a:t> </a:t>
            </a:r>
            <a:r>
              <a:rPr lang="en-US" sz="2800" dirty="0" err="1"/>
              <a:t>biệt</a:t>
            </a:r>
            <a:r>
              <a:rPr lang="en-US" sz="2800" dirty="0"/>
              <a:t> </a:t>
            </a:r>
            <a:r>
              <a:rPr lang="en-US" sz="2800" dirty="0" err="1"/>
              <a:t>đối</a:t>
            </a:r>
            <a:r>
              <a:rPr lang="en-US" sz="2800" dirty="0"/>
              <a:t> </a:t>
            </a:r>
            <a:r>
              <a:rPr lang="en-US" sz="2800" dirty="0" err="1"/>
              <a:t>xử</a:t>
            </a:r>
            <a:r>
              <a:rPr lang="en-US" sz="2800" dirty="0"/>
              <a:t> </a:t>
            </a:r>
            <a:r>
              <a:rPr lang="en-US" sz="2800" dirty="0" err="1"/>
              <a:t>dựa</a:t>
            </a:r>
            <a:r>
              <a:rPr lang="en-US" sz="2800" dirty="0"/>
              <a:t> </a:t>
            </a:r>
            <a:r>
              <a:rPr lang="en-US" sz="2800" dirty="0" err="1"/>
              <a:t>trên</a:t>
            </a:r>
            <a:r>
              <a:rPr lang="en-US" sz="2800" dirty="0"/>
              <a:t> </a:t>
            </a:r>
            <a:r>
              <a:rPr lang="en-US" sz="2800" dirty="0" err="1"/>
              <a:t>giới</a:t>
            </a:r>
            <a:r>
              <a:rPr lang="en-US" sz="2800" dirty="0"/>
              <a:t> </a:t>
            </a:r>
            <a:r>
              <a:rPr lang="en-US" sz="2800" dirty="0" err="1"/>
              <a:t>tính</a:t>
            </a:r>
            <a:r>
              <a:rPr lang="en-US" sz="2800" dirty="0"/>
              <a:t> </a:t>
            </a:r>
            <a:r>
              <a:rPr lang="en-US" sz="2800" dirty="0" err="1"/>
              <a:t>hoặc</a:t>
            </a:r>
            <a:r>
              <a:rPr lang="en-US" sz="2800" dirty="0"/>
              <a:t> </a:t>
            </a:r>
            <a:r>
              <a:rPr lang="en-US" sz="2800" dirty="0" err="1"/>
              <a:t>tôn</a:t>
            </a:r>
            <a:r>
              <a:rPr lang="en-US" sz="2800" dirty="0"/>
              <a:t> </a:t>
            </a:r>
            <a:r>
              <a:rPr lang="en-US" sz="2800" dirty="0" err="1"/>
              <a:t>giảo</a:t>
            </a:r>
            <a:r>
              <a:rPr lang="en-US" sz="2800" dirty="0"/>
              <a:t> </a:t>
            </a:r>
            <a:r>
              <a:rPr lang="en-US" sz="2800" dirty="0" err="1"/>
              <a:t>hoặc</a:t>
            </a:r>
            <a:r>
              <a:rPr lang="en-US" sz="2800" dirty="0"/>
              <a:t> </a:t>
            </a:r>
            <a:r>
              <a:rPr lang="en-US" sz="2800" dirty="0" err="1"/>
              <a:t>nguồn</a:t>
            </a:r>
            <a:r>
              <a:rPr lang="en-US" sz="2800" dirty="0"/>
              <a:t> </a:t>
            </a:r>
            <a:r>
              <a:rPr lang="en-US" sz="2800" dirty="0" err="1"/>
              <a:t>gốc</a:t>
            </a:r>
            <a:r>
              <a:rPr lang="en-US" sz="2800" dirty="0"/>
              <a:t> </a:t>
            </a:r>
            <a:r>
              <a:rPr lang="en-US" sz="2800" dirty="0" err="1"/>
              <a:t>dân</a:t>
            </a:r>
            <a:r>
              <a:rPr lang="en-US" sz="2800" dirty="0"/>
              <a:t> </a:t>
            </a:r>
            <a:r>
              <a:rPr lang="en-US" sz="2800" dirty="0" err="1"/>
              <a:t>tộc</a:t>
            </a:r>
            <a:r>
              <a:rPr lang="en-US" sz="2800" dirty="0"/>
              <a:t> </a:t>
            </a:r>
            <a:r>
              <a:rPr lang="en-US" sz="2800" dirty="0" err="1"/>
              <a:t>đang</a:t>
            </a:r>
            <a:r>
              <a:rPr lang="en-US" sz="2800" dirty="0"/>
              <a:t> </a:t>
            </a:r>
            <a:r>
              <a:rPr lang="en-US" sz="2800" dirty="0" err="1"/>
              <a:t>nhanh</a:t>
            </a:r>
            <a:r>
              <a:rPr lang="en-US" sz="2800" dirty="0"/>
              <a:t> </a:t>
            </a:r>
            <a:r>
              <a:rPr lang="en-US" sz="2800" dirty="0" err="1"/>
              <a:t>chóng</a:t>
            </a:r>
            <a:r>
              <a:rPr lang="en-US" sz="2800" dirty="0"/>
              <a:t> </a:t>
            </a:r>
            <a:r>
              <a:rPr lang="en-US" sz="2800" dirty="0" err="1"/>
              <a:t>biến</a:t>
            </a:r>
            <a:r>
              <a:rPr lang="en-US" sz="2800" dirty="0"/>
              <a:t> </a:t>
            </a:r>
            <a:r>
              <a:rPr lang="en-US" sz="2800" dirty="0" err="1"/>
              <a:t>mất</a:t>
            </a:r>
            <a:r>
              <a:rPr lang="en-US" sz="2800" dirty="0"/>
              <a:t>.)</a:t>
            </a:r>
          </a:p>
          <a:p>
            <a:endParaRPr lang="en-US" sz="2800" dirty="0"/>
          </a:p>
        </p:txBody>
      </p:sp>
      <p:sp>
        <p:nvSpPr>
          <p:cNvPr id="5" name="Oval 4"/>
          <p:cNvSpPr/>
          <p:nvPr/>
        </p:nvSpPr>
        <p:spPr>
          <a:xfrm>
            <a:off x="304800" y="1752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699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144" y="457200"/>
            <a:ext cx="8229600" cy="1143000"/>
          </a:xfrm>
        </p:spPr>
        <p:txBody>
          <a:bodyPr>
            <a:noAutofit/>
          </a:bodyPr>
          <a:lstStyle/>
          <a:p>
            <a:pPr algn="l"/>
            <a:r>
              <a:rPr lang="en-US" sz="2000" b="1" i="0" u="none" strike="noStrike" baseline="0" dirty="0" smtClean="0">
                <a:latin typeface="Times New Roman"/>
              </a:rPr>
              <a:t>Question 39. What is the main focus of this passage</a:t>
            </a:r>
            <a:r>
              <a:rPr lang="en-US" sz="2000" b="1" i="0" u="none" strike="noStrike" baseline="0" dirty="0" smtClean="0">
                <a:latin typeface="Times New Roman"/>
              </a:rPr>
              <a:t>?</a:t>
            </a:r>
            <a:r>
              <a:rPr lang="en-US" sz="2000" dirty="0"/>
              <a:t> </a:t>
            </a:r>
            <a:r>
              <a:rPr lang="vi-VN" sz="2000" dirty="0" smtClean="0"/>
              <a:t/>
            </a:r>
            <a:br>
              <a:rPr lang="vi-VN" sz="2000" dirty="0" smtClean="0"/>
            </a:br>
            <a:r>
              <a:rPr lang="en-US" sz="2000" dirty="0" smtClean="0"/>
              <a:t>A</a:t>
            </a:r>
            <a:r>
              <a:rPr lang="en-US" sz="2000" dirty="0"/>
              <a:t>. Jobs on Wall Street</a:t>
            </a:r>
            <a:br>
              <a:rPr lang="en-US" sz="2000" dirty="0"/>
            </a:br>
            <a:r>
              <a:rPr lang="en-US" sz="2000" dirty="0" smtClean="0"/>
              <a:t>B</a:t>
            </a:r>
            <a:r>
              <a:rPr lang="en-US" sz="2000" dirty="0"/>
              <a:t>. Types of graduate degrees</a:t>
            </a:r>
            <a:br>
              <a:rPr lang="en-US" sz="2000" dirty="0"/>
            </a:br>
            <a:r>
              <a:rPr lang="en-US" sz="2000" dirty="0"/>
              <a:t>C. Changes in enrollment for MBA schools</a:t>
            </a:r>
            <a:br>
              <a:rPr lang="en-US" sz="2000" dirty="0"/>
            </a:br>
            <a:r>
              <a:rPr lang="en-US" sz="2000" dirty="0"/>
              <a:t>D. How schools are changing to reflect the economy</a:t>
            </a:r>
            <a:br>
              <a:rPr lang="en-US" sz="2000" dirty="0"/>
            </a:br>
            <a:endParaRPr lang="en-US" sz="2000" b="1" i="0" u="none" strike="noStrike" baseline="0" dirty="0" smtClean="0">
              <a:latin typeface="Times New Roman"/>
            </a:endParaRPr>
          </a:p>
        </p:txBody>
      </p:sp>
      <p:sp>
        <p:nvSpPr>
          <p:cNvPr id="4" name="TextBox 3"/>
          <p:cNvSpPr txBox="1"/>
          <p:nvPr/>
        </p:nvSpPr>
        <p:spPr>
          <a:xfrm>
            <a:off x="317679" y="2057400"/>
            <a:ext cx="8534400" cy="4708981"/>
          </a:xfrm>
          <a:prstGeom prst="rect">
            <a:avLst/>
          </a:prstGeom>
          <a:noFill/>
        </p:spPr>
        <p:txBody>
          <a:bodyPr wrap="square" rtlCol="0">
            <a:spAutoFit/>
          </a:bodyPr>
          <a:lstStyle/>
          <a:p>
            <a:r>
              <a:rPr lang="en-US" sz="2000" dirty="0" err="1"/>
              <a:t>Trọng</a:t>
            </a:r>
            <a:r>
              <a:rPr lang="en-US" sz="2000" dirty="0"/>
              <a:t> </a:t>
            </a:r>
            <a:r>
              <a:rPr lang="en-US" sz="2000" dirty="0" err="1"/>
              <a:t>tâm</a:t>
            </a:r>
            <a:r>
              <a:rPr lang="en-US" sz="2000" dirty="0"/>
              <a:t> </a:t>
            </a:r>
            <a:r>
              <a:rPr lang="en-US" sz="2000" dirty="0" err="1"/>
              <a:t>chính</a:t>
            </a:r>
            <a:r>
              <a:rPr lang="en-US" sz="2000" dirty="0"/>
              <a:t> </a:t>
            </a:r>
            <a:r>
              <a:rPr lang="en-US" sz="2000" dirty="0" err="1"/>
              <a:t>của</a:t>
            </a:r>
            <a:r>
              <a:rPr lang="en-US" sz="2000" dirty="0"/>
              <a:t> </a:t>
            </a:r>
            <a:r>
              <a:rPr lang="en-US" sz="2000" dirty="0" err="1"/>
              <a:t>bài</a:t>
            </a:r>
            <a:r>
              <a:rPr lang="en-US" sz="2000" dirty="0"/>
              <a:t> </a:t>
            </a:r>
            <a:r>
              <a:rPr lang="en-US" sz="2000" dirty="0" err="1"/>
              <a:t>đọc</a:t>
            </a:r>
            <a:r>
              <a:rPr lang="en-US" sz="2000" dirty="0"/>
              <a:t> </a:t>
            </a:r>
            <a:r>
              <a:rPr lang="en-US" sz="2000" dirty="0" err="1"/>
              <a:t>này</a:t>
            </a:r>
            <a:r>
              <a:rPr lang="en-US" sz="2000" dirty="0"/>
              <a:t> </a:t>
            </a:r>
            <a:r>
              <a:rPr lang="en-US" sz="2000" dirty="0" err="1"/>
              <a:t>là</a:t>
            </a:r>
            <a:r>
              <a:rPr lang="en-US" sz="2000" dirty="0"/>
              <a:t> </a:t>
            </a:r>
            <a:r>
              <a:rPr lang="en-US" sz="2000" dirty="0" err="1"/>
              <a:t>gì</a:t>
            </a:r>
            <a:r>
              <a:rPr lang="en-US" sz="2000" dirty="0"/>
              <a:t>?</a:t>
            </a:r>
          </a:p>
          <a:p>
            <a:pPr lvl="0"/>
            <a:r>
              <a:rPr lang="en-US" sz="2000" dirty="0" err="1"/>
              <a:t>Các</a:t>
            </a:r>
            <a:r>
              <a:rPr lang="en-US" sz="2000" dirty="0"/>
              <a:t> </a:t>
            </a:r>
            <a:r>
              <a:rPr lang="en-US" sz="2000" dirty="0" err="1"/>
              <a:t>công</a:t>
            </a:r>
            <a:r>
              <a:rPr lang="en-US" sz="2000" dirty="0"/>
              <a:t> </a:t>
            </a:r>
            <a:r>
              <a:rPr lang="en-US" sz="2000" dirty="0" err="1"/>
              <a:t>việc</a:t>
            </a:r>
            <a:r>
              <a:rPr lang="en-US" sz="2000" dirty="0"/>
              <a:t> </a:t>
            </a:r>
            <a:r>
              <a:rPr lang="en-US" sz="2000" dirty="0" err="1"/>
              <a:t>trên</a:t>
            </a:r>
            <a:r>
              <a:rPr lang="en-US" sz="2000" dirty="0"/>
              <a:t> </a:t>
            </a:r>
            <a:r>
              <a:rPr lang="en-US" sz="2000" dirty="0" err="1"/>
              <a:t>phố</a:t>
            </a:r>
            <a:r>
              <a:rPr lang="en-US" sz="2000" dirty="0"/>
              <a:t> Wall</a:t>
            </a:r>
          </a:p>
          <a:p>
            <a:pPr lvl="0"/>
            <a:r>
              <a:rPr lang="en-US" sz="2000" dirty="0" err="1"/>
              <a:t>Các</a:t>
            </a:r>
            <a:r>
              <a:rPr lang="en-US" sz="2000" dirty="0"/>
              <a:t> </a:t>
            </a:r>
            <a:r>
              <a:rPr lang="en-US" sz="2000" dirty="0" err="1"/>
              <a:t>loại</a:t>
            </a:r>
            <a:r>
              <a:rPr lang="en-US" sz="2000" dirty="0"/>
              <a:t> </a:t>
            </a:r>
            <a:r>
              <a:rPr lang="en-US" sz="2000" dirty="0" err="1"/>
              <a:t>bằng</a:t>
            </a:r>
            <a:r>
              <a:rPr lang="en-US" sz="2000" dirty="0"/>
              <a:t> </a:t>
            </a:r>
            <a:r>
              <a:rPr lang="en-US" sz="2000" dirty="0" err="1"/>
              <a:t>tốt</a:t>
            </a:r>
            <a:r>
              <a:rPr lang="en-US" sz="2000" dirty="0"/>
              <a:t> </a:t>
            </a:r>
            <a:r>
              <a:rPr lang="en-US" sz="2000" dirty="0" err="1"/>
              <a:t>nghiệp</a:t>
            </a:r>
            <a:endParaRPr lang="en-US" sz="2000" dirty="0"/>
          </a:p>
          <a:p>
            <a:pPr lvl="0"/>
            <a:r>
              <a:rPr lang="en-US" sz="2000" dirty="0" err="1"/>
              <a:t>Những</a:t>
            </a:r>
            <a:r>
              <a:rPr lang="en-US" sz="2000" dirty="0"/>
              <a:t> </a:t>
            </a:r>
            <a:r>
              <a:rPr lang="en-US" sz="2000" dirty="0" err="1"/>
              <a:t>thay</a:t>
            </a:r>
            <a:r>
              <a:rPr lang="en-US" sz="2000" dirty="0"/>
              <a:t> </a:t>
            </a:r>
            <a:r>
              <a:rPr lang="en-US" sz="2000" dirty="0" err="1"/>
              <a:t>đổi</a:t>
            </a:r>
            <a:r>
              <a:rPr lang="en-US" sz="2000" dirty="0"/>
              <a:t> </a:t>
            </a:r>
            <a:r>
              <a:rPr lang="en-US" sz="2000" dirty="0" err="1"/>
              <a:t>trong</a:t>
            </a:r>
            <a:r>
              <a:rPr lang="en-US" sz="2000" dirty="0"/>
              <a:t> </a:t>
            </a:r>
            <a:r>
              <a:rPr lang="en-US" sz="2000" dirty="0" err="1"/>
              <a:t>việc</a:t>
            </a:r>
            <a:r>
              <a:rPr lang="en-US" sz="2000" dirty="0"/>
              <a:t> </a:t>
            </a:r>
            <a:r>
              <a:rPr lang="en-US" sz="2000" dirty="0" err="1"/>
              <a:t>tuyển</a:t>
            </a:r>
            <a:r>
              <a:rPr lang="en-US" sz="2000" dirty="0"/>
              <a:t> </a:t>
            </a:r>
            <a:r>
              <a:rPr lang="en-US" sz="2000" dirty="0" err="1"/>
              <a:t>sinh</a:t>
            </a:r>
            <a:r>
              <a:rPr lang="en-US" sz="2000" dirty="0"/>
              <a:t> </a:t>
            </a:r>
            <a:r>
              <a:rPr lang="en-US" sz="2000" dirty="0" err="1"/>
              <a:t>của</a:t>
            </a:r>
            <a:r>
              <a:rPr lang="en-US" sz="2000" dirty="0"/>
              <a:t> </a:t>
            </a:r>
            <a:r>
              <a:rPr lang="en-US" sz="2000" dirty="0" err="1"/>
              <a:t>các</a:t>
            </a:r>
            <a:r>
              <a:rPr lang="en-US" sz="2000" dirty="0"/>
              <a:t> </a:t>
            </a:r>
            <a:r>
              <a:rPr lang="en-US" sz="2000" dirty="0" err="1"/>
              <a:t>trường</a:t>
            </a:r>
            <a:r>
              <a:rPr lang="en-US" sz="2000" dirty="0"/>
              <a:t> MBA</a:t>
            </a:r>
          </a:p>
          <a:p>
            <a:pPr lvl="0"/>
            <a:r>
              <a:rPr lang="en-US" sz="2000" dirty="0" err="1"/>
              <a:t>Cách</a:t>
            </a:r>
            <a:r>
              <a:rPr lang="en-US" sz="2000" dirty="0"/>
              <a:t> </a:t>
            </a:r>
            <a:r>
              <a:rPr lang="en-US" sz="2000" dirty="0" err="1"/>
              <a:t>thức</a:t>
            </a:r>
            <a:r>
              <a:rPr lang="en-US" sz="2000" dirty="0"/>
              <a:t> </a:t>
            </a:r>
            <a:r>
              <a:rPr lang="en-US" sz="2000" dirty="0" err="1"/>
              <a:t>các</a:t>
            </a:r>
            <a:r>
              <a:rPr lang="en-US" sz="2000" dirty="0"/>
              <a:t> </a:t>
            </a:r>
            <a:r>
              <a:rPr lang="en-US" sz="2000" dirty="0" err="1"/>
              <a:t>trường</a:t>
            </a:r>
            <a:r>
              <a:rPr lang="en-US" sz="2000" dirty="0"/>
              <a:t> </a:t>
            </a:r>
            <a:r>
              <a:rPr lang="en-US" sz="2000" dirty="0" err="1"/>
              <a:t>đang</a:t>
            </a:r>
            <a:r>
              <a:rPr lang="en-US" sz="2000" dirty="0"/>
              <a:t> </a:t>
            </a:r>
            <a:r>
              <a:rPr lang="en-US" sz="2000" dirty="0" err="1"/>
              <a:t>thay</a:t>
            </a:r>
            <a:r>
              <a:rPr lang="en-US" sz="2000" dirty="0"/>
              <a:t> </a:t>
            </a:r>
            <a:r>
              <a:rPr lang="en-US" sz="2000" dirty="0" err="1"/>
              <a:t>đổi</a:t>
            </a:r>
            <a:r>
              <a:rPr lang="en-US" sz="2000" dirty="0"/>
              <a:t> </a:t>
            </a:r>
            <a:r>
              <a:rPr lang="en-US" sz="2000" dirty="0" err="1"/>
              <a:t>để</a:t>
            </a:r>
            <a:r>
              <a:rPr lang="en-US" sz="2000" dirty="0"/>
              <a:t> </a:t>
            </a:r>
            <a:r>
              <a:rPr lang="en-US" sz="2000" dirty="0" err="1"/>
              <a:t>phản</a:t>
            </a:r>
            <a:r>
              <a:rPr lang="en-US" sz="2000" dirty="0"/>
              <a:t> </a:t>
            </a:r>
            <a:r>
              <a:rPr lang="en-US" sz="2000" dirty="0" err="1"/>
              <a:t>ánh</a:t>
            </a:r>
            <a:r>
              <a:rPr lang="en-US" sz="2000" dirty="0"/>
              <a:t> </a:t>
            </a:r>
            <a:r>
              <a:rPr lang="en-US" sz="2000" dirty="0" err="1"/>
              <a:t>nền</a:t>
            </a:r>
            <a:r>
              <a:rPr lang="en-US" sz="2000" dirty="0"/>
              <a:t> </a:t>
            </a:r>
            <a:r>
              <a:rPr lang="en-US" sz="2000" dirty="0" err="1"/>
              <a:t>kinh</a:t>
            </a:r>
            <a:r>
              <a:rPr lang="en-US" sz="2000" dirty="0"/>
              <a:t> </a:t>
            </a:r>
            <a:r>
              <a:rPr lang="en-US" sz="2000" dirty="0" err="1"/>
              <a:t>tế</a:t>
            </a:r>
            <a:endParaRPr lang="en-US" sz="2000" dirty="0"/>
          </a:p>
          <a:p>
            <a:r>
              <a:rPr lang="en-US" sz="2000" b="1" dirty="0" err="1"/>
              <a:t>Dẫn</a:t>
            </a:r>
            <a:r>
              <a:rPr lang="en-US" sz="2000" b="1" dirty="0"/>
              <a:t> </a:t>
            </a:r>
            <a:r>
              <a:rPr lang="en-US" sz="2000" b="1" dirty="0" err="1"/>
              <a:t>chứng</a:t>
            </a:r>
            <a:r>
              <a:rPr lang="en-US" sz="2000" b="1" dirty="0"/>
              <a:t>:</a:t>
            </a:r>
            <a:endParaRPr lang="en-US" sz="2000" dirty="0"/>
          </a:p>
          <a:p>
            <a:r>
              <a:rPr lang="en-US" sz="2000" dirty="0" err="1"/>
              <a:t>Đoạn</a:t>
            </a:r>
            <a:r>
              <a:rPr lang="en-US" sz="2000" dirty="0"/>
              <a:t> 1: After twenty years of growing student enrollments and economic prosperity, business schools in the United States have started to face harder times... (</a:t>
            </a:r>
            <a:r>
              <a:rPr lang="en-US" sz="2000" dirty="0" err="1"/>
              <a:t>Sau</a:t>
            </a:r>
            <a:r>
              <a:rPr lang="en-US" sz="2000" dirty="0"/>
              <a:t> 20 </a:t>
            </a:r>
            <a:r>
              <a:rPr lang="en-US" sz="2000" dirty="0" err="1"/>
              <a:t>năm</a:t>
            </a:r>
            <a:r>
              <a:rPr lang="en-US" sz="2000" dirty="0"/>
              <a:t> </a:t>
            </a:r>
            <a:r>
              <a:rPr lang="en-US" sz="2000" dirty="0" err="1"/>
              <a:t>gia</a:t>
            </a:r>
            <a:r>
              <a:rPr lang="en-US" sz="2000" dirty="0"/>
              <a:t> </a:t>
            </a:r>
            <a:r>
              <a:rPr lang="en-US" sz="2000" dirty="0" err="1"/>
              <a:t>tăng</a:t>
            </a:r>
            <a:r>
              <a:rPr lang="en-US" sz="2000" dirty="0"/>
              <a:t> </a:t>
            </a:r>
            <a:r>
              <a:rPr lang="en-US" sz="2000" dirty="0" err="1"/>
              <a:t>số</a:t>
            </a:r>
            <a:r>
              <a:rPr lang="en-US" sz="2000" dirty="0"/>
              <a:t> </a:t>
            </a:r>
            <a:r>
              <a:rPr lang="en-US" sz="2000" dirty="0" err="1"/>
              <a:t>sinh</a:t>
            </a:r>
            <a:r>
              <a:rPr lang="en-US" sz="2000" dirty="0"/>
              <a:t> </a:t>
            </a:r>
            <a:r>
              <a:rPr lang="en-US" sz="2000" dirty="0" err="1"/>
              <a:t>viên</a:t>
            </a:r>
            <a:r>
              <a:rPr lang="en-US" sz="2000" dirty="0"/>
              <a:t> </a:t>
            </a:r>
            <a:r>
              <a:rPr lang="en-US" sz="2000" dirty="0" err="1"/>
              <a:t>đăng</a:t>
            </a:r>
            <a:r>
              <a:rPr lang="en-US" sz="2000" dirty="0"/>
              <a:t> </a:t>
            </a:r>
            <a:r>
              <a:rPr lang="en-US" sz="2000" dirty="0" err="1"/>
              <a:t>kí</a:t>
            </a:r>
            <a:r>
              <a:rPr lang="en-US" sz="2000" dirty="0"/>
              <a:t> </a:t>
            </a:r>
            <a:r>
              <a:rPr lang="en-US" sz="2000" dirty="0" err="1"/>
              <a:t>học</a:t>
            </a:r>
            <a:r>
              <a:rPr lang="en-US" sz="2000" dirty="0"/>
              <a:t> </a:t>
            </a:r>
            <a:r>
              <a:rPr lang="en-US" sz="2000" dirty="0" err="1"/>
              <a:t>và</a:t>
            </a:r>
            <a:r>
              <a:rPr lang="en-US" sz="2000" dirty="0"/>
              <a:t> </a:t>
            </a:r>
            <a:r>
              <a:rPr lang="en-US" sz="2000" dirty="0" err="1"/>
              <a:t>sự</a:t>
            </a:r>
            <a:r>
              <a:rPr lang="en-US" sz="2000" dirty="0"/>
              <a:t> </a:t>
            </a:r>
            <a:r>
              <a:rPr lang="en-US" sz="2000" dirty="0" err="1"/>
              <a:t>phát</a:t>
            </a:r>
            <a:r>
              <a:rPr lang="en-US" sz="2000" dirty="0"/>
              <a:t> </a:t>
            </a:r>
            <a:r>
              <a:rPr lang="en-US" sz="2000" dirty="0" err="1"/>
              <a:t>triển</a:t>
            </a:r>
            <a:r>
              <a:rPr lang="en-US" sz="2000" dirty="0"/>
              <a:t> </a:t>
            </a:r>
            <a:r>
              <a:rPr lang="en-US" sz="2000" dirty="0" err="1"/>
              <a:t>thịnh</a:t>
            </a:r>
            <a:r>
              <a:rPr lang="en-US" sz="2000" dirty="0"/>
              <a:t> </a:t>
            </a:r>
            <a:r>
              <a:rPr lang="en-US" sz="2000" dirty="0" err="1"/>
              <a:t>vượng</a:t>
            </a:r>
            <a:r>
              <a:rPr lang="en-US" sz="2000" dirty="0"/>
              <a:t> </a:t>
            </a:r>
            <a:r>
              <a:rPr lang="en-US" sz="2000" dirty="0" err="1"/>
              <a:t>của</a:t>
            </a:r>
            <a:r>
              <a:rPr lang="en-US" sz="2000" dirty="0"/>
              <a:t> </a:t>
            </a:r>
            <a:r>
              <a:rPr lang="en-US" sz="2000" dirty="0" err="1"/>
              <a:t>nền</a:t>
            </a:r>
            <a:r>
              <a:rPr lang="en-US" sz="2000" dirty="0"/>
              <a:t> </a:t>
            </a:r>
            <a:r>
              <a:rPr lang="en-US" sz="2000" dirty="0" err="1"/>
              <a:t>kinh</a:t>
            </a:r>
            <a:r>
              <a:rPr lang="en-US" sz="2000" dirty="0"/>
              <a:t> </a:t>
            </a:r>
            <a:r>
              <a:rPr lang="en-US" sz="2000" dirty="0" err="1"/>
              <a:t>tế</a:t>
            </a:r>
            <a:r>
              <a:rPr lang="en-US" sz="2000" dirty="0"/>
              <a:t> </a:t>
            </a:r>
            <a:r>
              <a:rPr lang="en-US" sz="2000" dirty="0" err="1"/>
              <a:t>thì</a:t>
            </a:r>
            <a:r>
              <a:rPr lang="en-US" sz="2000" dirty="0"/>
              <a:t> </a:t>
            </a:r>
            <a:r>
              <a:rPr lang="en-US" sz="2000" dirty="0" err="1"/>
              <a:t>các</a:t>
            </a:r>
            <a:r>
              <a:rPr lang="en-US" sz="2000" dirty="0"/>
              <a:t> </a:t>
            </a:r>
            <a:r>
              <a:rPr lang="en-US" sz="2000" dirty="0" err="1"/>
              <a:t>trường</a:t>
            </a:r>
            <a:r>
              <a:rPr lang="en-US" sz="2000" dirty="0"/>
              <a:t> </a:t>
            </a:r>
            <a:r>
              <a:rPr lang="en-US" sz="2000" dirty="0" err="1"/>
              <a:t>kinh</a:t>
            </a:r>
            <a:r>
              <a:rPr lang="en-US" sz="2000" dirty="0"/>
              <a:t> </a:t>
            </a:r>
            <a:r>
              <a:rPr lang="en-US" sz="2000" dirty="0" err="1"/>
              <a:t>doanh</a:t>
            </a:r>
            <a:r>
              <a:rPr lang="en-US" sz="2000" dirty="0"/>
              <a:t> ở </a:t>
            </a:r>
            <a:r>
              <a:rPr lang="en-US" sz="2000" dirty="0" err="1"/>
              <a:t>Mỹ</a:t>
            </a:r>
            <a:r>
              <a:rPr lang="en-US" sz="2000" dirty="0"/>
              <a:t> </a:t>
            </a:r>
            <a:r>
              <a:rPr lang="en-US" sz="2000" dirty="0" err="1"/>
              <a:t>đã</a:t>
            </a:r>
            <a:r>
              <a:rPr lang="en-US" sz="2000" dirty="0"/>
              <a:t> </a:t>
            </a:r>
            <a:r>
              <a:rPr lang="en-US" sz="2000" dirty="0" err="1"/>
              <a:t>bắt</a:t>
            </a:r>
            <a:r>
              <a:rPr lang="en-US" sz="2000" dirty="0"/>
              <a:t> </a:t>
            </a:r>
            <a:r>
              <a:rPr lang="en-US" sz="2000" dirty="0" err="1"/>
              <a:t>đầu</a:t>
            </a:r>
            <a:r>
              <a:rPr lang="en-US" sz="2000" dirty="0"/>
              <a:t> </a:t>
            </a:r>
            <a:r>
              <a:rPr lang="en-US" sz="2000" dirty="0" err="1"/>
              <a:t>phải</a:t>
            </a:r>
            <a:r>
              <a:rPr lang="en-US" sz="2000" dirty="0"/>
              <a:t> </a:t>
            </a:r>
            <a:r>
              <a:rPr lang="en-US" sz="2000" dirty="0" err="1"/>
              <a:t>đối</a:t>
            </a:r>
            <a:r>
              <a:rPr lang="en-US" sz="2000" dirty="0"/>
              <a:t> </a:t>
            </a:r>
            <a:r>
              <a:rPr lang="en-US" sz="2000" dirty="0" err="1"/>
              <a:t>mặt</a:t>
            </a:r>
            <a:r>
              <a:rPr lang="en-US" sz="2000" dirty="0"/>
              <a:t> </a:t>
            </a:r>
            <a:r>
              <a:rPr lang="en-US" sz="2000" dirty="0" err="1"/>
              <a:t>với</a:t>
            </a:r>
            <a:r>
              <a:rPr lang="en-US" sz="2000" dirty="0"/>
              <a:t> </a:t>
            </a:r>
            <a:r>
              <a:rPr lang="en-US" sz="2000" dirty="0" err="1"/>
              <a:t>những</a:t>
            </a:r>
            <a:r>
              <a:rPr lang="en-US" sz="2000" dirty="0"/>
              <a:t> </a:t>
            </a:r>
            <a:r>
              <a:rPr lang="en-US" sz="2000" dirty="0" err="1"/>
              <a:t>khó</a:t>
            </a:r>
            <a:r>
              <a:rPr lang="en-US" sz="2000" dirty="0"/>
              <a:t> </a:t>
            </a:r>
            <a:r>
              <a:rPr lang="en-US" sz="2000" dirty="0" err="1"/>
              <a:t>khăn</a:t>
            </a:r>
            <a:r>
              <a:rPr lang="en-US" sz="2000" dirty="0"/>
              <a:t>...)</a:t>
            </a:r>
          </a:p>
          <a:p>
            <a:r>
              <a:rPr lang="en-US" sz="2000" dirty="0" err="1"/>
              <a:t>Đoạn</a:t>
            </a:r>
            <a:r>
              <a:rPr lang="en-US" sz="2000" dirty="0"/>
              <a:t> 2: There are two factors causing this decrease in students seeking an MBA degree. (</a:t>
            </a:r>
            <a:r>
              <a:rPr lang="en-US" sz="2000" dirty="0" err="1"/>
              <a:t>Có</a:t>
            </a:r>
            <a:r>
              <a:rPr lang="en-US" sz="2000" dirty="0"/>
              <a:t> 2 </a:t>
            </a:r>
            <a:r>
              <a:rPr lang="en-US" sz="2000" dirty="0" err="1"/>
              <a:t>yếu</a:t>
            </a:r>
            <a:r>
              <a:rPr lang="en-US" sz="2000" dirty="0"/>
              <a:t> </a:t>
            </a:r>
            <a:r>
              <a:rPr lang="en-US" sz="2000" dirty="0" err="1"/>
              <a:t>tố</a:t>
            </a:r>
            <a:r>
              <a:rPr lang="en-US" sz="2000" dirty="0"/>
              <a:t> </a:t>
            </a:r>
            <a:r>
              <a:rPr lang="en-US" sz="2000" dirty="0" err="1"/>
              <a:t>dẫn</a:t>
            </a:r>
            <a:r>
              <a:rPr lang="en-US" sz="2000" dirty="0"/>
              <a:t> </a:t>
            </a:r>
            <a:r>
              <a:rPr lang="en-US" sz="2000" dirty="0" err="1"/>
              <a:t>đến</a:t>
            </a:r>
            <a:r>
              <a:rPr lang="en-US" sz="2000" dirty="0"/>
              <a:t> </a:t>
            </a:r>
            <a:r>
              <a:rPr lang="en-US" sz="2000" dirty="0" err="1"/>
              <a:t>tình</a:t>
            </a:r>
            <a:r>
              <a:rPr lang="en-US" sz="2000" dirty="0"/>
              <a:t> </a:t>
            </a:r>
            <a:r>
              <a:rPr lang="en-US" sz="2000" dirty="0" err="1"/>
              <a:t>trạng</a:t>
            </a:r>
            <a:r>
              <a:rPr lang="en-US" sz="2000" dirty="0"/>
              <a:t> </a:t>
            </a:r>
            <a:r>
              <a:rPr lang="en-US" sz="2000" dirty="0" err="1"/>
              <a:t>giảm</a:t>
            </a:r>
            <a:r>
              <a:rPr lang="en-US" sz="2000" dirty="0"/>
              <a:t> </a:t>
            </a:r>
            <a:r>
              <a:rPr lang="en-US" sz="2000" dirty="0" err="1"/>
              <a:t>số</a:t>
            </a:r>
            <a:r>
              <a:rPr lang="en-US" sz="2000" dirty="0"/>
              <a:t> </a:t>
            </a:r>
            <a:r>
              <a:rPr lang="en-US" sz="2000" dirty="0" err="1"/>
              <a:t>lượng</a:t>
            </a:r>
            <a:r>
              <a:rPr lang="en-US" sz="2000" dirty="0"/>
              <a:t> </a:t>
            </a:r>
            <a:r>
              <a:rPr lang="en-US" sz="2000" dirty="0" err="1"/>
              <a:t>sinh</a:t>
            </a:r>
            <a:r>
              <a:rPr lang="en-US" sz="2000" dirty="0"/>
              <a:t> </a:t>
            </a:r>
            <a:r>
              <a:rPr lang="en-US" sz="2000" dirty="0" err="1"/>
              <a:t>viên</a:t>
            </a:r>
            <a:r>
              <a:rPr lang="en-US" sz="2000" dirty="0"/>
              <a:t> </a:t>
            </a:r>
            <a:r>
              <a:rPr lang="en-US" sz="2000" dirty="0" err="1"/>
              <a:t>theo</a:t>
            </a:r>
            <a:r>
              <a:rPr lang="en-US" sz="2000" dirty="0"/>
              <a:t> </a:t>
            </a:r>
            <a:r>
              <a:rPr lang="en-US" sz="2000" dirty="0" err="1"/>
              <a:t>đuổi</a:t>
            </a:r>
            <a:r>
              <a:rPr lang="en-US" sz="2000" dirty="0"/>
              <a:t> </a:t>
            </a:r>
            <a:r>
              <a:rPr lang="en-US" sz="2000" dirty="0" err="1"/>
              <a:t>bằng</a:t>
            </a:r>
            <a:r>
              <a:rPr lang="en-US" sz="2000" dirty="0"/>
              <a:t> MBA.)</a:t>
            </a:r>
          </a:p>
          <a:p>
            <a:endParaRPr lang="en-US" sz="2000" dirty="0"/>
          </a:p>
        </p:txBody>
      </p:sp>
      <p:sp>
        <p:nvSpPr>
          <p:cNvPr id="6" name="Rectangle 5"/>
          <p:cNvSpPr/>
          <p:nvPr/>
        </p:nvSpPr>
        <p:spPr>
          <a:xfrm>
            <a:off x="317679" y="1066800"/>
            <a:ext cx="368121" cy="2286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269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4. Both husband and wife should be responsible ________ doing the household chores. </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with 	B. to 	C. for 			D. of </a:t>
            </a:r>
          </a:p>
        </p:txBody>
      </p:sp>
      <p:sp>
        <p:nvSpPr>
          <p:cNvPr id="6" name="TextBox 5"/>
          <p:cNvSpPr txBox="1"/>
          <p:nvPr/>
        </p:nvSpPr>
        <p:spPr>
          <a:xfrm>
            <a:off x="381000" y="2209800"/>
            <a:ext cx="8382000" cy="2677656"/>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Giới</a:t>
            </a:r>
            <a:r>
              <a:rPr lang="en-US" sz="2800" dirty="0"/>
              <a:t> </a:t>
            </a:r>
            <a:r>
              <a:rPr lang="en-US" sz="2800" dirty="0" err="1"/>
              <a:t>từ</a:t>
            </a:r>
            <a:r>
              <a:rPr lang="en-US" sz="2800" dirty="0"/>
              <a:t> </a:t>
            </a:r>
          </a:p>
          <a:p>
            <a:r>
              <a:rPr lang="en-US" sz="2800" b="1" dirty="0" err="1"/>
              <a:t>Giải</a:t>
            </a:r>
            <a:r>
              <a:rPr lang="en-US" sz="2800" b="1" dirty="0"/>
              <a:t> </a:t>
            </a:r>
            <a:r>
              <a:rPr lang="en-US" sz="2800" b="1" dirty="0" err="1"/>
              <a:t>thích</a:t>
            </a:r>
            <a:r>
              <a:rPr lang="en-US" sz="2800" b="1" dirty="0"/>
              <a:t>: </a:t>
            </a:r>
            <a:r>
              <a:rPr lang="en-US" sz="2800" dirty="0">
                <a:solidFill>
                  <a:srgbClr val="FFFF00"/>
                </a:solidFill>
              </a:rPr>
              <a:t>be responsible for </a:t>
            </a:r>
            <a:r>
              <a:rPr lang="en-US" sz="2800" dirty="0" err="1">
                <a:solidFill>
                  <a:srgbClr val="FFFF00"/>
                </a:solidFill>
              </a:rPr>
              <a:t>st</a:t>
            </a:r>
            <a:r>
              <a:rPr lang="en-US" sz="2800" dirty="0">
                <a:solidFill>
                  <a:srgbClr val="FFFF00"/>
                </a:solidFill>
              </a:rPr>
              <a:t>/doing </a:t>
            </a:r>
            <a:r>
              <a:rPr lang="en-US" sz="2800" dirty="0" err="1">
                <a:solidFill>
                  <a:srgbClr val="FFFF00"/>
                </a:solidFill>
              </a:rPr>
              <a:t>st</a:t>
            </a:r>
            <a:r>
              <a:rPr lang="en-US" sz="2800" dirty="0"/>
              <a:t>: </a:t>
            </a:r>
            <a:r>
              <a:rPr lang="en-US" sz="2800" dirty="0" err="1"/>
              <a:t>có</a:t>
            </a:r>
            <a:r>
              <a:rPr lang="en-US" sz="2800" dirty="0"/>
              <a:t>, </a:t>
            </a:r>
            <a:r>
              <a:rPr lang="en-US" sz="2800" dirty="0" err="1"/>
              <a:t>chịu</a:t>
            </a:r>
            <a:r>
              <a:rPr lang="en-US" sz="2800" dirty="0"/>
              <a:t> </a:t>
            </a:r>
            <a:r>
              <a:rPr lang="en-US" sz="2800" dirty="0" err="1"/>
              <a:t>trách</a:t>
            </a:r>
            <a:r>
              <a:rPr lang="en-US" sz="2800" dirty="0"/>
              <a:t> </a:t>
            </a:r>
            <a:r>
              <a:rPr lang="en-US" sz="2800" dirty="0" err="1"/>
              <a:t>nhiệm</a:t>
            </a:r>
            <a:r>
              <a:rPr lang="en-US" sz="2800" dirty="0"/>
              <a:t> </a:t>
            </a:r>
            <a:r>
              <a:rPr lang="en-US" sz="2800" dirty="0" err="1"/>
              <a:t>về</a:t>
            </a:r>
            <a:r>
              <a:rPr lang="en-US" sz="2800" dirty="0"/>
              <a:t> </a:t>
            </a:r>
            <a:r>
              <a:rPr lang="en-US" sz="2800" dirty="0" err="1"/>
              <a:t>cái</a:t>
            </a:r>
            <a:r>
              <a:rPr lang="en-US" sz="2800" dirty="0"/>
              <a:t> </a:t>
            </a:r>
            <a:r>
              <a:rPr lang="en-US" sz="2800" dirty="0" err="1"/>
              <a:t>gì</a:t>
            </a:r>
            <a:r>
              <a:rPr lang="en-US" sz="2800" dirty="0"/>
              <a:t>/</a:t>
            </a:r>
            <a:r>
              <a:rPr lang="en-US" sz="2800" dirty="0" err="1"/>
              <a:t>làm</a:t>
            </a:r>
            <a:r>
              <a:rPr lang="en-US" sz="2800" dirty="0"/>
              <a:t> </a:t>
            </a:r>
            <a:r>
              <a:rPr lang="en-US" sz="2800" dirty="0" err="1"/>
              <a:t>gì</a:t>
            </a:r>
            <a:r>
              <a:rPr lang="en-US" sz="2800" dirty="0"/>
              <a:t> </a:t>
            </a:r>
          </a:p>
          <a:p>
            <a:r>
              <a:rPr lang="en-US" sz="2800" b="1" dirty="0" err="1"/>
              <a:t>Tạm</a:t>
            </a:r>
            <a:r>
              <a:rPr lang="en-US" sz="2800" b="1" dirty="0"/>
              <a:t> </a:t>
            </a:r>
            <a:r>
              <a:rPr lang="en-US" sz="2800" b="1" dirty="0" err="1"/>
              <a:t>dịch</a:t>
            </a:r>
            <a:r>
              <a:rPr lang="en-US" sz="2800" b="1" dirty="0"/>
              <a:t>: </a:t>
            </a:r>
            <a:r>
              <a:rPr lang="en-US" sz="2800" dirty="0" err="1"/>
              <a:t>Cả</a:t>
            </a:r>
            <a:r>
              <a:rPr lang="en-US" sz="2800" dirty="0"/>
              <a:t> </a:t>
            </a:r>
            <a:r>
              <a:rPr lang="en-US" sz="2800" dirty="0" err="1"/>
              <a:t>hai</a:t>
            </a:r>
            <a:r>
              <a:rPr lang="en-US" sz="2800" dirty="0"/>
              <a:t> </a:t>
            </a:r>
            <a:r>
              <a:rPr lang="en-US" sz="2800" dirty="0" err="1"/>
              <a:t>vợ</a:t>
            </a:r>
            <a:r>
              <a:rPr lang="en-US" sz="2800" dirty="0"/>
              <a:t> </a:t>
            </a:r>
            <a:r>
              <a:rPr lang="en-US" sz="2800" dirty="0" err="1"/>
              <a:t>chồng</a:t>
            </a:r>
            <a:r>
              <a:rPr lang="en-US" sz="2800" dirty="0"/>
              <a:t> </a:t>
            </a:r>
            <a:r>
              <a:rPr lang="en-US" sz="2800" dirty="0" err="1"/>
              <a:t>đều</a:t>
            </a:r>
            <a:r>
              <a:rPr lang="en-US" sz="2800" dirty="0"/>
              <a:t> </a:t>
            </a:r>
            <a:r>
              <a:rPr lang="en-US" sz="2800" dirty="0" err="1"/>
              <a:t>nên</a:t>
            </a:r>
            <a:r>
              <a:rPr lang="en-US" sz="2800" dirty="0"/>
              <a:t> </a:t>
            </a:r>
            <a:r>
              <a:rPr lang="en-US" sz="2800" dirty="0" err="1"/>
              <a:t>có</a:t>
            </a:r>
            <a:r>
              <a:rPr lang="en-US" sz="2800" dirty="0"/>
              <a:t> </a:t>
            </a:r>
            <a:r>
              <a:rPr lang="en-US" sz="2800" dirty="0" err="1"/>
              <a:t>trách</a:t>
            </a:r>
            <a:r>
              <a:rPr lang="en-US" sz="2800" dirty="0"/>
              <a:t> </a:t>
            </a:r>
            <a:r>
              <a:rPr lang="en-US" sz="2800" dirty="0" err="1"/>
              <a:t>nhiệm</a:t>
            </a:r>
            <a:r>
              <a:rPr lang="en-US" sz="2800" dirty="0"/>
              <a:t> </a:t>
            </a:r>
            <a:r>
              <a:rPr lang="en-US" sz="2800" dirty="0" err="1"/>
              <a:t>làm</a:t>
            </a:r>
            <a:r>
              <a:rPr lang="en-US" sz="2800" dirty="0"/>
              <a:t> </a:t>
            </a:r>
            <a:r>
              <a:rPr lang="en-US" sz="2800" dirty="0" err="1"/>
              <a:t>việc</a:t>
            </a:r>
            <a:r>
              <a:rPr lang="en-US" sz="2800" dirty="0"/>
              <a:t> </a:t>
            </a:r>
            <a:r>
              <a:rPr lang="en-US" sz="2800" dirty="0" err="1"/>
              <a:t>nhà</a:t>
            </a:r>
            <a:r>
              <a:rPr lang="en-US" sz="2800" dirty="0"/>
              <a:t>. </a:t>
            </a:r>
          </a:p>
          <a:p>
            <a:endParaRPr lang="en-US" sz="2800" dirty="0"/>
          </a:p>
        </p:txBody>
      </p:sp>
      <p:sp>
        <p:nvSpPr>
          <p:cNvPr id="7" name="Oval 6"/>
          <p:cNvSpPr/>
          <p:nvPr/>
        </p:nvSpPr>
        <p:spPr>
          <a:xfrm>
            <a:off x="32766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055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i="0" u="none" strike="noStrike" baseline="0" dirty="0" smtClean="0">
                <a:latin typeface="Times New Roman"/>
              </a:rPr>
              <a:t>Question 40. The word “prosperity” in the first paragraph could be best replaced by which of the following?</a:t>
            </a:r>
            <a:br>
              <a:rPr lang="en-US"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success	</a:t>
            </a:r>
            <a:r>
              <a:rPr lang="en-US" sz="2400" b="1" i="0" u="none" strike="noStrike" baseline="0" dirty="0" smtClean="0">
                <a:latin typeface="Times New Roman"/>
              </a:rPr>
              <a:t>B</a:t>
            </a:r>
            <a:r>
              <a:rPr lang="en-US" sz="2400" b="1" i="0" u="none" strike="noStrike" baseline="0" dirty="0" smtClean="0">
                <a:latin typeface="Times New Roman"/>
              </a:rPr>
              <a:t>. surplus	</a:t>
            </a:r>
            <a:r>
              <a:rPr lang="en-US" sz="2400" b="1" i="0" u="none" strike="noStrike" baseline="0" dirty="0" smtClean="0">
                <a:latin typeface="Times New Roman"/>
              </a:rPr>
              <a:t>C</a:t>
            </a:r>
            <a:r>
              <a:rPr lang="en-US" sz="2400" b="1" i="0" u="none" strike="noStrike" baseline="0" dirty="0" smtClean="0">
                <a:latin typeface="Times New Roman"/>
              </a:rPr>
              <a:t>. nurturing		D. education</a:t>
            </a:r>
          </a:p>
        </p:txBody>
      </p:sp>
      <p:sp>
        <p:nvSpPr>
          <p:cNvPr id="4" name="TextBox 3"/>
          <p:cNvSpPr txBox="1"/>
          <p:nvPr/>
        </p:nvSpPr>
        <p:spPr>
          <a:xfrm>
            <a:off x="304800" y="1752600"/>
            <a:ext cx="8686800" cy="5693866"/>
          </a:xfrm>
          <a:prstGeom prst="rect">
            <a:avLst/>
          </a:prstGeom>
          <a:noFill/>
        </p:spPr>
        <p:txBody>
          <a:bodyPr wrap="square" rtlCol="0">
            <a:spAutoFit/>
          </a:bodyPr>
          <a:lstStyle/>
          <a:p>
            <a:pPr lvl="0"/>
            <a:r>
              <a:rPr lang="en-US" sz="2800" dirty="0"/>
              <a:t>success (n): </a:t>
            </a:r>
            <a:r>
              <a:rPr lang="en-US" sz="2800" dirty="0" err="1"/>
              <a:t>sự</a:t>
            </a:r>
            <a:r>
              <a:rPr lang="en-US" sz="2800" dirty="0"/>
              <a:t> </a:t>
            </a:r>
            <a:r>
              <a:rPr lang="en-US" sz="2800" dirty="0" err="1"/>
              <a:t>thành</a:t>
            </a:r>
            <a:r>
              <a:rPr lang="en-US" sz="2800" dirty="0"/>
              <a:t> </a:t>
            </a:r>
            <a:r>
              <a:rPr lang="en-US" sz="2800" dirty="0" err="1"/>
              <a:t>công</a:t>
            </a:r>
            <a:endParaRPr lang="en-US" sz="2800" dirty="0"/>
          </a:p>
          <a:p>
            <a:pPr lvl="0"/>
            <a:r>
              <a:rPr lang="en-US" sz="2800" dirty="0"/>
              <a:t>surplus (n): </a:t>
            </a:r>
            <a:r>
              <a:rPr lang="en-US" sz="2800" dirty="0" err="1"/>
              <a:t>số</a:t>
            </a:r>
            <a:r>
              <a:rPr lang="en-US" sz="2800" dirty="0"/>
              <a:t> </a:t>
            </a:r>
            <a:r>
              <a:rPr lang="en-US" sz="2800" dirty="0" err="1"/>
              <a:t>dư</a:t>
            </a:r>
            <a:endParaRPr lang="en-US" sz="2800" dirty="0"/>
          </a:p>
          <a:p>
            <a:pPr lvl="0"/>
            <a:r>
              <a:rPr lang="en-US" sz="2800" dirty="0"/>
              <a:t>nurture (n): </a:t>
            </a:r>
            <a:r>
              <a:rPr lang="en-US" sz="2800" dirty="0" err="1"/>
              <a:t>sự</a:t>
            </a:r>
            <a:r>
              <a:rPr lang="en-US" sz="2800" dirty="0"/>
              <a:t> </a:t>
            </a:r>
            <a:r>
              <a:rPr lang="en-US" sz="2800" dirty="0" err="1"/>
              <a:t>nuôi</a:t>
            </a:r>
            <a:r>
              <a:rPr lang="en-US" sz="2800" dirty="0"/>
              <a:t> </a:t>
            </a:r>
            <a:r>
              <a:rPr lang="en-US" sz="2800" dirty="0" err="1"/>
              <a:t>dưỡng</a:t>
            </a:r>
            <a:endParaRPr lang="en-US" sz="2800" dirty="0"/>
          </a:p>
          <a:p>
            <a:pPr lvl="0"/>
            <a:r>
              <a:rPr lang="en-US" sz="2800" dirty="0"/>
              <a:t>education (n): </a:t>
            </a:r>
            <a:r>
              <a:rPr lang="en-US" sz="2800" dirty="0" err="1"/>
              <a:t>giáo</a:t>
            </a:r>
            <a:r>
              <a:rPr lang="en-US" sz="2800" dirty="0"/>
              <a:t> </a:t>
            </a:r>
            <a:r>
              <a:rPr lang="en-US" sz="2800" dirty="0" err="1"/>
              <a:t>dục</a:t>
            </a:r>
            <a:endParaRPr lang="en-US" sz="2800" dirty="0"/>
          </a:p>
          <a:p>
            <a:r>
              <a:rPr lang="en-US" sz="2800" dirty="0"/>
              <a:t>“After twenty years of growing student enrollments and economic prosperity, business schools in the United States have started to face harder times... (</a:t>
            </a:r>
            <a:r>
              <a:rPr lang="en-US" sz="2800" dirty="0" err="1"/>
              <a:t>Sau</a:t>
            </a:r>
            <a:r>
              <a:rPr lang="en-US" sz="2800" dirty="0"/>
              <a:t> 20 </a:t>
            </a:r>
            <a:r>
              <a:rPr lang="en-US" sz="2800" dirty="0" err="1"/>
              <a:t>năm</a:t>
            </a:r>
            <a:r>
              <a:rPr lang="en-US" sz="2800" dirty="0"/>
              <a:t> </a:t>
            </a:r>
            <a:r>
              <a:rPr lang="en-US" sz="2800" dirty="0" err="1"/>
              <a:t>gia</a:t>
            </a:r>
            <a:r>
              <a:rPr lang="en-US" sz="2800" dirty="0"/>
              <a:t> </a:t>
            </a:r>
            <a:r>
              <a:rPr lang="en-US" sz="2800" dirty="0" err="1"/>
              <a:t>tăng</a:t>
            </a:r>
            <a:r>
              <a:rPr lang="en-US" sz="2800" dirty="0"/>
              <a:t> </a:t>
            </a:r>
            <a:r>
              <a:rPr lang="en-US" sz="2800" dirty="0" err="1"/>
              <a:t>số</a:t>
            </a:r>
            <a:r>
              <a:rPr lang="en-US" sz="2800" dirty="0"/>
              <a:t> </a:t>
            </a:r>
            <a:r>
              <a:rPr lang="en-US" sz="2800" dirty="0" err="1"/>
              <a:t>sinh</a:t>
            </a:r>
            <a:r>
              <a:rPr lang="en-US" sz="2800" dirty="0"/>
              <a:t> </a:t>
            </a:r>
            <a:r>
              <a:rPr lang="en-US" sz="2800" dirty="0" err="1"/>
              <a:t>viên</a:t>
            </a:r>
            <a:r>
              <a:rPr lang="en-US" sz="2800" dirty="0"/>
              <a:t> </a:t>
            </a:r>
            <a:r>
              <a:rPr lang="en-US" sz="2800" dirty="0" err="1"/>
              <a:t>đăng</a:t>
            </a:r>
            <a:r>
              <a:rPr lang="en-US" sz="2800" dirty="0"/>
              <a:t> </a:t>
            </a:r>
            <a:r>
              <a:rPr lang="en-US" sz="2800" dirty="0" err="1"/>
              <a:t>kí</a:t>
            </a:r>
            <a:r>
              <a:rPr lang="en-US" sz="2800" dirty="0"/>
              <a:t> </a:t>
            </a:r>
            <a:r>
              <a:rPr lang="en-US" sz="2800" dirty="0" err="1"/>
              <a:t>học</a:t>
            </a:r>
            <a:r>
              <a:rPr lang="en-US" sz="2800" dirty="0"/>
              <a:t> </a:t>
            </a:r>
            <a:r>
              <a:rPr lang="en-US" sz="2800" dirty="0" err="1"/>
              <a:t>và</a:t>
            </a:r>
            <a:r>
              <a:rPr lang="en-US" sz="2800" dirty="0"/>
              <a:t> </a:t>
            </a:r>
            <a:r>
              <a:rPr lang="en-US" sz="2800" dirty="0" err="1"/>
              <a:t>sự</a:t>
            </a:r>
            <a:r>
              <a:rPr lang="en-US" sz="2800" dirty="0"/>
              <a:t> </a:t>
            </a:r>
            <a:r>
              <a:rPr lang="en-US" sz="2800" dirty="0" err="1"/>
              <a:t>phát</a:t>
            </a:r>
            <a:r>
              <a:rPr lang="en-US" sz="2800" dirty="0"/>
              <a:t> </a:t>
            </a:r>
            <a:r>
              <a:rPr lang="en-US" sz="2800" dirty="0" err="1"/>
              <a:t>triển</a:t>
            </a:r>
            <a:r>
              <a:rPr lang="en-US" sz="2800" dirty="0"/>
              <a:t> </a:t>
            </a:r>
            <a:r>
              <a:rPr lang="en-US" sz="2800" dirty="0" err="1"/>
              <a:t>thịnh</a:t>
            </a:r>
            <a:r>
              <a:rPr lang="en-US" sz="2800" dirty="0"/>
              <a:t> </a:t>
            </a:r>
            <a:r>
              <a:rPr lang="en-US" sz="2800" dirty="0" err="1"/>
              <a:t>vượng</a:t>
            </a:r>
            <a:r>
              <a:rPr lang="en-US" sz="2800" dirty="0"/>
              <a:t> </a:t>
            </a:r>
            <a:r>
              <a:rPr lang="en-US" sz="2800" dirty="0" err="1"/>
              <a:t>của</a:t>
            </a:r>
            <a:r>
              <a:rPr lang="en-US" sz="2800" dirty="0"/>
              <a:t> </a:t>
            </a:r>
            <a:r>
              <a:rPr lang="en-US" sz="2800" dirty="0" err="1"/>
              <a:t>nền</a:t>
            </a:r>
            <a:r>
              <a:rPr lang="en-US" sz="2800" dirty="0"/>
              <a:t> </a:t>
            </a:r>
            <a:r>
              <a:rPr lang="en-US" sz="2800" dirty="0" err="1"/>
              <a:t>kinh</a:t>
            </a:r>
            <a:r>
              <a:rPr lang="en-US" sz="2800" dirty="0"/>
              <a:t> </a:t>
            </a:r>
            <a:r>
              <a:rPr lang="en-US" sz="2800" dirty="0" err="1"/>
              <a:t>tế</a:t>
            </a:r>
            <a:r>
              <a:rPr lang="en-US" sz="2800" dirty="0"/>
              <a:t> </a:t>
            </a:r>
            <a:r>
              <a:rPr lang="en-US" sz="2800" dirty="0" err="1"/>
              <a:t>thì</a:t>
            </a:r>
            <a:r>
              <a:rPr lang="en-US" sz="2800" dirty="0"/>
              <a:t> </a:t>
            </a:r>
            <a:r>
              <a:rPr lang="en-US" sz="2800" dirty="0" err="1"/>
              <a:t>các</a:t>
            </a:r>
            <a:r>
              <a:rPr lang="en-US" sz="2800" dirty="0"/>
              <a:t> </a:t>
            </a:r>
            <a:r>
              <a:rPr lang="en-US" sz="2800" dirty="0" err="1"/>
              <a:t>trường</a:t>
            </a:r>
            <a:r>
              <a:rPr lang="en-US" sz="2800" dirty="0"/>
              <a:t> </a:t>
            </a:r>
            <a:r>
              <a:rPr lang="en-US" sz="2800" dirty="0" err="1"/>
              <a:t>kinh</a:t>
            </a:r>
            <a:r>
              <a:rPr lang="en-US" sz="2800" dirty="0"/>
              <a:t> </a:t>
            </a:r>
            <a:r>
              <a:rPr lang="en-US" sz="2800" dirty="0" err="1"/>
              <a:t>doanh</a:t>
            </a:r>
            <a:r>
              <a:rPr lang="en-US" sz="2800" dirty="0"/>
              <a:t> ở </a:t>
            </a:r>
            <a:r>
              <a:rPr lang="en-US" sz="2800" dirty="0" err="1"/>
              <a:t>Mỹ</a:t>
            </a:r>
            <a:r>
              <a:rPr lang="en-US" sz="2800" dirty="0"/>
              <a:t> </a:t>
            </a:r>
            <a:r>
              <a:rPr lang="en-US" sz="2800" dirty="0" err="1"/>
              <a:t>đã</a:t>
            </a:r>
            <a:r>
              <a:rPr lang="en-US" sz="2800" dirty="0"/>
              <a:t> </a:t>
            </a:r>
            <a:r>
              <a:rPr lang="en-US" sz="2800" dirty="0" err="1"/>
              <a:t>bắt</a:t>
            </a:r>
            <a:r>
              <a:rPr lang="en-US" sz="2800" dirty="0"/>
              <a:t> </a:t>
            </a:r>
            <a:r>
              <a:rPr lang="en-US" sz="2800" dirty="0" err="1"/>
              <a:t>đầu</a:t>
            </a:r>
            <a:r>
              <a:rPr lang="en-US" sz="2800" dirty="0"/>
              <a:t> </a:t>
            </a:r>
            <a:r>
              <a:rPr lang="en-US" sz="2800" dirty="0" err="1"/>
              <a:t>phải</a:t>
            </a:r>
            <a:r>
              <a:rPr lang="en-US" sz="2800" dirty="0"/>
              <a:t> </a:t>
            </a:r>
            <a:r>
              <a:rPr lang="en-US" sz="2800" dirty="0" err="1"/>
              <a:t>đối</a:t>
            </a:r>
            <a:r>
              <a:rPr lang="en-US" sz="2800" dirty="0"/>
              <a:t> </a:t>
            </a:r>
            <a:r>
              <a:rPr lang="en-US" sz="2800" dirty="0" err="1"/>
              <a:t>mặt</a:t>
            </a:r>
            <a:r>
              <a:rPr lang="en-US" sz="2800" dirty="0"/>
              <a:t> </a:t>
            </a:r>
            <a:r>
              <a:rPr lang="en-US" sz="2800" dirty="0" err="1"/>
              <a:t>với</a:t>
            </a:r>
            <a:r>
              <a:rPr lang="en-US" sz="2800" dirty="0"/>
              <a:t> </a:t>
            </a:r>
            <a:r>
              <a:rPr lang="en-US" sz="2800" dirty="0" err="1"/>
              <a:t>những</a:t>
            </a:r>
            <a:r>
              <a:rPr lang="en-US" sz="2800" dirty="0"/>
              <a:t> </a:t>
            </a:r>
            <a:r>
              <a:rPr lang="en-US" sz="2800" dirty="0" err="1"/>
              <a:t>khó</a:t>
            </a:r>
            <a:r>
              <a:rPr lang="en-US" sz="2800" dirty="0"/>
              <a:t> </a:t>
            </a:r>
            <a:r>
              <a:rPr lang="en-US" sz="2800" dirty="0" err="1"/>
              <a:t>khăn</a:t>
            </a:r>
            <a:r>
              <a:rPr lang="en-US" sz="2800" dirty="0"/>
              <a:t>...)”</a:t>
            </a:r>
          </a:p>
          <a:p>
            <a:r>
              <a:rPr lang="en-US" sz="2800" dirty="0"/>
              <a:t>Do </a:t>
            </a:r>
            <a:r>
              <a:rPr lang="en-US" sz="2800" dirty="0" err="1"/>
              <a:t>đó</a:t>
            </a:r>
            <a:r>
              <a:rPr lang="en-US" sz="2800" dirty="0"/>
              <a:t>: prosperity: ~ success: </a:t>
            </a:r>
            <a:r>
              <a:rPr lang="en-US" sz="2800" dirty="0" err="1"/>
              <a:t>sự</a:t>
            </a:r>
            <a:r>
              <a:rPr lang="en-US" sz="2800" dirty="0"/>
              <a:t> </a:t>
            </a:r>
            <a:r>
              <a:rPr lang="en-US" sz="2800" dirty="0" err="1"/>
              <a:t>thịnh</a:t>
            </a:r>
            <a:r>
              <a:rPr lang="en-US" sz="2800" dirty="0"/>
              <a:t> </a:t>
            </a:r>
            <a:r>
              <a:rPr lang="en-US" sz="2800" dirty="0" err="1"/>
              <a:t>vượng</a:t>
            </a:r>
            <a:r>
              <a:rPr lang="en-US" sz="2800" dirty="0"/>
              <a:t>, </a:t>
            </a:r>
            <a:r>
              <a:rPr lang="en-US" sz="2800" dirty="0" err="1"/>
              <a:t>sự</a:t>
            </a:r>
            <a:r>
              <a:rPr lang="en-US" sz="2800" dirty="0"/>
              <a:t> </a:t>
            </a:r>
            <a:r>
              <a:rPr lang="en-US" sz="2800" dirty="0" err="1"/>
              <a:t>thành</a:t>
            </a:r>
            <a:r>
              <a:rPr lang="en-US" sz="2800" dirty="0"/>
              <a:t> </a:t>
            </a:r>
            <a:r>
              <a:rPr lang="en-US" sz="2800" dirty="0" err="1"/>
              <a:t>công</a:t>
            </a:r>
            <a:endParaRPr lang="en-US" sz="2800" dirty="0"/>
          </a:p>
          <a:p>
            <a:endParaRPr lang="en-US" sz="2800" dirty="0"/>
          </a:p>
        </p:txBody>
      </p:sp>
      <p:sp>
        <p:nvSpPr>
          <p:cNvPr id="5" name="Oval 4"/>
          <p:cNvSpPr/>
          <p:nvPr/>
        </p:nvSpPr>
        <p:spPr>
          <a:xfrm>
            <a:off x="5334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30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41. Which of the following business schools has shown an increase in enrollment?</a:t>
            </a:r>
            <a:br>
              <a:rPr lang="en-US"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Princeton		B. Harvard	</a:t>
            </a:r>
            <a:r>
              <a:rPr lang="en-US" sz="2400" b="1" i="0" u="none" strike="noStrike" baseline="0" dirty="0" smtClean="0">
                <a:latin typeface="Times New Roman"/>
              </a:rPr>
              <a:t>C</a:t>
            </a:r>
            <a:r>
              <a:rPr lang="en-US" sz="2400" b="1" i="0" u="none" strike="noStrike" baseline="0" dirty="0" smtClean="0">
                <a:latin typeface="Times New Roman"/>
              </a:rPr>
              <a:t>. Stanford	</a:t>
            </a:r>
            <a:r>
              <a:rPr lang="en-US" sz="2400" b="1" i="0" u="none" strike="noStrike" baseline="0" dirty="0" smtClean="0">
                <a:latin typeface="Times New Roman"/>
              </a:rPr>
              <a:t>D</a:t>
            </a:r>
            <a:r>
              <a:rPr lang="en-US" sz="2400" b="1" i="0" u="none" strike="noStrike" baseline="0" dirty="0" smtClean="0">
                <a:latin typeface="Times New Roman"/>
              </a:rPr>
              <a:t>. Yale</a:t>
            </a:r>
          </a:p>
        </p:txBody>
      </p:sp>
      <p:sp>
        <p:nvSpPr>
          <p:cNvPr id="4" name="TextBox 3"/>
          <p:cNvSpPr txBox="1"/>
          <p:nvPr/>
        </p:nvSpPr>
        <p:spPr>
          <a:xfrm>
            <a:off x="381000" y="2057400"/>
            <a:ext cx="8534400" cy="5262979"/>
          </a:xfrm>
          <a:prstGeom prst="rect">
            <a:avLst/>
          </a:prstGeom>
          <a:noFill/>
        </p:spPr>
        <p:txBody>
          <a:bodyPr wrap="square" rtlCol="0">
            <a:spAutoFit/>
          </a:bodyPr>
          <a:lstStyle/>
          <a:p>
            <a:r>
              <a:rPr lang="en-US" sz="2400" dirty="0" err="1"/>
              <a:t>Trường</a:t>
            </a:r>
            <a:r>
              <a:rPr lang="en-US" sz="2400" dirty="0"/>
              <a:t> </a:t>
            </a:r>
            <a:r>
              <a:rPr lang="en-US" sz="2400" dirty="0" err="1"/>
              <a:t>kinh</a:t>
            </a:r>
            <a:r>
              <a:rPr lang="en-US" sz="2400" dirty="0"/>
              <a:t> </a:t>
            </a:r>
            <a:r>
              <a:rPr lang="en-US" sz="2400" dirty="0" err="1"/>
              <a:t>doanh</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cho</a:t>
            </a:r>
            <a:r>
              <a:rPr lang="en-US" sz="2400" dirty="0"/>
              <a:t> </a:t>
            </a:r>
            <a:r>
              <a:rPr lang="en-US" sz="2400" dirty="0" err="1"/>
              <a:t>thấy</a:t>
            </a:r>
            <a:r>
              <a:rPr lang="en-US" sz="2400" dirty="0"/>
              <a:t> </a:t>
            </a:r>
            <a:r>
              <a:rPr lang="en-US" sz="2400" dirty="0" err="1"/>
              <a:t>sự</a:t>
            </a:r>
            <a:r>
              <a:rPr lang="en-US" sz="2400" dirty="0"/>
              <a:t> </a:t>
            </a:r>
            <a:r>
              <a:rPr lang="en-US" sz="2400" dirty="0" err="1"/>
              <a:t>gia</a:t>
            </a:r>
            <a:r>
              <a:rPr lang="en-US" sz="2400" dirty="0"/>
              <a:t> </a:t>
            </a:r>
            <a:r>
              <a:rPr lang="en-US" sz="2400" dirty="0" err="1"/>
              <a:t>tăng</a:t>
            </a:r>
            <a:r>
              <a:rPr lang="en-US" sz="2400" dirty="0"/>
              <a:t> </a:t>
            </a:r>
            <a:r>
              <a:rPr lang="en-US" sz="2400" dirty="0" err="1"/>
              <a:t>trong</a:t>
            </a:r>
            <a:r>
              <a:rPr lang="en-US" sz="2400" dirty="0"/>
              <a:t> </a:t>
            </a:r>
            <a:r>
              <a:rPr lang="en-US" sz="2400" dirty="0" err="1"/>
              <a:t>việc</a:t>
            </a:r>
            <a:r>
              <a:rPr lang="en-US" sz="2400" dirty="0"/>
              <a:t> </a:t>
            </a:r>
            <a:r>
              <a:rPr lang="en-US" sz="2400" dirty="0" err="1"/>
              <a:t>tuyển</a:t>
            </a:r>
            <a:r>
              <a:rPr lang="en-US" sz="2400" dirty="0"/>
              <a:t> </a:t>
            </a:r>
            <a:r>
              <a:rPr lang="en-US" sz="2400" dirty="0" err="1"/>
              <a:t>sinh</a:t>
            </a:r>
            <a:r>
              <a:rPr lang="en-US" sz="2400" dirty="0"/>
              <a:t>?</a:t>
            </a:r>
          </a:p>
          <a:p>
            <a:pPr lvl="0"/>
            <a:r>
              <a:rPr lang="en-US" sz="2400" dirty="0"/>
              <a:t>Princeton</a:t>
            </a:r>
          </a:p>
          <a:p>
            <a:pPr lvl="0"/>
            <a:r>
              <a:rPr lang="en-US" sz="2400" dirty="0"/>
              <a:t>Harvard</a:t>
            </a:r>
          </a:p>
          <a:p>
            <a:pPr lvl="0"/>
            <a:r>
              <a:rPr lang="en-US" sz="2400" dirty="0"/>
              <a:t>Stanford</a:t>
            </a:r>
          </a:p>
          <a:p>
            <a:pPr lvl="0"/>
            <a:r>
              <a:rPr lang="en-US" sz="2400" dirty="0"/>
              <a:t>Yale</a:t>
            </a:r>
          </a:p>
          <a:p>
            <a:r>
              <a:rPr lang="en-US" sz="2400" b="1" dirty="0" err="1"/>
              <a:t>Dẫn</a:t>
            </a:r>
            <a:r>
              <a:rPr lang="en-US" sz="2400" b="1" dirty="0"/>
              <a:t> </a:t>
            </a:r>
            <a:r>
              <a:rPr lang="en-US" sz="2400" b="1" dirty="0" err="1"/>
              <a:t>chứng</a:t>
            </a:r>
            <a:r>
              <a:rPr lang="en-US" sz="2400" b="1" dirty="0"/>
              <a:t>: </a:t>
            </a:r>
            <a:r>
              <a:rPr lang="en-US" sz="2400" dirty="0"/>
              <a:t>Only </a:t>
            </a:r>
            <a:r>
              <a:rPr lang="en-US" sz="2400" u="sng" dirty="0"/>
              <a:t>Harvard’s </a:t>
            </a:r>
            <a:r>
              <a:rPr lang="en-US" sz="2400" dirty="0"/>
              <a:t>MBA School has shown a substantial increase in enrollment in recent years. Both Princeton and Stanford have seen decreases in their enrollments. (</a:t>
            </a:r>
            <a:r>
              <a:rPr lang="en-US" sz="2400" dirty="0" err="1"/>
              <a:t>Chỉ</a:t>
            </a:r>
            <a:r>
              <a:rPr lang="en-US" sz="2400" dirty="0"/>
              <a:t> </a:t>
            </a:r>
            <a:r>
              <a:rPr lang="en-US" sz="2400" dirty="0" err="1"/>
              <a:t>có</a:t>
            </a:r>
            <a:r>
              <a:rPr lang="en-US" sz="2400" dirty="0"/>
              <a:t> </a:t>
            </a:r>
            <a:r>
              <a:rPr lang="en-US" sz="2400" dirty="0" err="1"/>
              <a:t>trường</a:t>
            </a:r>
            <a:r>
              <a:rPr lang="en-US" sz="2400" dirty="0"/>
              <a:t> </a:t>
            </a:r>
            <a:r>
              <a:rPr lang="en-US" sz="2400" dirty="0" err="1"/>
              <a:t>kinh</a:t>
            </a:r>
            <a:r>
              <a:rPr lang="en-US" sz="2400" dirty="0"/>
              <a:t> </a:t>
            </a:r>
            <a:r>
              <a:rPr lang="en-US" sz="2400" dirty="0" err="1"/>
              <a:t>doanh</a:t>
            </a:r>
            <a:r>
              <a:rPr lang="en-US" sz="2400" dirty="0"/>
              <a:t> MBA ở Harvard </a:t>
            </a:r>
            <a:r>
              <a:rPr lang="en-US" sz="2400" dirty="0" err="1"/>
              <a:t>đã</a:t>
            </a:r>
            <a:r>
              <a:rPr lang="en-US" sz="2400" dirty="0"/>
              <a:t> </a:t>
            </a:r>
            <a:r>
              <a:rPr lang="en-US" sz="2400" dirty="0" err="1"/>
              <a:t>cho</a:t>
            </a:r>
            <a:r>
              <a:rPr lang="en-US" sz="2400" dirty="0"/>
              <a:t> </a:t>
            </a:r>
            <a:r>
              <a:rPr lang="en-US" sz="2400" dirty="0" err="1"/>
              <a:t>thấy</a:t>
            </a:r>
            <a:r>
              <a:rPr lang="en-US" sz="2400" dirty="0"/>
              <a:t> </a:t>
            </a:r>
            <a:r>
              <a:rPr lang="en-US" sz="2400" dirty="0" err="1"/>
              <a:t>việc</a:t>
            </a:r>
            <a:r>
              <a:rPr lang="en-US" sz="2400" dirty="0"/>
              <a:t> </a:t>
            </a:r>
            <a:r>
              <a:rPr lang="en-US" sz="2400" dirty="0" err="1"/>
              <a:t>tuyển</a:t>
            </a:r>
            <a:r>
              <a:rPr lang="en-US" sz="2400" dirty="0"/>
              <a:t> </a:t>
            </a:r>
            <a:r>
              <a:rPr lang="en-US" sz="2400" dirty="0" err="1"/>
              <a:t>sinh</a:t>
            </a:r>
            <a:r>
              <a:rPr lang="en-US" sz="2400" dirty="0"/>
              <a:t> </a:t>
            </a:r>
            <a:r>
              <a:rPr lang="en-US" sz="2400" dirty="0" err="1"/>
              <a:t>tăng</a:t>
            </a:r>
            <a:r>
              <a:rPr lang="en-US" sz="2400" dirty="0"/>
              <a:t> </a:t>
            </a:r>
            <a:r>
              <a:rPr lang="en-US" sz="2400" dirty="0" err="1"/>
              <a:t>đáng</a:t>
            </a:r>
            <a:r>
              <a:rPr lang="en-US" sz="2400" dirty="0"/>
              <a:t> </a:t>
            </a:r>
            <a:r>
              <a:rPr lang="en-US" sz="2400" dirty="0" err="1"/>
              <a:t>kể</a:t>
            </a:r>
            <a:r>
              <a:rPr lang="en-US" sz="2400" dirty="0"/>
              <a:t> </a:t>
            </a:r>
            <a:r>
              <a:rPr lang="en-US" sz="2400" dirty="0" err="1"/>
              <a:t>trong</a:t>
            </a:r>
            <a:r>
              <a:rPr lang="en-US" sz="2400" dirty="0"/>
              <a:t> </a:t>
            </a:r>
            <a:r>
              <a:rPr lang="en-US" sz="2400" dirty="0" err="1"/>
              <a:t>những</a:t>
            </a:r>
            <a:r>
              <a:rPr lang="en-US" sz="2400" dirty="0"/>
              <a:t> </a:t>
            </a:r>
            <a:r>
              <a:rPr lang="en-US" sz="2400" dirty="0" err="1"/>
              <a:t>năm</a:t>
            </a:r>
            <a:r>
              <a:rPr lang="en-US" sz="2400" dirty="0"/>
              <a:t> </a:t>
            </a:r>
            <a:r>
              <a:rPr lang="en-US" sz="2400" dirty="0" err="1"/>
              <a:t>gần</a:t>
            </a:r>
            <a:r>
              <a:rPr lang="en-US" sz="2400" dirty="0"/>
              <a:t> </a:t>
            </a:r>
            <a:r>
              <a:rPr lang="en-US" sz="2400" dirty="0" err="1"/>
              <a:t>đây</a:t>
            </a:r>
            <a:r>
              <a:rPr lang="en-US" sz="2400" dirty="0"/>
              <a:t>. </a:t>
            </a:r>
            <a:r>
              <a:rPr lang="en-US" sz="2400" dirty="0" err="1"/>
              <a:t>Cả</a:t>
            </a:r>
            <a:r>
              <a:rPr lang="en-US" sz="2400" dirty="0"/>
              <a:t> Princeton </a:t>
            </a:r>
            <a:r>
              <a:rPr lang="en-US" sz="2400" dirty="0" err="1"/>
              <a:t>và</a:t>
            </a:r>
            <a:r>
              <a:rPr lang="en-US" sz="2400" dirty="0"/>
              <a:t> </a:t>
            </a:r>
            <a:r>
              <a:rPr lang="en-US" sz="2400" dirty="0" err="1"/>
              <a:t>Standford</a:t>
            </a:r>
            <a:r>
              <a:rPr lang="en-US" sz="2400" dirty="0"/>
              <a:t> </a:t>
            </a:r>
            <a:r>
              <a:rPr lang="en-US" sz="2400" dirty="0" err="1"/>
              <a:t>đều</a:t>
            </a:r>
            <a:r>
              <a:rPr lang="en-US" sz="2400" dirty="0"/>
              <a:t> </a:t>
            </a:r>
            <a:r>
              <a:rPr lang="en-US" sz="2400" dirty="0" err="1"/>
              <a:t>cho</a:t>
            </a:r>
            <a:r>
              <a:rPr lang="en-US" sz="2400" dirty="0"/>
              <a:t> </a:t>
            </a:r>
            <a:r>
              <a:rPr lang="en-US" sz="2400" dirty="0" err="1"/>
              <a:t>thấy</a:t>
            </a:r>
            <a:r>
              <a:rPr lang="en-US" sz="2400" dirty="0"/>
              <a:t> </a:t>
            </a:r>
            <a:r>
              <a:rPr lang="en-US" sz="2400" dirty="0" err="1"/>
              <a:t>việc</a:t>
            </a:r>
            <a:r>
              <a:rPr lang="en-US" sz="2400" dirty="0"/>
              <a:t> </a:t>
            </a:r>
            <a:r>
              <a:rPr lang="en-US" sz="2400" dirty="0" err="1"/>
              <a:t>tuyển</a:t>
            </a:r>
            <a:r>
              <a:rPr lang="en-US" sz="2400" dirty="0"/>
              <a:t> </a:t>
            </a:r>
            <a:r>
              <a:rPr lang="en-US" sz="2400" dirty="0" err="1"/>
              <a:t>sinh</a:t>
            </a:r>
            <a:r>
              <a:rPr lang="en-US" sz="2400" dirty="0"/>
              <a:t> </a:t>
            </a:r>
            <a:r>
              <a:rPr lang="en-US" sz="2400" dirty="0" err="1"/>
              <a:t>giảm</a:t>
            </a:r>
            <a:r>
              <a:rPr lang="en-US" sz="2400" dirty="0"/>
              <a:t> </a:t>
            </a:r>
            <a:r>
              <a:rPr lang="en-US" sz="2400" dirty="0" err="1"/>
              <a:t>xuống</a:t>
            </a:r>
            <a:r>
              <a:rPr lang="en-US" sz="2400" dirty="0"/>
              <a:t>.)</a:t>
            </a:r>
          </a:p>
          <a:p>
            <a:r>
              <a:rPr lang="en-US" sz="2400" dirty="0"/>
              <a:t> </a:t>
            </a:r>
          </a:p>
          <a:p>
            <a:endParaRPr lang="en-US" sz="2400" dirty="0"/>
          </a:p>
        </p:txBody>
      </p:sp>
      <p:sp>
        <p:nvSpPr>
          <p:cNvPr id="5" name="Oval 4"/>
          <p:cNvSpPr/>
          <p:nvPr/>
        </p:nvSpPr>
        <p:spPr>
          <a:xfrm>
            <a:off x="32766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358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Autofit/>
          </a:bodyPr>
          <a:lstStyle/>
          <a:p>
            <a:pPr algn="l"/>
            <a:r>
              <a:rPr lang="en-US" sz="2400" b="1" i="0" u="none" strike="noStrike" baseline="0" dirty="0" smtClean="0">
                <a:latin typeface="Times New Roman"/>
              </a:rPr>
              <a:t>Question 42. Which of the following descriptions most likely applies to Wall Street</a:t>
            </a:r>
            <a:r>
              <a:rPr lang="en-US" sz="2400" b="1" i="0" u="none" strike="noStrike" baseline="0" dirty="0" smtClean="0">
                <a:latin typeface="Times New Roman"/>
              </a:rPr>
              <a:t>?</a:t>
            </a:r>
            <a:r>
              <a:rPr lang="en-US" sz="2400" dirty="0"/>
              <a:t> </a:t>
            </a:r>
            <a:r>
              <a:rPr lang="vi-VN" sz="2400" dirty="0" smtClean="0"/>
              <a:t/>
            </a:r>
            <a:br>
              <a:rPr lang="vi-VN" sz="2400" dirty="0" smtClean="0"/>
            </a:br>
            <a:r>
              <a:rPr lang="en-US" sz="2400" dirty="0" smtClean="0"/>
              <a:t>A</a:t>
            </a:r>
            <a:r>
              <a:rPr lang="en-US" sz="2400" dirty="0"/>
              <a:t>. a center for international affairs	</a:t>
            </a:r>
            <a:r>
              <a:rPr lang="en-US" sz="2400" dirty="0" smtClean="0"/>
              <a:t>B</a:t>
            </a:r>
            <a:r>
              <a:rPr lang="en-US" sz="2400" dirty="0"/>
              <a:t>. a major financial center</a:t>
            </a:r>
            <a:br>
              <a:rPr lang="en-US" sz="2400" dirty="0"/>
            </a:br>
            <a:r>
              <a:rPr lang="en-US" sz="2400" dirty="0"/>
              <a:t>C. a shopping district		</a:t>
            </a:r>
            <a:r>
              <a:rPr lang="en-US" sz="2400" dirty="0" smtClean="0"/>
              <a:t>D</a:t>
            </a:r>
            <a:r>
              <a:rPr lang="en-US" sz="2400" dirty="0"/>
              <a:t>. a neighborhood in New York</a:t>
            </a:r>
            <a:br>
              <a:rPr lang="en-US" sz="2400" dirty="0"/>
            </a:br>
            <a:endParaRPr lang="en-US" sz="2400" b="1" i="0" u="none" strike="noStrike" baseline="0" dirty="0" smtClean="0">
              <a:latin typeface="Times New Roman"/>
            </a:endParaRPr>
          </a:p>
        </p:txBody>
      </p:sp>
      <p:sp>
        <p:nvSpPr>
          <p:cNvPr id="4" name="TextBox 3"/>
          <p:cNvSpPr txBox="1"/>
          <p:nvPr/>
        </p:nvSpPr>
        <p:spPr>
          <a:xfrm>
            <a:off x="304800" y="2209800"/>
            <a:ext cx="8686800" cy="4893647"/>
          </a:xfrm>
          <a:prstGeom prst="rect">
            <a:avLst/>
          </a:prstGeom>
          <a:noFill/>
        </p:spPr>
        <p:txBody>
          <a:bodyPr wrap="square" rtlCol="0">
            <a:spAutoFit/>
          </a:bodyPr>
          <a:lstStyle/>
          <a:p>
            <a:r>
              <a:rPr lang="en-US" sz="2400" dirty="0" err="1"/>
              <a:t>Miêu</a:t>
            </a:r>
            <a:r>
              <a:rPr lang="en-US" sz="2400" dirty="0"/>
              <a:t> </a:t>
            </a:r>
            <a:r>
              <a:rPr lang="en-US" sz="2400" dirty="0" err="1"/>
              <a:t>tả</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có</a:t>
            </a:r>
            <a:r>
              <a:rPr lang="en-US" sz="2400" dirty="0"/>
              <a:t> </a:t>
            </a:r>
            <a:r>
              <a:rPr lang="en-US" sz="2400" dirty="0" err="1"/>
              <a:t>thể</a:t>
            </a:r>
            <a:r>
              <a:rPr lang="en-US" sz="2400" dirty="0"/>
              <a:t> </a:t>
            </a:r>
            <a:r>
              <a:rPr lang="en-US" sz="2400" dirty="0" err="1"/>
              <a:t>thích</a:t>
            </a:r>
            <a:r>
              <a:rPr lang="en-US" sz="2400" dirty="0"/>
              <a:t> </a:t>
            </a:r>
            <a:r>
              <a:rPr lang="en-US" sz="2400" dirty="0" err="1"/>
              <a:t>hợp</a:t>
            </a:r>
            <a:r>
              <a:rPr lang="en-US" sz="2400" dirty="0"/>
              <a:t> </a:t>
            </a:r>
            <a:r>
              <a:rPr lang="en-US" sz="2400" dirty="0" err="1"/>
              <a:t>nhất</a:t>
            </a:r>
            <a:r>
              <a:rPr lang="en-US" sz="2400" dirty="0"/>
              <a:t> </a:t>
            </a:r>
            <a:r>
              <a:rPr lang="en-US" sz="2400" dirty="0" err="1"/>
              <a:t>với</a:t>
            </a:r>
            <a:r>
              <a:rPr lang="en-US" sz="2400" dirty="0"/>
              <a:t> </a:t>
            </a:r>
            <a:r>
              <a:rPr lang="en-US" sz="2400" dirty="0" err="1"/>
              <a:t>Phố</a:t>
            </a:r>
            <a:r>
              <a:rPr lang="en-US" sz="2400" dirty="0"/>
              <a:t> Wall?</a:t>
            </a:r>
          </a:p>
          <a:p>
            <a:pPr lvl="0"/>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ngoại</a:t>
            </a:r>
            <a:r>
              <a:rPr lang="en-US" sz="2400" dirty="0"/>
              <a:t> </a:t>
            </a:r>
            <a:r>
              <a:rPr lang="en-US" sz="2400" dirty="0" err="1"/>
              <a:t>giao</a:t>
            </a:r>
            <a:endParaRPr lang="en-US" sz="2400" dirty="0"/>
          </a:p>
          <a:p>
            <a:pPr lvl="0"/>
            <a:r>
              <a:rPr lang="en-US" sz="2400" dirty="0" err="1"/>
              <a:t>Một</a:t>
            </a:r>
            <a:r>
              <a:rPr lang="en-US" sz="2400" dirty="0"/>
              <a:t> </a:t>
            </a:r>
            <a:r>
              <a:rPr lang="en-US" sz="2400" dirty="0" err="1"/>
              <a:t>trung</a:t>
            </a:r>
            <a:r>
              <a:rPr lang="en-US" sz="2400" dirty="0"/>
              <a:t> </a:t>
            </a:r>
            <a:r>
              <a:rPr lang="en-US" sz="2400" dirty="0" err="1"/>
              <a:t>tâm</a:t>
            </a:r>
            <a:r>
              <a:rPr lang="en-US" sz="2400" dirty="0"/>
              <a:t> </a:t>
            </a:r>
            <a:r>
              <a:rPr lang="en-US" sz="2400" dirty="0" err="1"/>
              <a:t>tài</a:t>
            </a:r>
            <a:r>
              <a:rPr lang="en-US" sz="2400" dirty="0"/>
              <a:t> </a:t>
            </a:r>
            <a:r>
              <a:rPr lang="en-US" sz="2400" dirty="0" err="1"/>
              <a:t>chính</a:t>
            </a:r>
            <a:r>
              <a:rPr lang="en-US" sz="2400" dirty="0"/>
              <a:t> </a:t>
            </a:r>
            <a:r>
              <a:rPr lang="en-US" sz="2400" dirty="0" err="1"/>
              <a:t>lớn</a:t>
            </a:r>
            <a:endParaRPr lang="en-US" sz="2400" dirty="0"/>
          </a:p>
          <a:p>
            <a:pPr lvl="0"/>
            <a:r>
              <a:rPr lang="en-US" sz="2400" dirty="0" err="1"/>
              <a:t>Một</a:t>
            </a:r>
            <a:r>
              <a:rPr lang="en-US" sz="2400" dirty="0"/>
              <a:t> </a:t>
            </a:r>
            <a:r>
              <a:rPr lang="en-US" sz="2400" dirty="0" err="1"/>
              <a:t>khu</a:t>
            </a:r>
            <a:r>
              <a:rPr lang="en-US" sz="2400" dirty="0"/>
              <a:t> </a:t>
            </a:r>
            <a:r>
              <a:rPr lang="en-US" sz="2400" dirty="0" err="1"/>
              <a:t>vực</a:t>
            </a:r>
            <a:r>
              <a:rPr lang="en-US" sz="2400" dirty="0"/>
              <a:t> </a:t>
            </a:r>
            <a:r>
              <a:rPr lang="en-US" sz="2400" dirty="0" err="1"/>
              <a:t>mua</a:t>
            </a:r>
            <a:r>
              <a:rPr lang="en-US" sz="2400" dirty="0"/>
              <a:t> </a:t>
            </a:r>
            <a:r>
              <a:rPr lang="en-US" sz="2400" dirty="0" err="1"/>
              <a:t>sắm</a:t>
            </a:r>
            <a:endParaRPr lang="en-US" sz="2400" dirty="0"/>
          </a:p>
          <a:p>
            <a:pPr lvl="0"/>
            <a:r>
              <a:rPr lang="en-US" sz="2400" dirty="0" err="1"/>
              <a:t>Một</a:t>
            </a:r>
            <a:r>
              <a:rPr lang="en-US" sz="2400" dirty="0"/>
              <a:t> </a:t>
            </a:r>
            <a:r>
              <a:rPr lang="en-US" sz="2400" dirty="0" err="1"/>
              <a:t>vùng</a:t>
            </a:r>
            <a:r>
              <a:rPr lang="en-US" sz="2400" dirty="0"/>
              <a:t> </a:t>
            </a:r>
            <a:r>
              <a:rPr lang="en-US" sz="2400" dirty="0" err="1"/>
              <a:t>lân</a:t>
            </a:r>
            <a:r>
              <a:rPr lang="en-US" sz="2400" dirty="0"/>
              <a:t> </a:t>
            </a:r>
            <a:r>
              <a:rPr lang="en-US" sz="2400" dirty="0" err="1"/>
              <a:t>cận</a:t>
            </a:r>
            <a:r>
              <a:rPr lang="en-US" sz="2400" dirty="0"/>
              <a:t> ở New York</a:t>
            </a:r>
          </a:p>
          <a:p>
            <a:r>
              <a:rPr lang="en-US" sz="2400" b="1" dirty="0" err="1"/>
              <a:t>Dẫn</a:t>
            </a:r>
            <a:r>
              <a:rPr lang="en-US" sz="2400" b="1" dirty="0"/>
              <a:t> </a:t>
            </a:r>
            <a:r>
              <a:rPr lang="en-US" sz="2400" b="1" dirty="0" err="1"/>
              <a:t>chứng</a:t>
            </a:r>
            <a:r>
              <a:rPr lang="en-US" sz="2400" b="1" dirty="0"/>
              <a:t>: </a:t>
            </a:r>
            <a:r>
              <a:rPr lang="en-US" sz="2400" dirty="0"/>
              <a:t>The first one is that many graduates of four-year colleges are finding that </a:t>
            </a:r>
            <a:r>
              <a:rPr lang="en-US" sz="2400" u="sng" dirty="0"/>
              <a:t>an MBA degree does not guarantee a plush job on Wall Street</a:t>
            </a:r>
            <a:r>
              <a:rPr lang="en-US" sz="2400" dirty="0"/>
              <a:t>, or in other financial districts of major American cities... (</a:t>
            </a:r>
            <a:r>
              <a:rPr lang="en-US" sz="2400" dirty="0" err="1"/>
              <a:t>Yếu</a:t>
            </a:r>
            <a:r>
              <a:rPr lang="en-US" sz="2400" dirty="0"/>
              <a:t> </a:t>
            </a:r>
            <a:r>
              <a:rPr lang="en-US" sz="2400" dirty="0" err="1"/>
              <a:t>tố</a:t>
            </a:r>
            <a:r>
              <a:rPr lang="en-US" sz="2400" dirty="0"/>
              <a:t> </a:t>
            </a:r>
            <a:r>
              <a:rPr lang="en-US" sz="2400" dirty="0" err="1"/>
              <a:t>đầu</a:t>
            </a:r>
            <a:r>
              <a:rPr lang="en-US" sz="2400" dirty="0"/>
              <a:t> </a:t>
            </a:r>
            <a:r>
              <a:rPr lang="en-US" sz="2400" dirty="0" err="1"/>
              <a:t>tiên</a:t>
            </a:r>
            <a:r>
              <a:rPr lang="en-US" sz="2400" dirty="0"/>
              <a:t> </a:t>
            </a:r>
            <a:r>
              <a:rPr lang="en-US" sz="2400" dirty="0" err="1"/>
              <a:t>là</a:t>
            </a:r>
            <a:r>
              <a:rPr lang="en-US" sz="2400" dirty="0"/>
              <a:t> </a:t>
            </a:r>
            <a:r>
              <a:rPr lang="en-US" sz="2400" dirty="0" err="1"/>
              <a:t>nhiều</a:t>
            </a:r>
            <a:r>
              <a:rPr lang="en-US" sz="2400" dirty="0"/>
              <a:t> </a:t>
            </a:r>
            <a:r>
              <a:rPr lang="en-US" sz="2400" dirty="0" err="1"/>
              <a:t>sinh</a:t>
            </a:r>
            <a:r>
              <a:rPr lang="en-US" sz="2400" dirty="0"/>
              <a:t> </a:t>
            </a:r>
            <a:r>
              <a:rPr lang="en-US" sz="2400" dirty="0" err="1"/>
              <a:t>viên</a:t>
            </a:r>
            <a:r>
              <a:rPr lang="en-US" sz="2400" dirty="0"/>
              <a:t> </a:t>
            </a:r>
            <a:r>
              <a:rPr lang="en-US" sz="2400" dirty="0" err="1"/>
              <a:t>tốt</a:t>
            </a:r>
            <a:r>
              <a:rPr lang="en-US" sz="2400" dirty="0"/>
              <a:t> </a:t>
            </a:r>
            <a:r>
              <a:rPr lang="en-US" sz="2400" dirty="0" err="1"/>
              <a:t>nghiệp</a:t>
            </a:r>
            <a:r>
              <a:rPr lang="en-US" sz="2400" dirty="0"/>
              <a:t> </a:t>
            </a:r>
            <a:r>
              <a:rPr lang="en-US" sz="2400" dirty="0" err="1"/>
              <a:t>đại</a:t>
            </a:r>
            <a:r>
              <a:rPr lang="en-US" sz="2400" dirty="0"/>
              <a:t> </a:t>
            </a:r>
            <a:r>
              <a:rPr lang="en-US" sz="2400" dirty="0" err="1"/>
              <a:t>học</a:t>
            </a:r>
            <a:r>
              <a:rPr lang="en-US" sz="2400" dirty="0"/>
              <a:t> 4 </a:t>
            </a:r>
            <a:r>
              <a:rPr lang="en-US" sz="2400" dirty="0" err="1"/>
              <a:t>năm</a:t>
            </a:r>
            <a:r>
              <a:rPr lang="en-US" sz="2400" dirty="0"/>
              <a:t> </a:t>
            </a:r>
            <a:r>
              <a:rPr lang="en-US" sz="2400" dirty="0" err="1"/>
              <a:t>nhận</a:t>
            </a:r>
            <a:r>
              <a:rPr lang="en-US" sz="2400" dirty="0"/>
              <a:t> </a:t>
            </a:r>
            <a:r>
              <a:rPr lang="en-US" sz="2400" dirty="0" err="1"/>
              <a:t>thấy</a:t>
            </a:r>
            <a:r>
              <a:rPr lang="en-US" sz="2400" dirty="0"/>
              <a:t> </a:t>
            </a:r>
            <a:r>
              <a:rPr lang="en-US" sz="2400" dirty="0" err="1"/>
              <a:t>rằng</a:t>
            </a:r>
            <a:r>
              <a:rPr lang="en-US" sz="2400" dirty="0"/>
              <a:t> </a:t>
            </a:r>
            <a:r>
              <a:rPr lang="en-US" sz="2400" dirty="0" err="1"/>
              <a:t>bằng</a:t>
            </a:r>
            <a:r>
              <a:rPr lang="en-US" sz="2400" dirty="0"/>
              <a:t> MBA </a:t>
            </a:r>
            <a:r>
              <a:rPr lang="en-US" sz="2400" dirty="0" err="1"/>
              <a:t>không</a:t>
            </a:r>
            <a:r>
              <a:rPr lang="en-US" sz="2400" dirty="0"/>
              <a:t> </a:t>
            </a:r>
            <a:r>
              <a:rPr lang="en-US" sz="2400" dirty="0" err="1"/>
              <a:t>đảm</a:t>
            </a:r>
            <a:r>
              <a:rPr lang="en-US" sz="2400" dirty="0"/>
              <a:t> </a:t>
            </a:r>
            <a:r>
              <a:rPr lang="en-US" sz="2400" dirty="0" err="1"/>
              <a:t>bảo</a:t>
            </a:r>
            <a:r>
              <a:rPr lang="en-US" sz="2400" dirty="0"/>
              <a:t> </a:t>
            </a:r>
            <a:r>
              <a:rPr lang="en-US" sz="2400" dirty="0" err="1"/>
              <a:t>công</a:t>
            </a:r>
            <a:r>
              <a:rPr lang="en-US" sz="2400" dirty="0"/>
              <a:t> </a:t>
            </a:r>
            <a:r>
              <a:rPr lang="en-US" sz="2400" dirty="0" err="1"/>
              <a:t>việc</a:t>
            </a:r>
            <a:r>
              <a:rPr lang="en-US" sz="2400" dirty="0"/>
              <a:t> </a:t>
            </a:r>
            <a:r>
              <a:rPr lang="en-US" sz="2400" dirty="0" err="1"/>
              <a:t>tốt</a:t>
            </a:r>
            <a:r>
              <a:rPr lang="en-US" sz="2400" dirty="0"/>
              <a:t> ở </a:t>
            </a:r>
            <a:r>
              <a:rPr lang="en-US" sz="2400" dirty="0" err="1"/>
              <a:t>phố</a:t>
            </a:r>
            <a:r>
              <a:rPr lang="en-US" sz="2400" dirty="0"/>
              <a:t> Wall </a:t>
            </a:r>
            <a:r>
              <a:rPr lang="en-US" sz="2400" dirty="0" err="1"/>
              <a:t>hoặc</a:t>
            </a:r>
            <a:r>
              <a:rPr lang="en-US" sz="2400" dirty="0"/>
              <a:t> </a:t>
            </a:r>
            <a:r>
              <a:rPr lang="en-US" sz="2400" dirty="0" err="1"/>
              <a:t>các</a:t>
            </a:r>
            <a:r>
              <a:rPr lang="en-US" sz="2400" dirty="0"/>
              <a:t> </a:t>
            </a:r>
            <a:r>
              <a:rPr lang="en-US" sz="2400" dirty="0" err="1"/>
              <a:t>khu</a:t>
            </a:r>
            <a:r>
              <a:rPr lang="en-US" sz="2400" dirty="0"/>
              <a:t> </a:t>
            </a:r>
            <a:r>
              <a:rPr lang="en-US" sz="2400" dirty="0" err="1"/>
              <a:t>vực</a:t>
            </a:r>
            <a:r>
              <a:rPr lang="en-US" sz="2400" dirty="0"/>
              <a:t> </a:t>
            </a:r>
            <a:r>
              <a:rPr lang="en-US" sz="2400" dirty="0" err="1"/>
              <a:t>tài</a:t>
            </a:r>
            <a:r>
              <a:rPr lang="en-US" sz="2400" dirty="0"/>
              <a:t> </a:t>
            </a:r>
            <a:r>
              <a:rPr lang="en-US" sz="2400" dirty="0" err="1"/>
              <a:t>chính</a:t>
            </a:r>
            <a:r>
              <a:rPr lang="en-US" sz="2400" dirty="0"/>
              <a:t> </a:t>
            </a:r>
            <a:r>
              <a:rPr lang="en-US" sz="2400" dirty="0" err="1"/>
              <a:t>khác</a:t>
            </a:r>
            <a:r>
              <a:rPr lang="en-US" sz="2400" dirty="0"/>
              <a:t> ở </a:t>
            </a:r>
            <a:r>
              <a:rPr lang="en-US" sz="2400" dirty="0" err="1"/>
              <a:t>các</a:t>
            </a:r>
            <a:r>
              <a:rPr lang="en-US" sz="2400" dirty="0"/>
              <a:t> </a:t>
            </a:r>
            <a:r>
              <a:rPr lang="en-US" sz="2400" dirty="0" err="1"/>
              <a:t>thành</a:t>
            </a:r>
            <a:r>
              <a:rPr lang="en-US" sz="2400" dirty="0"/>
              <a:t> </a:t>
            </a:r>
            <a:r>
              <a:rPr lang="en-US" sz="2400" dirty="0" err="1"/>
              <a:t>phố</a:t>
            </a:r>
            <a:r>
              <a:rPr lang="en-US" sz="2400" dirty="0"/>
              <a:t> </a:t>
            </a:r>
            <a:r>
              <a:rPr lang="en-US" sz="2400" dirty="0" err="1"/>
              <a:t>lớn</a:t>
            </a:r>
            <a:r>
              <a:rPr lang="en-US" sz="2400" dirty="0"/>
              <a:t> </a:t>
            </a:r>
            <a:r>
              <a:rPr lang="en-US" sz="2400" dirty="0" err="1"/>
              <a:t>của</a:t>
            </a:r>
            <a:r>
              <a:rPr lang="en-US" sz="2400" dirty="0"/>
              <a:t> </a:t>
            </a:r>
            <a:r>
              <a:rPr lang="en-US" sz="2400" dirty="0" err="1"/>
              <a:t>nước</a:t>
            </a:r>
            <a:r>
              <a:rPr lang="en-US" sz="2400" dirty="0"/>
              <a:t> </a:t>
            </a:r>
            <a:r>
              <a:rPr lang="en-US" sz="2400" dirty="0" err="1"/>
              <a:t>Mỹ</a:t>
            </a:r>
            <a:r>
              <a:rPr lang="en-US" sz="2400" dirty="0"/>
              <a:t>.)</a:t>
            </a:r>
          </a:p>
          <a:p>
            <a:r>
              <a:rPr lang="en-US" sz="2400" dirty="0"/>
              <a:t> </a:t>
            </a:r>
          </a:p>
          <a:p>
            <a:endParaRPr lang="en-US" sz="2400" dirty="0"/>
          </a:p>
        </p:txBody>
      </p:sp>
      <p:sp>
        <p:nvSpPr>
          <p:cNvPr id="5" name="Oval 4"/>
          <p:cNvSpPr/>
          <p:nvPr/>
        </p:nvSpPr>
        <p:spPr>
          <a:xfrm>
            <a:off x="5029200" y="8382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505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pPr algn="l"/>
            <a:r>
              <a:rPr lang="en-US" sz="2800" b="1" i="0" u="none" strike="noStrike" baseline="0" dirty="0" smtClean="0">
                <a:latin typeface="Times New Roman"/>
              </a:rPr>
              <a:t>Question 4</a:t>
            </a:r>
            <a:r>
              <a:rPr lang="vi-VN" sz="2800" b="1" i="0" u="none" strike="noStrike" baseline="0" dirty="0" smtClean="0">
                <a:latin typeface="Times New Roman"/>
              </a:rPr>
              <a:t>3</a:t>
            </a:r>
            <a:r>
              <a:rPr lang="en-US" sz="2800" b="1" i="0" u="none" strike="noStrike" baseline="0" dirty="0" smtClean="0">
                <a:latin typeface="Times New Roman"/>
              </a:rPr>
              <a:t>:  As  used  in  the  second  paragraph,  the  word  “struggling”  is  closest  in  meaning     to_____.</a:t>
            </a:r>
            <a:br>
              <a:rPr lang="en-US"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evolving	</a:t>
            </a:r>
            <a:r>
              <a:rPr lang="en-US" sz="2800" b="1" i="0" u="none" strike="noStrike" dirty="0" smtClean="0">
                <a:latin typeface="Times New Roman"/>
              </a:rPr>
              <a:t> </a:t>
            </a:r>
            <a:r>
              <a:rPr lang="en-US" sz="2800" b="1" i="0" u="none" strike="noStrike" baseline="0" dirty="0" smtClean="0">
                <a:latin typeface="Times New Roman"/>
              </a:rPr>
              <a:t>B</a:t>
            </a:r>
            <a:r>
              <a:rPr lang="en-US" sz="2800" b="1" i="0" u="none" strike="noStrike" baseline="0" dirty="0" smtClean="0">
                <a:latin typeface="Times New Roman"/>
              </a:rPr>
              <a:t>. plunging	</a:t>
            </a:r>
            <a:r>
              <a:rPr lang="en-US" sz="2800" b="1" i="0" u="none" strike="noStrike" baseline="0" dirty="0" smtClean="0">
                <a:latin typeface="Times New Roman"/>
              </a:rPr>
              <a:t>C</a:t>
            </a:r>
            <a:r>
              <a:rPr lang="en-US" sz="2800" b="1" i="0" u="none" strike="noStrike" baseline="0" dirty="0" smtClean="0">
                <a:latin typeface="Times New Roman"/>
              </a:rPr>
              <a:t>. starting	</a:t>
            </a:r>
            <a:r>
              <a:rPr lang="en-US" sz="2800" b="1" i="0" u="none" strike="noStrike" baseline="0" dirty="0" smtClean="0">
                <a:latin typeface="Times New Roman"/>
              </a:rPr>
              <a:t>D</a:t>
            </a:r>
            <a:r>
              <a:rPr lang="en-US" sz="2800" b="1" i="0" u="none" strike="noStrike" baseline="0" dirty="0" smtClean="0">
                <a:latin typeface="Times New Roman"/>
              </a:rPr>
              <a:t>. striving</a:t>
            </a:r>
          </a:p>
        </p:txBody>
      </p:sp>
      <p:sp>
        <p:nvSpPr>
          <p:cNvPr id="4" name="TextBox 3"/>
          <p:cNvSpPr txBox="1"/>
          <p:nvPr/>
        </p:nvSpPr>
        <p:spPr>
          <a:xfrm>
            <a:off x="381000" y="2438400"/>
            <a:ext cx="8305800" cy="4401205"/>
          </a:xfrm>
          <a:prstGeom prst="rect">
            <a:avLst/>
          </a:prstGeom>
          <a:noFill/>
        </p:spPr>
        <p:txBody>
          <a:bodyPr wrap="square" rtlCol="0">
            <a:spAutoFit/>
          </a:bodyPr>
          <a:lstStyle/>
          <a:p>
            <a:pPr lvl="0"/>
            <a:r>
              <a:rPr lang="en-US" sz="2800" dirty="0"/>
              <a:t>evolving: </a:t>
            </a:r>
            <a:r>
              <a:rPr lang="en-US" sz="2800" dirty="0" err="1"/>
              <a:t>tiến</a:t>
            </a:r>
            <a:r>
              <a:rPr lang="en-US" sz="2800" dirty="0"/>
              <a:t> </a:t>
            </a:r>
            <a:r>
              <a:rPr lang="en-US" sz="2800" dirty="0" err="1"/>
              <a:t>hóa</a:t>
            </a:r>
            <a:endParaRPr lang="en-US" sz="2800" dirty="0"/>
          </a:p>
          <a:p>
            <a:pPr lvl="0"/>
            <a:r>
              <a:rPr lang="en-US" sz="2800" dirty="0"/>
              <a:t>plunging: </a:t>
            </a:r>
            <a:r>
              <a:rPr lang="en-US" sz="2800" dirty="0" err="1"/>
              <a:t>lao</a:t>
            </a:r>
            <a:r>
              <a:rPr lang="en-US" sz="2800" dirty="0"/>
              <a:t> </a:t>
            </a:r>
            <a:r>
              <a:rPr lang="en-US" sz="2800" dirty="0" err="1"/>
              <a:t>xuống</a:t>
            </a:r>
            <a:r>
              <a:rPr lang="en-US" sz="2800" dirty="0"/>
              <a:t>, </a:t>
            </a:r>
            <a:r>
              <a:rPr lang="en-US" sz="2800" dirty="0" err="1"/>
              <a:t>đẩy</a:t>
            </a:r>
            <a:r>
              <a:rPr lang="en-US" sz="2800" dirty="0"/>
              <a:t> </a:t>
            </a:r>
            <a:r>
              <a:rPr lang="en-US" sz="2800" dirty="0" err="1"/>
              <a:t>vào</a:t>
            </a:r>
            <a:endParaRPr lang="en-US" sz="2800" dirty="0"/>
          </a:p>
          <a:p>
            <a:pPr lvl="0"/>
            <a:r>
              <a:rPr lang="en-US" sz="2800" dirty="0"/>
              <a:t>starting: </a:t>
            </a:r>
            <a:r>
              <a:rPr lang="en-US" sz="2800" dirty="0" err="1"/>
              <a:t>bắt</a:t>
            </a:r>
            <a:r>
              <a:rPr lang="en-US" sz="2800" dirty="0"/>
              <a:t> </a:t>
            </a:r>
            <a:r>
              <a:rPr lang="en-US" sz="2800" dirty="0" err="1"/>
              <a:t>đầu</a:t>
            </a:r>
            <a:endParaRPr lang="en-US" sz="2800" dirty="0"/>
          </a:p>
          <a:p>
            <a:pPr lvl="0"/>
            <a:r>
              <a:rPr lang="en-US" sz="2800" dirty="0"/>
              <a:t>striving: </a:t>
            </a:r>
            <a:r>
              <a:rPr lang="en-US" sz="2800" dirty="0" err="1"/>
              <a:t>cố</a:t>
            </a:r>
            <a:r>
              <a:rPr lang="en-US" sz="2800" dirty="0"/>
              <a:t> </a:t>
            </a:r>
            <a:r>
              <a:rPr lang="en-US" sz="2800" dirty="0" err="1"/>
              <a:t>gắng</a:t>
            </a:r>
            <a:r>
              <a:rPr lang="en-US" sz="2800" dirty="0"/>
              <a:t>, </a:t>
            </a:r>
            <a:r>
              <a:rPr lang="en-US" sz="2800" dirty="0" err="1"/>
              <a:t>đấu</a:t>
            </a:r>
            <a:r>
              <a:rPr lang="en-US" sz="2800" dirty="0"/>
              <a:t> </a:t>
            </a:r>
            <a:r>
              <a:rPr lang="en-US" sz="2800" dirty="0" err="1"/>
              <a:t>tranh</a:t>
            </a:r>
            <a:endParaRPr lang="en-US" sz="2800" dirty="0"/>
          </a:p>
          <a:p>
            <a:r>
              <a:rPr lang="en-US" sz="2800" dirty="0"/>
              <a:t>Business needs are changing, and MBA schools are </a:t>
            </a:r>
            <a:r>
              <a:rPr lang="en-US" sz="2800" u="sng" dirty="0"/>
              <a:t>struggling </a:t>
            </a:r>
            <a:r>
              <a:rPr lang="en-US" sz="2800" dirty="0"/>
              <a:t>to meet the new demands. (</a:t>
            </a:r>
            <a:r>
              <a:rPr lang="en-US" sz="2800" dirty="0" err="1"/>
              <a:t>Nhu</a:t>
            </a:r>
            <a:r>
              <a:rPr lang="en-US" sz="2800" dirty="0"/>
              <a:t> </a:t>
            </a:r>
            <a:r>
              <a:rPr lang="en-US" sz="2800" dirty="0" err="1"/>
              <a:t>cầu</a:t>
            </a:r>
            <a:r>
              <a:rPr lang="en-US" sz="2800" dirty="0"/>
              <a:t> </a:t>
            </a:r>
            <a:r>
              <a:rPr lang="en-US" sz="2800" dirty="0" err="1"/>
              <a:t>kinh</a:t>
            </a:r>
            <a:r>
              <a:rPr lang="en-US" sz="2800" dirty="0"/>
              <a:t> </a:t>
            </a:r>
            <a:r>
              <a:rPr lang="en-US" sz="2800" dirty="0" err="1"/>
              <a:t>doanh</a:t>
            </a:r>
            <a:r>
              <a:rPr lang="en-US" sz="2800" dirty="0"/>
              <a:t> </a:t>
            </a:r>
            <a:r>
              <a:rPr lang="en-US" sz="2800" dirty="0" err="1"/>
              <a:t>đang</a:t>
            </a:r>
            <a:r>
              <a:rPr lang="en-US" sz="2800" dirty="0"/>
              <a:t> </a:t>
            </a:r>
            <a:r>
              <a:rPr lang="en-US" sz="2800" dirty="0" err="1"/>
              <a:t>thay</a:t>
            </a:r>
            <a:r>
              <a:rPr lang="en-US" sz="2800" dirty="0"/>
              <a:t> </a:t>
            </a:r>
            <a:r>
              <a:rPr lang="en-US" sz="2800" dirty="0" err="1"/>
              <a:t>đổi</a:t>
            </a:r>
            <a:r>
              <a:rPr lang="en-US" sz="2800" dirty="0"/>
              <a:t> </a:t>
            </a:r>
            <a:r>
              <a:rPr lang="en-US" sz="2800" dirty="0" err="1"/>
              <a:t>và</a:t>
            </a:r>
            <a:r>
              <a:rPr lang="en-US" sz="2800" dirty="0"/>
              <a:t> </a:t>
            </a:r>
            <a:r>
              <a:rPr lang="en-US" sz="2800" dirty="0" err="1"/>
              <a:t>các</a:t>
            </a:r>
            <a:r>
              <a:rPr lang="en-US" sz="2800" dirty="0"/>
              <a:t> </a:t>
            </a:r>
            <a:r>
              <a:rPr lang="en-US" sz="2800" dirty="0" err="1"/>
              <a:t>trường</a:t>
            </a:r>
            <a:r>
              <a:rPr lang="en-US" sz="2800" dirty="0"/>
              <a:t> MBA </a:t>
            </a:r>
            <a:r>
              <a:rPr lang="en-US" sz="2800" dirty="0" err="1"/>
              <a:t>đang</a:t>
            </a:r>
            <a:r>
              <a:rPr lang="en-US" sz="2800" dirty="0"/>
              <a:t> </a:t>
            </a:r>
            <a:r>
              <a:rPr lang="en-US" sz="2800" dirty="0" err="1"/>
              <a:t>cố</a:t>
            </a:r>
            <a:r>
              <a:rPr lang="en-US" sz="2800" dirty="0"/>
              <a:t> </a:t>
            </a:r>
            <a:r>
              <a:rPr lang="en-US" sz="2800" dirty="0" err="1"/>
              <a:t>gắng</a:t>
            </a:r>
            <a:r>
              <a:rPr lang="en-US" sz="2800" dirty="0"/>
              <a:t> </a:t>
            </a:r>
            <a:r>
              <a:rPr lang="en-US" sz="2800" dirty="0" err="1"/>
              <a:t>hết</a:t>
            </a:r>
            <a:r>
              <a:rPr lang="en-US" sz="2800" dirty="0"/>
              <a:t> </a:t>
            </a:r>
            <a:r>
              <a:rPr lang="en-US" sz="2800" dirty="0" err="1"/>
              <a:t>sức</a:t>
            </a:r>
            <a:r>
              <a:rPr lang="en-US" sz="2800" dirty="0"/>
              <a:t> </a:t>
            </a:r>
            <a:r>
              <a:rPr lang="en-US" sz="2800" dirty="0" err="1"/>
              <a:t>để</a:t>
            </a:r>
            <a:r>
              <a:rPr lang="en-US" sz="2800" dirty="0"/>
              <a:t> </a:t>
            </a:r>
            <a:r>
              <a:rPr lang="en-US" sz="2800" dirty="0" err="1"/>
              <a:t>đáp</a:t>
            </a:r>
            <a:r>
              <a:rPr lang="en-US" sz="2800" dirty="0"/>
              <a:t> </a:t>
            </a:r>
            <a:r>
              <a:rPr lang="en-US" sz="2800" dirty="0" err="1"/>
              <a:t>ứng</a:t>
            </a:r>
            <a:r>
              <a:rPr lang="en-US" sz="2800" dirty="0"/>
              <a:t> </a:t>
            </a:r>
            <a:r>
              <a:rPr lang="en-US" sz="2800" dirty="0" err="1"/>
              <a:t>các</a:t>
            </a:r>
            <a:r>
              <a:rPr lang="en-US" sz="2800" dirty="0"/>
              <a:t> </a:t>
            </a:r>
            <a:r>
              <a:rPr lang="en-US" sz="2800" dirty="0" err="1"/>
              <a:t>yêu</a:t>
            </a:r>
            <a:r>
              <a:rPr lang="en-US" sz="2800" dirty="0"/>
              <a:t> </a:t>
            </a:r>
            <a:r>
              <a:rPr lang="en-US" sz="2800" dirty="0" err="1"/>
              <a:t>cầu</a:t>
            </a:r>
            <a:r>
              <a:rPr lang="en-US" sz="2800" dirty="0"/>
              <a:t> </a:t>
            </a:r>
            <a:r>
              <a:rPr lang="en-US" sz="2800" dirty="0" err="1"/>
              <a:t>mới</a:t>
            </a:r>
            <a:r>
              <a:rPr lang="en-US" sz="2800" dirty="0"/>
              <a:t>.)”</a:t>
            </a:r>
          </a:p>
          <a:p>
            <a:r>
              <a:rPr lang="en-US" sz="2800" dirty="0"/>
              <a:t>Do </a:t>
            </a:r>
            <a:r>
              <a:rPr lang="en-US" sz="2800" dirty="0" err="1"/>
              <a:t>đó</a:t>
            </a:r>
            <a:r>
              <a:rPr lang="en-US" sz="2800" dirty="0"/>
              <a:t>: struggling ~ striving: </a:t>
            </a:r>
            <a:r>
              <a:rPr lang="en-US" sz="2800" dirty="0" err="1"/>
              <a:t>cố</a:t>
            </a:r>
            <a:r>
              <a:rPr lang="en-US" sz="2800" dirty="0"/>
              <a:t> </a:t>
            </a:r>
            <a:r>
              <a:rPr lang="en-US" sz="2800" dirty="0" err="1"/>
              <a:t>gắng</a:t>
            </a:r>
            <a:r>
              <a:rPr lang="en-US" sz="2800" dirty="0"/>
              <a:t> </a:t>
            </a:r>
            <a:r>
              <a:rPr lang="en-US" sz="2800" dirty="0" err="1"/>
              <a:t>phấn</a:t>
            </a:r>
            <a:r>
              <a:rPr lang="en-US" sz="2800" dirty="0"/>
              <a:t> </a:t>
            </a:r>
            <a:r>
              <a:rPr lang="en-US" sz="2800" dirty="0" err="1"/>
              <a:t>đẩu</a:t>
            </a:r>
            <a:endParaRPr lang="en-US" sz="2800" dirty="0"/>
          </a:p>
          <a:p>
            <a:endParaRPr lang="en-US" sz="2800" dirty="0"/>
          </a:p>
        </p:txBody>
      </p:sp>
      <p:sp>
        <p:nvSpPr>
          <p:cNvPr id="5" name="Oval 4"/>
          <p:cNvSpPr/>
          <p:nvPr/>
        </p:nvSpPr>
        <p:spPr>
          <a:xfrm>
            <a:off x="69342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049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algn="l"/>
            <a:r>
              <a:rPr lang="en-US" sz="2400" b="1" i="0" u="none" strike="noStrike" baseline="0" dirty="0" smtClean="0">
                <a:latin typeface="Times New Roman"/>
              </a:rPr>
              <a:t>Question 44. What does the passage mainly discuss</a:t>
            </a:r>
            <a:r>
              <a:rPr lang="en-US" sz="2400" b="1" i="0" u="none" strike="noStrike" baseline="0" dirty="0" smtClean="0">
                <a:latin typeface="Times New Roman"/>
              </a:rPr>
              <a:t>?</a:t>
            </a:r>
            <a:r>
              <a:rPr lang="vi-VN" sz="2400" b="1" i="0" u="none" strike="noStrike" baseline="0" dirty="0" smtClean="0">
                <a:latin typeface="Times New Roman"/>
              </a:rPr>
              <a:t/>
            </a:r>
            <a:br>
              <a:rPr lang="vi-VN" sz="2400" b="1" i="0" u="none" strike="noStrike" baseline="0" dirty="0" smtClean="0">
                <a:latin typeface="Times New Roman"/>
              </a:rPr>
            </a:br>
            <a:r>
              <a:rPr lang="en-US" sz="2400" dirty="0" smtClean="0"/>
              <a:t> </a:t>
            </a:r>
            <a:r>
              <a:rPr lang="en-US" sz="2400" dirty="0"/>
              <a:t>A. The problems faced by leaders		</a:t>
            </a:r>
            <a:r>
              <a:rPr lang="vi-VN" sz="2400" dirty="0" smtClean="0"/>
              <a:t/>
            </a:r>
            <a:br>
              <a:rPr lang="vi-VN" sz="2400" dirty="0" smtClean="0"/>
            </a:br>
            <a:r>
              <a:rPr lang="en-US" sz="2400" dirty="0" smtClean="0"/>
              <a:t>B</a:t>
            </a:r>
            <a:r>
              <a:rPr lang="en-US" sz="2400" dirty="0"/>
              <a:t>. How leadership differs in small and large groups</a:t>
            </a:r>
            <a:br>
              <a:rPr lang="en-US" sz="2400" dirty="0"/>
            </a:br>
            <a:r>
              <a:rPr lang="en-US" sz="2400" dirty="0"/>
              <a:t>C. How social groups determine who will lead them	</a:t>
            </a:r>
            <a:r>
              <a:rPr lang="vi-VN" sz="2400" dirty="0" smtClean="0"/>
              <a:t/>
            </a:r>
            <a:br>
              <a:rPr lang="vi-VN" sz="2400" dirty="0" smtClean="0"/>
            </a:br>
            <a:r>
              <a:rPr lang="en-US" sz="2400" dirty="0" smtClean="0"/>
              <a:t>D</a:t>
            </a:r>
            <a:r>
              <a:rPr lang="en-US" sz="2400" dirty="0"/>
              <a:t>. The role of leaders in social groups</a:t>
            </a:r>
            <a:br>
              <a:rPr lang="en-US" sz="2400" dirty="0"/>
            </a:br>
            <a:endParaRPr lang="en-US" sz="2400" b="1" i="0" u="none" strike="noStrike" baseline="0" dirty="0" smtClean="0">
              <a:latin typeface="Times New Roman"/>
            </a:endParaRPr>
          </a:p>
        </p:txBody>
      </p:sp>
      <p:sp>
        <p:nvSpPr>
          <p:cNvPr id="4" name="TextBox 3"/>
          <p:cNvSpPr txBox="1"/>
          <p:nvPr/>
        </p:nvSpPr>
        <p:spPr>
          <a:xfrm>
            <a:off x="76200" y="2286000"/>
            <a:ext cx="9067800" cy="4524315"/>
          </a:xfrm>
          <a:prstGeom prst="rect">
            <a:avLst/>
          </a:prstGeom>
          <a:noFill/>
        </p:spPr>
        <p:txBody>
          <a:bodyPr wrap="square" rtlCol="0">
            <a:spAutoFit/>
          </a:bodyPr>
          <a:lstStyle/>
          <a:p>
            <a:r>
              <a:rPr lang="en-US" dirty="0" err="1"/>
              <a:t>Bài</a:t>
            </a:r>
            <a:r>
              <a:rPr lang="en-US" dirty="0"/>
              <a:t> </a:t>
            </a:r>
            <a:r>
              <a:rPr lang="en-US" dirty="0" err="1"/>
              <a:t>đọc</a:t>
            </a:r>
            <a:r>
              <a:rPr lang="en-US" dirty="0"/>
              <a:t> </a:t>
            </a:r>
            <a:r>
              <a:rPr lang="en-US" dirty="0" err="1"/>
              <a:t>chủ</a:t>
            </a:r>
            <a:r>
              <a:rPr lang="en-US" dirty="0"/>
              <a:t> </a:t>
            </a:r>
            <a:r>
              <a:rPr lang="en-US" dirty="0" err="1"/>
              <a:t>yếu</a:t>
            </a:r>
            <a:r>
              <a:rPr lang="en-US" dirty="0"/>
              <a:t> </a:t>
            </a:r>
            <a:r>
              <a:rPr lang="en-US" dirty="0" err="1"/>
              <a:t>thảo</a:t>
            </a:r>
            <a:r>
              <a:rPr lang="en-US" dirty="0"/>
              <a:t> </a:t>
            </a:r>
            <a:r>
              <a:rPr lang="en-US" dirty="0" err="1"/>
              <a:t>luận</a:t>
            </a:r>
            <a:r>
              <a:rPr lang="en-US" dirty="0"/>
              <a:t> </a:t>
            </a:r>
            <a:r>
              <a:rPr lang="en-US" dirty="0" err="1"/>
              <a:t>về</a:t>
            </a:r>
            <a:r>
              <a:rPr lang="en-US" dirty="0"/>
              <a:t> </a:t>
            </a:r>
            <a:r>
              <a:rPr lang="en-US" dirty="0" err="1"/>
              <a:t>điều</a:t>
            </a:r>
            <a:r>
              <a:rPr lang="en-US" dirty="0"/>
              <a:t> </a:t>
            </a:r>
            <a:r>
              <a:rPr lang="en-US" dirty="0" err="1"/>
              <a:t>gì</a:t>
            </a:r>
            <a:r>
              <a:rPr lang="en-US" dirty="0"/>
              <a:t>?</a:t>
            </a:r>
          </a:p>
          <a:p>
            <a:pPr lvl="0"/>
            <a:r>
              <a:rPr lang="en-US" dirty="0" err="1"/>
              <a:t>những</a:t>
            </a:r>
            <a:r>
              <a:rPr lang="en-US" dirty="0"/>
              <a:t> </a:t>
            </a:r>
            <a:r>
              <a:rPr lang="en-US" dirty="0" err="1"/>
              <a:t>vấn</a:t>
            </a:r>
            <a:r>
              <a:rPr lang="en-US" dirty="0"/>
              <a:t> </a:t>
            </a:r>
            <a:r>
              <a:rPr lang="en-US" dirty="0" err="1"/>
              <a:t>đề</a:t>
            </a:r>
            <a:r>
              <a:rPr lang="en-US" dirty="0"/>
              <a:t> </a:t>
            </a:r>
            <a:r>
              <a:rPr lang="en-US" dirty="0" err="1"/>
              <a:t>mà</a:t>
            </a:r>
            <a:r>
              <a:rPr lang="en-US" dirty="0"/>
              <a:t> </a:t>
            </a:r>
            <a:r>
              <a:rPr lang="en-US" dirty="0" err="1"/>
              <a:t>các</a:t>
            </a:r>
            <a:r>
              <a:rPr lang="en-US" dirty="0"/>
              <a:t> </a:t>
            </a:r>
            <a:r>
              <a:rPr lang="en-US" dirty="0" err="1"/>
              <a:t>nhà</a:t>
            </a:r>
            <a:r>
              <a:rPr lang="en-US" dirty="0"/>
              <a:t> </a:t>
            </a:r>
            <a:r>
              <a:rPr lang="en-US" dirty="0" err="1"/>
              <a:t>lãnh</a:t>
            </a:r>
            <a:r>
              <a:rPr lang="en-US" dirty="0"/>
              <a:t> </a:t>
            </a:r>
            <a:r>
              <a:rPr lang="en-US" dirty="0" err="1"/>
              <a:t>đạo</a:t>
            </a:r>
            <a:r>
              <a:rPr lang="en-US" dirty="0"/>
              <a:t> </a:t>
            </a:r>
            <a:r>
              <a:rPr lang="en-US" dirty="0" err="1"/>
              <a:t>phải</a:t>
            </a:r>
            <a:r>
              <a:rPr lang="en-US" dirty="0"/>
              <a:t> </a:t>
            </a:r>
            <a:r>
              <a:rPr lang="en-US" dirty="0" err="1"/>
              <a:t>đối</a:t>
            </a:r>
            <a:r>
              <a:rPr lang="en-US" dirty="0"/>
              <a:t> </a:t>
            </a:r>
            <a:r>
              <a:rPr lang="en-US" dirty="0" err="1"/>
              <a:t>mặt</a:t>
            </a:r>
            <a:endParaRPr lang="en-US" dirty="0"/>
          </a:p>
          <a:p>
            <a:pPr lvl="0"/>
            <a:r>
              <a:rPr lang="en-US" dirty="0" err="1"/>
              <a:t>khả</a:t>
            </a:r>
            <a:r>
              <a:rPr lang="en-US" dirty="0"/>
              <a:t> </a:t>
            </a:r>
            <a:r>
              <a:rPr lang="en-US" dirty="0" err="1"/>
              <a:t>năng</a:t>
            </a:r>
            <a:r>
              <a:rPr lang="en-US" dirty="0"/>
              <a:t> </a:t>
            </a:r>
            <a:r>
              <a:rPr lang="en-US" dirty="0" err="1"/>
              <a:t>lãnh</a:t>
            </a:r>
            <a:r>
              <a:rPr lang="en-US" dirty="0"/>
              <a:t> </a:t>
            </a:r>
            <a:r>
              <a:rPr lang="en-US" dirty="0" err="1"/>
              <a:t>đạo</a:t>
            </a:r>
            <a:r>
              <a:rPr lang="en-US" dirty="0"/>
              <a:t> </a:t>
            </a:r>
            <a:r>
              <a:rPr lang="en-US" dirty="0" err="1"/>
              <a:t>trong</a:t>
            </a:r>
            <a:r>
              <a:rPr lang="en-US" dirty="0"/>
              <a:t> </a:t>
            </a:r>
            <a:r>
              <a:rPr lang="en-US" dirty="0" err="1"/>
              <a:t>các</a:t>
            </a:r>
            <a:r>
              <a:rPr lang="en-US" dirty="0"/>
              <a:t> </a:t>
            </a:r>
            <a:r>
              <a:rPr lang="en-US" dirty="0" err="1"/>
              <a:t>nhóm</a:t>
            </a:r>
            <a:r>
              <a:rPr lang="en-US" dirty="0"/>
              <a:t> </a:t>
            </a:r>
            <a:r>
              <a:rPr lang="en-US" dirty="0" err="1"/>
              <a:t>lớn</a:t>
            </a:r>
            <a:r>
              <a:rPr lang="en-US" dirty="0"/>
              <a:t> </a:t>
            </a:r>
            <a:r>
              <a:rPr lang="en-US" dirty="0" err="1"/>
              <a:t>và</a:t>
            </a:r>
            <a:r>
              <a:rPr lang="en-US" dirty="0"/>
              <a:t> </a:t>
            </a:r>
            <a:r>
              <a:rPr lang="en-US" dirty="0" err="1"/>
              <a:t>nhỏ</a:t>
            </a:r>
            <a:r>
              <a:rPr lang="en-US" dirty="0"/>
              <a:t> </a:t>
            </a:r>
            <a:r>
              <a:rPr lang="en-US" dirty="0" err="1"/>
              <a:t>khác</a:t>
            </a:r>
            <a:r>
              <a:rPr lang="en-US" dirty="0"/>
              <a:t> </a:t>
            </a:r>
            <a:r>
              <a:rPr lang="en-US" dirty="0" err="1"/>
              <a:t>nhau</a:t>
            </a:r>
            <a:r>
              <a:rPr lang="en-US" dirty="0"/>
              <a:t> </a:t>
            </a:r>
            <a:r>
              <a:rPr lang="en-US" dirty="0" err="1"/>
              <a:t>như</a:t>
            </a:r>
            <a:r>
              <a:rPr lang="en-US" dirty="0"/>
              <a:t> </a:t>
            </a:r>
            <a:r>
              <a:rPr lang="en-US" dirty="0" err="1"/>
              <a:t>thế</a:t>
            </a:r>
            <a:r>
              <a:rPr lang="en-US" dirty="0"/>
              <a:t> </a:t>
            </a:r>
            <a:r>
              <a:rPr lang="en-US" dirty="0" err="1"/>
              <a:t>nào</a:t>
            </a:r>
            <a:endParaRPr lang="en-US" dirty="0"/>
          </a:p>
          <a:p>
            <a:pPr lvl="0"/>
            <a:r>
              <a:rPr lang="en-US" dirty="0" err="1"/>
              <a:t>các</a:t>
            </a:r>
            <a:r>
              <a:rPr lang="en-US" dirty="0"/>
              <a:t> </a:t>
            </a:r>
            <a:r>
              <a:rPr lang="en-US" dirty="0" err="1"/>
              <a:t>nhóm</a:t>
            </a:r>
            <a:r>
              <a:rPr lang="en-US" dirty="0"/>
              <a:t> </a:t>
            </a:r>
            <a:r>
              <a:rPr lang="en-US" dirty="0" err="1"/>
              <a:t>xã</a:t>
            </a:r>
            <a:r>
              <a:rPr lang="en-US" dirty="0"/>
              <a:t> </a:t>
            </a:r>
            <a:r>
              <a:rPr lang="en-US" dirty="0" err="1"/>
              <a:t>hội</a:t>
            </a:r>
            <a:r>
              <a:rPr lang="en-US" dirty="0"/>
              <a:t> </a:t>
            </a:r>
            <a:r>
              <a:rPr lang="en-US" dirty="0" err="1"/>
              <a:t>xác</a:t>
            </a:r>
            <a:r>
              <a:rPr lang="en-US" dirty="0"/>
              <a:t> </a:t>
            </a:r>
            <a:r>
              <a:rPr lang="en-US" dirty="0" err="1"/>
              <a:t>định</a:t>
            </a:r>
            <a:r>
              <a:rPr lang="en-US" dirty="0"/>
              <a:t> </a:t>
            </a:r>
            <a:r>
              <a:rPr lang="en-US" dirty="0" err="1"/>
              <a:t>người</a:t>
            </a:r>
            <a:r>
              <a:rPr lang="en-US" dirty="0"/>
              <a:t> </a:t>
            </a:r>
            <a:r>
              <a:rPr lang="en-US" dirty="0" err="1"/>
              <a:t>lãnh</a:t>
            </a:r>
            <a:r>
              <a:rPr lang="en-US" dirty="0"/>
              <a:t> </a:t>
            </a:r>
            <a:r>
              <a:rPr lang="en-US" dirty="0" err="1"/>
              <a:t>đạo</a:t>
            </a:r>
            <a:r>
              <a:rPr lang="en-US" dirty="0"/>
              <a:t> </a:t>
            </a:r>
            <a:r>
              <a:rPr lang="en-US" dirty="0" err="1"/>
              <a:t>như</a:t>
            </a:r>
            <a:r>
              <a:rPr lang="en-US" dirty="0"/>
              <a:t> </a:t>
            </a:r>
            <a:r>
              <a:rPr lang="en-US" dirty="0" err="1"/>
              <a:t>thế</a:t>
            </a:r>
            <a:r>
              <a:rPr lang="en-US" dirty="0"/>
              <a:t> </a:t>
            </a:r>
            <a:r>
              <a:rPr lang="en-US" dirty="0" err="1"/>
              <a:t>nào</a:t>
            </a:r>
            <a:endParaRPr lang="en-US" dirty="0"/>
          </a:p>
          <a:p>
            <a:pPr lvl="0"/>
            <a:r>
              <a:rPr lang="en-US" dirty="0" err="1"/>
              <a:t>vai</a:t>
            </a:r>
            <a:r>
              <a:rPr lang="en-US" dirty="0"/>
              <a:t> </a:t>
            </a:r>
            <a:r>
              <a:rPr lang="en-US" dirty="0" err="1"/>
              <a:t>trò</a:t>
            </a:r>
            <a:r>
              <a:rPr lang="en-US" dirty="0"/>
              <a:t> </a:t>
            </a:r>
            <a:r>
              <a:rPr lang="en-US" dirty="0" err="1"/>
              <a:t>của</a:t>
            </a:r>
            <a:r>
              <a:rPr lang="en-US" dirty="0"/>
              <a:t> </a:t>
            </a:r>
            <a:r>
              <a:rPr lang="en-US" dirty="0" err="1"/>
              <a:t>các</a:t>
            </a:r>
            <a:r>
              <a:rPr lang="en-US" dirty="0"/>
              <a:t> </a:t>
            </a:r>
            <a:r>
              <a:rPr lang="en-US" dirty="0" err="1"/>
              <a:t>nhà</a:t>
            </a:r>
            <a:r>
              <a:rPr lang="en-US" dirty="0"/>
              <a:t> </a:t>
            </a:r>
            <a:r>
              <a:rPr lang="en-US" dirty="0" err="1"/>
              <a:t>lãnh</a:t>
            </a:r>
            <a:r>
              <a:rPr lang="en-US" dirty="0"/>
              <a:t> </a:t>
            </a:r>
            <a:r>
              <a:rPr lang="en-US" dirty="0" err="1"/>
              <a:t>đạo</a:t>
            </a:r>
            <a:r>
              <a:rPr lang="en-US" dirty="0"/>
              <a:t> </a:t>
            </a:r>
            <a:r>
              <a:rPr lang="en-US" dirty="0" err="1"/>
              <a:t>trong</a:t>
            </a:r>
            <a:r>
              <a:rPr lang="en-US" dirty="0"/>
              <a:t> </a:t>
            </a:r>
            <a:r>
              <a:rPr lang="en-US" dirty="0" err="1"/>
              <a:t>các</a:t>
            </a:r>
            <a:r>
              <a:rPr lang="en-US" dirty="0"/>
              <a:t> </a:t>
            </a:r>
            <a:r>
              <a:rPr lang="en-US" dirty="0" err="1"/>
              <a:t>nhóm</a:t>
            </a:r>
            <a:r>
              <a:rPr lang="en-US" dirty="0"/>
              <a:t> </a:t>
            </a:r>
            <a:r>
              <a:rPr lang="en-US" dirty="0" err="1"/>
              <a:t>xã</a:t>
            </a:r>
            <a:r>
              <a:rPr lang="en-US" dirty="0"/>
              <a:t> </a:t>
            </a:r>
            <a:r>
              <a:rPr lang="en-US" dirty="0" err="1"/>
              <a:t>hội</a:t>
            </a:r>
            <a:endParaRPr lang="en-US" dirty="0"/>
          </a:p>
          <a:p>
            <a:r>
              <a:rPr lang="en-US" b="1" dirty="0" err="1"/>
              <a:t>Dẫn</a:t>
            </a:r>
            <a:r>
              <a:rPr lang="en-US" b="1" dirty="0"/>
              <a:t> </a:t>
            </a:r>
            <a:r>
              <a:rPr lang="en-US" b="1" dirty="0" err="1"/>
              <a:t>chứng</a:t>
            </a:r>
            <a:r>
              <a:rPr lang="en-US" b="1" dirty="0"/>
              <a:t>: </a:t>
            </a:r>
            <a:r>
              <a:rPr lang="en-US" dirty="0"/>
              <a:t>- ... there are typically two different leadership roles that are held by different individuals... (.. .</a:t>
            </a:r>
            <a:r>
              <a:rPr lang="en-US" dirty="0" err="1"/>
              <a:t>thường</a:t>
            </a:r>
            <a:r>
              <a:rPr lang="en-US" dirty="0"/>
              <a:t> </a:t>
            </a:r>
            <a:r>
              <a:rPr lang="en-US" dirty="0" err="1"/>
              <a:t>có</a:t>
            </a:r>
            <a:r>
              <a:rPr lang="en-US" dirty="0"/>
              <a:t> 2 </a:t>
            </a:r>
            <a:r>
              <a:rPr lang="en-US" dirty="0" err="1"/>
              <a:t>vai</a:t>
            </a:r>
            <a:r>
              <a:rPr lang="en-US" dirty="0"/>
              <a:t> </a:t>
            </a:r>
            <a:r>
              <a:rPr lang="en-US" dirty="0" err="1"/>
              <a:t>trò</a:t>
            </a:r>
            <a:r>
              <a:rPr lang="en-US" dirty="0"/>
              <a:t> </a:t>
            </a:r>
            <a:r>
              <a:rPr lang="en-US" dirty="0" err="1"/>
              <a:t>lãnh</a:t>
            </a:r>
            <a:r>
              <a:rPr lang="en-US" dirty="0"/>
              <a:t> </a:t>
            </a:r>
            <a:r>
              <a:rPr lang="en-US" dirty="0" err="1"/>
              <a:t>đạo</a:t>
            </a:r>
            <a:r>
              <a:rPr lang="en-US" dirty="0"/>
              <a:t> </a:t>
            </a:r>
            <a:r>
              <a:rPr lang="en-US" dirty="0" err="1"/>
              <a:t>khác</a:t>
            </a:r>
            <a:r>
              <a:rPr lang="en-US" dirty="0"/>
              <a:t> </a:t>
            </a:r>
            <a:r>
              <a:rPr lang="en-US" dirty="0" err="1"/>
              <a:t>nhau</a:t>
            </a:r>
            <a:r>
              <a:rPr lang="en-US" dirty="0"/>
              <a:t> </a:t>
            </a:r>
            <a:r>
              <a:rPr lang="en-US" dirty="0" err="1"/>
              <a:t>được</a:t>
            </a:r>
            <a:r>
              <a:rPr lang="en-US" dirty="0"/>
              <a:t> </a:t>
            </a:r>
            <a:r>
              <a:rPr lang="en-US" dirty="0" err="1"/>
              <a:t>các</a:t>
            </a:r>
            <a:r>
              <a:rPr lang="en-US" dirty="0"/>
              <a:t> </a:t>
            </a:r>
            <a:r>
              <a:rPr lang="en-US" dirty="0" err="1"/>
              <a:t>cá</a:t>
            </a:r>
            <a:r>
              <a:rPr lang="en-US" dirty="0"/>
              <a:t> </a:t>
            </a:r>
            <a:r>
              <a:rPr lang="en-US" dirty="0" err="1"/>
              <a:t>nhân</a:t>
            </a:r>
            <a:r>
              <a:rPr lang="en-US" dirty="0"/>
              <a:t> </a:t>
            </a:r>
            <a:r>
              <a:rPr lang="en-US" dirty="0" err="1"/>
              <a:t>khác</a:t>
            </a:r>
            <a:r>
              <a:rPr lang="en-US" dirty="0"/>
              <a:t> </a:t>
            </a:r>
            <a:r>
              <a:rPr lang="en-US" dirty="0" err="1"/>
              <a:t>nhau</a:t>
            </a:r>
            <a:r>
              <a:rPr lang="en-US" dirty="0"/>
              <a:t> </a:t>
            </a:r>
            <a:r>
              <a:rPr lang="en-US" dirty="0" err="1"/>
              <a:t>nắm</a:t>
            </a:r>
            <a:r>
              <a:rPr lang="en-US" dirty="0"/>
              <a:t> </a:t>
            </a:r>
            <a:r>
              <a:rPr lang="en-US" dirty="0" err="1"/>
              <a:t>giữ</a:t>
            </a:r>
            <a:r>
              <a:rPr lang="en-US" dirty="0"/>
              <a:t>...)</a:t>
            </a:r>
          </a:p>
          <a:p>
            <a:pPr lvl="0"/>
            <a:r>
              <a:rPr lang="en-US" dirty="0"/>
              <a:t>Instrumental leadership is leadership that emphasizes the completion of tasks by a social group. (</a:t>
            </a:r>
            <a:r>
              <a:rPr lang="en-US" dirty="0" err="1"/>
              <a:t>Công</a:t>
            </a:r>
            <a:endParaRPr lang="en-US" dirty="0"/>
          </a:p>
          <a:p>
            <a:r>
              <a:rPr lang="en-US" dirty="0" err="1"/>
              <a:t>việc</a:t>
            </a:r>
            <a:r>
              <a:rPr lang="en-US" dirty="0"/>
              <a:t> </a:t>
            </a:r>
            <a:r>
              <a:rPr lang="en-US" dirty="0" err="1"/>
              <a:t>lãnh</a:t>
            </a:r>
            <a:r>
              <a:rPr lang="en-US" dirty="0"/>
              <a:t> </a:t>
            </a:r>
            <a:r>
              <a:rPr lang="en-US" dirty="0" err="1"/>
              <a:t>đạo</a:t>
            </a:r>
            <a:r>
              <a:rPr lang="en-US" dirty="0"/>
              <a:t> </a:t>
            </a:r>
            <a:r>
              <a:rPr lang="en-US" dirty="0" err="1"/>
              <a:t>là</a:t>
            </a:r>
            <a:r>
              <a:rPr lang="en-US" dirty="0"/>
              <a:t> </a:t>
            </a:r>
            <a:r>
              <a:rPr lang="en-US" dirty="0" err="1"/>
              <a:t>điều</a:t>
            </a:r>
            <a:r>
              <a:rPr lang="en-US" dirty="0"/>
              <a:t> </a:t>
            </a:r>
            <a:r>
              <a:rPr lang="en-US" dirty="0" err="1"/>
              <a:t>hành</a:t>
            </a:r>
            <a:r>
              <a:rPr lang="en-US" dirty="0"/>
              <a:t> </a:t>
            </a:r>
            <a:r>
              <a:rPr lang="en-US" dirty="0" err="1"/>
              <a:t>nhấn</a:t>
            </a:r>
            <a:r>
              <a:rPr lang="en-US" dirty="0"/>
              <a:t> </a:t>
            </a:r>
            <a:r>
              <a:rPr lang="en-US" dirty="0" err="1"/>
              <a:t>mạnh</a:t>
            </a:r>
            <a:r>
              <a:rPr lang="en-US" dirty="0"/>
              <a:t> </a:t>
            </a:r>
            <a:r>
              <a:rPr lang="en-US" dirty="0" err="1"/>
              <a:t>việc</a:t>
            </a:r>
            <a:r>
              <a:rPr lang="en-US" dirty="0"/>
              <a:t> </a:t>
            </a:r>
            <a:r>
              <a:rPr lang="en-US" dirty="0" err="1"/>
              <a:t>hoàn</a:t>
            </a:r>
            <a:r>
              <a:rPr lang="en-US" dirty="0"/>
              <a:t> </a:t>
            </a:r>
            <a:r>
              <a:rPr lang="en-US" dirty="0" err="1"/>
              <a:t>thành</a:t>
            </a:r>
            <a:r>
              <a:rPr lang="en-US" dirty="0"/>
              <a:t> </a:t>
            </a:r>
            <a:r>
              <a:rPr lang="en-US" dirty="0" err="1"/>
              <a:t>nhiệm</a:t>
            </a:r>
            <a:r>
              <a:rPr lang="en-US" dirty="0"/>
              <a:t> </a:t>
            </a:r>
            <a:r>
              <a:rPr lang="en-US" dirty="0" err="1"/>
              <a:t>vụ</a:t>
            </a:r>
            <a:r>
              <a:rPr lang="en-US" dirty="0"/>
              <a:t> </a:t>
            </a:r>
            <a:r>
              <a:rPr lang="en-US" dirty="0" err="1"/>
              <a:t>của</a:t>
            </a:r>
            <a:r>
              <a:rPr lang="en-US" dirty="0"/>
              <a:t> </a:t>
            </a:r>
            <a:r>
              <a:rPr lang="en-US" dirty="0" err="1"/>
              <a:t>một</a:t>
            </a:r>
            <a:r>
              <a:rPr lang="en-US" dirty="0"/>
              <a:t> </a:t>
            </a:r>
            <a:r>
              <a:rPr lang="en-US" dirty="0" err="1"/>
              <a:t>nhóm</a:t>
            </a:r>
            <a:r>
              <a:rPr lang="en-US" dirty="0"/>
              <a:t> </a:t>
            </a:r>
            <a:r>
              <a:rPr lang="en-US" dirty="0" err="1"/>
              <a:t>xã</a:t>
            </a:r>
            <a:r>
              <a:rPr lang="en-US" dirty="0"/>
              <a:t> </a:t>
            </a:r>
            <a:r>
              <a:rPr lang="en-US" dirty="0" err="1"/>
              <a:t>hội</a:t>
            </a:r>
            <a:r>
              <a:rPr lang="en-US" dirty="0"/>
              <a:t>)</a:t>
            </a:r>
          </a:p>
          <a:p>
            <a:pPr lvl="0"/>
            <a:r>
              <a:rPr lang="en-US" dirty="0"/>
              <a:t>Expressive leader are less concerned with the overall goals of the group than with providing emotional support to group members and attempting to minimize tension and conflict among them. (</a:t>
            </a:r>
            <a:r>
              <a:rPr lang="en-US" dirty="0" err="1"/>
              <a:t>Lãnh</a:t>
            </a:r>
            <a:r>
              <a:rPr lang="en-US" dirty="0"/>
              <a:t> </a:t>
            </a:r>
            <a:r>
              <a:rPr lang="en-US" dirty="0" err="1"/>
              <a:t>đạo</a:t>
            </a:r>
            <a:r>
              <a:rPr lang="en-US" dirty="0"/>
              <a:t> </a:t>
            </a:r>
            <a:r>
              <a:rPr lang="en-US" dirty="0" err="1"/>
              <a:t>cảm</a:t>
            </a:r>
            <a:r>
              <a:rPr lang="en-US" dirty="0"/>
              <a:t> </a:t>
            </a:r>
            <a:r>
              <a:rPr lang="en-US" dirty="0" err="1"/>
              <a:t>xúc</a:t>
            </a:r>
            <a:r>
              <a:rPr lang="en-US" dirty="0"/>
              <a:t> </a:t>
            </a:r>
            <a:r>
              <a:rPr lang="en-US" dirty="0" err="1"/>
              <a:t>là</a:t>
            </a:r>
            <a:r>
              <a:rPr lang="en-US" dirty="0"/>
              <a:t> </a:t>
            </a:r>
            <a:r>
              <a:rPr lang="en-US" dirty="0" err="1"/>
              <a:t>cung</a:t>
            </a:r>
            <a:r>
              <a:rPr lang="en-US" dirty="0"/>
              <a:t> </a:t>
            </a:r>
            <a:r>
              <a:rPr lang="en-US" dirty="0" err="1"/>
              <a:t>cấp</a:t>
            </a:r>
            <a:r>
              <a:rPr lang="en-US" dirty="0"/>
              <a:t> </a:t>
            </a:r>
            <a:r>
              <a:rPr lang="en-US" dirty="0" err="1"/>
              <a:t>hỗ</a:t>
            </a:r>
            <a:r>
              <a:rPr lang="en-US" dirty="0"/>
              <a:t> </a:t>
            </a:r>
            <a:r>
              <a:rPr lang="en-US" dirty="0" err="1"/>
              <a:t>trợ</a:t>
            </a:r>
            <a:r>
              <a:rPr lang="en-US" dirty="0"/>
              <a:t> </a:t>
            </a:r>
            <a:r>
              <a:rPr lang="en-US" dirty="0" err="1"/>
              <a:t>tình</a:t>
            </a:r>
            <a:r>
              <a:rPr lang="en-US" dirty="0"/>
              <a:t> </a:t>
            </a:r>
            <a:r>
              <a:rPr lang="en-US" dirty="0" err="1"/>
              <a:t>cảm</a:t>
            </a:r>
            <a:r>
              <a:rPr lang="en-US" dirty="0"/>
              <a:t> </a:t>
            </a:r>
            <a:r>
              <a:rPr lang="en-US" dirty="0" err="1"/>
              <a:t>cho</a:t>
            </a:r>
            <a:r>
              <a:rPr lang="en-US" dirty="0"/>
              <a:t> </a:t>
            </a:r>
            <a:r>
              <a:rPr lang="en-US" dirty="0" err="1"/>
              <a:t>các</a:t>
            </a:r>
            <a:r>
              <a:rPr lang="en-US" dirty="0"/>
              <a:t> </a:t>
            </a:r>
            <a:r>
              <a:rPr lang="en-US" dirty="0" err="1"/>
              <a:t>thành</a:t>
            </a:r>
            <a:r>
              <a:rPr lang="en-US" dirty="0"/>
              <a:t> </a:t>
            </a:r>
            <a:r>
              <a:rPr lang="en-US" dirty="0" err="1"/>
              <a:t>viên</a:t>
            </a:r>
            <a:r>
              <a:rPr lang="en-US" dirty="0"/>
              <a:t> </a:t>
            </a:r>
            <a:r>
              <a:rPr lang="en-US" dirty="0" err="1"/>
              <a:t>nhóm</a:t>
            </a:r>
            <a:r>
              <a:rPr lang="en-US" dirty="0"/>
              <a:t> </a:t>
            </a:r>
            <a:r>
              <a:rPr lang="en-US" dirty="0" err="1"/>
              <a:t>và</a:t>
            </a:r>
            <a:r>
              <a:rPr lang="en-US" dirty="0"/>
              <a:t> </a:t>
            </a:r>
            <a:r>
              <a:rPr lang="en-US" dirty="0" err="1"/>
              <a:t>cố</a:t>
            </a:r>
            <a:r>
              <a:rPr lang="en-US" dirty="0"/>
              <a:t> </a:t>
            </a:r>
            <a:r>
              <a:rPr lang="en-US" dirty="0" err="1"/>
              <a:t>gắng</a:t>
            </a:r>
            <a:r>
              <a:rPr lang="en-US" dirty="0"/>
              <a:t> </a:t>
            </a:r>
            <a:r>
              <a:rPr lang="en-US" dirty="0" err="1"/>
              <a:t>giảm</a:t>
            </a:r>
            <a:r>
              <a:rPr lang="en-US" dirty="0"/>
              <a:t> </a:t>
            </a:r>
            <a:r>
              <a:rPr lang="en-US" dirty="0" err="1"/>
              <a:t>thiểu</a:t>
            </a:r>
            <a:r>
              <a:rPr lang="en-US" dirty="0"/>
              <a:t> </a:t>
            </a:r>
            <a:r>
              <a:rPr lang="en-US" dirty="0" err="1"/>
              <a:t>căng</a:t>
            </a:r>
            <a:r>
              <a:rPr lang="en-US" dirty="0"/>
              <a:t> </a:t>
            </a:r>
            <a:r>
              <a:rPr lang="en-US" dirty="0" err="1"/>
              <a:t>thẳng</a:t>
            </a:r>
            <a:r>
              <a:rPr lang="en-US" dirty="0"/>
              <a:t> </a:t>
            </a:r>
            <a:r>
              <a:rPr lang="en-US" dirty="0" err="1"/>
              <a:t>và</a:t>
            </a:r>
            <a:r>
              <a:rPr lang="en-US" dirty="0"/>
              <a:t> </a:t>
            </a:r>
            <a:r>
              <a:rPr lang="en-US" dirty="0" err="1"/>
              <a:t>xung</a:t>
            </a:r>
            <a:r>
              <a:rPr lang="en-US" dirty="0"/>
              <a:t> </a:t>
            </a:r>
            <a:r>
              <a:rPr lang="en-US" dirty="0" err="1"/>
              <a:t>đột</a:t>
            </a:r>
            <a:r>
              <a:rPr lang="en-US" dirty="0"/>
              <a:t> </a:t>
            </a:r>
            <a:r>
              <a:rPr lang="en-US" dirty="0" err="1"/>
              <a:t>trong</a:t>
            </a:r>
            <a:r>
              <a:rPr lang="en-US" dirty="0"/>
              <a:t> </a:t>
            </a:r>
            <a:r>
              <a:rPr lang="en-US" dirty="0" err="1"/>
              <a:t>nhóm</a:t>
            </a:r>
            <a:r>
              <a:rPr lang="en-US" dirty="0"/>
              <a:t> </a:t>
            </a:r>
            <a:r>
              <a:rPr lang="en-US" dirty="0" err="1"/>
              <a:t>mà</a:t>
            </a:r>
            <a:r>
              <a:rPr lang="en-US" dirty="0"/>
              <a:t> </a:t>
            </a:r>
            <a:r>
              <a:rPr lang="en-US" dirty="0" err="1"/>
              <a:t>ít</a:t>
            </a:r>
            <a:r>
              <a:rPr lang="en-US" dirty="0"/>
              <a:t> </a:t>
            </a:r>
            <a:r>
              <a:rPr lang="en-US" dirty="0" err="1"/>
              <a:t>quan</a:t>
            </a:r>
            <a:r>
              <a:rPr lang="en-US" dirty="0"/>
              <a:t> </a:t>
            </a:r>
            <a:r>
              <a:rPr lang="en-US" dirty="0" err="1"/>
              <a:t>tâm</a:t>
            </a:r>
            <a:r>
              <a:rPr lang="en-US" dirty="0"/>
              <a:t> </a:t>
            </a:r>
            <a:r>
              <a:rPr lang="en-US" dirty="0" err="1"/>
              <a:t>đến</a:t>
            </a:r>
            <a:r>
              <a:rPr lang="en-US" dirty="0"/>
              <a:t> </a:t>
            </a:r>
            <a:r>
              <a:rPr lang="en-US" dirty="0" err="1"/>
              <a:t>mục</a:t>
            </a:r>
            <a:r>
              <a:rPr lang="en-US" dirty="0"/>
              <a:t> </a:t>
            </a:r>
            <a:r>
              <a:rPr lang="en-US" dirty="0" err="1"/>
              <a:t>tiêu</a:t>
            </a:r>
            <a:r>
              <a:rPr lang="en-US" dirty="0"/>
              <a:t> </a:t>
            </a:r>
            <a:r>
              <a:rPr lang="en-US" dirty="0" err="1"/>
              <a:t>tổng</a:t>
            </a:r>
            <a:r>
              <a:rPr lang="en-US" dirty="0"/>
              <a:t> </a:t>
            </a:r>
            <a:r>
              <a:rPr lang="en-US" dirty="0" err="1"/>
              <a:t>thể</a:t>
            </a:r>
            <a:r>
              <a:rPr lang="en-US" dirty="0"/>
              <a:t> </a:t>
            </a:r>
            <a:r>
              <a:rPr lang="en-US" dirty="0" err="1"/>
              <a:t>của</a:t>
            </a:r>
            <a:r>
              <a:rPr lang="en-US" dirty="0"/>
              <a:t> </a:t>
            </a:r>
            <a:r>
              <a:rPr lang="en-US" dirty="0" err="1"/>
              <a:t>nhóm</a:t>
            </a:r>
            <a:r>
              <a:rPr lang="en-US" dirty="0"/>
              <a:t>.)</a:t>
            </a:r>
          </a:p>
          <a:p>
            <a:endParaRPr lang="en-US" dirty="0"/>
          </a:p>
        </p:txBody>
      </p:sp>
      <p:sp>
        <p:nvSpPr>
          <p:cNvPr id="5" name="Oval 4"/>
          <p:cNvSpPr/>
          <p:nvPr/>
        </p:nvSpPr>
        <p:spPr>
          <a:xfrm>
            <a:off x="457200" y="14478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7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45. The passage mentions all of the following ways by which people can become leaders EXCEPT</a:t>
            </a:r>
            <a:r>
              <a:rPr lang="en-US" sz="2400" b="1" i="0" u="none" strike="noStrike" baseline="0" dirty="0" smtClean="0">
                <a:latin typeface="Times New Roman"/>
              </a:rPr>
              <a:t>_______.</a:t>
            </a:r>
            <a:r>
              <a:rPr lang="en-US" sz="2400" dirty="0"/>
              <a:t> </a:t>
            </a:r>
            <a:r>
              <a:rPr lang="vi-VN" sz="2400" dirty="0" smtClean="0"/>
              <a:t/>
            </a:r>
            <a:br>
              <a:rPr lang="vi-VN" sz="2400" dirty="0" smtClean="0"/>
            </a:br>
            <a:r>
              <a:rPr lang="en-US" sz="2400" dirty="0" smtClean="0"/>
              <a:t>A</a:t>
            </a:r>
            <a:r>
              <a:rPr lang="en-US" sz="2400" dirty="0"/>
              <a:t>. recruitment	</a:t>
            </a:r>
            <a:r>
              <a:rPr lang="vi-VN" sz="2400" dirty="0" smtClean="0"/>
              <a:t>		</a:t>
            </a:r>
            <a:r>
              <a:rPr lang="en-US" sz="2400" dirty="0" smtClean="0"/>
              <a:t>B</a:t>
            </a:r>
            <a:r>
              <a:rPr lang="en-US" sz="2400" dirty="0"/>
              <a:t>. formal election process</a:t>
            </a:r>
            <a:br>
              <a:rPr lang="en-US" sz="2400" dirty="0"/>
            </a:br>
            <a:r>
              <a:rPr lang="en-US" sz="2400" dirty="0"/>
              <a:t>C. specific leadership training	</a:t>
            </a:r>
            <a:r>
              <a:rPr lang="vi-VN" sz="2400" dirty="0" smtClean="0"/>
              <a:t> </a:t>
            </a:r>
            <a:r>
              <a:rPr lang="en-US" sz="2400" dirty="0" smtClean="0"/>
              <a:t>D</a:t>
            </a:r>
            <a:r>
              <a:rPr lang="en-US" sz="2400" dirty="0"/>
              <a:t>. traditional cultural patterns</a:t>
            </a:r>
            <a:br>
              <a:rPr lang="en-US" sz="2400" dirty="0"/>
            </a:br>
            <a:endParaRPr lang="en-US" sz="2400" b="1" i="0" u="none" strike="noStrike" baseline="0" dirty="0" smtClean="0">
              <a:latin typeface="Times New Roman"/>
            </a:endParaRPr>
          </a:p>
        </p:txBody>
      </p:sp>
      <p:sp>
        <p:nvSpPr>
          <p:cNvPr id="4" name="TextBox 3"/>
          <p:cNvSpPr txBox="1"/>
          <p:nvPr/>
        </p:nvSpPr>
        <p:spPr>
          <a:xfrm>
            <a:off x="222161" y="1447800"/>
            <a:ext cx="8610600" cy="5632311"/>
          </a:xfrm>
          <a:prstGeom prst="rect">
            <a:avLst/>
          </a:prstGeom>
          <a:noFill/>
        </p:spPr>
        <p:txBody>
          <a:bodyPr wrap="square" rtlCol="0">
            <a:spAutoFit/>
          </a:bodyPr>
          <a:lstStyle/>
          <a:p>
            <a:r>
              <a:rPr lang="en-US" dirty="0" err="1"/>
              <a:t>Bài</a:t>
            </a:r>
            <a:r>
              <a:rPr lang="en-US" dirty="0"/>
              <a:t> </a:t>
            </a:r>
            <a:r>
              <a:rPr lang="en-US" dirty="0" err="1"/>
              <a:t>đọc</a:t>
            </a:r>
            <a:r>
              <a:rPr lang="en-US" dirty="0"/>
              <a:t> </a:t>
            </a:r>
            <a:r>
              <a:rPr lang="en-US" dirty="0" err="1"/>
              <a:t>đề</a:t>
            </a:r>
            <a:r>
              <a:rPr lang="en-US" dirty="0"/>
              <a:t> </a:t>
            </a:r>
            <a:r>
              <a:rPr lang="en-US" dirty="0" err="1"/>
              <a:t>cập</a:t>
            </a:r>
            <a:r>
              <a:rPr lang="en-US" dirty="0"/>
              <a:t> </a:t>
            </a:r>
            <a:r>
              <a:rPr lang="en-US" dirty="0" err="1"/>
              <a:t>tất</a:t>
            </a:r>
            <a:r>
              <a:rPr lang="en-US" dirty="0"/>
              <a:t> </a:t>
            </a:r>
            <a:r>
              <a:rPr lang="en-US" dirty="0" err="1"/>
              <a:t>cả</a:t>
            </a:r>
            <a:r>
              <a:rPr lang="en-US" dirty="0"/>
              <a:t> </a:t>
            </a:r>
            <a:r>
              <a:rPr lang="en-US" dirty="0" err="1"/>
              <a:t>những</a:t>
            </a:r>
            <a:r>
              <a:rPr lang="en-US" dirty="0"/>
              <a:t> </a:t>
            </a:r>
            <a:r>
              <a:rPr lang="en-US" dirty="0" err="1"/>
              <a:t>cách</a:t>
            </a:r>
            <a:r>
              <a:rPr lang="en-US" dirty="0"/>
              <a:t> </a:t>
            </a:r>
            <a:r>
              <a:rPr lang="en-US" dirty="0" err="1"/>
              <a:t>sau</a:t>
            </a:r>
            <a:r>
              <a:rPr lang="en-US" dirty="0"/>
              <a:t> </a:t>
            </a:r>
            <a:r>
              <a:rPr lang="en-US" dirty="0" err="1"/>
              <a:t>đây</a:t>
            </a:r>
            <a:r>
              <a:rPr lang="en-US" dirty="0"/>
              <a:t> </a:t>
            </a:r>
            <a:r>
              <a:rPr lang="en-US" dirty="0" err="1"/>
              <a:t>để</a:t>
            </a:r>
            <a:r>
              <a:rPr lang="en-US" dirty="0"/>
              <a:t> </a:t>
            </a:r>
            <a:r>
              <a:rPr lang="en-US" dirty="0" err="1"/>
              <a:t>một</a:t>
            </a:r>
            <a:r>
              <a:rPr lang="en-US" dirty="0"/>
              <a:t> </a:t>
            </a:r>
            <a:r>
              <a:rPr lang="en-US" dirty="0" err="1"/>
              <a:t>người</a:t>
            </a:r>
            <a:r>
              <a:rPr lang="en-US" dirty="0"/>
              <a:t> </a:t>
            </a:r>
            <a:r>
              <a:rPr lang="en-US" dirty="0" err="1"/>
              <a:t>có</a:t>
            </a:r>
            <a:r>
              <a:rPr lang="en-US" dirty="0"/>
              <a:t> </a:t>
            </a:r>
            <a:r>
              <a:rPr lang="en-US" dirty="0" err="1"/>
              <a:t>thể</a:t>
            </a:r>
            <a:r>
              <a:rPr lang="en-US" dirty="0"/>
              <a:t> </a:t>
            </a:r>
            <a:r>
              <a:rPr lang="en-US" dirty="0" err="1"/>
              <a:t>trở</a:t>
            </a:r>
            <a:r>
              <a:rPr lang="en-US" dirty="0"/>
              <a:t> </a:t>
            </a:r>
            <a:r>
              <a:rPr lang="en-US" dirty="0" err="1"/>
              <a:t>thành</a:t>
            </a:r>
            <a:r>
              <a:rPr lang="en-US" dirty="0"/>
              <a:t> </a:t>
            </a:r>
            <a:r>
              <a:rPr lang="en-US" dirty="0" err="1"/>
              <a:t>nhà</a:t>
            </a:r>
            <a:r>
              <a:rPr lang="en-US" dirty="0"/>
              <a:t> </a:t>
            </a:r>
            <a:r>
              <a:rPr lang="en-US" dirty="0" err="1"/>
              <a:t>lãnh</a:t>
            </a:r>
            <a:r>
              <a:rPr lang="en-US" dirty="0"/>
              <a:t> </a:t>
            </a:r>
            <a:r>
              <a:rPr lang="en-US" dirty="0" err="1"/>
              <a:t>đạo</a:t>
            </a:r>
            <a:r>
              <a:rPr lang="en-US" dirty="0"/>
              <a:t> NGOẠI TRỪ</a:t>
            </a:r>
          </a:p>
          <a:p>
            <a:r>
              <a:rPr lang="en-US" u="sng" dirty="0"/>
              <a:t> 	</a:t>
            </a:r>
            <a:r>
              <a:rPr lang="en-US" dirty="0"/>
              <a:t>.</a:t>
            </a:r>
          </a:p>
          <a:p>
            <a:pPr lvl="0"/>
            <a:r>
              <a:rPr lang="en-US" dirty="0" err="1"/>
              <a:t>tuyển</a:t>
            </a:r>
            <a:r>
              <a:rPr lang="en-US" dirty="0"/>
              <a:t> </a:t>
            </a:r>
            <a:r>
              <a:rPr lang="en-US" dirty="0" err="1"/>
              <a:t>dụng</a:t>
            </a:r>
            <a:endParaRPr lang="en-US" dirty="0"/>
          </a:p>
          <a:p>
            <a:pPr lvl="0"/>
            <a:r>
              <a:rPr lang="en-US" dirty="0" err="1"/>
              <a:t>quy</a:t>
            </a:r>
            <a:r>
              <a:rPr lang="en-US" dirty="0"/>
              <a:t> </a:t>
            </a:r>
            <a:r>
              <a:rPr lang="en-US" dirty="0" err="1"/>
              <a:t>trình</a:t>
            </a:r>
            <a:r>
              <a:rPr lang="en-US" dirty="0"/>
              <a:t> </a:t>
            </a:r>
            <a:r>
              <a:rPr lang="en-US" dirty="0" err="1"/>
              <a:t>bầu</a:t>
            </a:r>
            <a:r>
              <a:rPr lang="en-US" dirty="0"/>
              <a:t> </a:t>
            </a:r>
            <a:r>
              <a:rPr lang="en-US" dirty="0" err="1"/>
              <a:t>cử</a:t>
            </a:r>
            <a:r>
              <a:rPr lang="en-US" dirty="0"/>
              <a:t> </a:t>
            </a:r>
            <a:r>
              <a:rPr lang="en-US" dirty="0" err="1"/>
              <a:t>chính</a:t>
            </a:r>
            <a:r>
              <a:rPr lang="en-US" dirty="0"/>
              <a:t> </a:t>
            </a:r>
            <a:r>
              <a:rPr lang="en-US" dirty="0" err="1"/>
              <a:t>thức</a:t>
            </a:r>
            <a:endParaRPr lang="en-US" dirty="0"/>
          </a:p>
          <a:p>
            <a:pPr lvl="0"/>
            <a:r>
              <a:rPr lang="en-US" dirty="0" err="1"/>
              <a:t>đào</a:t>
            </a:r>
            <a:r>
              <a:rPr lang="en-US" dirty="0"/>
              <a:t> </a:t>
            </a:r>
            <a:r>
              <a:rPr lang="en-US" dirty="0" err="1"/>
              <a:t>tạo</a:t>
            </a:r>
            <a:r>
              <a:rPr lang="en-US" dirty="0"/>
              <a:t> </a:t>
            </a:r>
            <a:r>
              <a:rPr lang="en-US" dirty="0" err="1"/>
              <a:t>khả</a:t>
            </a:r>
            <a:r>
              <a:rPr lang="en-US" dirty="0"/>
              <a:t> </a:t>
            </a:r>
            <a:r>
              <a:rPr lang="en-US" dirty="0" err="1"/>
              <a:t>năng</a:t>
            </a:r>
            <a:r>
              <a:rPr lang="en-US" dirty="0"/>
              <a:t> </a:t>
            </a:r>
            <a:r>
              <a:rPr lang="en-US" dirty="0" err="1"/>
              <a:t>lãnh</a:t>
            </a:r>
            <a:r>
              <a:rPr lang="en-US" dirty="0"/>
              <a:t> </a:t>
            </a:r>
            <a:r>
              <a:rPr lang="en-US" dirty="0" err="1"/>
              <a:t>đạo</a:t>
            </a:r>
            <a:endParaRPr lang="en-US" dirty="0"/>
          </a:p>
          <a:p>
            <a:pPr lvl="0"/>
            <a:r>
              <a:rPr lang="en-US" dirty="0" err="1"/>
              <a:t>mô</a:t>
            </a:r>
            <a:r>
              <a:rPr lang="en-US" dirty="0"/>
              <a:t> </a:t>
            </a:r>
            <a:r>
              <a:rPr lang="en-US" dirty="0" err="1"/>
              <a:t>hình</a:t>
            </a:r>
            <a:r>
              <a:rPr lang="en-US" dirty="0"/>
              <a:t> </a:t>
            </a:r>
            <a:r>
              <a:rPr lang="en-US" dirty="0" err="1"/>
              <a:t>văn</a:t>
            </a:r>
            <a:r>
              <a:rPr lang="en-US" dirty="0"/>
              <a:t> </a:t>
            </a:r>
            <a:r>
              <a:rPr lang="en-US" dirty="0" err="1"/>
              <a:t>hóa</a:t>
            </a:r>
            <a:r>
              <a:rPr lang="en-US" dirty="0"/>
              <a:t> </a:t>
            </a:r>
            <a:r>
              <a:rPr lang="en-US" dirty="0" err="1"/>
              <a:t>truyền</a:t>
            </a:r>
            <a:r>
              <a:rPr lang="en-US" dirty="0"/>
              <a:t> </a:t>
            </a:r>
            <a:r>
              <a:rPr lang="en-US" dirty="0" err="1"/>
              <a:t>thống</a:t>
            </a:r>
            <a:endParaRPr lang="en-US" dirty="0"/>
          </a:p>
          <a:p>
            <a:r>
              <a:rPr lang="en-US" b="1" dirty="0" err="1"/>
              <a:t>Dẫn</a:t>
            </a:r>
            <a:r>
              <a:rPr lang="en-US" b="1" dirty="0"/>
              <a:t> </a:t>
            </a:r>
            <a:r>
              <a:rPr lang="en-US" b="1" dirty="0" err="1"/>
              <a:t>chứng</a:t>
            </a:r>
            <a:r>
              <a:rPr lang="en-US" b="1" dirty="0"/>
              <a:t>: </a:t>
            </a:r>
            <a:r>
              <a:rPr lang="en-US" dirty="0"/>
              <a:t>According to sociologists, there are several different ways in which a person may become recognized as the leader of a social group in the United States. In the family, </a:t>
            </a:r>
            <a:r>
              <a:rPr lang="en-US" u="sng" dirty="0"/>
              <a:t>traditional cultural patterns </a:t>
            </a:r>
            <a:r>
              <a:rPr lang="en-US" dirty="0"/>
              <a:t>confer leadership on one or both of the parents. In other cases, such as friendship groups one or more persons may gradually emerge as leaders, although there is no formal process of selection. In larger groups, leaders are usually chosen formally through </a:t>
            </a:r>
            <a:r>
              <a:rPr lang="en-US" u="sng" dirty="0"/>
              <a:t>election or recruitment</a:t>
            </a:r>
            <a:r>
              <a:rPr lang="en-US" dirty="0"/>
              <a:t>, (</a:t>
            </a:r>
            <a:r>
              <a:rPr lang="en-US" dirty="0" err="1"/>
              <a:t>đoạn</a:t>
            </a:r>
            <a:r>
              <a:rPr lang="en-US" dirty="0"/>
              <a:t> 1) (Theo </a:t>
            </a:r>
            <a:r>
              <a:rPr lang="en-US" dirty="0" err="1"/>
              <a:t>các</a:t>
            </a:r>
            <a:r>
              <a:rPr lang="en-US" dirty="0"/>
              <a:t> </a:t>
            </a:r>
            <a:r>
              <a:rPr lang="en-US" dirty="0" err="1"/>
              <a:t>nhà</a:t>
            </a:r>
            <a:r>
              <a:rPr lang="en-US" dirty="0"/>
              <a:t> </a:t>
            </a:r>
            <a:r>
              <a:rPr lang="en-US" dirty="0" err="1"/>
              <a:t>xã</a:t>
            </a:r>
            <a:r>
              <a:rPr lang="en-US" dirty="0"/>
              <a:t>  </a:t>
            </a:r>
            <a:r>
              <a:rPr lang="en-US" dirty="0" err="1"/>
              <a:t>hội</a:t>
            </a:r>
            <a:r>
              <a:rPr lang="en-US" dirty="0"/>
              <a:t> </a:t>
            </a:r>
            <a:r>
              <a:rPr lang="en-US" dirty="0" err="1"/>
              <a:t>học</a:t>
            </a:r>
            <a:r>
              <a:rPr lang="en-US" dirty="0"/>
              <a:t>, </a:t>
            </a:r>
            <a:r>
              <a:rPr lang="en-US" dirty="0" err="1"/>
              <a:t>có</a:t>
            </a:r>
            <a:r>
              <a:rPr lang="en-US" dirty="0"/>
              <a:t> </a:t>
            </a:r>
            <a:r>
              <a:rPr lang="en-US" dirty="0" err="1"/>
              <a:t>nhiều</a:t>
            </a:r>
            <a:r>
              <a:rPr lang="en-US" dirty="0"/>
              <a:t> </a:t>
            </a:r>
            <a:r>
              <a:rPr lang="en-US" dirty="0" err="1"/>
              <a:t>cách</a:t>
            </a:r>
            <a:r>
              <a:rPr lang="en-US" dirty="0"/>
              <a:t> </a:t>
            </a:r>
            <a:r>
              <a:rPr lang="en-US" dirty="0" err="1"/>
              <a:t>khác</a:t>
            </a:r>
            <a:r>
              <a:rPr lang="en-US" dirty="0"/>
              <a:t> </a:t>
            </a:r>
            <a:r>
              <a:rPr lang="en-US" dirty="0" err="1"/>
              <a:t>nhau</a:t>
            </a:r>
            <a:r>
              <a:rPr lang="en-US" dirty="0"/>
              <a:t> </a:t>
            </a:r>
            <a:r>
              <a:rPr lang="en-US" dirty="0" err="1"/>
              <a:t>trong</a:t>
            </a:r>
            <a:r>
              <a:rPr lang="en-US" dirty="0"/>
              <a:t> </a:t>
            </a:r>
            <a:r>
              <a:rPr lang="en-US" dirty="0" err="1"/>
              <a:t>đó</a:t>
            </a:r>
            <a:r>
              <a:rPr lang="en-US" dirty="0"/>
              <a:t> </a:t>
            </a:r>
            <a:r>
              <a:rPr lang="en-US" dirty="0" err="1"/>
              <a:t>một</a:t>
            </a:r>
            <a:r>
              <a:rPr lang="en-US" dirty="0"/>
              <a:t> </a:t>
            </a:r>
            <a:r>
              <a:rPr lang="en-US" dirty="0" err="1"/>
              <a:t>người</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công</a:t>
            </a:r>
            <a:r>
              <a:rPr lang="en-US" dirty="0"/>
              <a:t> </a:t>
            </a:r>
            <a:r>
              <a:rPr lang="en-US" dirty="0" err="1"/>
              <a:t>nhận</a:t>
            </a:r>
            <a:r>
              <a:rPr lang="en-US" dirty="0"/>
              <a:t> </a:t>
            </a:r>
            <a:r>
              <a:rPr lang="en-US" dirty="0" err="1"/>
              <a:t>là</a:t>
            </a:r>
            <a:r>
              <a:rPr lang="en-US" dirty="0"/>
              <a:t> </a:t>
            </a:r>
            <a:r>
              <a:rPr lang="en-US" dirty="0" err="1"/>
              <a:t>người</a:t>
            </a:r>
            <a:r>
              <a:rPr lang="en-US" dirty="0"/>
              <a:t> </a:t>
            </a:r>
            <a:r>
              <a:rPr lang="en-US" dirty="0" err="1"/>
              <a:t>lãnh</a:t>
            </a:r>
            <a:r>
              <a:rPr lang="en-US" dirty="0"/>
              <a:t> </a:t>
            </a:r>
            <a:r>
              <a:rPr lang="en-US" dirty="0" err="1"/>
              <a:t>đạo</a:t>
            </a:r>
            <a:r>
              <a:rPr lang="en-US" dirty="0"/>
              <a:t> </a:t>
            </a:r>
            <a:r>
              <a:rPr lang="en-US" dirty="0" err="1"/>
              <a:t>của</a:t>
            </a:r>
            <a:r>
              <a:rPr lang="en-US" dirty="0"/>
              <a:t> </a:t>
            </a:r>
            <a:r>
              <a:rPr lang="en-US" dirty="0" err="1"/>
              <a:t>một</a:t>
            </a:r>
            <a:r>
              <a:rPr lang="en-US" dirty="0"/>
              <a:t> </a:t>
            </a:r>
            <a:r>
              <a:rPr lang="en-US" dirty="0" err="1"/>
              <a:t>nhóm</a:t>
            </a:r>
            <a:r>
              <a:rPr lang="en-US" dirty="0"/>
              <a:t> </a:t>
            </a:r>
            <a:r>
              <a:rPr lang="en-US" dirty="0" err="1"/>
              <a:t>xã</a:t>
            </a:r>
            <a:r>
              <a:rPr lang="en-US" dirty="0"/>
              <a:t> </a:t>
            </a:r>
            <a:r>
              <a:rPr lang="en-US" dirty="0" err="1"/>
              <a:t>hội</a:t>
            </a:r>
            <a:r>
              <a:rPr lang="en-US" dirty="0"/>
              <a:t> ở </a:t>
            </a:r>
            <a:r>
              <a:rPr lang="en-US" dirty="0" err="1"/>
              <a:t>Hoa</a:t>
            </a:r>
            <a:r>
              <a:rPr lang="en-US" dirty="0"/>
              <a:t> </a:t>
            </a:r>
            <a:r>
              <a:rPr lang="en-US" dirty="0" err="1"/>
              <a:t>Kỳ</a:t>
            </a:r>
            <a:r>
              <a:rPr lang="en-US" dirty="0"/>
              <a:t>. </a:t>
            </a:r>
            <a:r>
              <a:rPr lang="en-US" dirty="0" err="1"/>
              <a:t>Trong</a:t>
            </a:r>
            <a:r>
              <a:rPr lang="en-US" dirty="0"/>
              <a:t> </a:t>
            </a:r>
            <a:r>
              <a:rPr lang="en-US" dirty="0" err="1"/>
              <a:t>gia</a:t>
            </a:r>
            <a:r>
              <a:rPr lang="en-US" dirty="0"/>
              <a:t> </a:t>
            </a:r>
            <a:r>
              <a:rPr lang="en-US" dirty="0" err="1"/>
              <a:t>đình</a:t>
            </a:r>
            <a:r>
              <a:rPr lang="en-US" dirty="0"/>
              <a:t>, </a:t>
            </a:r>
            <a:r>
              <a:rPr lang="en-US" dirty="0" err="1"/>
              <a:t>các</a:t>
            </a:r>
            <a:r>
              <a:rPr lang="en-US" dirty="0"/>
              <a:t> </a:t>
            </a:r>
            <a:r>
              <a:rPr lang="en-US" dirty="0" err="1"/>
              <a:t>mẫu</a:t>
            </a:r>
            <a:r>
              <a:rPr lang="en-US" dirty="0"/>
              <a:t> </a:t>
            </a:r>
            <a:r>
              <a:rPr lang="en-US" dirty="0" err="1"/>
              <a:t>văn</a:t>
            </a:r>
            <a:r>
              <a:rPr lang="en-US" dirty="0"/>
              <a:t> </a:t>
            </a:r>
            <a:r>
              <a:rPr lang="en-US" dirty="0" err="1"/>
              <a:t>hóa</a:t>
            </a:r>
            <a:r>
              <a:rPr lang="en-US" dirty="0"/>
              <a:t> </a:t>
            </a:r>
            <a:r>
              <a:rPr lang="en-US" dirty="0" err="1"/>
              <a:t>truyền</a:t>
            </a:r>
            <a:r>
              <a:rPr lang="en-US" dirty="0"/>
              <a:t> </a:t>
            </a:r>
            <a:r>
              <a:rPr lang="en-US" dirty="0" err="1"/>
              <a:t>thống</a:t>
            </a:r>
            <a:r>
              <a:rPr lang="en-US" dirty="0"/>
              <a:t> </a:t>
            </a:r>
            <a:r>
              <a:rPr lang="en-US" dirty="0" err="1"/>
              <a:t>trao</a:t>
            </a:r>
            <a:r>
              <a:rPr lang="en-US" dirty="0"/>
              <a:t> </a:t>
            </a:r>
            <a:r>
              <a:rPr lang="en-US" dirty="0" err="1"/>
              <a:t>quyền</a:t>
            </a:r>
            <a:r>
              <a:rPr lang="en-US" dirty="0"/>
              <a:t> </a:t>
            </a:r>
            <a:r>
              <a:rPr lang="en-US" dirty="0" err="1"/>
              <a:t>lãnh</a:t>
            </a:r>
            <a:r>
              <a:rPr lang="en-US" dirty="0"/>
              <a:t> </a:t>
            </a:r>
            <a:r>
              <a:rPr lang="en-US" dirty="0" err="1"/>
              <a:t>đạo</a:t>
            </a:r>
            <a:r>
              <a:rPr lang="en-US" dirty="0"/>
              <a:t> </a:t>
            </a:r>
            <a:r>
              <a:rPr lang="en-US" dirty="0" err="1"/>
              <a:t>cho</a:t>
            </a:r>
            <a:r>
              <a:rPr lang="en-US" dirty="0"/>
              <a:t> </a:t>
            </a:r>
            <a:r>
              <a:rPr lang="en-US" dirty="0" err="1"/>
              <a:t>một</a:t>
            </a:r>
            <a:r>
              <a:rPr lang="en-US" dirty="0"/>
              <a:t> </a:t>
            </a:r>
            <a:r>
              <a:rPr lang="en-US" dirty="0" err="1"/>
              <a:t>hoặc</a:t>
            </a:r>
            <a:r>
              <a:rPr lang="en-US" dirty="0"/>
              <a:t> </a:t>
            </a:r>
            <a:r>
              <a:rPr lang="en-US" dirty="0" err="1"/>
              <a:t>cả</a:t>
            </a:r>
            <a:r>
              <a:rPr lang="en-US" dirty="0"/>
              <a:t> </a:t>
            </a:r>
            <a:r>
              <a:rPr lang="en-US" dirty="0" err="1"/>
              <a:t>hai</a:t>
            </a:r>
            <a:r>
              <a:rPr lang="en-US" dirty="0"/>
              <a:t> cha </a:t>
            </a:r>
            <a:r>
              <a:rPr lang="en-US" dirty="0" err="1"/>
              <a:t>mẹ</a:t>
            </a:r>
            <a:r>
              <a:rPr lang="en-US" dirty="0"/>
              <a:t>. </a:t>
            </a:r>
            <a:r>
              <a:rPr lang="en-US" dirty="0" err="1"/>
              <a:t>Trong</a:t>
            </a:r>
            <a:r>
              <a:rPr lang="en-US" dirty="0"/>
              <a:t> </a:t>
            </a:r>
            <a:r>
              <a:rPr lang="en-US" dirty="0" err="1"/>
              <a:t>các</a:t>
            </a:r>
            <a:r>
              <a:rPr lang="en-US" dirty="0"/>
              <a:t> </a:t>
            </a:r>
            <a:r>
              <a:rPr lang="en-US" dirty="0" err="1"/>
              <a:t>trường</a:t>
            </a:r>
            <a:r>
              <a:rPr lang="en-US" dirty="0"/>
              <a:t> </a:t>
            </a:r>
            <a:r>
              <a:rPr lang="en-US" dirty="0" err="1"/>
              <a:t>hợp</a:t>
            </a:r>
            <a:r>
              <a:rPr lang="en-US" dirty="0"/>
              <a:t> </a:t>
            </a:r>
            <a:r>
              <a:rPr lang="en-US" dirty="0" err="1"/>
              <a:t>khác</a:t>
            </a:r>
            <a:r>
              <a:rPr lang="en-US" dirty="0"/>
              <a:t>, </a:t>
            </a:r>
            <a:r>
              <a:rPr lang="en-US" dirty="0" err="1"/>
              <a:t>chẳng</a:t>
            </a:r>
            <a:r>
              <a:rPr lang="en-US" dirty="0"/>
              <a:t> </a:t>
            </a:r>
            <a:r>
              <a:rPr lang="en-US" dirty="0" err="1"/>
              <a:t>hạn</a:t>
            </a:r>
            <a:r>
              <a:rPr lang="en-US" dirty="0"/>
              <a:t> </a:t>
            </a:r>
            <a:r>
              <a:rPr lang="en-US" dirty="0" err="1"/>
              <a:t>như</a:t>
            </a:r>
            <a:r>
              <a:rPr lang="en-US" dirty="0"/>
              <a:t> </a:t>
            </a:r>
            <a:r>
              <a:rPr lang="en-US" dirty="0" err="1"/>
              <a:t>các</a:t>
            </a:r>
            <a:r>
              <a:rPr lang="en-US" dirty="0"/>
              <a:t> </a:t>
            </a:r>
            <a:r>
              <a:rPr lang="en-US" dirty="0" err="1"/>
              <a:t>nhóm</a:t>
            </a:r>
            <a:r>
              <a:rPr lang="en-US" dirty="0"/>
              <a:t> </a:t>
            </a:r>
            <a:r>
              <a:rPr lang="en-US" dirty="0" err="1"/>
              <a:t>hữu</a:t>
            </a:r>
            <a:r>
              <a:rPr lang="en-US" dirty="0"/>
              <a:t> </a:t>
            </a:r>
            <a:r>
              <a:rPr lang="en-US" dirty="0" err="1"/>
              <a:t>nghị</a:t>
            </a:r>
            <a:r>
              <a:rPr lang="en-US" dirty="0"/>
              <a:t>, </a:t>
            </a:r>
            <a:r>
              <a:rPr lang="en-US" dirty="0" err="1"/>
              <a:t>một</a:t>
            </a:r>
            <a:r>
              <a:rPr lang="en-US" dirty="0"/>
              <a:t> </a:t>
            </a:r>
            <a:r>
              <a:rPr lang="en-US" dirty="0" err="1"/>
              <a:t>hoặc</a:t>
            </a:r>
            <a:r>
              <a:rPr lang="en-US" dirty="0"/>
              <a:t> </a:t>
            </a:r>
            <a:r>
              <a:rPr lang="en-US" dirty="0" err="1"/>
              <a:t>nhiều</a:t>
            </a:r>
            <a:r>
              <a:rPr lang="en-US" dirty="0"/>
              <a:t> </a:t>
            </a:r>
            <a:r>
              <a:rPr lang="en-US" dirty="0" err="1"/>
              <a:t>người</a:t>
            </a:r>
            <a:r>
              <a:rPr lang="en-US" dirty="0"/>
              <a:t> </a:t>
            </a:r>
            <a:r>
              <a:rPr lang="en-US" dirty="0" err="1"/>
              <a:t>có</a:t>
            </a:r>
            <a:r>
              <a:rPr lang="en-US" dirty="0"/>
              <a:t> </a:t>
            </a:r>
            <a:r>
              <a:rPr lang="en-US" dirty="0" err="1"/>
              <a:t>thể</a:t>
            </a:r>
            <a:r>
              <a:rPr lang="en-US" dirty="0"/>
              <a:t> </a:t>
            </a:r>
            <a:r>
              <a:rPr lang="en-US" dirty="0" err="1"/>
              <a:t>dần</a:t>
            </a:r>
            <a:r>
              <a:rPr lang="en-US" dirty="0"/>
              <a:t> </a:t>
            </a:r>
            <a:r>
              <a:rPr lang="en-US" dirty="0" err="1"/>
              <a:t>dần</a:t>
            </a:r>
            <a:r>
              <a:rPr lang="en-US" dirty="0"/>
              <a:t> </a:t>
            </a:r>
            <a:r>
              <a:rPr lang="en-US" dirty="0" err="1"/>
              <a:t>nổi</a:t>
            </a:r>
            <a:r>
              <a:rPr lang="en-US" dirty="0"/>
              <a:t> </a:t>
            </a:r>
            <a:r>
              <a:rPr lang="en-US" dirty="0" err="1"/>
              <a:t>lên</a:t>
            </a:r>
            <a:r>
              <a:rPr lang="en-US" dirty="0"/>
              <a:t> </a:t>
            </a:r>
            <a:r>
              <a:rPr lang="en-US" dirty="0" err="1"/>
              <a:t>như</a:t>
            </a:r>
            <a:r>
              <a:rPr lang="en-US" dirty="0"/>
              <a:t> </a:t>
            </a:r>
            <a:r>
              <a:rPr lang="en-US" dirty="0" err="1"/>
              <a:t>các</a:t>
            </a:r>
            <a:r>
              <a:rPr lang="en-US" dirty="0"/>
              <a:t> </a:t>
            </a:r>
            <a:r>
              <a:rPr lang="en-US" dirty="0" err="1"/>
              <a:t>nhà</a:t>
            </a:r>
            <a:r>
              <a:rPr lang="en-US" dirty="0"/>
              <a:t> </a:t>
            </a:r>
            <a:r>
              <a:rPr lang="en-US" dirty="0" err="1"/>
              <a:t>lãnh</a:t>
            </a:r>
            <a:r>
              <a:rPr lang="en-US" dirty="0"/>
              <a:t> </a:t>
            </a:r>
            <a:r>
              <a:rPr lang="en-US" dirty="0" err="1"/>
              <a:t>đạo</a:t>
            </a:r>
            <a:r>
              <a:rPr lang="en-US" dirty="0"/>
              <a:t>, </a:t>
            </a:r>
            <a:r>
              <a:rPr lang="en-US" dirty="0" err="1"/>
              <a:t>mặc</a:t>
            </a:r>
            <a:r>
              <a:rPr lang="en-US" dirty="0"/>
              <a:t> </a:t>
            </a:r>
            <a:r>
              <a:rPr lang="en-US" dirty="0" err="1"/>
              <a:t>dù</a:t>
            </a:r>
            <a:r>
              <a:rPr lang="en-US" dirty="0"/>
              <a:t> </a:t>
            </a:r>
            <a:r>
              <a:rPr lang="en-US" dirty="0" err="1"/>
              <a:t>không</a:t>
            </a:r>
            <a:r>
              <a:rPr lang="en-US" dirty="0"/>
              <a:t> </a:t>
            </a:r>
            <a:r>
              <a:rPr lang="en-US" dirty="0" err="1"/>
              <a:t>có</a:t>
            </a:r>
            <a:r>
              <a:rPr lang="en-US" dirty="0"/>
              <a:t> </a:t>
            </a:r>
            <a:r>
              <a:rPr lang="en-US" dirty="0" err="1"/>
              <a:t>quá</a:t>
            </a:r>
            <a:r>
              <a:rPr lang="en-US" dirty="0"/>
              <a:t> </a:t>
            </a:r>
            <a:r>
              <a:rPr lang="en-US" dirty="0" err="1"/>
              <a:t>trình</a:t>
            </a:r>
            <a:r>
              <a:rPr lang="en-US" dirty="0"/>
              <a:t> </a:t>
            </a:r>
            <a:r>
              <a:rPr lang="en-US" dirty="0" err="1"/>
              <a:t>lựa</a:t>
            </a:r>
            <a:r>
              <a:rPr lang="en-US" dirty="0"/>
              <a:t> </a:t>
            </a:r>
            <a:r>
              <a:rPr lang="en-US" dirty="0" err="1"/>
              <a:t>chọn</a:t>
            </a:r>
            <a:r>
              <a:rPr lang="en-US" dirty="0"/>
              <a:t> </a:t>
            </a:r>
            <a:r>
              <a:rPr lang="en-US" dirty="0" err="1"/>
              <a:t>chính</a:t>
            </a:r>
            <a:r>
              <a:rPr lang="en-US" dirty="0"/>
              <a:t> </a:t>
            </a:r>
            <a:r>
              <a:rPr lang="en-US" dirty="0" err="1"/>
              <a:t>thức</a:t>
            </a:r>
            <a:r>
              <a:rPr lang="en-US" dirty="0"/>
              <a:t>. </a:t>
            </a:r>
            <a:r>
              <a:rPr lang="en-US" dirty="0" err="1"/>
              <a:t>Trong</a:t>
            </a:r>
            <a:r>
              <a:rPr lang="en-US" dirty="0"/>
              <a:t> </a:t>
            </a:r>
            <a:r>
              <a:rPr lang="en-US" dirty="0" err="1"/>
              <a:t>các</a:t>
            </a:r>
            <a:r>
              <a:rPr lang="en-US" dirty="0"/>
              <a:t> </a:t>
            </a:r>
            <a:r>
              <a:rPr lang="en-US" dirty="0" err="1"/>
              <a:t>nhóm</a:t>
            </a:r>
            <a:r>
              <a:rPr lang="en-US" dirty="0"/>
              <a:t> </a:t>
            </a:r>
            <a:r>
              <a:rPr lang="en-US" dirty="0" err="1"/>
              <a:t>lớn</a:t>
            </a:r>
            <a:r>
              <a:rPr lang="en-US" dirty="0"/>
              <a:t> </a:t>
            </a:r>
            <a:r>
              <a:rPr lang="en-US" dirty="0" err="1"/>
              <a:t>hơn</a:t>
            </a:r>
            <a:r>
              <a:rPr lang="en-US" dirty="0"/>
              <a:t>, </a:t>
            </a:r>
            <a:r>
              <a:rPr lang="en-US" dirty="0" err="1"/>
              <a:t>các</a:t>
            </a:r>
            <a:r>
              <a:rPr lang="en-US" dirty="0"/>
              <a:t> </a:t>
            </a:r>
            <a:r>
              <a:rPr lang="en-US" dirty="0" err="1"/>
              <a:t>nhà</a:t>
            </a:r>
            <a:r>
              <a:rPr lang="en-US" dirty="0"/>
              <a:t> </a:t>
            </a:r>
            <a:r>
              <a:rPr lang="en-US" dirty="0" err="1"/>
              <a:t>lãnh</a:t>
            </a:r>
            <a:r>
              <a:rPr lang="en-US" dirty="0"/>
              <a:t> </a:t>
            </a:r>
            <a:r>
              <a:rPr lang="en-US" dirty="0" err="1"/>
              <a:t>đạo</a:t>
            </a:r>
            <a:r>
              <a:rPr lang="en-US" dirty="0"/>
              <a:t> </a:t>
            </a:r>
            <a:r>
              <a:rPr lang="en-US" dirty="0" err="1"/>
              <a:t>thường</a:t>
            </a:r>
            <a:r>
              <a:rPr lang="en-US" dirty="0"/>
              <a:t> </a:t>
            </a:r>
            <a:r>
              <a:rPr lang="en-US" dirty="0" err="1"/>
              <a:t>được</a:t>
            </a:r>
            <a:r>
              <a:rPr lang="en-US" dirty="0"/>
              <a:t> </a:t>
            </a:r>
            <a:r>
              <a:rPr lang="en-US" dirty="0" err="1"/>
              <a:t>chọn</a:t>
            </a:r>
            <a:r>
              <a:rPr lang="en-US" dirty="0"/>
              <a:t> </a:t>
            </a:r>
            <a:r>
              <a:rPr lang="en-US" dirty="0" err="1"/>
              <a:t>chính</a:t>
            </a:r>
            <a:r>
              <a:rPr lang="en-US" dirty="0"/>
              <a:t> </a:t>
            </a:r>
            <a:r>
              <a:rPr lang="en-US" dirty="0" err="1"/>
              <a:t>thức</a:t>
            </a:r>
            <a:r>
              <a:rPr lang="en-US" dirty="0"/>
              <a:t> </a:t>
            </a:r>
            <a:r>
              <a:rPr lang="en-US" dirty="0" err="1"/>
              <a:t>thông</a:t>
            </a:r>
            <a:r>
              <a:rPr lang="en-US" dirty="0"/>
              <a:t> qua </a:t>
            </a:r>
            <a:r>
              <a:rPr lang="en-US" dirty="0" err="1"/>
              <a:t>bầu</a:t>
            </a:r>
            <a:r>
              <a:rPr lang="en-US" dirty="0"/>
              <a:t> </a:t>
            </a:r>
            <a:r>
              <a:rPr lang="en-US" dirty="0" err="1"/>
              <a:t>cử</a:t>
            </a:r>
            <a:r>
              <a:rPr lang="en-US" dirty="0"/>
              <a:t> </a:t>
            </a:r>
            <a:r>
              <a:rPr lang="en-US" dirty="0" err="1"/>
              <a:t>hoặc</a:t>
            </a:r>
            <a:r>
              <a:rPr lang="en-US" dirty="0"/>
              <a:t> </a:t>
            </a:r>
            <a:r>
              <a:rPr lang="en-US" dirty="0" err="1"/>
              <a:t>tuyển</a:t>
            </a:r>
            <a:r>
              <a:rPr lang="en-US" dirty="0"/>
              <a:t> </a:t>
            </a:r>
            <a:r>
              <a:rPr lang="en-US" dirty="0" err="1"/>
              <a:t>dụng</a:t>
            </a:r>
            <a:r>
              <a:rPr lang="en-US" dirty="0"/>
              <a:t>.</a:t>
            </a:r>
          </a:p>
          <a:p>
            <a:endParaRPr lang="en-US" dirty="0"/>
          </a:p>
        </p:txBody>
      </p:sp>
      <p:sp>
        <p:nvSpPr>
          <p:cNvPr id="5" name="Oval 4"/>
          <p:cNvSpPr/>
          <p:nvPr/>
        </p:nvSpPr>
        <p:spPr>
          <a:xfrm>
            <a:off x="5334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948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534400" cy="1143000"/>
          </a:xfrm>
        </p:spPr>
        <p:txBody>
          <a:bodyPr>
            <a:noAutofit/>
          </a:bodyPr>
          <a:lstStyle/>
          <a:p>
            <a:pPr algn="l"/>
            <a:r>
              <a:rPr lang="en-US" sz="2400" b="1" i="0" u="none" strike="noStrike" baseline="0" dirty="0" smtClean="0">
                <a:latin typeface="Times New Roman"/>
              </a:rPr>
              <a:t>Question 46. In mentioning “natural leaders” in the second paragraph, the author is making the point </a:t>
            </a:r>
            <a:r>
              <a:rPr lang="en-US" sz="2400" b="1" i="0" u="none" strike="noStrike" baseline="0" dirty="0" smtClean="0">
                <a:latin typeface="Times New Roman"/>
              </a:rPr>
              <a:t>that___</a:t>
            </a:r>
            <a:r>
              <a:rPr lang="vi-VN" sz="2400" b="1" i="0" u="none" strike="noStrike" baseline="0" dirty="0" smtClean="0">
                <a:latin typeface="Times New Roman"/>
              </a:rPr>
              <a:t/>
            </a:r>
            <a:br>
              <a:rPr lang="vi-VN" sz="2400" b="1" i="0" u="none" strike="noStrike" baseline="0" dirty="0" smtClean="0">
                <a:latin typeface="Times New Roman"/>
              </a:rPr>
            </a:br>
            <a:r>
              <a:rPr lang="en-US" sz="2400" dirty="0" smtClean="0"/>
              <a:t>A</a:t>
            </a:r>
            <a:r>
              <a:rPr lang="en-US" sz="2400" dirty="0"/>
              <a:t>. few people qualify as “natural leaders”</a:t>
            </a:r>
            <a:br>
              <a:rPr lang="en-US" sz="2400" dirty="0"/>
            </a:br>
            <a:r>
              <a:rPr lang="en-US" sz="2400" dirty="0"/>
              <a:t>B. there is no proof that “natural leaders” exist</a:t>
            </a:r>
            <a:br>
              <a:rPr lang="en-US" sz="2400" dirty="0"/>
            </a:br>
            <a:r>
              <a:rPr lang="en-US" sz="2400" dirty="0"/>
              <a:t>C. “natural leaders’ are easily accepted by the members of a social group</a:t>
            </a:r>
            <a:br>
              <a:rPr lang="en-US" sz="2400" dirty="0"/>
            </a:br>
            <a:r>
              <a:rPr lang="en-US" sz="2400" dirty="0"/>
              <a:t>D. “natural leaders” share a similar set of characteristics</a:t>
            </a:r>
            <a:br>
              <a:rPr lang="en-US" sz="2400" dirty="0"/>
            </a:br>
            <a:endParaRPr lang="en-US" sz="2400" b="1" i="0" u="none" strike="noStrike" baseline="0" dirty="0" smtClean="0">
              <a:latin typeface="Times New Roman"/>
            </a:endParaRPr>
          </a:p>
        </p:txBody>
      </p:sp>
      <p:sp>
        <p:nvSpPr>
          <p:cNvPr id="4" name="TextBox 3"/>
          <p:cNvSpPr txBox="1"/>
          <p:nvPr/>
        </p:nvSpPr>
        <p:spPr>
          <a:xfrm>
            <a:off x="228600" y="2971800"/>
            <a:ext cx="8839200" cy="4401205"/>
          </a:xfrm>
          <a:prstGeom prst="rect">
            <a:avLst/>
          </a:prstGeom>
          <a:noFill/>
        </p:spPr>
        <p:txBody>
          <a:bodyPr wrap="square" rtlCol="0">
            <a:spAutoFit/>
          </a:bodyPr>
          <a:lstStyle/>
          <a:p>
            <a:r>
              <a:rPr lang="en-US" sz="2000" dirty="0" err="1"/>
              <a:t>Khi</a:t>
            </a:r>
            <a:r>
              <a:rPr lang="en-US" sz="2000" dirty="0"/>
              <a:t> </a:t>
            </a:r>
            <a:r>
              <a:rPr lang="en-US" sz="2000" dirty="0" err="1"/>
              <a:t>đề</a:t>
            </a:r>
            <a:r>
              <a:rPr lang="en-US" sz="2000" dirty="0"/>
              <a:t> </a:t>
            </a:r>
            <a:r>
              <a:rPr lang="en-US" sz="2000" dirty="0" err="1"/>
              <a:t>cập</a:t>
            </a:r>
            <a:r>
              <a:rPr lang="en-US" sz="2000" dirty="0"/>
              <a:t> </a:t>
            </a:r>
            <a:r>
              <a:rPr lang="en-US" sz="2000" dirty="0" err="1"/>
              <a:t>đến</a:t>
            </a:r>
            <a:r>
              <a:rPr lang="en-US" sz="2000" dirty="0"/>
              <a:t> “</a:t>
            </a:r>
            <a:r>
              <a:rPr lang="en-US" sz="2000" dirty="0" err="1"/>
              <a:t>các</a:t>
            </a:r>
            <a:r>
              <a:rPr lang="en-US" sz="2000" dirty="0"/>
              <a:t> </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thiên</a:t>
            </a:r>
            <a:r>
              <a:rPr lang="en-US" sz="2000" dirty="0"/>
              <a:t> </a:t>
            </a:r>
            <a:r>
              <a:rPr lang="en-US" sz="2000" dirty="0" err="1"/>
              <a:t>bẩm</a:t>
            </a:r>
            <a:r>
              <a:rPr lang="en-US" sz="2000" dirty="0"/>
              <a:t>" </a:t>
            </a:r>
            <a:r>
              <a:rPr lang="en-US" sz="2000" dirty="0" err="1"/>
              <a:t>trong</a:t>
            </a:r>
            <a:r>
              <a:rPr lang="en-US" sz="2000" dirty="0"/>
              <a:t> </a:t>
            </a:r>
            <a:r>
              <a:rPr lang="en-US" sz="2000" dirty="0" err="1"/>
              <a:t>đoạn</a:t>
            </a:r>
            <a:r>
              <a:rPr lang="en-US" sz="2000" dirty="0"/>
              <a:t> 2 </a:t>
            </a:r>
            <a:r>
              <a:rPr lang="en-US" sz="2000" dirty="0" err="1"/>
              <a:t>thì</a:t>
            </a:r>
            <a:r>
              <a:rPr lang="en-US" sz="2000" dirty="0"/>
              <a:t> ý </a:t>
            </a:r>
            <a:r>
              <a:rPr lang="en-US" sz="2000" dirty="0" err="1"/>
              <a:t>của</a:t>
            </a:r>
            <a:r>
              <a:rPr lang="en-US" sz="2000" dirty="0"/>
              <a:t> </a:t>
            </a:r>
            <a:r>
              <a:rPr lang="en-US" sz="2000" dirty="0" err="1"/>
              <a:t>tác</a:t>
            </a:r>
            <a:r>
              <a:rPr lang="en-US" sz="2000" dirty="0"/>
              <a:t> </a:t>
            </a:r>
            <a:r>
              <a:rPr lang="en-US" sz="2000" dirty="0" err="1"/>
              <a:t>giả</a:t>
            </a:r>
            <a:r>
              <a:rPr lang="en-US" sz="2000" dirty="0"/>
              <a:t> </a:t>
            </a:r>
            <a:r>
              <a:rPr lang="en-US" sz="2000" dirty="0" err="1"/>
              <a:t>là</a:t>
            </a:r>
            <a:r>
              <a:rPr lang="en-US" sz="2000" u="sng" dirty="0"/>
              <a:t> 	</a:t>
            </a:r>
            <a:r>
              <a:rPr lang="en-US" sz="2000" dirty="0"/>
              <a:t>.</a:t>
            </a:r>
          </a:p>
          <a:p>
            <a:pPr lvl="0"/>
            <a:r>
              <a:rPr lang="en-US" sz="2000" dirty="0" err="1"/>
              <a:t>rất</a:t>
            </a:r>
            <a:r>
              <a:rPr lang="en-US" sz="2000" dirty="0"/>
              <a:t> </a:t>
            </a:r>
            <a:r>
              <a:rPr lang="en-US" sz="2000" dirty="0" err="1"/>
              <a:t>ít</a:t>
            </a:r>
            <a:r>
              <a:rPr lang="en-US" sz="2000" dirty="0"/>
              <a:t> </a:t>
            </a:r>
            <a:r>
              <a:rPr lang="en-US" sz="2000" dirty="0" err="1"/>
              <a:t>người</a:t>
            </a:r>
            <a:r>
              <a:rPr lang="en-US" sz="2000" dirty="0"/>
              <a:t> </a:t>
            </a:r>
            <a:r>
              <a:rPr lang="en-US" sz="2000" dirty="0" err="1"/>
              <a:t>có</a:t>
            </a:r>
            <a:r>
              <a:rPr lang="en-US" sz="2000" dirty="0"/>
              <a:t> </a:t>
            </a:r>
            <a:r>
              <a:rPr lang="en-US" sz="2000" dirty="0" err="1"/>
              <a:t>đủ</a:t>
            </a:r>
            <a:r>
              <a:rPr lang="en-US" sz="2000" dirty="0"/>
              <a:t> </a:t>
            </a:r>
            <a:r>
              <a:rPr lang="en-US" sz="2000" dirty="0" err="1"/>
              <a:t>khả</a:t>
            </a:r>
            <a:r>
              <a:rPr lang="en-US" sz="2000" dirty="0"/>
              <a:t> </a:t>
            </a:r>
            <a:r>
              <a:rPr lang="en-US" sz="2000" dirty="0" err="1"/>
              <a:t>năng</a:t>
            </a:r>
            <a:r>
              <a:rPr lang="en-US" sz="2000" dirty="0"/>
              <a:t> </a:t>
            </a:r>
            <a:r>
              <a:rPr lang="en-US" sz="2000" dirty="0" err="1"/>
              <a:t>là</a:t>
            </a:r>
            <a:r>
              <a:rPr lang="en-US" sz="2000" dirty="0"/>
              <a:t> “</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thiên</a:t>
            </a:r>
            <a:r>
              <a:rPr lang="en-US" sz="2000" dirty="0"/>
              <a:t> </a:t>
            </a:r>
            <a:r>
              <a:rPr lang="en-US" sz="2000" dirty="0" err="1"/>
              <a:t>bẩm</a:t>
            </a:r>
            <a:r>
              <a:rPr lang="en-US" sz="2000" dirty="0"/>
              <a:t>“</a:t>
            </a:r>
          </a:p>
          <a:p>
            <a:pPr lvl="0"/>
            <a:r>
              <a:rPr lang="en-US" sz="2000" dirty="0" err="1"/>
              <a:t>không</a:t>
            </a:r>
            <a:r>
              <a:rPr lang="en-US" sz="2000" dirty="0"/>
              <a:t> </a:t>
            </a:r>
            <a:r>
              <a:rPr lang="en-US" sz="2000" dirty="0" err="1"/>
              <a:t>có</a:t>
            </a:r>
            <a:r>
              <a:rPr lang="en-US" sz="2000" dirty="0"/>
              <a:t> </a:t>
            </a:r>
            <a:r>
              <a:rPr lang="en-US" sz="2000" dirty="0" err="1"/>
              <a:t>bằng</a:t>
            </a:r>
            <a:r>
              <a:rPr lang="en-US" sz="2000" dirty="0"/>
              <a:t> </a:t>
            </a:r>
            <a:r>
              <a:rPr lang="en-US" sz="2000" dirty="0" err="1"/>
              <a:t>chứng</a:t>
            </a:r>
            <a:r>
              <a:rPr lang="en-US" sz="2000" dirty="0"/>
              <a:t> </a:t>
            </a:r>
            <a:r>
              <a:rPr lang="en-US" sz="2000" dirty="0" err="1"/>
              <a:t>về</a:t>
            </a:r>
            <a:r>
              <a:rPr lang="en-US" sz="2000" dirty="0"/>
              <a:t> </a:t>
            </a:r>
            <a:r>
              <a:rPr lang="en-US" sz="2000" dirty="0" err="1"/>
              <a:t>việc</a:t>
            </a:r>
            <a:r>
              <a:rPr lang="en-US" sz="2000" dirty="0"/>
              <a:t> “</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thiên</a:t>
            </a:r>
            <a:r>
              <a:rPr lang="en-US" sz="2000" dirty="0"/>
              <a:t> </a:t>
            </a:r>
            <a:r>
              <a:rPr lang="en-US" sz="2000" dirty="0" err="1"/>
              <a:t>bẩm</a:t>
            </a:r>
            <a:r>
              <a:rPr lang="en-US" sz="2000" dirty="0"/>
              <a:t>" </a:t>
            </a:r>
            <a:r>
              <a:rPr lang="en-US" sz="2000" dirty="0" err="1"/>
              <a:t>tồn</a:t>
            </a:r>
            <a:r>
              <a:rPr lang="en-US" sz="2000" dirty="0"/>
              <a:t> </a:t>
            </a:r>
            <a:r>
              <a:rPr lang="en-US" sz="2000" dirty="0" err="1"/>
              <a:t>tại</a:t>
            </a:r>
            <a:endParaRPr lang="en-US" sz="2000" dirty="0"/>
          </a:p>
          <a:p>
            <a:pPr lvl="0"/>
            <a:r>
              <a:rPr lang="en-US" sz="2000" dirty="0"/>
              <a:t>“</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thiên</a:t>
            </a:r>
            <a:r>
              <a:rPr lang="en-US" sz="2000" dirty="0"/>
              <a:t> </a:t>
            </a:r>
            <a:r>
              <a:rPr lang="en-US" sz="2000" dirty="0" err="1"/>
              <a:t>bẩm</a:t>
            </a:r>
            <a:r>
              <a:rPr lang="en-US" sz="2000" dirty="0"/>
              <a:t>” </a:t>
            </a:r>
            <a:r>
              <a:rPr lang="en-US" sz="2000" dirty="0" err="1"/>
              <a:t>dễ</a:t>
            </a:r>
            <a:r>
              <a:rPr lang="en-US" sz="2000" dirty="0"/>
              <a:t> </a:t>
            </a:r>
            <a:r>
              <a:rPr lang="en-US" sz="2000" dirty="0" err="1"/>
              <a:t>dàng</a:t>
            </a:r>
            <a:r>
              <a:rPr lang="en-US" sz="2000" dirty="0"/>
              <a:t> </a:t>
            </a:r>
            <a:r>
              <a:rPr lang="en-US" sz="2000" dirty="0" err="1"/>
              <a:t>được</a:t>
            </a:r>
            <a:r>
              <a:rPr lang="en-US" sz="2000" dirty="0"/>
              <a:t> </a:t>
            </a:r>
            <a:r>
              <a:rPr lang="en-US" sz="2000" dirty="0" err="1"/>
              <a:t>chấp</a:t>
            </a:r>
            <a:r>
              <a:rPr lang="en-US" sz="2000" dirty="0"/>
              <a:t> </a:t>
            </a:r>
            <a:r>
              <a:rPr lang="en-US" sz="2000" dirty="0" err="1"/>
              <a:t>nhận</a:t>
            </a:r>
            <a:r>
              <a:rPr lang="en-US" sz="2000" dirty="0"/>
              <a:t> </a:t>
            </a:r>
            <a:r>
              <a:rPr lang="en-US" sz="2000" dirty="0" err="1"/>
              <a:t>bởi</a:t>
            </a:r>
            <a:r>
              <a:rPr lang="en-US" sz="2000" dirty="0"/>
              <a:t> </a:t>
            </a:r>
            <a:r>
              <a:rPr lang="en-US" sz="2000" dirty="0" err="1"/>
              <a:t>các</a:t>
            </a:r>
            <a:r>
              <a:rPr lang="en-US" sz="2000" dirty="0"/>
              <a:t> </a:t>
            </a:r>
            <a:r>
              <a:rPr lang="en-US" sz="2000" dirty="0" err="1"/>
              <a:t>thành</a:t>
            </a:r>
            <a:r>
              <a:rPr lang="en-US" sz="2000" dirty="0"/>
              <a:t> </a:t>
            </a:r>
            <a:r>
              <a:rPr lang="en-US" sz="2000" dirty="0" err="1"/>
              <a:t>viên</a:t>
            </a:r>
            <a:r>
              <a:rPr lang="en-US" sz="2000" dirty="0"/>
              <a:t> </a:t>
            </a:r>
            <a:r>
              <a:rPr lang="en-US" sz="2000" dirty="0" err="1"/>
              <a:t>trong</a:t>
            </a:r>
            <a:r>
              <a:rPr lang="en-US" sz="2000" dirty="0"/>
              <a:t> </a:t>
            </a:r>
            <a:r>
              <a:rPr lang="en-US" sz="2000" dirty="0" err="1"/>
              <a:t>một</a:t>
            </a:r>
            <a:r>
              <a:rPr lang="en-US" sz="2000" dirty="0"/>
              <a:t> </a:t>
            </a:r>
            <a:r>
              <a:rPr lang="en-US" sz="2000" dirty="0" err="1"/>
              <a:t>nhóm</a:t>
            </a:r>
            <a:r>
              <a:rPr lang="en-US" sz="2000" dirty="0"/>
              <a:t> </a:t>
            </a:r>
            <a:r>
              <a:rPr lang="en-US" sz="2000" dirty="0" err="1"/>
              <a:t>xã</a:t>
            </a:r>
            <a:r>
              <a:rPr lang="en-US" sz="2000" dirty="0"/>
              <a:t> </a:t>
            </a:r>
            <a:r>
              <a:rPr lang="en-US" sz="2000" dirty="0" err="1"/>
              <a:t>hội</a:t>
            </a:r>
            <a:endParaRPr lang="en-US" sz="2000" dirty="0"/>
          </a:p>
          <a:p>
            <a:pPr lvl="0"/>
            <a:r>
              <a:rPr lang="en-US" sz="2000" dirty="0"/>
              <a:t>“</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thiên</a:t>
            </a:r>
            <a:r>
              <a:rPr lang="en-US" sz="2000" dirty="0"/>
              <a:t> </a:t>
            </a:r>
            <a:r>
              <a:rPr lang="en-US" sz="2000" dirty="0" err="1"/>
              <a:t>bẩm</a:t>
            </a:r>
            <a:r>
              <a:rPr lang="en-US" sz="2000" dirty="0"/>
              <a:t>” </a:t>
            </a:r>
            <a:r>
              <a:rPr lang="en-US" sz="2000" dirty="0" err="1"/>
              <a:t>có</a:t>
            </a:r>
            <a:r>
              <a:rPr lang="en-US" sz="2000" dirty="0"/>
              <a:t> </a:t>
            </a:r>
            <a:r>
              <a:rPr lang="en-US" sz="2000" dirty="0" err="1"/>
              <a:t>chung</a:t>
            </a:r>
            <a:r>
              <a:rPr lang="en-US" sz="2000" dirty="0"/>
              <a:t> </a:t>
            </a:r>
            <a:r>
              <a:rPr lang="en-US" sz="2000" dirty="0" err="1"/>
              <a:t>nhiều</a:t>
            </a:r>
            <a:r>
              <a:rPr lang="en-US" sz="2000" dirty="0"/>
              <a:t> </a:t>
            </a:r>
            <a:r>
              <a:rPr lang="en-US" sz="2000" dirty="0" err="1"/>
              <a:t>đặc</a:t>
            </a:r>
            <a:r>
              <a:rPr lang="en-US" sz="2000" dirty="0"/>
              <a:t> </a:t>
            </a:r>
            <a:r>
              <a:rPr lang="en-US" sz="2000" dirty="0" err="1"/>
              <a:t>điểm</a:t>
            </a:r>
            <a:endParaRPr lang="en-US" sz="2000" dirty="0"/>
          </a:p>
          <a:p>
            <a:r>
              <a:rPr lang="en-US" sz="2000" b="1" dirty="0" err="1"/>
              <a:t>Dẫn</a:t>
            </a:r>
            <a:r>
              <a:rPr lang="en-US" sz="2000" b="1" dirty="0"/>
              <a:t> </a:t>
            </a:r>
            <a:r>
              <a:rPr lang="en-US" sz="2000" b="1" dirty="0" err="1"/>
              <a:t>chứng</a:t>
            </a:r>
            <a:r>
              <a:rPr lang="en-US" sz="2000" b="1" dirty="0"/>
              <a:t>: </a:t>
            </a:r>
            <a:r>
              <a:rPr lang="en-US" sz="2000" dirty="0"/>
              <a:t>Although leaders are often thought to be people with unusual personal ability, decades of research have </a:t>
            </a:r>
            <a:r>
              <a:rPr lang="en-US" sz="2000" u="sng" dirty="0"/>
              <a:t>failed to produce consistent evidence that there is any category .of </a:t>
            </a:r>
            <a:r>
              <a:rPr lang="en-US" sz="2000" b="1" dirty="0"/>
              <a:t>“</a:t>
            </a:r>
            <a:r>
              <a:rPr lang="en-US" sz="2000" b="1" u="heavy" dirty="0"/>
              <a:t>natural leaders</a:t>
            </a:r>
            <a:r>
              <a:rPr lang="en-US" sz="2000" dirty="0"/>
              <a:t>.”(</a:t>
            </a:r>
            <a:r>
              <a:rPr lang="en-US" sz="2000" dirty="0" err="1"/>
              <a:t>Mặc</a:t>
            </a:r>
            <a:r>
              <a:rPr lang="en-US" sz="2000" dirty="0"/>
              <a:t> </a:t>
            </a:r>
            <a:r>
              <a:rPr lang="en-US" sz="2000" dirty="0" err="1"/>
              <a:t>dù</a:t>
            </a:r>
            <a:r>
              <a:rPr lang="en-US" sz="2000" dirty="0"/>
              <a:t> </a:t>
            </a:r>
            <a:r>
              <a:rPr lang="en-US" sz="2000" dirty="0" err="1"/>
              <a:t>các</a:t>
            </a:r>
            <a:r>
              <a:rPr lang="en-US" sz="2000" dirty="0"/>
              <a:t> </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thường</a:t>
            </a:r>
            <a:r>
              <a:rPr lang="en-US" sz="2000" dirty="0"/>
              <a:t> </a:t>
            </a:r>
            <a:r>
              <a:rPr lang="en-US" sz="2000" dirty="0" err="1"/>
              <a:t>được</a:t>
            </a:r>
            <a:r>
              <a:rPr lang="en-US" sz="2000" dirty="0"/>
              <a:t> </a:t>
            </a:r>
            <a:r>
              <a:rPr lang="en-US" sz="2000" dirty="0" err="1"/>
              <a:t>cho</a:t>
            </a:r>
            <a:r>
              <a:rPr lang="en-US" sz="2000" dirty="0"/>
              <a:t> </a:t>
            </a:r>
            <a:r>
              <a:rPr lang="en-US" sz="2000" dirty="0" err="1"/>
              <a:t>là</a:t>
            </a:r>
            <a:r>
              <a:rPr lang="en-US" sz="2000" dirty="0"/>
              <a:t> </a:t>
            </a:r>
            <a:r>
              <a:rPr lang="en-US" sz="2000" dirty="0" err="1"/>
              <a:t>những</a:t>
            </a:r>
            <a:r>
              <a:rPr lang="en-US" sz="2000" dirty="0"/>
              <a:t> </a:t>
            </a:r>
            <a:r>
              <a:rPr lang="en-US" sz="2000" dirty="0" err="1"/>
              <a:t>người</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đặc</a:t>
            </a:r>
            <a:r>
              <a:rPr lang="en-US" sz="2000" dirty="0"/>
              <a:t> </a:t>
            </a:r>
            <a:r>
              <a:rPr lang="en-US" sz="2000" dirty="0" err="1"/>
              <a:t>biệt</a:t>
            </a:r>
            <a:r>
              <a:rPr lang="en-US" sz="2000" dirty="0"/>
              <a:t> </a:t>
            </a:r>
            <a:r>
              <a:rPr lang="en-US" sz="2000" dirty="0" err="1"/>
              <a:t>nhưng</a:t>
            </a:r>
            <a:r>
              <a:rPr lang="en-US" sz="2000" dirty="0"/>
              <a:t> </a:t>
            </a:r>
            <a:r>
              <a:rPr lang="en-US" sz="2000" dirty="0" err="1"/>
              <a:t>các</a:t>
            </a:r>
            <a:r>
              <a:rPr lang="en-US" sz="2000" dirty="0"/>
              <a:t> </a:t>
            </a:r>
            <a:r>
              <a:rPr lang="en-US" sz="2000" dirty="0" err="1"/>
              <a:t>nghiên</a:t>
            </a:r>
            <a:r>
              <a:rPr lang="en-US" sz="2000" dirty="0"/>
              <a:t> </a:t>
            </a:r>
            <a:r>
              <a:rPr lang="en-US" sz="2000" dirty="0" err="1"/>
              <a:t>cứu</a:t>
            </a:r>
            <a:r>
              <a:rPr lang="en-US" sz="2000" dirty="0"/>
              <a:t> </a:t>
            </a:r>
            <a:r>
              <a:rPr lang="en-US" sz="2000" dirty="0" err="1"/>
              <a:t>trong</a:t>
            </a:r>
            <a:r>
              <a:rPr lang="en-US" sz="2000" dirty="0"/>
              <a:t> </a:t>
            </a:r>
            <a:r>
              <a:rPr lang="en-US" sz="2000" dirty="0" err="1"/>
              <a:t>nhiều</a:t>
            </a:r>
            <a:r>
              <a:rPr lang="en-US" sz="2000" dirty="0"/>
              <a:t> </a:t>
            </a:r>
            <a:r>
              <a:rPr lang="en-US" sz="2000" dirty="0" err="1"/>
              <a:t>thập</a:t>
            </a:r>
            <a:r>
              <a:rPr lang="en-US" sz="2000" dirty="0"/>
              <a:t> </a:t>
            </a:r>
            <a:r>
              <a:rPr lang="en-US" sz="2000" dirty="0" err="1"/>
              <a:t>kỉ</a:t>
            </a:r>
            <a:r>
              <a:rPr lang="en-US" sz="2000" dirty="0"/>
              <a:t> qua </a:t>
            </a:r>
            <a:r>
              <a:rPr lang="en-US" sz="2000" dirty="0" err="1"/>
              <a:t>đã</a:t>
            </a:r>
            <a:r>
              <a:rPr lang="en-US" sz="2000" dirty="0"/>
              <a:t> </a:t>
            </a:r>
            <a:r>
              <a:rPr lang="en-US" sz="2000" dirty="0" err="1"/>
              <a:t>không</a:t>
            </a:r>
            <a:r>
              <a:rPr lang="en-US" sz="2000" dirty="0"/>
              <a:t> </a:t>
            </a:r>
            <a:r>
              <a:rPr lang="en-US" sz="2000" dirty="0" err="1"/>
              <a:t>tìm</a:t>
            </a:r>
            <a:r>
              <a:rPr lang="en-US" sz="2000" dirty="0"/>
              <a:t> </a:t>
            </a:r>
            <a:r>
              <a:rPr lang="en-US" sz="2000" dirty="0" err="1"/>
              <a:t>ra</a:t>
            </a:r>
            <a:r>
              <a:rPr lang="en-US" sz="2000" dirty="0"/>
              <a:t> </a:t>
            </a:r>
            <a:r>
              <a:rPr lang="en-US" sz="2000" dirty="0" err="1"/>
              <a:t>bằng</a:t>
            </a:r>
            <a:r>
              <a:rPr lang="en-US" sz="2000" dirty="0"/>
              <a:t> </a:t>
            </a:r>
            <a:r>
              <a:rPr lang="en-US" sz="2000" dirty="0" err="1"/>
              <a:t>chứng</a:t>
            </a:r>
            <a:r>
              <a:rPr lang="en-US" sz="2000" dirty="0"/>
              <a:t> </a:t>
            </a:r>
            <a:r>
              <a:rPr lang="en-US" sz="2000" dirty="0" err="1"/>
              <a:t>phù</a:t>
            </a:r>
            <a:r>
              <a:rPr lang="en-US" sz="2000" dirty="0"/>
              <a:t> </a:t>
            </a:r>
            <a:r>
              <a:rPr lang="en-US" sz="2000" dirty="0" err="1"/>
              <a:t>hợp</a:t>
            </a:r>
            <a:r>
              <a:rPr lang="en-US" sz="2000" dirty="0"/>
              <a:t> </a:t>
            </a:r>
            <a:r>
              <a:rPr lang="en-US" sz="2000" dirty="0" err="1"/>
              <a:t>cho</a:t>
            </a:r>
            <a:r>
              <a:rPr lang="en-US" sz="2000" dirty="0"/>
              <a:t> </a:t>
            </a:r>
            <a:r>
              <a:rPr lang="en-US" sz="2000" dirty="0" err="1"/>
              <a:t>việc</a:t>
            </a:r>
            <a:r>
              <a:rPr lang="en-US" sz="2000" dirty="0"/>
              <a:t> </a:t>
            </a:r>
            <a:r>
              <a:rPr lang="en-US" sz="2000" dirty="0" err="1"/>
              <a:t>có</a:t>
            </a:r>
            <a:r>
              <a:rPr lang="en-US" sz="2000" dirty="0"/>
              <a:t> “</a:t>
            </a:r>
            <a:r>
              <a:rPr lang="en-US" sz="2000" dirty="0" err="1"/>
              <a:t>các</a:t>
            </a:r>
            <a:r>
              <a:rPr lang="en-US" sz="2000" dirty="0"/>
              <a:t> </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thiên</a:t>
            </a:r>
            <a:r>
              <a:rPr lang="en-US" sz="2000" dirty="0"/>
              <a:t> </a:t>
            </a:r>
            <a:r>
              <a:rPr lang="en-US" sz="2000" dirty="0" err="1"/>
              <a:t>bẩm</a:t>
            </a:r>
            <a:r>
              <a:rPr lang="en-US" sz="2000" dirty="0"/>
              <a:t>” hay </a:t>
            </a:r>
            <a:r>
              <a:rPr lang="en-US" sz="2000" dirty="0" err="1"/>
              <a:t>không</a:t>
            </a:r>
            <a:r>
              <a:rPr lang="en-US" sz="2000" dirty="0"/>
              <a:t>.)</a:t>
            </a:r>
          </a:p>
          <a:p>
            <a:r>
              <a:rPr lang="en-US" sz="2000" dirty="0"/>
              <a:t> </a:t>
            </a:r>
          </a:p>
          <a:p>
            <a:endParaRPr lang="en-US" sz="2000" dirty="0"/>
          </a:p>
        </p:txBody>
      </p:sp>
      <p:sp>
        <p:nvSpPr>
          <p:cNvPr id="5" name="Oval 4"/>
          <p:cNvSpPr/>
          <p:nvPr/>
        </p:nvSpPr>
        <p:spPr>
          <a:xfrm>
            <a:off x="22860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9359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algn="l"/>
            <a:r>
              <a:rPr lang="en-US" sz="2400" b="1" i="0" u="none" strike="noStrike" baseline="0" dirty="0" smtClean="0">
                <a:latin typeface="Times New Roman"/>
              </a:rPr>
              <a:t>Question 47. The passage indicates that ‘instrumental leaders’ generally focus on</a:t>
            </a:r>
            <a:r>
              <a:rPr lang="en-US" sz="2400" b="1" i="0" u="sng" strike="noStrike" baseline="0" dirty="0" smtClean="0">
                <a:latin typeface="Times New Roman"/>
              </a:rPr>
              <a:t> 	</a:t>
            </a:r>
            <a:r>
              <a:rPr lang="en-US" sz="2400" b="1" i="0" u="none" strike="noStrike" baseline="0" dirty="0" smtClean="0">
                <a:latin typeface="Times New Roman"/>
              </a:rPr>
              <a:t>.</a:t>
            </a:r>
            <a:r>
              <a:rPr lang="en-US" sz="2400" dirty="0"/>
              <a:t> </a:t>
            </a:r>
            <a:r>
              <a:rPr lang="vi-VN" sz="2400" dirty="0" smtClean="0"/>
              <a:t/>
            </a:r>
            <a:br>
              <a:rPr lang="vi-VN" sz="2400" dirty="0" smtClean="0"/>
            </a:br>
            <a:r>
              <a:rPr lang="en-US" sz="2400" dirty="0" smtClean="0"/>
              <a:t>A</a:t>
            </a:r>
            <a:r>
              <a:rPr lang="en-US" sz="2400" dirty="0"/>
              <a:t>. ensuring harmonious relationships	</a:t>
            </a:r>
            <a:r>
              <a:rPr lang="vi-VN" sz="2400" dirty="0" smtClean="0"/>
              <a:t/>
            </a:r>
            <a:br>
              <a:rPr lang="vi-VN" sz="2400" dirty="0" smtClean="0"/>
            </a:br>
            <a:r>
              <a:rPr lang="en-US" sz="2400" dirty="0" smtClean="0"/>
              <a:t>B</a:t>
            </a:r>
            <a:r>
              <a:rPr lang="en-US" sz="2400" dirty="0"/>
              <a:t>. sharing responsibility with group members</a:t>
            </a:r>
            <a:br>
              <a:rPr lang="en-US" sz="2400" dirty="0"/>
            </a:br>
            <a:r>
              <a:rPr lang="en-US" sz="2400" dirty="0"/>
              <a:t>C. identifying new leaders		D. achieving a goal</a:t>
            </a:r>
            <a:br>
              <a:rPr lang="en-US" sz="2400" dirty="0"/>
            </a:br>
            <a:endParaRPr lang="en-US" sz="2400" b="1" i="0" u="none" strike="noStrike" baseline="0" dirty="0" smtClean="0">
              <a:latin typeface="Times New Roman"/>
            </a:endParaRPr>
          </a:p>
        </p:txBody>
      </p:sp>
      <p:sp>
        <p:nvSpPr>
          <p:cNvPr id="4" name="TextBox 3"/>
          <p:cNvSpPr txBox="1"/>
          <p:nvPr/>
        </p:nvSpPr>
        <p:spPr>
          <a:xfrm>
            <a:off x="228600" y="2362200"/>
            <a:ext cx="8458200" cy="5262979"/>
          </a:xfrm>
          <a:prstGeom prst="rect">
            <a:avLst/>
          </a:prstGeom>
          <a:noFill/>
        </p:spPr>
        <p:txBody>
          <a:bodyPr wrap="square" rtlCol="0">
            <a:spAutoFit/>
          </a:bodyPr>
          <a:lstStyle/>
          <a:p>
            <a:r>
              <a:rPr lang="en-US" sz="2400" dirty="0" err="1"/>
              <a:t>Bài</a:t>
            </a:r>
            <a:r>
              <a:rPr lang="en-US" sz="2400" dirty="0"/>
              <a:t> </a:t>
            </a:r>
            <a:r>
              <a:rPr lang="en-US" sz="2400" dirty="0" err="1"/>
              <a:t>đọc</a:t>
            </a:r>
            <a:r>
              <a:rPr lang="en-US" sz="2400" dirty="0"/>
              <a:t> </a:t>
            </a:r>
            <a:r>
              <a:rPr lang="en-US" sz="2400" dirty="0" err="1"/>
              <a:t>chỉ</a:t>
            </a:r>
            <a:r>
              <a:rPr lang="en-US" sz="2400" dirty="0"/>
              <a:t> </a:t>
            </a:r>
            <a:r>
              <a:rPr lang="en-US" sz="2400" dirty="0" err="1"/>
              <a:t>ra</a:t>
            </a:r>
            <a:r>
              <a:rPr lang="en-US" sz="2400" dirty="0"/>
              <a:t> </a:t>
            </a:r>
            <a:r>
              <a:rPr lang="en-US" sz="2400" dirty="0" err="1"/>
              <a:t>rằng</a:t>
            </a:r>
            <a:r>
              <a:rPr lang="en-US" sz="2400" dirty="0"/>
              <a:t> </a:t>
            </a:r>
            <a:r>
              <a:rPr lang="en-US" sz="2400" b="1" dirty="0"/>
              <a:t>“instrumental leaders” </a:t>
            </a:r>
            <a:r>
              <a:rPr lang="en-US" sz="2400" dirty="0" err="1"/>
              <a:t>thưởng</a:t>
            </a:r>
            <a:r>
              <a:rPr lang="en-US" sz="2400" dirty="0"/>
              <a:t> </a:t>
            </a:r>
            <a:r>
              <a:rPr lang="en-US" sz="2400" dirty="0" err="1"/>
              <a:t>tập</a:t>
            </a:r>
            <a:r>
              <a:rPr lang="en-US" sz="2400" dirty="0"/>
              <a:t> </a:t>
            </a:r>
            <a:r>
              <a:rPr lang="en-US" sz="2400" dirty="0" err="1"/>
              <a:t>trung</a:t>
            </a:r>
            <a:r>
              <a:rPr lang="en-US" sz="2400" dirty="0"/>
              <a:t> </a:t>
            </a:r>
            <a:r>
              <a:rPr lang="en-US" sz="2400" dirty="0" err="1"/>
              <a:t>vào</a:t>
            </a:r>
            <a:r>
              <a:rPr lang="en-US" sz="2400" u="sng" dirty="0"/>
              <a:t> 	</a:t>
            </a:r>
            <a:r>
              <a:rPr lang="en-US" sz="2400" dirty="0"/>
              <a:t>.</a:t>
            </a:r>
          </a:p>
          <a:p>
            <a:pPr lvl="0"/>
            <a:r>
              <a:rPr lang="en-US" sz="2400" dirty="0" err="1"/>
              <a:t>đảm</a:t>
            </a:r>
            <a:r>
              <a:rPr lang="en-US" sz="2400" dirty="0"/>
              <a:t> </a:t>
            </a:r>
            <a:r>
              <a:rPr lang="en-US" sz="2400" dirty="0" err="1"/>
              <a:t>bảo</a:t>
            </a:r>
            <a:r>
              <a:rPr lang="en-US" sz="2400" dirty="0"/>
              <a:t> </a:t>
            </a:r>
            <a:r>
              <a:rPr lang="en-US" sz="2400" dirty="0" err="1"/>
              <a:t>các</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được</a:t>
            </a:r>
            <a:r>
              <a:rPr lang="en-US" sz="2400" dirty="0"/>
              <a:t> </a:t>
            </a:r>
            <a:r>
              <a:rPr lang="en-US" sz="2400" dirty="0" err="1"/>
              <a:t>hài</a:t>
            </a:r>
            <a:r>
              <a:rPr lang="en-US" sz="2400" dirty="0"/>
              <a:t> </a:t>
            </a:r>
            <a:r>
              <a:rPr lang="en-US" sz="2400" dirty="0" err="1"/>
              <a:t>hòa</a:t>
            </a:r>
            <a:endParaRPr lang="en-US" sz="2400" dirty="0"/>
          </a:p>
          <a:p>
            <a:pPr lvl="0"/>
            <a:r>
              <a:rPr lang="en-US" sz="2400" dirty="0"/>
              <a:t>chia </a:t>
            </a:r>
            <a:r>
              <a:rPr lang="en-US" sz="2400" dirty="0" err="1"/>
              <a:t>sẻ</a:t>
            </a:r>
            <a:r>
              <a:rPr lang="en-US" sz="2400" dirty="0"/>
              <a:t> </a:t>
            </a:r>
            <a:r>
              <a:rPr lang="en-US" sz="2400" dirty="0" err="1"/>
              <a:t>trách</a:t>
            </a:r>
            <a:r>
              <a:rPr lang="en-US" sz="2400" dirty="0"/>
              <a:t> </a:t>
            </a:r>
            <a:r>
              <a:rPr lang="en-US" sz="2400" dirty="0" err="1"/>
              <a:t>nhiệm</a:t>
            </a:r>
            <a:r>
              <a:rPr lang="en-US" sz="2400" dirty="0"/>
              <a:t> </a:t>
            </a:r>
            <a:r>
              <a:rPr lang="en-US" sz="2400" dirty="0" err="1"/>
              <a:t>với</a:t>
            </a:r>
            <a:r>
              <a:rPr lang="en-US" sz="2400" dirty="0"/>
              <a:t> </a:t>
            </a:r>
            <a:r>
              <a:rPr lang="en-US" sz="2400" dirty="0" err="1"/>
              <a:t>các</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nhóm</a:t>
            </a:r>
            <a:endParaRPr lang="en-US" sz="2400" dirty="0"/>
          </a:p>
          <a:p>
            <a:pPr lvl="0"/>
            <a:r>
              <a:rPr lang="en-US" sz="2400" dirty="0" err="1"/>
              <a:t>nhận</a:t>
            </a:r>
            <a:r>
              <a:rPr lang="en-US" sz="2400" dirty="0"/>
              <a:t> </a:t>
            </a:r>
            <a:r>
              <a:rPr lang="en-US" sz="2400" dirty="0" err="1"/>
              <a:t>ra</a:t>
            </a:r>
            <a:r>
              <a:rPr lang="en-US" sz="2400" dirty="0"/>
              <a:t> </a:t>
            </a:r>
            <a:r>
              <a:rPr lang="en-US" sz="2400" dirty="0" err="1"/>
              <a:t>các</a:t>
            </a:r>
            <a:r>
              <a:rPr lang="en-US" sz="2400" dirty="0"/>
              <a:t> </a:t>
            </a:r>
            <a:r>
              <a:rPr lang="en-US" sz="2400" dirty="0" err="1"/>
              <a:t>nhà</a:t>
            </a:r>
            <a:r>
              <a:rPr lang="en-US" sz="2400" dirty="0"/>
              <a:t> </a:t>
            </a:r>
            <a:r>
              <a:rPr lang="en-US" sz="2400" dirty="0" err="1"/>
              <a:t>lãnh</a:t>
            </a:r>
            <a:r>
              <a:rPr lang="en-US" sz="2400" dirty="0"/>
              <a:t> </a:t>
            </a:r>
            <a:r>
              <a:rPr lang="en-US" sz="2400" dirty="0" err="1"/>
              <a:t>đạo</a:t>
            </a:r>
            <a:r>
              <a:rPr lang="en-US" sz="2400" dirty="0"/>
              <a:t> </a:t>
            </a:r>
            <a:r>
              <a:rPr lang="en-US" sz="2400" dirty="0" err="1"/>
              <a:t>mới</a:t>
            </a:r>
            <a:endParaRPr lang="en-US" sz="2400" dirty="0"/>
          </a:p>
          <a:p>
            <a:pPr lvl="0"/>
            <a:r>
              <a:rPr lang="en-US" sz="2400" dirty="0" err="1"/>
              <a:t>đạt</a:t>
            </a:r>
            <a:r>
              <a:rPr lang="en-US" sz="2400" dirty="0"/>
              <a:t> </a:t>
            </a:r>
            <a:r>
              <a:rPr lang="en-US" sz="2400" dirty="0" err="1"/>
              <a:t>được</a:t>
            </a:r>
            <a:r>
              <a:rPr lang="en-US" sz="2400" dirty="0"/>
              <a:t> </a:t>
            </a:r>
            <a:r>
              <a:rPr lang="en-US" sz="2400" dirty="0" err="1"/>
              <a:t>mục</a:t>
            </a:r>
            <a:r>
              <a:rPr lang="en-US" sz="2400" dirty="0"/>
              <a:t> </a:t>
            </a:r>
            <a:r>
              <a:rPr lang="en-US" sz="2400" dirty="0" err="1"/>
              <a:t>tiêu</a:t>
            </a:r>
            <a:endParaRPr lang="en-US" sz="2400" dirty="0"/>
          </a:p>
          <a:p>
            <a:r>
              <a:rPr lang="en-US" sz="2400" b="1" dirty="0" err="1"/>
              <a:t>Dẫn</a:t>
            </a:r>
            <a:r>
              <a:rPr lang="en-US" sz="2400" b="1" dirty="0"/>
              <a:t> </a:t>
            </a:r>
            <a:r>
              <a:rPr lang="en-US" sz="2400" b="1" dirty="0" err="1"/>
              <a:t>chứng</a:t>
            </a:r>
            <a:r>
              <a:rPr lang="en-US" sz="2400" b="1" dirty="0"/>
              <a:t>: </a:t>
            </a:r>
            <a:r>
              <a:rPr lang="en-US" sz="2400" dirty="0"/>
              <a:t>Instrumental leadership is leadership that emphasizes the </a:t>
            </a:r>
            <a:r>
              <a:rPr lang="en-US" sz="2400" u="sng" dirty="0"/>
              <a:t>completion of tasks </a:t>
            </a:r>
            <a:r>
              <a:rPr lang="en-US" sz="2400" dirty="0"/>
              <a:t>by a social group. Group members look to instrumental leaders to </a:t>
            </a:r>
            <a:r>
              <a:rPr lang="en-US" sz="2400" u="sng" dirty="0"/>
              <a:t>“get things” done</a:t>
            </a:r>
            <a:r>
              <a:rPr lang="en-US" sz="2400" dirty="0"/>
              <a:t>.”(</a:t>
            </a:r>
            <a:r>
              <a:rPr lang="en-US" sz="2400" dirty="0" err="1"/>
              <a:t>Lãnh</a:t>
            </a:r>
            <a:r>
              <a:rPr lang="en-US" sz="2400" dirty="0"/>
              <a:t> </a:t>
            </a:r>
            <a:r>
              <a:rPr lang="en-US" sz="2400" dirty="0" err="1"/>
              <a:t>đạo</a:t>
            </a:r>
            <a:r>
              <a:rPr lang="en-US" sz="2400" dirty="0"/>
              <a:t> </a:t>
            </a:r>
            <a:r>
              <a:rPr lang="en-US" sz="2400" dirty="0" err="1"/>
              <a:t>công</a:t>
            </a:r>
            <a:r>
              <a:rPr lang="en-US" sz="2400" dirty="0"/>
              <a:t> </a:t>
            </a:r>
            <a:r>
              <a:rPr lang="en-US" sz="2400" dirty="0" err="1"/>
              <a:t>cụ</a:t>
            </a:r>
            <a:r>
              <a:rPr lang="en-US" sz="2400" dirty="0"/>
              <a:t> </a:t>
            </a:r>
            <a:r>
              <a:rPr lang="en-US" sz="2400" dirty="0" err="1"/>
              <a:t>là</a:t>
            </a:r>
            <a:r>
              <a:rPr lang="en-US" sz="2400" dirty="0"/>
              <a:t> </a:t>
            </a:r>
            <a:r>
              <a:rPr lang="en-US" sz="2400" dirty="0" err="1"/>
              <a:t>lãnh</a:t>
            </a:r>
            <a:r>
              <a:rPr lang="en-US" sz="2400" dirty="0"/>
              <a:t> </a:t>
            </a:r>
            <a:r>
              <a:rPr lang="en-US" sz="2400" dirty="0" err="1"/>
              <a:t>đạo</a:t>
            </a:r>
            <a:r>
              <a:rPr lang="en-US" sz="2400" dirty="0"/>
              <a:t> </a:t>
            </a:r>
            <a:r>
              <a:rPr lang="en-US" sz="2400" dirty="0" err="1"/>
              <a:t>nhấn</a:t>
            </a:r>
            <a:r>
              <a:rPr lang="en-US" sz="2400" dirty="0"/>
              <a:t> </a:t>
            </a:r>
            <a:r>
              <a:rPr lang="en-US" sz="2400" dirty="0" err="1"/>
              <a:t>mạnh</a:t>
            </a:r>
            <a:r>
              <a:rPr lang="en-US" sz="2400" dirty="0"/>
              <a:t> </a:t>
            </a:r>
            <a:r>
              <a:rPr lang="en-US" sz="2400" dirty="0" err="1"/>
              <a:t>việc</a:t>
            </a:r>
            <a:r>
              <a:rPr lang="en-US" sz="2400" dirty="0"/>
              <a:t> </a:t>
            </a:r>
            <a:r>
              <a:rPr lang="en-US" sz="2400" dirty="0" err="1"/>
              <a:t>hoàn</a:t>
            </a:r>
            <a:r>
              <a:rPr lang="en-US" sz="2400" dirty="0"/>
              <a:t> </a:t>
            </a:r>
            <a:r>
              <a:rPr lang="en-US" sz="2400" dirty="0" err="1"/>
              <a:t>thành</a:t>
            </a:r>
            <a:r>
              <a:rPr lang="en-US" sz="2400" dirty="0"/>
              <a:t> </a:t>
            </a:r>
            <a:r>
              <a:rPr lang="en-US" sz="2400" dirty="0" err="1"/>
              <a:t>nhiệm</a:t>
            </a:r>
            <a:r>
              <a:rPr lang="en-US" sz="2400" dirty="0"/>
              <a:t> </a:t>
            </a:r>
            <a:r>
              <a:rPr lang="en-US" sz="2400" dirty="0" err="1"/>
              <a:t>vụ</a:t>
            </a:r>
            <a:r>
              <a:rPr lang="en-US" sz="2400" dirty="0"/>
              <a:t> </a:t>
            </a:r>
            <a:r>
              <a:rPr lang="en-US" sz="2400" dirty="0" err="1"/>
              <a:t>của</a:t>
            </a:r>
            <a:r>
              <a:rPr lang="en-US" sz="2400" dirty="0"/>
              <a:t> </a:t>
            </a:r>
            <a:r>
              <a:rPr lang="en-US" sz="2400" dirty="0" err="1"/>
              <a:t>một</a:t>
            </a:r>
            <a:r>
              <a:rPr lang="en-US" sz="2400" dirty="0"/>
              <a:t> </a:t>
            </a:r>
            <a:r>
              <a:rPr lang="en-US" sz="2400" dirty="0" err="1"/>
              <a:t>nhóm</a:t>
            </a:r>
            <a:r>
              <a:rPr lang="en-US" sz="2400" dirty="0"/>
              <a:t> </a:t>
            </a:r>
            <a:r>
              <a:rPr lang="en-US" sz="2400" dirty="0" err="1"/>
              <a:t>xã</a:t>
            </a:r>
            <a:r>
              <a:rPr lang="en-US" sz="2400" dirty="0"/>
              <a:t> </a:t>
            </a:r>
            <a:r>
              <a:rPr lang="en-US" sz="2400" dirty="0" err="1"/>
              <a:t>hội</a:t>
            </a:r>
            <a:r>
              <a:rPr lang="en-US" sz="2400" dirty="0"/>
              <a:t>. </a:t>
            </a:r>
            <a:r>
              <a:rPr lang="en-US" sz="2400" dirty="0" err="1"/>
              <a:t>Các</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nhóm</a:t>
            </a:r>
            <a:r>
              <a:rPr lang="en-US" sz="2400" dirty="0"/>
              <a:t> </a:t>
            </a:r>
            <a:r>
              <a:rPr lang="en-US" sz="2400" dirty="0" err="1"/>
              <a:t>tìm</a:t>
            </a:r>
            <a:r>
              <a:rPr lang="en-US" sz="2400" dirty="0"/>
              <a:t> </a:t>
            </a:r>
            <a:r>
              <a:rPr lang="en-US" sz="2400" dirty="0" err="1"/>
              <a:t>đến</a:t>
            </a:r>
            <a:r>
              <a:rPr lang="en-US" sz="2400" dirty="0"/>
              <a:t> </a:t>
            </a:r>
            <a:r>
              <a:rPr lang="en-US" sz="2400" dirty="0" err="1"/>
              <a:t>các</a:t>
            </a:r>
            <a:r>
              <a:rPr lang="en-US" sz="2400" dirty="0"/>
              <a:t> </a:t>
            </a:r>
            <a:r>
              <a:rPr lang="en-US" sz="2400" dirty="0" err="1"/>
              <a:t>nhà</a:t>
            </a:r>
            <a:r>
              <a:rPr lang="en-US" sz="2400" dirty="0"/>
              <a:t> </a:t>
            </a:r>
            <a:r>
              <a:rPr lang="en-US" sz="2400" dirty="0" err="1"/>
              <a:t>lãnh</a:t>
            </a:r>
            <a:r>
              <a:rPr lang="en-US" sz="2400" dirty="0"/>
              <a:t> </a:t>
            </a:r>
            <a:r>
              <a:rPr lang="en-US" sz="2400" dirty="0" err="1"/>
              <a:t>đạo</a:t>
            </a:r>
            <a:r>
              <a:rPr lang="en-US" sz="2400" dirty="0"/>
              <a:t> </a:t>
            </a:r>
            <a:r>
              <a:rPr lang="en-US" sz="2400" dirty="0" err="1"/>
              <a:t>công</a:t>
            </a:r>
            <a:r>
              <a:rPr lang="en-US" sz="2400" dirty="0"/>
              <a:t> </a:t>
            </a:r>
            <a:r>
              <a:rPr lang="en-US" sz="2400" dirty="0" err="1"/>
              <a:t>cụ</a:t>
            </a:r>
            <a:r>
              <a:rPr lang="en-US" sz="2400" dirty="0"/>
              <a:t> </a:t>
            </a:r>
            <a:r>
              <a:rPr lang="en-US" sz="2400" dirty="0" err="1"/>
              <a:t>để</a:t>
            </a:r>
            <a:r>
              <a:rPr lang="en-US" sz="2400" dirty="0"/>
              <a:t> "</a:t>
            </a:r>
            <a:r>
              <a:rPr lang="en-US" sz="2400" dirty="0" err="1"/>
              <a:t>khiến</a:t>
            </a:r>
            <a:r>
              <a:rPr lang="en-US" sz="2400" dirty="0"/>
              <a:t> </a:t>
            </a:r>
            <a:r>
              <a:rPr lang="en-US" sz="2400" dirty="0" err="1"/>
              <a:t>mọi</a:t>
            </a:r>
            <a:r>
              <a:rPr lang="en-US" sz="2400" dirty="0"/>
              <a:t> </a:t>
            </a:r>
            <a:r>
              <a:rPr lang="en-US" sz="2400" dirty="0" err="1"/>
              <a:t>việc</a:t>
            </a:r>
            <a:r>
              <a:rPr lang="en-US" sz="2400" dirty="0"/>
              <a:t> </a:t>
            </a:r>
            <a:r>
              <a:rPr lang="en-US" sz="2400" dirty="0" err="1"/>
              <a:t>được</a:t>
            </a:r>
            <a:r>
              <a:rPr lang="en-US" sz="2400" dirty="0"/>
              <a:t> </a:t>
            </a:r>
            <a:r>
              <a:rPr lang="en-US" sz="2400" dirty="0" err="1"/>
              <a:t>thực</a:t>
            </a:r>
            <a:r>
              <a:rPr lang="en-US" sz="2400" dirty="0"/>
              <a:t> </a:t>
            </a:r>
            <a:r>
              <a:rPr lang="en-US" sz="2400" dirty="0" err="1"/>
              <a:t>hiện</a:t>
            </a:r>
            <a:r>
              <a:rPr lang="en-US" sz="2400" dirty="0"/>
              <a:t>")</a:t>
            </a:r>
          </a:p>
          <a:p>
            <a:r>
              <a:rPr lang="en-US" sz="2400" dirty="0"/>
              <a:t> </a:t>
            </a:r>
          </a:p>
          <a:p>
            <a:endParaRPr lang="en-US" sz="2400" dirty="0"/>
          </a:p>
        </p:txBody>
      </p:sp>
      <p:sp>
        <p:nvSpPr>
          <p:cNvPr id="5" name="Oval 4"/>
          <p:cNvSpPr/>
          <p:nvPr/>
        </p:nvSpPr>
        <p:spPr>
          <a:xfrm>
            <a:off x="5029200" y="1371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591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US" sz="2800" b="1" i="0" u="none" strike="noStrike" baseline="0" dirty="0" smtClean="0">
                <a:latin typeface="Times New Roman"/>
              </a:rPr>
              <a:t>Question 48. The word “collective” in the third paragraph is closest in meaning to</a:t>
            </a:r>
            <a:r>
              <a:rPr lang="en-US" sz="2800" b="1" i="0" u="sng" strike="noStrike" baseline="0" dirty="0" smtClean="0">
                <a:latin typeface="Times New Roman"/>
              </a:rPr>
              <a:t> 	</a:t>
            </a:r>
            <a:r>
              <a:rPr lang="en-US" sz="2800" b="1" i="0" u="none" strike="noStrike" baseline="0" dirty="0" smtClean="0">
                <a:latin typeface="Times New Roman"/>
              </a:rPr>
              <a:t>.</a:t>
            </a:r>
            <a:br>
              <a:rPr lang="en-US"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necessary	B. typical	C. group	D. particular</a:t>
            </a:r>
          </a:p>
        </p:txBody>
      </p:sp>
      <p:sp>
        <p:nvSpPr>
          <p:cNvPr id="4" name="TextBox 3"/>
          <p:cNvSpPr txBox="1"/>
          <p:nvPr/>
        </p:nvSpPr>
        <p:spPr>
          <a:xfrm>
            <a:off x="228600" y="2438400"/>
            <a:ext cx="8458200" cy="1815882"/>
          </a:xfrm>
          <a:prstGeom prst="rect">
            <a:avLst/>
          </a:prstGeom>
          <a:noFill/>
        </p:spPr>
        <p:txBody>
          <a:bodyPr wrap="square" rtlCol="0">
            <a:spAutoFit/>
          </a:bodyPr>
          <a:lstStyle/>
          <a:p>
            <a:r>
              <a:rPr lang="en-US" sz="2800" dirty="0" err="1"/>
              <a:t>Từ</a:t>
            </a:r>
            <a:r>
              <a:rPr lang="en-US" sz="2800" dirty="0"/>
              <a:t> </a:t>
            </a:r>
            <a:r>
              <a:rPr lang="en-US" sz="2800" b="1" dirty="0"/>
              <a:t>“collective” </a:t>
            </a:r>
            <a:r>
              <a:rPr lang="en-US" sz="2800" dirty="0" err="1"/>
              <a:t>trong</a:t>
            </a:r>
            <a:r>
              <a:rPr lang="en-US" sz="2800" dirty="0"/>
              <a:t> </a:t>
            </a:r>
            <a:r>
              <a:rPr lang="en-US" sz="2800" dirty="0" err="1"/>
              <a:t>đoạn</a:t>
            </a:r>
            <a:r>
              <a:rPr lang="en-US" sz="2800" dirty="0"/>
              <a:t> 3 </a:t>
            </a:r>
            <a:r>
              <a:rPr lang="en-US" sz="2800" dirty="0" err="1"/>
              <a:t>gần</a:t>
            </a:r>
            <a:r>
              <a:rPr lang="en-US" sz="2800" dirty="0"/>
              <a:t> </a:t>
            </a:r>
            <a:r>
              <a:rPr lang="en-US" sz="2800" dirty="0" err="1"/>
              <a:t>nghĩa</a:t>
            </a:r>
            <a:r>
              <a:rPr lang="en-US" sz="2800" dirty="0"/>
              <a:t> </a:t>
            </a:r>
            <a:r>
              <a:rPr lang="en-US" sz="2800" dirty="0" err="1"/>
              <a:t>nhất</a:t>
            </a:r>
            <a:r>
              <a:rPr lang="en-US" sz="2800" dirty="0"/>
              <a:t> </a:t>
            </a:r>
            <a:r>
              <a:rPr lang="en-US" sz="2800" dirty="0" err="1"/>
              <a:t>với</a:t>
            </a:r>
            <a:r>
              <a:rPr lang="en-US" sz="2800" u="sng" dirty="0"/>
              <a:t> 	</a:t>
            </a:r>
            <a:r>
              <a:rPr lang="en-US" sz="2800" dirty="0"/>
              <a:t>.</a:t>
            </a:r>
          </a:p>
          <a:p>
            <a:pPr lvl="1"/>
            <a:r>
              <a:rPr lang="en-US" sz="2800" dirty="0" err="1"/>
              <a:t>cần</a:t>
            </a:r>
            <a:r>
              <a:rPr lang="en-US" sz="2800" dirty="0"/>
              <a:t> </a:t>
            </a:r>
            <a:r>
              <a:rPr lang="en-US" sz="2800" dirty="0" err="1"/>
              <a:t>thiết</a:t>
            </a:r>
            <a:r>
              <a:rPr lang="en-US" sz="2800" dirty="0"/>
              <a:t>	B. </a:t>
            </a:r>
            <a:r>
              <a:rPr lang="en-US" sz="2800" dirty="0" err="1"/>
              <a:t>điển</a:t>
            </a:r>
            <a:r>
              <a:rPr lang="en-US" sz="2800" dirty="0"/>
              <a:t> </a:t>
            </a:r>
            <a:r>
              <a:rPr lang="en-US" sz="2800" dirty="0" err="1"/>
              <a:t>hình</a:t>
            </a:r>
            <a:endParaRPr lang="en-US" sz="2800" dirty="0"/>
          </a:p>
          <a:p>
            <a:r>
              <a:rPr lang="en-US" sz="2800" dirty="0"/>
              <a:t>C. </a:t>
            </a:r>
            <a:r>
              <a:rPr lang="en-US" sz="2800" dirty="0" err="1"/>
              <a:t>nhóm</a:t>
            </a:r>
            <a:r>
              <a:rPr lang="en-US" sz="2800" dirty="0"/>
              <a:t>	D. </a:t>
            </a:r>
            <a:r>
              <a:rPr lang="en-US" sz="2800" dirty="0" err="1"/>
              <a:t>đặc</a:t>
            </a:r>
            <a:r>
              <a:rPr lang="en-US" sz="2800" dirty="0"/>
              <a:t> </a:t>
            </a:r>
            <a:r>
              <a:rPr lang="en-US" sz="2800" dirty="0" err="1"/>
              <a:t>biệt</a:t>
            </a:r>
            <a:r>
              <a:rPr lang="en-US" sz="2800" dirty="0"/>
              <a:t>, </a:t>
            </a:r>
            <a:r>
              <a:rPr lang="en-US" sz="2800" dirty="0" err="1"/>
              <a:t>riêng</a:t>
            </a:r>
            <a:r>
              <a:rPr lang="en-US" sz="2800" dirty="0"/>
              <a:t> </a:t>
            </a:r>
            <a:r>
              <a:rPr lang="en-US" sz="2800" dirty="0" err="1"/>
              <a:t>biệt</a:t>
            </a:r>
            <a:endParaRPr lang="en-US" sz="2800" dirty="0"/>
          </a:p>
          <a:p>
            <a:endParaRPr lang="en-US" sz="2800" dirty="0"/>
          </a:p>
        </p:txBody>
      </p:sp>
      <p:sp>
        <p:nvSpPr>
          <p:cNvPr id="5" name="Oval 4"/>
          <p:cNvSpPr/>
          <p:nvPr/>
        </p:nvSpPr>
        <p:spPr>
          <a:xfrm>
            <a:off x="51054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23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Autofit/>
          </a:bodyPr>
          <a:lstStyle/>
          <a:p>
            <a:pPr algn="l"/>
            <a:r>
              <a:rPr lang="en-US" sz="2800" b="1" i="0" u="none" strike="noStrike" baseline="0" dirty="0" smtClean="0">
                <a:latin typeface="Times New Roman"/>
              </a:rPr>
              <a:t>Question 49. The word “them” in the third paragraph refers to</a:t>
            </a:r>
            <a:r>
              <a:rPr lang="en-US" sz="2800" b="1" i="0" u="sng" strike="noStrike" baseline="0" dirty="0" smtClean="0">
                <a:latin typeface="Times New Roman"/>
              </a:rPr>
              <a:t> 	</a:t>
            </a:r>
            <a:r>
              <a:rPr lang="en-US" sz="2800" b="1" i="0" u="none" strike="noStrike" baseline="0" dirty="0" smtClean="0">
                <a:latin typeface="Times New Roman"/>
              </a:rPr>
              <a:t>.</a:t>
            </a:r>
            <a:r>
              <a:rPr lang="vi-VN" sz="2800" b="1" i="0" u="none" strike="noStrike" baseline="0" dirty="0" smtClean="0">
                <a:latin typeface="Times New Roman"/>
              </a:rPr>
              <a:t/>
            </a:r>
            <a:br>
              <a:rPr lang="vi-VN" sz="2800" b="1" i="0" u="none" strike="noStrike" baseline="0" dirty="0" smtClean="0">
                <a:latin typeface="Times New Roman"/>
              </a:rPr>
            </a:br>
            <a:r>
              <a:rPr lang="en-US" sz="2800" dirty="0" smtClean="0"/>
              <a:t> </a:t>
            </a:r>
            <a:r>
              <a:rPr lang="en-US" sz="2800" dirty="0"/>
              <a:t>A. expressive leaders	B. goals of the group</a:t>
            </a:r>
            <a:br>
              <a:rPr lang="en-US" sz="2800" dirty="0"/>
            </a:br>
            <a:r>
              <a:rPr lang="en-US" sz="2800" dirty="0"/>
              <a:t>C. group </a:t>
            </a:r>
            <a:r>
              <a:rPr lang="en-US" sz="2800" dirty="0" smtClean="0"/>
              <a:t>members</a:t>
            </a:r>
            <a:r>
              <a:rPr lang="vi-VN" sz="2800" dirty="0" smtClean="0"/>
              <a:t>    </a:t>
            </a:r>
            <a:r>
              <a:rPr lang="en-US" sz="2800" dirty="0"/>
              <a:t>	D. tension and conflict</a:t>
            </a:r>
            <a:br>
              <a:rPr lang="en-US" sz="2800" dirty="0"/>
            </a:br>
            <a:endParaRPr lang="en-US" sz="2800" b="1" i="0" u="none" strike="noStrike" baseline="0" dirty="0" smtClean="0">
              <a:latin typeface="Times New Roman"/>
            </a:endParaRPr>
          </a:p>
        </p:txBody>
      </p:sp>
      <p:sp>
        <p:nvSpPr>
          <p:cNvPr id="4" name="TextBox 3"/>
          <p:cNvSpPr txBox="1"/>
          <p:nvPr/>
        </p:nvSpPr>
        <p:spPr>
          <a:xfrm>
            <a:off x="152400" y="1981200"/>
            <a:ext cx="8839200" cy="5632311"/>
          </a:xfrm>
          <a:prstGeom prst="rect">
            <a:avLst/>
          </a:prstGeom>
          <a:noFill/>
        </p:spPr>
        <p:txBody>
          <a:bodyPr wrap="square" rtlCol="0">
            <a:spAutoFit/>
          </a:bodyPr>
          <a:lstStyle/>
          <a:p>
            <a:r>
              <a:rPr lang="en-US" sz="2400" dirty="0" err="1"/>
              <a:t>Từ</a:t>
            </a:r>
            <a:r>
              <a:rPr lang="en-US" sz="2400" dirty="0"/>
              <a:t> </a:t>
            </a:r>
            <a:r>
              <a:rPr lang="en-US" sz="2400" b="1" dirty="0"/>
              <a:t>“them” </a:t>
            </a:r>
            <a:r>
              <a:rPr lang="en-US" sz="2400" dirty="0" err="1"/>
              <a:t>trong</a:t>
            </a:r>
            <a:r>
              <a:rPr lang="en-US" sz="2400" dirty="0"/>
              <a:t> </a:t>
            </a:r>
            <a:r>
              <a:rPr lang="en-US" sz="2400" dirty="0" err="1"/>
              <a:t>đoạn</a:t>
            </a:r>
            <a:r>
              <a:rPr lang="en-US" sz="2400" dirty="0"/>
              <a:t> 3 </a:t>
            </a:r>
            <a:r>
              <a:rPr lang="en-US" sz="2400" dirty="0" err="1"/>
              <a:t>đề</a:t>
            </a:r>
            <a:r>
              <a:rPr lang="en-US" sz="2400" dirty="0"/>
              <a:t> </a:t>
            </a:r>
            <a:r>
              <a:rPr lang="en-US" sz="2400" dirty="0" err="1"/>
              <a:t>cập</a:t>
            </a:r>
            <a:r>
              <a:rPr lang="en-US" sz="2400" dirty="0"/>
              <a:t> </a:t>
            </a:r>
            <a:r>
              <a:rPr lang="en-US" sz="2400" dirty="0" err="1"/>
              <a:t>đến</a:t>
            </a:r>
            <a:r>
              <a:rPr lang="en-US" sz="2400" u="sng" dirty="0"/>
              <a:t> 	</a:t>
            </a:r>
            <a:r>
              <a:rPr lang="en-US" sz="2400" dirty="0"/>
              <a:t>.</a:t>
            </a:r>
          </a:p>
          <a:p>
            <a:pPr lvl="0"/>
            <a:r>
              <a:rPr lang="en-US" sz="2400" dirty="0" err="1"/>
              <a:t>các</a:t>
            </a:r>
            <a:r>
              <a:rPr lang="en-US" sz="2400" dirty="0"/>
              <a:t> </a:t>
            </a:r>
            <a:r>
              <a:rPr lang="en-US" sz="2400" dirty="0" err="1"/>
              <a:t>nhà</a:t>
            </a:r>
            <a:r>
              <a:rPr lang="en-US" sz="2400" dirty="0"/>
              <a:t> </a:t>
            </a:r>
            <a:r>
              <a:rPr lang="en-US" sz="2400" dirty="0" err="1"/>
              <a:t>lãnh</a:t>
            </a:r>
            <a:r>
              <a:rPr lang="en-US" sz="2400" dirty="0"/>
              <a:t> </a:t>
            </a:r>
            <a:r>
              <a:rPr lang="en-US" sz="2400" dirty="0" err="1"/>
              <a:t>đạo</a:t>
            </a:r>
            <a:r>
              <a:rPr lang="en-US" sz="2400" dirty="0"/>
              <a:t> </a:t>
            </a:r>
            <a:r>
              <a:rPr lang="en-US" sz="2400" dirty="0" err="1"/>
              <a:t>giàu</a:t>
            </a:r>
            <a:r>
              <a:rPr lang="en-US" sz="2400" dirty="0"/>
              <a:t> </a:t>
            </a:r>
            <a:r>
              <a:rPr lang="en-US" sz="2400" dirty="0" err="1"/>
              <a:t>cảm</a:t>
            </a:r>
            <a:r>
              <a:rPr lang="en-US" sz="2400" dirty="0"/>
              <a:t> </a:t>
            </a:r>
            <a:r>
              <a:rPr lang="en-US" sz="2400" dirty="0" err="1"/>
              <a:t>xúc</a:t>
            </a:r>
            <a:endParaRPr lang="en-US" sz="2400" dirty="0"/>
          </a:p>
          <a:p>
            <a:pPr lvl="0"/>
            <a:r>
              <a:rPr lang="en-US" sz="2400" dirty="0" err="1"/>
              <a:t>các</a:t>
            </a:r>
            <a:r>
              <a:rPr lang="en-US" sz="2400" dirty="0"/>
              <a:t> </a:t>
            </a:r>
            <a:r>
              <a:rPr lang="en-US" sz="2400" dirty="0" err="1"/>
              <a:t>mục</a:t>
            </a:r>
            <a:r>
              <a:rPr lang="en-US" sz="2400" dirty="0"/>
              <a:t> </a:t>
            </a:r>
            <a:r>
              <a:rPr lang="en-US" sz="2400" dirty="0" err="1"/>
              <a:t>tiêu</a:t>
            </a:r>
            <a:r>
              <a:rPr lang="en-US" sz="2400" dirty="0"/>
              <a:t> </a:t>
            </a:r>
            <a:r>
              <a:rPr lang="en-US" sz="2400" dirty="0" err="1"/>
              <a:t>của</a:t>
            </a:r>
            <a:r>
              <a:rPr lang="en-US" sz="2400" dirty="0"/>
              <a:t> </a:t>
            </a:r>
            <a:r>
              <a:rPr lang="en-US" sz="2400" dirty="0" err="1"/>
              <a:t>nhóm</a:t>
            </a:r>
            <a:endParaRPr lang="en-US" sz="2400" dirty="0"/>
          </a:p>
          <a:p>
            <a:pPr lvl="0"/>
            <a:r>
              <a:rPr lang="en-US" sz="2400" dirty="0" err="1"/>
              <a:t>các</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nhóm</a:t>
            </a:r>
            <a:endParaRPr lang="en-US" sz="2400" dirty="0"/>
          </a:p>
          <a:p>
            <a:pPr lvl="0"/>
            <a:r>
              <a:rPr lang="en-US" sz="2400" dirty="0" err="1"/>
              <a:t>căng</a:t>
            </a:r>
            <a:r>
              <a:rPr lang="en-US" sz="2400" dirty="0"/>
              <a:t> </a:t>
            </a:r>
            <a:r>
              <a:rPr lang="en-US" sz="2400" dirty="0" err="1"/>
              <a:t>thẳng</a:t>
            </a:r>
            <a:r>
              <a:rPr lang="en-US" sz="2400" dirty="0"/>
              <a:t> </a:t>
            </a:r>
            <a:r>
              <a:rPr lang="en-US" sz="2400" dirty="0" err="1"/>
              <a:t>và</a:t>
            </a:r>
            <a:r>
              <a:rPr lang="en-US" sz="2400" dirty="0"/>
              <a:t> </a:t>
            </a:r>
            <a:r>
              <a:rPr lang="en-US" sz="2400" dirty="0" err="1"/>
              <a:t>xung</a:t>
            </a:r>
            <a:r>
              <a:rPr lang="en-US" sz="2400" dirty="0"/>
              <a:t> </a:t>
            </a:r>
            <a:r>
              <a:rPr lang="en-US" sz="2400" dirty="0" err="1"/>
              <a:t>đột</a:t>
            </a:r>
            <a:endParaRPr lang="en-US" sz="2400" dirty="0"/>
          </a:p>
          <a:p>
            <a:r>
              <a:rPr lang="en-US" sz="2400" dirty="0"/>
              <a:t>“Expressive leaders are less concerned with the overall goals of the group than with providing emotional support to </a:t>
            </a:r>
            <a:r>
              <a:rPr lang="en-US" sz="2400" u="sng" dirty="0"/>
              <a:t>group members </a:t>
            </a:r>
            <a:r>
              <a:rPr lang="en-US" sz="2400" dirty="0"/>
              <a:t>and attempting to minimize tension and conflict among </a:t>
            </a:r>
            <a:r>
              <a:rPr lang="en-US" sz="2400" b="1" u="heavy" dirty="0"/>
              <a:t>them</a:t>
            </a:r>
            <a:r>
              <a:rPr lang="en-US" sz="2400" b="1" dirty="0"/>
              <a:t>.” </a:t>
            </a:r>
            <a:r>
              <a:rPr lang="en-US" sz="2400" dirty="0"/>
              <a:t>(</a:t>
            </a:r>
            <a:r>
              <a:rPr lang="en-US" sz="2400" dirty="0" err="1"/>
              <a:t>Những</a:t>
            </a:r>
            <a:r>
              <a:rPr lang="en-US" sz="2400" dirty="0"/>
              <a:t> </a:t>
            </a:r>
            <a:r>
              <a:rPr lang="en-US" sz="2400" dirty="0" err="1"/>
              <a:t>nhà</a:t>
            </a:r>
            <a:r>
              <a:rPr lang="en-US" sz="2400" dirty="0"/>
              <a:t> </a:t>
            </a:r>
            <a:r>
              <a:rPr lang="en-US" sz="2400" dirty="0" err="1"/>
              <a:t>lãnh</a:t>
            </a:r>
            <a:r>
              <a:rPr lang="en-US" sz="2400" dirty="0"/>
              <a:t> </a:t>
            </a:r>
            <a:r>
              <a:rPr lang="en-US" sz="2400" dirty="0" err="1"/>
              <a:t>đạo</a:t>
            </a:r>
            <a:r>
              <a:rPr lang="en-US" sz="2400" dirty="0"/>
              <a:t> </a:t>
            </a:r>
            <a:r>
              <a:rPr lang="en-US" sz="2400" dirty="0" err="1"/>
              <a:t>giàu</a:t>
            </a:r>
            <a:r>
              <a:rPr lang="en-US" sz="2400" dirty="0"/>
              <a:t> </a:t>
            </a:r>
            <a:r>
              <a:rPr lang="en-US" sz="2400" dirty="0" err="1"/>
              <a:t>cảm</a:t>
            </a:r>
            <a:r>
              <a:rPr lang="en-US" sz="2400" dirty="0"/>
              <a:t> </a:t>
            </a:r>
            <a:r>
              <a:rPr lang="en-US" sz="2400" dirty="0" err="1"/>
              <a:t>xúc</a:t>
            </a:r>
            <a:r>
              <a:rPr lang="en-US" sz="2400" dirty="0"/>
              <a:t> </a:t>
            </a:r>
            <a:r>
              <a:rPr lang="en-US" sz="2400" dirty="0" err="1"/>
              <a:t>ít</a:t>
            </a:r>
            <a:r>
              <a:rPr lang="en-US" sz="2400" dirty="0"/>
              <a:t> </a:t>
            </a:r>
            <a:r>
              <a:rPr lang="en-US" sz="2400" dirty="0" err="1"/>
              <a:t>quan</a:t>
            </a:r>
            <a:r>
              <a:rPr lang="en-US" sz="2400" dirty="0"/>
              <a:t> </a:t>
            </a:r>
            <a:r>
              <a:rPr lang="en-US" sz="2400" dirty="0" err="1"/>
              <a:t>tâm</a:t>
            </a:r>
            <a:r>
              <a:rPr lang="en-US" sz="2400" dirty="0"/>
              <a:t> </a:t>
            </a:r>
            <a:r>
              <a:rPr lang="en-US" sz="2400" dirty="0" err="1"/>
              <a:t>đến</a:t>
            </a:r>
            <a:r>
              <a:rPr lang="en-US" sz="2400" dirty="0"/>
              <a:t> </a:t>
            </a:r>
            <a:r>
              <a:rPr lang="en-US" sz="2400" dirty="0" err="1"/>
              <a:t>mục</a:t>
            </a:r>
            <a:r>
              <a:rPr lang="en-US" sz="2400" dirty="0"/>
              <a:t> </a:t>
            </a:r>
            <a:r>
              <a:rPr lang="en-US" sz="2400" dirty="0" err="1"/>
              <a:t>tiêu</a:t>
            </a:r>
            <a:r>
              <a:rPr lang="en-US" sz="2400" dirty="0"/>
              <a:t> </a:t>
            </a:r>
            <a:r>
              <a:rPr lang="en-US" sz="2400" dirty="0" err="1"/>
              <a:t>chung</a:t>
            </a:r>
            <a:r>
              <a:rPr lang="en-US" sz="2400" dirty="0"/>
              <a:t> </a:t>
            </a:r>
            <a:r>
              <a:rPr lang="en-US" sz="2400" dirty="0" err="1"/>
              <a:t>của</a:t>
            </a:r>
            <a:r>
              <a:rPr lang="en-US" sz="2400" dirty="0"/>
              <a:t> </a:t>
            </a:r>
            <a:r>
              <a:rPr lang="en-US" sz="2400" dirty="0" err="1"/>
              <a:t>nhóm</a:t>
            </a:r>
            <a:r>
              <a:rPr lang="en-US" sz="2400" dirty="0"/>
              <a:t> </a:t>
            </a:r>
            <a:r>
              <a:rPr lang="en-US" sz="2400" dirty="0" err="1"/>
              <a:t>hơn</a:t>
            </a:r>
            <a:r>
              <a:rPr lang="en-US" sz="2400" dirty="0"/>
              <a:t> so </a:t>
            </a:r>
            <a:r>
              <a:rPr lang="en-US" sz="2400" dirty="0" err="1"/>
              <a:t>với</a:t>
            </a:r>
            <a:r>
              <a:rPr lang="en-US" sz="2400" dirty="0"/>
              <a:t> </a:t>
            </a:r>
            <a:r>
              <a:rPr lang="en-US" sz="2400" dirty="0" err="1"/>
              <a:t>việc</a:t>
            </a:r>
            <a:r>
              <a:rPr lang="en-US" sz="2400" dirty="0"/>
              <a:t> </a:t>
            </a:r>
            <a:r>
              <a:rPr lang="en-US" sz="2400" dirty="0" err="1"/>
              <a:t>giúp</a:t>
            </a:r>
            <a:r>
              <a:rPr lang="en-US" sz="2400" dirty="0"/>
              <a:t> </a:t>
            </a:r>
            <a:r>
              <a:rPr lang="en-US" sz="2400" dirty="0" err="1"/>
              <a:t>đỡ</a:t>
            </a:r>
            <a:r>
              <a:rPr lang="en-US" sz="2400" dirty="0"/>
              <a:t> </a:t>
            </a:r>
            <a:r>
              <a:rPr lang="en-US" sz="2400" dirty="0" err="1"/>
              <a:t>các</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nhóm</a:t>
            </a:r>
            <a:r>
              <a:rPr lang="en-US" sz="2400" dirty="0"/>
              <a:t> </a:t>
            </a:r>
            <a:r>
              <a:rPr lang="en-US" sz="2400" dirty="0" err="1"/>
              <a:t>về</a:t>
            </a:r>
            <a:r>
              <a:rPr lang="en-US" sz="2400" dirty="0"/>
              <a:t> </a:t>
            </a:r>
            <a:r>
              <a:rPr lang="en-US" sz="2400" dirty="0" err="1"/>
              <a:t>cảm</a:t>
            </a:r>
            <a:r>
              <a:rPr lang="en-US" sz="2400" dirty="0"/>
              <a:t> </a:t>
            </a:r>
            <a:r>
              <a:rPr lang="en-US" sz="2400" dirty="0" err="1"/>
              <a:t>xúc</a:t>
            </a:r>
            <a:r>
              <a:rPr lang="en-US" sz="2400" dirty="0"/>
              <a:t> </a:t>
            </a:r>
            <a:r>
              <a:rPr lang="en-US" sz="2400" dirty="0" err="1"/>
              <a:t>và</a:t>
            </a:r>
            <a:r>
              <a:rPr lang="en-US" sz="2400" dirty="0"/>
              <a:t> </a:t>
            </a:r>
            <a:r>
              <a:rPr lang="en-US" sz="2400" dirty="0" err="1"/>
              <a:t>nỗ</a:t>
            </a:r>
            <a:r>
              <a:rPr lang="en-US" sz="2400" dirty="0"/>
              <a:t> </a:t>
            </a:r>
            <a:r>
              <a:rPr lang="en-US" sz="2400" dirty="0" err="1"/>
              <a:t>lực</a:t>
            </a:r>
            <a:r>
              <a:rPr lang="en-US" sz="2400" dirty="0"/>
              <a:t> </a:t>
            </a:r>
            <a:r>
              <a:rPr lang="en-US" sz="2400" dirty="0" err="1"/>
              <a:t>giảm</a:t>
            </a:r>
            <a:r>
              <a:rPr lang="en-US" sz="2400" dirty="0"/>
              <a:t> </a:t>
            </a:r>
            <a:r>
              <a:rPr lang="en-US" sz="2400" dirty="0" err="1"/>
              <a:t>tối</a:t>
            </a:r>
            <a:r>
              <a:rPr lang="en-US" sz="2400" dirty="0"/>
              <a:t> </a:t>
            </a:r>
            <a:r>
              <a:rPr lang="en-US" sz="2400" dirty="0" err="1"/>
              <a:t>thiểu</a:t>
            </a:r>
            <a:r>
              <a:rPr lang="en-US" sz="2400" dirty="0"/>
              <a:t> </a:t>
            </a:r>
            <a:r>
              <a:rPr lang="en-US" sz="2400" dirty="0" err="1"/>
              <a:t>căng</a:t>
            </a:r>
            <a:r>
              <a:rPr lang="en-US" sz="2400" dirty="0"/>
              <a:t> </a:t>
            </a:r>
            <a:r>
              <a:rPr lang="en-US" sz="2400" dirty="0" err="1"/>
              <a:t>thẳng</a:t>
            </a:r>
            <a:r>
              <a:rPr lang="en-US" sz="2400" dirty="0"/>
              <a:t> </a:t>
            </a:r>
            <a:r>
              <a:rPr lang="en-US" sz="2400" dirty="0" err="1"/>
              <a:t>và</a:t>
            </a:r>
            <a:r>
              <a:rPr lang="en-US" sz="2400" dirty="0"/>
              <a:t> </a:t>
            </a:r>
            <a:r>
              <a:rPr lang="en-US" sz="2400" dirty="0" err="1"/>
              <a:t>xung</a:t>
            </a:r>
            <a:r>
              <a:rPr lang="en-US" sz="2400" dirty="0"/>
              <a:t> </a:t>
            </a:r>
            <a:r>
              <a:rPr lang="en-US" sz="2400" dirty="0" err="1"/>
              <a:t>đột</a:t>
            </a:r>
            <a:r>
              <a:rPr lang="en-US" sz="2400" dirty="0"/>
              <a:t> </a:t>
            </a:r>
            <a:r>
              <a:rPr lang="en-US" sz="2400" dirty="0" err="1"/>
              <a:t>giữa</a:t>
            </a:r>
            <a:r>
              <a:rPr lang="en-US" sz="2400" dirty="0"/>
              <a:t> </a:t>
            </a:r>
            <a:r>
              <a:rPr lang="en-US" sz="2400" dirty="0" err="1"/>
              <a:t>các</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nhóm</a:t>
            </a:r>
            <a:r>
              <a:rPr lang="en-US" sz="2400" dirty="0"/>
              <a:t>.)</a:t>
            </a:r>
          </a:p>
          <a:p>
            <a:r>
              <a:rPr lang="en-US" sz="2400" dirty="0"/>
              <a:t>Do </a:t>
            </a:r>
            <a:r>
              <a:rPr lang="en-US" sz="2400" dirty="0" err="1"/>
              <a:t>đó</a:t>
            </a:r>
            <a:r>
              <a:rPr lang="en-US" sz="2400" dirty="0"/>
              <a:t>: them = group members</a:t>
            </a:r>
          </a:p>
          <a:p>
            <a:r>
              <a:rPr lang="en-US" sz="2400" dirty="0"/>
              <a:t> </a:t>
            </a:r>
          </a:p>
          <a:p>
            <a:endParaRPr lang="en-US" sz="2400" dirty="0"/>
          </a:p>
        </p:txBody>
      </p:sp>
      <p:sp>
        <p:nvSpPr>
          <p:cNvPr id="5" name="Oval 4"/>
          <p:cNvSpPr/>
          <p:nvPr/>
        </p:nvSpPr>
        <p:spPr>
          <a:xfrm>
            <a:off x="3810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248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5: Mary was clearly nervous; she was sitting right on the______ of his chair.</a:t>
            </a:r>
            <a:r>
              <a:rPr lang="vi-VN" sz="2400" b="1" i="0" u="none" strike="noStrike" baseline="0" dirty="0" smtClean="0">
                <a:latin typeface="Times New Roman"/>
              </a:rPr>
              <a:t/>
            </a:r>
            <a:br>
              <a:rPr lang="vi-VN" sz="2400" b="1" i="0" u="none" strike="noStrike" baseline="0" dirty="0" smtClean="0">
                <a:latin typeface="Times New Roman"/>
              </a:rPr>
            </a:br>
            <a:r>
              <a:rPr lang="en-US" sz="2400" b="1" i="0" u="none" strike="noStrike" baseline="0" dirty="0" smtClean="0">
                <a:latin typeface="Times New Roman"/>
              </a:rPr>
              <a:t>A</a:t>
            </a:r>
            <a:r>
              <a:rPr lang="en-US" sz="2400" b="1" i="0" u="none" strike="noStrike" baseline="0" dirty="0" smtClean="0">
                <a:latin typeface="Times New Roman"/>
              </a:rPr>
              <a:t>. outside	B. edge	C. tip			D. border</a:t>
            </a:r>
          </a:p>
        </p:txBody>
      </p:sp>
      <p:sp>
        <p:nvSpPr>
          <p:cNvPr id="4" name="TextBox 3"/>
          <p:cNvSpPr txBox="1"/>
          <p:nvPr/>
        </p:nvSpPr>
        <p:spPr>
          <a:xfrm>
            <a:off x="457200" y="1905000"/>
            <a:ext cx="8229600" cy="3108543"/>
          </a:xfrm>
          <a:prstGeom prst="rect">
            <a:avLst/>
          </a:prstGeom>
          <a:noFill/>
        </p:spPr>
        <p:txBody>
          <a:bodyPr wrap="square" rtlCol="0">
            <a:spAutoFit/>
          </a:bodyPr>
          <a:lstStyle/>
          <a:p>
            <a:r>
              <a:rPr lang="en-US" sz="2800" dirty="0"/>
              <a:t>Outside: </a:t>
            </a:r>
            <a:r>
              <a:rPr lang="en-US" sz="2800" dirty="0" err="1"/>
              <a:t>bên</a:t>
            </a:r>
            <a:r>
              <a:rPr lang="en-US" sz="2800" dirty="0"/>
              <a:t> </a:t>
            </a:r>
            <a:r>
              <a:rPr lang="en-US" sz="2800" dirty="0" err="1"/>
              <a:t>ngoài</a:t>
            </a:r>
            <a:endParaRPr lang="en-US" sz="2800" dirty="0"/>
          </a:p>
          <a:p>
            <a:r>
              <a:rPr lang="en-US" sz="2800" dirty="0"/>
              <a:t>Edge: </a:t>
            </a:r>
            <a:r>
              <a:rPr lang="en-US" sz="2800" dirty="0" err="1"/>
              <a:t>mép</a:t>
            </a:r>
            <a:endParaRPr lang="en-US" sz="2800" dirty="0"/>
          </a:p>
          <a:p>
            <a:r>
              <a:rPr lang="en-US" sz="2800" dirty="0"/>
              <a:t>Tip: </a:t>
            </a:r>
            <a:r>
              <a:rPr lang="en-US" sz="2800" dirty="0" err="1"/>
              <a:t>đầu</a:t>
            </a:r>
            <a:endParaRPr lang="en-US" sz="2800" dirty="0"/>
          </a:p>
          <a:p>
            <a:r>
              <a:rPr lang="en-US" sz="2800" dirty="0"/>
              <a:t>Border: </a:t>
            </a:r>
            <a:r>
              <a:rPr lang="en-US" sz="2800" dirty="0" err="1"/>
              <a:t>biên</a:t>
            </a:r>
            <a:r>
              <a:rPr lang="en-US" sz="2800" dirty="0"/>
              <a:t> </a:t>
            </a:r>
            <a:r>
              <a:rPr lang="en-US" sz="2800" dirty="0" err="1"/>
              <a:t>giới</a:t>
            </a:r>
            <a:endParaRPr lang="en-US" sz="2800" dirty="0"/>
          </a:p>
          <a:p>
            <a:r>
              <a:rPr lang="en-US" sz="2800" dirty="0" err="1"/>
              <a:t>Câu</a:t>
            </a:r>
            <a:r>
              <a:rPr lang="en-US" sz="2800" dirty="0"/>
              <a:t> </a:t>
            </a:r>
            <a:r>
              <a:rPr lang="en-US" sz="2800" dirty="0" err="1"/>
              <a:t>này</a:t>
            </a:r>
            <a:r>
              <a:rPr lang="en-US" sz="2800" dirty="0"/>
              <a:t> </a:t>
            </a:r>
            <a:r>
              <a:rPr lang="en-US" sz="2800" dirty="0" err="1"/>
              <a:t>dịch</a:t>
            </a:r>
            <a:r>
              <a:rPr lang="en-US" sz="2800" dirty="0"/>
              <a:t> </a:t>
            </a:r>
            <a:r>
              <a:rPr lang="en-US" sz="2800" dirty="0" err="1"/>
              <a:t>như</a:t>
            </a:r>
            <a:r>
              <a:rPr lang="en-US" sz="2800" dirty="0"/>
              <a:t> </a:t>
            </a:r>
            <a:r>
              <a:rPr lang="en-US" sz="2800" dirty="0" err="1"/>
              <a:t>sau</a:t>
            </a:r>
            <a:r>
              <a:rPr lang="en-US" sz="2800" dirty="0"/>
              <a:t>: Mary </a:t>
            </a:r>
            <a:r>
              <a:rPr lang="en-US" sz="2800" dirty="0" err="1"/>
              <a:t>rõ</a:t>
            </a:r>
            <a:r>
              <a:rPr lang="en-US" sz="2800" dirty="0"/>
              <a:t> </a:t>
            </a:r>
            <a:r>
              <a:rPr lang="en-US" sz="2800" dirty="0" err="1"/>
              <a:t>ràng</a:t>
            </a:r>
            <a:r>
              <a:rPr lang="en-US" sz="2800" dirty="0"/>
              <a:t> </a:t>
            </a:r>
            <a:r>
              <a:rPr lang="en-US" sz="2800" dirty="0" err="1"/>
              <a:t>đang</a:t>
            </a:r>
            <a:r>
              <a:rPr lang="en-US" sz="2800" dirty="0"/>
              <a:t> lo </a:t>
            </a:r>
            <a:r>
              <a:rPr lang="en-US" sz="2800" dirty="0" err="1"/>
              <a:t>lắng</a:t>
            </a:r>
            <a:r>
              <a:rPr lang="en-US" sz="2800" dirty="0"/>
              <a:t>; </a:t>
            </a:r>
            <a:r>
              <a:rPr lang="en-US" sz="2800" dirty="0" err="1"/>
              <a:t>cô</a:t>
            </a:r>
            <a:r>
              <a:rPr lang="en-US" sz="2800" dirty="0"/>
              <a:t> </a:t>
            </a:r>
            <a:r>
              <a:rPr lang="en-US" sz="2800" dirty="0" err="1"/>
              <a:t>ây</a:t>
            </a:r>
            <a:r>
              <a:rPr lang="en-US" sz="2800" dirty="0"/>
              <a:t> </a:t>
            </a:r>
            <a:r>
              <a:rPr lang="en-US" sz="2800" dirty="0" err="1"/>
              <a:t>ấy</a:t>
            </a:r>
            <a:r>
              <a:rPr lang="en-US" sz="2800" dirty="0"/>
              <a:t> </a:t>
            </a:r>
            <a:r>
              <a:rPr lang="en-US" sz="2800" dirty="0" err="1"/>
              <a:t>đang</a:t>
            </a:r>
            <a:r>
              <a:rPr lang="en-US" sz="2800" dirty="0"/>
              <a:t> </a:t>
            </a:r>
            <a:r>
              <a:rPr lang="en-US" sz="2800" dirty="0" err="1"/>
              <a:t>ngồi</a:t>
            </a:r>
            <a:r>
              <a:rPr lang="en-US" sz="2800" dirty="0"/>
              <a:t> </a:t>
            </a:r>
            <a:r>
              <a:rPr lang="en-US" sz="2800" dirty="0" err="1"/>
              <a:t>ngay</a:t>
            </a:r>
            <a:r>
              <a:rPr lang="en-US" sz="2800" dirty="0"/>
              <a:t> ở </a:t>
            </a:r>
            <a:r>
              <a:rPr lang="en-US" sz="2800" dirty="0" err="1"/>
              <a:t>mép</a:t>
            </a:r>
            <a:r>
              <a:rPr lang="en-US" sz="2800" dirty="0"/>
              <a:t> </a:t>
            </a:r>
            <a:r>
              <a:rPr lang="en-US" sz="2800" dirty="0" err="1"/>
              <a:t>ghế</a:t>
            </a:r>
            <a:r>
              <a:rPr lang="en-US" sz="2800" dirty="0"/>
              <a:t>.</a:t>
            </a:r>
          </a:p>
          <a:p>
            <a:endParaRPr lang="en-US" sz="2800" dirty="0"/>
          </a:p>
        </p:txBody>
      </p:sp>
      <p:sp>
        <p:nvSpPr>
          <p:cNvPr id="5" name="Oval 4"/>
          <p:cNvSpPr/>
          <p:nvPr/>
        </p:nvSpPr>
        <p:spPr>
          <a:xfrm>
            <a:off x="23622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10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50. A “secondary relationship” mentioned in the last paragraph between a leader and the members of a group could best be characterized as</a:t>
            </a:r>
            <a:r>
              <a:rPr lang="en-US" sz="2400" b="1" i="0" u="sng" strike="noStrike" baseline="0" dirty="0" smtClean="0">
                <a:latin typeface="Times New Roman"/>
              </a:rPr>
              <a:t> 	</a:t>
            </a:r>
            <a:r>
              <a:rPr lang="en-US" sz="2400" b="1" i="0" u="none" strike="noStrike" baseline="0" dirty="0" smtClean="0">
                <a:latin typeface="Times New Roman"/>
              </a:rPr>
              <a:t>.</a:t>
            </a:r>
            <a:r>
              <a:rPr lang="en-US" sz="2400" b="1" i="0" u="none" strike="noStrike" baseline="0" dirty="0" smtClean="0">
                <a:latin typeface="Times New Roman"/>
              </a:rPr>
              <a:t> </a:t>
            </a:r>
            <a:br>
              <a:rPr lang="en-US" sz="2400" b="1" i="0" u="none" strike="noStrike" baseline="0" dirty="0" smtClean="0">
                <a:latin typeface="Times New Roman"/>
              </a:rPr>
            </a:br>
            <a:r>
              <a:rPr lang="en-US" sz="2400" b="1" i="0" u="none" strike="noStrike" baseline="0" dirty="0" smtClean="0">
                <a:latin typeface="Times New Roman"/>
              </a:rPr>
              <a:t>A. distant	B. Enthusiastic	C. unreliable	D. personal</a:t>
            </a:r>
            <a:endParaRPr lang="en-US" sz="2400" b="1" i="0" u="none" strike="noStrike" baseline="0" dirty="0" smtClean="0">
              <a:latin typeface="Times New Roman"/>
            </a:endParaRPr>
          </a:p>
        </p:txBody>
      </p:sp>
      <p:sp>
        <p:nvSpPr>
          <p:cNvPr id="4" name="TextBox 3"/>
          <p:cNvSpPr txBox="1"/>
          <p:nvPr/>
        </p:nvSpPr>
        <p:spPr>
          <a:xfrm>
            <a:off x="457200" y="1752600"/>
            <a:ext cx="8153400" cy="5324535"/>
          </a:xfrm>
          <a:prstGeom prst="rect">
            <a:avLst/>
          </a:prstGeom>
          <a:noFill/>
        </p:spPr>
        <p:txBody>
          <a:bodyPr wrap="square" rtlCol="0">
            <a:spAutoFit/>
          </a:bodyPr>
          <a:lstStyle/>
          <a:p>
            <a:r>
              <a:rPr lang="en-US" sz="2000" dirty="0" err="1"/>
              <a:t>Một</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phụ</a:t>
            </a:r>
            <a:r>
              <a:rPr lang="en-US" sz="2000" dirty="0"/>
              <a:t>” </a:t>
            </a:r>
            <a:r>
              <a:rPr lang="en-US" sz="2000" dirty="0" err="1"/>
              <a:t>được</a:t>
            </a:r>
            <a:r>
              <a:rPr lang="en-US" sz="2000" dirty="0"/>
              <a:t> </a:t>
            </a:r>
            <a:r>
              <a:rPr lang="en-US" sz="2000" dirty="0" err="1"/>
              <a:t>đề</a:t>
            </a:r>
            <a:r>
              <a:rPr lang="en-US" sz="2000" dirty="0"/>
              <a:t> </a:t>
            </a:r>
            <a:r>
              <a:rPr lang="en-US" sz="2000" dirty="0" err="1"/>
              <a:t>cập</a:t>
            </a:r>
            <a:r>
              <a:rPr lang="en-US" sz="2000" dirty="0"/>
              <a:t> </a:t>
            </a:r>
            <a:r>
              <a:rPr lang="en-US" sz="2000" dirty="0" err="1"/>
              <a:t>trong</a:t>
            </a:r>
            <a:r>
              <a:rPr lang="en-US" sz="2000" dirty="0"/>
              <a:t> </a:t>
            </a:r>
            <a:r>
              <a:rPr lang="en-US" sz="2000" dirty="0" err="1"/>
              <a:t>đoạn</a:t>
            </a:r>
            <a:r>
              <a:rPr lang="en-US" sz="2000" dirty="0"/>
              <a:t> </a:t>
            </a:r>
            <a:r>
              <a:rPr lang="en-US" sz="2000" dirty="0" err="1"/>
              <a:t>cuối</a:t>
            </a:r>
            <a:r>
              <a:rPr lang="en-US" sz="2000" dirty="0"/>
              <a:t> </a:t>
            </a:r>
            <a:r>
              <a:rPr lang="en-US" sz="2000" dirty="0" err="1"/>
              <a:t>giữa</a:t>
            </a:r>
            <a:r>
              <a:rPr lang="en-US" sz="2000" dirty="0"/>
              <a:t> </a:t>
            </a:r>
            <a:r>
              <a:rPr lang="en-US" sz="2000" dirty="0" err="1"/>
              <a:t>nhà</a:t>
            </a:r>
            <a:r>
              <a:rPr lang="en-US" sz="2000" dirty="0"/>
              <a:t> </a:t>
            </a:r>
            <a:r>
              <a:rPr lang="en-US" sz="2000" dirty="0" err="1"/>
              <a:t>lãnh</a:t>
            </a:r>
            <a:r>
              <a:rPr lang="en-US" sz="2000" dirty="0"/>
              <a:t> </a:t>
            </a:r>
            <a:r>
              <a:rPr lang="en-US" sz="2000" dirty="0" err="1"/>
              <a:t>đạo</a:t>
            </a:r>
            <a:r>
              <a:rPr lang="en-US" sz="2000" dirty="0"/>
              <a:t> </a:t>
            </a:r>
            <a:r>
              <a:rPr lang="en-US" sz="2000" dirty="0" err="1"/>
              <a:t>và</a:t>
            </a:r>
            <a:r>
              <a:rPr lang="en-US" sz="2000" dirty="0"/>
              <a:t> </a:t>
            </a:r>
            <a:r>
              <a:rPr lang="en-US" sz="2000" dirty="0" err="1"/>
              <a:t>các</a:t>
            </a:r>
            <a:r>
              <a:rPr lang="en-US" sz="2000" dirty="0"/>
              <a:t> </a:t>
            </a:r>
            <a:r>
              <a:rPr lang="en-US" sz="2000" dirty="0" err="1"/>
              <a:t>thành</a:t>
            </a:r>
            <a:r>
              <a:rPr lang="en-US" sz="2000" dirty="0"/>
              <a:t> </a:t>
            </a:r>
            <a:r>
              <a:rPr lang="en-US" sz="2000" dirty="0" err="1"/>
              <a:t>viên</a:t>
            </a:r>
            <a:r>
              <a:rPr lang="en-US" sz="2000" dirty="0"/>
              <a:t> </a:t>
            </a:r>
            <a:r>
              <a:rPr lang="en-US" sz="2000" dirty="0" err="1"/>
              <a:t>trong</a:t>
            </a:r>
            <a:r>
              <a:rPr lang="en-US" sz="2000" dirty="0"/>
              <a:t> </a:t>
            </a:r>
            <a:r>
              <a:rPr lang="en-US" sz="2000" dirty="0" err="1"/>
              <a:t>nhóm</a:t>
            </a:r>
            <a:r>
              <a:rPr lang="en-US" sz="2000" dirty="0"/>
              <a:t>   </a:t>
            </a:r>
            <a:r>
              <a:rPr lang="en-US" sz="2000" dirty="0" err="1"/>
              <a:t>có</a:t>
            </a:r>
            <a:endParaRPr lang="en-US" sz="2000" dirty="0"/>
          </a:p>
          <a:p>
            <a:r>
              <a:rPr lang="en-US" sz="2000" dirty="0"/>
              <a:t>	</a:t>
            </a:r>
            <a:r>
              <a:rPr lang="en-US" sz="2000" dirty="0" err="1"/>
              <a:t>thể</a:t>
            </a:r>
            <a:r>
              <a:rPr lang="en-US" sz="2000" dirty="0"/>
              <a:t> </a:t>
            </a:r>
            <a:r>
              <a:rPr lang="en-US" sz="2000" dirty="0" err="1"/>
              <a:t>được</a:t>
            </a:r>
            <a:r>
              <a:rPr lang="en-US" sz="2000" dirty="0"/>
              <a:t> </a:t>
            </a:r>
            <a:r>
              <a:rPr lang="en-US" sz="2000" dirty="0" err="1"/>
              <a:t>miêu</a:t>
            </a:r>
            <a:r>
              <a:rPr lang="en-US" sz="2000" dirty="0"/>
              <a:t> </a:t>
            </a:r>
            <a:r>
              <a:rPr lang="en-US" sz="2000" dirty="0" err="1"/>
              <a:t>tả</a:t>
            </a:r>
            <a:r>
              <a:rPr lang="en-US" sz="2000" dirty="0"/>
              <a:t> </a:t>
            </a:r>
            <a:r>
              <a:rPr lang="en-US" sz="2000" dirty="0" err="1"/>
              <a:t>là</a:t>
            </a:r>
            <a:r>
              <a:rPr lang="en-US" sz="2000" u="sng" dirty="0"/>
              <a:t> 	</a:t>
            </a:r>
            <a:r>
              <a:rPr lang="en-US" sz="2000" dirty="0"/>
              <a:t>.</a:t>
            </a:r>
          </a:p>
          <a:p>
            <a:pPr lvl="0"/>
            <a:r>
              <a:rPr lang="en-US" sz="2000" dirty="0" err="1"/>
              <a:t>xa</a:t>
            </a:r>
            <a:r>
              <a:rPr lang="en-US" sz="2000" dirty="0"/>
              <a:t> </a:t>
            </a:r>
            <a:r>
              <a:rPr lang="en-US" sz="2000" dirty="0" err="1"/>
              <a:t>cách</a:t>
            </a:r>
            <a:r>
              <a:rPr lang="en-US" sz="2000" dirty="0"/>
              <a:t>, </a:t>
            </a:r>
            <a:r>
              <a:rPr lang="en-US" sz="2000" dirty="0" err="1"/>
              <a:t>có</a:t>
            </a:r>
            <a:r>
              <a:rPr lang="en-US" sz="2000" dirty="0"/>
              <a:t> </a:t>
            </a:r>
            <a:r>
              <a:rPr lang="en-US" sz="2000" dirty="0" err="1"/>
              <a:t>khoảng</a:t>
            </a:r>
            <a:r>
              <a:rPr lang="en-US" sz="2000" dirty="0"/>
              <a:t> </a:t>
            </a:r>
            <a:r>
              <a:rPr lang="en-US" sz="2000" dirty="0" err="1"/>
              <a:t>cách</a:t>
            </a:r>
            <a:endParaRPr lang="en-US" sz="2000" dirty="0"/>
          </a:p>
          <a:p>
            <a:pPr lvl="0"/>
            <a:r>
              <a:rPr lang="en-US" sz="2000" dirty="0" err="1"/>
              <a:t>nhiệt</a:t>
            </a:r>
            <a:r>
              <a:rPr lang="en-US" sz="2000" dirty="0"/>
              <a:t> </a:t>
            </a:r>
            <a:r>
              <a:rPr lang="en-US" sz="2000" dirty="0" err="1"/>
              <a:t>tình</a:t>
            </a:r>
            <a:endParaRPr lang="en-US" sz="2000" dirty="0"/>
          </a:p>
          <a:p>
            <a:pPr lvl="0"/>
            <a:r>
              <a:rPr lang="en-US" sz="2000" dirty="0" err="1"/>
              <a:t>không</a:t>
            </a:r>
            <a:r>
              <a:rPr lang="en-US" sz="2000" dirty="0"/>
              <a:t> </a:t>
            </a:r>
            <a:r>
              <a:rPr lang="en-US" sz="2000" dirty="0" err="1"/>
              <a:t>đáng</a:t>
            </a:r>
            <a:r>
              <a:rPr lang="en-US" sz="2000" dirty="0"/>
              <a:t> tin</a:t>
            </a:r>
          </a:p>
          <a:p>
            <a:pPr lvl="0"/>
            <a:r>
              <a:rPr lang="en-US" sz="2000" dirty="0" err="1"/>
              <a:t>cá</a:t>
            </a:r>
            <a:r>
              <a:rPr lang="en-US" sz="2000" dirty="0"/>
              <a:t> </a:t>
            </a:r>
            <a:r>
              <a:rPr lang="en-US" sz="2000" dirty="0" err="1"/>
              <a:t>nhân</a:t>
            </a:r>
            <a:endParaRPr lang="en-US" sz="2000" dirty="0"/>
          </a:p>
          <a:p>
            <a:r>
              <a:rPr lang="en-US" sz="2000" b="1" dirty="0" err="1"/>
              <a:t>Dẫn</a:t>
            </a:r>
            <a:r>
              <a:rPr lang="en-US" sz="2000" b="1" dirty="0"/>
              <a:t> </a:t>
            </a:r>
            <a:r>
              <a:rPr lang="en-US" sz="2000" b="1" dirty="0" err="1"/>
              <a:t>chứng</a:t>
            </a:r>
            <a:r>
              <a:rPr lang="en-US" sz="2000" b="1" dirty="0"/>
              <a:t>: </a:t>
            </a:r>
            <a:r>
              <a:rPr lang="en-US" sz="2000" dirty="0"/>
              <a:t>“Instrumental leaders are likely to have a rather </a:t>
            </a:r>
            <a:r>
              <a:rPr lang="en-US" sz="2000" b="1" u="heavy" dirty="0"/>
              <a:t>secondary relationship </a:t>
            </a:r>
            <a:r>
              <a:rPr lang="en-US" sz="2000" dirty="0"/>
              <a:t>to other group members. They give </a:t>
            </a:r>
            <a:r>
              <a:rPr lang="en-US" sz="2000" u="sng" dirty="0"/>
              <a:t>orders and may discipline group members </a:t>
            </a:r>
            <a:r>
              <a:rPr lang="en-US" sz="2000" dirty="0"/>
              <a:t>who inhibit attainment of the group’s goals. Expressive leaders cultivate a more personal or primary relationship to others in the group” (“</a:t>
            </a:r>
            <a:r>
              <a:rPr lang="en-US" sz="2000" dirty="0" err="1"/>
              <a:t>Các</a:t>
            </a:r>
            <a:r>
              <a:rPr lang="en-US" sz="2000" dirty="0"/>
              <a:t> </a:t>
            </a:r>
            <a:r>
              <a:rPr lang="en-US" sz="2000" dirty="0" err="1"/>
              <a:t>nhạc</a:t>
            </a:r>
            <a:r>
              <a:rPr lang="en-US" sz="2000" dirty="0"/>
              <a:t> </a:t>
            </a:r>
            <a:r>
              <a:rPr lang="en-US" sz="2000" dirty="0" err="1"/>
              <a:t>trưởng</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kết</a:t>
            </a:r>
            <a:r>
              <a:rPr lang="en-US" sz="2000" dirty="0"/>
              <a:t> </a:t>
            </a:r>
            <a:r>
              <a:rPr lang="en-US" sz="2000" dirty="0" err="1"/>
              <a:t>nối</a:t>
            </a:r>
            <a:r>
              <a:rPr lang="en-US" sz="2000" dirty="0"/>
              <a:t> </a:t>
            </a:r>
            <a:r>
              <a:rPr lang="en-US" sz="2000" dirty="0" err="1"/>
              <a:t>với</a:t>
            </a:r>
            <a:r>
              <a:rPr lang="en-US" sz="2000" dirty="0"/>
              <a:t> </a:t>
            </a:r>
            <a:r>
              <a:rPr lang="en-US" sz="2000" dirty="0" err="1"/>
              <a:t>các</a:t>
            </a:r>
            <a:r>
              <a:rPr lang="en-US" sz="2000" dirty="0"/>
              <a:t> </a:t>
            </a:r>
            <a:r>
              <a:rPr lang="en-US" sz="2000" dirty="0" err="1"/>
              <a:t>thành</a:t>
            </a:r>
            <a:r>
              <a:rPr lang="en-US" sz="2000" dirty="0"/>
              <a:t> </a:t>
            </a:r>
            <a:r>
              <a:rPr lang="en-US" sz="2000" dirty="0" err="1"/>
              <a:t>viên</a:t>
            </a:r>
            <a:r>
              <a:rPr lang="en-US" sz="2000" dirty="0"/>
              <a:t> </a:t>
            </a:r>
            <a:r>
              <a:rPr lang="en-US" sz="2000" dirty="0" err="1"/>
              <a:t>khác</a:t>
            </a:r>
            <a:r>
              <a:rPr lang="en-US" sz="2000" dirty="0"/>
              <a:t> </a:t>
            </a:r>
            <a:r>
              <a:rPr lang="en-US" sz="2000" dirty="0" err="1"/>
              <a:t>trong</a:t>
            </a:r>
            <a:r>
              <a:rPr lang="en-US" sz="2000" dirty="0"/>
              <a:t> </a:t>
            </a:r>
            <a:r>
              <a:rPr lang="en-US" sz="2000" dirty="0" err="1"/>
              <a:t>nhóm</a:t>
            </a:r>
            <a:r>
              <a:rPr lang="en-US" sz="2000" dirty="0"/>
              <a:t>. </a:t>
            </a:r>
            <a:r>
              <a:rPr lang="en-US" sz="2000" dirty="0" err="1"/>
              <a:t>Họ</a:t>
            </a:r>
            <a:r>
              <a:rPr lang="en-US" sz="2000" dirty="0"/>
              <a:t> </a:t>
            </a:r>
            <a:r>
              <a:rPr lang="en-US" sz="2000" dirty="0" err="1"/>
              <a:t>đưa</a:t>
            </a:r>
            <a:r>
              <a:rPr lang="en-US" sz="2000" dirty="0"/>
              <a:t> </a:t>
            </a:r>
            <a:r>
              <a:rPr lang="en-US" sz="2000" dirty="0" err="1"/>
              <a:t>ra</a:t>
            </a:r>
            <a:r>
              <a:rPr lang="en-US" sz="2000" dirty="0"/>
              <a:t> </a:t>
            </a:r>
            <a:r>
              <a:rPr lang="en-US" sz="2000" dirty="0" err="1"/>
              <a:t>mệnh</a:t>
            </a:r>
            <a:r>
              <a:rPr lang="en-US" sz="2000" dirty="0"/>
              <a:t> </a:t>
            </a:r>
            <a:r>
              <a:rPr lang="en-US" sz="2000" dirty="0" err="1"/>
              <a:t>lệnh</a:t>
            </a:r>
            <a:r>
              <a:rPr lang="en-US" sz="2000" dirty="0"/>
              <a:t> </a:t>
            </a:r>
            <a:r>
              <a:rPr lang="en-US" sz="2000" dirty="0" err="1"/>
              <a:t>và</a:t>
            </a:r>
            <a:r>
              <a:rPr lang="en-US" sz="2000" dirty="0"/>
              <a:t> </a:t>
            </a:r>
            <a:r>
              <a:rPr lang="en-US" sz="2000" dirty="0" err="1"/>
              <a:t>trật</a:t>
            </a:r>
            <a:r>
              <a:rPr lang="en-US" sz="2000" dirty="0"/>
              <a:t> </a:t>
            </a:r>
            <a:r>
              <a:rPr lang="en-US" sz="2000" dirty="0" err="1"/>
              <a:t>tự</a:t>
            </a:r>
            <a:r>
              <a:rPr lang="en-US" sz="2000" dirty="0"/>
              <a:t> </a:t>
            </a:r>
            <a:r>
              <a:rPr lang="en-US" sz="2000" dirty="0" err="1"/>
              <a:t>đối</a:t>
            </a:r>
            <a:r>
              <a:rPr lang="en-US" sz="2000" dirty="0"/>
              <a:t> </a:t>
            </a:r>
            <a:r>
              <a:rPr lang="en-US" sz="2000" dirty="0" err="1"/>
              <a:t>các</a:t>
            </a:r>
            <a:r>
              <a:rPr lang="en-US" sz="2000" dirty="0"/>
              <a:t> </a:t>
            </a:r>
            <a:r>
              <a:rPr lang="en-US" sz="2000" dirty="0" err="1"/>
              <a:t>thành</a:t>
            </a:r>
            <a:r>
              <a:rPr lang="en-US" sz="2000" dirty="0"/>
              <a:t> </a:t>
            </a:r>
            <a:r>
              <a:rPr lang="en-US" sz="2000" dirty="0" err="1"/>
              <a:t>viên</a:t>
            </a:r>
            <a:r>
              <a:rPr lang="en-US" sz="2000" dirty="0"/>
              <a:t> </a:t>
            </a:r>
            <a:r>
              <a:rPr lang="en-US" sz="2000" dirty="0" err="1"/>
              <a:t>trong</a:t>
            </a:r>
            <a:r>
              <a:rPr lang="en-US" sz="2000" dirty="0"/>
              <a:t> </a:t>
            </a:r>
            <a:r>
              <a:rPr lang="en-US" sz="2000" dirty="0" err="1"/>
              <a:t>nhóm</a:t>
            </a:r>
            <a:r>
              <a:rPr lang="en-US" sz="2000" dirty="0"/>
              <a:t>, </a:t>
            </a:r>
            <a:r>
              <a:rPr lang="en-US" sz="2000" dirty="0" err="1"/>
              <a:t>họ</a:t>
            </a:r>
            <a:r>
              <a:rPr lang="en-US" sz="2000" dirty="0"/>
              <a:t> </a:t>
            </a:r>
            <a:r>
              <a:rPr lang="en-US" sz="2000" dirty="0" err="1"/>
              <a:t>là</a:t>
            </a:r>
            <a:r>
              <a:rPr lang="en-US" sz="2000" dirty="0"/>
              <a:t> </a:t>
            </a:r>
            <a:r>
              <a:rPr lang="en-US" sz="2000" dirty="0" err="1"/>
              <a:t>những</a:t>
            </a:r>
            <a:r>
              <a:rPr lang="en-US" sz="2000" dirty="0"/>
              <a:t> </a:t>
            </a:r>
            <a:r>
              <a:rPr lang="en-US" sz="2000" dirty="0" err="1"/>
              <a:t>người</a:t>
            </a:r>
            <a:r>
              <a:rPr lang="en-US" sz="2000" dirty="0"/>
              <a:t> </a:t>
            </a:r>
            <a:r>
              <a:rPr lang="en-US" sz="2000" dirty="0" err="1"/>
              <a:t>kiểm</a:t>
            </a:r>
            <a:r>
              <a:rPr lang="en-US" sz="2000" dirty="0"/>
              <a:t> </a:t>
            </a:r>
            <a:r>
              <a:rPr lang="en-US" sz="2000" dirty="0" err="1"/>
              <a:t>soát</a:t>
            </a:r>
            <a:r>
              <a:rPr lang="en-US" sz="2000" dirty="0"/>
              <a:t> </a:t>
            </a:r>
            <a:r>
              <a:rPr lang="en-US" sz="2000" dirty="0" err="1"/>
              <a:t>việc</a:t>
            </a:r>
            <a:r>
              <a:rPr lang="en-US" sz="2000" dirty="0"/>
              <a:t> </a:t>
            </a:r>
            <a:r>
              <a:rPr lang="en-US" sz="2000" dirty="0" err="1"/>
              <a:t>đạt</a:t>
            </a:r>
            <a:r>
              <a:rPr lang="en-US" sz="2000" dirty="0"/>
              <a:t> </a:t>
            </a:r>
            <a:r>
              <a:rPr lang="en-US" sz="2000" dirty="0" err="1"/>
              <a:t>được</a:t>
            </a:r>
            <a:r>
              <a:rPr lang="en-US" sz="2000" dirty="0"/>
              <a:t> </a:t>
            </a:r>
            <a:r>
              <a:rPr lang="en-US" sz="2000" dirty="0" err="1"/>
              <a:t>các</a:t>
            </a:r>
            <a:r>
              <a:rPr lang="en-US" sz="2000" dirty="0"/>
              <a:t> </a:t>
            </a:r>
            <a:r>
              <a:rPr lang="en-US" sz="2000" dirty="0" err="1"/>
              <a:t>mục</a:t>
            </a:r>
            <a:r>
              <a:rPr lang="en-US" sz="2000" dirty="0"/>
              <a:t> </a:t>
            </a:r>
            <a:r>
              <a:rPr lang="en-US" sz="2000" dirty="0" err="1"/>
              <a:t>tiêu</a:t>
            </a:r>
            <a:r>
              <a:rPr lang="en-US" sz="2000" dirty="0"/>
              <a:t> </a:t>
            </a:r>
            <a:r>
              <a:rPr lang="en-US" sz="2000" dirty="0" err="1"/>
              <a:t>của</a:t>
            </a:r>
            <a:r>
              <a:rPr lang="en-US" sz="2000" dirty="0"/>
              <a:t> </a:t>
            </a:r>
            <a:r>
              <a:rPr lang="en-US" sz="2000" dirty="0" err="1"/>
              <a:t>nhóm</a:t>
            </a:r>
            <a:r>
              <a:rPr lang="en-US" sz="2000" dirty="0"/>
              <a:t>. </a:t>
            </a:r>
            <a:r>
              <a:rPr lang="en-US" sz="2000" dirty="0" err="1"/>
              <a:t>Các</a:t>
            </a:r>
            <a:r>
              <a:rPr lang="en-US" sz="2000" dirty="0"/>
              <a:t> </a:t>
            </a:r>
            <a:r>
              <a:rPr lang="en-US" sz="2000" dirty="0" err="1"/>
              <a:t>nhạc</a:t>
            </a:r>
            <a:r>
              <a:rPr lang="en-US" sz="2000" dirty="0"/>
              <a:t> </a:t>
            </a:r>
            <a:r>
              <a:rPr lang="en-US" sz="2000" dirty="0" err="1"/>
              <a:t>trưởng</a:t>
            </a:r>
            <a:r>
              <a:rPr lang="en-US" sz="2000" dirty="0"/>
              <a:t> </a:t>
            </a:r>
            <a:r>
              <a:rPr lang="en-US" sz="2000" dirty="0" err="1"/>
              <a:t>biểu</a:t>
            </a:r>
            <a:r>
              <a:rPr lang="en-US" sz="2000" dirty="0"/>
              <a:t> </a:t>
            </a:r>
            <a:r>
              <a:rPr lang="en-US" sz="2000" dirty="0" err="1"/>
              <a:t>đạt</a:t>
            </a:r>
            <a:r>
              <a:rPr lang="en-US" sz="2000" dirty="0"/>
              <a:t> </a:t>
            </a:r>
            <a:r>
              <a:rPr lang="en-US" sz="2000" dirty="0" err="1"/>
              <a:t>trau</a:t>
            </a:r>
            <a:r>
              <a:rPr lang="en-US" sz="2000" dirty="0"/>
              <a:t> </a:t>
            </a:r>
            <a:r>
              <a:rPr lang="en-US" sz="2000" dirty="0" err="1"/>
              <a:t>dồi</a:t>
            </a:r>
            <a:r>
              <a:rPr lang="en-US" sz="2000" dirty="0"/>
              <a:t> </a:t>
            </a:r>
            <a:r>
              <a:rPr lang="en-US" sz="2000" dirty="0" err="1"/>
              <a:t>một</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cá</a:t>
            </a:r>
            <a:r>
              <a:rPr lang="en-US" sz="2000" dirty="0"/>
              <a:t> </a:t>
            </a:r>
            <a:r>
              <a:rPr lang="en-US" sz="2000" dirty="0" err="1"/>
              <a:t>nhân</a:t>
            </a:r>
            <a:r>
              <a:rPr lang="en-US" sz="2000" dirty="0"/>
              <a:t> </a:t>
            </a:r>
            <a:r>
              <a:rPr lang="en-US" sz="2000" dirty="0" err="1"/>
              <a:t>hoặc</a:t>
            </a:r>
            <a:r>
              <a:rPr lang="en-US" sz="2000" dirty="0"/>
              <a:t> </a:t>
            </a:r>
            <a:r>
              <a:rPr lang="en-US" sz="2000" dirty="0" err="1"/>
              <a:t>với</a:t>
            </a:r>
            <a:r>
              <a:rPr lang="en-US" sz="2000" dirty="0"/>
              <a:t> </a:t>
            </a:r>
            <a:r>
              <a:rPr lang="en-US" sz="2000" dirty="0" err="1"/>
              <a:t>những</a:t>
            </a:r>
            <a:r>
              <a:rPr lang="en-US" sz="2000" dirty="0"/>
              <a:t> </a:t>
            </a:r>
            <a:r>
              <a:rPr lang="en-US" sz="2000" dirty="0" err="1"/>
              <a:t>người</a:t>
            </a:r>
            <a:r>
              <a:rPr lang="en-US" sz="2000" dirty="0"/>
              <a:t> </a:t>
            </a:r>
            <a:r>
              <a:rPr lang="en-US" sz="2000" dirty="0" err="1"/>
              <a:t>khác</a:t>
            </a:r>
            <a:r>
              <a:rPr lang="en-US" sz="2000" dirty="0"/>
              <a:t> </a:t>
            </a:r>
            <a:r>
              <a:rPr lang="en-US" sz="2000" dirty="0" err="1"/>
              <a:t>trong</a:t>
            </a:r>
            <a:r>
              <a:rPr lang="en-US" sz="2000" dirty="0"/>
              <a:t> </a:t>
            </a:r>
            <a:r>
              <a:rPr lang="en-US" sz="2000" dirty="0" err="1"/>
              <a:t>nhóm</a:t>
            </a:r>
            <a:r>
              <a:rPr lang="en-US" sz="2000" dirty="0"/>
              <a:t>”)</a:t>
            </a:r>
          </a:p>
          <a:p>
            <a:endParaRPr lang="en-US" sz="2000" dirty="0"/>
          </a:p>
        </p:txBody>
      </p:sp>
      <p:sp>
        <p:nvSpPr>
          <p:cNvPr id="5" name="Oval 4"/>
          <p:cNvSpPr/>
          <p:nvPr/>
        </p:nvSpPr>
        <p:spPr>
          <a:xfrm>
            <a:off x="4572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682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 </a:t>
            </a:r>
            <a:r>
              <a:rPr lang="en-US" sz="2800" b="1" i="0" u="none" strike="noStrike" baseline="0" dirty="0" smtClean="0">
                <a:latin typeface="Times New Roman"/>
              </a:rPr>
              <a:t>Question 6: I will stand here and wait for you</a:t>
            </a:r>
            <a:r>
              <a:rPr lang="en-US" sz="2800" b="1" i="0" u="sng" strike="noStrike" baseline="0" dirty="0" smtClean="0">
                <a:latin typeface="Times New Roman"/>
              </a:rPr>
              <a:t> 	</a:t>
            </a:r>
            <a:r>
              <a:rPr lang="en-US" sz="2800" b="1" i="0" u="none" strike="noStrike" baseline="0" dirty="0" smtClean="0">
                <a:latin typeface="Times New Roman"/>
              </a:rPr>
              <a:t>you come back.</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because	B. though	C. so			D. until</a:t>
            </a:r>
          </a:p>
        </p:txBody>
      </p:sp>
      <p:sp>
        <p:nvSpPr>
          <p:cNvPr id="4" name="TextBox 3"/>
          <p:cNvSpPr txBox="1"/>
          <p:nvPr/>
        </p:nvSpPr>
        <p:spPr>
          <a:xfrm>
            <a:off x="304800" y="1905000"/>
            <a:ext cx="8458200" cy="1569660"/>
          </a:xfrm>
          <a:prstGeom prst="rect">
            <a:avLst/>
          </a:prstGeom>
          <a:noFill/>
        </p:spPr>
        <p:txBody>
          <a:bodyPr wrap="square" rtlCol="0">
            <a:spAutoFit/>
          </a:bodyPr>
          <a:lstStyle/>
          <a:p>
            <a:r>
              <a:rPr lang="en-US" sz="2400" dirty="0"/>
              <a:t>A. Because: </a:t>
            </a:r>
            <a:r>
              <a:rPr lang="en-US" sz="2400" dirty="0" err="1"/>
              <a:t>bởi</a:t>
            </a:r>
            <a:r>
              <a:rPr lang="en-US" sz="2400" dirty="0"/>
              <a:t> </a:t>
            </a:r>
            <a:r>
              <a:rPr lang="en-US" sz="2400" dirty="0" err="1"/>
              <a:t>vì</a:t>
            </a:r>
            <a:r>
              <a:rPr lang="en-US" sz="2400" dirty="0"/>
              <a:t>	C. So: </a:t>
            </a:r>
            <a:r>
              <a:rPr lang="en-US" sz="2400" dirty="0" err="1"/>
              <a:t>vì</a:t>
            </a:r>
            <a:r>
              <a:rPr lang="en-US" sz="2400" dirty="0"/>
              <a:t> </a:t>
            </a:r>
            <a:r>
              <a:rPr lang="en-US" sz="2400" dirty="0" err="1"/>
              <a:t>thế</a:t>
            </a:r>
            <a:endParaRPr lang="en-US" sz="2400" dirty="0"/>
          </a:p>
          <a:p>
            <a:r>
              <a:rPr lang="en-US" sz="2400" dirty="0"/>
              <a:t>B. Though: </a:t>
            </a:r>
            <a:r>
              <a:rPr lang="en-US" sz="2400" dirty="0" err="1"/>
              <a:t>mặc</a:t>
            </a:r>
            <a:r>
              <a:rPr lang="en-US" sz="2400" dirty="0"/>
              <a:t> </a:t>
            </a:r>
            <a:r>
              <a:rPr lang="en-US" sz="2400" dirty="0" err="1"/>
              <a:t>dù</a:t>
            </a:r>
            <a:r>
              <a:rPr lang="en-US" sz="2400" dirty="0"/>
              <a:t>	D. Until: </a:t>
            </a:r>
            <a:r>
              <a:rPr lang="en-US" sz="2400" dirty="0" err="1"/>
              <a:t>mãi</a:t>
            </a:r>
            <a:r>
              <a:rPr lang="en-US" sz="2400" dirty="0"/>
              <a:t> </a:t>
            </a:r>
            <a:r>
              <a:rPr lang="en-US" sz="2400" dirty="0" err="1"/>
              <a:t>đến</a:t>
            </a:r>
            <a:r>
              <a:rPr lang="en-US" sz="2400" dirty="0"/>
              <a:t> </a:t>
            </a:r>
            <a:r>
              <a:rPr lang="en-US" sz="2400" dirty="0" err="1"/>
              <a:t>khi</a:t>
            </a:r>
            <a:endParaRPr lang="en-US" sz="2400" dirty="0"/>
          </a:p>
          <a:p>
            <a:r>
              <a:rPr lang="en-US" sz="2400" b="1" dirty="0" err="1"/>
              <a:t>Dịch</a:t>
            </a:r>
            <a:r>
              <a:rPr lang="en-US" sz="2400" b="1" dirty="0"/>
              <a:t> </a:t>
            </a:r>
            <a:r>
              <a:rPr lang="en-US" sz="2400" b="1" dirty="0" err="1"/>
              <a:t>nghĩa</a:t>
            </a:r>
            <a:r>
              <a:rPr lang="en-US" sz="2400" b="1" dirty="0"/>
              <a:t>: </a:t>
            </a:r>
            <a:r>
              <a:rPr lang="en-US" sz="2400" dirty="0" err="1"/>
              <a:t>Anh</a:t>
            </a:r>
            <a:r>
              <a:rPr lang="en-US" sz="2400" dirty="0"/>
              <a:t> </a:t>
            </a:r>
            <a:r>
              <a:rPr lang="en-US" sz="2400" dirty="0" err="1"/>
              <a:t>sẽ</a:t>
            </a:r>
            <a:r>
              <a:rPr lang="en-US" sz="2400" dirty="0"/>
              <a:t> </a:t>
            </a:r>
            <a:r>
              <a:rPr lang="en-US" sz="2400" dirty="0" err="1"/>
              <a:t>vẫn</a:t>
            </a:r>
            <a:r>
              <a:rPr lang="en-US" sz="2400" dirty="0"/>
              <a:t> </a:t>
            </a:r>
            <a:r>
              <a:rPr lang="en-US" sz="2400" dirty="0" err="1"/>
              <a:t>đứng</a:t>
            </a:r>
            <a:r>
              <a:rPr lang="en-US" sz="2400" dirty="0"/>
              <a:t> </a:t>
            </a:r>
            <a:r>
              <a:rPr lang="en-US" sz="2400" dirty="0" err="1"/>
              <a:t>đây</a:t>
            </a:r>
            <a:r>
              <a:rPr lang="en-US" sz="2400" dirty="0"/>
              <a:t> </a:t>
            </a:r>
            <a:r>
              <a:rPr lang="en-US" sz="2400" dirty="0" err="1"/>
              <a:t>chờ</a:t>
            </a:r>
            <a:r>
              <a:rPr lang="en-US" sz="2400" dirty="0"/>
              <a:t> </a:t>
            </a:r>
            <a:r>
              <a:rPr lang="en-US" sz="2400" dirty="0" err="1"/>
              <a:t>em</a:t>
            </a:r>
            <a:r>
              <a:rPr lang="en-US" sz="2400" dirty="0"/>
              <a:t> </a:t>
            </a:r>
            <a:r>
              <a:rPr lang="en-US" sz="2400" dirty="0" err="1"/>
              <a:t>cho</a:t>
            </a:r>
            <a:r>
              <a:rPr lang="en-US" sz="2400" dirty="0"/>
              <a:t> </a:t>
            </a:r>
            <a:r>
              <a:rPr lang="en-US" sz="2400" dirty="0" err="1"/>
              <a:t>đến</a:t>
            </a:r>
            <a:r>
              <a:rPr lang="en-US" sz="2400" dirty="0"/>
              <a:t> </a:t>
            </a:r>
            <a:r>
              <a:rPr lang="en-US" sz="2400" dirty="0" err="1"/>
              <a:t>khi</a:t>
            </a:r>
            <a:r>
              <a:rPr lang="en-US" sz="2400" dirty="0"/>
              <a:t> </a:t>
            </a:r>
            <a:r>
              <a:rPr lang="en-US" sz="2400" dirty="0" err="1"/>
              <a:t>em</a:t>
            </a:r>
            <a:r>
              <a:rPr lang="en-US" sz="2400" dirty="0"/>
              <a:t> quay </a:t>
            </a:r>
            <a:r>
              <a:rPr lang="en-US" sz="2400" dirty="0" err="1"/>
              <a:t>lại</a:t>
            </a:r>
            <a:r>
              <a:rPr lang="en-US" sz="2400" dirty="0"/>
              <a:t>.</a:t>
            </a:r>
          </a:p>
          <a:p>
            <a:endParaRPr lang="en-US" sz="2400" dirty="0"/>
          </a:p>
        </p:txBody>
      </p:sp>
      <p:sp>
        <p:nvSpPr>
          <p:cNvPr id="5" name="Oval 4"/>
          <p:cNvSpPr/>
          <p:nvPr/>
        </p:nvSpPr>
        <p:spPr>
          <a:xfrm>
            <a:off x="6934200" y="1066800"/>
            <a:ext cx="3810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252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7. She bought a _________ lunchbox that she could carry lunch to work.</a:t>
            </a:r>
            <a:r>
              <a:rPr lang="en-US" sz="2400" b="1" dirty="0"/>
              <a:t> </a:t>
            </a:r>
            <a:r>
              <a:rPr lang="en-US" sz="2400" b="1" dirty="0" smtClean="0"/>
              <a:t/>
            </a:r>
            <a:br>
              <a:rPr lang="en-US" sz="2400" b="1" dirty="0" smtClean="0"/>
            </a:br>
            <a:r>
              <a:rPr lang="en-US" sz="2400" b="1" dirty="0" smtClean="0"/>
              <a:t>A</a:t>
            </a:r>
            <a:r>
              <a:rPr lang="en-US" sz="2400" b="1" dirty="0"/>
              <a:t>. </a:t>
            </a:r>
            <a:r>
              <a:rPr lang="en-US" sz="2400" dirty="0"/>
              <a:t>new red plastic		</a:t>
            </a:r>
            <a:r>
              <a:rPr lang="en-US" sz="2400" b="1" dirty="0"/>
              <a:t>B. </a:t>
            </a:r>
            <a:r>
              <a:rPr lang="en-US" sz="2400" dirty="0"/>
              <a:t>red plastic </a:t>
            </a:r>
            <a:r>
              <a:rPr lang="en-US" sz="2400" dirty="0" smtClean="0"/>
              <a:t>new</a:t>
            </a:r>
            <a:r>
              <a:rPr lang="en-US" sz="2400" b="1" dirty="0" smtClean="0"/>
              <a:t/>
            </a:r>
            <a:br>
              <a:rPr lang="en-US" sz="2400" b="1" dirty="0" smtClean="0"/>
            </a:br>
            <a:r>
              <a:rPr lang="en-US" sz="2400" b="1" dirty="0" smtClean="0"/>
              <a:t>C</a:t>
            </a:r>
            <a:r>
              <a:rPr lang="en-US" sz="2400" b="1" dirty="0"/>
              <a:t>. </a:t>
            </a:r>
            <a:r>
              <a:rPr lang="en-US" sz="2400" dirty="0"/>
              <a:t>new plastic red		</a:t>
            </a:r>
            <a:r>
              <a:rPr lang="en-US" sz="2400" b="1" dirty="0"/>
              <a:t>D. </a:t>
            </a:r>
            <a:r>
              <a:rPr lang="en-US" sz="2400" dirty="0"/>
              <a:t>plastic new red</a:t>
            </a:r>
            <a:br>
              <a:rPr lang="en-US" sz="2400" dirty="0"/>
            </a:br>
            <a:endParaRPr lang="en-US" sz="2400" b="1" i="0" u="none" strike="noStrike" baseline="0" dirty="0" smtClean="0">
              <a:latin typeface="Times New Roman"/>
            </a:endParaRPr>
          </a:p>
        </p:txBody>
      </p:sp>
      <p:sp>
        <p:nvSpPr>
          <p:cNvPr id="4" name="TextBox 3"/>
          <p:cNvSpPr txBox="1"/>
          <p:nvPr/>
        </p:nvSpPr>
        <p:spPr>
          <a:xfrm>
            <a:off x="152400" y="1752600"/>
            <a:ext cx="8763000" cy="5324535"/>
          </a:xfrm>
          <a:prstGeom prst="rect">
            <a:avLst/>
          </a:prstGeom>
          <a:noFill/>
        </p:spPr>
        <p:txBody>
          <a:bodyPr wrap="square" rtlCol="0">
            <a:spAutoFit/>
          </a:bodyPr>
          <a:lstStyle/>
          <a:p>
            <a:r>
              <a:rPr lang="vi-VN" sz="2000" b="1" dirty="0"/>
              <a:t>Kiến thức: </a:t>
            </a:r>
            <a:r>
              <a:rPr lang="vi-VN" sz="2000" dirty="0"/>
              <a:t>Trật tự tính từ</a:t>
            </a:r>
            <a:endParaRPr lang="en-US" sz="2000" dirty="0"/>
          </a:p>
          <a:p>
            <a:r>
              <a:rPr lang="vi-VN" sz="2000" b="1" dirty="0"/>
              <a:t>Giải thích:</a:t>
            </a:r>
            <a:endParaRPr lang="en-US" sz="2000" dirty="0"/>
          </a:p>
          <a:p>
            <a:r>
              <a:rPr lang="vi-VN" sz="2000" dirty="0"/>
              <a:t>Khi có nhiều tính từ cùng đứng trước 1 danh từ, sắp xếp chúng theo thứ tự: OSASCOMP + N. Trong đó: </a:t>
            </a:r>
            <a:endParaRPr lang="en-US" sz="2000" dirty="0"/>
          </a:p>
          <a:p>
            <a:r>
              <a:rPr lang="vi-VN" sz="2000" dirty="0"/>
              <a:t>O – opinion: quan điểm</a:t>
            </a:r>
            <a:endParaRPr lang="en-US" sz="2000" dirty="0"/>
          </a:p>
          <a:p>
            <a:r>
              <a:rPr lang="vi-VN" sz="2000" dirty="0"/>
              <a:t>S – size: kích thước </a:t>
            </a:r>
            <a:endParaRPr lang="en-US" sz="2000" dirty="0"/>
          </a:p>
          <a:p>
            <a:r>
              <a:rPr lang="vi-VN" sz="2000" dirty="0"/>
              <a:t>A – age: độ tuổi</a:t>
            </a:r>
            <a:endParaRPr lang="en-US" sz="2000" dirty="0"/>
          </a:p>
          <a:p>
            <a:r>
              <a:rPr lang="vi-VN" sz="2000" dirty="0"/>
              <a:t>S – shape: hình dạng </a:t>
            </a:r>
            <a:endParaRPr lang="en-US" sz="2000" dirty="0"/>
          </a:p>
          <a:p>
            <a:r>
              <a:rPr lang="vi-VN" sz="2000" dirty="0"/>
              <a:t>C – colour: màu sắc </a:t>
            </a:r>
            <a:endParaRPr lang="en-US" sz="2000" dirty="0"/>
          </a:p>
          <a:p>
            <a:r>
              <a:rPr lang="vi-VN" sz="2000" dirty="0"/>
              <a:t>O – origin: nguồn gốc</a:t>
            </a:r>
            <a:endParaRPr lang="en-US" sz="2000" dirty="0"/>
          </a:p>
          <a:p>
            <a:r>
              <a:rPr lang="vi-VN" sz="2000" dirty="0"/>
              <a:t>M – material: chất liệu </a:t>
            </a:r>
            <a:endParaRPr lang="en-US" sz="2000" dirty="0"/>
          </a:p>
          <a:p>
            <a:r>
              <a:rPr lang="vi-VN" sz="2000" dirty="0"/>
              <a:t>P – purpose: mục đích </a:t>
            </a:r>
            <a:endParaRPr lang="en-US" sz="2000" dirty="0"/>
          </a:p>
          <a:p>
            <a:r>
              <a:rPr lang="vi-VN" sz="2000" dirty="0"/>
              <a:t>N – noun: danh từ</a:t>
            </a:r>
            <a:endParaRPr lang="en-US" sz="2000" dirty="0"/>
          </a:p>
          <a:p>
            <a:r>
              <a:rPr lang="vi-VN" sz="2000" dirty="0"/>
              <a:t>Nếu có số thứ tự =&gt; đứng trước tính từ &amp; danh từ</a:t>
            </a:r>
            <a:endParaRPr lang="en-US" sz="2000" dirty="0"/>
          </a:p>
          <a:p>
            <a:r>
              <a:rPr lang="vi-VN" sz="2000" b="1" dirty="0"/>
              <a:t>Tạm dịch: Cô ấy đã mua một hộp cơm bằng nhựa màu đỏ mới để có thể mang đi ăn trưa để đi làm.</a:t>
            </a:r>
            <a:endParaRPr lang="en-US" sz="2000" dirty="0"/>
          </a:p>
          <a:p>
            <a:endParaRPr lang="en-US" sz="2000" dirty="0"/>
          </a:p>
        </p:txBody>
      </p:sp>
      <p:sp>
        <p:nvSpPr>
          <p:cNvPr id="6" name="Oval 5"/>
          <p:cNvSpPr/>
          <p:nvPr/>
        </p:nvSpPr>
        <p:spPr>
          <a:xfrm>
            <a:off x="5334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997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8: The government hopes </a:t>
            </a:r>
            <a:r>
              <a:rPr lang="en-US" sz="2800" b="1" i="0" u="none" strike="noStrike" baseline="0" dirty="0" err="1" smtClean="0">
                <a:latin typeface="Times New Roman"/>
              </a:rPr>
              <a:t>to______its</a:t>
            </a:r>
            <a:r>
              <a:rPr lang="en-US" sz="2800" b="1" i="0" u="none" strike="noStrike" baseline="0" dirty="0" smtClean="0">
                <a:latin typeface="Times New Roman"/>
              </a:rPr>
              <a:t> plans for introducing cable TV.</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turn out	B. carry </a:t>
            </a:r>
            <a:r>
              <a:rPr lang="en-US" sz="2800" b="1" i="0" u="none" strike="noStrike" baseline="0" dirty="0" smtClean="0">
                <a:latin typeface="Times New Roman"/>
              </a:rPr>
              <a:t>out</a:t>
            </a:r>
            <a:r>
              <a:rPr lang="vi-VN" sz="2800" b="1" i="0" u="none" strike="noStrike" baseline="0" dirty="0" smtClean="0">
                <a:latin typeface="Times New Roman"/>
              </a:rPr>
              <a:t>   </a:t>
            </a:r>
            <a:r>
              <a:rPr lang="en-US" sz="2800" b="1" i="0" u="none" strike="noStrike" baseline="0" dirty="0" smtClean="0">
                <a:latin typeface="Times New Roman"/>
              </a:rPr>
              <a:t>C</a:t>
            </a:r>
            <a:r>
              <a:rPr lang="en-US" sz="2800" b="1" i="0" u="none" strike="noStrike" baseline="0" dirty="0" smtClean="0">
                <a:latin typeface="Times New Roman"/>
              </a:rPr>
              <a:t>. carry on	</a:t>
            </a:r>
            <a:r>
              <a:rPr lang="en-US" sz="2800" b="1" i="0" u="none" strike="noStrike" baseline="0" dirty="0" smtClean="0">
                <a:latin typeface="Times New Roman"/>
              </a:rPr>
              <a:t>D</a:t>
            </a:r>
            <a:r>
              <a:rPr lang="en-US" sz="2800" b="1" i="0" u="none" strike="noStrike" baseline="0" dirty="0" smtClean="0">
                <a:latin typeface="Times New Roman"/>
              </a:rPr>
              <a:t>. keep on</a:t>
            </a:r>
          </a:p>
        </p:txBody>
      </p:sp>
      <p:sp>
        <p:nvSpPr>
          <p:cNvPr id="4" name="TextBox 3"/>
          <p:cNvSpPr txBox="1"/>
          <p:nvPr/>
        </p:nvSpPr>
        <p:spPr>
          <a:xfrm>
            <a:off x="381000" y="1905000"/>
            <a:ext cx="8305800" cy="2677656"/>
          </a:xfrm>
          <a:prstGeom prst="rect">
            <a:avLst/>
          </a:prstGeom>
          <a:noFill/>
        </p:spPr>
        <p:txBody>
          <a:bodyPr wrap="square" rtlCol="0">
            <a:spAutoFit/>
          </a:bodyPr>
          <a:lstStyle/>
          <a:p>
            <a:r>
              <a:rPr lang="en-US" sz="2800" dirty="0"/>
              <a:t>+ turn out: </a:t>
            </a:r>
            <a:r>
              <a:rPr lang="en-US" sz="2800" dirty="0" err="1"/>
              <a:t>hoá</a:t>
            </a:r>
            <a:r>
              <a:rPr lang="en-US" sz="2800" dirty="0"/>
              <a:t> </a:t>
            </a:r>
            <a:r>
              <a:rPr lang="en-US" sz="2800" dirty="0" err="1"/>
              <a:t>ra</a:t>
            </a:r>
            <a:endParaRPr lang="en-US" sz="2800" dirty="0"/>
          </a:p>
          <a:p>
            <a:r>
              <a:rPr lang="en-US" sz="2800" dirty="0"/>
              <a:t>+ carry on = keep on = go on = continue: </a:t>
            </a:r>
            <a:r>
              <a:rPr lang="en-US" sz="2800" dirty="0" err="1"/>
              <a:t>tiếp</a:t>
            </a:r>
            <a:r>
              <a:rPr lang="en-US" sz="2800" dirty="0"/>
              <a:t> </a:t>
            </a:r>
            <a:r>
              <a:rPr lang="en-US" sz="2800" dirty="0" err="1"/>
              <a:t>tục</a:t>
            </a:r>
            <a:endParaRPr lang="en-US" sz="2800" dirty="0"/>
          </a:p>
          <a:p>
            <a:r>
              <a:rPr lang="en-US" sz="2800" dirty="0"/>
              <a:t>+ carry out: </a:t>
            </a:r>
            <a:r>
              <a:rPr lang="en-US" sz="2800" dirty="0" err="1"/>
              <a:t>tiến</a:t>
            </a:r>
            <a:r>
              <a:rPr lang="en-US" sz="2800" dirty="0"/>
              <a:t> </a:t>
            </a:r>
            <a:r>
              <a:rPr lang="en-US" sz="2800" dirty="0" err="1"/>
              <a:t>hành</a:t>
            </a:r>
            <a:endParaRPr lang="en-US" sz="2800" dirty="0"/>
          </a:p>
          <a:p>
            <a:r>
              <a:rPr lang="en-US" sz="2800" b="1" dirty="0" err="1"/>
              <a:t>Dịch</a:t>
            </a:r>
            <a:r>
              <a:rPr lang="en-US" sz="2800" b="1" dirty="0"/>
              <a:t> </a:t>
            </a:r>
            <a:r>
              <a:rPr lang="en-US" sz="2800" b="1" dirty="0" err="1"/>
              <a:t>nghĩa</a:t>
            </a:r>
            <a:r>
              <a:rPr lang="en-US" sz="2800" b="1" dirty="0"/>
              <a:t>: </a:t>
            </a:r>
            <a:r>
              <a:rPr lang="en-US" sz="2800" dirty="0" err="1"/>
              <a:t>Chính</a:t>
            </a:r>
            <a:r>
              <a:rPr lang="en-US" sz="2800" dirty="0"/>
              <a:t> </a:t>
            </a:r>
            <a:r>
              <a:rPr lang="en-US" sz="2800" dirty="0" err="1"/>
              <a:t>phủ</a:t>
            </a:r>
            <a:r>
              <a:rPr lang="en-US" sz="2800" dirty="0"/>
              <a:t> hi </a:t>
            </a:r>
            <a:r>
              <a:rPr lang="en-US" sz="2800" dirty="0" err="1"/>
              <a:t>vọng</a:t>
            </a:r>
            <a:r>
              <a:rPr lang="en-US" sz="2800" dirty="0"/>
              <a:t> </a:t>
            </a:r>
            <a:r>
              <a:rPr lang="en-US" sz="2800" dirty="0" err="1"/>
              <a:t>thực</a:t>
            </a:r>
            <a:r>
              <a:rPr lang="en-US" sz="2800" dirty="0"/>
              <a:t> </a:t>
            </a:r>
            <a:r>
              <a:rPr lang="en-US" sz="2800" dirty="0" err="1"/>
              <a:t>hiện</a:t>
            </a:r>
            <a:r>
              <a:rPr lang="en-US" sz="2800" dirty="0"/>
              <a:t> </a:t>
            </a:r>
            <a:r>
              <a:rPr lang="en-US" sz="2800" dirty="0" err="1"/>
              <a:t>được</a:t>
            </a:r>
            <a:r>
              <a:rPr lang="en-US" sz="2800" dirty="0"/>
              <a:t> </a:t>
            </a:r>
            <a:r>
              <a:rPr lang="en-US" sz="2800" dirty="0" err="1"/>
              <a:t>kế</a:t>
            </a:r>
            <a:r>
              <a:rPr lang="en-US" sz="2800" dirty="0"/>
              <a:t> </a:t>
            </a:r>
            <a:r>
              <a:rPr lang="en-US" sz="2800" dirty="0" err="1"/>
              <a:t>hoạch</a:t>
            </a:r>
            <a:r>
              <a:rPr lang="en-US" sz="2800" dirty="0"/>
              <a:t> </a:t>
            </a:r>
            <a:r>
              <a:rPr lang="en-US" sz="2800" dirty="0" err="1"/>
              <a:t>áp</a:t>
            </a:r>
            <a:r>
              <a:rPr lang="en-US" sz="2800" dirty="0"/>
              <a:t> </a:t>
            </a:r>
            <a:r>
              <a:rPr lang="en-US" sz="2800" dirty="0" err="1"/>
              <a:t>dụng</a:t>
            </a:r>
            <a:r>
              <a:rPr lang="en-US" sz="2800" dirty="0"/>
              <a:t> </a:t>
            </a:r>
            <a:r>
              <a:rPr lang="en-US" sz="2800" dirty="0" err="1"/>
              <a:t>cáp</a:t>
            </a:r>
            <a:r>
              <a:rPr lang="en-US" sz="2800" dirty="0"/>
              <a:t> </a:t>
            </a:r>
            <a:r>
              <a:rPr lang="en-US" sz="2800" dirty="0" err="1"/>
              <a:t>quang</a:t>
            </a:r>
            <a:r>
              <a:rPr lang="en-US" sz="2800" dirty="0"/>
              <a:t> </a:t>
            </a:r>
            <a:r>
              <a:rPr lang="en-US" sz="2800" dirty="0" err="1"/>
              <a:t>ti</a:t>
            </a:r>
            <a:r>
              <a:rPr lang="en-US" sz="2800" dirty="0"/>
              <a:t> vi.</a:t>
            </a:r>
          </a:p>
          <a:p>
            <a:endParaRPr lang="en-US" sz="2800" dirty="0"/>
          </a:p>
        </p:txBody>
      </p:sp>
      <p:sp>
        <p:nvSpPr>
          <p:cNvPr id="5" name="Oval 4"/>
          <p:cNvSpPr/>
          <p:nvPr/>
        </p:nvSpPr>
        <p:spPr>
          <a:xfrm>
            <a:off x="24384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4219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9: When she came home from school yesterday, her mother _______in the kitchen.</a:t>
            </a:r>
            <a:r>
              <a:rPr lang="vi-VN" sz="2800" b="1" i="0" u="none" strike="noStrike" baseline="0" dirty="0" smtClean="0">
                <a:latin typeface="Times New Roman"/>
              </a:rPr>
              <a:t/>
            </a:r>
            <a:br>
              <a:rPr lang="vi-VN" sz="2800" b="1" i="0" u="none" strike="noStrike" baseline="0" dirty="0" smtClean="0">
                <a:latin typeface="Times New Roman"/>
              </a:rPr>
            </a:br>
            <a:r>
              <a:rPr lang="en-US" sz="2800" b="1" i="0" u="none" strike="noStrike" baseline="0" dirty="0" smtClean="0">
                <a:latin typeface="Times New Roman"/>
              </a:rPr>
              <a:t>A</a:t>
            </a:r>
            <a:r>
              <a:rPr lang="en-US" sz="2800" b="1" i="0" u="none" strike="noStrike" baseline="0" dirty="0" smtClean="0">
                <a:latin typeface="Times New Roman"/>
              </a:rPr>
              <a:t>. cooked	B. was cooking	C. is </a:t>
            </a:r>
            <a:r>
              <a:rPr lang="en-US" sz="2800" b="1" i="0" u="none" strike="noStrike" baseline="0" dirty="0" smtClean="0">
                <a:latin typeface="Times New Roman"/>
              </a:rPr>
              <a:t>cooking</a:t>
            </a:r>
            <a:r>
              <a:rPr lang="vi-VN" sz="2800" b="1" dirty="0">
                <a:latin typeface="Times New Roman"/>
              </a:rPr>
              <a:t> </a:t>
            </a:r>
            <a:r>
              <a:rPr lang="en-US" sz="2800" b="1" i="0" u="none" strike="noStrike" baseline="0" dirty="0" smtClean="0">
                <a:latin typeface="Times New Roman"/>
              </a:rPr>
              <a:t>D</a:t>
            </a:r>
            <a:r>
              <a:rPr lang="en-US" sz="2800" b="1" i="0" u="none" strike="noStrike" baseline="0" dirty="0" smtClean="0">
                <a:latin typeface="Times New Roman"/>
              </a:rPr>
              <a:t>. cooks</a:t>
            </a:r>
          </a:p>
        </p:txBody>
      </p:sp>
      <p:sp>
        <p:nvSpPr>
          <p:cNvPr id="4" name="TextBox 3"/>
          <p:cNvSpPr txBox="1"/>
          <p:nvPr/>
        </p:nvSpPr>
        <p:spPr>
          <a:xfrm>
            <a:off x="457200" y="1981200"/>
            <a:ext cx="8001000" cy="3539430"/>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Thì</a:t>
            </a:r>
            <a:r>
              <a:rPr lang="en-US" sz="2800" dirty="0"/>
              <a:t> </a:t>
            </a:r>
            <a:r>
              <a:rPr lang="en-US" sz="2800" dirty="0" err="1"/>
              <a:t>trong</a:t>
            </a:r>
            <a:r>
              <a:rPr lang="en-US" sz="2800" dirty="0"/>
              <a:t> </a:t>
            </a:r>
            <a:r>
              <a:rPr lang="en-US" sz="2800" dirty="0" err="1"/>
              <a:t>tiếng</a:t>
            </a:r>
            <a:r>
              <a:rPr lang="en-US" sz="2800" dirty="0"/>
              <a:t> </a:t>
            </a:r>
            <a:r>
              <a:rPr lang="en-US" sz="2800" dirty="0" err="1"/>
              <a:t>Anh</a:t>
            </a:r>
            <a:r>
              <a:rPr lang="en-US" sz="2800" dirty="0"/>
              <a:t>.</a:t>
            </a:r>
          </a:p>
          <a:p>
            <a:r>
              <a:rPr lang="en-US" sz="2800" b="1" dirty="0" err="1"/>
              <a:t>Giải</a:t>
            </a:r>
            <a:r>
              <a:rPr lang="en-US" sz="2800" b="1" dirty="0"/>
              <a:t> </a:t>
            </a:r>
            <a:r>
              <a:rPr lang="en-US" sz="2800" b="1" dirty="0" err="1"/>
              <a:t>thích</a:t>
            </a:r>
            <a:r>
              <a:rPr lang="en-US" sz="2800" b="1" dirty="0"/>
              <a:t>:</a:t>
            </a:r>
            <a:endParaRPr lang="en-US" sz="2800" dirty="0"/>
          </a:p>
          <a:p>
            <a:r>
              <a:rPr lang="en-US" sz="2800" dirty="0"/>
              <a:t>Ta </a:t>
            </a:r>
            <a:r>
              <a:rPr lang="en-US" sz="2800" dirty="0" err="1"/>
              <a:t>dùng</a:t>
            </a:r>
            <a:r>
              <a:rPr lang="en-US" sz="2800" dirty="0"/>
              <a:t> </a:t>
            </a:r>
            <a:r>
              <a:rPr lang="en-US" sz="2800" dirty="0" err="1"/>
              <a:t>thì</a:t>
            </a:r>
            <a:r>
              <a:rPr lang="en-US" sz="2800" dirty="0"/>
              <a:t> </a:t>
            </a:r>
            <a:r>
              <a:rPr lang="en-US" sz="2800" dirty="0" err="1"/>
              <a:t>quá</a:t>
            </a:r>
            <a:r>
              <a:rPr lang="en-US" sz="2800" dirty="0"/>
              <a:t> </a:t>
            </a:r>
            <a:r>
              <a:rPr lang="en-US" sz="2800" dirty="0" err="1"/>
              <a:t>khứ</a:t>
            </a:r>
            <a:r>
              <a:rPr lang="en-US" sz="2800" dirty="0"/>
              <a:t> </a:t>
            </a:r>
            <a:r>
              <a:rPr lang="en-US" sz="2800" dirty="0" err="1"/>
              <a:t>đơn</a:t>
            </a:r>
            <a:r>
              <a:rPr lang="en-US" sz="2800" dirty="0"/>
              <a:t> </a:t>
            </a:r>
            <a:r>
              <a:rPr lang="en-US" sz="2800" dirty="0" err="1"/>
              <a:t>và</a:t>
            </a:r>
            <a:r>
              <a:rPr lang="en-US" sz="2800" dirty="0"/>
              <a:t> </a:t>
            </a:r>
            <a:r>
              <a:rPr lang="en-US" sz="2800" dirty="0" err="1"/>
              <a:t>thì</a:t>
            </a:r>
            <a:r>
              <a:rPr lang="en-US" sz="2800" dirty="0"/>
              <a:t> </a:t>
            </a:r>
            <a:r>
              <a:rPr lang="en-US" sz="2800" dirty="0" err="1"/>
              <a:t>quá</a:t>
            </a:r>
            <a:r>
              <a:rPr lang="en-US" sz="2800" dirty="0"/>
              <a:t> </a:t>
            </a:r>
            <a:r>
              <a:rPr lang="en-US" sz="2800" dirty="0" err="1"/>
              <a:t>khứ</a:t>
            </a:r>
            <a:r>
              <a:rPr lang="en-US" sz="2800" dirty="0"/>
              <a:t> </a:t>
            </a:r>
            <a:r>
              <a:rPr lang="en-US" sz="2800" dirty="0" err="1"/>
              <a:t>tiếp</a:t>
            </a:r>
            <a:r>
              <a:rPr lang="en-US" sz="2800" dirty="0"/>
              <a:t> </a:t>
            </a:r>
            <a:r>
              <a:rPr lang="en-US" sz="2800" dirty="0" err="1"/>
              <a:t>diễn</a:t>
            </a:r>
            <a:r>
              <a:rPr lang="en-US" sz="2800" dirty="0"/>
              <a:t> </a:t>
            </a:r>
            <a:r>
              <a:rPr lang="en-US" sz="2800" dirty="0" err="1"/>
              <a:t>để</a:t>
            </a:r>
            <a:r>
              <a:rPr lang="en-US" sz="2800" dirty="0"/>
              <a:t> </a:t>
            </a:r>
            <a:r>
              <a:rPr lang="en-US" sz="2800" dirty="0" err="1"/>
              <a:t>diễn</a:t>
            </a:r>
            <a:r>
              <a:rPr lang="en-US" sz="2800" dirty="0"/>
              <a:t> </a:t>
            </a:r>
            <a:r>
              <a:rPr lang="en-US" sz="2800" dirty="0" err="1"/>
              <a:t>tả</a:t>
            </a:r>
            <a:r>
              <a:rPr lang="en-US" sz="2800" dirty="0"/>
              <a:t> </a:t>
            </a:r>
            <a:r>
              <a:rPr lang="en-US" sz="2800" dirty="0" err="1"/>
              <a:t>một</a:t>
            </a:r>
            <a:r>
              <a:rPr lang="en-US" sz="2800" dirty="0"/>
              <a:t> </a:t>
            </a:r>
            <a:r>
              <a:rPr lang="en-US" sz="2800" dirty="0" err="1"/>
              <a:t>hành</a:t>
            </a:r>
            <a:r>
              <a:rPr lang="en-US" sz="2800" dirty="0"/>
              <a:t> </a:t>
            </a:r>
            <a:r>
              <a:rPr lang="en-US" sz="2800" dirty="0" err="1"/>
              <a:t>động</a:t>
            </a:r>
            <a:r>
              <a:rPr lang="en-US" sz="2800" dirty="0"/>
              <a:t> </a:t>
            </a:r>
            <a:r>
              <a:rPr lang="en-US" sz="2800" dirty="0" err="1"/>
              <a:t>đang</a:t>
            </a:r>
            <a:r>
              <a:rPr lang="en-US" sz="2800" dirty="0"/>
              <a:t> </a:t>
            </a:r>
            <a:r>
              <a:rPr lang="en-US" sz="2800" dirty="0" err="1"/>
              <a:t>xảy</a:t>
            </a:r>
            <a:r>
              <a:rPr lang="en-US" sz="2800" dirty="0"/>
              <a:t> </a:t>
            </a:r>
            <a:r>
              <a:rPr lang="en-US" sz="2800" dirty="0" err="1"/>
              <a:t>ra</a:t>
            </a:r>
            <a:r>
              <a:rPr lang="en-US" sz="2800" dirty="0"/>
              <a:t> </a:t>
            </a:r>
            <a:r>
              <a:rPr lang="en-US" sz="2800" dirty="0" err="1"/>
              <a:t>trong</a:t>
            </a:r>
            <a:r>
              <a:rPr lang="en-US" sz="2800" dirty="0"/>
              <a:t> </a:t>
            </a:r>
            <a:r>
              <a:rPr lang="en-US" sz="2800" dirty="0" err="1"/>
              <a:t>quá</a:t>
            </a:r>
            <a:r>
              <a:rPr lang="en-US" sz="2800" dirty="0"/>
              <a:t> </a:t>
            </a:r>
            <a:r>
              <a:rPr lang="en-US" sz="2800" dirty="0" err="1"/>
              <a:t>khứ</a:t>
            </a:r>
            <a:r>
              <a:rPr lang="en-US" sz="2800" dirty="0"/>
              <a:t> </a:t>
            </a:r>
            <a:r>
              <a:rPr lang="en-US" sz="2800" dirty="0" err="1"/>
              <a:t>thì</a:t>
            </a:r>
            <a:r>
              <a:rPr lang="en-US" sz="2800" dirty="0"/>
              <a:t> </a:t>
            </a:r>
            <a:r>
              <a:rPr lang="en-US" sz="2800" dirty="0" err="1"/>
              <a:t>có</a:t>
            </a:r>
            <a:r>
              <a:rPr lang="en-US" sz="2800" dirty="0"/>
              <a:t> </a:t>
            </a:r>
            <a:r>
              <a:rPr lang="en-US" sz="2800" dirty="0" err="1"/>
              <a:t>một</a:t>
            </a:r>
            <a:r>
              <a:rPr lang="en-US" sz="2800" dirty="0"/>
              <a:t> </a:t>
            </a:r>
            <a:r>
              <a:rPr lang="en-US" sz="2800" dirty="0" err="1"/>
              <a:t>hành</a:t>
            </a:r>
            <a:r>
              <a:rPr lang="en-US" sz="2800" dirty="0"/>
              <a:t> </a:t>
            </a:r>
            <a:r>
              <a:rPr lang="en-US" sz="2800" dirty="0" err="1"/>
              <a:t>động</a:t>
            </a:r>
            <a:r>
              <a:rPr lang="en-US" sz="2800" dirty="0"/>
              <a:t> </a:t>
            </a:r>
            <a:r>
              <a:rPr lang="en-US" sz="2800" dirty="0" err="1"/>
              <a:t>khác</a:t>
            </a:r>
            <a:r>
              <a:rPr lang="en-US" sz="2800" dirty="0"/>
              <a:t> </a:t>
            </a:r>
            <a:r>
              <a:rPr lang="en-US" sz="2800" dirty="0" err="1"/>
              <a:t>xen</a:t>
            </a:r>
            <a:r>
              <a:rPr lang="en-US" sz="2800" dirty="0"/>
              <a:t> </a:t>
            </a:r>
            <a:r>
              <a:rPr lang="en-US" sz="2800" dirty="0" err="1"/>
              <a:t>vào</a:t>
            </a:r>
            <a:r>
              <a:rPr lang="en-US" sz="2800" dirty="0"/>
              <a:t>.</a:t>
            </a:r>
          </a:p>
          <a:p>
            <a:r>
              <a:rPr lang="en-US" sz="2800" b="1" dirty="0" err="1"/>
              <a:t>Tạm</a:t>
            </a:r>
            <a:r>
              <a:rPr lang="en-US" sz="2800" b="1" dirty="0"/>
              <a:t> </a:t>
            </a:r>
            <a:r>
              <a:rPr lang="en-US" sz="2800" b="1" dirty="0" err="1"/>
              <a:t>dịch</a:t>
            </a:r>
            <a:r>
              <a:rPr lang="en-US" sz="2800" b="1" dirty="0"/>
              <a:t>: </a:t>
            </a:r>
            <a:r>
              <a:rPr lang="en-US" sz="2800" dirty="0" err="1"/>
              <a:t>Hôm</a:t>
            </a:r>
            <a:r>
              <a:rPr lang="en-US" sz="2800" dirty="0"/>
              <a:t> qua </a:t>
            </a:r>
            <a:r>
              <a:rPr lang="en-US" sz="2800" dirty="0" err="1"/>
              <a:t>khi</a:t>
            </a:r>
            <a:r>
              <a:rPr lang="en-US" sz="2800" dirty="0"/>
              <a:t> </a:t>
            </a:r>
            <a:r>
              <a:rPr lang="en-US" sz="2800" dirty="0" err="1"/>
              <a:t>cô</a:t>
            </a:r>
            <a:r>
              <a:rPr lang="en-US" sz="2800" dirty="0"/>
              <a:t> </a:t>
            </a:r>
            <a:r>
              <a:rPr lang="en-US" sz="2800" dirty="0" err="1"/>
              <a:t>ấy</a:t>
            </a:r>
            <a:r>
              <a:rPr lang="en-US" sz="2800" dirty="0"/>
              <a:t> </a:t>
            </a:r>
            <a:r>
              <a:rPr lang="en-US" sz="2800" dirty="0" err="1"/>
              <a:t>đi</a:t>
            </a:r>
            <a:r>
              <a:rPr lang="en-US" sz="2800" dirty="0"/>
              <a:t> </a:t>
            </a:r>
            <a:r>
              <a:rPr lang="en-US" sz="2800" dirty="0" err="1"/>
              <a:t>học</a:t>
            </a:r>
            <a:r>
              <a:rPr lang="en-US" sz="2800" dirty="0"/>
              <a:t> </a:t>
            </a:r>
            <a:r>
              <a:rPr lang="en-US" sz="2800" dirty="0" err="1"/>
              <a:t>về</a:t>
            </a:r>
            <a:r>
              <a:rPr lang="en-US" sz="2800" dirty="0"/>
              <a:t>, </a:t>
            </a:r>
            <a:r>
              <a:rPr lang="en-US" sz="2800" dirty="0" err="1"/>
              <a:t>mẹ</a:t>
            </a:r>
            <a:r>
              <a:rPr lang="en-US" sz="2800" dirty="0"/>
              <a:t> </a:t>
            </a:r>
            <a:r>
              <a:rPr lang="en-US" sz="2800" dirty="0" err="1"/>
              <a:t>cô</a:t>
            </a:r>
            <a:r>
              <a:rPr lang="en-US" sz="2800" dirty="0"/>
              <a:t> </a:t>
            </a:r>
            <a:r>
              <a:rPr lang="en-US" sz="2800" dirty="0" err="1"/>
              <a:t>đang</a:t>
            </a:r>
            <a:r>
              <a:rPr lang="en-US" sz="2800" dirty="0"/>
              <a:t> </a:t>
            </a:r>
            <a:r>
              <a:rPr lang="en-US" sz="2800" dirty="0" err="1"/>
              <a:t>nấu</a:t>
            </a:r>
            <a:r>
              <a:rPr lang="en-US" sz="2800" dirty="0"/>
              <a:t> </a:t>
            </a:r>
            <a:r>
              <a:rPr lang="en-US" sz="2800" dirty="0" err="1"/>
              <a:t>ăn</a:t>
            </a:r>
            <a:r>
              <a:rPr lang="en-US" sz="2800" dirty="0"/>
              <a:t> </a:t>
            </a:r>
            <a:r>
              <a:rPr lang="en-US" sz="2800" dirty="0" err="1"/>
              <a:t>trong</a:t>
            </a:r>
            <a:r>
              <a:rPr lang="en-US" sz="2800" dirty="0"/>
              <a:t> </a:t>
            </a:r>
            <a:r>
              <a:rPr lang="en-US" sz="2800" dirty="0" err="1"/>
              <a:t>bếp</a:t>
            </a:r>
            <a:r>
              <a:rPr lang="en-US" sz="2800" dirty="0"/>
              <a:t>.</a:t>
            </a:r>
          </a:p>
          <a:p>
            <a:endParaRPr lang="en-US" sz="2800" dirty="0"/>
          </a:p>
        </p:txBody>
      </p:sp>
      <p:sp>
        <p:nvSpPr>
          <p:cNvPr id="5" name="Oval 4"/>
          <p:cNvSpPr/>
          <p:nvPr/>
        </p:nvSpPr>
        <p:spPr>
          <a:xfrm>
            <a:off x="24384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919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3645</Words>
  <Application>Microsoft Office PowerPoint</Application>
  <PresentationFormat>On-screen Show (4:3)</PresentationFormat>
  <Paragraphs>322</Paragraphs>
  <Slides>50</Slides>
  <Notes>2</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Question 1: His______of the generator is very famous. A. invent B. inventive C. invention  D. inventor</vt:lpstr>
      <vt:lpstr>Question 2: They rarely let her stay out late, _______? A. do they B. don’t they   C. does she D. doesn’t she</vt:lpstr>
      <vt:lpstr>Question 3: The commission estimates that at least seven companies took___________ of the program. A. advantage B. use C. benefit D. dominance </vt:lpstr>
      <vt:lpstr>Question 4. Both husband and wife should be responsible ________ doing the household chores.  A. with  B. to  C. for    D. of </vt:lpstr>
      <vt:lpstr>Question 5: Mary was clearly nervous; she was sitting right on the______ of his chair. A. outside B. edge C. tip   D. border</vt:lpstr>
      <vt:lpstr> Question 6: I will stand here and wait for you  you come back. A. because B. though C. so   D. until</vt:lpstr>
      <vt:lpstr>Question 7. She bought a _________ lunchbox that she could carry lunch to work.  A. new red plastic  B. red plastic new C. new plastic red  D. plastic new red </vt:lpstr>
      <vt:lpstr>Question 8: The government hopes to______its plans for introducing cable TV. A. turn out B. carry out   C. carry on D. keep on</vt:lpstr>
      <vt:lpstr>Question 9: When she came home from school yesterday, her mother _______in the kitchen. A. cooked B. was cooking C. is cooking D. cooks</vt:lpstr>
      <vt:lpstr>Question 10: ______, he went straight home. A. While he would finish his work    B. When he has finished his work  C. After he had finished his work    D. Before he has been finishing his work </vt:lpstr>
      <vt:lpstr>Question 11: The jury______her compliments on her excellent knowledge of the subject  A. paid B. gave C. made  D. said</vt:lpstr>
      <vt:lpstr>Question 12: I took the children to the _______park last weekend. They really enjoyed going on all the rides. A. wildlife B. amusement  C. national   D. entertainment</vt:lpstr>
      <vt:lpstr>Question 13. This villa ———————- in 1975 by my grandfather. A. built       B. was built C.     was build D.     has built</vt:lpstr>
      <vt:lpstr>Question 14. ________ this movie last week, I don’t want to see it again. A. Having seen B. Being seen C. Having been seen  D. Seeing</vt:lpstr>
      <vt:lpstr>Question 15: The richer you are, _______.  A. you may become more worried    B. you more worried may become  C. the more worried you may become   D. the more worry you may become become </vt:lpstr>
      <vt:lpstr>Question 16: “How fashionable a pair of trainers you have!” - “______________” A. Do you want to know where I bought them? B. Thanks for your compliment. C. I know it’s fashionable. D. Yes, of course. </vt:lpstr>
      <vt:lpstr>Question 17: “What can I do for you?” - “_______.” A. No need to help.  B. Thank you. C. Thanks, I’m just looking. D. Sorry for not buying anything </vt:lpstr>
      <vt:lpstr>Question 18:   A. admit  B. suggest  C. remind  D. manage </vt:lpstr>
      <vt:lpstr>Question 19:   A. approval  B. applicant  C. energy  D. influence </vt:lpstr>
      <vt:lpstr>Question 20:   A. watched  B. cleaned  C. stopped  D. picked </vt:lpstr>
      <vt:lpstr>Question 21:   A. hole  B. home  C. come  D. hold </vt:lpstr>
      <vt:lpstr>Question 22: I will not stand for your bad attitude any longer. A. like B. sit C. tolerate D. care</vt:lpstr>
      <vt:lpstr>Question 23. The repeated commercials on TV distract many viewers from watching their favorite films .A. advertisements B. contests C. business D. economics</vt:lpstr>
      <vt:lpstr>Question 24: In some countries, so few students are accepted by the universities that admission is almost a guarantee of a good job upon graduation. A. a promise B. an uncertainty C. an assurance D. a pledge</vt:lpstr>
      <vt:lpstr>Question 25: The burglar crept into the house without making any noise. That's why no one heard anything. A. inaudibly B. boisterously  C. shrilly D. hurly-burly</vt:lpstr>
      <vt:lpstr>Question 26: Seth informed us of his retirement from the company. He did it when arriving at the meeting.   A. Only after his retiring from the company did Seth tell us about his arrival at the meeting.  B. Not until Seth said to us that he would leave the company did he turn up at the meeting.  C. Hardly had Seth notified us of his retiring from the company when he arrived at the meeting  D. No sooner had Seth arrived at the meeting than we were told about his leaving the company </vt:lpstr>
      <vt:lpstr>Question 27: They were late for the meeting. The heavy was heavy. A. If it snowed heavily, they would be late for the meeting. B. Had it not snowed heavily, they would have been late for the meeting. C. But for the heavy snow, they wouldn't have been late for the meeting. D. If it didn't snow heavily, they wouldn't be late for the meeting. </vt:lpstr>
      <vt:lpstr>Question 28: Mrs. Hoa and  her friends from Vietnam plan to attend the festival now</vt:lpstr>
      <vt:lpstr>Question 29: Some manufacturers are not only raising their prices but also decreasing the production of its products. </vt:lpstr>
      <vt:lpstr>Question 30: The whole matter is farther complicated by the fact that Amanda and Jo refuse to speak to each other. </vt:lpstr>
      <vt:lpstr>Question 31: A supermarket is more convenient than a shopping centre. A. A shopping centre is not as convenient as a supermarket.  B. A shopping centre is more convenient than a supermarket.  C. A supermarket is not as convenient as a shopping centre.  D. A supermarket is as inconvenient as a shopping centre.   </vt:lpstr>
      <vt:lpstr>Question 32: "It was your fault. You broke my windows, "said the woman to him. A. The woman insisted him on breaking her windows. B. The woman advised him to break her windows. C. The woman told him to break her windows. D. The woman blamed him for having broken her windows. </vt:lpstr>
      <vt:lpstr>Question 33. It was a mistake for Tony to buy that house.  A. Tony couldn’t have bought that house.   B. Tony can’t have bought that house.   C. Tony needn’t have bought that house.   D. Tony shouldn’t have bought that house.  </vt:lpstr>
      <vt:lpstr>Question 34:   “His sister learned the household skills that would prepare her to become ..........wife and mother.” A. many      B. the  C. an   D. a</vt:lpstr>
      <vt:lpstr>Question 35: “Nowadays young people grow up in a much freer society ........ they enjoy almost unlimited career opportunities”  A. where     B. when     C. why   D. whom</vt:lpstr>
      <vt:lpstr>Question 36:  “In recent years, there ............an enormous increase in the kinds of vocations from which it is possible  to choose”  A. had been    B. has been   C. will be    D. was</vt:lpstr>
      <vt:lpstr>Question 37: “In addition, many of the barriers to career opportunity that existed only a few decades ago, such as ............. based on sex or religion or ethnic origins...” religion or ethnic origins...”  A. judgement   B. perception    C. devotion  D. discrimination</vt:lpstr>
      <vt:lpstr>Question 38: “In addition, many of the barriers to career opportunity that existed only a few decades ago, such as discrimination based on sex or religion or ethnic origins, are ............. disappearing.”  A. rapidly     B. incessantly   C. categorically   D. vigilantly</vt:lpstr>
      <vt:lpstr>Question 39. What is the main focus of this passage?  A. Jobs on Wall Street B. Types of graduate degrees C. Changes in enrollment for MBA schools D. How schools are changing to reflect the economy </vt:lpstr>
      <vt:lpstr>Question 40. The word “prosperity” in the first paragraph could be best replaced by which of the following? A. success B. surplus C. nurturing  D. education</vt:lpstr>
      <vt:lpstr>Question 41. Which of the following business schools has shown an increase in enrollment? A. Princeton  B. Harvard C. Stanford D. Yale</vt:lpstr>
      <vt:lpstr>Question 42. Which of the following descriptions most likely applies to Wall Street?  A. a center for international affairs B. a major financial center C. a shopping district  D. a neighborhood in New York </vt:lpstr>
      <vt:lpstr>Question 43:  As  used  in  the  second  paragraph,  the  word  “struggling”  is  closest  in  meaning     to_____. A. evolving  B. plunging C. starting D. striving</vt:lpstr>
      <vt:lpstr>Question 44. What does the passage mainly discuss?  A. The problems faced by leaders   B. How leadership differs in small and large groups C. How social groups determine who will lead them  D. The role of leaders in social groups </vt:lpstr>
      <vt:lpstr>Question 45. The passage mentions all of the following ways by which people can become leaders EXCEPT_______.  A. recruitment   B. formal election process C. specific leadership training  D. traditional cultural patterns </vt:lpstr>
      <vt:lpstr>Question 46. In mentioning “natural leaders” in the second paragraph, the author is making the point that___ A. few people qualify as “natural leaders” B. there is no proof that “natural leaders” exist C. “natural leaders’ are easily accepted by the members of a social group D. “natural leaders” share a similar set of characteristics </vt:lpstr>
      <vt:lpstr>Question 47. The passage indicates that ‘instrumental leaders’ generally focus on  .  A. ensuring harmonious relationships  B. sharing responsibility with group members C. identifying new leaders  D. achieving a goal </vt:lpstr>
      <vt:lpstr>Question 48. The word “collective” in the third paragraph is closest in meaning to  . A. necessary B. typical C. group D. particular</vt:lpstr>
      <vt:lpstr>Question 49. The word “them” in the third paragraph refers to  .  A. expressive leaders B. goals of the group C. group members     D. tension and conflict </vt:lpstr>
      <vt:lpstr>Question 50. A “secondary relationship” mentioned in the last paragraph between a leader and the members of a group could best be characterized as  .  A. distant B. Enthusiastic C. unreliable D. personal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11</cp:revision>
  <dcterms:created xsi:type="dcterms:W3CDTF">2022-04-02T13:03:14Z</dcterms:created>
  <dcterms:modified xsi:type="dcterms:W3CDTF">2022-04-02T15:11:50Z</dcterms:modified>
</cp:coreProperties>
</file>