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7" r:id="rId3"/>
    <p:sldId id="372" r:id="rId4"/>
    <p:sldId id="373" r:id="rId5"/>
    <p:sldId id="374" r:id="rId6"/>
    <p:sldId id="356" r:id="rId7"/>
    <p:sldId id="358" r:id="rId8"/>
    <p:sldId id="375" r:id="rId9"/>
    <p:sldId id="345" r:id="rId10"/>
    <p:sldId id="360" r:id="rId11"/>
    <p:sldId id="361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71" r:id="rId20"/>
    <p:sldId id="386" r:id="rId21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66"/>
    <a:srgbClr val="3333FF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4374" autoAdjust="0"/>
  </p:normalViewPr>
  <p:slideViewPr>
    <p:cSldViewPr>
      <p:cViewPr varScale="1">
        <p:scale>
          <a:sx n="42" d="100"/>
          <a:sy n="42" d="100"/>
        </p:scale>
        <p:origin x="120" y="13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6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7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0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31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6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7.png"/><Relationship Id="rId10" Type="http://schemas.openxmlformats.org/officeDocument/2006/relationships/image" Target="../media/image26.png"/><Relationship Id="rId4" Type="http://schemas.openxmlformats.org/officeDocument/2006/relationships/image" Target="../media/image65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0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5" Type="http://schemas.openxmlformats.org/officeDocument/2006/relationships/image" Target="../media/image70.png"/><Relationship Id="rId4" Type="http://schemas.openxmlformats.org/officeDocument/2006/relationships/image" Target="../media/image64.png"/><Relationship Id="rId1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20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57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44200" y="3719346"/>
            <a:ext cx="1947884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240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HÀM SỐ LƯỢNG GIÁC VÀ</a:t>
            </a:r>
          </a:p>
          <a:p>
            <a:pPr algn="ctr"/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PHƯƠNG TRÌNH LƯỢNG GIÁC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926653" cy="907189"/>
            <a:chOff x="7483861" y="7543801"/>
            <a:chExt cx="17847414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6338088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SỰ BIẾN THIÊN VÀ ĐỒ THỊ CỦA HÀM SỐ LƯỢNG GIÁC</a:t>
              </a:r>
              <a:endParaRPr lang="en-US" sz="48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740348" y="7646473"/>
                  <a:ext cx="978617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26765" y="854791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TUẦN HOÀN CỦA HSLG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04732" y="7640053"/>
                  <a:ext cx="71695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999713" y="6934200"/>
            <a:ext cx="12913515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smtClean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HÀM </a:t>
            </a:r>
            <a:r>
              <a:rPr lang="en-US" sz="6599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SỐ LƯỢNG </a:t>
            </a:r>
            <a:r>
              <a:rPr lang="en-US" sz="6599" b="1" dirty="0" smtClean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GIÁC (</a:t>
            </a:r>
            <a:r>
              <a:rPr lang="en-US" sz="6599" b="1" dirty="0" err="1" smtClean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 smtClean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 2)</a:t>
            </a:r>
            <a:endParaRPr lang="en-US" sz="6599" b="1" dirty="0">
              <a:solidFill>
                <a:srgbClr val="135F82"/>
              </a:solidFill>
              <a:latin typeface="+mj-lt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20"/>
            <a:ext cx="19013083" cy="31351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567604" cy="3981325"/>
            <a:chOff x="1205494" y="6941416"/>
            <a:chExt cx="22139783" cy="398184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37438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784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95254" y="232722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91415" y="1009173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10091732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22516" y="3245946"/>
                <a:ext cx="10381744" cy="977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6" y="3245946"/>
                <a:ext cx="10381744" cy="977768"/>
              </a:xfrm>
              <a:prstGeom prst="rect">
                <a:avLst/>
              </a:prstGeom>
              <a:blipFill rotWithShape="0">
                <a:blip r:embed="rId5"/>
                <a:stretch>
                  <a:fillRect l="-2290" t="-13043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0405" y="4583571"/>
                <a:ext cx="27121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05" y="4583571"/>
                <a:ext cx="27121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89538" y="4583570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8" y="4583570"/>
                <a:ext cx="6732444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498753" y="4525093"/>
                <a:ext cx="55400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753" y="4525093"/>
                <a:ext cx="5540088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038841" y="4604237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8841" y="4604237"/>
                <a:ext cx="5996967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857613" y="135744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019124" y="7968087"/>
                <a:ext cx="17946667" cy="974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à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24" y="7968087"/>
                <a:ext cx="17946667" cy="974241"/>
              </a:xfrm>
              <a:prstGeom prst="rect">
                <a:avLst/>
              </a:prstGeom>
              <a:blipFill rotWithShape="0">
                <a:blip r:embed="rId10"/>
                <a:stretch>
                  <a:fillRect l="-1325" t="-5625" b="-1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7958188" y="4674828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877198"/>
              </p:ext>
            </p:extLst>
          </p:nvPr>
        </p:nvGraphicFramePr>
        <p:xfrm>
          <a:off x="9602516" y="7695754"/>
          <a:ext cx="31115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11" imgW="3111480" imgH="2133360" progId="Equation.DSMT4">
                  <p:embed/>
                </p:oleObj>
              </mc:Choice>
              <mc:Fallback>
                <p:oleObj name="Equation" r:id="rId11" imgW="3111480" imgH="213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602516" y="7695754"/>
                        <a:ext cx="31115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11326" y="6389435"/>
            <a:ext cx="23161616" cy="4868155"/>
            <a:chOff x="1205494" y="6947471"/>
            <a:chExt cx="22139783" cy="653992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1"/>
              <a:ext cx="3426594" cy="1228728"/>
              <a:chOff x="1205494" y="6947471"/>
              <a:chExt cx="3426594" cy="122872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85155" y="6033395"/>
                <a:ext cx="122872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90520" y="7003251"/>
                <a:ext cx="2641568" cy="111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65256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5592" y="1041114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92" y="1041114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69682" y="3304853"/>
                <a:ext cx="153133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82" y="3304853"/>
                <a:ext cx="1531331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55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77812" y="4442765"/>
                <a:ext cx="6729533" cy="13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𝑇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12" y="4442765"/>
                <a:ext cx="6729533" cy="13175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29956" y="4227391"/>
                <a:ext cx="7193541" cy="166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𝑇</m:t>
                      </m:r>
                      <m:r>
                        <a:rPr lang="en-US" sz="5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956" y="4227391"/>
                <a:ext cx="7193541" cy="16647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607041" y="4299557"/>
                <a:ext cx="4447108" cy="143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𝑇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7041" y="4299557"/>
                <a:ext cx="4447108" cy="14362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683412" y="4218540"/>
                <a:ext cx="4023461" cy="1598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5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𝑇</m:t>
                      </m:r>
                      <m:r>
                        <a:rPr lang="en-US" sz="54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412" y="4218540"/>
                <a:ext cx="4023461" cy="15983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502143" y="7596312"/>
                <a:ext cx="20193000" cy="11392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43" y="7596312"/>
                <a:ext cx="20193000" cy="1139223"/>
              </a:xfrm>
              <a:prstGeom prst="rect">
                <a:avLst/>
              </a:prstGeom>
              <a:blipFill rotWithShape="0">
                <a:blip r:embed="rId9"/>
                <a:stretch>
                  <a:fillRect l="-1177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041018" y="457632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71915" y="9217998"/>
            <a:ext cx="22036066" cy="4927619"/>
            <a:chOff x="1205494" y="6762773"/>
            <a:chExt cx="22139783" cy="67246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62773"/>
              <a:ext cx="3493741" cy="1086485"/>
              <a:chOff x="1205494" y="6762773"/>
              <a:chExt cx="3493741" cy="108648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762773"/>
                <a:ext cx="2641568" cy="108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80352" y="2382047"/>
            <a:ext cx="24231600" cy="6947391"/>
            <a:chOff x="755490" y="2564544"/>
            <a:chExt cx="22200057" cy="421276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55490" y="2791675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5258" y="106024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10602401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806226" y="2709099"/>
            <a:ext cx="2119729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5783" y="3809866"/>
                <a:ext cx="73603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3" y="3809866"/>
                <a:ext cx="736034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09041" y="5142261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tan</m:t>
                    </m:r>
                    <m:r>
                      <a:rPr lang="en-US" sz="4800" b="0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1" y="5142261"/>
                <a:ext cx="6732444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-807197" y="6216531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7197" y="6216531"/>
                <a:ext cx="554008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-1517836" y="7343955"/>
                <a:ext cx="69942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7836" y="7343955"/>
                <a:ext cx="699423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97534" y="7367783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474" y="4203370"/>
            <a:ext cx="12519740" cy="43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68798" y="8492163"/>
            <a:ext cx="23090513" cy="5291621"/>
            <a:chOff x="1205494" y="6941416"/>
            <a:chExt cx="22139783" cy="529231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50542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8798" y="2362200"/>
            <a:ext cx="23304143" cy="5499773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76083" y="9924676"/>
                <a:ext cx="25585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083" y="9924676"/>
                <a:ext cx="255850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866783" y="2601428"/>
            <a:ext cx="135441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2590" y="3499488"/>
                <a:ext cx="67295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800" i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90" y="3499488"/>
                <a:ext cx="6729533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28193" y="4587704"/>
                <a:ext cx="71935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tan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93" y="4587704"/>
                <a:ext cx="7193541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28193" y="5494427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93" y="5494427"/>
                <a:ext cx="444710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68798" y="649498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r>
                        <a:rPr lang="en-US" sz="4800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8" y="6494987"/>
                <a:ext cx="402346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606557" y="455418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8800" y="1815058"/>
            <a:ext cx="9520238" cy="64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41208" y="8556081"/>
            <a:ext cx="23742792" cy="4353418"/>
            <a:chOff x="1205494" y="6941416"/>
            <a:chExt cx="22932562" cy="6666888"/>
          </a:xfrm>
        </p:grpSpPr>
        <p:sp>
          <p:nvSpPr>
            <p:cNvPr id="125" name="Rounded Rectangle 124"/>
            <p:cNvSpPr/>
            <p:nvPr/>
          </p:nvSpPr>
          <p:spPr>
            <a:xfrm>
              <a:off x="1972275" y="7300361"/>
              <a:ext cx="2216578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52559"/>
              <a:chOff x="1205494" y="6941416"/>
              <a:chExt cx="3493741" cy="85255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5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55819" y="2364421"/>
            <a:ext cx="23012400" cy="6033739"/>
            <a:chOff x="992187" y="2564544"/>
            <a:chExt cx="21990405" cy="603452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1837371" cy="593206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08037" y="974539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37" y="9745398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843446" y="3401875"/>
            <a:ext cx="1136594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7521" y="4280087"/>
                <a:ext cx="3524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521" y="4280087"/>
                <a:ext cx="3524566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07145" y="5152214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45" y="5152214"/>
                <a:ext cx="673244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07145" y="6024341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45" y="6024341"/>
                <a:ext cx="554008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07145" y="7146800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45" y="7146800"/>
                <a:ext cx="599696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946178" y="7186045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478" y="3778901"/>
            <a:ext cx="10430580" cy="39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0" y="8310855"/>
            <a:ext cx="22709694" cy="6624345"/>
            <a:chOff x="273199" y="6941417"/>
            <a:chExt cx="22135691" cy="8385610"/>
          </a:xfrm>
        </p:grpSpPr>
        <p:sp>
          <p:nvSpPr>
            <p:cNvPr id="125" name="Rounded Rectangle 124"/>
            <p:cNvSpPr/>
            <p:nvPr/>
          </p:nvSpPr>
          <p:spPr>
            <a:xfrm>
              <a:off x="273199" y="9019085"/>
              <a:ext cx="22135691" cy="6307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7"/>
              <a:ext cx="3493741" cy="875313"/>
              <a:chOff x="1205494" y="6941417"/>
              <a:chExt cx="3493741" cy="87531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7"/>
                <a:ext cx="2641568" cy="875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265761"/>
            <a:ext cx="23651752" cy="5665457"/>
            <a:chOff x="992187" y="2564543"/>
            <a:chExt cx="22353091" cy="408808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124200" cy="1023460"/>
              <a:chOff x="534987" y="1647865"/>
              <a:chExt cx="4197167" cy="117633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5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7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39053" y="106682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53" y="106682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328924" y="2395860"/>
                <a:ext cx="1655394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vẽ.</a:t>
                </a: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khoảng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24" y="2395860"/>
                <a:ext cx="16553944" cy="1569660"/>
              </a:xfrm>
              <a:prstGeom prst="rect">
                <a:avLst/>
              </a:prstGeom>
              <a:blipFill>
                <a:blip r:embed="rId4"/>
                <a:stretch>
                  <a:fillRect l="-1657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09007" y="4218663"/>
                <a:ext cx="97707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(−1;1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7" y="4218663"/>
                <a:ext cx="9770776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-2245130" y="5879833"/>
                <a:ext cx="10514143" cy="1596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5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5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5130" y="5879833"/>
                <a:ext cx="10514143" cy="15962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435271" y="4218663"/>
                <a:ext cx="6803269" cy="1468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5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271" y="4218663"/>
                <a:ext cx="6803269" cy="14684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86666" y="6115905"/>
                <a:ext cx="10136478" cy="1468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5400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6115905"/>
                <a:ext cx="10136478" cy="14684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30481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5369954" y="6420684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88117" y="3780344"/>
            <a:ext cx="9472516" cy="4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0313" y="8860551"/>
            <a:ext cx="22394312" cy="455064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43376" y="2355823"/>
            <a:ext cx="24073922" cy="6175758"/>
            <a:chOff x="995733" y="2564544"/>
            <a:chExt cx="22349545" cy="299438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8919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564544"/>
              <a:ext cx="3120654" cy="1023459"/>
              <a:chOff x="539751" y="1647866"/>
              <a:chExt cx="4192403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890316" y="1647866"/>
                <a:ext cx="3841838" cy="61593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02002" y="10698359"/>
                <a:ext cx="20119598" cy="738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ì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=−1.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ò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ỉ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ỏ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2" y="10698359"/>
                <a:ext cx="20119598" cy="7387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1091745" y="3313774"/>
            <a:ext cx="1640823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 trong hình bên là đồ thị của hàm số nào dưới đây?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47666" y="4363748"/>
                <a:ext cx="5485687" cy="1247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66" y="4363748"/>
                <a:ext cx="5485687" cy="12475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-122317" y="5657034"/>
                <a:ext cx="5485687" cy="12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)</m:t>
                      </m:r>
                      <m:r>
                        <m:rPr>
                          <m:nor/>
                        </m:rPr>
                        <a:rPr lang="en-GB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317" y="5657034"/>
                <a:ext cx="5485687" cy="12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381926" y="4296542"/>
                <a:ext cx="5485687" cy="1247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26" y="4296542"/>
                <a:ext cx="5485687" cy="12475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809834" y="5443702"/>
                <a:ext cx="6670302" cy="12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44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834" y="5443702"/>
                <a:ext cx="6670302" cy="12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1380042" y="9700776"/>
                <a:ext cx="1972735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lo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42" y="9700776"/>
                <a:ext cx="19727357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85948" y="551903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38BB3EF0-DD99-4746-8747-DE825169E609}"/>
                  </a:ext>
                </a:extLst>
              </p:cNvPr>
              <p:cNvSpPr/>
              <p:nvPr/>
            </p:nvSpPr>
            <p:spPr>
              <a:xfrm>
                <a:off x="1446640" y="1173770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8BB3EF0-DD99-4746-8747-DE825169E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40" y="11737709"/>
                <a:ext cx="2500565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8528" y="4363748"/>
            <a:ext cx="14407529" cy="30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77" grpId="0"/>
      <p:bldP spid="49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60431" y="8435672"/>
            <a:ext cx="22153637" cy="528032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362538"/>
            <a:ext cx="23717304" cy="588293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70843" y="1127234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1127234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853795" y="2619361"/>
            <a:ext cx="1628240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 trong hình bên là đồ thị của hàm số nào dưới đây?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3926" y="3621190"/>
                <a:ext cx="47810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⁡|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26" y="3621190"/>
                <a:ext cx="4781074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29400" y="4496772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=1+|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0" y="4496772"/>
                <a:ext cx="6732444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193255" y="3501190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=1+|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sin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55" y="3501190"/>
                <a:ext cx="554008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193255" y="4591158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⁡|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255" y="4591158"/>
                <a:ext cx="599696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7017595" y="471094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92743177-519B-447D-BD70-E570241D8E8D}"/>
                  </a:ext>
                </a:extLst>
              </p:cNvPr>
              <p:cNvSpPr/>
              <p:nvPr/>
            </p:nvSpPr>
            <p:spPr>
              <a:xfrm>
                <a:off x="1477770" y="9275079"/>
                <a:ext cx="193248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hấy: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1+</m:t>
                    </m:r>
                    <m:d>
                      <m:dPr>
                        <m:begChr m:val="|"/>
                        <m:endChr m:val="|"/>
                        <m:ctrlPr>
                          <a:rPr lang="en-US" sz="4000" b="0" i="1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0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i="1" spc="-15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1+</m:t>
                    </m:r>
                    <m:d>
                      <m:dPr>
                        <m:begChr m:val="|"/>
                        <m:endChr m:val="|"/>
                        <m:ctrlPr>
                          <a:rPr lang="en-US" sz="4400" i="1" spc="-15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spc="-15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4400" i="1" spc="-15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743177-519B-447D-BD70-E570241D8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70" y="9275079"/>
                <a:ext cx="19324830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230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0B960FE0-8EC2-4460-9B4E-BE82D89E3C61}"/>
                  </a:ext>
                </a:extLst>
              </p:cNvPr>
              <p:cNvSpPr/>
              <p:nvPr/>
            </p:nvSpPr>
            <p:spPr>
              <a:xfrm>
                <a:off x="1542264" y="10295791"/>
                <a:ext cx="1135550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ì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fr-F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960FE0-8EC2-4460-9B4E-BE82D89E3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10295791"/>
                <a:ext cx="11355502" cy="754053"/>
              </a:xfrm>
              <a:prstGeom prst="rect">
                <a:avLst/>
              </a:prstGeom>
              <a:blipFill rotWithShape="0">
                <a:blip r:embed="rId9"/>
                <a:stretch>
                  <a:fillRect l="-214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7841" y="3573050"/>
            <a:ext cx="10980580" cy="43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7" grpId="0" animBg="1"/>
      <p:bldP spid="58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" y="7611077"/>
            <a:ext cx="23663970" cy="536410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2362200"/>
            <a:ext cx="23772942" cy="5184180"/>
            <a:chOff x="628107" y="2564544"/>
            <a:chExt cx="22717171" cy="576930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628107" y="2666999"/>
              <a:ext cx="22717171" cy="566685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055827" y="3292389"/>
            <a:ext cx="1913717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34192" y="4193340"/>
                <a:ext cx="3524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𝑡𝑎𝑛𝑥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92" y="4193340"/>
                <a:ext cx="3524566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40496" y="5907962"/>
                <a:ext cx="67324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=|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𝑐𝑜𝑡𝑥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96" y="5907962"/>
                <a:ext cx="6732444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711510" y="4236541"/>
                <a:ext cx="55400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𝑐𝑜𝑡𝑥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510" y="4236541"/>
                <a:ext cx="5540088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700818" y="5886706"/>
                <a:ext cx="5996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=|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𝑡𝑎𝑛𝑥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818" y="5886706"/>
                <a:ext cx="599696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CD3AFA5A-4934-4FF4-BBE2-95486ED925FF}"/>
              </a:ext>
            </a:extLst>
          </p:cNvPr>
          <p:cNvSpPr/>
          <p:nvPr/>
        </p:nvSpPr>
        <p:spPr>
          <a:xfrm>
            <a:off x="1470843" y="8206964"/>
            <a:ext cx="17145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GTNN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A, C.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476121" y="584981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92743177-519B-447D-BD70-E570241D8E8D}"/>
                  </a:ext>
                </a:extLst>
              </p:cNvPr>
              <p:cNvSpPr/>
              <p:nvPr/>
            </p:nvSpPr>
            <p:spPr>
              <a:xfrm>
                <a:off x="1556789" y="9375057"/>
                <a:ext cx="20293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ạ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2743177-519B-447D-BD70-E570241D8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89" y="9375057"/>
                <a:ext cx="20293808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35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8054C47E-FE1F-47DE-9D94-75C7D87A3036}"/>
                  </a:ext>
                </a:extLst>
              </p:cNvPr>
              <p:cNvSpPr/>
              <p:nvPr/>
            </p:nvSpPr>
            <p:spPr>
              <a:xfrm>
                <a:off x="1020042" y="10980130"/>
                <a:ext cx="262924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054C47E-FE1F-47DE-9D94-75C7D87A3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42" y="10980130"/>
                <a:ext cx="262924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057" y="3234479"/>
            <a:ext cx="7972221" cy="4022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5" grpId="1"/>
      <p:bldP spid="51" grpId="0"/>
      <p:bldP spid="57" grpId="0" animBg="1"/>
      <p:bldP spid="58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1" y="2402233"/>
            <a:ext cx="22783800" cy="4558096"/>
            <a:chOff x="134376" y="2370447"/>
            <a:chExt cx="21462176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6" y="2370447"/>
              <a:ext cx="21462176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43000" indent="-1143000" defTabSz="2177060">
                <a:buAutoNum type="arabicPeriod"/>
                <a:defRPr/>
              </a:pP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1143000" indent="-1143000" defTabSz="2177060">
                <a:buAutoNum type="arabicPeriod"/>
                <a:defRPr/>
              </a:pP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4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797"/>
            <a:ext cx="18667492" cy="972303"/>
            <a:chOff x="7459670" y="7543799"/>
            <a:chExt cx="30836379" cy="972431"/>
          </a:xfrm>
        </p:grpSpPr>
        <p:sp>
          <p:nvSpPr>
            <p:cNvPr id="44" name="TextBox 43"/>
            <p:cNvSpPr txBox="1"/>
            <p:nvPr/>
          </p:nvSpPr>
          <p:spPr>
            <a:xfrm>
              <a:off x="11660972" y="7669936"/>
              <a:ext cx="2663507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TÍNH TUẦN HOÀN CỦA HÀM SỐ LƯỢNG GIÁC</a:t>
              </a:r>
              <a:endParaRPr lang="en-US" sz="48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3729123" cy="972431"/>
              <a:chOff x="7459669" y="7543800"/>
              <a:chExt cx="3729123" cy="972431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3" y="7655395"/>
                <a:ext cx="3719609" cy="860836"/>
                <a:chOff x="7469183" y="7655395"/>
                <a:chExt cx="3719609" cy="860836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8869466" y="6269501"/>
                  <a:ext cx="846447" cy="364701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41780" y="7655395"/>
                  <a:ext cx="3647012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II.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914400" y="3200400"/>
            <a:ext cx="22326600" cy="1218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x+T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f(x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f(x) = sinx                    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f(x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tanx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y =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sinx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y =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cosx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y =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tanx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cotx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Hàm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= sin(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ax + b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cos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ax + b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tan(</a:t>
            </a:r>
            <a:r>
              <a:rPr lang="en-US" sz="5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ax 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+ b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5400" i="1" dirty="0"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cot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ax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+ b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4800" dirty="0"/>
          </a:p>
          <a:p>
            <a:pPr>
              <a:spcBef>
                <a:spcPct val="50000"/>
              </a:spcBef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94909"/>
              </p:ext>
            </p:extLst>
          </p:nvPr>
        </p:nvGraphicFramePr>
        <p:xfrm>
          <a:off x="3154460" y="5419271"/>
          <a:ext cx="4533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4" imgW="4533840" imgH="787320" progId="Equation.DSMT4">
                  <p:embed/>
                </p:oleObj>
              </mc:Choice>
              <mc:Fallback>
                <p:oleObj name="Equation" r:id="rId4" imgW="45338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4460" y="5419271"/>
                        <a:ext cx="4533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97544"/>
              </p:ext>
            </p:extLst>
          </p:nvPr>
        </p:nvGraphicFramePr>
        <p:xfrm>
          <a:off x="8305800" y="5419271"/>
          <a:ext cx="434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6" imgW="4343400" imgH="787320" progId="Equation.DSMT4">
                  <p:embed/>
                </p:oleObj>
              </mc:Choice>
              <mc:Fallback>
                <p:oleObj name="Equation" r:id="rId6" imgW="43434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5800" y="5419271"/>
                        <a:ext cx="4343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0345"/>
              </p:ext>
            </p:extLst>
          </p:nvPr>
        </p:nvGraphicFramePr>
        <p:xfrm>
          <a:off x="17678400" y="10744200"/>
          <a:ext cx="1992313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8" imgW="1992037" imgH="1586631" progId="Equation.DSMT4">
                  <p:embed/>
                </p:oleObj>
              </mc:Choice>
              <mc:Fallback>
                <p:oleObj name="Equation" r:id="rId8" imgW="1992037" imgH="15866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78400" y="10744200"/>
                        <a:ext cx="1992313" cy="158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5204"/>
              </p:ext>
            </p:extLst>
          </p:nvPr>
        </p:nvGraphicFramePr>
        <p:xfrm>
          <a:off x="17665700" y="12130088"/>
          <a:ext cx="18034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10" imgW="1803240" imgH="1587240" progId="Equation.DSMT4">
                  <p:embed/>
                </p:oleObj>
              </mc:Choice>
              <mc:Fallback>
                <p:oleObj name="Equation" r:id="rId10" imgW="1803240" imgH="1587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65700" y="12130088"/>
                        <a:ext cx="18034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066800" y="2438400"/>
            <a:ext cx="22783800" cy="4558096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defTabSz="2177060">
              <a:buAutoNum type="arabicPeriod"/>
              <a:defRPr/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1,2,3,4,5,6,7,8,-SGK-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17+18.</a:t>
            </a:r>
            <a:endParaRPr lang="en-US" sz="4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44"/>
          <p:cNvSpPr/>
          <p:nvPr/>
        </p:nvSpPr>
        <p:spPr>
          <a:xfrm rot="16200000">
            <a:off x="588987" y="1850919"/>
            <a:ext cx="143669" cy="99415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0530" y="1972462"/>
            <a:ext cx="2268287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SỰ BIẾN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CỦA HÀM SỐ 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4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Hàm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 sinx</a:t>
            </a:r>
            <a:endParaRPr lang="en-US" sz="48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y=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sinx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(0;/2); 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 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 có : sinx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 sinx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48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(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/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);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48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&lt; 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 sinx</a:t>
            </a:r>
            <a:r>
              <a:rPr lang="en-US" sz="4800" baseline="-250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4800" baseline="-25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Vậy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y =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sinx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 +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khoảng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(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;/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  </a:t>
            </a:r>
          </a:p>
          <a:p>
            <a:pPr algn="just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+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nghịch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khoảng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(/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 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  <a:p>
            <a:pPr algn="just"/>
            <a:endParaRPr lang="en-US" sz="4800" baseline="-25000" dirty="0" smtClean="0">
              <a:solidFill>
                <a:srgbClr val="FF00FF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sz="48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40551"/>
              </p:ext>
            </p:extLst>
          </p:nvPr>
        </p:nvGraphicFramePr>
        <p:xfrm>
          <a:off x="11416965" y="3541267"/>
          <a:ext cx="127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4" imgW="1269720" imgH="787320" progId="Equation.DSMT4">
                  <p:embed/>
                </p:oleObj>
              </mc:Choice>
              <mc:Fallback>
                <p:oleObj name="Equation" r:id="rId4" imgW="12697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16965" y="3541267"/>
                        <a:ext cx="1270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8458201"/>
            <a:ext cx="95250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92600" y="2514600"/>
            <a:ext cx="5905500" cy="55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44"/>
          <p:cNvSpPr/>
          <p:nvPr/>
        </p:nvSpPr>
        <p:spPr>
          <a:xfrm rot="16200000">
            <a:off x="588987" y="1850919"/>
            <a:ext cx="143669" cy="99415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7543801"/>
            <a:ext cx="13106400" cy="5463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86000"/>
            <a:ext cx="10458450" cy="462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695457"/>
            <a:ext cx="16086894" cy="873701"/>
            <a:chOff x="7459670" y="7410451"/>
            <a:chExt cx="26573551" cy="873817"/>
          </a:xfrm>
        </p:grpSpPr>
        <p:sp>
          <p:nvSpPr>
            <p:cNvPr id="44" name="TextBox 43"/>
            <p:cNvSpPr txBox="1"/>
            <p:nvPr/>
          </p:nvSpPr>
          <p:spPr>
            <a:xfrm>
              <a:off x="7459670" y="7410451"/>
              <a:ext cx="26573551" cy="873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Isosceles Triangle 44"/>
            <p:cNvSpPr/>
            <p:nvPr/>
          </p:nvSpPr>
          <p:spPr>
            <a:xfrm rot="16200000">
              <a:off x="7469937" y="7533532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11108" y="2105786"/>
            <a:ext cx="2301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 -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; ],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(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0;0); (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/2;1); (-/2;-1); (-;0);(;0)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3473984"/>
            <a:ext cx="9829800" cy="4638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8534400"/>
            <a:ext cx="1714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2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[-1;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860" y="2286000"/>
            <a:ext cx="5048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cosx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276600"/>
            <a:ext cx="11277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= 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2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đoạn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[- 1; 1].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cosx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+k2; k2)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k2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; 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+k2).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sz="4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629" y="8839987"/>
            <a:ext cx="6939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sin (x+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/2 ) =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cosx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971392"/>
            <a:ext cx="1219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cosx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0" y="5100176"/>
            <a:ext cx="12058650" cy="74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675ACC0-FCE0-40BB-A783-D0D41CD2649F}"/>
              </a:ext>
            </a:extLst>
          </p:cNvPr>
          <p:cNvSpPr/>
          <p:nvPr/>
        </p:nvSpPr>
        <p:spPr>
          <a:xfrm>
            <a:off x="930897" y="2720370"/>
            <a:ext cx="15177783" cy="156966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tanx</a:t>
            </a:r>
            <a:endParaRPr lang="en-US" sz="48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897" y="3505200"/>
            <a:ext cx="1219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 = R \ {</a:t>
            </a:r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/2 +k;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kZ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}.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R.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biến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trên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mỗi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khoảng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(-/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k; /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k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0" y="3283744"/>
            <a:ext cx="9497253" cy="739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828800"/>
            <a:ext cx="50145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cotx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1580" y="2659797"/>
            <a:ext cx="9601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R \ {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k;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kZ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}.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Tập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trị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Nghịch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biến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mỗi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khoảng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endParaRPr lang="en-US" sz="4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</a:pP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(k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;  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k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4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0" y="2659797"/>
            <a:ext cx="10358438" cy="88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874947"/>
            <a:ext cx="22567604" cy="4478854"/>
            <a:chOff x="1205494" y="6842823"/>
            <a:chExt cx="22139783" cy="664457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42823"/>
              <a:ext cx="3602783" cy="1232821"/>
              <a:chOff x="1205494" y="6842823"/>
              <a:chExt cx="3602783" cy="1232821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440184" y="5978367"/>
                <a:ext cx="1118671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66709" y="6842823"/>
                <a:ext cx="2641568" cy="1232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09006" y="2362200"/>
            <a:ext cx="22863935" cy="3412539"/>
            <a:chOff x="992187" y="2564544"/>
            <a:chExt cx="22353091" cy="341298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31052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91415" y="1033297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15" y="10332975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70962" y="3317514"/>
                <a:ext cx="167598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tuần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62" y="3317514"/>
                <a:ext cx="16759837" cy="830997"/>
              </a:xfrm>
              <a:prstGeom prst="rect">
                <a:avLst/>
              </a:prstGeom>
              <a:blipFill>
                <a:blip r:embed="rId5"/>
                <a:stretch>
                  <a:fillRect l="-145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05338" y="4655403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4655403"/>
                <a:ext cx="5485687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389538" y="4561861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54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538" y="4561861"/>
                <a:ext cx="5485687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55297" y="4642893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i="0" spc="-15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297" y="4642893"/>
                <a:ext cx="5485687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078200" y="4347391"/>
                <a:ext cx="6670302" cy="1468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54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200" y="4347391"/>
                <a:ext cx="6670302" cy="14684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62847" y="8165681"/>
                <a:ext cx="135336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fName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</m:func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.  </m:t>
                        </m:r>
                      </m:e>
                    </m:fun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8165681"/>
                <a:ext cx="13533614" cy="830997"/>
              </a:xfrm>
              <a:prstGeom prst="rect">
                <a:avLst/>
              </a:prstGeom>
              <a:blipFill>
                <a:blip r:embed="rId10"/>
                <a:stretch>
                  <a:fillRect l="-20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1DFEB97-AC77-4E8F-BA12-37AC6CBF85C0}"/>
                  </a:ext>
                </a:extLst>
              </p:cNvPr>
              <p:cNvSpPr/>
              <p:nvPr/>
            </p:nvSpPr>
            <p:spPr>
              <a:xfrm>
                <a:off x="1962847" y="9157744"/>
                <a:ext cx="10660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chu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ì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tu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ho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9157744"/>
                <a:ext cx="10660860" cy="830997"/>
              </a:xfrm>
              <a:prstGeom prst="rect">
                <a:avLst/>
              </a:prstGeom>
              <a:blipFill rotWithShape="0">
                <a:blip r:embed="rId11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6125638" y="4557362"/>
            <a:ext cx="962891" cy="97933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6572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12" imgW="660113" imgH="203112" progId="Equation.DSMT4">
                  <p:embed/>
                </p:oleObj>
              </mc:Choice>
              <mc:Fallback>
                <p:oleObj name="Equation" r:id="rId12" imgW="660113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572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5176</TotalTime>
  <Words>1863</Words>
  <Application>Microsoft Office PowerPoint</Application>
  <PresentationFormat>Custom</PresentationFormat>
  <Paragraphs>240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Symbol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546</cp:revision>
  <dcterms:created xsi:type="dcterms:W3CDTF">2013-08-31T11:42:51Z</dcterms:created>
  <dcterms:modified xsi:type="dcterms:W3CDTF">2021-09-04T15:02:08Z</dcterms:modified>
</cp:coreProperties>
</file>