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3"/>
  </p:notesMasterIdLst>
  <p:sldIdLst>
    <p:sldId id="269" r:id="rId2"/>
    <p:sldId id="365" r:id="rId3"/>
    <p:sldId id="367" r:id="rId4"/>
    <p:sldId id="375" r:id="rId5"/>
    <p:sldId id="366" r:id="rId6"/>
    <p:sldId id="348" r:id="rId7"/>
    <p:sldId id="347" r:id="rId8"/>
    <p:sldId id="290" r:id="rId9"/>
    <p:sldId id="349" r:id="rId10"/>
    <p:sldId id="350" r:id="rId11"/>
    <p:sldId id="352" r:id="rId12"/>
    <p:sldId id="335" r:id="rId13"/>
    <p:sldId id="332" r:id="rId14"/>
    <p:sldId id="371" r:id="rId15"/>
    <p:sldId id="358" r:id="rId16"/>
    <p:sldId id="359" r:id="rId17"/>
    <p:sldId id="360" r:id="rId18"/>
    <p:sldId id="361" r:id="rId19"/>
    <p:sldId id="376" r:id="rId20"/>
    <p:sldId id="378" r:id="rId21"/>
    <p:sldId id="372" r:id="rId22"/>
    <p:sldId id="373" r:id="rId23"/>
    <p:sldId id="374" r:id="rId24"/>
    <p:sldId id="363" r:id="rId25"/>
    <p:sldId id="364" r:id="rId26"/>
    <p:sldId id="368" r:id="rId27"/>
    <p:sldId id="369" r:id="rId28"/>
    <p:sldId id="355" r:id="rId29"/>
    <p:sldId id="356" r:id="rId30"/>
    <p:sldId id="357" r:id="rId31"/>
    <p:sldId id="286" r:id="rId32"/>
  </p:sldIdLst>
  <p:sldSz cx="9144000" cy="5143500" type="screen16x9"/>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4" autoAdjust="0"/>
    <p:restoredTop sz="94249" autoAdjust="0"/>
  </p:normalViewPr>
  <p:slideViewPr>
    <p:cSldViewPr snapToGrid="0">
      <p:cViewPr varScale="1">
        <p:scale>
          <a:sx n="140" d="100"/>
          <a:sy n="140" d="100"/>
        </p:scale>
        <p:origin x="456" y="12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8E09ED62-52FB-4809-8F7B-261104129633}" type="datetimeFigureOut">
              <a:rPr lang="zh-CN" altLang="en-US" smtClean="0"/>
              <a:pPr/>
              <a:t>2023/9/6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81CEC347-6903-4A88-9ADC-5B093072A5DD}" type="slidenum">
              <a:rPr lang="zh-CN" altLang="en-US" smtClean="0"/>
              <a:pPr/>
              <a:t>‹#›</a:t>
            </a:fld>
            <a:endParaRPr lang="zh-CN" altLang="en-US" dirty="0"/>
          </a:p>
        </p:txBody>
      </p:sp>
    </p:spTree>
    <p:extLst>
      <p:ext uri="{BB962C8B-B14F-4D97-AF65-F5344CB8AC3E}">
        <p14:creationId xmlns:p14="http://schemas.microsoft.com/office/powerpoint/2010/main" val="25353051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字魂59号-创粗黑" panose="00000500000000000000" pitchFamily="2" charset="-122"/>
        <a:ea typeface="字魂59号-创粗黑" panose="00000500000000000000" pitchFamily="2" charset="-122"/>
        <a:cs typeface="+mn-cs"/>
      </a:defRPr>
    </a:lvl1pPr>
    <a:lvl2pPr marL="342900" algn="l" defTabSz="685800" rtl="0" eaLnBrk="1" latinLnBrk="0" hangingPunct="1">
      <a:defRPr sz="900" kern="1200">
        <a:solidFill>
          <a:schemeClr val="tx1"/>
        </a:solidFill>
        <a:latin typeface="字魂59号-创粗黑" panose="00000500000000000000" pitchFamily="2" charset="-122"/>
        <a:ea typeface="字魂59号-创粗黑" panose="00000500000000000000" pitchFamily="2" charset="-122"/>
        <a:cs typeface="+mn-cs"/>
      </a:defRPr>
    </a:lvl2pPr>
    <a:lvl3pPr marL="685800" algn="l" defTabSz="685800" rtl="0" eaLnBrk="1" latinLnBrk="0" hangingPunct="1">
      <a:defRPr sz="900" kern="1200">
        <a:solidFill>
          <a:schemeClr val="tx1"/>
        </a:solidFill>
        <a:latin typeface="字魂59号-创粗黑" panose="00000500000000000000" pitchFamily="2" charset="-122"/>
        <a:ea typeface="字魂59号-创粗黑" panose="00000500000000000000" pitchFamily="2" charset="-122"/>
        <a:cs typeface="+mn-cs"/>
      </a:defRPr>
    </a:lvl3pPr>
    <a:lvl4pPr marL="1028700" algn="l" defTabSz="685800" rtl="0" eaLnBrk="1" latinLnBrk="0" hangingPunct="1">
      <a:defRPr sz="900" kern="1200">
        <a:solidFill>
          <a:schemeClr val="tx1"/>
        </a:solidFill>
        <a:latin typeface="字魂59号-创粗黑" panose="00000500000000000000" pitchFamily="2" charset="-122"/>
        <a:ea typeface="字魂59号-创粗黑" panose="00000500000000000000" pitchFamily="2" charset="-122"/>
        <a:cs typeface="+mn-cs"/>
      </a:defRPr>
    </a:lvl4pPr>
    <a:lvl5pPr marL="1371600" algn="l" defTabSz="685800" rtl="0" eaLnBrk="1" latinLnBrk="0" hangingPunct="1">
      <a:defRPr sz="900" kern="1200">
        <a:solidFill>
          <a:schemeClr val="tx1"/>
        </a:solidFill>
        <a:latin typeface="字魂59号-创粗黑" panose="00000500000000000000" pitchFamily="2" charset="-122"/>
        <a:ea typeface="字魂59号-创粗黑" panose="00000500000000000000" pitchFamily="2"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1</a:t>
            </a:fld>
            <a:endParaRPr lang="zh-CN" altLang="en-US" dirty="0"/>
          </a:p>
        </p:txBody>
      </p:sp>
    </p:spTree>
    <p:extLst>
      <p:ext uri="{BB962C8B-B14F-4D97-AF65-F5344CB8AC3E}">
        <p14:creationId xmlns:p14="http://schemas.microsoft.com/office/powerpoint/2010/main" val="245252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171450" indent="-171450">
              <a:buFontTx/>
              <a:buChar char="-"/>
            </a:pPr>
            <a:r>
              <a:rPr lang="en-US" altLang="zh-CN"/>
              <a:t>Tác động: GV hướng dẫn HS khai thác tác động tích cực và tiêu cực. Có thể tổ chức trò chơi, chia lớp thành 2 đội. Lần lượt các thành viên trong đội sẽ liệt kê ra các tác động tích cực và tiêu cực, bên nào đưa ra được nhiều nội dung hơn thì bên đó thắng.</a:t>
            </a:r>
            <a:br>
              <a:rPr lang="en-US" altLang="zh-CN"/>
            </a:br>
            <a:r>
              <a:rPr lang="en-US" altLang="zh-CN"/>
              <a:t>Ví dụ:</a:t>
            </a:r>
          </a:p>
          <a:p>
            <a:pPr marL="0" indent="0">
              <a:buFontTx/>
              <a:buNone/>
            </a:pPr>
            <a:r>
              <a:rPr lang="en-US" altLang="zh-CN"/>
              <a:t>+ Các chính sách k</a:t>
            </a:r>
            <a:r>
              <a:rPr lang="vi-VN" altLang="zh-CN"/>
              <a:t>hiến cuộc sống của người Việt bị khó khăn, thiếu thốn nhưng người Việt cũng học được nhiều phương pháp canh tác nông nghiệp và kĩ thuật chế tạo công cụ lao động sắt của người Hán (sử dụng phổ biến công cụ bằng sắt, dùng sức kéo trâu bò, nghề làm đường, làm mật mía, làm giấy, dệt vải từ vỏ cây đay, làm thuỷ tinh…)</a:t>
            </a:r>
            <a:endParaRPr lang="en-US" altLang="zh-CN"/>
          </a:p>
          <a:p>
            <a:pPr marL="0" indent="0">
              <a:buFontTx/>
              <a:buNone/>
            </a:pPr>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phải đóng góp tiền của, công sức để xây dựng lên các thành luỹ của chính quyền đô hộ.</a:t>
            </a:r>
            <a:endParaRPr lang="en-US" altLang="zh-CN"/>
          </a:p>
          <a:p>
            <a:pPr marL="0" indent="0">
              <a:buFontTx/>
              <a:buNone/>
            </a:pPr>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tiếp thu các yếu tố văn hoá Hán: trang phục, phong tục, chữ Hán, tiếng Hán… khiến cho cuộc sống của họ văn minh hơn. Người Việt tiếp tục giữ gìn nền văn hoá dân tộc: phong tục ăn trầu, nhuộm răng, xăm mình… Trên cơ sở tiếp thu chữ Hán, người Việt sáng tạo ra chữ Nôm.</a:t>
            </a:r>
            <a:endParaRPr lang="zh-CN" altLang="en-US"/>
          </a:p>
          <a:p>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phải bỏ dở công việc lao động sản xuất nông nghiệp của gia đình để đi lao dịch (nhưng người Việt cũng học tập được các kĩ thuật xây dựng của người Hán…)</a:t>
            </a:r>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26</a:t>
            </a:fld>
            <a:endParaRPr lang="zh-CN" altLang="en-US" dirty="0"/>
          </a:p>
        </p:txBody>
      </p:sp>
    </p:spTree>
    <p:extLst>
      <p:ext uri="{BB962C8B-B14F-4D97-AF65-F5344CB8AC3E}">
        <p14:creationId xmlns:p14="http://schemas.microsoft.com/office/powerpoint/2010/main" val="51228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171450" indent="-171450">
              <a:buFontTx/>
              <a:buChar char="-"/>
            </a:pPr>
            <a:r>
              <a:rPr lang="en-US" altLang="zh-CN"/>
              <a:t>Tác động: GV hướng dẫn HS khai thác tác động tích cực và tiêu cực. Có thể tổ chức trò chơi, chia lớp thành 2 đội. Lần lượt các thành viên trong đội sẽ liệt kê ra các tác động tích cực và tiêu cực, bên nào đưa ra được nhiều nội dung hơn thì bên đó thắng.</a:t>
            </a:r>
            <a:br>
              <a:rPr lang="en-US" altLang="zh-CN"/>
            </a:br>
            <a:r>
              <a:rPr lang="en-US" altLang="zh-CN"/>
              <a:t>Ví dụ:</a:t>
            </a:r>
          </a:p>
          <a:p>
            <a:pPr marL="0" indent="0">
              <a:buFontTx/>
              <a:buNone/>
            </a:pPr>
            <a:r>
              <a:rPr lang="en-US" altLang="zh-CN"/>
              <a:t>+ Các chính sách k</a:t>
            </a:r>
            <a:r>
              <a:rPr lang="vi-VN" altLang="zh-CN"/>
              <a:t>hiến cuộc sống của người Việt bị khó khăn, thiếu thốn nhưng người Việt cũng học được nhiều phương pháp canh tác nông nghiệp và kĩ thuật chế tạo công cụ lao động sắt của người Hán (sử dụng phổ biến công cụ bằng sắt, dùng sức kéo trâu bò, nghề làm đường, làm mật mía, làm giấy, dệt vải từ vỏ cây đay, làm thuỷ tinh…)</a:t>
            </a:r>
            <a:endParaRPr lang="en-US" altLang="zh-CN"/>
          </a:p>
          <a:p>
            <a:pPr marL="0" indent="0">
              <a:buFontTx/>
              <a:buNone/>
            </a:pPr>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phải đóng góp tiền của, công sức để xây dựng lên các thành luỹ của chính quyền đô hộ.</a:t>
            </a:r>
            <a:endParaRPr lang="en-US" altLang="zh-CN"/>
          </a:p>
          <a:p>
            <a:pPr marL="0" indent="0">
              <a:buFontTx/>
              <a:buNone/>
            </a:pPr>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tiếp thu các yếu tố văn hoá Hán: trang phục, phong tục, chữ Hán, tiếng Hán… khiến cho cuộc sống của họ văn minh hơn. Người Việt tiếp tục giữ gìn nền văn hoá dân tộc: phong tục ăn trầu, nhuộm răng, xăm mình… Trên cơ sở tiếp thu chữ Hán, người Việt sáng tạo ra chữ Nôm.</a:t>
            </a:r>
            <a:endParaRPr lang="zh-CN" altLang="en-US"/>
          </a:p>
          <a:p>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phải bỏ dở công việc lao động sản xuất nông nghiệp của gia đình để đi lao dịch (nhưng người Việt cũng học tập được các kĩ thuật xây dựng của người Hán…)</a:t>
            </a:r>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27</a:t>
            </a:fld>
            <a:endParaRPr lang="zh-CN" altLang="en-US" dirty="0"/>
          </a:p>
        </p:txBody>
      </p:sp>
    </p:spTree>
    <p:extLst>
      <p:ext uri="{BB962C8B-B14F-4D97-AF65-F5344CB8AC3E}">
        <p14:creationId xmlns:p14="http://schemas.microsoft.com/office/powerpoint/2010/main" val="34719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28</a:t>
            </a:fld>
            <a:endParaRPr lang="zh-CN" altLang="en-US" dirty="0"/>
          </a:p>
        </p:txBody>
      </p:sp>
    </p:spTree>
    <p:extLst>
      <p:ext uri="{BB962C8B-B14F-4D97-AF65-F5344CB8AC3E}">
        <p14:creationId xmlns:p14="http://schemas.microsoft.com/office/powerpoint/2010/main" val="309912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171450" indent="-171450">
              <a:buFontTx/>
              <a:buChar char="-"/>
            </a:pPr>
            <a:r>
              <a:rPr lang="en-US" altLang="zh-CN"/>
              <a:t>Tác động: GV hướng dẫn HS khai thác tác động tích cực và tiêu cực. Có thể tổ chức trò chơi, chia lớp thành 2 đội. Lần lượt các thành viên trong đội sẽ liệt kê ra các tác động tích cực và tiêu cực, bên nào đưa ra được nhiều nội dung hơn thì bên đó thắng.</a:t>
            </a:r>
            <a:br>
              <a:rPr lang="en-US" altLang="zh-CN"/>
            </a:br>
            <a:r>
              <a:rPr lang="en-US" altLang="zh-CN"/>
              <a:t>Ví dụ:</a:t>
            </a:r>
          </a:p>
          <a:p>
            <a:pPr marL="0" indent="0">
              <a:buFontTx/>
              <a:buNone/>
            </a:pPr>
            <a:r>
              <a:rPr lang="en-US" altLang="zh-CN"/>
              <a:t>+ Các chính sách k</a:t>
            </a:r>
            <a:r>
              <a:rPr lang="vi-VN" altLang="zh-CN"/>
              <a:t>hiến cuộc sống của người Việt bị khó khăn, thiếu thốn nhưng người Việt cũng học được nhiều phương pháp canh tác nông nghiệp và kĩ thuật chế tạo công cụ lao động sắt của người Hán (sử dụng phổ biến công cụ bằng sắt, dùng sức kéo trâu bò, nghề làm đường, làm mật mía, làm giấy, dệt vải từ vỏ cây đay, làm thuỷ tinh…)</a:t>
            </a:r>
            <a:endParaRPr lang="en-US" altLang="zh-CN"/>
          </a:p>
          <a:p>
            <a:pPr marL="0" indent="0">
              <a:buFontTx/>
              <a:buNone/>
            </a:pPr>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phải đóng góp tiền của, công sức để xây dựng lên các thành luỹ của chính quyền đô hộ.</a:t>
            </a:r>
            <a:endParaRPr lang="en-US" altLang="zh-CN"/>
          </a:p>
          <a:p>
            <a:pPr marL="0" indent="0">
              <a:buFontTx/>
              <a:buNone/>
            </a:pPr>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tiếp thu các yếu tố văn hoá Hán: trang phục, phong tục, chữ Hán, tiếng Hán… khiến cho cuộc sống của họ văn minh hơn. Người Việt tiếp tục giữ gìn nền văn hoá dân tộc: phong tục ăn trầu, nhuộm răng, xăm mình… Trên cơ sở tiếp thu chữ Hán, người Việt sáng tạo ra chữ Nôm.</a:t>
            </a:r>
            <a:endParaRPr lang="zh-CN" altLang="en-US"/>
          </a:p>
          <a:p>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phải bỏ dở công việc lao động sản xuất nông nghiệp của gia đình để đi lao dịch (nhưng người Việt cũng học tập được các kĩ thuật xây dựng của người Hán…)</a:t>
            </a:r>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29</a:t>
            </a:fld>
            <a:endParaRPr lang="zh-CN" altLang="en-US" dirty="0"/>
          </a:p>
        </p:txBody>
      </p:sp>
    </p:spTree>
    <p:extLst>
      <p:ext uri="{BB962C8B-B14F-4D97-AF65-F5344CB8AC3E}">
        <p14:creationId xmlns:p14="http://schemas.microsoft.com/office/powerpoint/2010/main" val="418211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30</a:t>
            </a:fld>
            <a:endParaRPr lang="zh-CN" altLang="en-US" dirty="0"/>
          </a:p>
        </p:txBody>
      </p:sp>
    </p:spTree>
    <p:extLst>
      <p:ext uri="{BB962C8B-B14F-4D97-AF65-F5344CB8AC3E}">
        <p14:creationId xmlns:p14="http://schemas.microsoft.com/office/powerpoint/2010/main" val="2132560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31</a:t>
            </a:fld>
            <a:endParaRPr lang="zh-CN" altLang="en-US" dirty="0"/>
          </a:p>
        </p:txBody>
      </p:sp>
    </p:spTree>
    <p:extLst>
      <p:ext uri="{BB962C8B-B14F-4D97-AF65-F5344CB8AC3E}">
        <p14:creationId xmlns:p14="http://schemas.microsoft.com/office/powerpoint/2010/main" val="422844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7</a:t>
            </a:fld>
            <a:endParaRPr lang="zh-CN" altLang="en-US" dirty="0"/>
          </a:p>
        </p:txBody>
      </p:sp>
    </p:spTree>
    <p:extLst>
      <p:ext uri="{BB962C8B-B14F-4D97-AF65-F5344CB8AC3E}">
        <p14:creationId xmlns:p14="http://schemas.microsoft.com/office/powerpoint/2010/main" val="149651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8</a:t>
            </a:fld>
            <a:endParaRPr lang="zh-CN" altLang="en-US" dirty="0"/>
          </a:p>
        </p:txBody>
      </p:sp>
    </p:spTree>
    <p:extLst>
      <p:ext uri="{BB962C8B-B14F-4D97-AF65-F5344CB8AC3E}">
        <p14:creationId xmlns:p14="http://schemas.microsoft.com/office/powerpoint/2010/main" val="146314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9</a:t>
            </a:fld>
            <a:endParaRPr lang="zh-CN" altLang="en-US" dirty="0"/>
          </a:p>
        </p:txBody>
      </p:sp>
    </p:spTree>
    <p:extLst>
      <p:ext uri="{BB962C8B-B14F-4D97-AF65-F5344CB8AC3E}">
        <p14:creationId xmlns:p14="http://schemas.microsoft.com/office/powerpoint/2010/main" val="105840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10</a:t>
            </a:fld>
            <a:endParaRPr lang="zh-CN" altLang="en-US" dirty="0"/>
          </a:p>
        </p:txBody>
      </p:sp>
    </p:spTree>
    <p:extLst>
      <p:ext uri="{BB962C8B-B14F-4D97-AF65-F5344CB8AC3E}">
        <p14:creationId xmlns:p14="http://schemas.microsoft.com/office/powerpoint/2010/main" val="110398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171450" indent="-171450">
              <a:buFontTx/>
              <a:buChar char="-"/>
            </a:pPr>
            <a:r>
              <a:rPr lang="en-US" altLang="zh-CN"/>
              <a:t>Tác động: GV hướng dẫn HS khai thác tác động tích cực và tiêu cực. Có thể tổ chức trò chơi, chia lớp thành 2 đội. Lần lượt các thành viên trong đội sẽ liệt kê ra các tác động tích cực và tiêu cực, bên nào đưa ra được nhiều nội dung hơn thì bên đó thắng.</a:t>
            </a:r>
            <a:br>
              <a:rPr lang="en-US" altLang="zh-CN"/>
            </a:br>
            <a:r>
              <a:rPr lang="en-US" altLang="zh-CN"/>
              <a:t>Ví dụ:</a:t>
            </a:r>
          </a:p>
          <a:p>
            <a:pPr marL="0" indent="0">
              <a:buFontTx/>
              <a:buNone/>
            </a:pPr>
            <a:r>
              <a:rPr lang="en-US" altLang="zh-CN"/>
              <a:t>+ Các chính sách k</a:t>
            </a:r>
            <a:r>
              <a:rPr lang="vi-VN" altLang="zh-CN"/>
              <a:t>hiến cuộc sống của người Việt bị khó khăn, thiếu thốn nhưng người Việt cũng học được nhiều phương pháp canh tác nông nghiệp và kĩ thuật chế tạo công cụ lao động sắt của người Hán (sử dụng phổ biến công cụ bằng sắt, dùng sức kéo trâu bò, nghề làm đường, làm mật mía, làm giấy, dệt vải từ vỏ cây đay, làm thuỷ tinh…)</a:t>
            </a:r>
            <a:endParaRPr lang="en-US" altLang="zh-CN"/>
          </a:p>
          <a:p>
            <a:pPr marL="0" indent="0">
              <a:buFontTx/>
              <a:buNone/>
            </a:pPr>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phải đóng góp tiền của, công sức để xây dựng lên các thành luỹ của chính quyền đô hộ.</a:t>
            </a:r>
            <a:endParaRPr lang="en-US" altLang="zh-CN"/>
          </a:p>
          <a:p>
            <a:pPr marL="0" indent="0">
              <a:buFontTx/>
              <a:buNone/>
            </a:pPr>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tiếp thu các yếu tố văn hoá Hán: trang phục, phong tục, chữ Hán, tiếng Hán… khiến cho cuộc sống của họ văn minh hơn. Người Việt tiếp tục giữ gìn nền văn hoá dân tộc: phong tục ăn trầu, nhuộm răng, xăm mình… Trên cơ sở tiếp thu chữ Hán, người Việt sáng tạo ra chữ Nôm.</a:t>
            </a:r>
            <a:endParaRPr lang="zh-CN" altLang="en-US"/>
          </a:p>
          <a:p>
            <a:r>
              <a:rPr lang="en-US" altLang="zh-CN"/>
              <a:t>+ </a:t>
            </a:r>
            <a:r>
              <a:rPr lang="en-GB" sz="1800">
                <a:solidFill>
                  <a:srgbClr val="000000"/>
                </a:solidFill>
                <a:effectLst/>
                <a:latin typeface="Calibri" panose="020F0502020204030204" pitchFamily="34" charset="0"/>
                <a:ea typeface="Times New Roman" panose="02020603050405020304" pitchFamily="18" charset="0"/>
              </a:rPr>
              <a:t>Người Việt phải bỏ dở công việc lao động sản xuất nông nghiệp của gia đình để đi lao dịch (nhưng người Việt cũng học tập được các kĩ thuật xây dựng của người Hán…)</a:t>
            </a:r>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11</a:t>
            </a:fld>
            <a:endParaRPr lang="zh-CN" altLang="en-US" dirty="0"/>
          </a:p>
        </p:txBody>
      </p:sp>
    </p:spTree>
    <p:extLst>
      <p:ext uri="{BB962C8B-B14F-4D97-AF65-F5344CB8AC3E}">
        <p14:creationId xmlns:p14="http://schemas.microsoft.com/office/powerpoint/2010/main" val="368783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12</a:t>
            </a:fld>
            <a:endParaRPr lang="zh-CN" altLang="en-US" dirty="0"/>
          </a:p>
        </p:txBody>
      </p:sp>
    </p:spTree>
    <p:extLst>
      <p:ext uri="{BB962C8B-B14F-4D97-AF65-F5344CB8AC3E}">
        <p14:creationId xmlns:p14="http://schemas.microsoft.com/office/powerpoint/2010/main" val="214561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13</a:t>
            </a:fld>
            <a:endParaRPr lang="zh-CN" altLang="en-US" dirty="0"/>
          </a:p>
        </p:txBody>
      </p:sp>
    </p:spTree>
    <p:extLst>
      <p:ext uri="{BB962C8B-B14F-4D97-AF65-F5344CB8AC3E}">
        <p14:creationId xmlns:p14="http://schemas.microsoft.com/office/powerpoint/2010/main" val="23938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CEC347-6903-4A88-9ADC-5B093072A5DD}" type="slidenum">
              <a:rPr lang="zh-CN" altLang="en-US" smtClean="0"/>
              <a:pPr/>
              <a:t>14</a:t>
            </a:fld>
            <a:endParaRPr lang="zh-CN" altLang="en-US" dirty="0"/>
          </a:p>
        </p:txBody>
      </p:sp>
    </p:spTree>
    <p:extLst>
      <p:ext uri="{BB962C8B-B14F-4D97-AF65-F5344CB8AC3E}">
        <p14:creationId xmlns:p14="http://schemas.microsoft.com/office/powerpoint/2010/main" val="97580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103500"/>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BA134-D887-4209-8E39-A36787791656}" type="datetimeFigureOut">
              <a:rPr lang="zh-CN" altLang="en-US" smtClean="0"/>
              <a:pPr/>
              <a:t>2023/9/6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E514637-6434-4B4A-9AE7-448BDCD7A80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53BA134-D887-4209-8E39-A36787791656}" type="datetimeFigureOut">
              <a:rPr lang="zh-CN" altLang="en-US" smtClean="0"/>
              <a:pPr/>
              <a:t>2023/9/6</a:t>
            </a:fld>
            <a:endParaRPr lang="zh-CN" alt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E514637-6434-4B4A-9AE7-448BDCD7A808}" type="slidenum">
              <a:rPr lang="zh-CN" altLang="en-US" smtClean="0"/>
              <a:pPr/>
              <a:t>‹#›</a:t>
            </a:fld>
            <a:endParaRPr lang="zh-CN" altLang="en-US"/>
          </a:p>
        </p:txBody>
      </p:sp>
      <p:sp>
        <p:nvSpPr>
          <p:cNvPr id="7" name="矩形 6">
            <a:extLst>
              <a:ext uri="{FF2B5EF4-FFF2-40B4-BE49-F238E27FC236}">
                <a16:creationId xmlns:a16="http://schemas.microsoft.com/office/drawing/2014/main" id="{79DE5162-EF46-40F6-9AF3-77A15FEA3DB6}"/>
              </a:ext>
            </a:extLst>
          </p:cNvPr>
          <p:cNvSpPr/>
          <p:nvPr userDrawn="1"/>
        </p:nvSpPr>
        <p:spPr>
          <a:xfrm>
            <a:off x="2286000" y="1279090"/>
            <a:ext cx="4572000" cy="2585323"/>
          </a:xfrm>
          <a:prstGeom prst="rect">
            <a:avLst/>
          </a:prstGeom>
        </p:spPr>
        <p:txBody>
          <a:bodyPr>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alpha val="0"/>
                </a:prstClr>
              </a:solidFill>
              <a:effectLst/>
              <a:uLnTx/>
              <a:uFillTx/>
              <a:latin typeface="字魂59号-创粗黑" panose="00000500000000000000" pitchFamily="2" charset="-122"/>
              <a:ea typeface="字魂59号-创粗黑" panose="00000500000000000000" pitchFamily="2" charset="-122"/>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79646">
                    <a:alpha val="0"/>
                  </a:srgbClr>
                </a:solidFill>
                <a:effectLst/>
                <a:uLnTx/>
                <a:uFillTx/>
                <a:latin typeface="字魂59号-创粗黑" panose="00000500000000000000" pitchFamily="2" charset="-122"/>
                <a:ea typeface="字魂59号-创粗黑" panose="00000500000000000000" pitchFamily="2" charset="-122"/>
                <a:cs typeface="+mn-cs"/>
              </a:rPr>
              <a:t>感谢您下载包图网平台上提供的</a:t>
            </a:r>
            <a:r>
              <a:rPr kumimoji="0" lang="en-US" altLang="zh-CN" sz="1800" b="0" i="0" u="none" strike="noStrike" kern="1200" cap="none" spc="0" normalizeH="0" baseline="0" noProof="0" dirty="0">
                <a:ln>
                  <a:noFill/>
                </a:ln>
                <a:solidFill>
                  <a:srgbClr val="F79646">
                    <a:alpha val="0"/>
                  </a:srgbClr>
                </a:solidFill>
                <a:effectLst/>
                <a:uLnTx/>
                <a:uFillTx/>
                <a:latin typeface="字魂59号-创粗黑" panose="00000500000000000000" pitchFamily="2" charset="-122"/>
                <a:ea typeface="字魂59号-创粗黑" panose="00000500000000000000" pitchFamily="2" charset="-122"/>
                <a:cs typeface="+mn-cs"/>
              </a:rPr>
              <a:t>PPT</a:t>
            </a:r>
            <a:r>
              <a:rPr kumimoji="0" lang="zh-CN" altLang="en-US" sz="1800" b="0" i="0" u="none" strike="noStrike" kern="1200" cap="none" spc="0" normalizeH="0" baseline="0" noProof="0" dirty="0">
                <a:ln>
                  <a:noFill/>
                </a:ln>
                <a:solidFill>
                  <a:srgbClr val="F79646">
                    <a:alpha val="0"/>
                  </a:srgbClr>
                </a:solidFill>
                <a:effectLst/>
                <a:uLnTx/>
                <a:uFillTx/>
                <a:latin typeface="字魂59号-创粗黑" panose="00000500000000000000" pitchFamily="2" charset="-122"/>
                <a:ea typeface="字魂59号-创粗黑" panose="00000500000000000000" pitchFamily="2" charset="-122"/>
                <a:cs typeface="+mn-cs"/>
              </a:rPr>
              <a:t>作品，为了您和包图网以及原创作者的利益，请勿复制、传播、销售，否则将承担法律责任！包图网将对作品进行维权，按照传播下载次数进行十倍的索取赔偿！</a:t>
            </a:r>
            <a:r>
              <a:rPr kumimoji="0" lang="en-US" altLang="zh-CN" sz="1800" b="0" i="0" u="none" strike="noStrike" kern="1200" cap="none" spc="0" normalizeH="0" baseline="0" noProof="0" dirty="0">
                <a:ln>
                  <a:noFill/>
                </a:ln>
                <a:solidFill>
                  <a:srgbClr val="F79646">
                    <a:alpha val="0"/>
                  </a:srgbClr>
                </a:solidFill>
                <a:effectLst/>
                <a:uLnTx/>
                <a:uFillTx/>
                <a:latin typeface="字魂59号-创粗黑" panose="00000500000000000000" pitchFamily="2" charset="-122"/>
                <a:ea typeface="字魂59号-创粗黑" panose="00000500000000000000" pitchFamily="2" charset="-122"/>
                <a:cs typeface="+mn-cs"/>
              </a:rPr>
              <a:t>Ibaotu.com</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spd="slow">
    <p:fade/>
  </p:transition>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7A63A54-385E-44DB-97DF-AD1DFC15D9C1}"/>
              </a:ext>
            </a:extLst>
          </p:cNvPr>
          <p:cNvPicPr>
            <a:picLocks noChangeAspect="1"/>
          </p:cNvPicPr>
          <p:nvPr/>
        </p:nvPicPr>
        <p:blipFill rotWithShape="1">
          <a:blip r:embed="rId3">
            <a:extLst>
              <a:ext uri="{28A0092B-C50C-407E-A947-70E740481C1C}">
                <a14:useLocalDpi xmlns:a14="http://schemas.microsoft.com/office/drawing/2010/main" val="0"/>
              </a:ext>
            </a:extLst>
          </a:blip>
          <a:srcRect l="18655" r="25489"/>
          <a:stretch/>
        </p:blipFill>
        <p:spPr>
          <a:xfrm>
            <a:off x="2" y="0"/>
            <a:ext cx="9144001" cy="51435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p:cNvSpPr/>
          <p:nvPr/>
        </p:nvSpPr>
        <p:spPr>
          <a:xfrm>
            <a:off x="1943100" y="1728150"/>
            <a:ext cx="6187440" cy="1384995"/>
          </a:xfrm>
          <a:prstGeom prst="rect">
            <a:avLst/>
          </a:prstGeom>
        </p:spPr>
        <p:txBody>
          <a:bodyPr wrap="square">
            <a:spAutoFit/>
          </a:bodyPr>
          <a:lstStyle/>
          <a:p>
            <a:pPr algn="ctr"/>
            <a:r>
              <a:rPr lang="en-US" sz="2800" b="1" u="sng" dirty="0">
                <a:solidFill>
                  <a:schemeClr val="bg1"/>
                </a:solidFill>
                <a:latin typeface="Cambria" panose="02040503050406030204" pitchFamily="18" charset="0"/>
                <a:ea typeface="Cambria" panose="02040503050406030204" pitchFamily="18" charset="0"/>
                <a:cs typeface="Times New Roman" panose="02020603050405020304" pitchFamily="18" charset="0"/>
              </a:rPr>
              <a:t>BÀI </a:t>
            </a:r>
            <a:r>
              <a:rPr lang="vi-VN" sz="2800" b="1" u="sng" dirty="0">
                <a:solidFill>
                  <a:schemeClr val="bg1"/>
                </a:solidFill>
                <a:latin typeface="Cambria" panose="02040503050406030204" pitchFamily="18" charset="0"/>
                <a:ea typeface="Cambria" panose="02040503050406030204" pitchFamily="18" charset="0"/>
                <a:cs typeface="Times New Roman" panose="02020603050405020304" pitchFamily="18" charset="0"/>
              </a:rPr>
              <a:t>4:</a:t>
            </a:r>
            <a:endParaRPr lang="en-US" sz="2800" b="1" u="sng"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ctr"/>
            <a:r>
              <a:rPr lang="vi-VN" sz="2800" b="1" dirty="0">
                <a:solidFill>
                  <a:schemeClr val="bg1"/>
                </a:solidFill>
                <a:latin typeface="Times New Roman" panose="02020603050405020304" pitchFamily="18" charset="0"/>
                <a:ea typeface="Times New Roman" panose="02020603050405020304" pitchFamily="18" charset="0"/>
              </a:rPr>
              <a:t>ĐÔNG NAM Á TỪ NỬA SAU THẾ KỈ XVI ĐẾN GIỮA THẾ KỈ XIX.</a:t>
            </a:r>
            <a:endParaRPr lang="en-US" sz="2800" dirty="0">
              <a:solidFill>
                <a:schemeClr val="bg1"/>
              </a:solidFill>
            </a:endParaRPr>
          </a:p>
        </p:txBody>
      </p:sp>
    </p:spTree>
    <p:extLst>
      <p:ext uri="{BB962C8B-B14F-4D97-AF65-F5344CB8AC3E}">
        <p14:creationId xmlns:p14="http://schemas.microsoft.com/office/powerpoint/2010/main" val="3087994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0"/>
            <a:ext cx="9144000" cy="5143500"/>
          </a:xfrm>
          <a:prstGeom prst="rect">
            <a:avLst/>
          </a:prstGeom>
        </p:spPr>
      </p:pic>
      <p:sp>
        <p:nvSpPr>
          <p:cNvPr id="8" name="Rectangle 7"/>
          <p:cNvSpPr/>
          <p:nvPr/>
        </p:nvSpPr>
        <p:spPr>
          <a:xfrm>
            <a:off x="140970" y="162403"/>
            <a:ext cx="8862060" cy="1015663"/>
          </a:xfrm>
          <a:prstGeom prst="rect">
            <a:avLst/>
          </a:prstGeom>
        </p:spPr>
        <p:txBody>
          <a:bodyPr wrap="square">
            <a:spAutoFit/>
          </a:bodyPr>
          <a:lstStyle/>
          <a:p>
            <a:pPr algn="just"/>
            <a:r>
              <a:rPr lang="vi-VN" sz="2800" b="1" i="1" u="sng" dirty="0">
                <a:solidFill>
                  <a:schemeClr val="accent4">
                    <a:lumMod val="20000"/>
                    <a:lumOff val="80000"/>
                  </a:schemeClr>
                </a:solidFill>
                <a:latin typeface="Cambria" panose="02040503050406030204" pitchFamily="18" charset="0"/>
                <a:ea typeface="Cambria" panose="02040503050406030204" pitchFamily="18" charset="0"/>
              </a:rPr>
              <a:t>2. </a:t>
            </a:r>
            <a:r>
              <a:rPr lang="vi-VN" sz="3200" b="1" i="1" u="sng" dirty="0">
                <a:solidFill>
                  <a:schemeClr val="accent4">
                    <a:lumMod val="20000"/>
                    <a:lumOff val="80000"/>
                  </a:schemeClr>
                </a:solidFill>
                <a:latin typeface="Cambria" panose="02040503050406030204" pitchFamily="18" charset="0"/>
                <a:ea typeface="Cambria" panose="02040503050406030204" pitchFamily="18" charset="0"/>
              </a:rPr>
              <a:t>Tình</a:t>
            </a:r>
            <a:r>
              <a:rPr lang="vi-VN" sz="2800" b="1" i="1" u="sng" dirty="0">
                <a:solidFill>
                  <a:schemeClr val="accent4">
                    <a:lumMod val="20000"/>
                    <a:lumOff val="80000"/>
                  </a:schemeClr>
                </a:solidFill>
                <a:latin typeface="Cambria" panose="02040503050406030204" pitchFamily="18" charset="0"/>
                <a:ea typeface="Cambria" panose="02040503050406030204" pitchFamily="18" charset="0"/>
              </a:rPr>
              <a:t> hình Đông Nam Á dưới ách đô hộ của thực dân  phương Tây </a:t>
            </a:r>
            <a:endParaRPr lang="en-US" sz="2800" b="1" i="1" u="sng" dirty="0">
              <a:solidFill>
                <a:schemeClr val="accent4">
                  <a:lumMod val="20000"/>
                  <a:lumOff val="80000"/>
                </a:schemeClr>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20C866B5-09D8-41C9-9526-236FC0814E6E}"/>
              </a:ext>
            </a:extLst>
          </p:cNvPr>
          <p:cNvSpPr/>
          <p:nvPr/>
        </p:nvSpPr>
        <p:spPr>
          <a:xfrm>
            <a:off x="158750" y="1186914"/>
            <a:ext cx="8826500" cy="3108543"/>
          </a:xfrm>
          <a:prstGeom prst="rect">
            <a:avLst/>
          </a:prstGeom>
          <a:solidFill>
            <a:schemeClr val="bg1"/>
          </a:solidFill>
        </p:spPr>
        <p:txBody>
          <a:bodyPr wrap="square">
            <a:spAutoFit/>
          </a:bodyPr>
          <a:lstStyle/>
          <a:p>
            <a:pPr marL="285750" indent="-285750">
              <a:buFontTx/>
              <a:buChar char="-"/>
            </a:pPr>
            <a:r>
              <a:rPr lang="vi-VN" sz="2800" dirty="0">
                <a:latin typeface="Times New Roman" panose="02020603050405020304" pitchFamily="18" charset="0"/>
                <a:cs typeface="Times New Roman" panose="02020603050405020304" pitchFamily="18" charset="0"/>
              </a:rPr>
              <a:t>Đoạn tư liệu trên phản ánh về chính sách “chia để trị” của</a:t>
            </a:r>
          </a:p>
          <a:p>
            <a:r>
              <a:rPr lang="vi-VN" sz="2800" dirty="0">
                <a:latin typeface="Times New Roman" panose="02020603050405020304" pitchFamily="18" charset="0"/>
                <a:cs typeface="Times New Roman" panose="02020603050405020304" pitchFamily="18" charset="0"/>
              </a:rPr>
              <a:t>chính quyền thực dân ở một số nước Đông Nam Á</a:t>
            </a:r>
          </a:p>
          <a:p>
            <a:r>
              <a:rPr lang="vi-VN" sz="2800" dirty="0">
                <a:latin typeface="Times New Roman" panose="02020603050405020304" pitchFamily="18" charset="0"/>
                <a:cs typeface="Times New Roman" panose="02020603050405020304" pitchFamily="18" charset="0"/>
              </a:rPr>
              <a:t>+ “Chia để trị” là một chính sách thâm độc của các nước thực dân phương Tây.</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Việc các nước thực dân phương Tây tiến hành chính sách “chia để trị” đã để lại nhiều hậu quả cho nhân dân Đông Nam Á.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366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0"/>
            <a:ext cx="9144000" cy="5143500"/>
          </a:xfrm>
          <a:prstGeom prst="rect">
            <a:avLst/>
          </a:prstGeom>
        </p:spPr>
      </p:pic>
      <p:sp>
        <p:nvSpPr>
          <p:cNvPr id="4" name="Rectangle: Rounded Corners 3">
            <a:extLst>
              <a:ext uri="{FF2B5EF4-FFF2-40B4-BE49-F238E27FC236}">
                <a16:creationId xmlns:a16="http://schemas.microsoft.com/office/drawing/2014/main" id="{141B4583-116E-4E4D-A441-B80897ED9D90}"/>
              </a:ext>
            </a:extLst>
          </p:cNvPr>
          <p:cNvSpPr/>
          <p:nvPr/>
        </p:nvSpPr>
        <p:spPr>
          <a:xfrm>
            <a:off x="185058" y="732608"/>
            <a:ext cx="4427220" cy="400050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“Chia để trị”: thông qua việc dùng nhiều biện pháp chia rẽ khác nhau, các nước thực dân muốn: cắt đứt những mối liên hệ cơ bản của nước thuộc địa trên nhiều phương diện; từ đó giảm dần và đi đến xóa bỏ ý chí đấu tranh giành độc lập, thống nhất đất nước của nhân dân thuộc địa.</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4EE8AE5-85DA-4C3E-8E6F-9767FADCB4C9}"/>
              </a:ext>
            </a:extLst>
          </p:cNvPr>
          <p:cNvSpPr/>
          <p:nvPr/>
        </p:nvSpPr>
        <p:spPr>
          <a:xfrm>
            <a:off x="4614999" y="667294"/>
            <a:ext cx="4366260" cy="393192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Việc tiến hành chính sách “chia để trị” đã để lại nhiều hậu quả cho nhân dân Đông Nam Á, ví dụ như: tạo ra sự chia rẽ, rạn nứt khối đoàn kết, mâu thuẫn giữa các vùng trong cả nước và giữa các nước với nhau; bộ máy cai trị của chính quyền thực dân được củng cố. </a:t>
            </a:r>
            <a:endParaRPr lang="en-US" sz="36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71146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0"/>
            <a:ext cx="9144000" cy="5143500"/>
          </a:xfrm>
          <a:prstGeom prst="rect">
            <a:avLst/>
          </a:prstGeom>
        </p:spPr>
      </p:pic>
      <p:sp>
        <p:nvSpPr>
          <p:cNvPr id="6" name="Rectangle 5">
            <a:extLst>
              <a:ext uri="{FF2B5EF4-FFF2-40B4-BE49-F238E27FC236}">
                <a16:creationId xmlns:a16="http://schemas.microsoft.com/office/drawing/2014/main" id="{20C866B5-09D8-41C9-9526-236FC0814E6E}"/>
              </a:ext>
            </a:extLst>
          </p:cNvPr>
          <p:cNvSpPr/>
          <p:nvPr/>
        </p:nvSpPr>
        <p:spPr>
          <a:xfrm>
            <a:off x="123190" y="824605"/>
            <a:ext cx="8746490" cy="861774"/>
          </a:xfrm>
          <a:prstGeom prst="rect">
            <a:avLst/>
          </a:prstGeom>
          <a:solidFill>
            <a:schemeClr val="bg1"/>
          </a:solidFill>
        </p:spPr>
        <p:txBody>
          <a:bodyPr wrap="square">
            <a:spAutoFit/>
          </a:bodyPr>
          <a:lstStyle/>
          <a:p>
            <a:pPr algn="ctr">
              <a:lnSpc>
                <a:spcPct val="125000"/>
              </a:lnSpc>
              <a:spcBef>
                <a:spcPts val="600"/>
              </a:spcBef>
              <a:spcAft>
                <a:spcPts val="600"/>
              </a:spcAft>
            </a:pPr>
            <a:r>
              <a:rPr lang="vi-VN"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HS HOẠT ĐỘNG NHÓM ( MỖI TỔ LÀ 1 NHÓM, THỰC HIỆN TRONG VÒNG 5 PHÚT ĐỂ HOÀN THÀNH YÊU CẦU) </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6" name="Oval 35"/>
          <p:cNvSpPr/>
          <p:nvPr/>
        </p:nvSpPr>
        <p:spPr>
          <a:xfrm>
            <a:off x="4879794" y="1648550"/>
            <a:ext cx="3205988" cy="184640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defRPr/>
            </a:pPr>
            <a:r>
              <a:rPr lang="vi-VN" sz="2400" b="1" dirty="0">
                <a:solidFill>
                  <a:prstClr val="black"/>
                </a:solidFill>
                <a:latin typeface="Times New Roman" pitchFamily="18" charset="0"/>
                <a:cs typeface="Times New Roman" pitchFamily="18" charset="0"/>
              </a:rPr>
              <a:t>NHÓM 2: </a:t>
            </a:r>
            <a:r>
              <a:rPr lang="vi-VN" sz="2400" b="1" dirty="0">
                <a:latin typeface="Times New Roman" panose="02020603050405020304" pitchFamily="18" charset="0"/>
                <a:cs typeface="Times New Roman" panose="02020603050405020304" pitchFamily="18" charset="0"/>
              </a:rPr>
              <a:t>VỀ TÌNH HÌNH KINH TẾ</a:t>
            </a:r>
            <a:endParaRPr lang="en-US" sz="2400" b="1" dirty="0">
              <a:latin typeface="Times New Roman" panose="02020603050405020304" pitchFamily="18" charset="0"/>
              <a:cs typeface="Times New Roman" panose="02020603050405020304" pitchFamily="18" charset="0"/>
            </a:endParaRPr>
          </a:p>
          <a:p>
            <a:pPr algn="ctr" defTabSz="685800">
              <a:defRPr/>
            </a:pPr>
            <a:endParaRPr lang="en-US" dirty="0">
              <a:solidFill>
                <a:prstClr val="black"/>
              </a:solidFill>
              <a:latin typeface="Times New Roman" pitchFamily="18" charset="0"/>
              <a:cs typeface="Times New Roman" pitchFamily="18" charset="0"/>
            </a:endParaRPr>
          </a:p>
        </p:txBody>
      </p:sp>
      <p:sp>
        <p:nvSpPr>
          <p:cNvPr id="37" name="Oval 36"/>
          <p:cNvSpPr/>
          <p:nvPr/>
        </p:nvSpPr>
        <p:spPr>
          <a:xfrm>
            <a:off x="4979804" y="3494951"/>
            <a:ext cx="3125211" cy="169639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685800">
              <a:defRPr/>
            </a:pPr>
            <a:endParaRPr lang="vi-VN" sz="2400" b="1" dirty="0">
              <a:solidFill>
                <a:prstClr val="black"/>
              </a:solidFill>
              <a:latin typeface="Times New Roman" pitchFamily="18" charset="0"/>
              <a:cs typeface="Times New Roman" pitchFamily="18" charset="0"/>
            </a:endParaRPr>
          </a:p>
          <a:p>
            <a:pPr algn="ctr" defTabSz="685800">
              <a:defRPr/>
            </a:pPr>
            <a:r>
              <a:rPr lang="vi-VN" sz="2400" b="1" dirty="0">
                <a:solidFill>
                  <a:prstClr val="black"/>
                </a:solidFill>
                <a:latin typeface="Times New Roman" pitchFamily="18" charset="0"/>
                <a:cs typeface="Times New Roman" pitchFamily="18" charset="0"/>
              </a:rPr>
              <a:t>NHÓM 4: </a:t>
            </a:r>
            <a:r>
              <a:rPr lang="vi-VN" sz="2400" b="1" dirty="0">
                <a:solidFill>
                  <a:schemeClr val="tx1"/>
                </a:solidFill>
                <a:latin typeface="Times New Roman" panose="02020603050405020304" pitchFamily="18" charset="0"/>
                <a:cs typeface="Times New Roman" panose="02020603050405020304" pitchFamily="18" charset="0"/>
              </a:rPr>
              <a:t>VỀ TÌNH HÌNH XÃ HỘI </a:t>
            </a:r>
            <a:endParaRPr lang="en-US" sz="2400" b="1" dirty="0">
              <a:solidFill>
                <a:schemeClr val="tx1"/>
              </a:solidFill>
              <a:latin typeface="Times New Roman" panose="02020603050405020304" pitchFamily="18" charset="0"/>
              <a:cs typeface="Times New Roman" panose="02020603050405020304" pitchFamily="18" charset="0"/>
            </a:endParaRPr>
          </a:p>
          <a:p>
            <a:pPr algn="ctr" defTabSz="685800">
              <a:defRPr/>
            </a:pPr>
            <a:r>
              <a:rPr lang="vi-VN" dirty="0">
                <a:solidFill>
                  <a:prstClr val="black"/>
                </a:solidFill>
                <a:latin typeface="Times New Roman" pitchFamily="18" charset="0"/>
                <a:cs typeface="Times New Roman" pitchFamily="18" charset="0"/>
              </a:rPr>
              <a:t> </a:t>
            </a:r>
            <a:endParaRPr lang="en-US" dirty="0">
              <a:solidFill>
                <a:prstClr val="black"/>
              </a:solidFill>
              <a:latin typeface="Times New Roman" pitchFamily="18" charset="0"/>
              <a:cs typeface="Times New Roman" pitchFamily="18" charset="0"/>
            </a:endParaRPr>
          </a:p>
        </p:txBody>
      </p:sp>
      <p:sp>
        <p:nvSpPr>
          <p:cNvPr id="38" name="Oval 37"/>
          <p:cNvSpPr/>
          <p:nvPr/>
        </p:nvSpPr>
        <p:spPr>
          <a:xfrm>
            <a:off x="752408" y="1633169"/>
            <a:ext cx="3205988" cy="18464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r>
              <a:rPr lang="vi-VN" sz="2400" b="1" dirty="0">
                <a:solidFill>
                  <a:prstClr val="black"/>
                </a:solidFill>
                <a:latin typeface="Times New Roman" pitchFamily="18" charset="0"/>
                <a:cs typeface="Times New Roman" pitchFamily="18" charset="0"/>
              </a:rPr>
              <a:t>NHÓM 1: VỀ TÌNH HÌNH CHÍNH TRỊ</a:t>
            </a:r>
            <a:endParaRPr lang="en-US" sz="2400" b="1" dirty="0">
              <a:solidFill>
                <a:prstClr val="black"/>
              </a:solidFill>
              <a:latin typeface="Times New Roman" pitchFamily="18" charset="0"/>
              <a:cs typeface="Times New Roman" pitchFamily="18" charset="0"/>
            </a:endParaRPr>
          </a:p>
        </p:txBody>
      </p:sp>
      <p:sp>
        <p:nvSpPr>
          <p:cNvPr id="39" name="Oval 38"/>
          <p:cNvSpPr/>
          <p:nvPr/>
        </p:nvSpPr>
        <p:spPr>
          <a:xfrm>
            <a:off x="715600" y="3479571"/>
            <a:ext cx="3125211" cy="16963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endParaRPr lang="vi-VN" sz="2400" b="1" dirty="0">
              <a:solidFill>
                <a:prstClr val="black"/>
              </a:solidFill>
              <a:latin typeface="Times New Roman" pitchFamily="18" charset="0"/>
              <a:cs typeface="Times New Roman" pitchFamily="18" charset="0"/>
            </a:endParaRPr>
          </a:p>
          <a:p>
            <a:pPr algn="ctr" defTabSz="685800">
              <a:defRPr/>
            </a:pPr>
            <a:r>
              <a:rPr lang="vi-VN" sz="2400" b="1" dirty="0">
                <a:solidFill>
                  <a:prstClr val="black"/>
                </a:solidFill>
                <a:latin typeface="Times New Roman" pitchFamily="18" charset="0"/>
                <a:cs typeface="Times New Roman" pitchFamily="18" charset="0"/>
              </a:rPr>
              <a:t>NHÓM 3: </a:t>
            </a:r>
            <a:r>
              <a:rPr lang="vi-VN" sz="2400" b="1" dirty="0">
                <a:latin typeface="Times New Roman" panose="02020603050405020304" pitchFamily="18" charset="0"/>
                <a:cs typeface="Times New Roman" panose="02020603050405020304" pitchFamily="18" charset="0"/>
              </a:rPr>
              <a:t>VỀ TÌNH HÌNH VĂN HÓA</a:t>
            </a:r>
            <a:endParaRPr lang="en-US" sz="2400" b="1" dirty="0">
              <a:latin typeface="Times New Roman" panose="02020603050405020304" pitchFamily="18" charset="0"/>
              <a:cs typeface="Times New Roman" panose="02020603050405020304" pitchFamily="18" charset="0"/>
            </a:endParaRPr>
          </a:p>
          <a:p>
            <a:pPr algn="ctr" defTabSz="685800">
              <a:defRPr/>
            </a:pPr>
            <a:r>
              <a:rPr lang="vi-VN" sz="2400" b="1" dirty="0">
                <a:solidFill>
                  <a:prstClr val="black"/>
                </a:solidFill>
                <a:latin typeface="Times New Roman" pitchFamily="18" charset="0"/>
                <a:cs typeface="Times New Roman" pitchFamily="18" charset="0"/>
              </a:rPr>
              <a:t> </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6405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circle(in)">
                                      <p:cBhvr>
                                        <p:cTn id="14" dur="2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76200"/>
            <a:ext cx="9144000" cy="5143500"/>
          </a:xfrm>
          <a:prstGeom prst="rect">
            <a:avLst/>
          </a:prstGeom>
        </p:spPr>
      </p:pic>
      <p:graphicFrame>
        <p:nvGraphicFramePr>
          <p:cNvPr id="6" name="Table 3">
            <a:extLst>
              <a:ext uri="{FF2B5EF4-FFF2-40B4-BE49-F238E27FC236}">
                <a16:creationId xmlns:a16="http://schemas.microsoft.com/office/drawing/2014/main" id="{760D7C8F-571B-4D48-831B-C794AE9699E2}"/>
              </a:ext>
            </a:extLst>
          </p:cNvPr>
          <p:cNvGraphicFramePr>
            <a:graphicFrameLocks noGrp="1"/>
          </p:cNvGraphicFramePr>
          <p:nvPr>
            <p:extLst>
              <p:ext uri="{D42A27DB-BD31-4B8C-83A1-F6EECF244321}">
                <p14:modId xmlns:p14="http://schemas.microsoft.com/office/powerpoint/2010/main" val="2971155507"/>
              </p:ext>
            </p:extLst>
          </p:nvPr>
        </p:nvGraphicFramePr>
        <p:xfrm>
          <a:off x="0" y="-128047"/>
          <a:ext cx="9144000" cy="5332507"/>
        </p:xfrm>
        <a:graphic>
          <a:graphicData uri="http://schemas.openxmlformats.org/drawingml/2006/table">
            <a:tbl>
              <a:tblPr firstRow="1" bandRow="1">
                <a:tableStyleId>{7DF18680-E054-41AD-8BC1-D1AEF772440D}</a:tableStyleId>
              </a:tblPr>
              <a:tblGrid>
                <a:gridCol w="991870">
                  <a:extLst>
                    <a:ext uri="{9D8B030D-6E8A-4147-A177-3AD203B41FA5}">
                      <a16:colId xmlns:a16="http://schemas.microsoft.com/office/drawing/2014/main" val="318577006"/>
                    </a:ext>
                  </a:extLst>
                </a:gridCol>
                <a:gridCol w="8152130">
                  <a:extLst>
                    <a:ext uri="{9D8B030D-6E8A-4147-A177-3AD203B41FA5}">
                      <a16:colId xmlns:a16="http://schemas.microsoft.com/office/drawing/2014/main" val="3799885229"/>
                    </a:ext>
                  </a:extLst>
                </a:gridCol>
              </a:tblGrid>
              <a:tr h="449580">
                <a:tc gridSpan="2">
                  <a:txBody>
                    <a:bodyPr/>
                    <a:lstStyle/>
                    <a:p>
                      <a:pPr algn="ct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cai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trị</a:t>
                      </a:r>
                      <a:endParaRPr lang="en-US" sz="2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106764"/>
                  </a:ext>
                </a:extLst>
              </a:tr>
              <a:tr h="1257300">
                <a:tc>
                  <a:txBody>
                    <a:bodyPr/>
                    <a:lstStyle/>
                    <a:p>
                      <a:pPr algn="ct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endParaRPr lang="en-US" sz="2200" dirty="0">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933104"/>
                  </a:ext>
                </a:extLst>
              </a:tr>
              <a:tr h="1196340">
                <a:tc>
                  <a:txBody>
                    <a:bodyPr/>
                    <a:lstStyle/>
                    <a:p>
                      <a:pPr algn="ct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endParaRPr lang="en-US" sz="2200" dirty="0">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758554"/>
                  </a:ext>
                </a:extLst>
              </a:tr>
              <a:tr h="1118647">
                <a:tc>
                  <a:txBody>
                    <a:bodyPr/>
                    <a:lstStyle/>
                    <a:p>
                      <a:pPr algn="ct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b="1" dirty="0">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72541"/>
                  </a:ext>
                </a:extLst>
              </a:tr>
              <a:tr h="1310640">
                <a:tc>
                  <a:txBody>
                    <a:bodyPr/>
                    <a:lstStyle/>
                    <a:p>
                      <a:pPr algn="ct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endParaRPr lang="en-US" sz="2200" dirty="0">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42309"/>
                  </a:ext>
                </a:extLst>
              </a:tr>
            </a:tbl>
          </a:graphicData>
        </a:graphic>
      </p:graphicFrame>
      <p:sp>
        <p:nvSpPr>
          <p:cNvPr id="2" name="Rectangle 1"/>
          <p:cNvSpPr/>
          <p:nvPr/>
        </p:nvSpPr>
        <p:spPr>
          <a:xfrm>
            <a:off x="952500" y="1127539"/>
            <a:ext cx="8145780" cy="461665"/>
          </a:xfrm>
          <a:prstGeom prst="rect">
            <a:avLst/>
          </a:prstGeom>
        </p:spPr>
        <p:txBody>
          <a:bodyPr wrap="square">
            <a:spAutoFit/>
          </a:bodyPr>
          <a:lstStyle/>
          <a:p>
            <a:pPr defTabSz="685800">
              <a:defRPr/>
            </a:pPr>
            <a:r>
              <a:rPr lang="vi-VN" sz="2400" dirty="0">
                <a:latin typeface="Times New Roman" panose="02020603050405020304" pitchFamily="18" charset="0"/>
                <a:cs typeface="Times New Roman" panose="02020603050405020304" pitchFamily="18" charset="0"/>
              </a:rPr>
              <a:t>+ Bộ máy ở trung ương, cấp tỉnh đều do các quan chức thực dân </a:t>
            </a:r>
            <a:endParaRPr lang="en-US" sz="2400" dirty="0">
              <a:solidFill>
                <a:schemeClr val="dk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2500" y="298241"/>
            <a:ext cx="7885430" cy="941796"/>
          </a:xfrm>
          <a:prstGeom prst="rect">
            <a:avLst/>
          </a:prstGeom>
        </p:spPr>
        <p:txBody>
          <a:bodyPr wrap="square">
            <a:spAutoFit/>
          </a:bodyPr>
          <a:lstStyle/>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Chính quyền, tầng lớp trên ở các nước đã đầu hàng, phụ thuộc hoặc làm tay sai cho thực dân.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52501" y="1532002"/>
            <a:ext cx="8145780" cy="1200329"/>
          </a:xfrm>
          <a:prstGeom prst="rect">
            <a:avLst/>
          </a:prstGeom>
        </p:spPr>
        <p:txBody>
          <a:bodyPr wrap="square">
            <a:spAutoFit/>
          </a:bodyPr>
          <a:lstStyle/>
          <a:p>
            <a:r>
              <a:rPr lang="vi-VN" sz="2400" dirty="0">
                <a:latin typeface="Times New Roman" panose="02020603050405020304" pitchFamily="18" charset="0"/>
                <a:ea typeface="Calibri" panose="020F0502020204030204" pitchFamily="34" charset="0"/>
                <a:cs typeface="Times New Roman" panose="02020603050405020304" pitchFamily="18" charset="0"/>
              </a:rPr>
              <a:t>+ Đẩy mạnh vơ vét, bóc lột người dân bản xứ, </a:t>
            </a:r>
            <a:r>
              <a:rPr lang="vi-VN" sz="2400" dirty="0">
                <a:latin typeface="Times New Roman" panose="02020603050405020304" pitchFamily="18" charset="0"/>
                <a:cs typeface="Times New Roman" panose="02020603050405020304" pitchFamily="18" charset="0"/>
              </a:rPr>
              <a:t>cướp đoạt ruộng đất đề lập đồn điền,....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013461" y="2305889"/>
            <a:ext cx="8267701" cy="461665"/>
          </a:xfrm>
          <a:prstGeom prst="rect">
            <a:avLst/>
          </a:prstGeom>
        </p:spPr>
        <p:txBody>
          <a:bodyPr wrap="square">
            <a:spAutoFit/>
          </a:bodyPr>
          <a:lstStyle/>
          <a:p>
            <a:r>
              <a:rPr lang="vi-VN" sz="2400" dirty="0">
                <a:latin typeface="Times New Roman" panose="02020603050405020304" pitchFamily="18" charset="0"/>
                <a:ea typeface="Calibri" panose="020F0502020204030204" pitchFamily="34" charset="0"/>
              </a:rPr>
              <a:t>+ Mở rộng đường giao thông để phục vụ cho công cuộc khai thác </a:t>
            </a:r>
            <a:endParaRPr lang="en-US" sz="2400" dirty="0"/>
          </a:p>
        </p:txBody>
      </p:sp>
      <p:sp>
        <p:nvSpPr>
          <p:cNvPr id="8" name="Rectangle 7"/>
          <p:cNvSpPr/>
          <p:nvPr/>
        </p:nvSpPr>
        <p:spPr>
          <a:xfrm>
            <a:off x="1013461" y="2653463"/>
            <a:ext cx="8130541" cy="941796"/>
          </a:xfrm>
          <a:prstGeom prst="rect">
            <a:avLst/>
          </a:prstGeom>
        </p:spPr>
        <p:txBody>
          <a:bodyPr wrap="square">
            <a:spAutoFit/>
          </a:bodyPr>
          <a:lstStyle/>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Du nhập của văn hoá phương Tây làm xói mòn những giá trị văn hoá truyền thống.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13459" y="3462396"/>
            <a:ext cx="4130490" cy="461665"/>
          </a:xfrm>
          <a:prstGeom prst="rect">
            <a:avLst/>
          </a:prstGeom>
        </p:spPr>
        <p:txBody>
          <a:bodyPr wrap="none">
            <a:spAutoFit/>
          </a:bodyPr>
          <a:lstStyle/>
          <a:p>
            <a:r>
              <a:rPr lang="vi-VN" sz="2400" dirty="0">
                <a:latin typeface="Times New Roman" panose="02020603050405020304" pitchFamily="18" charset="0"/>
                <a:ea typeface="Calibri" panose="020F0502020204030204" pitchFamily="34" charset="0"/>
              </a:rPr>
              <a:t>+ Thực hiện chính sách nô dịch </a:t>
            </a:r>
            <a:endParaRPr lang="en-US" sz="2400" dirty="0"/>
          </a:p>
        </p:txBody>
      </p:sp>
      <p:sp>
        <p:nvSpPr>
          <p:cNvPr id="10" name="Rectangle 9"/>
          <p:cNvSpPr/>
          <p:nvPr/>
        </p:nvSpPr>
        <p:spPr>
          <a:xfrm>
            <a:off x="952502" y="3820279"/>
            <a:ext cx="3395481" cy="517065"/>
          </a:xfrm>
          <a:prstGeom prst="rect">
            <a:avLst/>
          </a:prstGeom>
        </p:spPr>
        <p:txBody>
          <a:bodyPr wrap="none">
            <a:spAutoFit/>
          </a:bodyPr>
          <a:lstStyle/>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Có sự phân hoá sâu sắc: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960031" y="4149080"/>
            <a:ext cx="2686954" cy="461665"/>
          </a:xfrm>
          <a:prstGeom prst="rect">
            <a:avLst/>
          </a:prstGeom>
        </p:spPr>
        <p:txBody>
          <a:bodyPr wrap="none">
            <a:spAutoFit/>
          </a:bodyPr>
          <a:lstStyle/>
          <a:p>
            <a:r>
              <a:rPr lang="vi-VN" sz="2400" dirty="0">
                <a:latin typeface="Times New Roman" panose="02020603050405020304" pitchFamily="18" charset="0"/>
                <a:ea typeface="Calibri" panose="020F0502020204030204" pitchFamily="34" charset="0"/>
              </a:rPr>
              <a:t>- Giai cấp nông dân </a:t>
            </a:r>
            <a:endParaRPr lang="en-US" sz="2400" dirty="0"/>
          </a:p>
        </p:txBody>
      </p:sp>
      <p:sp>
        <p:nvSpPr>
          <p:cNvPr id="12" name="Rectangle 11"/>
          <p:cNvSpPr/>
          <p:nvPr/>
        </p:nvSpPr>
        <p:spPr>
          <a:xfrm>
            <a:off x="952500" y="4462989"/>
            <a:ext cx="5796780" cy="461665"/>
          </a:xfrm>
          <a:prstGeom prst="rect">
            <a:avLst/>
          </a:prstGeom>
        </p:spPr>
        <p:txBody>
          <a:bodyPr wrap="none">
            <a:spAutoFit/>
          </a:bodyPr>
          <a:lstStyle/>
          <a:p>
            <a:r>
              <a:rPr lang="vi-VN" sz="2400" dirty="0">
                <a:latin typeface="Times New Roman" panose="02020603050405020304" pitchFamily="18" charset="0"/>
                <a:ea typeface="Calibri" panose="020F0502020204030204" pitchFamily="34" charset="0"/>
              </a:rPr>
              <a:t>- Một bộ phận quý tộc, lãnh chúa phong kiến </a:t>
            </a:r>
            <a:endParaRPr lang="en-US" sz="2400" dirty="0"/>
          </a:p>
        </p:txBody>
      </p:sp>
      <p:sp>
        <p:nvSpPr>
          <p:cNvPr id="13" name="Rectangle 12"/>
          <p:cNvSpPr/>
          <p:nvPr/>
        </p:nvSpPr>
        <p:spPr>
          <a:xfrm>
            <a:off x="960033" y="4781176"/>
            <a:ext cx="8473441" cy="461665"/>
          </a:xfrm>
          <a:prstGeom prst="rect">
            <a:avLst/>
          </a:prstGeom>
        </p:spPr>
        <p:txBody>
          <a:bodyPr wrap="square">
            <a:spAutoFit/>
          </a:bodyPr>
          <a:lstStyle/>
          <a:p>
            <a:r>
              <a:rPr lang="vi-VN" sz="2400" dirty="0">
                <a:latin typeface="Times New Roman" panose="02020603050405020304" pitchFamily="18" charset="0"/>
                <a:ea typeface="Calibri" panose="020F0502020204030204" pitchFamily="34" charset="0"/>
              </a:rPr>
              <a:t>- GC tư sản dân tộc, giai cấp công nhân, tầng lớp tiểu tư sản </a:t>
            </a:r>
            <a:endParaRPr lang="en-US" sz="2400" dirty="0"/>
          </a:p>
        </p:txBody>
      </p:sp>
    </p:spTree>
    <p:extLst>
      <p:ext uri="{BB962C8B-B14F-4D97-AF65-F5344CB8AC3E}">
        <p14:creationId xmlns:p14="http://schemas.microsoft.com/office/powerpoint/2010/main" val="3208841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0"/>
            <a:ext cx="9144000" cy="5143500"/>
          </a:xfrm>
          <a:prstGeom prst="rect">
            <a:avLst/>
          </a:prstGeom>
        </p:spPr>
      </p:pic>
      <p:sp>
        <p:nvSpPr>
          <p:cNvPr id="9" name="Rectangle 8"/>
          <p:cNvSpPr/>
          <p:nvPr/>
        </p:nvSpPr>
        <p:spPr>
          <a:xfrm>
            <a:off x="0" y="-48934"/>
            <a:ext cx="8862060" cy="892552"/>
          </a:xfrm>
          <a:prstGeom prst="rect">
            <a:avLst/>
          </a:prstGeom>
        </p:spPr>
        <p:txBody>
          <a:bodyPr wrap="square">
            <a:spAutoFit/>
          </a:bodyPr>
          <a:lstStyle/>
          <a:p>
            <a:pPr algn="just"/>
            <a:r>
              <a:rPr lang="vi-VN" sz="2600" b="1" i="1" u="sng" dirty="0">
                <a:solidFill>
                  <a:schemeClr val="accent4">
                    <a:lumMod val="20000"/>
                    <a:lumOff val="80000"/>
                  </a:schemeClr>
                </a:solidFill>
                <a:latin typeface="Cambria" panose="02040503050406030204" pitchFamily="18" charset="0"/>
                <a:ea typeface="Cambria" panose="02040503050406030204" pitchFamily="18" charset="0"/>
              </a:rPr>
              <a:t>2. Tình hình Đông Nam Á dưới ách đô hộ của thực dân  phương Tây </a:t>
            </a:r>
            <a:r>
              <a:rPr lang="en-US" sz="2600" b="1" i="1" u="sng" dirty="0">
                <a:solidFill>
                  <a:srgbClr val="FF0000"/>
                </a:solidFill>
                <a:latin typeface="Cambria" panose="02040503050406030204" pitchFamily="18" charset="0"/>
                <a:ea typeface="Cambria" panose="02040503050406030204" pitchFamily="18" charset="0"/>
              </a:rPr>
              <a:t>(</a:t>
            </a:r>
            <a:r>
              <a:rPr lang="vi-VN" sz="2600" b="1" i="1" u="sng" dirty="0">
                <a:solidFill>
                  <a:srgbClr val="FF0000"/>
                </a:solidFill>
                <a:latin typeface="Cambria" panose="02040503050406030204" pitchFamily="18" charset="0"/>
                <a:ea typeface="Cambria" panose="02040503050406030204" pitchFamily="18" charset="0"/>
              </a:rPr>
              <a:t>Phần ghi bài vào vở)</a:t>
            </a:r>
            <a:endParaRPr lang="en-US" sz="2600" b="1" i="1" u="sng" dirty="0">
              <a:solidFill>
                <a:srgbClr val="FF0000"/>
              </a:solidFill>
              <a:latin typeface="Cambria" panose="02040503050406030204" pitchFamily="18" charset="0"/>
              <a:ea typeface="Cambria" panose="02040503050406030204" pitchFamily="18" charset="0"/>
            </a:endParaRPr>
          </a:p>
        </p:txBody>
      </p:sp>
      <p:sp>
        <p:nvSpPr>
          <p:cNvPr id="3" name="Rectangle 2"/>
          <p:cNvSpPr/>
          <p:nvPr/>
        </p:nvSpPr>
        <p:spPr>
          <a:xfrm>
            <a:off x="-72390" y="843618"/>
            <a:ext cx="9216390" cy="3961084"/>
          </a:xfrm>
          <a:prstGeom prst="rect">
            <a:avLst/>
          </a:prstGeom>
        </p:spPr>
        <p:txBody>
          <a:bodyPr wrap="square">
            <a:spAutoFit/>
          </a:bodyPr>
          <a:lstStyle/>
          <a:p>
            <a:pPr algn="just">
              <a:lnSpc>
                <a:spcPct val="115000"/>
              </a:lnSpc>
              <a:spcAft>
                <a:spcPts val="0"/>
              </a:spcAft>
            </a:pPr>
            <a:r>
              <a:rPr lang="vi-VN" sz="2200" b="1" dirty="0">
                <a:latin typeface="Times New Roman" panose="02020603050405020304" pitchFamily="18" charset="0"/>
                <a:ea typeface="Calibri" panose="020F0502020204030204" pitchFamily="34" charset="0"/>
                <a:cs typeface="Times New Roman" panose="02020603050405020304" pitchFamily="18" charset="0"/>
              </a:rPr>
              <a:t>- Về chính trị:</a:t>
            </a:r>
            <a:r>
              <a:rPr lang="vi-VN" sz="2200" dirty="0">
                <a:latin typeface="Times New Roman" panose="02020603050405020304" pitchFamily="18" charset="0"/>
                <a:ea typeface="Calibri" panose="020F0502020204030204" pitchFamily="34" charset="0"/>
                <a:cs typeface="Times New Roman" panose="02020603050405020304" pitchFamily="18" charset="0"/>
              </a:rPr>
              <a:t> Chính quyền, tầng lớp trên ở các nước đầu hàng, phụ thuộc hoặc làm tay sai cho thực dân. Bộ máy ở trung ương, cấp tỉnh đều do các quan chức thực dân điều hành.</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200" b="1" dirty="0">
                <a:latin typeface="Times New Roman" panose="02020603050405020304" pitchFamily="18" charset="0"/>
                <a:ea typeface="Calibri" panose="020F0502020204030204" pitchFamily="34" charset="0"/>
                <a:cs typeface="Times New Roman" panose="02020603050405020304" pitchFamily="18" charset="0"/>
              </a:rPr>
              <a:t>- Về kinh tế:</a:t>
            </a:r>
            <a:r>
              <a:rPr lang="vi-VN" sz="2200" dirty="0">
                <a:latin typeface="Times New Roman" panose="02020603050405020304" pitchFamily="18" charset="0"/>
                <a:ea typeface="Calibri" panose="020F0502020204030204" pitchFamily="34" charset="0"/>
                <a:cs typeface="Times New Roman" panose="02020603050405020304" pitchFamily="18" charset="0"/>
              </a:rPr>
              <a:t> Đẩy mạnh bóc lột người dân bản xứ, cướp đoạt ruộng đất đề lập đồn điền,.... Mở rộng đường giao thông để phục vụ cho công cuộc khai thác kinh tế hoặc đàn áp nhân dân.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200" b="1" dirty="0">
                <a:latin typeface="Times New Roman" panose="02020603050405020304" pitchFamily="18" charset="0"/>
                <a:ea typeface="Calibri" panose="020F0502020204030204" pitchFamily="34" charset="0"/>
                <a:cs typeface="Times New Roman" panose="02020603050405020304" pitchFamily="18" charset="0"/>
              </a:rPr>
              <a:t>- Về văn hoá:</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200" dirty="0">
                <a:latin typeface="Times New Roman" panose="02020603050405020304" pitchFamily="18" charset="0"/>
                <a:ea typeface="Calibri" panose="020F0502020204030204" pitchFamily="34" charset="0"/>
                <a:cs typeface="Times New Roman" panose="02020603050405020304" pitchFamily="18" charset="0"/>
              </a:rPr>
              <a:t>+ Du nhập của văn hoá phương Tây làm xói mòn những giá trị văn hoá truyền thống. Thực hiện chính sách nô dịch nhằm đồng hoá và ngu dân để dễ bề cai trị.</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b="1" dirty="0">
                <a:latin typeface="Times New Roman" panose="02020603050405020304" pitchFamily="18" charset="0"/>
                <a:ea typeface="Calibri" panose="020F0502020204030204" pitchFamily="34" charset="0"/>
                <a:cs typeface="Times New Roman" panose="02020603050405020304" pitchFamily="18" charset="0"/>
              </a:rPr>
              <a:t>Về xã hội:</a:t>
            </a:r>
            <a:r>
              <a:rPr lang="vi-VN" sz="2200" dirty="0">
                <a:latin typeface="Times New Roman" panose="02020603050405020304" pitchFamily="18" charset="0"/>
                <a:ea typeface="Calibri" panose="020F0502020204030204" pitchFamily="34" charset="0"/>
                <a:cs typeface="Times New Roman" panose="02020603050405020304" pitchFamily="18" charset="0"/>
              </a:rPr>
              <a:t> có sự phân hoá sâu sắc</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899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397" y="7144"/>
            <a:ext cx="8701564" cy="807913"/>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a:spAutoFit/>
          </a:bodyPr>
          <a:lstStyle/>
          <a:p>
            <a:r>
              <a:rPr lang="vi-VN" sz="2400" b="1" dirty="0">
                <a:solidFill>
                  <a:srgbClr val="FF0000"/>
                </a:solidFill>
                <a:latin typeface="+mj-lt"/>
              </a:rPr>
              <a:t>3. Cuộc đấu tranh của nhân dân các nước Đông Nam Á chống thực dân phương Tây từ nửa sau thế kỉ XVI đến giữa thế kỉ XIX.</a:t>
            </a:r>
            <a:endParaRPr lang="vi-VN" sz="2400" dirty="0">
              <a:solidFill>
                <a:srgbClr val="FF0000"/>
              </a:solidFill>
              <a:latin typeface="+mj-lt"/>
            </a:endParaRPr>
          </a:p>
        </p:txBody>
      </p:sp>
      <p:pic>
        <p:nvPicPr>
          <p:cNvPr id="1026" name="Picture 2" descr=" (ả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9" y="815057"/>
            <a:ext cx="4415159" cy="40684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399" y="4427920"/>
            <a:ext cx="4415159" cy="715581"/>
          </a:xfrm>
          <a:prstGeom prst="rect">
            <a:avLst/>
          </a:prstGeom>
          <a:solidFill>
            <a:schemeClr val="bg1"/>
          </a:solidFill>
        </p:spPr>
        <p:txBody>
          <a:bodyPr wrap="square" lIns="68580" tIns="34290" rIns="68580" bIns="34290" rtlCol="0">
            <a:spAutoFit/>
          </a:bodyPr>
          <a:lstStyle/>
          <a:p>
            <a:pPr algn="ctr"/>
            <a:r>
              <a:rPr lang="vi-VN" sz="2100" dirty="0">
                <a:latin typeface="+mj-lt"/>
              </a:rPr>
              <a:t>Lược đồ các quốc gia phong kiến Đông Nam Á thế kỉ XIII-XV</a:t>
            </a:r>
          </a:p>
        </p:txBody>
      </p:sp>
      <p:sp>
        <p:nvSpPr>
          <p:cNvPr id="3" name="Cloud Callout 2"/>
          <p:cNvSpPr/>
          <p:nvPr/>
        </p:nvSpPr>
        <p:spPr>
          <a:xfrm>
            <a:off x="5113245" y="815057"/>
            <a:ext cx="4030756" cy="2543346"/>
          </a:xfrm>
          <a:prstGeom prst="cloudCallout">
            <a:avLst>
              <a:gd name="adj1" fmla="val -67395"/>
              <a:gd name="adj2" fmla="val 77616"/>
            </a:avLst>
          </a:prstGeom>
          <a:solidFill>
            <a:srgbClr val="E99D0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4" name="TextBox 3"/>
          <p:cNvSpPr txBox="1"/>
          <p:nvPr/>
        </p:nvSpPr>
        <p:spPr>
          <a:xfrm>
            <a:off x="5516478" y="1467208"/>
            <a:ext cx="3224288" cy="1038746"/>
          </a:xfrm>
          <a:prstGeom prst="rect">
            <a:avLst/>
          </a:prstGeom>
          <a:solidFill>
            <a:srgbClr val="E99D05"/>
          </a:solidFill>
        </p:spPr>
        <p:txBody>
          <a:bodyPr wrap="square" lIns="68580" tIns="34290" rIns="68580" bIns="34290" rtlCol="0">
            <a:spAutoFit/>
          </a:bodyPr>
          <a:lstStyle/>
          <a:p>
            <a:pPr algn="ctr"/>
            <a:r>
              <a:rPr lang="vi-VN" sz="2100" b="1" dirty="0">
                <a:solidFill>
                  <a:schemeClr val="accent3">
                    <a:lumMod val="20000"/>
                    <a:lumOff val="80000"/>
                  </a:schemeClr>
                </a:solidFill>
                <a:latin typeface="+mj-lt"/>
              </a:rPr>
              <a:t>Tại sao Đông Nam Á trở thành đối tượng xâm lược của tư bản phương Tây?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179" y="252132"/>
            <a:ext cx="8290112" cy="4639732"/>
          </a:xfrm>
          <a:prstGeom prst="rect">
            <a:avLst/>
          </a:prstGeom>
          <a:solidFill>
            <a:schemeClr val="bg1"/>
          </a:solidFill>
        </p:spPr>
        <p:txBody>
          <a:bodyPr wrap="square" lIns="68580" tIns="34290" rIns="68580" bIns="34290" rtlCol="0">
            <a:spAutoFit/>
          </a:bodyPr>
          <a:lstStyle/>
          <a:p>
            <a:pPr algn="ctr"/>
            <a:r>
              <a:rPr lang="vi-VN" sz="2700" b="1" dirty="0">
                <a:solidFill>
                  <a:srgbClr val="0070C0"/>
                </a:solidFill>
                <a:latin typeface="Times New Roman" pitchFamily="18" charset="0"/>
                <a:cs typeface="Times New Roman" pitchFamily="18" charset="0"/>
              </a:rPr>
              <a:t>Khu vực Đông Nam Á trở thành đối tượng xâm lược của các nước tư bản phương Tây vì:</a:t>
            </a:r>
          </a:p>
          <a:p>
            <a:br>
              <a:rPr lang="vi-VN" sz="2700" dirty="0">
                <a:latin typeface="Times New Roman" pitchFamily="18" charset="0"/>
                <a:cs typeface="Times New Roman" pitchFamily="18" charset="0"/>
              </a:rPr>
            </a:br>
            <a:r>
              <a:rPr lang="vi-VN" sz="2700" dirty="0">
                <a:latin typeface="Times New Roman" pitchFamily="18" charset="0"/>
                <a:cs typeface="Times New Roman" pitchFamily="18" charset="0"/>
              </a:rPr>
              <a:t>- Sau cách mạng công nghiệp, nền kinh tế tư bản phát triển mạnh, các nước tư bản cần thị trường và thuộc địa, vì vậy đẩy mạnh xâm lược, tranh giành thuộc địa.</a:t>
            </a:r>
          </a:p>
          <a:p>
            <a:r>
              <a:rPr lang="vi-VN" sz="2700" dirty="0">
                <a:latin typeface="Times New Roman" pitchFamily="18" charset="0"/>
                <a:cs typeface="Times New Roman" pitchFamily="18" charset="0"/>
              </a:rPr>
              <a:t>- Đông Nam Á là một khu vực rộng lớn, đông dân, giàu tài nguyên, có vị trí chiến lược quan trọng, chế độ phong kiến đang suy yếu, trở thành đối tượng xâm lược của thực dân Âu – Mĩ</a:t>
            </a:r>
          </a:p>
          <a:p>
            <a:pPr marL="428625" indent="-428625">
              <a:buFontTx/>
              <a:buChar char="-"/>
            </a:pPr>
            <a:endParaRPr lang="vi-VN" sz="2700" dirty="0">
              <a:latin typeface="+mj-lt"/>
            </a:endParaRPr>
          </a:p>
        </p:txBody>
      </p:sp>
    </p:spTree>
    <p:extLst>
      <p:ext uri="{BB962C8B-B14F-4D97-AF65-F5344CB8AC3E}">
        <p14:creationId xmlns:p14="http://schemas.microsoft.com/office/powerpoint/2010/main" val="1431562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4204243"/>
              </p:ext>
            </p:extLst>
          </p:nvPr>
        </p:nvGraphicFramePr>
        <p:xfrm>
          <a:off x="121022" y="91441"/>
          <a:ext cx="8915402" cy="3994579"/>
        </p:xfrm>
        <a:graphic>
          <a:graphicData uri="http://schemas.openxmlformats.org/drawingml/2006/table">
            <a:tbl>
              <a:tblPr firstRow="1" bandRow="1">
                <a:tableStyleId>{5C22544A-7EE6-4342-B048-85BDC9FD1C3A}</a:tableStyleId>
              </a:tblPr>
              <a:tblGrid>
                <a:gridCol w="1551902">
                  <a:extLst>
                    <a:ext uri="{9D8B030D-6E8A-4147-A177-3AD203B41FA5}">
                      <a16:colId xmlns:a16="http://schemas.microsoft.com/office/drawing/2014/main" val="2265976604"/>
                    </a:ext>
                  </a:extLst>
                </a:gridCol>
                <a:gridCol w="1826672">
                  <a:extLst>
                    <a:ext uri="{9D8B030D-6E8A-4147-A177-3AD203B41FA5}">
                      <a16:colId xmlns:a16="http://schemas.microsoft.com/office/drawing/2014/main" val="127283980"/>
                    </a:ext>
                  </a:extLst>
                </a:gridCol>
                <a:gridCol w="4145057">
                  <a:extLst>
                    <a:ext uri="{9D8B030D-6E8A-4147-A177-3AD203B41FA5}">
                      <a16:colId xmlns:a16="http://schemas.microsoft.com/office/drawing/2014/main" val="796092597"/>
                    </a:ext>
                  </a:extLst>
                </a:gridCol>
                <a:gridCol w="1391771">
                  <a:extLst>
                    <a:ext uri="{9D8B030D-6E8A-4147-A177-3AD203B41FA5}">
                      <a16:colId xmlns:a16="http://schemas.microsoft.com/office/drawing/2014/main" val="655291073"/>
                    </a:ext>
                  </a:extLst>
                </a:gridCol>
              </a:tblGrid>
              <a:tr h="80010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Tên</a:t>
                      </a:r>
                      <a:r>
                        <a:rPr lang="en-US" sz="2400" baseline="0" dirty="0">
                          <a:solidFill>
                            <a:schemeClr val="tx1"/>
                          </a:solidFill>
                          <a:latin typeface="Times New Roman" panose="02020603050405020304" pitchFamily="18" charset="0"/>
                          <a:cs typeface="Times New Roman" panose="02020603050405020304" pitchFamily="18" charset="0"/>
                        </a:rPr>
                        <a:t> nước</a:t>
                      </a:r>
                      <a:endParaRPr lang="vi-VN" sz="2400" dirty="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40000"/>
                        <a:lumOff val="60000"/>
                      </a:schemeClr>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Thực</a:t>
                      </a:r>
                      <a:r>
                        <a:rPr lang="en-US" sz="2400" baseline="0" dirty="0">
                          <a:solidFill>
                            <a:schemeClr val="tx1"/>
                          </a:solidFill>
                          <a:latin typeface="Times New Roman" panose="02020603050405020304" pitchFamily="18" charset="0"/>
                          <a:cs typeface="Times New Roman" panose="02020603050405020304" pitchFamily="18" charset="0"/>
                        </a:rPr>
                        <a:t> dân xâm lược</a:t>
                      </a:r>
                      <a:endParaRPr lang="vi-VN" sz="2400" dirty="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40000"/>
                        <a:lumOff val="60000"/>
                      </a:schemeClr>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Phong trào</a:t>
                      </a:r>
                      <a:r>
                        <a:rPr lang="en-US" sz="2400" baseline="0" dirty="0">
                          <a:solidFill>
                            <a:schemeClr val="tx1"/>
                          </a:solidFill>
                          <a:latin typeface="Times New Roman" panose="02020603050405020304" pitchFamily="18" charset="0"/>
                          <a:cs typeface="Times New Roman" panose="02020603050405020304" pitchFamily="18" charset="0"/>
                        </a:rPr>
                        <a:t> tiêu biểu</a:t>
                      </a:r>
                      <a:endParaRPr lang="vi-VN" sz="2400" dirty="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40000"/>
                        <a:lumOff val="60000"/>
                      </a:schemeClr>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Kết</a:t>
                      </a:r>
                      <a:r>
                        <a:rPr lang="en-US" sz="2400" baseline="0" dirty="0">
                          <a:solidFill>
                            <a:schemeClr val="tx1"/>
                          </a:solidFill>
                          <a:latin typeface="Times New Roman" panose="02020603050405020304" pitchFamily="18" charset="0"/>
                          <a:cs typeface="Times New Roman" panose="02020603050405020304" pitchFamily="18" charset="0"/>
                        </a:rPr>
                        <a:t> quả</a:t>
                      </a:r>
                      <a:endParaRPr lang="vi-VN" sz="2400" dirty="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619720453"/>
                  </a:ext>
                </a:extLst>
              </a:tr>
              <a:tr h="1148715">
                <a:tc>
                  <a:txBody>
                    <a:bodyPr/>
                    <a:lstStyle/>
                    <a:p>
                      <a:endParaRPr lang="vi-VN" sz="1000" dirty="0"/>
                    </a:p>
                  </a:txBody>
                  <a:tcPr marL="68580" marR="68580" marT="34290" marB="34290"/>
                </a:tc>
                <a:tc>
                  <a:txBody>
                    <a:bodyPr/>
                    <a:lstStyle/>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txBody>
                  <a:tcPr marL="68580" marR="68580" marT="34290" marB="34290"/>
                </a:tc>
                <a:tc>
                  <a:txBody>
                    <a:bodyPr/>
                    <a:lstStyle/>
                    <a:p>
                      <a:endParaRPr lang="en-US" sz="1000" dirty="0"/>
                    </a:p>
                    <a:p>
                      <a:endParaRPr lang="en-US" sz="1000" dirty="0"/>
                    </a:p>
                    <a:p>
                      <a:endParaRPr lang="en-US" sz="1000" dirty="0"/>
                    </a:p>
                    <a:p>
                      <a:endParaRPr lang="en-US" sz="1000" dirty="0"/>
                    </a:p>
                    <a:p>
                      <a:endParaRPr lang="en-US" sz="1000" dirty="0"/>
                    </a:p>
                    <a:p>
                      <a:endParaRPr lang="vi-VN" sz="1000" dirty="0"/>
                    </a:p>
                  </a:txBody>
                  <a:tcPr marL="68580" marR="68580" marT="34290" marB="34290"/>
                </a:tc>
                <a:tc>
                  <a:txBody>
                    <a:bodyPr/>
                    <a:lstStyle/>
                    <a:p>
                      <a:endParaRPr lang="vi-VN" sz="1000" dirty="0"/>
                    </a:p>
                  </a:txBody>
                  <a:tcPr marL="68580" marR="68580" marT="34290" marB="34290"/>
                </a:tc>
                <a:extLst>
                  <a:ext uri="{0D108BD9-81ED-4DB2-BD59-A6C34878D82A}">
                    <a16:rowId xmlns:a16="http://schemas.microsoft.com/office/drawing/2014/main" val="112971687"/>
                  </a:ext>
                </a:extLst>
              </a:tr>
              <a:tr h="994410">
                <a:tc>
                  <a:txBody>
                    <a:bodyPr/>
                    <a:lstStyle/>
                    <a:p>
                      <a:endParaRPr lang="vi-VN" sz="1000" dirty="0"/>
                    </a:p>
                  </a:txBody>
                  <a:tcPr marL="68580" marR="68580" marT="34290" marB="34290"/>
                </a:tc>
                <a:tc>
                  <a:txBody>
                    <a:bodyPr/>
                    <a:lstStyle/>
                    <a:p>
                      <a:endParaRPr lang="en-US" sz="1000" dirty="0"/>
                    </a:p>
                    <a:p>
                      <a:endParaRPr lang="en-US" sz="1000" dirty="0"/>
                    </a:p>
                    <a:p>
                      <a:endParaRPr lang="en-US" sz="1000" dirty="0"/>
                    </a:p>
                    <a:p>
                      <a:endParaRPr lang="en-US" sz="1000" dirty="0"/>
                    </a:p>
                    <a:p>
                      <a:endParaRPr lang="en-US" sz="1000" dirty="0"/>
                    </a:p>
                    <a:p>
                      <a:endParaRPr lang="vi-VN" sz="1000" dirty="0"/>
                    </a:p>
                  </a:txBody>
                  <a:tcPr marL="68580" marR="68580" marT="34290" marB="34290"/>
                </a:tc>
                <a:tc>
                  <a:txBody>
                    <a:bodyPr/>
                    <a:lstStyle/>
                    <a:p>
                      <a:endParaRPr lang="en-US" sz="1000" dirty="0"/>
                    </a:p>
                    <a:p>
                      <a:endParaRPr lang="en-US" sz="1000" dirty="0"/>
                    </a:p>
                    <a:p>
                      <a:endParaRPr lang="en-US" sz="1000" dirty="0"/>
                    </a:p>
                    <a:p>
                      <a:endParaRPr lang="en-US" sz="1000" dirty="0"/>
                    </a:p>
                    <a:p>
                      <a:endParaRPr lang="vi-VN" sz="1000" dirty="0"/>
                    </a:p>
                  </a:txBody>
                  <a:tcPr marL="68580" marR="68580" marT="34290" marB="34290"/>
                </a:tc>
                <a:tc>
                  <a:txBody>
                    <a:bodyPr/>
                    <a:lstStyle/>
                    <a:p>
                      <a:endParaRPr lang="vi-VN" sz="1000" dirty="0"/>
                    </a:p>
                  </a:txBody>
                  <a:tcPr marL="68580" marR="68580" marT="34290" marB="34290"/>
                </a:tc>
                <a:extLst>
                  <a:ext uri="{0D108BD9-81ED-4DB2-BD59-A6C34878D82A}">
                    <a16:rowId xmlns:a16="http://schemas.microsoft.com/office/drawing/2014/main" val="737286008"/>
                  </a:ext>
                </a:extLst>
              </a:tr>
              <a:tr h="1051354">
                <a:tc>
                  <a:txBody>
                    <a:bodyPr/>
                    <a:lstStyle/>
                    <a:p>
                      <a:endParaRPr lang="vi-VN" sz="1000" dirty="0"/>
                    </a:p>
                  </a:txBody>
                  <a:tcPr marL="68580" marR="68580" marT="34290" marB="34290"/>
                </a:tc>
                <a:tc>
                  <a:txBody>
                    <a:bodyPr/>
                    <a:lstStyle/>
                    <a:p>
                      <a:endParaRPr lang="vi-VN" sz="1000" dirty="0"/>
                    </a:p>
                  </a:txBody>
                  <a:tcPr marL="68580" marR="68580" marT="34290" marB="34290"/>
                </a:tc>
                <a:tc>
                  <a:txBody>
                    <a:bodyPr/>
                    <a:lstStyle/>
                    <a:p>
                      <a:endParaRPr lang="en-US" sz="1000" dirty="0"/>
                    </a:p>
                    <a:p>
                      <a:endParaRPr lang="en-US" sz="1000" dirty="0"/>
                    </a:p>
                    <a:p>
                      <a:endParaRPr lang="en-US" sz="1000" dirty="0"/>
                    </a:p>
                    <a:p>
                      <a:endParaRPr lang="en-US" sz="1000" dirty="0"/>
                    </a:p>
                    <a:p>
                      <a:endParaRPr lang="en-US" sz="1000" dirty="0"/>
                    </a:p>
                    <a:p>
                      <a:endParaRPr lang="vi-VN" sz="1000" dirty="0"/>
                    </a:p>
                  </a:txBody>
                  <a:tcPr marL="68580" marR="68580" marT="34290" marB="34290"/>
                </a:tc>
                <a:tc>
                  <a:txBody>
                    <a:bodyPr/>
                    <a:lstStyle/>
                    <a:p>
                      <a:endParaRPr lang="vi-VN" sz="1000" dirty="0"/>
                    </a:p>
                  </a:txBody>
                  <a:tcPr marL="68580" marR="68580" marT="34290" marB="34290"/>
                </a:tc>
                <a:extLst>
                  <a:ext uri="{0D108BD9-81ED-4DB2-BD59-A6C34878D82A}">
                    <a16:rowId xmlns:a16="http://schemas.microsoft.com/office/drawing/2014/main" val="216792301"/>
                  </a:ext>
                </a:extLst>
              </a:tr>
            </a:tbl>
          </a:graphicData>
        </a:graphic>
      </p:graphicFrame>
      <p:sp>
        <p:nvSpPr>
          <p:cNvPr id="3" name="TextBox 2"/>
          <p:cNvSpPr txBox="1"/>
          <p:nvPr/>
        </p:nvSpPr>
        <p:spPr>
          <a:xfrm>
            <a:off x="3546450" y="973304"/>
            <a:ext cx="4064374" cy="1608133"/>
          </a:xfrm>
          <a:prstGeom prst="rect">
            <a:avLst/>
          </a:prstGeom>
          <a:noFill/>
        </p:spPr>
        <p:txBody>
          <a:bodyPr wrap="square" lIns="68580" tIns="34290" rIns="68580" bIns="34290" rtlCol="0">
            <a:spAutoFit/>
          </a:bodyPr>
          <a:lstStyle/>
          <a:p>
            <a:r>
              <a:rPr lang="en-US" sz="2000" dirty="0">
                <a:latin typeface="Times New Roman" panose="02020603050405020304" pitchFamily="18" charset="0"/>
                <a:cs typeface="Times New Roman" panose="02020603050405020304" pitchFamily="18" charset="0"/>
              </a:rPr>
              <a:t>- Khởi nghĩa Tơ-ru-nô Giê-giô (1675).</a:t>
            </a:r>
          </a:p>
          <a:p>
            <a:r>
              <a:rPr lang="en-US" sz="2000" dirty="0">
                <a:latin typeface="Times New Roman" panose="02020603050405020304" pitchFamily="18" charset="0"/>
                <a:cs typeface="Times New Roman" panose="02020603050405020304" pitchFamily="18" charset="0"/>
              </a:rPr>
              <a:t>- Khởi nghĩa Su-ra-pa-tít (1683– 1719).</a:t>
            </a:r>
          </a:p>
          <a:p>
            <a:r>
              <a:rPr lang="en-US" sz="2000" dirty="0">
                <a:latin typeface="Times New Roman" panose="02020603050405020304" pitchFamily="18" charset="0"/>
                <a:cs typeface="Times New Roman" panose="02020603050405020304" pitchFamily="18" charset="0"/>
              </a:rPr>
              <a:t>- Khởi nghĩa Đi-pô-nê-gô-nô (1825 –1830).</a:t>
            </a:r>
            <a:endParaRPr lang="vi-VN"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768184" y="1395128"/>
            <a:ext cx="1633817" cy="377026"/>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Hà Lan</a:t>
            </a:r>
            <a:endParaRPr lang="vi-VN"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04314" y="1319903"/>
            <a:ext cx="1381685" cy="377026"/>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Thất bại</a:t>
            </a:r>
            <a:endParaRPr lang="vi-VN"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1559" y="1319903"/>
            <a:ext cx="1502708" cy="377026"/>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In-đô-nê-xi-a</a:t>
            </a:r>
            <a:endParaRPr lang="vi-VN"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21023" y="2808421"/>
            <a:ext cx="1502708" cy="377026"/>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Phi-líp-pin</a:t>
            </a:r>
            <a:endParaRPr lang="vi-VN" sz="2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47701" y="4095058"/>
            <a:ext cx="1502708" cy="377026"/>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Miến Điện</a:t>
            </a:r>
            <a:endParaRPr lang="vi-VN" sz="2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833736" y="2706030"/>
            <a:ext cx="1502708" cy="684803"/>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Thực dân Tây Ban Nha</a:t>
            </a:r>
            <a:endParaRPr lang="vi-VN"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539938" y="2555988"/>
            <a:ext cx="4064374" cy="992579"/>
          </a:xfrm>
          <a:prstGeom prst="rect">
            <a:avLst/>
          </a:prstGeom>
          <a:noFill/>
        </p:spPr>
        <p:txBody>
          <a:bodyPr wrap="square" lIns="68580" tIns="34290" rIns="68580" bIns="34290" rtlCol="0">
            <a:spAutoFit/>
          </a:bodyPr>
          <a:lstStyle/>
          <a:p>
            <a:r>
              <a:rPr lang="en-US" sz="2000" dirty="0">
                <a:latin typeface="Times New Roman" panose="02020603050405020304" pitchFamily="18" charset="0"/>
                <a:cs typeface="Times New Roman" panose="02020603050405020304" pitchFamily="18" charset="0"/>
              </a:rPr>
              <a:t>- Sự chống trả của thổ dân đảo Mác-tan (1521)</a:t>
            </a:r>
          </a:p>
          <a:p>
            <a:r>
              <a:rPr lang="en-US" sz="2000" dirty="0">
                <a:latin typeface="Times New Roman" panose="02020603050405020304" pitchFamily="18" charset="0"/>
                <a:cs typeface="Times New Roman" panose="02020603050405020304" pitchFamily="18" charset="0"/>
              </a:rPr>
              <a:t>- Khởi nghĩa của Nô va – lét (1823)</a:t>
            </a:r>
            <a:endParaRPr lang="vi-VN"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771756" y="3970026"/>
            <a:ext cx="1633817" cy="992579"/>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Quân Anh </a:t>
            </a:r>
          </a:p>
          <a:p>
            <a:pPr algn="ctr"/>
            <a:r>
              <a:rPr lang="en-US" sz="2000" dirty="0">
                <a:latin typeface="Times New Roman" panose="02020603050405020304" pitchFamily="18" charset="0"/>
                <a:cs typeface="Times New Roman" panose="02020603050405020304" pitchFamily="18" charset="0"/>
              </a:rPr>
              <a:t>(1824 – 2826)</a:t>
            </a:r>
            <a:endParaRPr lang="vi-VN" sz="2000" dirty="0">
              <a:latin typeface="Times New Roman" panose="02020603050405020304" pitchFamily="18" charset="0"/>
              <a:cs typeface="Times New Roman" panose="02020603050405020304" pitchFamily="18" charset="0"/>
            </a:endParaRPr>
          </a:p>
          <a:p>
            <a:pPr algn="ctr"/>
            <a:endParaRPr lang="vi-VN" sz="2000" dirty="0"/>
          </a:p>
        </p:txBody>
      </p:sp>
      <p:sp>
        <p:nvSpPr>
          <p:cNvPr id="24" name="TextBox 23"/>
          <p:cNvSpPr txBox="1"/>
          <p:nvPr/>
        </p:nvSpPr>
        <p:spPr>
          <a:xfrm>
            <a:off x="3686177" y="3952313"/>
            <a:ext cx="3771899" cy="992579"/>
          </a:xfrm>
          <a:prstGeom prst="rect">
            <a:avLst/>
          </a:prstGeom>
          <a:noFill/>
        </p:spPr>
        <p:txBody>
          <a:bodyPr wrap="square" lIns="68580" tIns="34290" rIns="68580" bIns="34290" rtlCol="0">
            <a:spAutoFit/>
          </a:bodyPr>
          <a:lstStyle/>
          <a:p>
            <a:r>
              <a:rPr lang="en-US" sz="2000" dirty="0">
                <a:latin typeface="Times New Roman" panose="02020603050405020304" pitchFamily="18" charset="0"/>
                <a:cs typeface="Times New Roman" panose="02020603050405020304" pitchFamily="18" charset="0"/>
              </a:rPr>
              <a:t>- Sự kháng cự của quân Miến Điện do tướng Ban-đu-la chỉ huy</a:t>
            </a:r>
            <a:endParaRPr lang="vi-VN" sz="2000" dirty="0">
              <a:latin typeface="Times New Roman" panose="02020603050405020304" pitchFamily="18" charset="0"/>
              <a:cs typeface="Times New Roman" panose="02020603050405020304" pitchFamily="18" charset="0"/>
            </a:endParaRPr>
          </a:p>
          <a:p>
            <a:endParaRPr lang="vi-VN" sz="2000" dirty="0"/>
          </a:p>
        </p:txBody>
      </p:sp>
      <p:sp>
        <p:nvSpPr>
          <p:cNvPr id="25" name="TextBox 24"/>
          <p:cNvSpPr txBox="1"/>
          <p:nvPr/>
        </p:nvSpPr>
        <p:spPr>
          <a:xfrm>
            <a:off x="7654740" y="2808421"/>
            <a:ext cx="1381685" cy="377026"/>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Thất bại</a:t>
            </a:r>
            <a:endParaRPr lang="vi-VN" sz="20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7658892" y="4016218"/>
            <a:ext cx="1381685" cy="377026"/>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Thất bại</a:t>
            </a:r>
            <a:endParaRPr lang="vi-VN" sz="20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p:bldP spid="20" grpId="0"/>
      <p:bldP spid="21"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561" y="275142"/>
            <a:ext cx="8421221" cy="346249"/>
          </a:xfrm>
          <a:prstGeom prst="rect">
            <a:avLst/>
          </a:prstGeom>
          <a:solidFill>
            <a:schemeClr val="bg1"/>
          </a:solidFill>
        </p:spPr>
        <p:txBody>
          <a:bodyPr wrap="square" lIns="68580" tIns="34290" rIns="68580" bIns="34290" rtlCol="0">
            <a:spAutoFit/>
          </a:bodyPr>
          <a:lstStyle/>
          <a:p>
            <a:endParaRPr lang="vi-VN" dirty="0"/>
          </a:p>
        </p:txBody>
      </p:sp>
      <p:pic>
        <p:nvPicPr>
          <p:cNvPr id="5" name="Picture 4"/>
          <p:cNvPicPr>
            <a:picLocks noChangeAspect="1"/>
          </p:cNvPicPr>
          <p:nvPr/>
        </p:nvPicPr>
        <p:blipFill>
          <a:blip r:embed="rId2"/>
          <a:stretch>
            <a:fillRect/>
          </a:stretch>
        </p:blipFill>
        <p:spPr>
          <a:xfrm>
            <a:off x="562466" y="275142"/>
            <a:ext cx="4076770" cy="4295825"/>
          </a:xfrm>
          <a:prstGeom prst="rect">
            <a:avLst/>
          </a:prstGeom>
        </p:spPr>
      </p:pic>
      <p:sp>
        <p:nvSpPr>
          <p:cNvPr id="6" name="TextBox 5"/>
          <p:cNvSpPr txBox="1"/>
          <p:nvPr/>
        </p:nvSpPr>
        <p:spPr>
          <a:xfrm>
            <a:off x="437557" y="4598385"/>
            <a:ext cx="4326591" cy="346249"/>
          </a:xfrm>
          <a:prstGeom prst="rect">
            <a:avLst/>
          </a:prstGeom>
          <a:noFill/>
        </p:spPr>
        <p:txBody>
          <a:bodyPr wrap="square" lIns="68580" tIns="34290" rIns="68580" bIns="34290" rtlCol="0">
            <a:spAutoFit/>
          </a:bodyPr>
          <a:lstStyle/>
          <a:p>
            <a:pPr algn="ctr"/>
            <a:r>
              <a:rPr lang="vi-VN" b="1" dirty="0">
                <a:latin typeface="Times New Roman" panose="02020603050405020304" pitchFamily="18" charset="0"/>
                <a:cs typeface="Times New Roman" panose="02020603050405020304" pitchFamily="18" charset="0"/>
              </a:rPr>
              <a:t>Hình 4.4. </a:t>
            </a:r>
            <a:r>
              <a:rPr lang="vi-VN" dirty="0">
                <a:latin typeface="Times New Roman" panose="02020603050405020304" pitchFamily="18" charset="0"/>
                <a:cs typeface="Times New Roman" panose="02020603050405020304" pitchFamily="18" charset="0"/>
              </a:rPr>
              <a:t>Tượng La-pu-la-pu (Phi-líp-pin</a:t>
            </a:r>
            <a:r>
              <a:rPr lang="vi-VN" dirty="0"/>
              <a:t>)</a:t>
            </a:r>
          </a:p>
        </p:txBody>
      </p:sp>
      <p:sp>
        <p:nvSpPr>
          <p:cNvPr id="7" name="TextBox 6"/>
          <p:cNvSpPr txBox="1"/>
          <p:nvPr/>
        </p:nvSpPr>
        <p:spPr>
          <a:xfrm>
            <a:off x="4810686" y="541769"/>
            <a:ext cx="3741644" cy="3762568"/>
          </a:xfrm>
          <a:prstGeom prst="rect">
            <a:avLst/>
          </a:prstGeom>
          <a:noFill/>
        </p:spPr>
        <p:txBody>
          <a:bodyPr wrap="square" lIns="68580" tIns="34290" rIns="68580" bIns="34290" rtlCol="0">
            <a:spAutoFit/>
          </a:bodyPr>
          <a:lstStyle/>
          <a:p>
            <a:pPr algn="ctr"/>
            <a:r>
              <a:rPr lang="vi-VN" sz="2400" dirty="0">
                <a:latin typeface="Times New Roman" panose="02020603050405020304" pitchFamily="18" charset="0"/>
                <a:cs typeface="Times New Roman" panose="02020603050405020304" pitchFamily="18" charset="0"/>
              </a:rPr>
              <a:t>Lapu-Lapu là vua của Cebu tại Visayas. Philippines xem ông là người anh hùng đầu tiên Philippines vì ông là người dân tộc bản địa đầu tiên chống lại thực dân Tây Ban Nha thông qua chiến thắng của ông đối với nhà thám hiểm Ferdinand Magellan.</a:t>
            </a:r>
          </a:p>
        </p:txBody>
      </p:sp>
    </p:spTree>
    <p:extLst>
      <p:ext uri="{BB962C8B-B14F-4D97-AF65-F5344CB8AC3E}">
        <p14:creationId xmlns:p14="http://schemas.microsoft.com/office/powerpoint/2010/main" val="274531752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3621"/>
            <a:ext cx="8302751" cy="1031442"/>
          </a:xfrm>
        </p:spPr>
        <p:txBody>
          <a:bodyPr>
            <a:noAutofit/>
          </a:bodyPr>
          <a:lstStyle/>
          <a:p>
            <a:r>
              <a:rPr lang="vi-VN" sz="2400" b="1" dirty="0">
                <a:solidFill>
                  <a:srgbClr val="FF0000"/>
                </a:solidFill>
              </a:rPr>
              <a:t>3. Cuộc đấu tranh của nhân dân các nước Đông Nam Á chống thực dân phương Tây từ nửa sau thế kỉ XVI đến giữa thế kỉ XIX.</a:t>
            </a:r>
            <a:br>
              <a:rPr lang="vi-VN" sz="2400" dirty="0">
                <a:solidFill>
                  <a:srgbClr val="FF0000"/>
                </a:solidFill>
              </a:rPr>
            </a:br>
            <a:endParaRPr lang="en-US" sz="2400" dirty="0"/>
          </a:p>
        </p:txBody>
      </p:sp>
      <p:sp>
        <p:nvSpPr>
          <p:cNvPr id="3" name="Content Placeholder 2"/>
          <p:cNvSpPr>
            <a:spLocks noGrp="1"/>
          </p:cNvSpPr>
          <p:nvPr>
            <p:ph idx="1"/>
          </p:nvPr>
        </p:nvSpPr>
        <p:spPr>
          <a:xfrm>
            <a:off x="409651" y="1141171"/>
            <a:ext cx="8277149" cy="3453452"/>
          </a:xfrm>
        </p:spPr>
        <p:txBody>
          <a:bodyPr>
            <a:noAutofit/>
          </a:bodyPr>
          <a:lstStyle/>
          <a:p>
            <a:pPr marL="0" indent="0">
              <a:buNone/>
            </a:pPr>
            <a:r>
              <a:rPr lang="en-US" sz="1800" b="1" dirty="0">
                <a:solidFill>
                  <a:srgbClr val="FF0000"/>
                </a:solidFill>
                <a:latin typeface="Times New Roman" pitchFamily="18" charset="0"/>
                <a:cs typeface="Times New Roman" pitchFamily="18" charset="0"/>
              </a:rPr>
              <a:t>* </a:t>
            </a:r>
            <a:r>
              <a:rPr lang="vi-VN" sz="1800" b="1" dirty="0">
                <a:solidFill>
                  <a:srgbClr val="FF0000"/>
                </a:solidFill>
                <a:latin typeface="Times New Roman" pitchFamily="18" charset="0"/>
                <a:cs typeface="Times New Roman" pitchFamily="18" charset="0"/>
              </a:rPr>
              <a:t>In-đô-nê-xi-a</a:t>
            </a:r>
            <a:r>
              <a:rPr lang="en-US" sz="1800" dirty="0">
                <a:solidFill>
                  <a:srgbClr val="FF0000"/>
                </a:solidFill>
                <a:latin typeface="Times New Roman" pitchFamily="18" charset="0"/>
                <a:cs typeface="Times New Roman" pitchFamily="18" charset="0"/>
              </a:rPr>
              <a:t>: </a:t>
            </a:r>
            <a:r>
              <a:rPr lang="vi-VN" sz="1800" dirty="0">
                <a:latin typeface="Times New Roman" pitchFamily="18" charset="0"/>
                <a:cs typeface="Times New Roman" pitchFamily="18" charset="0"/>
              </a:rPr>
              <a:t>Nhiều cuộc khởi nghĩa nổ ra để chống lại thực dân Hà Lan như: khởi nghĩa Tơ-ru-nô Giê-giô (1675), khởi nghĩa Su-ra-pa-rít (1683-1719), khởi nghĩa Đi-pô-nê-gô-rô (1825-1830),... nhưng đều thất bại.</a:t>
            </a:r>
          </a:p>
          <a:p>
            <a:pPr marL="0" indent="0">
              <a:buNone/>
            </a:pPr>
            <a:r>
              <a:rPr lang="en-US" sz="1800" b="1" dirty="0">
                <a:solidFill>
                  <a:srgbClr val="FF0000"/>
                </a:solidFill>
                <a:latin typeface="Times New Roman" pitchFamily="18" charset="0"/>
                <a:cs typeface="Times New Roman" pitchFamily="18" charset="0"/>
              </a:rPr>
              <a:t>* </a:t>
            </a:r>
            <a:r>
              <a:rPr lang="vi-VN" sz="1800" b="1" dirty="0">
                <a:solidFill>
                  <a:srgbClr val="FF0000"/>
                </a:solidFill>
                <a:latin typeface="Times New Roman" pitchFamily="18" charset="0"/>
                <a:cs typeface="Times New Roman" pitchFamily="18" charset="0"/>
              </a:rPr>
              <a:t>Phi-líp-pin:</a:t>
            </a:r>
            <a:endParaRPr lang="vi-VN" sz="1800" dirty="0">
              <a:solidFill>
                <a:srgbClr val="FF0000"/>
              </a:solidFill>
              <a:latin typeface="Times New Roman" pitchFamily="18" charset="0"/>
              <a:cs typeface="Times New Roman" pitchFamily="18" charset="0"/>
            </a:endParaRPr>
          </a:p>
          <a:p>
            <a:pPr marL="0" indent="0">
              <a:buNone/>
            </a:pPr>
            <a:r>
              <a:rPr lang="vi-VN" sz="1800" dirty="0">
                <a:latin typeface="Times New Roman" pitchFamily="18" charset="0"/>
                <a:cs typeface="Times New Roman" pitchFamily="18" charset="0"/>
              </a:rPr>
              <a:t>- Thực dân Tây Ban Nha xâm nhập đã vấp phải sự chống trả quyết liệt của thổ dân đảo Mác-tan (1521) với thủ lĩnh là La-pu-la-pu.</a:t>
            </a:r>
          </a:p>
          <a:p>
            <a:pPr marL="0" indent="0">
              <a:buNone/>
            </a:pPr>
            <a:r>
              <a:rPr lang="vi-VN" sz="1800" dirty="0">
                <a:latin typeface="Times New Roman" pitchFamily="18" charset="0"/>
                <a:cs typeface="Times New Roman" pitchFamily="18" charset="0"/>
              </a:rPr>
              <a:t>- Đầu thế kỉ XIX, phong trào đấu tranh có bước tiến rõ rệt, tiêu biểu: khởi nghĩa của Nô-va-lét (1823), khởi nghĩa Khơ-rút-xơ (1844),...</a:t>
            </a:r>
          </a:p>
          <a:p>
            <a:pPr marL="0" indent="0">
              <a:buNone/>
            </a:pPr>
            <a:r>
              <a:rPr lang="en-US" sz="1800" b="1" dirty="0">
                <a:solidFill>
                  <a:srgbClr val="FF0000"/>
                </a:solidFill>
                <a:latin typeface="Times New Roman" pitchFamily="18" charset="0"/>
                <a:cs typeface="Times New Roman" pitchFamily="18" charset="0"/>
              </a:rPr>
              <a:t>* </a:t>
            </a:r>
            <a:r>
              <a:rPr lang="vi-VN" sz="1800" b="1" dirty="0">
                <a:solidFill>
                  <a:srgbClr val="FF0000"/>
                </a:solidFill>
                <a:latin typeface="Times New Roman" pitchFamily="18" charset="0"/>
                <a:cs typeface="Times New Roman" pitchFamily="18" charset="0"/>
              </a:rPr>
              <a:t> Miến Điện:</a:t>
            </a:r>
            <a:endParaRPr lang="vi-VN" sz="1800" dirty="0">
              <a:solidFill>
                <a:srgbClr val="FF0000"/>
              </a:solidFill>
              <a:latin typeface="Times New Roman" pitchFamily="18" charset="0"/>
              <a:cs typeface="Times New Roman" pitchFamily="18" charset="0"/>
            </a:endParaRPr>
          </a:p>
          <a:p>
            <a:pPr marL="0" indent="0">
              <a:buNone/>
            </a:pPr>
            <a:r>
              <a:rPr lang="vi-VN" sz="1800" dirty="0">
                <a:latin typeface="Times New Roman" pitchFamily="18" charset="0"/>
                <a:cs typeface="Times New Roman" pitchFamily="18" charset="0"/>
              </a:rPr>
              <a:t>- Quân Anh vấp phải sự kháng cự của quân đội Miến Điện do tướng Ban-đu-la chỉ huy.</a:t>
            </a:r>
          </a:p>
          <a:p>
            <a:pPr marL="0" indent="0">
              <a:buNone/>
            </a:pPr>
            <a:r>
              <a:rPr lang="vi-VN" sz="1800" dirty="0">
                <a:latin typeface="Times New Roman" pitchFamily="18" charset="0"/>
                <a:cs typeface="Times New Roman" pitchFamily="18" charset="0"/>
              </a:rPr>
              <a:t>- Năm 1825, Ban-đu-la hi sinh, cuộc kháng chiến thất bại.</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5176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82487" y="228600"/>
            <a:ext cx="6781800" cy="3145971"/>
          </a:xfrm>
          <a:prstGeom prst="rect">
            <a:avLst/>
          </a:prstGeom>
          <a:noFill/>
          <a:ln w="9525">
            <a:noFill/>
            <a:miter lim="800000"/>
            <a:headEnd/>
            <a:tailEnd/>
          </a:ln>
          <a:effectLst/>
        </p:spPr>
      </p:pic>
      <p:sp>
        <p:nvSpPr>
          <p:cNvPr id="3" name="Title 1"/>
          <p:cNvSpPr>
            <a:spLocks noGrp="1"/>
          </p:cNvSpPr>
          <p:nvPr>
            <p:ph type="title"/>
          </p:nvPr>
        </p:nvSpPr>
        <p:spPr>
          <a:xfrm>
            <a:off x="816429" y="3210435"/>
            <a:ext cx="8327571" cy="686650"/>
          </a:xfrm>
        </p:spPr>
        <p:txBody>
          <a:bodyPr>
            <a:normAutofit/>
          </a:bodyPr>
          <a:lstStyle/>
          <a:p>
            <a:r>
              <a:rPr lang="vi-VN" sz="2400" b="1" dirty="0"/>
              <a:t>Bức tranh tái hiện lại sự kiện lịch sử gì?</a:t>
            </a:r>
            <a:r>
              <a:rPr lang="vi-VN" sz="2400" b="1" i="1" dirty="0"/>
              <a:t> </a:t>
            </a:r>
            <a:endParaRPr lang="vi-VN" sz="2300" dirty="0"/>
          </a:p>
        </p:txBody>
      </p:sp>
      <p:sp>
        <p:nvSpPr>
          <p:cNvPr id="4" name="Title 1"/>
          <p:cNvSpPr txBox="1">
            <a:spLocks/>
          </p:cNvSpPr>
          <p:nvPr/>
        </p:nvSpPr>
        <p:spPr>
          <a:xfrm>
            <a:off x="609601" y="3907122"/>
            <a:ext cx="8098971" cy="6866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vi-VN" sz="2400" b="1" u="none" strike="noStrike" kern="1200" cap="none" spc="0" normalizeH="0" baseline="0" noProof="0" dirty="0">
                <a:ln>
                  <a:noFill/>
                </a:ln>
                <a:solidFill>
                  <a:schemeClr val="tx1"/>
                </a:solidFill>
                <a:effectLst/>
                <a:uLnTx/>
                <a:uFillTx/>
                <a:latin typeface="+mj-lt"/>
                <a:ea typeface="+mj-ea"/>
                <a:cs typeface="+mj-cs"/>
              </a:rPr>
              <a:t>Miến Điện là tên gọi của đất nước nào ngày nay? </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vi-VN" sz="2400" b="1" u="none" strike="noStrike" kern="1200" cap="none" spc="0" normalizeH="0" baseline="0" noProof="0" dirty="0">
                <a:ln>
                  <a:noFill/>
                </a:ln>
                <a:solidFill>
                  <a:schemeClr val="tx1"/>
                </a:solidFill>
                <a:effectLst/>
                <a:uLnTx/>
                <a:uFillTx/>
                <a:latin typeface="+mj-lt"/>
                <a:ea typeface="+mj-ea"/>
                <a:cs typeface="+mj-cs"/>
              </a:rPr>
              <a:t>Em biết gì về vềnguyên nhân dẫn đến sự kiện lịch sử đó?</a:t>
            </a:r>
            <a:endParaRPr kumimoji="0" lang="vi-VN" sz="2400" b="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939" y="100854"/>
            <a:ext cx="8942294" cy="346249"/>
          </a:xfrm>
          <a:prstGeom prst="rect">
            <a:avLst/>
          </a:prstGeom>
          <a:solidFill>
            <a:schemeClr val="bg1"/>
          </a:solidFill>
        </p:spPr>
        <p:txBody>
          <a:bodyPr wrap="square" lIns="68580" tIns="34290" rIns="68580" bIns="34290" rtlCol="0">
            <a:spAutoFit/>
          </a:bodyPr>
          <a:lstStyle/>
          <a:p>
            <a:endParaRPr lang="vi-VN" dirty="0"/>
          </a:p>
        </p:txBody>
      </p:sp>
      <p:sp>
        <p:nvSpPr>
          <p:cNvPr id="5" name="Rounded Rectangular Callout 4"/>
          <p:cNvSpPr/>
          <p:nvPr/>
        </p:nvSpPr>
        <p:spPr>
          <a:xfrm>
            <a:off x="1011891" y="215320"/>
            <a:ext cx="7140388" cy="927847"/>
          </a:xfrm>
          <a:prstGeom prst="wedgeRoundRectCallout">
            <a:avLst>
              <a:gd name="adj1" fmla="val -9816"/>
              <a:gd name="adj2" fmla="val 13436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sz="2400" b="1" dirty="0">
                <a:latin typeface="Times New Roman" pitchFamily="18" charset="0"/>
                <a:cs typeface="Times New Roman" pitchFamily="18" charset="0"/>
              </a:rPr>
              <a:t>Tại sao các phong trào này đều thất bại ?</a:t>
            </a:r>
          </a:p>
        </p:txBody>
      </p:sp>
      <p:sp>
        <p:nvSpPr>
          <p:cNvPr id="6" name="TextBox 5"/>
          <p:cNvSpPr txBox="1"/>
          <p:nvPr/>
        </p:nvSpPr>
        <p:spPr>
          <a:xfrm>
            <a:off x="927848" y="1936378"/>
            <a:ext cx="7806018" cy="1546577"/>
          </a:xfrm>
          <a:prstGeom prst="rect">
            <a:avLst/>
          </a:prstGeom>
          <a:solidFill>
            <a:schemeClr val="accent1">
              <a:lumMod val="20000"/>
              <a:lumOff val="80000"/>
            </a:schemeClr>
          </a:solidFill>
        </p:spPr>
        <p:txBody>
          <a:bodyPr wrap="square" lIns="68580" tIns="34290" rIns="68580" bIns="34290" rtlCol="0">
            <a:spAutoFit/>
          </a:bodyPr>
          <a:lstStyle/>
          <a:p>
            <a:r>
              <a:rPr lang="vi-VN" sz="2400" dirty="0">
                <a:latin typeface="Times New Roman" pitchFamily="18" charset="0"/>
                <a:cs typeface="Times New Roman" pitchFamily="18" charset="0"/>
              </a:rPr>
              <a:t>- Lực lượng của các nước thực dân phương Tây còn mạnh.</a:t>
            </a:r>
          </a:p>
          <a:p>
            <a:r>
              <a:rPr lang="vi-VN" sz="2400" dirty="0">
                <a:latin typeface="Times New Roman" pitchFamily="18" charset="0"/>
                <a:cs typeface="Times New Roman" pitchFamily="18" charset="0"/>
              </a:rPr>
              <a:t>- Chính quyền phong kiến ở các nước đầu hàng, làm tay sai.</a:t>
            </a:r>
          </a:p>
          <a:p>
            <a:r>
              <a:rPr lang="vi-VN" sz="2400" dirty="0">
                <a:latin typeface="Times New Roman" pitchFamily="18" charset="0"/>
                <a:cs typeface="Times New Roman" pitchFamily="18" charset="0"/>
              </a:rPr>
              <a:t>- Các cuộc đấu tranh của nhân dân còn diễn ra lẻ tẻ, chưa có tổ chức và lãnh đạo chặt chẽ.</a:t>
            </a:r>
          </a:p>
        </p:txBody>
      </p:sp>
    </p:spTree>
    <p:extLst>
      <p:ext uri="{BB962C8B-B14F-4D97-AF65-F5344CB8AC3E}">
        <p14:creationId xmlns:p14="http://schemas.microsoft.com/office/powerpoint/2010/main" val="29259476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58"/>
            <a:ext cx="9190553" cy="857250"/>
          </a:xfrm>
        </p:spPr>
        <p:txBody>
          <a:bodyPr lIns="68580" tIns="34290" rIns="68580" bIns="34290">
            <a:noAutofit/>
          </a:bodyPr>
          <a:lstStyle/>
          <a:p>
            <a:r>
              <a:rPr lang="en-US" sz="2800" dirty="0" err="1">
                <a:solidFill>
                  <a:srgbClr val="FF0000"/>
                </a:solidFill>
                <a:latin typeface="Times New Roman" pitchFamily="18" charset="0"/>
                <a:cs typeface="Times New Roman" pitchFamily="18" charset="0"/>
              </a:rPr>
              <a:t>LUYỆN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TẬP</a:t>
            </a:r>
            <a:br>
              <a:rPr lang="vi-VN" sz="2800" dirty="0">
                <a:solidFill>
                  <a:srgbClr val="FF0000"/>
                </a:solidFill>
                <a:latin typeface="Times New Roman" pitchFamily="18" charset="0"/>
                <a:cs typeface="Times New Roman" pitchFamily="18" charset="0"/>
              </a:rPr>
            </a:br>
            <a:r>
              <a:rPr lang="vi-VN" sz="2800" dirty="0">
                <a:solidFill>
                  <a:srgbClr val="FF0000"/>
                </a:solidFill>
                <a:latin typeface="Times New Roman" pitchFamily="18" charset="0"/>
                <a:cs typeface="Times New Roman" pitchFamily="18" charset="0"/>
              </a:rPr>
              <a:t>Chọn phương án A,B,C hoặc D đúng nhất. </a:t>
            </a:r>
            <a:endParaRPr lang="en-US" sz="2800" dirty="0">
              <a:solidFill>
                <a:srgbClr val="FF0000"/>
              </a:solidFill>
              <a:latin typeface="Times New Roman" pitchFamily="18" charset="0"/>
              <a:cs typeface="Times New Roman" pitchFamily="18" charset="0"/>
            </a:endParaRPr>
          </a:p>
        </p:txBody>
      </p:sp>
      <p:sp>
        <p:nvSpPr>
          <p:cNvPr id="4" name="Rectangle 3"/>
          <p:cNvSpPr/>
          <p:nvPr/>
        </p:nvSpPr>
        <p:spPr>
          <a:xfrm>
            <a:off x="83820" y="985243"/>
            <a:ext cx="9197340" cy="954107"/>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cs typeface="Times New Roman" panose="02020603050405020304" pitchFamily="18" charset="0"/>
              </a:rPr>
              <a:t>Câu 1: Dưới ách đô hộ của </a:t>
            </a:r>
            <a:r>
              <a:rPr lang="vi-VN" sz="2800" dirty="0">
                <a:latin typeface="+mj-lt"/>
              </a:rPr>
              <a:t>thực dân  phương Tây</a:t>
            </a:r>
            <a:r>
              <a:rPr lang="vi-VN" sz="2800" dirty="0">
                <a:latin typeface="+mj-lt"/>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bộ máy ở trung ương, cấp tỉnh của Đông Nam Á đều do ai điều hành?</a:t>
            </a:r>
            <a:endParaRPr lang="en-US" sz="2800" dirty="0"/>
          </a:p>
        </p:txBody>
      </p:sp>
      <p:sp>
        <p:nvSpPr>
          <p:cNvPr id="5" name="TextBox 4"/>
          <p:cNvSpPr txBox="1"/>
          <p:nvPr/>
        </p:nvSpPr>
        <p:spPr>
          <a:xfrm>
            <a:off x="579120" y="2025878"/>
            <a:ext cx="6156960" cy="523220"/>
          </a:xfrm>
          <a:prstGeom prst="rect">
            <a:avLst/>
          </a:prstGeom>
          <a:noFill/>
        </p:spPr>
        <p:txBody>
          <a:bodyPr wrap="square" rtlCol="0">
            <a:spAutoFit/>
          </a:bodyPr>
          <a:lstStyle/>
          <a:p>
            <a:r>
              <a:rPr lang="vi-VN" sz="2800" dirty="0">
                <a:latin typeface="+mj-lt"/>
              </a:rPr>
              <a:t>A. Các quan chức thực dân</a:t>
            </a:r>
            <a:endParaRPr lang="en-US" sz="2800" dirty="0">
              <a:latin typeface="+mj-lt"/>
            </a:endParaRPr>
          </a:p>
        </p:txBody>
      </p:sp>
      <p:sp>
        <p:nvSpPr>
          <p:cNvPr id="6" name="TextBox 5"/>
          <p:cNvSpPr txBox="1"/>
          <p:nvPr/>
        </p:nvSpPr>
        <p:spPr>
          <a:xfrm>
            <a:off x="579120" y="2513796"/>
            <a:ext cx="6156960" cy="523220"/>
          </a:xfrm>
          <a:prstGeom prst="rect">
            <a:avLst/>
          </a:prstGeom>
          <a:noFill/>
        </p:spPr>
        <p:txBody>
          <a:bodyPr wrap="square" rtlCol="0">
            <a:spAutoFit/>
          </a:bodyPr>
          <a:lstStyle/>
          <a:p>
            <a:r>
              <a:rPr lang="vi-VN" sz="2800" dirty="0">
                <a:latin typeface="+mj-lt"/>
              </a:rPr>
              <a:t>B. Do các quan lại, tay sai</a:t>
            </a:r>
            <a:endParaRPr lang="en-US" sz="2800" dirty="0">
              <a:latin typeface="+mj-lt"/>
            </a:endParaRPr>
          </a:p>
        </p:txBody>
      </p:sp>
      <p:sp>
        <p:nvSpPr>
          <p:cNvPr id="7" name="TextBox 6"/>
          <p:cNvSpPr txBox="1"/>
          <p:nvPr/>
        </p:nvSpPr>
        <p:spPr>
          <a:xfrm>
            <a:off x="579120" y="2975208"/>
            <a:ext cx="6156960" cy="523220"/>
          </a:xfrm>
          <a:prstGeom prst="rect">
            <a:avLst/>
          </a:prstGeom>
          <a:noFill/>
        </p:spPr>
        <p:txBody>
          <a:bodyPr wrap="square" rtlCol="0">
            <a:spAutoFit/>
          </a:bodyPr>
          <a:lstStyle/>
          <a:p>
            <a:r>
              <a:rPr lang="vi-VN" sz="2800" dirty="0">
                <a:latin typeface="+mj-lt"/>
              </a:rPr>
              <a:t>C. Những người bản xứ</a:t>
            </a:r>
            <a:endParaRPr lang="en-US" sz="2800" dirty="0">
              <a:latin typeface="+mj-lt"/>
            </a:endParaRPr>
          </a:p>
        </p:txBody>
      </p:sp>
      <p:sp>
        <p:nvSpPr>
          <p:cNvPr id="8" name="TextBox 7"/>
          <p:cNvSpPr txBox="1"/>
          <p:nvPr/>
        </p:nvSpPr>
        <p:spPr>
          <a:xfrm>
            <a:off x="579120" y="3436620"/>
            <a:ext cx="6156960" cy="523220"/>
          </a:xfrm>
          <a:prstGeom prst="rect">
            <a:avLst/>
          </a:prstGeom>
          <a:noFill/>
        </p:spPr>
        <p:txBody>
          <a:bodyPr wrap="square" rtlCol="0">
            <a:spAutoFit/>
          </a:bodyPr>
          <a:lstStyle/>
          <a:p>
            <a:r>
              <a:rPr lang="vi-VN" sz="2800" dirty="0">
                <a:latin typeface="+mj-lt"/>
              </a:rPr>
              <a:t>D. Chính quyền bản xứ</a:t>
            </a:r>
            <a:endParaRPr lang="en-US" sz="2800" dirty="0">
              <a:latin typeface="+mj-lt"/>
            </a:endParaRPr>
          </a:p>
        </p:txBody>
      </p:sp>
    </p:spTree>
    <p:extLst>
      <p:ext uri="{BB962C8B-B14F-4D97-AF65-F5344CB8AC3E}">
        <p14:creationId xmlns:p14="http://schemas.microsoft.com/office/powerpoint/2010/main" val="755926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1" nodeType="clickEffect">
                                  <p:stCondLst>
                                    <p:cond delay="0"/>
                                  </p:stCondLst>
                                  <p:childTnLst>
                                    <p:animClr clrSpc="rgb" dir="cw">
                                      <p:cBhvr override="childStyle">
                                        <p:cTn id="34" dur="250" autoRev="1" fill="remove"/>
                                        <p:tgtEl>
                                          <p:spTgt spid="5"/>
                                        </p:tgtEl>
                                        <p:attrNameLst>
                                          <p:attrName>style.color</p:attrName>
                                        </p:attrNameLst>
                                      </p:cBhvr>
                                      <p:to>
                                        <a:schemeClr val="bg1"/>
                                      </p:to>
                                    </p:animClr>
                                    <p:animClr clrSpc="rgb" dir="cw">
                                      <p:cBhvr>
                                        <p:cTn id="35" dur="250" autoRev="1" fill="remove"/>
                                        <p:tgtEl>
                                          <p:spTgt spid="5"/>
                                        </p:tgtEl>
                                        <p:attrNameLst>
                                          <p:attrName>fillcolor</p:attrName>
                                        </p:attrNameLst>
                                      </p:cBhvr>
                                      <p:to>
                                        <a:schemeClr val="bg1"/>
                                      </p:to>
                                    </p:animClr>
                                    <p:set>
                                      <p:cBhvr>
                                        <p:cTn id="36" dur="250" autoRev="1" fill="remove"/>
                                        <p:tgtEl>
                                          <p:spTgt spid="5"/>
                                        </p:tgtEl>
                                        <p:attrNameLst>
                                          <p:attrName>fill.type</p:attrName>
                                        </p:attrNameLst>
                                      </p:cBhvr>
                                      <p:to>
                                        <p:strVal val="solid"/>
                                      </p:to>
                                    </p:set>
                                    <p:set>
                                      <p:cBhvr>
                                        <p:cTn id="37"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58"/>
            <a:ext cx="9190553" cy="857250"/>
          </a:xfrm>
        </p:spPr>
        <p:txBody>
          <a:bodyPr lIns="68580" tIns="34290" rIns="68580" bIns="34290">
            <a:noAutofit/>
          </a:bodyPr>
          <a:lstStyle/>
          <a:p>
            <a:r>
              <a:rPr lang="en-US" sz="2800" dirty="0" err="1">
                <a:solidFill>
                  <a:srgbClr val="FF0000"/>
                </a:solidFill>
                <a:latin typeface="Times New Roman" pitchFamily="18" charset="0"/>
                <a:cs typeface="Times New Roman" pitchFamily="18" charset="0"/>
              </a:rPr>
              <a:t>LUYỆN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TẬP</a:t>
            </a:r>
            <a:br>
              <a:rPr lang="vi-VN" sz="2800" dirty="0">
                <a:solidFill>
                  <a:srgbClr val="FF0000"/>
                </a:solidFill>
                <a:latin typeface="Times New Roman" pitchFamily="18" charset="0"/>
                <a:cs typeface="Times New Roman" pitchFamily="18" charset="0"/>
              </a:rPr>
            </a:br>
            <a:r>
              <a:rPr lang="vi-VN" sz="2800" dirty="0">
                <a:solidFill>
                  <a:srgbClr val="FF0000"/>
                </a:solidFill>
                <a:latin typeface="Times New Roman" pitchFamily="18" charset="0"/>
                <a:cs typeface="Times New Roman" pitchFamily="18" charset="0"/>
              </a:rPr>
              <a:t>Chọn phương án A,B,C hoặc D đúng nhất. </a:t>
            </a:r>
            <a:endParaRPr lang="en-US" sz="2800" dirty="0">
              <a:solidFill>
                <a:srgbClr val="FF0000"/>
              </a:solidFill>
              <a:latin typeface="Times New Roman" pitchFamily="18" charset="0"/>
              <a:cs typeface="Times New Roman" pitchFamily="18" charset="0"/>
            </a:endParaRPr>
          </a:p>
        </p:txBody>
      </p:sp>
      <p:sp>
        <p:nvSpPr>
          <p:cNvPr id="4" name="Rectangle 3"/>
          <p:cNvSpPr/>
          <p:nvPr/>
        </p:nvSpPr>
        <p:spPr>
          <a:xfrm>
            <a:off x="83820" y="985243"/>
            <a:ext cx="9197340" cy="954107"/>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cs typeface="Times New Roman" panose="02020603050405020304" pitchFamily="18" charset="0"/>
              </a:rPr>
              <a:t>Câu 2: Thực dân  phương Tây mở rộng hệ thống đường giao thông để làm gì? </a:t>
            </a:r>
            <a:endParaRPr lang="en-US" sz="2800" dirty="0"/>
          </a:p>
        </p:txBody>
      </p:sp>
      <p:sp>
        <p:nvSpPr>
          <p:cNvPr id="5" name="TextBox 4"/>
          <p:cNvSpPr txBox="1"/>
          <p:nvPr/>
        </p:nvSpPr>
        <p:spPr>
          <a:xfrm>
            <a:off x="505963" y="2026623"/>
            <a:ext cx="8044618" cy="523220"/>
          </a:xfrm>
          <a:prstGeom prst="rect">
            <a:avLst/>
          </a:prstGeom>
          <a:noFill/>
        </p:spPr>
        <p:txBody>
          <a:bodyPr wrap="square" rtlCol="0">
            <a:spAutoFit/>
          </a:bodyPr>
          <a:lstStyle/>
          <a:p>
            <a:r>
              <a:rPr lang="vi-VN" sz="2800" dirty="0">
                <a:latin typeface="+mj-lt"/>
              </a:rPr>
              <a:t>A. Giúp dân bản xứ thuận tiện vận chuyển hàng hóa. </a:t>
            </a:r>
            <a:endParaRPr lang="en-US" sz="2800" dirty="0">
              <a:latin typeface="+mj-lt"/>
            </a:endParaRPr>
          </a:p>
        </p:txBody>
      </p:sp>
      <p:sp>
        <p:nvSpPr>
          <p:cNvPr id="6" name="TextBox 5"/>
          <p:cNvSpPr txBox="1"/>
          <p:nvPr/>
        </p:nvSpPr>
        <p:spPr>
          <a:xfrm>
            <a:off x="505963" y="2498154"/>
            <a:ext cx="8178625" cy="523220"/>
          </a:xfrm>
          <a:prstGeom prst="rect">
            <a:avLst/>
          </a:prstGeom>
          <a:noFill/>
        </p:spPr>
        <p:txBody>
          <a:bodyPr wrap="square" rtlCol="0">
            <a:spAutoFit/>
          </a:bodyPr>
          <a:lstStyle/>
          <a:p>
            <a:r>
              <a:rPr lang="vi-VN" sz="2800" dirty="0">
                <a:latin typeface="+mj-lt"/>
              </a:rPr>
              <a:t>B. Tạo cơ sở để xây dựng nền kinh tế vững chắc.</a:t>
            </a:r>
            <a:endParaRPr lang="en-US" sz="2800" dirty="0">
              <a:latin typeface="+mj-lt"/>
            </a:endParaRPr>
          </a:p>
        </p:txBody>
      </p:sp>
      <p:sp>
        <p:nvSpPr>
          <p:cNvPr id="7" name="TextBox 6"/>
          <p:cNvSpPr txBox="1"/>
          <p:nvPr/>
        </p:nvSpPr>
        <p:spPr>
          <a:xfrm>
            <a:off x="505962" y="2970430"/>
            <a:ext cx="8561837" cy="523220"/>
          </a:xfrm>
          <a:prstGeom prst="rect">
            <a:avLst/>
          </a:prstGeom>
          <a:noFill/>
        </p:spPr>
        <p:txBody>
          <a:bodyPr wrap="square" rtlCol="0">
            <a:spAutoFit/>
          </a:bodyPr>
          <a:lstStyle/>
          <a:p>
            <a:r>
              <a:rPr lang="vi-VN" sz="2800" dirty="0">
                <a:latin typeface="+mj-lt"/>
              </a:rPr>
              <a:t>C. </a:t>
            </a:r>
            <a:r>
              <a:rPr lang="vi-VN" sz="2800" dirty="0">
                <a:latin typeface="Times New Roman" panose="02020603050405020304" pitchFamily="18" charset="0"/>
                <a:ea typeface="Calibri" panose="020F0502020204030204" pitchFamily="34" charset="0"/>
                <a:cs typeface="Times New Roman" panose="02020603050405020304" pitchFamily="18" charset="0"/>
              </a:rPr>
              <a:t>Phục vụ cho công cuộc khai thác kinh tế, đàn áp NDan.</a:t>
            </a:r>
            <a:r>
              <a:rPr lang="vi-VN" sz="2800" dirty="0">
                <a:latin typeface="+mj-lt"/>
              </a:rPr>
              <a:t> </a:t>
            </a:r>
            <a:endParaRPr lang="en-US" sz="2800" dirty="0">
              <a:latin typeface="+mj-lt"/>
            </a:endParaRPr>
          </a:p>
        </p:txBody>
      </p:sp>
      <p:sp>
        <p:nvSpPr>
          <p:cNvPr id="8" name="TextBox 7"/>
          <p:cNvSpPr txBox="1"/>
          <p:nvPr/>
        </p:nvSpPr>
        <p:spPr>
          <a:xfrm>
            <a:off x="505963" y="3493650"/>
            <a:ext cx="6156960" cy="523220"/>
          </a:xfrm>
          <a:prstGeom prst="rect">
            <a:avLst/>
          </a:prstGeom>
          <a:noFill/>
        </p:spPr>
        <p:txBody>
          <a:bodyPr wrap="square" rtlCol="0">
            <a:spAutoFit/>
          </a:bodyPr>
          <a:lstStyle/>
          <a:p>
            <a:r>
              <a:rPr lang="vi-VN" sz="2800" dirty="0">
                <a:latin typeface="+mj-lt"/>
              </a:rPr>
              <a:t>D. </a:t>
            </a:r>
            <a:r>
              <a:rPr lang="vi-VN" sz="2800" dirty="0">
                <a:latin typeface="Times New Roman" panose="02020603050405020304" pitchFamily="18" charset="0"/>
                <a:ea typeface="Calibri" panose="020F0502020204030204" pitchFamily="34" charset="0"/>
                <a:cs typeface="Times New Roman" panose="02020603050405020304" pitchFamily="18" charset="0"/>
              </a:rPr>
              <a:t>Đẩy mạnh bóc lột dân bản xứ.</a:t>
            </a:r>
            <a:endParaRPr lang="en-US" sz="2800" dirty="0">
              <a:latin typeface="+mj-lt"/>
            </a:endParaRPr>
          </a:p>
        </p:txBody>
      </p:sp>
    </p:spTree>
    <p:extLst>
      <p:ext uri="{BB962C8B-B14F-4D97-AF65-F5344CB8AC3E}">
        <p14:creationId xmlns:p14="http://schemas.microsoft.com/office/powerpoint/2010/main" val="39612915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8" presetClass="emph" presetSubtype="0" fill="hold" grpId="1" nodeType="clickEffect">
                                  <p:stCondLst>
                                    <p:cond delay="0"/>
                                  </p:stCondLst>
                                  <p:iterate type="lt">
                                    <p:tmPct val="10000"/>
                                  </p:iterate>
                                  <p:childTnLst>
                                    <p:animClr clrSpc="rgb" dir="cw">
                                      <p:cBhvr override="childStyle">
                                        <p:cTn id="34" dur="500" fill="hold"/>
                                        <p:tgtEl>
                                          <p:spTgt spid="7"/>
                                        </p:tgtEl>
                                        <p:attrNameLst>
                                          <p:attrName>style.color</p:attrName>
                                        </p:attrNameLst>
                                      </p:cBhvr>
                                      <p:to>
                                        <a:schemeClr val="accent2"/>
                                      </p:to>
                                    </p:animClr>
                                    <p:animClr clrSpc="rgb" dir="cw">
                                      <p:cBhvr>
                                        <p:cTn id="35" dur="500" fill="hold"/>
                                        <p:tgtEl>
                                          <p:spTgt spid="7"/>
                                        </p:tgtEl>
                                        <p:attrNameLst>
                                          <p:attrName>fillcolor</p:attrName>
                                        </p:attrNameLst>
                                      </p:cBhvr>
                                      <p:to>
                                        <a:schemeClr val="accent2"/>
                                      </p:to>
                                    </p:animClr>
                                    <p:set>
                                      <p:cBhvr>
                                        <p:cTn id="36" dur="500" fill="hold"/>
                                        <p:tgtEl>
                                          <p:spTgt spid="7"/>
                                        </p:tgtEl>
                                        <p:attrNameLst>
                                          <p:attrName>fill.type</p:attrName>
                                        </p:attrNameLst>
                                      </p:cBhvr>
                                      <p:to>
                                        <p:strVal val="solid"/>
                                      </p:to>
                                    </p:set>
                                    <p:anim to="1.5" calcmode="lin" valueType="num">
                                      <p:cBhvr override="childStyle">
                                        <p:cTn id="37" dur="5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58"/>
            <a:ext cx="9190553" cy="857250"/>
          </a:xfrm>
        </p:spPr>
        <p:txBody>
          <a:bodyPr lIns="68580" tIns="34290" rIns="68580" bIns="34290">
            <a:noAutofit/>
          </a:bodyPr>
          <a:lstStyle/>
          <a:p>
            <a:r>
              <a:rPr lang="en-US" sz="2800" dirty="0" err="1">
                <a:solidFill>
                  <a:srgbClr val="FF0000"/>
                </a:solidFill>
                <a:latin typeface="Times New Roman" pitchFamily="18" charset="0"/>
                <a:cs typeface="Times New Roman" pitchFamily="18" charset="0"/>
              </a:rPr>
              <a:t>LUYỆN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TẬP</a:t>
            </a:r>
            <a:br>
              <a:rPr lang="vi-VN" sz="2800" dirty="0">
                <a:solidFill>
                  <a:srgbClr val="FF0000"/>
                </a:solidFill>
                <a:latin typeface="Times New Roman" pitchFamily="18" charset="0"/>
                <a:cs typeface="Times New Roman" pitchFamily="18" charset="0"/>
              </a:rPr>
            </a:br>
            <a:r>
              <a:rPr lang="vi-VN" sz="2800" dirty="0">
                <a:solidFill>
                  <a:srgbClr val="FF0000"/>
                </a:solidFill>
                <a:latin typeface="Times New Roman" pitchFamily="18" charset="0"/>
                <a:cs typeface="Times New Roman" pitchFamily="18" charset="0"/>
              </a:rPr>
              <a:t>Chọn phương án A,B,C hoặc D đúng nhất. </a:t>
            </a:r>
            <a:endParaRPr lang="en-US" sz="2800" dirty="0">
              <a:solidFill>
                <a:srgbClr val="FF0000"/>
              </a:solidFill>
              <a:latin typeface="Times New Roman" pitchFamily="18" charset="0"/>
              <a:cs typeface="Times New Roman" pitchFamily="18" charset="0"/>
            </a:endParaRPr>
          </a:p>
        </p:txBody>
      </p:sp>
      <p:sp>
        <p:nvSpPr>
          <p:cNvPr id="4" name="Rectangle 3"/>
          <p:cNvSpPr/>
          <p:nvPr/>
        </p:nvSpPr>
        <p:spPr>
          <a:xfrm>
            <a:off x="83820" y="985243"/>
            <a:ext cx="9197340" cy="1384995"/>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cs typeface="Times New Roman" panose="02020603050405020304" pitchFamily="18" charset="0"/>
              </a:rPr>
              <a:t>Câu 3: Về văn hoá, thực dân phương Tây đã thực hiện chính sách nào để dễ bề cai trị?    </a:t>
            </a:r>
          </a:p>
          <a:p>
            <a:endParaRPr lang="en-US" sz="2800" dirty="0"/>
          </a:p>
        </p:txBody>
      </p:sp>
      <p:sp>
        <p:nvSpPr>
          <p:cNvPr id="5" name="TextBox 4"/>
          <p:cNvSpPr txBox="1"/>
          <p:nvPr/>
        </p:nvSpPr>
        <p:spPr>
          <a:xfrm>
            <a:off x="505963" y="2026623"/>
            <a:ext cx="8044618" cy="523220"/>
          </a:xfrm>
          <a:prstGeom prst="rect">
            <a:avLst/>
          </a:prstGeom>
          <a:noFill/>
        </p:spPr>
        <p:txBody>
          <a:bodyPr wrap="square" rtlCol="0">
            <a:spAutoFit/>
          </a:bodyPr>
          <a:lstStyle/>
          <a:p>
            <a:r>
              <a:rPr lang="vi-VN" sz="2800" dirty="0">
                <a:latin typeface="+mj-lt"/>
              </a:rPr>
              <a:t>A. Chính sách chia để trị. </a:t>
            </a:r>
            <a:endParaRPr lang="en-US" sz="2800" dirty="0">
              <a:latin typeface="+mj-lt"/>
            </a:endParaRPr>
          </a:p>
        </p:txBody>
      </p:sp>
      <p:sp>
        <p:nvSpPr>
          <p:cNvPr id="6" name="TextBox 5"/>
          <p:cNvSpPr txBox="1"/>
          <p:nvPr/>
        </p:nvSpPr>
        <p:spPr>
          <a:xfrm>
            <a:off x="505963" y="2498154"/>
            <a:ext cx="8178625" cy="523220"/>
          </a:xfrm>
          <a:prstGeom prst="rect">
            <a:avLst/>
          </a:prstGeom>
          <a:noFill/>
        </p:spPr>
        <p:txBody>
          <a:bodyPr wrap="square" rtlCol="0">
            <a:spAutoFit/>
          </a:bodyPr>
          <a:lstStyle/>
          <a:p>
            <a:r>
              <a:rPr lang="vi-VN" sz="2800" dirty="0">
                <a:latin typeface="+mj-lt"/>
              </a:rPr>
              <a:t>B. </a:t>
            </a:r>
            <a:r>
              <a:rPr lang="vi-VN" sz="2800" dirty="0">
                <a:latin typeface="Times New Roman" panose="02020603050405020304" pitchFamily="18" charset="0"/>
                <a:ea typeface="Calibri" panose="020F0502020204030204" pitchFamily="34" charset="0"/>
                <a:cs typeface="Times New Roman" panose="02020603050405020304" pitchFamily="18" charset="0"/>
              </a:rPr>
              <a:t>Chính sách đồng hóa. </a:t>
            </a:r>
            <a:endParaRPr lang="en-US" sz="2800" dirty="0">
              <a:latin typeface="+mj-lt"/>
            </a:endParaRPr>
          </a:p>
        </p:txBody>
      </p:sp>
      <p:sp>
        <p:nvSpPr>
          <p:cNvPr id="7" name="TextBox 6"/>
          <p:cNvSpPr txBox="1"/>
          <p:nvPr/>
        </p:nvSpPr>
        <p:spPr>
          <a:xfrm>
            <a:off x="505962" y="2970430"/>
            <a:ext cx="8561837" cy="523220"/>
          </a:xfrm>
          <a:prstGeom prst="rect">
            <a:avLst/>
          </a:prstGeom>
          <a:noFill/>
        </p:spPr>
        <p:txBody>
          <a:bodyPr wrap="square" rtlCol="0">
            <a:spAutoFit/>
          </a:bodyPr>
          <a:lstStyle/>
          <a:p>
            <a:r>
              <a:rPr lang="vi-VN" sz="2800" dirty="0">
                <a:latin typeface="+mj-lt"/>
              </a:rPr>
              <a:t>C. </a:t>
            </a:r>
            <a:r>
              <a:rPr lang="vi-VN" sz="2800" dirty="0">
                <a:latin typeface="Times New Roman" panose="02020603050405020304" pitchFamily="18" charset="0"/>
                <a:ea typeface="Calibri" panose="020F0502020204030204" pitchFamily="34" charset="0"/>
                <a:cs typeface="Times New Roman" panose="02020603050405020304" pitchFamily="18" charset="0"/>
              </a:rPr>
              <a:t>Chính sách nô dịch.</a:t>
            </a:r>
            <a:r>
              <a:rPr lang="vi-VN" sz="2800" dirty="0">
                <a:latin typeface="+mj-lt"/>
              </a:rPr>
              <a:t>  </a:t>
            </a:r>
            <a:endParaRPr lang="en-US" sz="2800" dirty="0">
              <a:latin typeface="+mj-lt"/>
            </a:endParaRPr>
          </a:p>
        </p:txBody>
      </p:sp>
      <p:sp>
        <p:nvSpPr>
          <p:cNvPr id="8" name="TextBox 7"/>
          <p:cNvSpPr txBox="1"/>
          <p:nvPr/>
        </p:nvSpPr>
        <p:spPr>
          <a:xfrm>
            <a:off x="505963" y="3493650"/>
            <a:ext cx="6156960" cy="523220"/>
          </a:xfrm>
          <a:prstGeom prst="rect">
            <a:avLst/>
          </a:prstGeom>
          <a:noFill/>
        </p:spPr>
        <p:txBody>
          <a:bodyPr wrap="square" rtlCol="0">
            <a:spAutoFit/>
          </a:bodyPr>
          <a:lstStyle/>
          <a:p>
            <a:r>
              <a:rPr lang="vi-VN" sz="2800" dirty="0">
                <a:latin typeface="+mj-lt"/>
              </a:rPr>
              <a:t>D. Chính sách ngu dân.</a:t>
            </a:r>
            <a:endParaRPr lang="en-US" sz="2800" dirty="0">
              <a:latin typeface="+mj-lt"/>
            </a:endParaRPr>
          </a:p>
        </p:txBody>
      </p:sp>
    </p:spTree>
    <p:extLst>
      <p:ext uri="{BB962C8B-B14F-4D97-AF65-F5344CB8AC3E}">
        <p14:creationId xmlns:p14="http://schemas.microsoft.com/office/powerpoint/2010/main" val="1954933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8" presetClass="emph" presetSubtype="0" fill="hold" grpId="1" nodeType="clickEffect">
                                  <p:stCondLst>
                                    <p:cond delay="0"/>
                                  </p:stCondLst>
                                  <p:iterate type="lt">
                                    <p:tmPct val="10000"/>
                                  </p:iterate>
                                  <p:childTnLst>
                                    <p:animClr clrSpc="rgb" dir="cw">
                                      <p:cBhvr override="childStyle">
                                        <p:cTn id="34" dur="500" fill="hold"/>
                                        <p:tgtEl>
                                          <p:spTgt spid="7"/>
                                        </p:tgtEl>
                                        <p:attrNameLst>
                                          <p:attrName>style.color</p:attrName>
                                        </p:attrNameLst>
                                      </p:cBhvr>
                                      <p:to>
                                        <a:schemeClr val="accent2"/>
                                      </p:to>
                                    </p:animClr>
                                    <p:animClr clrSpc="rgb" dir="cw">
                                      <p:cBhvr>
                                        <p:cTn id="35" dur="500" fill="hold"/>
                                        <p:tgtEl>
                                          <p:spTgt spid="7"/>
                                        </p:tgtEl>
                                        <p:attrNameLst>
                                          <p:attrName>fillcolor</p:attrName>
                                        </p:attrNameLst>
                                      </p:cBhvr>
                                      <p:to>
                                        <a:schemeClr val="accent2"/>
                                      </p:to>
                                    </p:animClr>
                                    <p:set>
                                      <p:cBhvr>
                                        <p:cTn id="36" dur="500" fill="hold"/>
                                        <p:tgtEl>
                                          <p:spTgt spid="7"/>
                                        </p:tgtEl>
                                        <p:attrNameLst>
                                          <p:attrName>fill.type</p:attrName>
                                        </p:attrNameLst>
                                      </p:cBhvr>
                                      <p:to>
                                        <p:strVal val="solid"/>
                                      </p:to>
                                    </p:set>
                                    <p:anim to="1.5" calcmode="lin" valueType="num">
                                      <p:cBhvr override="childStyle">
                                        <p:cTn id="37" dur="5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dirty="0">
                <a:solidFill>
                  <a:srgbClr val="FF0000"/>
                </a:solidFill>
                <a:latin typeface="Times New Roman" pitchFamily="18" charset="0"/>
                <a:cs typeface="Times New Roman" pitchFamily="18" charset="0"/>
              </a:rPr>
              <a:t>LUYỆN TẬP</a:t>
            </a:r>
          </a:p>
        </p:txBody>
      </p:sp>
      <p:sp>
        <p:nvSpPr>
          <p:cNvPr id="3" name="Content Placeholder 2"/>
          <p:cNvSpPr>
            <a:spLocks noGrp="1"/>
          </p:cNvSpPr>
          <p:nvPr>
            <p:ph idx="1"/>
          </p:nvPr>
        </p:nvSpPr>
        <p:spPr/>
        <p:txBody>
          <a:bodyPr lIns="68580" tIns="34290" rIns="68580" bIns="34290"/>
          <a:lstStyle/>
          <a:p>
            <a:r>
              <a:rPr lang="en-US" dirty="0">
                <a:latin typeface="Times New Roman" pitchFamily="18" charset="0"/>
                <a:cs typeface="Times New Roman" pitchFamily="18" charset="0"/>
              </a:rPr>
              <a:t>Em có nhận xét gì về chính sách đô hộ của thực dân phương Tây đối với các nước Đông Nam Á?</a:t>
            </a:r>
          </a:p>
        </p:txBody>
      </p:sp>
    </p:spTree>
    <p:extLst>
      <p:ext uri="{BB962C8B-B14F-4D97-AF65-F5344CB8AC3E}">
        <p14:creationId xmlns:p14="http://schemas.microsoft.com/office/powerpoint/2010/main" val="407135065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dirty="0">
                <a:latin typeface="Times New Roman" pitchFamily="18" charset="0"/>
                <a:cs typeface="Times New Roman" pitchFamily="18" charset="0"/>
              </a:rPr>
              <a:t>ĐÁP ÁN </a:t>
            </a:r>
          </a:p>
        </p:txBody>
      </p:sp>
      <p:sp>
        <p:nvSpPr>
          <p:cNvPr id="3" name="Content Placeholder 2"/>
          <p:cNvSpPr>
            <a:spLocks noGrp="1"/>
          </p:cNvSpPr>
          <p:nvPr>
            <p:ph idx="1"/>
          </p:nvPr>
        </p:nvSpPr>
        <p:spPr/>
        <p:txBody>
          <a:bodyPr lIns="68580" tIns="34290" rIns="68580" bIns="34290">
            <a:normAutofit fontScale="77500" lnSpcReduction="20000"/>
          </a:bodyPr>
          <a:lstStyle/>
          <a:p>
            <a:r>
              <a:rPr lang="en-US" dirty="0">
                <a:latin typeface="Times New Roman" pitchFamily="18" charset="0"/>
                <a:cs typeface="Times New Roman" pitchFamily="18" charset="0"/>
              </a:rPr>
              <a:t>+ Trong quá trình cai trị các nước Đông Nam Á, thực dân phương Tây đã tiến hành những chính sách cai trị thâm độc và toàn diện ở tất cả các lĩnh vực, từ: chính trị đến kinh tế, văn hóa, xã hội,…</a:t>
            </a:r>
          </a:p>
          <a:p>
            <a:r>
              <a:rPr lang="en-US" dirty="0">
                <a:latin typeface="Times New Roman" pitchFamily="18" charset="0"/>
                <a:cs typeface="Times New Roman" pitchFamily="18" charset="0"/>
              </a:rPr>
              <a:t>+ Sự thống trị của thực dân phương Tây đã dẫn đến những chuyển biến lớn ở các nước trong khu vực Đông Nam Á; đồng thời khiến mâu thuẫn dân tộc giữa nhân dân thuộc địa với chính quyền thực dân ngày càng sâu sắc. Đây chính là nguyên nhân dẫn đến sự bùng nổ của hàng loạt các cuộc đấu tranh giành độc lập dân tộc ở các nước Đông Nam Á.</a:t>
            </a:r>
          </a:p>
          <a:p>
            <a:endParaRPr lang="en-US" dirty="0"/>
          </a:p>
        </p:txBody>
      </p:sp>
    </p:spTree>
    <p:extLst>
      <p:ext uri="{BB962C8B-B14F-4D97-AF65-F5344CB8AC3E}">
        <p14:creationId xmlns:p14="http://schemas.microsoft.com/office/powerpoint/2010/main" val="100320120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0"/>
            <a:ext cx="9144000" cy="5143500"/>
          </a:xfrm>
          <a:prstGeom prst="rect">
            <a:avLst/>
          </a:prstGeom>
        </p:spPr>
      </p:pic>
      <p:sp>
        <p:nvSpPr>
          <p:cNvPr id="5" name="Rectangle: Rounded Corners 3">
            <a:extLst>
              <a:ext uri="{FF2B5EF4-FFF2-40B4-BE49-F238E27FC236}">
                <a16:creationId xmlns:a16="http://schemas.microsoft.com/office/drawing/2014/main" id="{141B4583-116E-4E4D-A441-B80897ED9D90}"/>
              </a:ext>
            </a:extLst>
          </p:cNvPr>
          <p:cNvSpPr/>
          <p:nvPr/>
        </p:nvSpPr>
        <p:spPr>
          <a:xfrm>
            <a:off x="3323409" y="1687762"/>
            <a:ext cx="2499361" cy="11993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mbria" panose="02040503050406030204" pitchFamily="18" charset="0"/>
                <a:ea typeface="Cambria" panose="02040503050406030204" pitchFamily="18" charset="0"/>
              </a:rPr>
              <a:t>VẬN DỤNG </a:t>
            </a:r>
            <a:endParaRPr lang="en-US" sz="2800" b="1" dirty="0">
              <a:solidFill>
                <a:schemeClr val="tx1"/>
              </a:solidFill>
              <a:latin typeface="Cambria" panose="02040503050406030204" pitchFamily="18" charset="0"/>
              <a:ea typeface="Cambria" panose="02040503050406030204" pitchFamily="18" charset="0"/>
            </a:endParaRPr>
          </a:p>
          <a:p>
            <a:pPr algn="ctr"/>
            <a:r>
              <a:rPr lang="vi-VN" sz="2800" b="1" dirty="0">
                <a:solidFill>
                  <a:schemeClr val="tx1"/>
                </a:solidFill>
                <a:latin typeface="Cambria" panose="02040503050406030204" pitchFamily="18" charset="0"/>
                <a:ea typeface="Cambria" panose="02040503050406030204" pitchFamily="18" charset="0"/>
              </a:rPr>
              <a:t>  Câu hỏi 1</a:t>
            </a:r>
            <a:endParaRPr lang="en-US" sz="2800" b="1" dirty="0">
              <a:solidFill>
                <a:schemeClr val="tx1"/>
              </a:solidFill>
              <a:latin typeface="Cambria" panose="02040503050406030204" pitchFamily="18" charset="0"/>
              <a:ea typeface="Cambria" panose="02040503050406030204" pitchFamily="18" charset="0"/>
            </a:endParaRPr>
          </a:p>
          <a:p>
            <a:pPr algn="ctr"/>
            <a:endParaRPr lang="en-US" sz="28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5188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0"/>
            <a:ext cx="9144000" cy="5143500"/>
          </a:xfrm>
          <a:prstGeom prst="rect">
            <a:avLst/>
          </a:prstGeom>
        </p:spPr>
      </p:pic>
      <p:sp>
        <p:nvSpPr>
          <p:cNvPr id="6" name="Rectangle: Rounded Corners 3">
            <a:extLst>
              <a:ext uri="{FF2B5EF4-FFF2-40B4-BE49-F238E27FC236}">
                <a16:creationId xmlns:a16="http://schemas.microsoft.com/office/drawing/2014/main" id="{2A0B9F46-673A-4154-8C75-A9B1FE079F14}"/>
              </a:ext>
            </a:extLst>
          </p:cNvPr>
          <p:cNvSpPr/>
          <p:nvPr/>
        </p:nvSpPr>
        <p:spPr>
          <a:xfrm>
            <a:off x="3004458" y="797336"/>
            <a:ext cx="2844800" cy="3599834"/>
          </a:xfrm>
          <a:prstGeom prst="round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FFFF00"/>
              </a:solidFill>
              <a:latin typeface="Cambria" panose="02040503050406030204" pitchFamily="18" charset="0"/>
              <a:ea typeface="Cambria" panose="02040503050406030204" pitchFamily="18" charset="0"/>
            </a:endParaRPr>
          </a:p>
        </p:txBody>
      </p:sp>
      <p:sp>
        <p:nvSpPr>
          <p:cNvPr id="2" name="Rectangle 1"/>
          <p:cNvSpPr/>
          <p:nvPr/>
        </p:nvSpPr>
        <p:spPr>
          <a:xfrm>
            <a:off x="3257006" y="849245"/>
            <a:ext cx="2491740" cy="3560975"/>
          </a:xfrm>
          <a:prstGeom prst="rect">
            <a:avLst/>
          </a:prstGeom>
        </p:spPr>
        <p:txBody>
          <a:bodyPr wrap="square">
            <a:spAutoFit/>
          </a:bodyPr>
          <a:lstStyle/>
          <a:p>
            <a:pPr algn="ctr">
              <a:lnSpc>
                <a:spcPct val="115000"/>
              </a:lnSpc>
              <a:spcAft>
                <a:spcPts val="0"/>
              </a:spcAft>
              <a:tabLst>
                <a:tab pos="5850890" algn="l"/>
              </a:tabLst>
            </a:pPr>
            <a:r>
              <a:rPr lang="vi-VN"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Em có nhận xét gì về chính sách đô hộ của thực dân phương Tây đối với các nước Đông Nam Á?</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808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42210"/>
            <a:ext cx="9144000" cy="5143500"/>
          </a:xfrm>
          <a:prstGeom prst="rect">
            <a:avLst/>
          </a:prstGeom>
        </p:spPr>
      </p:pic>
      <p:sp>
        <p:nvSpPr>
          <p:cNvPr id="9" name="椭圆 8"/>
          <p:cNvSpPr/>
          <p:nvPr/>
        </p:nvSpPr>
        <p:spPr>
          <a:xfrm>
            <a:off x="418614" y="99904"/>
            <a:ext cx="1997417" cy="1306286"/>
          </a:xfrm>
          <a:prstGeom prst="ellipse">
            <a:avLst/>
          </a:prstGeom>
          <a:solidFill>
            <a:srgbClr val="141D1A"/>
          </a:solidFill>
          <a:ln w="19050">
            <a:solidFill>
              <a:schemeClr val="bg1">
                <a:alpha val="71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324"/>
            <a:r>
              <a:rPr lang="vi-VN" altLang="zh-CN" sz="3200" b="1" dirty="0">
                <a:latin typeface="Cambria" panose="02040503050406030204" pitchFamily="18" charset="0"/>
                <a:ea typeface="字魂59号-创粗黑" panose="00000500000000000000" pitchFamily="2" charset="-122"/>
                <a:cs typeface="+mn-ea"/>
                <a:sym typeface="字魂59号-创粗黑" panose="00000500000000000000" pitchFamily="2" charset="-122"/>
              </a:rPr>
              <a:t>VẬN DỤNG</a:t>
            </a:r>
            <a:endParaRPr lang="zh-CN" altLang="en-US" sz="3200" b="1" dirty="0">
              <a:latin typeface="Cambria" panose="02040503050406030204" pitchFamily="18" charset="0"/>
              <a:ea typeface="字魂59号-创粗黑" panose="00000500000000000000" pitchFamily="2" charset="-122"/>
              <a:cs typeface="+mn-ea"/>
              <a:sym typeface="字魂59号-创粗黑" panose="00000500000000000000" pitchFamily="2" charset="-122"/>
            </a:endParaRPr>
          </a:p>
        </p:txBody>
      </p:sp>
      <p:sp>
        <p:nvSpPr>
          <p:cNvPr id="2" name="Rectangle: Rounded Corners 1">
            <a:extLst>
              <a:ext uri="{FF2B5EF4-FFF2-40B4-BE49-F238E27FC236}">
                <a16:creationId xmlns:a16="http://schemas.microsoft.com/office/drawing/2014/main" id="{C43780FF-19E5-4808-98DF-050658DD17A1}"/>
              </a:ext>
            </a:extLst>
          </p:cNvPr>
          <p:cNvSpPr/>
          <p:nvPr/>
        </p:nvSpPr>
        <p:spPr>
          <a:xfrm>
            <a:off x="1417321" y="1406191"/>
            <a:ext cx="7551420" cy="3035180"/>
          </a:xfrm>
          <a:prstGeom prst="round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800" b="1" i="1" dirty="0">
              <a:latin typeface="Cambria" panose="02040503050406030204" pitchFamily="18" charset="0"/>
              <a:ea typeface="Cambria" panose="02040503050406030204" pitchFamily="18" charset="0"/>
            </a:endParaRPr>
          </a:p>
        </p:txBody>
      </p:sp>
      <p:sp>
        <p:nvSpPr>
          <p:cNvPr id="3" name="TextBox 2"/>
          <p:cNvSpPr txBox="1"/>
          <p:nvPr/>
        </p:nvSpPr>
        <p:spPr>
          <a:xfrm>
            <a:off x="4259580" y="721618"/>
            <a:ext cx="3550920" cy="523220"/>
          </a:xfrm>
          <a:prstGeom prst="rect">
            <a:avLst/>
          </a:prstGeom>
          <a:noFill/>
        </p:spPr>
        <p:txBody>
          <a:bodyPr wrap="square" rtlCol="0">
            <a:spAutoFit/>
          </a:bodyPr>
          <a:lstStyle/>
          <a:p>
            <a:r>
              <a:rPr lang="vi-VN" sz="2800" i="1" dirty="0">
                <a:solidFill>
                  <a:schemeClr val="accent4">
                    <a:lumMod val="60000"/>
                    <a:lumOff val="40000"/>
                  </a:schemeClr>
                </a:solidFill>
                <a:latin typeface="Times New Roman" panose="02020603050405020304" pitchFamily="18" charset="0"/>
                <a:cs typeface="Times New Roman" panose="02020603050405020304" pitchFamily="18" charset="0"/>
              </a:rPr>
              <a:t>GỢI Ý TRẢ LỜI </a:t>
            </a:r>
            <a:endParaRPr lang="en-US" sz="2800"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78464" y="1463884"/>
            <a:ext cx="7429137" cy="2893100"/>
          </a:xfrm>
          <a:prstGeom prst="rect">
            <a:avLst/>
          </a:prstGeom>
        </p:spPr>
        <p:txBody>
          <a:bodyPr wrap="square">
            <a:spAutoFit/>
          </a:bodyPr>
          <a:lstStyle/>
          <a:p>
            <a:pPr algn="just"/>
            <a:r>
              <a:rPr lang="vi-VN" sz="2600" dirty="0">
                <a:solidFill>
                  <a:srgbClr val="000000"/>
                </a:solidFill>
                <a:latin typeface="Times New Roman" panose="02020603050405020304" pitchFamily="18" charset="0"/>
                <a:cs typeface="Times New Roman" panose="02020603050405020304" pitchFamily="18" charset="0"/>
              </a:rPr>
              <a:t>+ Chúng tiến hành những chính sách cai trị thâm độc và toàn diện ở tất cả các lĩnh vực, từ: chính trị đến kinh tế, văn hóa, xã hội,…</a:t>
            </a:r>
          </a:p>
          <a:p>
            <a:pPr algn="just"/>
            <a:r>
              <a:rPr lang="vi-VN" sz="2600" dirty="0">
                <a:solidFill>
                  <a:srgbClr val="000000"/>
                </a:solidFill>
                <a:latin typeface="Times New Roman" panose="02020603050405020304" pitchFamily="18" charset="0"/>
                <a:cs typeface="Times New Roman" panose="02020603050405020304" pitchFamily="18" charset="0"/>
              </a:rPr>
              <a:t>+ Sự thống trị đó tạo ra chuyển biến lớn ở các nước trong khu vực Đông Nam Á; khiến mâu thuẫn dân tộc giữa nhân dân thuộc địa với chính quyền thực dân ngày càng sâu sắc. </a:t>
            </a:r>
            <a:endParaRPr lang="vi-VN" sz="2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352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26739"/>
            <a:ext cx="9144000" cy="5143500"/>
          </a:xfrm>
          <a:prstGeom prst="rect">
            <a:avLst/>
          </a:prstGeom>
        </p:spPr>
      </p:pic>
      <p:sp>
        <p:nvSpPr>
          <p:cNvPr id="6" name="Rectangle: Rounded Corners 3">
            <a:extLst>
              <a:ext uri="{FF2B5EF4-FFF2-40B4-BE49-F238E27FC236}">
                <a16:creationId xmlns:a16="http://schemas.microsoft.com/office/drawing/2014/main" id="{2A0B9F46-673A-4154-8C75-A9B1FE079F14}"/>
              </a:ext>
            </a:extLst>
          </p:cNvPr>
          <p:cNvSpPr/>
          <p:nvPr/>
        </p:nvSpPr>
        <p:spPr>
          <a:xfrm>
            <a:off x="373925" y="1725888"/>
            <a:ext cx="8350430" cy="2853733"/>
          </a:xfrm>
          <a:prstGeom prst="round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FFFF00"/>
              </a:solidFill>
              <a:latin typeface="Cambria" panose="02040503050406030204" pitchFamily="18" charset="0"/>
              <a:ea typeface="Cambria" panose="02040503050406030204" pitchFamily="18" charset="0"/>
            </a:endParaRPr>
          </a:p>
        </p:txBody>
      </p:sp>
      <p:sp>
        <p:nvSpPr>
          <p:cNvPr id="2" name="Rectangle 1"/>
          <p:cNvSpPr/>
          <p:nvPr/>
        </p:nvSpPr>
        <p:spPr>
          <a:xfrm>
            <a:off x="601980" y="1887741"/>
            <a:ext cx="7940040" cy="2959272"/>
          </a:xfrm>
          <a:prstGeom prst="rect">
            <a:avLst/>
          </a:prstGeom>
        </p:spPr>
        <p:txBody>
          <a:bodyPr wrap="square">
            <a:spAutoFit/>
          </a:bodyPr>
          <a:lstStyle/>
          <a:p>
            <a:pPr algn="ctr">
              <a:lnSpc>
                <a:spcPct val="115000"/>
              </a:lnSpc>
              <a:tabLst>
                <a:tab pos="5850890" algn="l"/>
              </a:tabLst>
            </a:pPr>
            <a:r>
              <a:rPr lang="vi-VN" sz="2700" dirty="0">
                <a:latin typeface="Times New Roman" panose="02020603050405020304" pitchFamily="18" charset="0"/>
                <a:cs typeface="Times New Roman" panose="02020603050405020304" pitchFamily="18" charset="0"/>
              </a:rPr>
              <a:t>Có ý kiến cho rằng: Các nước tư bản phương Tây xâm chiếm Đông Nam Á là để giúp đỡ những nước này thoát khỏi nghèo nàn, lạc hậu. Em đồng ý với ý kiến đó không? Hãy sưu tầm một số tư liệu từ sách, báo và internet để chứng minh cho ý kiến của em.</a:t>
            </a:r>
            <a:endParaRPr lang="en-US" sz="2700" dirty="0">
              <a:latin typeface="Times New Roman" panose="02020603050405020304" pitchFamily="18" charset="0"/>
              <a:cs typeface="Times New Roman" panose="02020603050405020304" pitchFamily="18" charset="0"/>
            </a:endParaRPr>
          </a:p>
          <a:p>
            <a:pPr algn="ctr">
              <a:lnSpc>
                <a:spcPct val="115000"/>
              </a:lnSpc>
              <a:spcAft>
                <a:spcPts val="0"/>
              </a:spcAft>
              <a:tabLst>
                <a:tab pos="5850890" algn="l"/>
              </a:tabLst>
            </a:pPr>
            <a:endParaRPr lang="en-US" sz="27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3">
            <a:extLst>
              <a:ext uri="{FF2B5EF4-FFF2-40B4-BE49-F238E27FC236}">
                <a16:creationId xmlns:a16="http://schemas.microsoft.com/office/drawing/2014/main" id="{141B4583-116E-4E4D-A441-B80897ED9D90}"/>
              </a:ext>
            </a:extLst>
          </p:cNvPr>
          <p:cNvSpPr/>
          <p:nvPr/>
        </p:nvSpPr>
        <p:spPr>
          <a:xfrm>
            <a:off x="3573780" y="522992"/>
            <a:ext cx="2499361" cy="11993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mbria" panose="02040503050406030204" pitchFamily="18" charset="0"/>
                <a:ea typeface="Cambria" panose="02040503050406030204" pitchFamily="18" charset="0"/>
              </a:rPr>
              <a:t>VẬN DỤNG </a:t>
            </a:r>
            <a:endParaRPr lang="en-US" sz="2800" b="1" dirty="0">
              <a:solidFill>
                <a:schemeClr val="tx1"/>
              </a:solidFill>
              <a:latin typeface="Cambria" panose="02040503050406030204" pitchFamily="18" charset="0"/>
              <a:ea typeface="Cambria" panose="02040503050406030204" pitchFamily="18" charset="0"/>
            </a:endParaRPr>
          </a:p>
          <a:p>
            <a:pPr algn="ctr"/>
            <a:r>
              <a:rPr lang="vi-VN" sz="2800" b="1" dirty="0">
                <a:solidFill>
                  <a:schemeClr val="tx1"/>
                </a:solidFill>
                <a:latin typeface="Cambria" panose="02040503050406030204" pitchFamily="18" charset="0"/>
                <a:ea typeface="Cambria" panose="02040503050406030204" pitchFamily="18" charset="0"/>
              </a:rPr>
              <a:t>  Câu hỏi 2</a:t>
            </a:r>
            <a:endParaRPr lang="en-US" sz="2800" b="1" dirty="0">
              <a:solidFill>
                <a:schemeClr val="tx1"/>
              </a:solidFill>
              <a:latin typeface="Cambria" panose="02040503050406030204" pitchFamily="18" charset="0"/>
              <a:ea typeface="Cambria" panose="02040503050406030204" pitchFamily="18" charset="0"/>
            </a:endParaRPr>
          </a:p>
          <a:p>
            <a:pPr algn="ctr"/>
            <a:endParaRPr lang="en-US" sz="2800" b="1" dirty="0">
              <a:solidFill>
                <a:schemeClr val="tx1"/>
              </a:solidFill>
              <a:latin typeface="Cambria" panose="02040503050406030204" pitchFamily="18" charset="0"/>
              <a:ea typeface="Cambria" panose="02040503050406030204" pitchFamily="18" charset="0"/>
            </a:endParaRPr>
          </a:p>
        </p:txBody>
      </p:sp>
      <p:pic>
        <p:nvPicPr>
          <p:cNvPr id="8" name="Graphic 10" descr="Badge Tick with solid fill">
            <a:extLst>
              <a:ext uri="{FF2B5EF4-FFF2-40B4-BE49-F238E27FC236}">
                <a16:creationId xmlns:a16="http://schemas.microsoft.com/office/drawing/2014/main" id="{A3782E77-D036-4BB0-8F1B-03F7A461B5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0940" y="945347"/>
            <a:ext cx="445773" cy="445773"/>
          </a:xfrm>
          <a:prstGeom prst="rect">
            <a:avLst/>
          </a:prstGeom>
        </p:spPr>
      </p:pic>
    </p:spTree>
    <p:extLst>
      <p:ext uri="{BB962C8B-B14F-4D97-AF65-F5344CB8AC3E}">
        <p14:creationId xmlns:p14="http://schemas.microsoft.com/office/powerpoint/2010/main" val="259240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205979"/>
            <a:ext cx="8937171" cy="857250"/>
          </a:xfrm>
        </p:spPr>
        <p:txBody>
          <a:bodyPr>
            <a:normAutofit/>
          </a:bodyPr>
          <a:lstStyle/>
          <a:p>
            <a:r>
              <a:rPr lang="vi-VN" sz="2300" dirty="0"/>
              <a:t>1. Khái quát quá trình xâm nhập Đông Nam Á của thực dân phương Tây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42210"/>
            <a:ext cx="9144000" cy="5143500"/>
          </a:xfrm>
          <a:prstGeom prst="rect">
            <a:avLst/>
          </a:prstGeom>
        </p:spPr>
      </p:pic>
      <p:sp>
        <p:nvSpPr>
          <p:cNvPr id="9" name="椭圆 8"/>
          <p:cNvSpPr/>
          <p:nvPr/>
        </p:nvSpPr>
        <p:spPr>
          <a:xfrm>
            <a:off x="418614" y="71059"/>
            <a:ext cx="1997417" cy="1306286"/>
          </a:xfrm>
          <a:prstGeom prst="ellipse">
            <a:avLst/>
          </a:prstGeom>
          <a:solidFill>
            <a:srgbClr val="141D1A"/>
          </a:solidFill>
          <a:ln w="19050">
            <a:solidFill>
              <a:schemeClr val="bg1">
                <a:alpha val="71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324"/>
            <a:r>
              <a:rPr lang="vi-VN" altLang="zh-CN" sz="3200" b="1" dirty="0">
                <a:latin typeface="Cambria" panose="02040503050406030204" pitchFamily="18" charset="0"/>
                <a:ea typeface="字魂59号-创粗黑" panose="00000500000000000000" pitchFamily="2" charset="-122"/>
                <a:cs typeface="+mn-ea"/>
                <a:sym typeface="字魂59号-创粗黑" panose="00000500000000000000" pitchFamily="2" charset="-122"/>
              </a:rPr>
              <a:t>VẬN DỤNG</a:t>
            </a:r>
            <a:endParaRPr lang="zh-CN" altLang="en-US" sz="3200" b="1" dirty="0">
              <a:latin typeface="Cambria" panose="02040503050406030204" pitchFamily="18" charset="0"/>
              <a:ea typeface="字魂59号-创粗黑" panose="00000500000000000000" pitchFamily="2" charset="-122"/>
              <a:cs typeface="+mn-ea"/>
              <a:sym typeface="字魂59号-创粗黑" panose="00000500000000000000" pitchFamily="2" charset="-122"/>
            </a:endParaRPr>
          </a:p>
        </p:txBody>
      </p:sp>
      <p:sp>
        <p:nvSpPr>
          <p:cNvPr id="2" name="Rectangle: Rounded Corners 1">
            <a:extLst>
              <a:ext uri="{FF2B5EF4-FFF2-40B4-BE49-F238E27FC236}">
                <a16:creationId xmlns:a16="http://schemas.microsoft.com/office/drawing/2014/main" id="{C43780FF-19E5-4808-98DF-050658DD17A1}"/>
              </a:ext>
            </a:extLst>
          </p:cNvPr>
          <p:cNvSpPr/>
          <p:nvPr/>
        </p:nvSpPr>
        <p:spPr>
          <a:xfrm>
            <a:off x="418614" y="1406191"/>
            <a:ext cx="8550129" cy="3035180"/>
          </a:xfrm>
          <a:prstGeom prst="round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800" b="1" i="1" dirty="0">
              <a:latin typeface="Cambria" panose="02040503050406030204" pitchFamily="18" charset="0"/>
              <a:ea typeface="Cambria" panose="02040503050406030204" pitchFamily="18" charset="0"/>
            </a:endParaRPr>
          </a:p>
        </p:txBody>
      </p:sp>
      <p:sp>
        <p:nvSpPr>
          <p:cNvPr id="3" name="TextBox 2"/>
          <p:cNvSpPr txBox="1"/>
          <p:nvPr/>
        </p:nvSpPr>
        <p:spPr>
          <a:xfrm>
            <a:off x="4259580" y="721619"/>
            <a:ext cx="3550920" cy="584775"/>
          </a:xfrm>
          <a:prstGeom prst="rect">
            <a:avLst/>
          </a:prstGeom>
          <a:noFill/>
        </p:spPr>
        <p:txBody>
          <a:bodyPr wrap="square" rtlCol="0">
            <a:spAutoFit/>
          </a:bodyPr>
          <a:lstStyle/>
          <a:p>
            <a:r>
              <a:rPr lang="vi-VN" sz="3200" b="1" i="1" dirty="0">
                <a:solidFill>
                  <a:schemeClr val="accent4">
                    <a:lumMod val="60000"/>
                    <a:lumOff val="40000"/>
                  </a:schemeClr>
                </a:solidFill>
                <a:latin typeface="Times New Roman" panose="02020603050405020304" pitchFamily="18" charset="0"/>
                <a:cs typeface="Times New Roman" panose="02020603050405020304" pitchFamily="18" charset="0"/>
              </a:rPr>
              <a:t>GỢI Ý TRẢ LỜI </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95101" y="1477231"/>
            <a:ext cx="8397150" cy="2893100"/>
          </a:xfrm>
          <a:prstGeom prst="rect">
            <a:avLst/>
          </a:prstGeom>
        </p:spPr>
        <p:txBody>
          <a:bodyPr wrap="square">
            <a:spAutoFit/>
          </a:bodyPr>
          <a:lstStyle/>
          <a:p>
            <a:pPr algn="just">
              <a:spcAft>
                <a:spcPts val="0"/>
              </a:spcAft>
            </a:pPr>
            <a:r>
              <a:rPr lang="vi-VN" sz="2600" dirty="0">
                <a:solidFill>
                  <a:schemeClr val="bg1"/>
                </a:solidFill>
                <a:latin typeface="Times New Roman" panose="02020603050405020304" pitchFamily="18" charset="0"/>
                <a:cs typeface="Times New Roman" panose="02020603050405020304" pitchFamily="18" charset="0"/>
              </a:rPr>
              <a:t>- Nếu không đồng tình, HS đưa 1 số tư liệu để chứng minh:</a:t>
            </a:r>
          </a:p>
          <a:p>
            <a:pPr algn="just">
              <a:spcAft>
                <a:spcPts val="0"/>
              </a:spcAft>
            </a:pPr>
            <a:r>
              <a:rPr lang="vi-VN" sz="2600" dirty="0">
                <a:solidFill>
                  <a:schemeClr val="bg1"/>
                </a:solidFill>
                <a:latin typeface="Times New Roman" panose="02020603050405020304" pitchFamily="18" charset="0"/>
                <a:cs typeface="Times New Roman" panose="02020603050405020304" pitchFamily="18" charset="0"/>
              </a:rPr>
              <a:t>+ </a:t>
            </a:r>
            <a:r>
              <a:rPr lang="vi-VN" sz="2600" b="1" dirty="0">
                <a:solidFill>
                  <a:schemeClr val="bg1"/>
                </a:solidFill>
                <a:latin typeface="Times New Roman" panose="02020603050405020304" pitchFamily="18" charset="0"/>
                <a:cs typeface="Times New Roman" panose="02020603050405020304" pitchFamily="18" charset="0"/>
              </a:rPr>
              <a:t>Tư liệu 1. </a:t>
            </a:r>
            <a:r>
              <a:rPr lang="vi-VN" sz="2600" dirty="0">
                <a:solidFill>
                  <a:schemeClr val="bg1"/>
                </a:solidFill>
                <a:latin typeface="Times New Roman" panose="02020603050405020304" pitchFamily="18" charset="0"/>
                <a:cs typeface="Times New Roman" panose="02020603050405020304" pitchFamily="18" charset="0"/>
              </a:rPr>
              <a:t>“</a:t>
            </a:r>
            <a:r>
              <a:rPr lang="vi-VN" sz="2600" i="1" dirty="0">
                <a:solidFill>
                  <a:schemeClr val="bg1"/>
                </a:solidFill>
                <a:latin typeface="Times New Roman" panose="02020603050405020304" pitchFamily="18" charset="0"/>
                <a:cs typeface="Times New Roman" panose="02020603050405020304" pitchFamily="18" charset="0"/>
              </a:rPr>
              <a:t>Chính quyền thực dân bán rượu ở khắp nơi, đại lí rượu và thuốc phiện nhiều hơn trường học, trong 1000 làng chỉ có 10 trường học, nhưng đại lí rượu và thuốc phiện lại nhiều gấp 150 lần trường học</a:t>
            </a:r>
            <a:r>
              <a:rPr lang="vi-VN" sz="2600" dirty="0">
                <a:solidFill>
                  <a:schemeClr val="bg1"/>
                </a:solidFill>
                <a:latin typeface="Times New Roman" panose="02020603050405020304" pitchFamily="18" charset="0"/>
                <a:cs typeface="Times New Roman" panose="02020603050405020304" pitchFamily="18" charset="0"/>
              </a:rPr>
              <a:t>” (trích Hồ Chí Minh Toàn tập, tập 2, NXH Chính trị Quốc gia – Sự thật, Hà Nội, 1995, trang 38).</a:t>
            </a:r>
            <a:endParaRPr lang="vi-VN" sz="26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040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2542407-FAA8-4D5E-9710-1B4890381A63}"/>
              </a:ext>
            </a:extLst>
          </p:cNvPr>
          <p:cNvPicPr>
            <a:picLocks noChangeAspect="1"/>
          </p:cNvPicPr>
          <p:nvPr/>
        </p:nvPicPr>
        <p:blipFill rotWithShape="1">
          <a:blip r:embed="rId3">
            <a:extLst>
              <a:ext uri="{28A0092B-C50C-407E-A947-70E740481C1C}">
                <a14:useLocalDpi xmlns:a14="http://schemas.microsoft.com/office/drawing/2010/main" val="0"/>
              </a:ext>
            </a:extLst>
          </a:blip>
          <a:srcRect l="18655" r="25489"/>
          <a:stretch/>
        </p:blipFill>
        <p:spPr>
          <a:xfrm>
            <a:off x="-1" y="0"/>
            <a:ext cx="9144001" cy="5143500"/>
          </a:xfrm>
          <a:prstGeom prst="rect">
            <a:avLst/>
          </a:prstGeom>
        </p:spPr>
      </p:pic>
      <p:sp>
        <p:nvSpPr>
          <p:cNvPr id="2" name="TextBox 1">
            <a:extLst>
              <a:ext uri="{FF2B5EF4-FFF2-40B4-BE49-F238E27FC236}">
                <a16:creationId xmlns:a16="http://schemas.microsoft.com/office/drawing/2014/main" id="{50375B7A-873B-4D22-B3A1-5794F0D12B95}"/>
              </a:ext>
            </a:extLst>
          </p:cNvPr>
          <p:cNvSpPr txBox="1"/>
          <p:nvPr/>
        </p:nvSpPr>
        <p:spPr>
          <a:xfrm>
            <a:off x="2032001" y="1925420"/>
            <a:ext cx="6168570" cy="646331"/>
          </a:xfrm>
          <a:prstGeom prst="rect">
            <a:avLst/>
          </a:prstGeom>
          <a:noFill/>
        </p:spPr>
        <p:txBody>
          <a:bodyPr wrap="square" rtlCol="0">
            <a:spAutoFit/>
          </a:bodyPr>
          <a:lstStyle/>
          <a:p>
            <a:r>
              <a:rPr lang="en-US" sz="3600" b="1">
                <a:solidFill>
                  <a:srgbClr val="FFFF00"/>
                </a:solidFill>
                <a:latin typeface="#9Slide03 AllRoundGothic" panose="020B0703020202020104" pitchFamily="34" charset="0"/>
                <a:ea typeface="Cambria" panose="02040503050406030204" pitchFamily="18" charset="0"/>
              </a:rPr>
              <a:t>CHÀO TẠM BIỆT CÁC EM!</a:t>
            </a:r>
          </a:p>
        </p:txBody>
      </p:sp>
      <p:sp>
        <p:nvSpPr>
          <p:cNvPr id="5" name="TextBox 4">
            <a:extLst>
              <a:ext uri="{FF2B5EF4-FFF2-40B4-BE49-F238E27FC236}">
                <a16:creationId xmlns:a16="http://schemas.microsoft.com/office/drawing/2014/main" id="{2E8854EF-42CF-1B11-BF31-4C29E6B4F542}"/>
              </a:ext>
            </a:extLst>
          </p:cNvPr>
          <p:cNvSpPr txBox="1"/>
          <p:nvPr/>
        </p:nvSpPr>
        <p:spPr>
          <a:xfrm>
            <a:off x="1961865" y="2571750"/>
            <a:ext cx="6417859"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749009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523514" cy="857250"/>
          </a:xfrm>
        </p:spPr>
        <p:txBody>
          <a:bodyPr>
            <a:noAutofit/>
          </a:bodyPr>
          <a:lstStyle/>
          <a:p>
            <a:r>
              <a:rPr lang="vi-VN" sz="2400" dirty="0"/>
              <a:t>Nêu những nét chính về quá trình xâm nhập của thực dân phương Tây vào Đông Nam Á từ nửa sau thế kỉ XVI đến giữa thế kỉ XIX?</a:t>
            </a:r>
          </a:p>
        </p:txBody>
      </p:sp>
      <p:sp>
        <p:nvSpPr>
          <p:cNvPr id="3" name="Content Placeholder 2"/>
          <p:cNvSpPr>
            <a:spLocks noGrp="1"/>
          </p:cNvSpPr>
          <p:nvPr>
            <p:ph idx="1"/>
          </p:nvPr>
        </p:nvSpPr>
        <p:spPr>
          <a:xfrm>
            <a:off x="457199" y="1200151"/>
            <a:ext cx="8360229" cy="3394472"/>
          </a:xfrm>
        </p:spPr>
        <p:txBody>
          <a:bodyPr>
            <a:normAutofit fontScale="92500" lnSpcReduction="20000"/>
          </a:bodyPr>
          <a:lstStyle/>
          <a:p>
            <a:pPr>
              <a:buNone/>
            </a:pPr>
            <a:r>
              <a:rPr lang="nl-NL" sz="2400" dirty="0">
                <a:latin typeface="Times New Roman" pitchFamily="18" charset="0"/>
                <a:cs typeface="Times New Roman" pitchFamily="18" charset="0"/>
              </a:rPr>
              <a:t>- In-đô-nê-xi-a: Thực dân Bồ Đào Nha xâm nhập ngay từ thế kỉ XVI. Đến giữ thế kỉ XIX, Hà Lan đã hoàn thành xâm lược</a:t>
            </a:r>
            <a:endParaRPr lang="vi-VN" sz="2400" dirty="0">
              <a:latin typeface="Times New Roman" pitchFamily="18" charset="0"/>
              <a:cs typeface="Times New Roman" pitchFamily="18" charset="0"/>
            </a:endParaRPr>
          </a:p>
          <a:p>
            <a:pPr>
              <a:buNone/>
            </a:pPr>
            <a:r>
              <a:rPr lang="nl-NL" sz="2400" dirty="0">
                <a:latin typeface="Times New Roman" pitchFamily="18" charset="0"/>
                <a:cs typeface="Times New Roman" pitchFamily="18" charset="0"/>
              </a:rPr>
              <a:t>- Mã Lai (Ma-lai-xi-a) và Miến Điện (Min-an-ma): Từ sau thế kỉ XVI, Anh, Pháp, Hà Lan tranh chấp.</a:t>
            </a:r>
            <a:endParaRPr lang="vi-VN" sz="2400" dirty="0">
              <a:latin typeface="Times New Roman" pitchFamily="18" charset="0"/>
              <a:cs typeface="Times New Roman" pitchFamily="18" charset="0"/>
            </a:endParaRPr>
          </a:p>
          <a:p>
            <a:pPr>
              <a:buNone/>
            </a:pPr>
            <a:r>
              <a:rPr lang="nl-NL" sz="2400" dirty="0">
                <a:latin typeface="Times New Roman" pitchFamily="18" charset="0"/>
                <a:cs typeface="Times New Roman" pitchFamily="18" charset="0"/>
              </a:rPr>
              <a:t> - Phi-lip-pin: Giữa thế kỉ XVI, Tây Ban Nha đánh chiếm, năm 1898, Mĩ xâm lược và biến nước này thành thuộc địa.</a:t>
            </a:r>
            <a:endParaRPr lang="vi-VN" sz="2400" dirty="0">
              <a:latin typeface="Times New Roman" pitchFamily="18" charset="0"/>
              <a:cs typeface="Times New Roman" pitchFamily="18" charset="0"/>
            </a:endParaRPr>
          </a:p>
          <a:p>
            <a:pPr>
              <a:buNone/>
            </a:pPr>
            <a:r>
              <a:rPr lang="nl-NL" sz="2400" dirty="0">
                <a:latin typeface="Times New Roman" pitchFamily="18" charset="0"/>
                <a:cs typeface="Times New Roman" pitchFamily="18" charset="0"/>
              </a:rPr>
              <a:t>- Ba nước Đông Dương (Việt Nam, Làm, Cam pu chia): Từ thế kỉ XVI,</a:t>
            </a:r>
            <a:r>
              <a:rPr lang="vi-VN" sz="2400" dirty="0">
                <a:latin typeface="Times New Roman" pitchFamily="18" charset="0"/>
                <a:cs typeface="Times New Roman" pitchFamily="18" charset="0"/>
              </a:rPr>
              <a:t> </a:t>
            </a:r>
            <a:r>
              <a:rPr lang="nl-NL" sz="2400" dirty="0">
                <a:latin typeface="Times New Roman" pitchFamily="18" charset="0"/>
                <a:cs typeface="Times New Roman" pitchFamily="18" charset="0"/>
              </a:rPr>
              <a:t>nhiều nước thực dân tranh giành ảnh hưởng. Cuối thế kỉ XIX, Pháp độc chiếm ba nước Đông Dương</a:t>
            </a:r>
            <a:endParaRPr lang="vi-VN" sz="2400" dirty="0">
              <a:latin typeface="Times New Roman" pitchFamily="18" charset="0"/>
              <a:cs typeface="Times New Roman" pitchFamily="18" charset="0"/>
            </a:endParaRPr>
          </a:p>
          <a:p>
            <a:pPr>
              <a:buNone/>
            </a:pPr>
            <a:r>
              <a:rPr lang="nl-NL" sz="2400" dirty="0">
                <a:latin typeface="Times New Roman" pitchFamily="18" charset="0"/>
                <a:cs typeface="Times New Roman" pitchFamily="18" charset="0"/>
              </a:rPr>
              <a:t>- Xiêm (Thái Lan): Do chính sách ngoại giao mềm dẻo của vua Ra-ma</a:t>
            </a:r>
            <a:r>
              <a:rPr lang="vi-VN" sz="2400" dirty="0">
                <a:latin typeface="Times New Roman" pitchFamily="18" charset="0"/>
                <a:cs typeface="Times New Roman" pitchFamily="18" charset="0"/>
              </a:rPr>
              <a:t> </a:t>
            </a:r>
            <a:r>
              <a:rPr lang="nl-NL" sz="2400" dirty="0">
                <a:latin typeface="Times New Roman" pitchFamily="18" charset="0"/>
                <a:cs typeface="Times New Roman" pitchFamily="18" charset="0"/>
              </a:rPr>
              <a:t>V nên giữ được nên độc lập tương đối.</a:t>
            </a:r>
            <a:endParaRPr lang="vi-VN" sz="2400" dirty="0">
              <a:latin typeface="Times New Roman" pitchFamily="18" charset="0"/>
              <a:cs typeface="Times New Roman" pitchFamily="18" charset="0"/>
            </a:endParaRPr>
          </a:p>
          <a:p>
            <a:pPr>
              <a:buNone/>
            </a:pP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55171" y="425450"/>
            <a:ext cx="7935686" cy="42957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2">
            <a:extLst>
              <a:ext uri="{28A0092B-C50C-407E-A947-70E740481C1C}">
                <a14:useLocalDpi xmlns:a14="http://schemas.microsoft.com/office/drawing/2010/main" val="0"/>
              </a:ext>
            </a:extLst>
          </a:blip>
          <a:srcRect l="34459" t="29190" r="43709" b="31725"/>
          <a:stretch/>
        </p:blipFill>
        <p:spPr>
          <a:xfrm>
            <a:off x="0" y="0"/>
            <a:ext cx="9144000" cy="5143500"/>
          </a:xfrm>
          <a:prstGeom prst="rect">
            <a:avLst/>
          </a:prstGeom>
        </p:spPr>
      </p:pic>
      <p:sp>
        <p:nvSpPr>
          <p:cNvPr id="5" name="Rectangle 4"/>
          <p:cNvSpPr/>
          <p:nvPr/>
        </p:nvSpPr>
        <p:spPr>
          <a:xfrm>
            <a:off x="213360" y="1460503"/>
            <a:ext cx="8862060" cy="1015663"/>
          </a:xfrm>
          <a:prstGeom prst="rect">
            <a:avLst/>
          </a:prstGeom>
        </p:spPr>
        <p:txBody>
          <a:bodyPr wrap="square">
            <a:spAutoFit/>
          </a:bodyPr>
          <a:lstStyle/>
          <a:p>
            <a:pPr algn="just"/>
            <a:r>
              <a:rPr lang="vi-VN" sz="2800" b="1" i="1" dirty="0">
                <a:solidFill>
                  <a:schemeClr val="accent4">
                    <a:lumMod val="20000"/>
                    <a:lumOff val="80000"/>
                  </a:schemeClr>
                </a:solidFill>
                <a:latin typeface="Cambria" panose="02040503050406030204" pitchFamily="18" charset="0"/>
                <a:ea typeface="Cambria" panose="02040503050406030204" pitchFamily="18" charset="0"/>
              </a:rPr>
              <a:t>2. </a:t>
            </a:r>
            <a:r>
              <a:rPr lang="vi-VN" sz="3200" b="1" i="1" dirty="0">
                <a:solidFill>
                  <a:schemeClr val="accent4">
                    <a:lumMod val="20000"/>
                    <a:lumOff val="80000"/>
                  </a:schemeClr>
                </a:solidFill>
                <a:latin typeface="Cambria" panose="02040503050406030204" pitchFamily="18" charset="0"/>
                <a:ea typeface="Cambria" panose="02040503050406030204" pitchFamily="18" charset="0"/>
              </a:rPr>
              <a:t>Tình</a:t>
            </a:r>
            <a:r>
              <a:rPr lang="vi-VN" sz="2800" b="1" i="1" dirty="0">
                <a:solidFill>
                  <a:schemeClr val="accent4">
                    <a:lumMod val="20000"/>
                    <a:lumOff val="80000"/>
                  </a:schemeClr>
                </a:solidFill>
                <a:latin typeface="Cambria" panose="02040503050406030204" pitchFamily="18" charset="0"/>
                <a:ea typeface="Cambria" panose="02040503050406030204" pitchFamily="18" charset="0"/>
              </a:rPr>
              <a:t> hình Đông Nam Á dưới ách đô hộ của thực dân  phương Tây </a:t>
            </a:r>
            <a:endParaRPr lang="en-US" sz="2800" b="1" i="1" dirty="0">
              <a:solidFill>
                <a:schemeClr val="accent4">
                  <a:lumMod val="20000"/>
                  <a:lumOff val="8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0878850"/>
      </p:ext>
    </p:extLst>
  </p:cSld>
  <p:clrMapOvr>
    <a:masterClrMapping/>
  </p:clrMapOvr>
  <p:transition spd="slow"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58393" y="-8114"/>
            <a:ext cx="9144000" cy="5143500"/>
          </a:xfrm>
          <a:prstGeom prst="rect">
            <a:avLst/>
          </a:prstGeom>
        </p:spPr>
      </p:pic>
      <p:sp>
        <p:nvSpPr>
          <p:cNvPr id="8" name="椭圆 7"/>
          <p:cNvSpPr/>
          <p:nvPr/>
        </p:nvSpPr>
        <p:spPr>
          <a:xfrm>
            <a:off x="116787" y="1424625"/>
            <a:ext cx="2253557" cy="2202748"/>
          </a:xfrm>
          <a:prstGeom prst="ellipse">
            <a:avLst/>
          </a:prstGeom>
          <a:ln w="38100">
            <a:solidFill>
              <a:srgbClr val="5E6B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椭圆 8"/>
          <p:cNvSpPr/>
          <p:nvPr/>
        </p:nvSpPr>
        <p:spPr>
          <a:xfrm>
            <a:off x="1243565" y="1066398"/>
            <a:ext cx="1126779" cy="1158644"/>
          </a:xfrm>
          <a:prstGeom prst="ellipse">
            <a:avLst/>
          </a:prstGeom>
          <a:solidFill>
            <a:srgbClr val="141D1A"/>
          </a:solidFill>
          <a:ln w="19050">
            <a:solidFill>
              <a:schemeClr val="bg1">
                <a:alpha val="71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324"/>
            <a:endParaRPr lang="zh-CN" altLang="en-US" sz="4400" b="1" dirty="0">
              <a:latin typeface="Cambria" panose="02040503050406030204" pitchFamily="18" charset="0"/>
              <a:ea typeface="字魂59号-创粗黑" panose="00000500000000000000" pitchFamily="2" charset="-122"/>
              <a:cs typeface="+mn-ea"/>
              <a:sym typeface="字魂59号-创粗黑" panose="00000500000000000000" pitchFamily="2" charset="-122"/>
            </a:endParaRPr>
          </a:p>
        </p:txBody>
      </p:sp>
      <p:sp>
        <p:nvSpPr>
          <p:cNvPr id="13" name="椭圆 12"/>
          <p:cNvSpPr/>
          <p:nvPr/>
        </p:nvSpPr>
        <p:spPr>
          <a:xfrm>
            <a:off x="1243565" y="2773151"/>
            <a:ext cx="1126779" cy="1098531"/>
          </a:xfrm>
          <a:prstGeom prst="ellipse">
            <a:avLst/>
          </a:prstGeom>
          <a:solidFill>
            <a:srgbClr val="141D1A"/>
          </a:solidFill>
          <a:ln w="19050">
            <a:solidFill>
              <a:schemeClr val="bg1">
                <a:alpha val="71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324"/>
            <a:endParaRPr lang="zh-CN" altLang="en-US" sz="4400" b="1" dirty="0">
              <a:latin typeface="Cambria" panose="02040503050406030204" pitchFamily="18" charset="0"/>
              <a:ea typeface="字魂59号-创粗黑" panose="00000500000000000000" pitchFamily="2" charset="-122"/>
              <a:cs typeface="+mn-ea"/>
              <a:sym typeface="字魂59号-创粗黑" panose="00000500000000000000" pitchFamily="2" charset="-122"/>
            </a:endParaRPr>
          </a:p>
        </p:txBody>
      </p:sp>
      <p:pic>
        <p:nvPicPr>
          <p:cNvPr id="26" name="图片 25">
            <a:extLst>
              <a:ext uri="{FF2B5EF4-FFF2-40B4-BE49-F238E27FC236}">
                <a16:creationId xmlns:a16="http://schemas.microsoft.com/office/drawing/2014/main" id="{AC86C29B-247C-4EC0-82A1-00402AAB5B56}"/>
              </a:ext>
            </a:extLst>
          </p:cNvPr>
          <p:cNvPicPr>
            <a:picLocks noChangeAspect="1"/>
          </p:cNvPicPr>
          <p:nvPr/>
        </p:nvPicPr>
        <p:blipFill rotWithShape="1">
          <a:blip r:embed="rId4">
            <a:extLst>
              <a:ext uri="{28A0092B-C50C-407E-A947-70E740481C1C}">
                <a14:useLocalDpi xmlns:a14="http://schemas.microsoft.com/office/drawing/2010/main" val="0"/>
              </a:ext>
            </a:extLst>
          </a:blip>
          <a:srcRect r="14995"/>
          <a:stretch>
            <a:fillRect/>
          </a:stretch>
        </p:blipFill>
        <p:spPr>
          <a:xfrm flipH="1">
            <a:off x="382486" y="456508"/>
            <a:ext cx="2554513" cy="723809"/>
          </a:xfrm>
          <a:prstGeom prst="rect">
            <a:avLst/>
          </a:prstGeom>
        </p:spPr>
      </p:pic>
      <p:pic>
        <p:nvPicPr>
          <p:cNvPr id="27" name="图片 26">
            <a:extLst>
              <a:ext uri="{FF2B5EF4-FFF2-40B4-BE49-F238E27FC236}">
                <a16:creationId xmlns:a16="http://schemas.microsoft.com/office/drawing/2014/main" id="{FB7DE21B-8D2F-478D-9A0C-014F367BD80F}"/>
              </a:ext>
            </a:extLst>
          </p:cNvPr>
          <p:cNvPicPr>
            <a:picLocks noChangeAspect="1"/>
          </p:cNvPicPr>
          <p:nvPr/>
        </p:nvPicPr>
        <p:blipFill rotWithShape="1">
          <a:blip r:embed="rId4">
            <a:extLst>
              <a:ext uri="{28A0092B-C50C-407E-A947-70E740481C1C}">
                <a14:useLocalDpi xmlns:a14="http://schemas.microsoft.com/office/drawing/2010/main" val="0"/>
              </a:ext>
            </a:extLst>
          </a:blip>
          <a:srcRect r="14995"/>
          <a:stretch>
            <a:fillRect/>
          </a:stretch>
        </p:blipFill>
        <p:spPr>
          <a:xfrm flipH="1">
            <a:off x="6057568" y="456508"/>
            <a:ext cx="2649488" cy="723809"/>
          </a:xfrm>
          <a:prstGeom prst="rect">
            <a:avLst/>
          </a:prstGeom>
        </p:spPr>
      </p:pic>
      <p:sp>
        <p:nvSpPr>
          <p:cNvPr id="3" name="TextBox 2">
            <a:extLst>
              <a:ext uri="{FF2B5EF4-FFF2-40B4-BE49-F238E27FC236}">
                <a16:creationId xmlns:a16="http://schemas.microsoft.com/office/drawing/2014/main" id="{E0637F3E-1058-4790-8071-FEFD3E9AFED5}"/>
              </a:ext>
            </a:extLst>
          </p:cNvPr>
          <p:cNvSpPr txBox="1"/>
          <p:nvPr/>
        </p:nvSpPr>
        <p:spPr>
          <a:xfrm>
            <a:off x="2385014" y="1380942"/>
            <a:ext cx="6656873" cy="461665"/>
          </a:xfrm>
          <a:prstGeom prst="rect">
            <a:avLst/>
          </a:prstGeom>
          <a:noFill/>
        </p:spPr>
        <p:txBody>
          <a:bodyPr wrap="square" rtlCol="0">
            <a:spAutoFit/>
          </a:bodyPr>
          <a:lstStyle/>
          <a:p>
            <a:pPr algn="just"/>
            <a:r>
              <a:rPr lang="vi-VN" sz="2400" b="1" i="1" dirty="0">
                <a:solidFill>
                  <a:schemeClr val="accent4">
                    <a:lumMod val="20000"/>
                    <a:lumOff val="80000"/>
                  </a:schemeClr>
                </a:solidFill>
                <a:latin typeface="Cambria" panose="02040503050406030204" pitchFamily="18" charset="0"/>
                <a:ea typeface="Cambria" panose="02040503050406030204" pitchFamily="18" charset="0"/>
              </a:rPr>
              <a:t>Chính sách cai trị của thực dân phương Tây </a:t>
            </a:r>
            <a:endParaRPr lang="en-US" sz="2400" b="1" i="1" dirty="0">
              <a:solidFill>
                <a:schemeClr val="accent4">
                  <a:lumMod val="20000"/>
                  <a:lumOff val="80000"/>
                </a:schemeClr>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B7D12032-8486-4C10-A494-28C54A181B07}"/>
              </a:ext>
            </a:extLst>
          </p:cNvPr>
          <p:cNvSpPr txBox="1"/>
          <p:nvPr/>
        </p:nvSpPr>
        <p:spPr>
          <a:xfrm>
            <a:off x="2370342" y="2722252"/>
            <a:ext cx="6672058" cy="1200329"/>
          </a:xfrm>
          <a:prstGeom prst="rect">
            <a:avLst/>
          </a:prstGeom>
          <a:noFill/>
        </p:spPr>
        <p:txBody>
          <a:bodyPr wrap="square" rtlCol="0">
            <a:spAutoFit/>
          </a:bodyPr>
          <a:lstStyle/>
          <a:p>
            <a:pPr algn="just"/>
            <a:r>
              <a:rPr lang="vi-VN" sz="2400" b="1" i="1" dirty="0">
                <a:solidFill>
                  <a:schemeClr val="accent4">
                    <a:lumMod val="20000"/>
                    <a:lumOff val="80000"/>
                  </a:schemeClr>
                </a:solidFill>
                <a:latin typeface="Cambria" panose="02040503050406030204" pitchFamily="18" charset="0"/>
                <a:ea typeface="Cambria" panose="02040503050406030204" pitchFamily="18" charset="0"/>
              </a:rPr>
              <a:t>Tình hình về chính trị, kinh tế, văn hóa, xã hội ở Đông Nam Á dưới ách đô hộ của thực dân phương Tây</a:t>
            </a:r>
            <a:endParaRPr lang="en-US" sz="2400" b="1" i="1" dirty="0">
              <a:solidFill>
                <a:schemeClr val="accent4">
                  <a:lumMod val="20000"/>
                  <a:lumOff val="80000"/>
                </a:schemeClr>
              </a:solidFill>
              <a:latin typeface="Cambria" panose="02040503050406030204" pitchFamily="18" charset="0"/>
              <a:ea typeface="Cambria" panose="02040503050406030204" pitchFamily="18" charset="0"/>
            </a:endParaRPr>
          </a:p>
        </p:txBody>
      </p:sp>
      <p:sp>
        <p:nvSpPr>
          <p:cNvPr id="2" name="7-Point Star 1"/>
          <p:cNvSpPr/>
          <p:nvPr/>
        </p:nvSpPr>
        <p:spPr>
          <a:xfrm>
            <a:off x="1464052" y="1241978"/>
            <a:ext cx="685800" cy="708935"/>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7-Point Star 10"/>
          <p:cNvSpPr/>
          <p:nvPr/>
        </p:nvSpPr>
        <p:spPr>
          <a:xfrm>
            <a:off x="1464052" y="2918439"/>
            <a:ext cx="685800" cy="708935"/>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3547" y="50735"/>
            <a:ext cx="8862060" cy="1015663"/>
          </a:xfrm>
          <a:prstGeom prst="rect">
            <a:avLst/>
          </a:prstGeom>
        </p:spPr>
        <p:txBody>
          <a:bodyPr wrap="square">
            <a:spAutoFit/>
          </a:bodyPr>
          <a:lstStyle/>
          <a:p>
            <a:pPr algn="just"/>
            <a:r>
              <a:rPr lang="vi-VN" sz="2800" b="1" i="1" dirty="0">
                <a:solidFill>
                  <a:schemeClr val="accent4">
                    <a:lumMod val="20000"/>
                    <a:lumOff val="80000"/>
                  </a:schemeClr>
                </a:solidFill>
                <a:latin typeface="Cambria" panose="02040503050406030204" pitchFamily="18" charset="0"/>
                <a:ea typeface="Cambria" panose="02040503050406030204" pitchFamily="18" charset="0"/>
              </a:rPr>
              <a:t>2. </a:t>
            </a:r>
            <a:r>
              <a:rPr lang="vi-VN" sz="3200" b="1" i="1" dirty="0">
                <a:solidFill>
                  <a:schemeClr val="accent4">
                    <a:lumMod val="20000"/>
                    <a:lumOff val="80000"/>
                  </a:schemeClr>
                </a:solidFill>
                <a:latin typeface="Cambria" panose="02040503050406030204" pitchFamily="18" charset="0"/>
                <a:ea typeface="Cambria" panose="02040503050406030204" pitchFamily="18" charset="0"/>
              </a:rPr>
              <a:t>Tình</a:t>
            </a:r>
            <a:r>
              <a:rPr lang="vi-VN" sz="2800" b="1" i="1" dirty="0">
                <a:solidFill>
                  <a:schemeClr val="accent4">
                    <a:lumMod val="20000"/>
                    <a:lumOff val="80000"/>
                  </a:schemeClr>
                </a:solidFill>
                <a:latin typeface="Cambria" panose="02040503050406030204" pitchFamily="18" charset="0"/>
                <a:ea typeface="Cambria" panose="02040503050406030204" pitchFamily="18" charset="0"/>
              </a:rPr>
              <a:t> hình Đông Nam Á dưới ách đô hộ của thực dân  phương Tây </a:t>
            </a:r>
            <a:endParaRPr lang="en-US" sz="2800" b="1" i="1" dirty="0">
              <a:solidFill>
                <a:schemeClr val="accent4">
                  <a:lumMod val="20000"/>
                  <a:lumOff val="8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5689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0"/>
            <a:ext cx="9144000" cy="5143500"/>
          </a:xfrm>
          <a:prstGeom prst="rect">
            <a:avLst/>
          </a:prstGeom>
        </p:spPr>
      </p:pic>
      <p:sp>
        <p:nvSpPr>
          <p:cNvPr id="3" name="Rectangle: Rounded Corners 2">
            <a:extLst>
              <a:ext uri="{FF2B5EF4-FFF2-40B4-BE49-F238E27FC236}">
                <a16:creationId xmlns:a16="http://schemas.microsoft.com/office/drawing/2014/main" id="{9D7119BE-D4B7-4395-A8D9-97642B081151}"/>
              </a:ext>
            </a:extLst>
          </p:cNvPr>
          <p:cNvSpPr/>
          <p:nvPr/>
        </p:nvSpPr>
        <p:spPr>
          <a:xfrm>
            <a:off x="1486991" y="1080226"/>
            <a:ext cx="6422571" cy="2757714"/>
          </a:xfrm>
          <a:prstGeom prst="round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latin typeface="Cambria" panose="02040503050406030204" pitchFamily="18" charset="0"/>
                <a:ea typeface="Cambria" panose="02040503050406030204" pitchFamily="18" charset="0"/>
              </a:rPr>
              <a:t>Câu hỏi: Sự thống trị của thực dân phương Tây đã dẫn đến điều gì? </a:t>
            </a:r>
            <a:endParaRPr lang="en-US" sz="3200" dirty="0">
              <a:latin typeface="Cambria" panose="02040503050406030204" pitchFamily="18" charset="0"/>
              <a:ea typeface="Cambria" panose="02040503050406030204" pitchFamily="18" charset="0"/>
            </a:endParaRPr>
          </a:p>
        </p:txBody>
      </p:sp>
      <p:sp>
        <p:nvSpPr>
          <p:cNvPr id="5" name="Rectangle: Rounded Corners 2">
            <a:extLst>
              <a:ext uri="{FF2B5EF4-FFF2-40B4-BE49-F238E27FC236}">
                <a16:creationId xmlns:a16="http://schemas.microsoft.com/office/drawing/2014/main" id="{9D7119BE-D4B7-4395-A8D9-97642B081151}"/>
              </a:ext>
            </a:extLst>
          </p:cNvPr>
          <p:cNvSpPr/>
          <p:nvPr/>
        </p:nvSpPr>
        <p:spPr>
          <a:xfrm>
            <a:off x="1269276" y="1101272"/>
            <a:ext cx="6605451" cy="2757714"/>
          </a:xfrm>
          <a:prstGeom prst="round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latin typeface="Cambria" panose="02040503050406030204" pitchFamily="18" charset="0"/>
                <a:ea typeface="Cambria" panose="02040503050406030204" pitchFamily="18" charset="0"/>
              </a:rPr>
              <a:t>Trả lời: Sự thống trị của thực dân phương Tây đã dẫn tới những chuyển biến lớn lao của các nước trong khu vực Đông Nam Á. </a:t>
            </a:r>
            <a:endParaRPr lang="en-US" sz="3200" dirty="0">
              <a:latin typeface="Cambria" panose="02040503050406030204" pitchFamily="18" charset="0"/>
              <a:ea typeface="Cambria" panose="02040503050406030204" pitchFamily="18" charset="0"/>
            </a:endParaRPr>
          </a:p>
        </p:txBody>
      </p:sp>
      <p:sp>
        <p:nvSpPr>
          <p:cNvPr id="6" name="Rectangle 5"/>
          <p:cNvSpPr/>
          <p:nvPr/>
        </p:nvSpPr>
        <p:spPr>
          <a:xfrm>
            <a:off x="267244" y="1"/>
            <a:ext cx="8862060" cy="1015663"/>
          </a:xfrm>
          <a:prstGeom prst="rect">
            <a:avLst/>
          </a:prstGeom>
        </p:spPr>
        <p:txBody>
          <a:bodyPr wrap="square">
            <a:spAutoFit/>
          </a:bodyPr>
          <a:lstStyle/>
          <a:p>
            <a:pPr algn="just"/>
            <a:r>
              <a:rPr lang="vi-VN" sz="2800" b="1" i="1" dirty="0">
                <a:solidFill>
                  <a:schemeClr val="accent4">
                    <a:lumMod val="20000"/>
                    <a:lumOff val="80000"/>
                  </a:schemeClr>
                </a:solidFill>
                <a:latin typeface="Cambria" panose="02040503050406030204" pitchFamily="18" charset="0"/>
                <a:ea typeface="Cambria" panose="02040503050406030204" pitchFamily="18" charset="0"/>
              </a:rPr>
              <a:t>2. </a:t>
            </a:r>
            <a:r>
              <a:rPr lang="vi-VN" sz="3200" b="1" i="1" dirty="0">
                <a:solidFill>
                  <a:schemeClr val="accent4">
                    <a:lumMod val="20000"/>
                    <a:lumOff val="80000"/>
                  </a:schemeClr>
                </a:solidFill>
                <a:latin typeface="Cambria" panose="02040503050406030204" pitchFamily="18" charset="0"/>
                <a:ea typeface="Cambria" panose="02040503050406030204" pitchFamily="18" charset="0"/>
              </a:rPr>
              <a:t>Tình</a:t>
            </a:r>
            <a:r>
              <a:rPr lang="vi-VN" sz="2800" b="1" i="1" dirty="0">
                <a:solidFill>
                  <a:schemeClr val="accent4">
                    <a:lumMod val="20000"/>
                    <a:lumOff val="80000"/>
                  </a:schemeClr>
                </a:solidFill>
                <a:latin typeface="Cambria" panose="02040503050406030204" pitchFamily="18" charset="0"/>
                <a:ea typeface="Cambria" panose="02040503050406030204" pitchFamily="18" charset="0"/>
              </a:rPr>
              <a:t> hình Đông Nam Á dưới ách đô hộ của thực dân  phương Tây </a:t>
            </a:r>
            <a:endParaRPr lang="en-US" sz="2800" b="1" i="1" dirty="0">
              <a:solidFill>
                <a:schemeClr val="accent4">
                  <a:lumMod val="20000"/>
                  <a:lumOff val="8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5437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ECD0805-4A45-4D08-B72F-3A354BC4DC13}"/>
              </a:ext>
            </a:extLst>
          </p:cNvPr>
          <p:cNvPicPr>
            <a:picLocks noChangeAspect="1"/>
          </p:cNvPicPr>
          <p:nvPr/>
        </p:nvPicPr>
        <p:blipFill rotWithShape="1">
          <a:blip r:embed="rId3">
            <a:extLst>
              <a:ext uri="{28A0092B-C50C-407E-A947-70E740481C1C}">
                <a14:useLocalDpi xmlns:a14="http://schemas.microsoft.com/office/drawing/2010/main" val="0"/>
              </a:ext>
            </a:extLst>
          </a:blip>
          <a:srcRect l="34459" t="29190" r="43709" b="31725"/>
          <a:stretch/>
        </p:blipFill>
        <p:spPr>
          <a:xfrm>
            <a:off x="0" y="0"/>
            <a:ext cx="9144000" cy="5143500"/>
          </a:xfrm>
          <a:prstGeom prst="rect">
            <a:avLst/>
          </a:prstGeom>
        </p:spPr>
      </p:pic>
      <p:sp>
        <p:nvSpPr>
          <p:cNvPr id="6" name="Oval 5"/>
          <p:cNvSpPr/>
          <p:nvPr/>
        </p:nvSpPr>
        <p:spPr>
          <a:xfrm>
            <a:off x="640804" y="1340465"/>
            <a:ext cx="4335056" cy="3566160"/>
          </a:xfrm>
          <a:prstGeom prst="ellipse">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685800">
              <a:defRPr/>
            </a:pPr>
            <a:endParaRPr lang="en-US" dirty="0">
              <a:solidFill>
                <a:prstClr val="black"/>
              </a:solidFill>
              <a:latin typeface="Times New Roman" pitchFamily="18" charset="0"/>
              <a:cs typeface="Times New Roman" pitchFamily="18" charset="0"/>
            </a:endParaRPr>
          </a:p>
        </p:txBody>
      </p:sp>
      <p:sp>
        <p:nvSpPr>
          <p:cNvPr id="7" name="Rectangle 6"/>
          <p:cNvSpPr/>
          <p:nvPr/>
        </p:nvSpPr>
        <p:spPr>
          <a:xfrm>
            <a:off x="1264920" y="1784717"/>
            <a:ext cx="3215640" cy="2677656"/>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Khai thác tư liệu (tr.21), em biết điều gì về chính sách cai trị của chính quyền thực dân ở một số nước Đông Nam Á?</a:t>
            </a:r>
            <a:endParaRPr lang="en-US" sz="2800" dirty="0"/>
          </a:p>
        </p:txBody>
      </p:sp>
      <p:sp>
        <p:nvSpPr>
          <p:cNvPr id="8" name="Rectangle 7"/>
          <p:cNvSpPr/>
          <p:nvPr/>
        </p:nvSpPr>
        <p:spPr>
          <a:xfrm>
            <a:off x="140970" y="162403"/>
            <a:ext cx="8862060" cy="1015663"/>
          </a:xfrm>
          <a:prstGeom prst="rect">
            <a:avLst/>
          </a:prstGeom>
        </p:spPr>
        <p:txBody>
          <a:bodyPr wrap="square">
            <a:spAutoFit/>
          </a:bodyPr>
          <a:lstStyle/>
          <a:p>
            <a:pPr algn="just"/>
            <a:r>
              <a:rPr lang="vi-VN" sz="2800" b="1" i="1" u="sng" dirty="0">
                <a:solidFill>
                  <a:schemeClr val="accent4">
                    <a:lumMod val="20000"/>
                    <a:lumOff val="80000"/>
                  </a:schemeClr>
                </a:solidFill>
                <a:latin typeface="Cambria" panose="02040503050406030204" pitchFamily="18" charset="0"/>
                <a:ea typeface="Cambria" panose="02040503050406030204" pitchFamily="18" charset="0"/>
              </a:rPr>
              <a:t>2. </a:t>
            </a:r>
            <a:r>
              <a:rPr lang="vi-VN" sz="3200" b="1" i="1" u="sng" dirty="0">
                <a:solidFill>
                  <a:schemeClr val="accent4">
                    <a:lumMod val="20000"/>
                    <a:lumOff val="80000"/>
                  </a:schemeClr>
                </a:solidFill>
                <a:latin typeface="Cambria" panose="02040503050406030204" pitchFamily="18" charset="0"/>
                <a:ea typeface="Cambria" panose="02040503050406030204" pitchFamily="18" charset="0"/>
              </a:rPr>
              <a:t>Tình</a:t>
            </a:r>
            <a:r>
              <a:rPr lang="vi-VN" sz="2800" b="1" i="1" u="sng" dirty="0">
                <a:solidFill>
                  <a:schemeClr val="accent4">
                    <a:lumMod val="20000"/>
                    <a:lumOff val="80000"/>
                  </a:schemeClr>
                </a:solidFill>
                <a:latin typeface="Cambria" panose="02040503050406030204" pitchFamily="18" charset="0"/>
                <a:ea typeface="Cambria" panose="02040503050406030204" pitchFamily="18" charset="0"/>
              </a:rPr>
              <a:t> hình Đông Nam Á dưới ách đô hộ của thực dân  phương Tây </a:t>
            </a:r>
            <a:endParaRPr lang="en-US" sz="2800" b="1" i="1" u="sng" dirty="0">
              <a:solidFill>
                <a:schemeClr val="accent4">
                  <a:lumMod val="20000"/>
                  <a:lumOff val="8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2227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FBADC478-AFF0-41BB-8803-B3E5C0319EF5"/>
  <p:tag name="ISPRINGONLINEFOLDERID" val="0"/>
  <p:tag name="ISPRINGONLINEFOLDERPATH" val="Content List"/>
  <p:tag name="ISPRINGCLOUDFOLDERID" val="0"/>
  <p:tag name="ISPRINGCLOUDFOLDERPATH" val="Repository"/>
  <p:tag name="ISPRING_OUTPUT_FOLDER" val="D:\ppt\第十批\531971"/>
  <p:tag name="ISPRING_PRESENTATION_TITLE" val="5a3cb41e2fad7"/>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MMPROD_NEXTUNIQUEID" val="10010"/>
  <p:tag name="MMPROD_UIDATA" val="&lt;database version=&quot;10.0&quot;&gt;&lt;object type=&quot;1&quot; unique_id=&quot;10001&quot;&gt;&lt;object type=&quot;2&quot; unique_id=&quot;10019&quot;&gt;&lt;object type=&quot;3&quot; unique_id=&quot;10020&quot;&gt;&lt;property id=&quot;20148&quot; value=&quot;5&quot;/&gt;&lt;property id=&quot;20300&quot; value=&quot;Slide 1&quot;/&gt;&lt;property id=&quot;20307&quot; value=&quot;269&quot;/&gt;&lt;/object&gt;&lt;object type=&quot;3&quot; unique_id=&quot;10021&quot;&gt;&lt;property id=&quot;20148&quot; value=&quot;5&quot;/&gt;&lt;property id=&quot;20300&quot; value=&quot;Slide 6&quot;/&gt;&lt;property id=&quot;20307&quot; value=&quot;348&quot;/&gt;&lt;/object&gt;&lt;object type=&quot;3&quot; unique_id=&quot;10022&quot;&gt;&lt;property id=&quot;20148&quot; value=&quot;5&quot;/&gt;&lt;property id=&quot;20300&quot; value=&quot;Slide 7&quot;/&gt;&lt;property id=&quot;20307&quot; value=&quot;347&quot;/&gt;&lt;/object&gt;&lt;object type=&quot;3&quot; unique_id=&quot;10023&quot;&gt;&lt;property id=&quot;20148&quot; value=&quot;5&quot;/&gt;&lt;property id=&quot;20300&quot; value=&quot;Slide 8&quot;/&gt;&lt;property id=&quot;20307&quot; value=&quot;290&quot;/&gt;&lt;/object&gt;&lt;object type=&quot;3&quot; unique_id=&quot;10024&quot;&gt;&lt;property id=&quot;20148&quot; value=&quot;5&quot;/&gt;&lt;property id=&quot;20300&quot; value=&quot;Slide 9&quot;/&gt;&lt;property id=&quot;20307&quot; value=&quot;349&quot;/&gt;&lt;/object&gt;&lt;object type=&quot;3&quot; unique_id=&quot;10025&quot;&gt;&lt;property id=&quot;20148&quot; value=&quot;5&quot;/&gt;&lt;property id=&quot;20300&quot; value=&quot;Slide 10&quot;/&gt;&lt;property id=&quot;20307&quot; value=&quot;350&quot;/&gt;&lt;/object&gt;&lt;object type=&quot;3&quot; unique_id=&quot;10026&quot;&gt;&lt;property id=&quot;20148&quot; value=&quot;5&quot;/&gt;&lt;property id=&quot;20300&quot; value=&quot;Slide 11&quot;/&gt;&lt;property id=&quot;20307&quot; value=&quot;352&quot;/&gt;&lt;/object&gt;&lt;object type=&quot;3&quot; unique_id=&quot;10027&quot;&gt;&lt;property id=&quot;20148&quot; value=&quot;5&quot;/&gt;&lt;property id=&quot;20300&quot; value=&quot;Slide 12&quot;/&gt;&lt;property id=&quot;20307&quot; value=&quot;335&quot;/&gt;&lt;/object&gt;&lt;object type=&quot;3&quot; unique_id=&quot;10028&quot;&gt;&lt;property id=&quot;20148&quot; value=&quot;5&quot;/&gt;&lt;property id=&quot;20300&quot; value=&quot;Slide 13&quot;/&gt;&lt;property id=&quot;20307&quot; value=&quot;332&quot;/&gt;&lt;/object&gt;&lt;object type=&quot;3&quot; unique_id=&quot;10031&quot;&gt;&lt;property id=&quot;20148&quot; value=&quot;5&quot;/&gt;&lt;property id=&quot;20300&quot; value=&quot;Slide 27&quot;/&gt;&lt;property id=&quot;20307&quot; value=&quot;355&quot;/&gt;&lt;/object&gt;&lt;object type=&quot;3&quot; unique_id=&quot;10032&quot;&gt;&lt;property id=&quot;20148&quot; value=&quot;5&quot;/&gt;&lt;property id=&quot;20300&quot; value=&quot;Slide 28&quot;/&gt;&lt;property id=&quot;20307&quot; value=&quot;356&quot;/&gt;&lt;/object&gt;&lt;object type=&quot;3&quot; unique_id=&quot;10033&quot;&gt;&lt;property id=&quot;20148&quot; value=&quot;5&quot;/&gt;&lt;property id=&quot;20300&quot; value=&quot;Slide 29&quot;/&gt;&lt;property id=&quot;20307&quot; value=&quot;357&quot;/&gt;&lt;/object&gt;&lt;object type=&quot;3&quot; unique_id=&quot;10035&quot;&gt;&lt;property id=&quot;20148&quot; value=&quot;5&quot;/&gt;&lt;property id=&quot;20300&quot; value=&quot;Slide 30&quot;/&gt;&lt;property id=&quot;20307&quot; value=&quot;286&quot;/&gt;&lt;/object&gt;&lt;object type=&quot;3&quot; unique_id=&quot;10351&quot;&gt;&lt;property id=&quot;20148&quot; value=&quot;5&quot;/&gt;&lt;property id=&quot;20300&quot; value=&quot;Slide 2 - &amp;quot;Bức tranh tái hiện lại sự kiện lịch sử gì? &amp;quot;&quot;/&gt;&lt;property id=&quot;20307&quot; value=&quot;365&quot;/&gt;&lt;/object&gt;&lt;object type=&quot;3&quot; unique_id=&quot;10352&quot;&gt;&lt;property id=&quot;20148&quot; value=&quot;5&quot;/&gt;&lt;property id=&quot;20300&quot; value=&quot;Slide 3 - &amp;quot;1. Khái quát quá trình xâm nhập Đông Nam Á của thực dân phương Tây&amp;quot;&quot;/&gt;&lt;property id=&quot;20307&quot; value=&quot;367&quot;/&gt;&lt;/object&gt;&lt;object type=&quot;3&quot; unique_id=&quot;10353&quot;&gt;&lt;property id=&quot;20148&quot; value=&quot;5&quot;/&gt;&lt;property id=&quot;20300&quot; value=&quot;Slide 5&quot;/&gt;&lt;property id=&quot;20307&quot; value=&quot;366&quot;/&gt;&lt;/object&gt;&lt;object type=&quot;3&quot; unique_id=&quot;10354&quot;&gt;&lt;property id=&quot;20148&quot; value=&quot;5&quot;/&gt;&lt;property id=&quot;20300&quot; value=&quot;Slide 15&quot;/&gt;&lt;property id=&quot;20307&quot; value=&quot;358&quot;/&gt;&lt;/object&gt;&lt;object type=&quot;3&quot; unique_id=&quot;10355&quot;&gt;&lt;property id=&quot;20148&quot; value=&quot;5&quot;/&gt;&lt;property id=&quot;20300&quot; value=&quot;Slide 16&quot;/&gt;&lt;property id=&quot;20307&quot; value=&quot;359&quot;/&gt;&lt;/object&gt;&lt;object type=&quot;3&quot; unique_id=&quot;10356&quot;&gt;&lt;property id=&quot;20148&quot; value=&quot;5&quot;/&gt;&lt;property id=&quot;20300&quot; value=&quot;Slide 17&quot;/&gt;&lt;property id=&quot;20307&quot; value=&quot;360&quot;/&gt;&lt;/object&gt;&lt;object type=&quot;3&quot; unique_id=&quot;10357&quot;&gt;&lt;property id=&quot;20148&quot; value=&quot;5&quot;/&gt;&lt;property id=&quot;20300&quot; value=&quot;Slide 18&quot;/&gt;&lt;property id=&quot;20307&quot; value=&quot;361&quot;/&gt;&lt;/object&gt;&lt;object type=&quot;3&quot; unique_id=&quot;10358&quot;&gt;&lt;property id=&quot;20148&quot; value=&quot;5&quot;/&gt;&lt;property id=&quot;20300&quot; value=&quot;Slide 19&quot;/&gt;&lt;property id=&quot;20307&quot; value=&quot;362&quot;/&gt;&lt;/object&gt;&lt;object type=&quot;3&quot; unique_id=&quot;10359&quot;&gt;&lt;property id=&quot;20148&quot; value=&quot;5&quot;/&gt;&lt;property id=&quot;20300&quot; value=&quot;Slide 23 - &amp;quot;LUYỆN TẬP&amp;quot;&quot;/&gt;&lt;property id=&quot;20307&quot; value=&quot;363&quot;/&gt;&lt;/object&gt;&lt;object type=&quot;3&quot; unique_id=&quot;10360&quot;&gt;&lt;property id=&quot;20148&quot; value=&quot;5&quot;/&gt;&lt;property id=&quot;20300&quot; value=&quot;Slide 24 - &amp;quot;ĐÁP ÁN &amp;quot;&quot;/&gt;&lt;property id=&quot;20307&quot; value=&quot;364&quot;/&gt;&lt;/object&gt;&lt;object type=&quot;3&quot; unique_id=&quot;10361&quot;&gt;&lt;property id=&quot;20148&quot; value=&quot;5&quot;/&gt;&lt;property id=&quot;20300&quot; value=&quot;Slide 25&quot;/&gt;&lt;property id=&quot;20307&quot; value=&quot;368&quot;/&gt;&lt;/object&gt;&lt;object type=&quot;3&quot; unique_id=&quot;10362&quot;&gt;&lt;property id=&quot;20148&quot; value=&quot;5&quot;/&gt;&lt;property id=&quot;20300&quot; value=&quot;Slide 26&quot;/&gt;&lt;property id=&quot;20307&quot; value=&quot;369&quot;/&gt;&lt;/object&gt;&lt;object type=&quot;3&quot; unique_id=&quot;10364&quot;&gt;&lt;property id=&quot;20148&quot; value=&quot;5&quot;/&gt;&lt;property id=&quot;20300&quot; value=&quot;Slide 14&quot;/&gt;&lt;property id=&quot;20307&quot; value=&quot;371&quot;/&gt;&lt;/object&gt;&lt;object type=&quot;3&quot; unique_id=&quot;10365&quot;&gt;&lt;property id=&quot;20148&quot; value=&quot;5&quot;/&gt;&lt;property id=&quot;20300&quot; value=&quot;Slide 20 - &amp;quot;LUYỆN TẬP Chọn phương án A,B,C hoặc D đúng nhất. &amp;quot;&quot;/&gt;&lt;property id=&quot;20307&quot; value=&quot;372&quot;/&gt;&lt;/object&gt;&lt;object type=&quot;3&quot; unique_id=&quot;10366&quot;&gt;&lt;property id=&quot;20148&quot; value=&quot;5&quot;/&gt;&lt;property id=&quot;20300&quot; value=&quot;Slide 21 - &amp;quot;LUYỆN TẬP Chọn phương án A,B,C hoặc D đúng nhất. &amp;quot;&quot;/&gt;&lt;property id=&quot;20307&quot; value=&quot;373&quot;/&gt;&lt;/object&gt;&lt;object type=&quot;3&quot; unique_id=&quot;10367&quot;&gt;&lt;property id=&quot;20148&quot; value=&quot;5&quot;/&gt;&lt;property id=&quot;20300&quot; value=&quot;Slide 22 - &amp;quot;LUYỆN TẬP Chọn phương án A,B,C hoặc D đúng nhất. &amp;quot;&quot;/&gt;&lt;property id=&quot;20307&quot; value=&quot;374&quot;/&gt;&lt;/object&gt;&lt;object type=&quot;3&quot; unique_id=&quot;10461&quot;&gt;&lt;property id=&quot;20148&quot; value=&quot;5&quot;/&gt;&lt;property id=&quot;20300&quot; value=&quot;Slide 4 - &amp;quot;Nêu những nét chính về quá trình xâm nhập của thực dân phương Tây vào Đông Nam Á từ nửa sau thế kỉ XVI đến giữa thế&quot;/&gt;&lt;property id=&quot;20307&quot; value=&quot;375&quot;/&gt;&lt;/object&gt;&lt;/object&gt;&lt;object type=&quot;8&quot; unique_id=&quot;1005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1671</TotalTime>
  <Words>3466</Words>
  <Application>Microsoft Office PowerPoint</Application>
  <PresentationFormat>On-screen Show (16:9)</PresentationFormat>
  <Paragraphs>197</Paragraphs>
  <Slides>31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#9Slide03 AllRoundGothic</vt:lpstr>
      <vt:lpstr>Arial</vt:lpstr>
      <vt:lpstr>Calibri</vt:lpstr>
      <vt:lpstr>Cambria</vt:lpstr>
      <vt:lpstr>Times New Roman</vt:lpstr>
      <vt:lpstr>字魂59号-创粗黑</vt:lpstr>
      <vt:lpstr>Office Theme</vt:lpstr>
      <vt:lpstr>PowerPoint Presentation</vt:lpstr>
      <vt:lpstr>Bức tranh tái hiện lại sự kiện lịch sử gì? </vt:lpstr>
      <vt:lpstr>1. Khái quát quá trình xâm nhập Đông Nam Á của thực dân phương Tây</vt:lpstr>
      <vt:lpstr>Nêu những nét chính về quá trình xâm nhập của thực dân phương Tây vào Đông Nam Á từ nửa sau thế kỉ XVI đến giữa thế kỉ XIX?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Cuộc đấu tranh của nhân dân các nước Đông Nam Á chống thực dân phương Tây từ nửa sau thế kỉ XVI đến giữa thế kỉ XIX. </vt:lpstr>
      <vt:lpstr>PowerPoint Presentation</vt:lpstr>
      <vt:lpstr>LUYỆN TẬP Chọn phương án A,B,C hoặc D đúng nhất. </vt:lpstr>
      <vt:lpstr>LUYỆN TẬP Chọn phương án A,B,C hoặc D đúng nhất. </vt:lpstr>
      <vt:lpstr>LUYỆN TẬP Chọn phương án A,B,C hoặc D đúng nhất. </vt:lpstr>
      <vt:lpstr>LUYỆN TẬP</vt:lpstr>
      <vt:lpstr>ĐÁP ÁN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2017-12-02T09:50:05Z</dcterms:created>
  <dcterms:modified xsi:type="dcterms:W3CDTF">2023-09-06T08:07:23Z</dcterms:modified>
</cp:coreProperties>
</file>