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27" r:id="rId2"/>
    <p:sldId id="407" r:id="rId3"/>
    <p:sldId id="439" r:id="rId4"/>
    <p:sldId id="427" r:id="rId5"/>
    <p:sldId id="428" r:id="rId6"/>
    <p:sldId id="443" r:id="rId7"/>
    <p:sldId id="454" r:id="rId8"/>
    <p:sldId id="455" r:id="rId9"/>
    <p:sldId id="445" r:id="rId10"/>
    <p:sldId id="456" r:id="rId11"/>
    <p:sldId id="340" r:id="rId12"/>
  </p:sldIdLst>
  <p:sldSz cx="16276638" cy="9144000"/>
  <p:notesSz cx="6858000" cy="9144000"/>
  <p:custDataLst>
    <p:tags r:id="rId1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C5F3F3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53" d="100"/>
          <a:sy n="53" d="100"/>
        </p:scale>
        <p:origin x="36" y="144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11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922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Giai%20nghia%20tu/Hon%20ho.ppt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</a:t>
            </a:r>
            <a:r>
              <a:rPr lang="en-US" altLang="en-US" sz="3500" b="1" smtClean="0">
                <a:solidFill>
                  <a:srgbClr val="FF0066"/>
                </a:solidFill>
                <a:latin typeface="Times New Roman" pitchFamily="18" charset="0"/>
              </a:rPr>
              <a:t>……</a:t>
            </a:r>
            <a:endParaRPr lang="en-US" altLang="en-US" sz="3500" b="1">
              <a:solidFill>
                <a:srgbClr val="FF0066"/>
              </a:solidFill>
              <a:latin typeface="Times New Roman" pitchFamily="18" charset="0"/>
            </a:endParaRP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443538"/>
            <a:ext cx="2034580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1508919" y="4114800"/>
            <a:ext cx="11670103" cy="1822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2: ÔNG LÃO NHÂN HẬU (T1,2)</a:t>
            </a:r>
            <a:endParaRPr 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</a:t>
            </a:r>
            <a:r>
              <a:rPr lang="en-US" sz="60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</a:t>
            </a: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2557757" y="7200900"/>
            <a:ext cx="597456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Giáo viên</a:t>
            </a:r>
            <a:r>
              <a:rPr lang="en-US" altLang="en-US" sz="2400" b="1" i="1" smtClean="0">
                <a:solidFill>
                  <a:srgbClr val="FF0066"/>
                </a:solidFill>
                <a:latin typeface="Times New Roman" pitchFamily="18" charset="0"/>
              </a:rPr>
              <a:t>:</a:t>
            </a:r>
            <a:endParaRPr lang="en-US" altLang="en-US" sz="2400" b="1" i="1">
              <a:solidFill>
                <a:srgbClr val="FF0066"/>
              </a:solidFill>
              <a:latin typeface="Times New Roman" pitchFamily="18" charset="0"/>
            </a:endParaRPr>
          </a:p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Lớp:  3</a:t>
            </a: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22998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2658" y="331495"/>
            <a:ext cx="2081213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9684" y="5964239"/>
            <a:ext cx="1416132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8632" y="5111880"/>
            <a:ext cx="4334745" cy="3092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44" name="Group 4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48" name="Straight Connector 47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6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2: ÔNG LÃO NHÂN HẬU</a:t>
              </a:r>
            </a:p>
          </p:txBody>
        </p:sp>
      </p:grpSp>
      <p:sp>
        <p:nvSpPr>
          <p:cNvPr id="3" name="AutoShape 2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Khung viền đẹp PowerPoin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Khung viền đẹp PowerPoin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Khung viền đẹp PowerPoint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1356520" y="1600200"/>
            <a:ext cx="3429000" cy="707886"/>
            <a:chOff x="1508919" y="1888664"/>
            <a:chExt cx="3120775" cy="1186207"/>
          </a:xfrm>
        </p:grpSpPr>
        <p:sp>
          <p:nvSpPr>
            <p:cNvPr id="34" name="Rectangle 33"/>
            <p:cNvSpPr/>
            <p:nvPr/>
          </p:nvSpPr>
          <p:spPr>
            <a:xfrm>
              <a:off x="1508919" y="1888664"/>
              <a:ext cx="3120775" cy="11862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000" b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  <a:endPara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1646078" y="3017498"/>
              <a:ext cx="2428811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1301482" y="2477869"/>
            <a:ext cx="152188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lộ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lão</a:t>
            </a:r>
            <a:endParaRPr lang="en-US" sz="36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6505" y="3886876"/>
            <a:ext cx="13989414" cy="685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n-US" sz="36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661319" y="4648876"/>
            <a:ext cx="13989414" cy="685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n-US" sz="36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66206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209917" y="3657600"/>
            <a:ext cx="15617822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38287" t="33334" r="38287" b="44791"/>
          <a:stretch/>
        </p:blipFill>
        <p:spPr>
          <a:xfrm>
            <a:off x="2423319" y="381000"/>
            <a:ext cx="12039600" cy="82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84397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14" name="Group 1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17" name="TextBox 16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16" name="Straight Connector 15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2: ÔNG LÃO NHÂN HẬU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1563435" y="2751892"/>
            <a:ext cx="13966284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trôi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chảy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ngắt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nghỉ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40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khiến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US" sz="3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93838" y="5334000"/>
            <a:ext cx="13578681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1: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hay </a:t>
            </a:r>
            <a:r>
              <a:rPr lang="en-US" sz="38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8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8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8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hay </a:t>
            </a:r>
            <a:r>
              <a:rPr lang="en-US" sz="38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lắm</a:t>
            </a:r>
            <a:r>
              <a:rPr lang="en-US" sz="38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8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en-US" sz="38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8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38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8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b="1" i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050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Hướng dẫn đọc.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3177124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1508919" y="4343400"/>
            <a:ext cx="4191000" cy="677108"/>
            <a:chOff x="1508919" y="1422772"/>
            <a:chExt cx="3733800" cy="677108"/>
          </a:xfrm>
        </p:grpSpPr>
        <p:sp>
          <p:nvSpPr>
            <p:cNvPr id="23" name="Rectangle 22"/>
            <p:cNvSpPr/>
            <p:nvPr/>
          </p:nvSpPr>
          <p:spPr>
            <a:xfrm>
              <a:off x="1508919" y="1422772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2. Chia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đoạn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1618922" y="2032372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2" action="ppaction://hlinkpres?slideindex=1&amp;slidetitle="/>
          </p:cNvPr>
          <p:cNvSpPr/>
          <p:nvPr/>
        </p:nvSpPr>
        <p:spPr>
          <a:xfrm>
            <a:off x="1737519" y="7315200"/>
            <a:ext cx="22054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he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khẽ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356519" y="1752600"/>
            <a:ext cx="6781801" cy="707886"/>
            <a:chOff x="1508918" y="1888664"/>
            <a:chExt cx="6172201" cy="1186207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6172201" cy="11862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000" b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3. Luyện đọc và tìm hiểu bài.</a:t>
              </a:r>
              <a:endPara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646078" y="3017498"/>
              <a:ext cx="557784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7" name="Rectangle 26"/>
          <p:cNvSpPr/>
          <p:nvPr/>
        </p:nvSpPr>
        <p:spPr>
          <a:xfrm>
            <a:off x="1507226" y="2514600"/>
            <a:ext cx="52517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40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0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endParaRPr lang="en-US" sz="40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527701" y="6400800"/>
            <a:ext cx="52517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40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40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40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endParaRPr lang="en-US" sz="40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600519" y="3222486"/>
            <a:ext cx="1400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Chẳng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ẽ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chậm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ãi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ắng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ổi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32" name="Group 31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34" name="Group 33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36" name="TextBox 35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35" name="Straight Connector 34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3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2: ÔNG LÃO NHÂN HẬU</a:t>
              </a:r>
            </a:p>
          </p:txBody>
        </p:sp>
      </p:grpSp>
      <p:sp>
        <p:nvSpPr>
          <p:cNvPr id="24" name="Rectangle 37"/>
          <p:cNvSpPr>
            <a:spLocks noChangeArrowheads="1"/>
          </p:cNvSpPr>
          <p:nvPr/>
        </p:nvSpPr>
        <p:spPr bwMode="auto">
          <a:xfrm>
            <a:off x="1507225" y="4014927"/>
            <a:ext cx="1356529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 b="1" dirty="0" err="1" smtClean="0">
                <a:solidFill>
                  <a:srgbClr val="0000CC"/>
                </a:solidFill>
              </a:rPr>
              <a:t>Bỗng</a:t>
            </a:r>
            <a:r>
              <a:rPr lang="en-US" altLang="en-US" sz="4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4000" b="1" dirty="0" err="1" smtClean="0">
                <a:solidFill>
                  <a:srgbClr val="0000CC"/>
                </a:solidFill>
              </a:rPr>
              <a:t>có</a:t>
            </a:r>
            <a:r>
              <a:rPr lang="en-US" altLang="en-US" sz="4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4000" b="1" dirty="0" err="1" smtClean="0">
                <a:solidFill>
                  <a:srgbClr val="0000CC"/>
                </a:solidFill>
              </a:rPr>
              <a:t>ai</a:t>
            </a:r>
            <a:r>
              <a:rPr lang="en-US" altLang="en-US" sz="4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4000" b="1" dirty="0" err="1" smtClean="0">
                <a:solidFill>
                  <a:srgbClr val="0000CC"/>
                </a:solidFill>
              </a:rPr>
              <a:t>đó</a:t>
            </a:r>
            <a:r>
              <a:rPr lang="en-US" altLang="en-US" sz="4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4000" b="1" dirty="0" err="1" smtClean="0">
                <a:solidFill>
                  <a:srgbClr val="0000CC"/>
                </a:solidFill>
              </a:rPr>
              <a:t>khen</a:t>
            </a:r>
            <a:r>
              <a:rPr lang="en-US" altLang="en-US" sz="4000" b="1" dirty="0" smtClean="0">
                <a:solidFill>
                  <a:srgbClr val="0000CC"/>
                </a:solidFill>
              </a:rPr>
              <a:t> : “ </a:t>
            </a:r>
            <a:r>
              <a:rPr lang="en-US" altLang="en-US" sz="4000" b="1" dirty="0" err="1" smtClean="0">
                <a:solidFill>
                  <a:srgbClr val="0000CC"/>
                </a:solidFill>
              </a:rPr>
              <a:t>Cháu</a:t>
            </a:r>
            <a:r>
              <a:rPr lang="en-US" altLang="en-US" sz="4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4000" b="1" dirty="0" err="1" smtClean="0">
                <a:solidFill>
                  <a:srgbClr val="0000CC"/>
                </a:solidFill>
              </a:rPr>
              <a:t>hát</a:t>
            </a:r>
            <a:r>
              <a:rPr lang="en-US" altLang="en-US" sz="4000" b="1" dirty="0" smtClean="0">
                <a:solidFill>
                  <a:srgbClr val="0000CC"/>
                </a:solidFill>
              </a:rPr>
              <a:t> hay </a:t>
            </a:r>
            <a:r>
              <a:rPr lang="en-US" altLang="en-US" sz="4000" b="1" dirty="0" err="1" smtClean="0">
                <a:solidFill>
                  <a:srgbClr val="0000CC"/>
                </a:solidFill>
              </a:rPr>
              <a:t>quá</a:t>
            </a:r>
            <a:r>
              <a:rPr lang="en-US" altLang="en-US" sz="4000" b="1" dirty="0" smtClean="0">
                <a:solidFill>
                  <a:srgbClr val="0000CC"/>
                </a:solidFill>
              </a:rPr>
              <a:t>!”</a:t>
            </a:r>
            <a:endParaRPr lang="en-US" altLang="en-US" sz="4000" b="1" dirty="0">
              <a:solidFill>
                <a:srgbClr val="0000CC"/>
              </a:solidFill>
            </a:endParaRPr>
          </a:p>
        </p:txBody>
      </p:sp>
      <p:sp>
        <p:nvSpPr>
          <p:cNvPr id="45" name="Line 30"/>
          <p:cNvSpPr>
            <a:spLocks noChangeShapeType="1"/>
          </p:cNvSpPr>
          <p:nvPr/>
        </p:nvSpPr>
        <p:spPr bwMode="auto">
          <a:xfrm flipH="1">
            <a:off x="9967119" y="5029200"/>
            <a:ext cx="112712" cy="3429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Rectangle 37"/>
          <p:cNvSpPr>
            <a:spLocks noChangeArrowheads="1"/>
          </p:cNvSpPr>
          <p:nvPr/>
        </p:nvSpPr>
        <p:spPr bwMode="auto">
          <a:xfrm>
            <a:off x="1508919" y="4778514"/>
            <a:ext cx="13565293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 b="1" dirty="0" err="1" smtClean="0">
                <a:solidFill>
                  <a:srgbClr val="0000CC"/>
                </a:solidFill>
              </a:rPr>
              <a:t>Ông</a:t>
            </a:r>
            <a:r>
              <a:rPr lang="en-US" altLang="en-US" sz="4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4000" b="1" dirty="0" err="1" smtClean="0">
                <a:solidFill>
                  <a:srgbClr val="0000CC"/>
                </a:solidFill>
              </a:rPr>
              <a:t>cụ</a:t>
            </a:r>
            <a:r>
              <a:rPr lang="en-US" altLang="en-US" sz="4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4000" b="1" dirty="0" err="1" smtClean="0">
                <a:solidFill>
                  <a:srgbClr val="0000CC"/>
                </a:solidFill>
              </a:rPr>
              <a:t>chăm</a:t>
            </a:r>
            <a:r>
              <a:rPr lang="en-US" altLang="en-US" sz="4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4000" b="1" dirty="0" err="1" smtClean="0">
                <a:solidFill>
                  <a:srgbClr val="0000CC"/>
                </a:solidFill>
              </a:rPr>
              <a:t>chú</a:t>
            </a:r>
            <a:r>
              <a:rPr lang="en-US" altLang="en-US" sz="4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4000" b="1" dirty="0" err="1" smtClean="0">
                <a:solidFill>
                  <a:srgbClr val="0000CC"/>
                </a:solidFill>
              </a:rPr>
              <a:t>lắng</a:t>
            </a:r>
            <a:r>
              <a:rPr lang="en-US" altLang="en-US" sz="4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4000" b="1" dirty="0" err="1" smtClean="0">
                <a:solidFill>
                  <a:srgbClr val="0000CC"/>
                </a:solidFill>
              </a:rPr>
              <a:t>nghe</a:t>
            </a:r>
            <a:r>
              <a:rPr lang="en-US" altLang="en-US" sz="4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4000" b="1" dirty="0" err="1" smtClean="0">
                <a:solidFill>
                  <a:srgbClr val="0000CC"/>
                </a:solidFill>
              </a:rPr>
              <a:t>rồi</a:t>
            </a:r>
            <a:r>
              <a:rPr lang="en-US" altLang="en-US" sz="4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4000" b="1" dirty="0" err="1" smtClean="0">
                <a:solidFill>
                  <a:srgbClr val="0000CC"/>
                </a:solidFill>
              </a:rPr>
              <a:t>vỗ</a:t>
            </a:r>
            <a:r>
              <a:rPr lang="en-US" altLang="en-US" sz="4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4000" b="1" dirty="0" err="1" smtClean="0">
                <a:solidFill>
                  <a:srgbClr val="0000CC"/>
                </a:solidFill>
              </a:rPr>
              <a:t>tay</a:t>
            </a:r>
            <a:r>
              <a:rPr lang="en-US" altLang="en-US" sz="4000" b="1" dirty="0" smtClean="0">
                <a:solidFill>
                  <a:srgbClr val="0000CC"/>
                </a:solidFill>
              </a:rPr>
              <a:t>,  </a:t>
            </a:r>
            <a:r>
              <a:rPr lang="en-US" altLang="en-US" sz="4000" b="1" dirty="0" err="1" smtClean="0">
                <a:solidFill>
                  <a:srgbClr val="0000CC"/>
                </a:solidFill>
              </a:rPr>
              <a:t>nói</a:t>
            </a:r>
            <a:r>
              <a:rPr lang="en-US" altLang="en-US" sz="4000" b="1" dirty="0" smtClean="0">
                <a:solidFill>
                  <a:srgbClr val="0000CC"/>
                </a:solidFill>
              </a:rPr>
              <a:t> : “ </a:t>
            </a:r>
            <a:r>
              <a:rPr lang="en-US" altLang="en-US" sz="4000" b="1" dirty="0" err="1" smtClean="0">
                <a:solidFill>
                  <a:srgbClr val="0000CC"/>
                </a:solidFill>
              </a:rPr>
              <a:t>Cảm</a:t>
            </a:r>
            <a:r>
              <a:rPr lang="en-US" altLang="en-US" sz="4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4000" b="1" dirty="0" err="1" smtClean="0">
                <a:solidFill>
                  <a:srgbClr val="0000CC"/>
                </a:solidFill>
              </a:rPr>
              <a:t>ơn</a:t>
            </a:r>
            <a:r>
              <a:rPr lang="en-US" altLang="en-US" sz="4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4000" b="1" dirty="0" err="1" smtClean="0">
                <a:solidFill>
                  <a:srgbClr val="0000CC"/>
                </a:solidFill>
              </a:rPr>
              <a:t>cháu</a:t>
            </a:r>
            <a:r>
              <a:rPr lang="en-US" altLang="en-US" sz="4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4000" b="1" dirty="0" err="1" smtClean="0">
                <a:solidFill>
                  <a:srgbClr val="0000CC"/>
                </a:solidFill>
              </a:rPr>
              <a:t>bé</a:t>
            </a:r>
            <a:r>
              <a:rPr lang="en-US" altLang="en-US" sz="4000" b="1" dirty="0" smtClean="0">
                <a:solidFill>
                  <a:srgbClr val="0000CC"/>
                </a:solidFill>
              </a:rPr>
              <a:t>. </a:t>
            </a:r>
            <a:r>
              <a:rPr lang="en-US" altLang="en-US" sz="4000" b="1" dirty="0" err="1" smtClean="0">
                <a:solidFill>
                  <a:srgbClr val="0000CC"/>
                </a:solidFill>
              </a:rPr>
              <a:t>Cháu</a:t>
            </a:r>
            <a:r>
              <a:rPr lang="en-US" altLang="en-US" sz="4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4000" b="1" dirty="0" err="1" smtClean="0">
                <a:solidFill>
                  <a:srgbClr val="0000CC"/>
                </a:solidFill>
              </a:rPr>
              <a:t>hát</a:t>
            </a:r>
            <a:r>
              <a:rPr lang="en-US" altLang="en-US" sz="4000" b="1" dirty="0" smtClean="0">
                <a:solidFill>
                  <a:srgbClr val="0000CC"/>
                </a:solidFill>
              </a:rPr>
              <a:t> hay </a:t>
            </a:r>
            <a:r>
              <a:rPr lang="en-US" altLang="en-US" sz="4000" b="1" dirty="0" err="1" smtClean="0">
                <a:solidFill>
                  <a:srgbClr val="0000CC"/>
                </a:solidFill>
              </a:rPr>
              <a:t>lắm</a:t>
            </a:r>
            <a:r>
              <a:rPr lang="en-US" altLang="en-US" sz="4000" b="1" dirty="0" smtClean="0">
                <a:solidFill>
                  <a:srgbClr val="0000CC"/>
                </a:solidFill>
              </a:rPr>
              <a:t>!”</a:t>
            </a:r>
            <a:endParaRPr lang="en-US" altLang="en-US" sz="40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05715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7" grpId="0"/>
      <p:bldP spid="28" grpId="0"/>
      <p:bldP spid="30" grpId="0"/>
      <p:bldP spid="24" grpId="0"/>
      <p:bldP spid="45" grpId="0" animBg="1"/>
      <p:bldP spid="4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7909719" y="2916197"/>
            <a:ext cx="0" cy="5694403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18225" y="1600200"/>
            <a:ext cx="2319747" cy="654607"/>
            <a:chOff x="1259767" y="1442589"/>
            <a:chExt cx="2319747" cy="654607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dirty="0" err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3800" b="1" dirty="0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đọc</a:t>
              </a:r>
              <a:endParaRPr lang="en-US" sz="3800" b="1" dirty="0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09685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753147" y="1752600"/>
            <a:ext cx="2791030" cy="654607"/>
            <a:chOff x="1024127" y="1442589"/>
            <a:chExt cx="2791030" cy="654607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  <a:endParaRPr lang="en-US" sz="3800" b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156059" y="2067013"/>
              <a:ext cx="256032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7277101" y="2743200"/>
            <a:ext cx="9090818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    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Câu</a:t>
            </a:r>
            <a:r>
              <a:rPr lang="en-US" sz="3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1: </a:t>
            </a:r>
            <a:r>
              <a:rPr lang="en-US" sz="3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buồn</a:t>
            </a:r>
            <a:r>
              <a:rPr lang="en-US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khóc</a:t>
            </a:r>
            <a:r>
              <a:rPr lang="en-US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376318" y="4044561"/>
            <a:ext cx="10210801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endParaRPr lang="en-US" sz="38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3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sz="3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44" name="Group 4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48" name="Straight Connector 47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6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2: ÔNG LÃO NHÂN HẬU</a:t>
              </a:r>
            </a:p>
          </p:txBody>
        </p:sp>
      </p:grpSp>
      <p:sp>
        <p:nvSpPr>
          <p:cNvPr id="52" name="Rectangle 51"/>
          <p:cNvSpPr/>
          <p:nvPr/>
        </p:nvSpPr>
        <p:spPr>
          <a:xfrm>
            <a:off x="1097912" y="2609671"/>
            <a:ext cx="5440207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chẳng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ẽ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chậm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ãi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ắng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ổi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37"/>
          <p:cNvSpPr>
            <a:spLocks noChangeArrowheads="1"/>
          </p:cNvSpPr>
          <p:nvPr/>
        </p:nvSpPr>
        <p:spPr bwMode="auto">
          <a:xfrm>
            <a:off x="365920" y="4419600"/>
            <a:ext cx="7315199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 b="1" dirty="0">
                <a:solidFill>
                  <a:srgbClr val="0000CC"/>
                </a:solidFill>
              </a:rPr>
              <a:t> </a:t>
            </a:r>
            <a:r>
              <a:rPr lang="en-US" altLang="en-US" sz="4000" b="1" dirty="0" smtClean="0">
                <a:solidFill>
                  <a:srgbClr val="0000CC"/>
                </a:solidFill>
              </a:rPr>
              <a:t>   </a:t>
            </a:r>
            <a:r>
              <a:rPr lang="en-US" altLang="en-US" sz="3800" b="1" dirty="0" err="1">
                <a:solidFill>
                  <a:srgbClr val="0000CC"/>
                </a:solidFill>
              </a:rPr>
              <a:t>Bỗng</a:t>
            </a:r>
            <a:r>
              <a:rPr lang="en-US" altLang="en-US" sz="3800" b="1" dirty="0">
                <a:solidFill>
                  <a:srgbClr val="0000CC"/>
                </a:solidFill>
              </a:rPr>
              <a:t> </a:t>
            </a:r>
            <a:r>
              <a:rPr lang="en-US" altLang="en-US" sz="3800" b="1" dirty="0" err="1">
                <a:solidFill>
                  <a:srgbClr val="0000CC"/>
                </a:solidFill>
              </a:rPr>
              <a:t>có</a:t>
            </a:r>
            <a:r>
              <a:rPr lang="en-US" altLang="en-US" sz="3800" b="1" dirty="0">
                <a:solidFill>
                  <a:srgbClr val="0000CC"/>
                </a:solidFill>
              </a:rPr>
              <a:t> </a:t>
            </a:r>
            <a:r>
              <a:rPr lang="en-US" altLang="en-US" sz="3800" b="1" dirty="0" err="1">
                <a:solidFill>
                  <a:srgbClr val="0000CC"/>
                </a:solidFill>
              </a:rPr>
              <a:t>ai</a:t>
            </a:r>
            <a:r>
              <a:rPr lang="en-US" altLang="en-US" sz="3800" b="1" dirty="0">
                <a:solidFill>
                  <a:srgbClr val="0000CC"/>
                </a:solidFill>
              </a:rPr>
              <a:t> </a:t>
            </a:r>
            <a:r>
              <a:rPr lang="en-US" altLang="en-US" sz="3800" b="1" dirty="0" err="1">
                <a:solidFill>
                  <a:srgbClr val="0000CC"/>
                </a:solidFill>
              </a:rPr>
              <a:t>đó</a:t>
            </a:r>
            <a:r>
              <a:rPr lang="en-US" altLang="en-US" sz="3800" b="1" dirty="0">
                <a:solidFill>
                  <a:srgbClr val="0000CC"/>
                </a:solidFill>
              </a:rPr>
              <a:t> 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khen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: “ </a:t>
            </a:r>
            <a:r>
              <a:rPr lang="en-US" altLang="en-US" sz="3800" b="1" dirty="0" err="1">
                <a:solidFill>
                  <a:srgbClr val="0000CC"/>
                </a:solidFill>
              </a:rPr>
              <a:t>Cháu</a:t>
            </a:r>
            <a:r>
              <a:rPr lang="en-US" altLang="en-US" sz="3800" b="1" dirty="0">
                <a:solidFill>
                  <a:srgbClr val="0000CC"/>
                </a:solidFill>
              </a:rPr>
              <a:t> </a:t>
            </a:r>
            <a:r>
              <a:rPr lang="en-US" altLang="en-US" sz="3800" b="1" dirty="0" err="1">
                <a:solidFill>
                  <a:srgbClr val="0000CC"/>
                </a:solidFill>
              </a:rPr>
              <a:t>hát</a:t>
            </a:r>
            <a:r>
              <a:rPr lang="en-US" altLang="en-US" sz="3800" b="1" dirty="0">
                <a:solidFill>
                  <a:srgbClr val="0000CC"/>
                </a:solidFill>
              </a:rPr>
              <a:t> </a:t>
            </a:r>
          </a:p>
          <a:p>
            <a:pPr eaLnBrk="1" hangingPunct="1"/>
            <a:r>
              <a:rPr lang="en-US" altLang="en-US" sz="3800" b="1" dirty="0" smtClean="0">
                <a:solidFill>
                  <a:srgbClr val="0000CC"/>
                </a:solidFill>
              </a:rPr>
              <a:t>     hay </a:t>
            </a:r>
            <a:r>
              <a:rPr lang="en-US" altLang="en-US" sz="3800" b="1" dirty="0" err="1">
                <a:solidFill>
                  <a:srgbClr val="0000CC"/>
                </a:solidFill>
              </a:rPr>
              <a:t>quá</a:t>
            </a:r>
            <a:r>
              <a:rPr lang="en-US" altLang="en-US" sz="3800" b="1" dirty="0">
                <a:solidFill>
                  <a:srgbClr val="0000CC"/>
                </a:solidFill>
              </a:rPr>
              <a:t>!”</a:t>
            </a:r>
          </a:p>
          <a:p>
            <a:pPr eaLnBrk="1" hangingPunct="1"/>
            <a:r>
              <a:rPr lang="en-US" altLang="en-US" sz="3600" b="1" dirty="0" smtClean="0">
                <a:solidFill>
                  <a:srgbClr val="0000CC"/>
                </a:solidFill>
              </a:rPr>
              <a:t>     </a:t>
            </a:r>
            <a:endParaRPr lang="en-US" altLang="en-US" sz="3600" b="1" dirty="0">
              <a:solidFill>
                <a:srgbClr val="0000CC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896101" y="5352871"/>
            <a:ext cx="909081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3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45" name="Rectangle 44"/>
          <p:cNvSpPr/>
          <p:nvPr/>
        </p:nvSpPr>
        <p:spPr>
          <a:xfrm>
            <a:off x="7831137" y="6172200"/>
            <a:ext cx="10210801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lão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tóc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bạc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endParaRPr lang="en-US" sz="3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37"/>
          <p:cNvSpPr>
            <a:spLocks noChangeArrowheads="1"/>
          </p:cNvSpPr>
          <p:nvPr/>
        </p:nvSpPr>
        <p:spPr bwMode="auto">
          <a:xfrm>
            <a:off x="594519" y="6001941"/>
            <a:ext cx="7315200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800" b="1" dirty="0" smtClean="0">
                <a:solidFill>
                  <a:srgbClr val="0000CC"/>
                </a:solidFill>
              </a:rPr>
              <a:t>    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Ông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cụ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chăm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chú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lắng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nghe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rồi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 </a:t>
            </a:r>
          </a:p>
          <a:p>
            <a:pPr eaLnBrk="1" hangingPunct="1"/>
            <a:r>
              <a:rPr lang="en-US" altLang="en-US" sz="38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vỗ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tay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,   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nói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: “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Cảm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ơn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cháu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bé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.    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Cháu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hát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 hay 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lắm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!”</a:t>
            </a:r>
            <a:endParaRPr lang="en-US" altLang="en-US" sz="3800" b="1" dirty="0">
              <a:solidFill>
                <a:srgbClr val="0000CC"/>
              </a:solidFill>
            </a:endParaRPr>
          </a:p>
        </p:txBody>
      </p:sp>
      <p:sp>
        <p:nvSpPr>
          <p:cNvPr id="41" name="Line 30"/>
          <p:cNvSpPr>
            <a:spLocks noChangeShapeType="1"/>
          </p:cNvSpPr>
          <p:nvPr/>
        </p:nvSpPr>
        <p:spPr bwMode="auto">
          <a:xfrm flipH="1">
            <a:off x="2310607" y="6819900"/>
            <a:ext cx="112712" cy="3429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37570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2" grpId="0"/>
      <p:bldP spid="39" grpId="0"/>
      <p:bldP spid="45" grpId="0"/>
      <p:bldP spid="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7681119" y="2916197"/>
            <a:ext cx="0" cy="5694403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18225" y="1600200"/>
            <a:ext cx="2319747" cy="654607"/>
            <a:chOff x="1259767" y="1442589"/>
            <a:chExt cx="2319747" cy="654607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dirty="0" err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3800" b="1" dirty="0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đọc</a:t>
              </a:r>
              <a:endParaRPr lang="en-US" sz="3800" b="1" dirty="0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09685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753147" y="1752600"/>
            <a:ext cx="2791030" cy="654607"/>
            <a:chOff x="1024127" y="1442589"/>
            <a:chExt cx="2791030" cy="654607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  <a:endParaRPr lang="en-US" sz="3800" b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156059" y="2067013"/>
              <a:ext cx="256032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7223919" y="2743200"/>
            <a:ext cx="9090818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   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Câu</a:t>
            </a:r>
            <a:r>
              <a:rPr lang="en-US" sz="3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: </a:t>
            </a:r>
            <a:r>
              <a:rPr lang="en-US" sz="3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sững</a:t>
            </a:r>
            <a:r>
              <a:rPr lang="en-US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endParaRPr lang="en-US" sz="3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376318" y="4044561"/>
            <a:ext cx="10210801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3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endParaRPr lang="en-US" sz="38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điếc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endParaRPr lang="en-US" sz="38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3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3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44" name="Group 4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48" name="Straight Connector 47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6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2: ÔNG LÃO NHÂN HẬU</a:t>
              </a:r>
            </a:p>
          </p:txBody>
        </p:sp>
      </p:grpSp>
      <p:sp>
        <p:nvSpPr>
          <p:cNvPr id="52" name="Rectangle 51"/>
          <p:cNvSpPr/>
          <p:nvPr/>
        </p:nvSpPr>
        <p:spPr>
          <a:xfrm>
            <a:off x="1097912" y="2609671"/>
            <a:ext cx="5440207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chẳng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ẽ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chậm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ãi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ắng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ổi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37"/>
          <p:cNvSpPr>
            <a:spLocks noChangeArrowheads="1"/>
          </p:cNvSpPr>
          <p:nvPr/>
        </p:nvSpPr>
        <p:spPr bwMode="auto">
          <a:xfrm>
            <a:off x="365920" y="4419600"/>
            <a:ext cx="7315199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 b="1" dirty="0">
                <a:solidFill>
                  <a:srgbClr val="0000CC"/>
                </a:solidFill>
              </a:rPr>
              <a:t> </a:t>
            </a:r>
            <a:r>
              <a:rPr lang="en-US" altLang="en-US" sz="4000" b="1" dirty="0" smtClean="0">
                <a:solidFill>
                  <a:srgbClr val="0000CC"/>
                </a:solidFill>
              </a:rPr>
              <a:t>   </a:t>
            </a:r>
            <a:r>
              <a:rPr lang="en-US" altLang="en-US" sz="3800" b="1" dirty="0" err="1">
                <a:solidFill>
                  <a:srgbClr val="0000CC"/>
                </a:solidFill>
              </a:rPr>
              <a:t>Bỗng</a:t>
            </a:r>
            <a:r>
              <a:rPr lang="en-US" altLang="en-US" sz="3800" b="1" dirty="0">
                <a:solidFill>
                  <a:srgbClr val="0000CC"/>
                </a:solidFill>
              </a:rPr>
              <a:t> </a:t>
            </a:r>
            <a:r>
              <a:rPr lang="en-US" altLang="en-US" sz="3800" b="1" dirty="0" err="1">
                <a:solidFill>
                  <a:srgbClr val="0000CC"/>
                </a:solidFill>
              </a:rPr>
              <a:t>có</a:t>
            </a:r>
            <a:r>
              <a:rPr lang="en-US" altLang="en-US" sz="3800" b="1" dirty="0">
                <a:solidFill>
                  <a:srgbClr val="0000CC"/>
                </a:solidFill>
              </a:rPr>
              <a:t> </a:t>
            </a:r>
            <a:r>
              <a:rPr lang="en-US" altLang="en-US" sz="3800" b="1" dirty="0" err="1">
                <a:solidFill>
                  <a:srgbClr val="0000CC"/>
                </a:solidFill>
              </a:rPr>
              <a:t>ai</a:t>
            </a:r>
            <a:r>
              <a:rPr lang="en-US" altLang="en-US" sz="3800" b="1" dirty="0">
                <a:solidFill>
                  <a:srgbClr val="0000CC"/>
                </a:solidFill>
              </a:rPr>
              <a:t> </a:t>
            </a:r>
            <a:r>
              <a:rPr lang="en-US" altLang="en-US" sz="3800" b="1" dirty="0" err="1">
                <a:solidFill>
                  <a:srgbClr val="0000CC"/>
                </a:solidFill>
              </a:rPr>
              <a:t>đó</a:t>
            </a:r>
            <a:r>
              <a:rPr lang="en-US" altLang="en-US" sz="3800" b="1" dirty="0">
                <a:solidFill>
                  <a:srgbClr val="0000CC"/>
                </a:solidFill>
              </a:rPr>
              <a:t> 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khen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: “ </a:t>
            </a:r>
            <a:r>
              <a:rPr lang="en-US" altLang="en-US" sz="3800" b="1" dirty="0" err="1">
                <a:solidFill>
                  <a:srgbClr val="0000CC"/>
                </a:solidFill>
              </a:rPr>
              <a:t>Cháu</a:t>
            </a:r>
            <a:r>
              <a:rPr lang="en-US" altLang="en-US" sz="3800" b="1" dirty="0">
                <a:solidFill>
                  <a:srgbClr val="0000CC"/>
                </a:solidFill>
              </a:rPr>
              <a:t> </a:t>
            </a:r>
            <a:r>
              <a:rPr lang="en-US" altLang="en-US" sz="3800" b="1" dirty="0" err="1">
                <a:solidFill>
                  <a:srgbClr val="0000CC"/>
                </a:solidFill>
              </a:rPr>
              <a:t>hát</a:t>
            </a:r>
            <a:r>
              <a:rPr lang="en-US" altLang="en-US" sz="3800" b="1" dirty="0">
                <a:solidFill>
                  <a:srgbClr val="0000CC"/>
                </a:solidFill>
              </a:rPr>
              <a:t> </a:t>
            </a:r>
          </a:p>
          <a:p>
            <a:pPr eaLnBrk="1" hangingPunct="1"/>
            <a:r>
              <a:rPr lang="en-US" altLang="en-US" sz="3800" b="1" dirty="0" smtClean="0">
                <a:solidFill>
                  <a:srgbClr val="0000CC"/>
                </a:solidFill>
              </a:rPr>
              <a:t>     hay </a:t>
            </a:r>
            <a:r>
              <a:rPr lang="en-US" altLang="en-US" sz="3800" b="1" dirty="0" err="1">
                <a:solidFill>
                  <a:srgbClr val="0000CC"/>
                </a:solidFill>
              </a:rPr>
              <a:t>quá</a:t>
            </a:r>
            <a:r>
              <a:rPr lang="en-US" altLang="en-US" sz="3800" b="1" dirty="0">
                <a:solidFill>
                  <a:srgbClr val="0000CC"/>
                </a:solidFill>
              </a:rPr>
              <a:t>!”</a:t>
            </a:r>
          </a:p>
          <a:p>
            <a:pPr eaLnBrk="1" hangingPunct="1"/>
            <a:r>
              <a:rPr lang="en-US" altLang="en-US" sz="3600" b="1" dirty="0" smtClean="0">
                <a:solidFill>
                  <a:srgbClr val="0000CC"/>
                </a:solidFill>
              </a:rPr>
              <a:t>     </a:t>
            </a:r>
            <a:endParaRPr lang="en-US" altLang="en-US" sz="3600" b="1" dirty="0">
              <a:solidFill>
                <a:srgbClr val="0000CC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681119" y="5943600"/>
            <a:ext cx="95250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3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5" name="Rectangle 44"/>
          <p:cNvSpPr/>
          <p:nvPr/>
        </p:nvSpPr>
        <p:spPr>
          <a:xfrm>
            <a:off x="7452519" y="7162800"/>
            <a:ext cx="10210801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8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vượt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thất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bại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8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3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endParaRPr lang="en-US" sz="3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37"/>
          <p:cNvSpPr>
            <a:spLocks noChangeArrowheads="1"/>
          </p:cNvSpPr>
          <p:nvPr/>
        </p:nvSpPr>
        <p:spPr bwMode="auto">
          <a:xfrm>
            <a:off x="594519" y="6001941"/>
            <a:ext cx="7315200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800" b="1" dirty="0" smtClean="0">
                <a:solidFill>
                  <a:srgbClr val="0000CC"/>
                </a:solidFill>
              </a:rPr>
              <a:t>    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Ông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cụ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chăm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chú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lắng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nghe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rồi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 </a:t>
            </a:r>
          </a:p>
          <a:p>
            <a:pPr eaLnBrk="1" hangingPunct="1"/>
            <a:r>
              <a:rPr lang="en-US" altLang="en-US" sz="38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vỗ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tay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,   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nói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: “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Cảm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ơn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cháu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bé</a:t>
            </a:r>
            <a:r>
              <a:rPr lang="en-US" altLang="en-US" sz="3800" b="1" dirty="0">
                <a:solidFill>
                  <a:srgbClr val="0000CC"/>
                </a:solidFill>
              </a:rPr>
              <a:t> 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      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Cháu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hát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 hay 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lắm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!”</a:t>
            </a:r>
            <a:endParaRPr lang="en-US" altLang="en-US" sz="3800" b="1" dirty="0">
              <a:solidFill>
                <a:srgbClr val="0000CC"/>
              </a:solidFill>
            </a:endParaRPr>
          </a:p>
        </p:txBody>
      </p:sp>
      <p:sp>
        <p:nvSpPr>
          <p:cNvPr id="41" name="Line 30"/>
          <p:cNvSpPr>
            <a:spLocks noChangeShapeType="1"/>
          </p:cNvSpPr>
          <p:nvPr/>
        </p:nvSpPr>
        <p:spPr bwMode="auto">
          <a:xfrm flipH="1">
            <a:off x="2310607" y="6819900"/>
            <a:ext cx="112712" cy="3429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61479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2" grpId="0"/>
      <p:bldP spid="39" grpId="0"/>
      <p:bldP spid="4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7681119" y="2916197"/>
            <a:ext cx="0" cy="5694403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18225" y="1600200"/>
            <a:ext cx="2319747" cy="654607"/>
            <a:chOff x="1259767" y="1442589"/>
            <a:chExt cx="2319747" cy="654607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dirty="0" err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3800" b="1" dirty="0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đọc</a:t>
              </a:r>
              <a:endParaRPr lang="en-US" sz="3800" b="1" dirty="0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09685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753147" y="1752600"/>
            <a:ext cx="2791030" cy="654607"/>
            <a:chOff x="1024127" y="1442589"/>
            <a:chExt cx="2791030" cy="654607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  <a:endParaRPr lang="en-US" sz="3800" b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156059" y="2067013"/>
              <a:ext cx="256032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44" name="Group 4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48" name="Straight Connector 47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6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2: ÔNG LÃO NHÂN HẬU</a:t>
              </a:r>
            </a:p>
          </p:txBody>
        </p:sp>
      </p:grpSp>
      <p:sp>
        <p:nvSpPr>
          <p:cNvPr id="52" name="Rectangle 51"/>
          <p:cNvSpPr/>
          <p:nvPr/>
        </p:nvSpPr>
        <p:spPr>
          <a:xfrm>
            <a:off x="1097912" y="2609671"/>
            <a:ext cx="5440207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chẳng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ẽ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chậm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ãi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ắng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ổi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37"/>
          <p:cNvSpPr>
            <a:spLocks noChangeArrowheads="1"/>
          </p:cNvSpPr>
          <p:nvPr/>
        </p:nvSpPr>
        <p:spPr bwMode="auto">
          <a:xfrm>
            <a:off x="365920" y="4419600"/>
            <a:ext cx="7315199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 b="1" dirty="0">
                <a:solidFill>
                  <a:srgbClr val="0000CC"/>
                </a:solidFill>
              </a:rPr>
              <a:t> </a:t>
            </a:r>
            <a:r>
              <a:rPr lang="en-US" altLang="en-US" sz="4000" b="1" dirty="0" smtClean="0">
                <a:solidFill>
                  <a:srgbClr val="0000CC"/>
                </a:solidFill>
              </a:rPr>
              <a:t>   </a:t>
            </a:r>
            <a:r>
              <a:rPr lang="en-US" altLang="en-US" sz="3800" b="1" dirty="0" err="1">
                <a:solidFill>
                  <a:srgbClr val="0000CC"/>
                </a:solidFill>
              </a:rPr>
              <a:t>Bỗng</a:t>
            </a:r>
            <a:r>
              <a:rPr lang="en-US" altLang="en-US" sz="3800" b="1" dirty="0">
                <a:solidFill>
                  <a:srgbClr val="0000CC"/>
                </a:solidFill>
              </a:rPr>
              <a:t> </a:t>
            </a:r>
            <a:r>
              <a:rPr lang="en-US" altLang="en-US" sz="3800" b="1" dirty="0" err="1">
                <a:solidFill>
                  <a:srgbClr val="0000CC"/>
                </a:solidFill>
              </a:rPr>
              <a:t>có</a:t>
            </a:r>
            <a:r>
              <a:rPr lang="en-US" altLang="en-US" sz="3800" b="1" dirty="0">
                <a:solidFill>
                  <a:srgbClr val="0000CC"/>
                </a:solidFill>
              </a:rPr>
              <a:t> </a:t>
            </a:r>
            <a:r>
              <a:rPr lang="en-US" altLang="en-US" sz="3800" b="1" dirty="0" err="1">
                <a:solidFill>
                  <a:srgbClr val="0000CC"/>
                </a:solidFill>
              </a:rPr>
              <a:t>ai</a:t>
            </a:r>
            <a:r>
              <a:rPr lang="en-US" altLang="en-US" sz="3800" b="1" dirty="0">
                <a:solidFill>
                  <a:srgbClr val="0000CC"/>
                </a:solidFill>
              </a:rPr>
              <a:t> </a:t>
            </a:r>
            <a:r>
              <a:rPr lang="en-US" altLang="en-US" sz="3800" b="1" dirty="0" err="1">
                <a:solidFill>
                  <a:srgbClr val="0000CC"/>
                </a:solidFill>
              </a:rPr>
              <a:t>đó</a:t>
            </a:r>
            <a:r>
              <a:rPr lang="en-US" altLang="en-US" sz="3800" b="1" dirty="0">
                <a:solidFill>
                  <a:srgbClr val="0000CC"/>
                </a:solidFill>
              </a:rPr>
              <a:t> 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khen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: “ </a:t>
            </a:r>
            <a:r>
              <a:rPr lang="en-US" altLang="en-US" sz="3800" b="1" dirty="0" err="1">
                <a:solidFill>
                  <a:srgbClr val="0000CC"/>
                </a:solidFill>
              </a:rPr>
              <a:t>Cháu</a:t>
            </a:r>
            <a:r>
              <a:rPr lang="en-US" altLang="en-US" sz="3800" b="1" dirty="0">
                <a:solidFill>
                  <a:srgbClr val="0000CC"/>
                </a:solidFill>
              </a:rPr>
              <a:t> </a:t>
            </a:r>
            <a:r>
              <a:rPr lang="en-US" altLang="en-US" sz="3800" b="1" dirty="0" err="1">
                <a:solidFill>
                  <a:srgbClr val="0000CC"/>
                </a:solidFill>
              </a:rPr>
              <a:t>hát</a:t>
            </a:r>
            <a:r>
              <a:rPr lang="en-US" altLang="en-US" sz="3800" b="1" dirty="0">
                <a:solidFill>
                  <a:srgbClr val="0000CC"/>
                </a:solidFill>
              </a:rPr>
              <a:t> </a:t>
            </a:r>
          </a:p>
          <a:p>
            <a:pPr eaLnBrk="1" hangingPunct="1"/>
            <a:r>
              <a:rPr lang="en-US" altLang="en-US" sz="3800" b="1" dirty="0" smtClean="0">
                <a:solidFill>
                  <a:srgbClr val="0000CC"/>
                </a:solidFill>
              </a:rPr>
              <a:t>     hay </a:t>
            </a:r>
            <a:r>
              <a:rPr lang="en-US" altLang="en-US" sz="3800" b="1" dirty="0" err="1">
                <a:solidFill>
                  <a:srgbClr val="0000CC"/>
                </a:solidFill>
              </a:rPr>
              <a:t>quá</a:t>
            </a:r>
            <a:r>
              <a:rPr lang="en-US" altLang="en-US" sz="3800" b="1" dirty="0">
                <a:solidFill>
                  <a:srgbClr val="0000CC"/>
                </a:solidFill>
              </a:rPr>
              <a:t>!”</a:t>
            </a:r>
          </a:p>
          <a:p>
            <a:pPr eaLnBrk="1" hangingPunct="1"/>
            <a:r>
              <a:rPr lang="en-US" altLang="en-US" sz="3600" b="1" dirty="0" smtClean="0">
                <a:solidFill>
                  <a:srgbClr val="0000CC"/>
                </a:solidFill>
              </a:rPr>
              <a:t>     </a:t>
            </a:r>
            <a:endParaRPr lang="en-US" altLang="en-US" sz="3600" b="1" dirty="0">
              <a:solidFill>
                <a:srgbClr val="0000CC"/>
              </a:solidFill>
            </a:endParaRPr>
          </a:p>
        </p:txBody>
      </p:sp>
      <p:sp>
        <p:nvSpPr>
          <p:cNvPr id="40" name="Rectangle 37"/>
          <p:cNvSpPr>
            <a:spLocks noChangeArrowheads="1"/>
          </p:cNvSpPr>
          <p:nvPr/>
        </p:nvSpPr>
        <p:spPr bwMode="auto">
          <a:xfrm>
            <a:off x="594519" y="6001941"/>
            <a:ext cx="7315200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800" b="1" dirty="0" smtClean="0">
                <a:solidFill>
                  <a:srgbClr val="0000CC"/>
                </a:solidFill>
              </a:rPr>
              <a:t>    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Ông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cụ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chăm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chú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lắng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nghe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rồi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 </a:t>
            </a:r>
          </a:p>
          <a:p>
            <a:pPr eaLnBrk="1" hangingPunct="1"/>
            <a:r>
              <a:rPr lang="en-US" altLang="en-US" sz="38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vỗ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tay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,   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nói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: “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Cảm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ơn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cháu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bé</a:t>
            </a:r>
            <a:r>
              <a:rPr lang="en-US" altLang="en-US" sz="3800" b="1" dirty="0">
                <a:solidFill>
                  <a:srgbClr val="0000CC"/>
                </a:solidFill>
              </a:rPr>
              <a:t> 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      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Cháu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hát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 hay </a:t>
            </a:r>
            <a:r>
              <a:rPr lang="en-US" altLang="en-US" sz="3800" b="1" dirty="0" err="1" smtClean="0">
                <a:solidFill>
                  <a:srgbClr val="0000CC"/>
                </a:solidFill>
              </a:rPr>
              <a:t>lắm</a:t>
            </a:r>
            <a:r>
              <a:rPr lang="en-US" altLang="en-US" sz="3800" b="1" dirty="0" smtClean="0">
                <a:solidFill>
                  <a:srgbClr val="0000CC"/>
                </a:solidFill>
              </a:rPr>
              <a:t>!”</a:t>
            </a:r>
            <a:endParaRPr lang="en-US" altLang="en-US" sz="3800" b="1" dirty="0">
              <a:solidFill>
                <a:srgbClr val="0000CC"/>
              </a:solidFill>
            </a:endParaRPr>
          </a:p>
        </p:txBody>
      </p:sp>
      <p:sp>
        <p:nvSpPr>
          <p:cNvPr id="41" name="Line 30"/>
          <p:cNvSpPr>
            <a:spLocks noChangeShapeType="1"/>
          </p:cNvSpPr>
          <p:nvPr/>
        </p:nvSpPr>
        <p:spPr bwMode="auto">
          <a:xfrm flipH="1">
            <a:off x="2310607" y="6819900"/>
            <a:ext cx="112712" cy="3429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9154899" y="2819400"/>
            <a:ext cx="33008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 DUNG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7681120" y="3657600"/>
            <a:ext cx="8229602" cy="4563537"/>
            <a:chOff x="6174895" y="4495869"/>
            <a:chExt cx="8773438" cy="4563537"/>
          </a:xfrm>
        </p:grpSpPr>
        <p:pic>
          <p:nvPicPr>
            <p:cNvPr id="33" name="Picture 16" descr="Frame Border Transparent PNG Gold Image​ | Gallery Yopriceville -  High-Quality Images and Transparent… | Clip art frames borders, Frame  border design, Frame clipar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8279845" y="2390919"/>
              <a:ext cx="4563537" cy="87734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4" name="Rectangle 33"/>
            <p:cNvSpPr/>
            <p:nvPr/>
          </p:nvSpPr>
          <p:spPr>
            <a:xfrm>
              <a:off x="6662307" y="5867400"/>
              <a:ext cx="8042316" cy="184665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   </a:t>
              </a:r>
              <a:r>
                <a:rPr lang="en-US" sz="3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Những</a:t>
              </a:r>
              <a:r>
                <a:rPr lang="en-US" sz="3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lời</a:t>
              </a:r>
              <a:r>
                <a:rPr lang="en-US" sz="3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động</a:t>
              </a:r>
              <a:r>
                <a:rPr lang="en-US" sz="3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viên</a:t>
              </a:r>
              <a:r>
                <a:rPr lang="en-US" sz="3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xuất</a:t>
              </a:r>
              <a:r>
                <a:rPr lang="en-US" sz="3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phát</a:t>
              </a:r>
              <a:r>
                <a:rPr lang="en-US" sz="3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từ</a:t>
              </a:r>
              <a:r>
                <a:rPr lang="en-US" sz="3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lòng</a:t>
              </a:r>
              <a:r>
                <a:rPr lang="en-US" sz="3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nhân</a:t>
              </a:r>
              <a:r>
                <a:rPr lang="en-US" sz="3800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hậu</a:t>
              </a:r>
              <a:r>
                <a:rPr lang="en-US" sz="3800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3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tác</a:t>
              </a:r>
              <a:r>
                <a:rPr lang="en-US" sz="3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dụng</a:t>
              </a:r>
              <a:r>
                <a:rPr lang="en-US" sz="3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to </a:t>
              </a:r>
              <a:r>
                <a:rPr lang="en-US" sz="3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lớn</a:t>
              </a:r>
              <a:r>
                <a:rPr lang="en-US" sz="3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đối</a:t>
              </a:r>
              <a:r>
                <a:rPr lang="en-US" sz="3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với</a:t>
              </a:r>
              <a:r>
                <a:rPr lang="en-US" sz="3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người</a:t>
              </a:r>
              <a:r>
                <a:rPr lang="en-US" sz="3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khác</a:t>
              </a:r>
              <a:r>
                <a:rPr lang="en-US" sz="3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0106351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44" name="Group 4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48" name="Straight Connector 47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6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2: ÔNG LÃO NHÂN HẬU</a:t>
              </a:r>
            </a:p>
          </p:txBody>
        </p:sp>
      </p:grpSp>
      <p:sp>
        <p:nvSpPr>
          <p:cNvPr id="3" name="AutoShape 2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Khung viền đẹp PowerPoin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Khung viền đẹp PowerPoin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Khung viền đẹp PowerPoint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1356520" y="1600200"/>
            <a:ext cx="3429000" cy="707886"/>
            <a:chOff x="1508919" y="1888664"/>
            <a:chExt cx="3120775" cy="1186207"/>
          </a:xfrm>
        </p:grpSpPr>
        <p:sp>
          <p:nvSpPr>
            <p:cNvPr id="34" name="Rectangle 33"/>
            <p:cNvSpPr/>
            <p:nvPr/>
          </p:nvSpPr>
          <p:spPr>
            <a:xfrm>
              <a:off x="1508919" y="1888664"/>
              <a:ext cx="3120775" cy="11862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000" b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  <a:endPara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1646078" y="3017498"/>
              <a:ext cx="2428811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1356519" y="2477869"/>
            <a:ext cx="142872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6505" y="3429000"/>
            <a:ext cx="13989414" cy="64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n-US" sz="36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661319" y="4308465"/>
            <a:ext cx="13989414" cy="685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lắm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n-US" sz="36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78482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" grpId="0"/>
      <p:bldP spid="1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10513</TotalTime>
  <Words>756</Words>
  <Application>Microsoft Office PowerPoint</Application>
  <PresentationFormat>Custom</PresentationFormat>
  <Paragraphs>101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AutoBVT</cp:lastModifiedBy>
  <cp:revision>1150</cp:revision>
  <dcterms:created xsi:type="dcterms:W3CDTF">2008-09-09T22:52:10Z</dcterms:created>
  <dcterms:modified xsi:type="dcterms:W3CDTF">2022-08-04T06:54:17Z</dcterms:modified>
</cp:coreProperties>
</file>