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83" r:id="rId7"/>
    <p:sldId id="284" r:id="rId8"/>
    <p:sldId id="313" r:id="rId9"/>
    <p:sldId id="264" r:id="rId10"/>
    <p:sldId id="315" r:id="rId11"/>
    <p:sldId id="285" r:id="rId12"/>
    <p:sldId id="266" r:id="rId13"/>
    <p:sldId id="327" r:id="rId14"/>
    <p:sldId id="328" r:id="rId15"/>
    <p:sldId id="306" r:id="rId16"/>
    <p:sldId id="329" r:id="rId17"/>
    <p:sldId id="330" r:id="rId18"/>
    <p:sldId id="331" r:id="rId19"/>
    <p:sldId id="334" r:id="rId20"/>
    <p:sldId id="333" r:id="rId21"/>
    <p:sldId id="335" r:id="rId22"/>
    <p:sldId id="311" r:id="rId23"/>
    <p:sldId id="318" r:id="rId24"/>
    <p:sldId id="326" r:id="rId25"/>
    <p:sldId id="319" r:id="rId26"/>
    <p:sldId id="320" r:id="rId27"/>
    <p:sldId id="321" r:id="rId28"/>
    <p:sldId id="322" r:id="rId29"/>
    <p:sldId id="323" r:id="rId30"/>
    <p:sldId id="324" r:id="rId31"/>
    <p:sldId id="297" r:id="rId32"/>
    <p:sldId id="271" r:id="rId33"/>
    <p:sldId id="300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37.wmf"/><Relationship Id="rId21" Type="http://schemas.openxmlformats.org/officeDocument/2006/relationships/image" Target="../media/image55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36.wmf"/><Relationship Id="rId16" Type="http://schemas.openxmlformats.org/officeDocument/2006/relationships/image" Target="../media/image50.wmf"/><Relationship Id="rId20" Type="http://schemas.openxmlformats.org/officeDocument/2006/relationships/image" Target="../media/image54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19" Type="http://schemas.openxmlformats.org/officeDocument/2006/relationships/image" Target="../media/image53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5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1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wmf"/><Relationship Id="rId4" Type="http://schemas.openxmlformats.org/officeDocument/2006/relationships/slide" Target="slide19.xml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3.wmf"/><Relationship Id="rId4" Type="http://schemas.openxmlformats.org/officeDocument/2006/relationships/slide" Target="slide19.xml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9" Type="http://schemas.openxmlformats.org/officeDocument/2006/relationships/oleObject" Target="../embeddings/oleObject28.bin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49.wmf"/><Relationship Id="rId42" Type="http://schemas.openxmlformats.org/officeDocument/2006/relationships/image" Target="../media/image53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38" Type="http://schemas.openxmlformats.org/officeDocument/2006/relationships/image" Target="../media/image51.wmf"/><Relationship Id="rId46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23.bin"/><Relationship Id="rId41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27.bin"/><Relationship Id="rId40" Type="http://schemas.openxmlformats.org/officeDocument/2006/relationships/image" Target="../media/image52.wmf"/><Relationship Id="rId45" Type="http://schemas.openxmlformats.org/officeDocument/2006/relationships/oleObject" Target="../embeddings/oleObject31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4" Type="http://schemas.openxmlformats.org/officeDocument/2006/relationships/image" Target="../media/image54.wmf"/><Relationship Id="rId4" Type="http://schemas.openxmlformats.org/officeDocument/2006/relationships/slide" Target="slide19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26.bin"/><Relationship Id="rId43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" Target="slide19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13" Type="http://schemas.openxmlformats.org/officeDocument/2006/relationships/image" Target="../media/image72.png"/><Relationship Id="rId18" Type="http://schemas.openxmlformats.org/officeDocument/2006/relationships/slide" Target="slide10.xml"/><Relationship Id="rId26" Type="http://schemas.openxmlformats.org/officeDocument/2006/relationships/image" Target="../media/image79.png"/><Relationship Id="rId3" Type="http://schemas.openxmlformats.org/officeDocument/2006/relationships/audio" Target="../media/media1.mp3"/><Relationship Id="rId21" Type="http://schemas.openxmlformats.org/officeDocument/2006/relationships/image" Target="../media/image76.jpg"/><Relationship Id="rId7" Type="http://schemas.openxmlformats.org/officeDocument/2006/relationships/image" Target="../media/image66.jpg"/><Relationship Id="rId12" Type="http://schemas.openxmlformats.org/officeDocument/2006/relationships/image" Target="../media/image71.png"/><Relationship Id="rId17" Type="http://schemas.openxmlformats.org/officeDocument/2006/relationships/image" Target="../media/image74.jpeg"/><Relationship Id="rId25" Type="http://schemas.openxmlformats.org/officeDocument/2006/relationships/image" Target="../media/image78.jpg"/><Relationship Id="rId2" Type="http://schemas.microsoft.com/office/2007/relationships/media" Target="../media/media1.mp3"/><Relationship Id="rId16" Type="http://schemas.openxmlformats.org/officeDocument/2006/relationships/slide" Target="slide8.xml"/><Relationship Id="rId20" Type="http://schemas.openxmlformats.org/officeDocument/2006/relationships/slide" Target="slide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24" Type="http://schemas.openxmlformats.org/officeDocument/2006/relationships/slide" Target="slide22.xml"/><Relationship Id="rId5" Type="http://schemas.openxmlformats.org/officeDocument/2006/relationships/control" Target="../activeX/activeX2.xml"/><Relationship Id="rId15" Type="http://schemas.openxmlformats.org/officeDocument/2006/relationships/image" Target="../media/image73.png"/><Relationship Id="rId23" Type="http://schemas.openxmlformats.org/officeDocument/2006/relationships/image" Target="../media/image77.jpg"/><Relationship Id="rId28" Type="http://schemas.openxmlformats.org/officeDocument/2006/relationships/image" Target="../media/image81.wmf"/><Relationship Id="rId10" Type="http://schemas.openxmlformats.org/officeDocument/2006/relationships/image" Target="../media/image69.gif"/><Relationship Id="rId19" Type="http://schemas.openxmlformats.org/officeDocument/2006/relationships/image" Target="../media/image75.jpeg"/><Relationship Id="rId4" Type="http://schemas.openxmlformats.org/officeDocument/2006/relationships/control" Target="../activeX/activeX1.xml"/><Relationship Id="rId9" Type="http://schemas.openxmlformats.org/officeDocument/2006/relationships/image" Target="../media/image68.gif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7.svg"/><Relationship Id="rId3" Type="http://schemas.openxmlformats.org/officeDocument/2006/relationships/audio" Target="../media/audio1.wav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image" Target="../media/image5.svg"/><Relationship Id="rId5" Type="http://schemas.openxmlformats.org/officeDocument/2006/relationships/image" Target="../media/image82.png"/><Relationship Id="rId15" Type="http://schemas.openxmlformats.org/officeDocument/2006/relationships/image" Target="../media/image3.svg"/><Relationship Id="rId10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image" Target="../media/image84.png"/><Relationship Id="rId1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3.jpeg"/><Relationship Id="rId12" Type="http://schemas.openxmlformats.org/officeDocument/2006/relationships/image" Target="../media/image5.sv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svg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png"/><Relationship Id="rId11" Type="http://schemas.openxmlformats.org/officeDocument/2006/relationships/image" Target="../media/image3.png"/><Relationship Id="rId5" Type="http://schemas.openxmlformats.org/officeDocument/2006/relationships/slide" Target="slide7.xml"/><Relationship Id="rId15" Type="http://schemas.openxmlformats.org/officeDocument/2006/relationships/image" Target="../media/image2.png"/><Relationship Id="rId10" Type="http://schemas.openxmlformats.org/officeDocument/2006/relationships/image" Target="../media/image84.png"/><Relationship Id="rId19" Type="http://schemas.openxmlformats.org/officeDocument/2006/relationships/oleObject" Target="../embeddings/oleObject35.bin"/><Relationship Id="rId4" Type="http://schemas.openxmlformats.org/officeDocument/2006/relationships/audio" Target="../media/audio1.wav"/><Relationship Id="rId9" Type="http://schemas.openxmlformats.org/officeDocument/2006/relationships/hyperlink" Target="https://www.wisc-online.com/assetrepository/viewasset?id=1508" TargetMode="External"/><Relationship Id="rId1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7.svg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90.wmf"/><Relationship Id="rId7" Type="http://schemas.openxmlformats.org/officeDocument/2006/relationships/image" Target="../media/image83.jpeg"/><Relationship Id="rId12" Type="http://schemas.openxmlformats.org/officeDocument/2006/relationships/image" Target="../media/image85.png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png"/><Relationship Id="rId11" Type="http://schemas.openxmlformats.org/officeDocument/2006/relationships/image" Target="../media/image5.svg"/><Relationship Id="rId24" Type="http://schemas.openxmlformats.org/officeDocument/2006/relationships/oleObject" Target="../embeddings/oleObject40.bin"/><Relationship Id="rId5" Type="http://schemas.openxmlformats.org/officeDocument/2006/relationships/slide" Target="slide7.xml"/><Relationship Id="rId15" Type="http://schemas.openxmlformats.org/officeDocument/2006/relationships/image" Target="../media/image3.svg"/><Relationship Id="rId23" Type="http://schemas.openxmlformats.org/officeDocument/2006/relationships/image" Target="../media/image91.wmf"/><Relationship Id="rId10" Type="http://schemas.openxmlformats.org/officeDocument/2006/relationships/image" Target="../media/image3.png"/><Relationship Id="rId19" Type="http://schemas.openxmlformats.org/officeDocument/2006/relationships/image" Target="../media/image89.wmf"/><Relationship Id="rId4" Type="http://schemas.openxmlformats.org/officeDocument/2006/relationships/audio" Target="../media/audio1.wav"/><Relationship Id="rId9" Type="http://schemas.openxmlformats.org/officeDocument/2006/relationships/image" Target="../media/image84.png"/><Relationship Id="rId14" Type="http://schemas.openxmlformats.org/officeDocument/2006/relationships/image" Target="../media/image2.png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7.svg"/><Relationship Id="rId18" Type="http://schemas.openxmlformats.org/officeDocument/2006/relationships/image" Target="../media/image9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3.jpeg"/><Relationship Id="rId12" Type="http://schemas.openxmlformats.org/officeDocument/2006/relationships/image" Target="../media/image85.png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image" Target="../media/image5.svg"/><Relationship Id="rId5" Type="http://schemas.openxmlformats.org/officeDocument/2006/relationships/slide" Target="slide7.xml"/><Relationship Id="rId15" Type="http://schemas.openxmlformats.org/officeDocument/2006/relationships/image" Target="../media/image3.sv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84.png"/><Relationship Id="rId1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7.svg"/><Relationship Id="rId3" Type="http://schemas.openxmlformats.org/officeDocument/2006/relationships/audio" Target="../media/audio1.wav"/><Relationship Id="rId7" Type="http://schemas.openxmlformats.org/officeDocument/2006/relationships/image" Target="../media/image83.jpe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5.svg"/><Relationship Id="rId5" Type="http://schemas.openxmlformats.org/officeDocument/2006/relationships/slide" Target="slide7.xml"/><Relationship Id="rId15" Type="http://schemas.openxmlformats.org/officeDocument/2006/relationships/image" Target="../media/image3.svg"/><Relationship Id="rId10" Type="http://schemas.openxmlformats.org/officeDocument/2006/relationships/image" Target="../media/image3.png"/><Relationship Id="rId4" Type="http://schemas.openxmlformats.org/officeDocument/2006/relationships/image" Target="../media/image570.png"/><Relationship Id="rId9" Type="http://schemas.openxmlformats.org/officeDocument/2006/relationships/image" Target="../media/image84.png"/><Relationship Id="rId1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27.xml"/><Relationship Id="rId11" Type="http://schemas.openxmlformats.org/officeDocument/2006/relationships/oleObject" Target="../embeddings/oleObject45.bin"/><Relationship Id="rId5" Type="http://schemas.microsoft.com/office/2007/relationships/hdphoto" Target="../media/hdphoto3.wdp"/><Relationship Id="rId10" Type="http://schemas.openxmlformats.org/officeDocument/2006/relationships/image" Target="../media/image96.wmf"/><Relationship Id="rId4" Type="http://schemas.openxmlformats.org/officeDocument/2006/relationships/image" Target="../media/image98.png"/><Relationship Id="rId9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1721682"/>
            <a:ext cx="11952372" cy="2177142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 TẬP HỌC KỲ I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08279" y="401857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PHÒNG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………..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THCS ………….……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1568163" y="290190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45" y="866954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2229852" y="389901"/>
            <a:ext cx="927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Arial" pitchFamily="34" charset="0"/>
                <a:cs typeface="Arial" pitchFamily="34" charset="0"/>
              </a:rPr>
              <a:t>Thực </a:t>
            </a:r>
            <a:r>
              <a:rPr lang="nl-NL" sz="2800" b="1" dirty="0">
                <a:latin typeface="Arial" pitchFamily="34" charset="0"/>
                <a:cs typeface="Arial" pitchFamily="34" charset="0"/>
              </a:rPr>
              <a:t>hiện được các phép tính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tính hợp lý nếu có thể)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191911" y="398959"/>
            <a:ext cx="2037941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91436"/>
              </p:ext>
            </p:extLst>
          </p:nvPr>
        </p:nvGraphicFramePr>
        <p:xfrm>
          <a:off x="2403614" y="1303876"/>
          <a:ext cx="3884297" cy="5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5" imgW="1790700" imgH="254000" progId="Equation.DSMT4">
                  <p:embed/>
                </p:oleObj>
              </mc:Choice>
              <mc:Fallback>
                <p:oleObj name="Equation" r:id="rId5" imgW="1790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614" y="1303876"/>
                        <a:ext cx="3884297" cy="53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92288"/>
              </p:ext>
            </p:extLst>
          </p:nvPr>
        </p:nvGraphicFramePr>
        <p:xfrm>
          <a:off x="2404567" y="2085123"/>
          <a:ext cx="4710743" cy="5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7" imgW="2171700" imgH="254000" progId="Equation.DSMT4">
                  <p:embed/>
                </p:oleObj>
              </mc:Choice>
              <mc:Fallback>
                <p:oleObj name="Equation" r:id="rId7" imgW="217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567" y="2085123"/>
                        <a:ext cx="4710743" cy="53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17221"/>
              </p:ext>
            </p:extLst>
          </p:nvPr>
        </p:nvGraphicFramePr>
        <p:xfrm>
          <a:off x="2322992" y="2783147"/>
          <a:ext cx="5096418" cy="53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9" imgW="2349500" imgH="254000" progId="Equation.DSMT4">
                  <p:embed/>
                </p:oleObj>
              </mc:Choice>
              <mc:Fallback>
                <p:oleObj name="Equation" r:id="rId9" imgW="234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992" y="2783147"/>
                        <a:ext cx="5096418" cy="53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379136"/>
              </p:ext>
            </p:extLst>
          </p:nvPr>
        </p:nvGraphicFramePr>
        <p:xfrm>
          <a:off x="2381989" y="3525681"/>
          <a:ext cx="5413218" cy="60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1" imgW="2489200" imgH="279400" progId="Equation.DSMT4">
                  <p:embed/>
                </p:oleObj>
              </mc:Choice>
              <mc:Fallback>
                <p:oleObj name="Equation" r:id="rId11" imgW="2489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989" y="3525681"/>
                        <a:ext cx="5413218" cy="606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1911" y="482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16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2027919" y="368862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49" y="866954"/>
            <a:ext cx="1179134" cy="1179134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2229852" y="389901"/>
            <a:ext cx="927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Arial" pitchFamily="34" charset="0"/>
                <a:cs typeface="Arial" pitchFamily="34" charset="0"/>
              </a:rPr>
              <a:t>Thực </a:t>
            </a:r>
            <a:r>
              <a:rPr lang="nl-NL" sz="2800" b="1" dirty="0">
                <a:latin typeface="Arial" pitchFamily="34" charset="0"/>
                <a:cs typeface="Arial" pitchFamily="34" charset="0"/>
              </a:rPr>
              <a:t>hiện được các phép tính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tính hợp lý nếu có thể)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191911" y="398959"/>
            <a:ext cx="2037941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1911" y="482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5398459" y="1151467"/>
            <a:ext cx="153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Giải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5" name="Đối tượng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80297"/>
              </p:ext>
            </p:extLst>
          </p:nvPr>
        </p:nvGraphicFramePr>
        <p:xfrm>
          <a:off x="992188" y="2182812"/>
          <a:ext cx="4844168" cy="436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5" imgW="2590800" imgH="2692400" progId="Equation.DSMT4">
                  <p:embed/>
                </p:oleObj>
              </mc:Choice>
              <mc:Fallback>
                <p:oleObj name="Equation" r:id="rId5" imgW="2590800" imgH="269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182812"/>
                        <a:ext cx="4844168" cy="436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7" name="Đối tượng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30474"/>
              </p:ext>
            </p:extLst>
          </p:nvPr>
        </p:nvGraphicFramePr>
        <p:xfrm>
          <a:off x="6458117" y="2164051"/>
          <a:ext cx="5044057" cy="3771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7" imgW="2819400" imgH="2108200" progId="Equation.DSMT4">
                  <p:embed/>
                </p:oleObj>
              </mc:Choice>
              <mc:Fallback>
                <p:oleObj name="Equation" r:id="rId7" imgW="2819400" imgH="210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117" y="2164051"/>
                        <a:ext cx="5044057" cy="3771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Đường kết nối Thẳng 28"/>
          <p:cNvCxnSpPr/>
          <p:nvPr/>
        </p:nvCxnSpPr>
        <p:spPr>
          <a:xfrm>
            <a:off x="6063318" y="2269067"/>
            <a:ext cx="0" cy="40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44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1264143" y="2492838"/>
            <a:ext cx="3087147" cy="7025341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7" y="280277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3876069" y="555868"/>
            <a:ext cx="5098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Arial" pitchFamily="34" charset="0"/>
                <a:cs typeface="Arial" pitchFamily="34" charset="0"/>
              </a:rPr>
              <a:t>Tìm số nguyên x biết: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347544" y="555868"/>
            <a:ext cx="3338575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6141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0" name="Đối tượng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45426"/>
              </p:ext>
            </p:extLst>
          </p:nvPr>
        </p:nvGraphicFramePr>
        <p:xfrm>
          <a:off x="3876069" y="1425929"/>
          <a:ext cx="3424111" cy="5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69" y="1425929"/>
                        <a:ext cx="3424111" cy="53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2" name="Đối tượng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48"/>
              </p:ext>
            </p:extLst>
          </p:nvPr>
        </p:nvGraphicFramePr>
        <p:xfrm>
          <a:off x="3876069" y="2092618"/>
          <a:ext cx="30972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7" imgW="1498320" imgH="266400" progId="Equation.DSMT4">
                  <p:embed/>
                </p:oleObj>
              </mc:Choice>
              <mc:Fallback>
                <p:oleObj name="Equation" r:id="rId7" imgW="1498320" imgH="266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69" y="2092618"/>
                        <a:ext cx="3097213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4" name="Đối tượng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46981"/>
              </p:ext>
            </p:extLst>
          </p:nvPr>
        </p:nvGraphicFramePr>
        <p:xfrm>
          <a:off x="3876069" y="2805725"/>
          <a:ext cx="2452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9" imgW="914400" imgH="266400" progId="Equation.DSMT4">
                  <p:embed/>
                </p:oleObj>
              </mc:Choice>
              <mc:Fallback>
                <p:oleObj name="Equation" r:id="rId9" imgW="914400" imgH="26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69" y="2805725"/>
                        <a:ext cx="245268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6" name="Đối tượng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84175"/>
              </p:ext>
            </p:extLst>
          </p:nvPr>
        </p:nvGraphicFramePr>
        <p:xfrm>
          <a:off x="3787467" y="3561430"/>
          <a:ext cx="3494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11" imgW="1320480" imgH="203040" progId="Equation.DSMT4">
                  <p:embed/>
                </p:oleObj>
              </mc:Choice>
              <mc:Fallback>
                <p:oleObj name="Equation" r:id="rId11" imgW="132048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467" y="3561430"/>
                        <a:ext cx="3494087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492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1625004" y="3611328"/>
            <a:ext cx="3087147" cy="7025341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55" y="99749"/>
            <a:ext cx="1546118" cy="1546118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3876069" y="555868"/>
            <a:ext cx="509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Arial" pitchFamily="34" charset="0"/>
                <a:cs typeface="Arial" pitchFamily="34" charset="0"/>
              </a:rPr>
              <a:t>Tìm số nguyên x biết: 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347544" y="555868"/>
            <a:ext cx="3338575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6141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Hộp_Văn_Bản 1"/>
          <p:cNvSpPr txBox="1"/>
          <p:nvPr/>
        </p:nvSpPr>
        <p:spPr>
          <a:xfrm>
            <a:off x="4854222" y="1185425"/>
            <a:ext cx="146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Đường kết nối Thẳng 8"/>
          <p:cNvCxnSpPr/>
          <p:nvPr/>
        </p:nvCxnSpPr>
        <p:spPr>
          <a:xfrm>
            <a:off x="5280926" y="1885244"/>
            <a:ext cx="0" cy="477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79900"/>
              </p:ext>
            </p:extLst>
          </p:nvPr>
        </p:nvGraphicFramePr>
        <p:xfrm>
          <a:off x="720725" y="1854200"/>
          <a:ext cx="256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Equation" r:id="rId5" imgW="2565360" imgH="431640" progId="Equation.DSMT4">
                  <p:embed/>
                </p:oleObj>
              </mc:Choice>
              <mc:Fallback>
                <p:oleObj name="Equation" r:id="rId5" imgW="25653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1854200"/>
                        <a:ext cx="256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23571"/>
              </p:ext>
            </p:extLst>
          </p:nvPr>
        </p:nvGraphicFramePr>
        <p:xfrm>
          <a:off x="1554492" y="2796739"/>
          <a:ext cx="1778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7" imgW="1777680" imgH="279360" progId="Equation.DSMT4">
                  <p:embed/>
                </p:oleObj>
              </mc:Choice>
              <mc:Fallback>
                <p:oleObj name="Equation" r:id="rId7" imgW="177768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92" y="2796739"/>
                        <a:ext cx="1778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53950"/>
              </p:ext>
            </p:extLst>
          </p:nvPr>
        </p:nvGraphicFramePr>
        <p:xfrm>
          <a:off x="2151949" y="3168929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Equation" r:id="rId9" imgW="1015920" imgH="279360" progId="Equation.DSMT4">
                  <p:embed/>
                </p:oleObj>
              </mc:Choice>
              <mc:Fallback>
                <p:oleObj name="Equation" r:id="rId9" imgW="101592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49" y="3168929"/>
                        <a:ext cx="1016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723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371600" algn="l"/>
                <a:tab pos="1828800" algn="l"/>
                <a:tab pos="2333625" algn="l"/>
                <a:tab pos="2781300" algn="l"/>
              </a:tabLst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Đối tượng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359427"/>
              </p:ext>
            </p:extLst>
          </p:nvPr>
        </p:nvGraphicFramePr>
        <p:xfrm>
          <a:off x="1502129" y="236202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11" imgW="2120760" imgH="279360" progId="Equation.DSMT4">
                  <p:embed/>
                </p:oleObj>
              </mc:Choice>
              <mc:Fallback>
                <p:oleObj name="Equation" r:id="rId11" imgW="2120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2129" y="2362024"/>
                        <a:ext cx="212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Hộp_Văn_Bản 40"/>
          <p:cNvSpPr txBox="1"/>
          <p:nvPr/>
        </p:nvSpPr>
        <p:spPr>
          <a:xfrm>
            <a:off x="3197024" y="6121884"/>
            <a:ext cx="25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 = 10</a:t>
            </a:r>
            <a:endParaRPr lang="vi-VN" sz="2400" dirty="0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4" name="Đối tượng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10951"/>
              </p:ext>
            </p:extLst>
          </p:nvPr>
        </p:nvGraphicFramePr>
        <p:xfrm>
          <a:off x="660928" y="4041419"/>
          <a:ext cx="2520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" name="Equation" r:id="rId13" imgW="2539800" imgH="406080" progId="Equation.DSMT4">
                  <p:embed/>
                </p:oleObj>
              </mc:Choice>
              <mc:Fallback>
                <p:oleObj name="Equation" r:id="rId13" imgW="253980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28" y="4041419"/>
                        <a:ext cx="25209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Đối tượng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39463"/>
              </p:ext>
            </p:extLst>
          </p:nvPr>
        </p:nvGraphicFramePr>
        <p:xfrm>
          <a:off x="1481918" y="4497739"/>
          <a:ext cx="214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" name="Equation" r:id="rId15" imgW="2145960" imgH="342720" progId="Equation.DSMT4">
                  <p:embed/>
                </p:oleObj>
              </mc:Choice>
              <mc:Fallback>
                <p:oleObj name="Equation" r:id="rId15" imgW="2145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1918" y="4497739"/>
                        <a:ext cx="214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Đối tượng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044901"/>
              </p:ext>
            </p:extLst>
          </p:nvPr>
        </p:nvGraphicFramePr>
        <p:xfrm>
          <a:off x="1522413" y="4935889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" name="Equation" r:id="rId17" imgW="1447560" imgH="279360" progId="Equation.DSMT4">
                  <p:embed/>
                </p:oleObj>
              </mc:Choice>
              <mc:Fallback>
                <p:oleObj name="Equation" r:id="rId17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22413" y="4935889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08646"/>
              </p:ext>
            </p:extLst>
          </p:nvPr>
        </p:nvGraphicFramePr>
        <p:xfrm>
          <a:off x="2016831" y="5342289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" name="Equation" r:id="rId19" imgW="1447560" imgH="279360" progId="Equation.DSMT4">
                  <p:embed/>
                </p:oleObj>
              </mc:Choice>
              <mc:Fallback>
                <p:oleObj name="Equation" r:id="rId19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16831" y="5342289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Đối tượng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45214"/>
              </p:ext>
            </p:extLst>
          </p:nvPr>
        </p:nvGraphicFramePr>
        <p:xfrm>
          <a:off x="2016831" y="5756098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" name="Equation" r:id="rId21" imgW="939600" imgH="279360" progId="Equation.DSMT4">
                  <p:embed/>
                </p:oleObj>
              </mc:Choice>
              <mc:Fallback>
                <p:oleObj name="Equation" r:id="rId21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16831" y="5756098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Đối tượng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28774"/>
              </p:ext>
            </p:extLst>
          </p:nvPr>
        </p:nvGraphicFramePr>
        <p:xfrm>
          <a:off x="2167718" y="6166554"/>
          <a:ext cx="77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" name="Equation" r:id="rId23" imgW="774360" imgH="279360" progId="Equation.DSMT4">
                  <p:embed/>
                </p:oleObj>
              </mc:Choice>
              <mc:Fallback>
                <p:oleObj name="Equation" r:id="rId23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67718" y="6166554"/>
                        <a:ext cx="774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Hộp_Văn_Bản 50"/>
          <p:cNvSpPr txBox="1"/>
          <p:nvPr/>
        </p:nvSpPr>
        <p:spPr>
          <a:xfrm>
            <a:off x="997604" y="3506055"/>
            <a:ext cx="371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68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4" name="Đối tượng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15332"/>
              </p:ext>
            </p:extLst>
          </p:nvPr>
        </p:nvGraphicFramePr>
        <p:xfrm>
          <a:off x="5784850" y="1816100"/>
          <a:ext cx="154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" name="Equation" r:id="rId25" imgW="1549080" imgH="406080" progId="Equation.DSMT4">
                  <p:embed/>
                </p:oleObj>
              </mc:Choice>
              <mc:Fallback>
                <p:oleObj name="Equation" r:id="rId25" imgW="1549080" imgH="4060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1816100"/>
                        <a:ext cx="1549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Đối tượng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864465"/>
              </p:ext>
            </p:extLst>
          </p:nvPr>
        </p:nvGraphicFramePr>
        <p:xfrm>
          <a:off x="6007806" y="2275947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" name="Equation" r:id="rId27" imgW="1079280" imgH="406080" progId="Equation.DSMT4">
                  <p:embed/>
                </p:oleObj>
              </mc:Choice>
              <mc:Fallback>
                <p:oleObj name="Equation" r:id="rId27" imgW="1079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07806" y="2275947"/>
                        <a:ext cx="1079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Đối tượng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346772"/>
              </p:ext>
            </p:extLst>
          </p:nvPr>
        </p:nvGraphicFramePr>
        <p:xfrm>
          <a:off x="5528732" y="2714097"/>
          <a:ext cx="147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Equation" r:id="rId29" imgW="1473120" imgH="342720" progId="Equation.DSMT4">
                  <p:embed/>
                </p:oleObj>
              </mc:Choice>
              <mc:Fallback>
                <p:oleObj name="Equation" r:id="rId29" imgW="1473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28732" y="2714097"/>
                        <a:ext cx="1473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Đối tượng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78961"/>
              </p:ext>
            </p:extLst>
          </p:nvPr>
        </p:nvGraphicFramePr>
        <p:xfrm>
          <a:off x="5994399" y="3163155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Equation" r:id="rId31" imgW="1002960" imgH="342720" progId="Equation.DSMT4">
                  <p:embed/>
                </p:oleObj>
              </mc:Choice>
              <mc:Fallback>
                <p:oleObj name="Equation" r:id="rId31" imgW="1002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94399" y="3163155"/>
                        <a:ext cx="1003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Hộp_Văn_Bản 57"/>
          <p:cNvSpPr txBox="1"/>
          <p:nvPr/>
        </p:nvSpPr>
        <p:spPr>
          <a:xfrm>
            <a:off x="5587999" y="3506054"/>
            <a:ext cx="25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 = 1</a:t>
            </a:r>
            <a:endParaRPr lang="vi-VN" sz="2400" dirty="0"/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60" name="Đối tượng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47066"/>
              </p:ext>
            </p:extLst>
          </p:nvPr>
        </p:nvGraphicFramePr>
        <p:xfrm>
          <a:off x="5788555" y="3967720"/>
          <a:ext cx="26400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Equation" r:id="rId33" imgW="2565360" imgH="342720" progId="Equation.DSMT4">
                  <p:embed/>
                </p:oleObj>
              </mc:Choice>
              <mc:Fallback>
                <p:oleObj name="Equation" r:id="rId33" imgW="2565360" imgH="34272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555" y="3967720"/>
                        <a:ext cx="26400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Đối tượng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23090"/>
              </p:ext>
            </p:extLst>
          </p:nvPr>
        </p:nvGraphicFramePr>
        <p:xfrm>
          <a:off x="5883275" y="45640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Equation" r:id="rId35" imgW="1587240" imgH="279360" progId="Equation.DSMT4">
                  <p:embed/>
                </p:oleObj>
              </mc:Choice>
              <mc:Fallback>
                <p:oleObj name="Equation" r:id="rId35" imgW="1587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883275" y="4564063"/>
                        <a:ext cx="1587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Hộp_Văn_Bản 61"/>
          <p:cNvSpPr txBox="1"/>
          <p:nvPr/>
        </p:nvSpPr>
        <p:spPr>
          <a:xfrm>
            <a:off x="7653867" y="4402667"/>
            <a:ext cx="123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" name="Đối tượng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72576"/>
              </p:ext>
            </p:extLst>
          </p:nvPr>
        </p:nvGraphicFramePr>
        <p:xfrm>
          <a:off x="8650288" y="4494213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Equation" r:id="rId37" imgW="1041120" imgH="279360" progId="Equation.DSMT4">
                  <p:embed/>
                </p:oleObj>
              </mc:Choice>
              <mc:Fallback>
                <p:oleObj name="Equation" r:id="rId37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650288" y="4494213"/>
                        <a:ext cx="1041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Đối tượng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39948"/>
              </p:ext>
            </p:extLst>
          </p:nvPr>
        </p:nvGraphicFramePr>
        <p:xfrm>
          <a:off x="6692019" y="5026025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Equation" r:id="rId39" imgW="1231560" imgH="279360" progId="Equation.DSMT4">
                  <p:embed/>
                </p:oleObj>
              </mc:Choice>
              <mc:Fallback>
                <p:oleObj name="Equation" r:id="rId39" imgW="1231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692019" y="5026025"/>
                        <a:ext cx="1231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Đối tượng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13658"/>
              </p:ext>
            </p:extLst>
          </p:nvPr>
        </p:nvGraphicFramePr>
        <p:xfrm>
          <a:off x="6697663" y="5443538"/>
          <a:ext cx="812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" name="Equation" r:id="rId41" imgW="812520" imgH="279360" progId="Equation.DSMT4">
                  <p:embed/>
                </p:oleObj>
              </mc:Choice>
              <mc:Fallback>
                <p:oleObj name="Equation" r:id="rId41" imgW="812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697663" y="5443538"/>
                        <a:ext cx="812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Đối tượng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27253"/>
              </p:ext>
            </p:extLst>
          </p:nvPr>
        </p:nvGraphicFramePr>
        <p:xfrm>
          <a:off x="6871229" y="584835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4" name="Equation" r:id="rId43" imgW="647640" imgH="279360" progId="Equation.DSMT4">
                  <p:embed/>
                </p:oleObj>
              </mc:Choice>
              <mc:Fallback>
                <p:oleObj name="Equation" r:id="rId43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871229" y="5848350"/>
                        <a:ext cx="647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Đối tượng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97085"/>
              </p:ext>
            </p:extLst>
          </p:nvPr>
        </p:nvGraphicFramePr>
        <p:xfrm>
          <a:off x="9053691" y="4981575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" name="Equation" r:id="rId45" imgW="634680" imgH="279360" progId="Equation.DSMT4">
                  <p:embed/>
                </p:oleObj>
              </mc:Choice>
              <mc:Fallback>
                <p:oleObj name="Equation" r:id="rId45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053691" y="4981575"/>
                        <a:ext cx="635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Hộp_Văn_Bản 69"/>
          <p:cNvSpPr txBox="1"/>
          <p:nvPr/>
        </p:nvSpPr>
        <p:spPr>
          <a:xfrm>
            <a:off x="5677580" y="6219337"/>
            <a:ext cx="25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 = 2;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/>
              <a:t> = </a:t>
            </a:r>
            <a:r>
              <a:rPr lang="en-US" sz="2400" dirty="0" smtClean="0"/>
              <a:t>3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4179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1264143" y="2492838"/>
            <a:ext cx="3087147" cy="7025341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3876069" y="555868"/>
            <a:ext cx="746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số tự nhiên a lớn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nhất,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biết rằng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504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cùng chia hết cho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347544" y="555868"/>
            <a:ext cx="3338575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2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6141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7" name="Picture 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44" y="2336270"/>
            <a:ext cx="2962956" cy="24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79DEB530-6CF9-4892-B90F-6C87A518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" y="11886"/>
            <a:ext cx="5047489" cy="6846114"/>
          </a:xfrm>
          <a:prstGeom prst="rect">
            <a:avLst/>
          </a:prstGeom>
        </p:spPr>
      </p:pic>
      <p:sp>
        <p:nvSpPr>
          <p:cNvPr id="14" name="Rectangle: Rounded Corners 4">
            <a:extLst>
              <a:ext uri="{FF2B5EF4-FFF2-40B4-BE49-F238E27FC236}">
                <a16:creationId xmlns="" xmlns:a16="http://schemas.microsoft.com/office/drawing/2014/main" id="{17A8BE68-0DCF-4CAE-9333-486D1D27E722}"/>
              </a:ext>
            </a:extLst>
          </p:cNvPr>
          <p:cNvSpPr/>
          <p:nvPr/>
        </p:nvSpPr>
        <p:spPr>
          <a:xfrm>
            <a:off x="480520" y="476660"/>
            <a:ext cx="4254901" cy="7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HOẠT ĐỘNG NHÓM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857F4086-3DEC-4E6A-9955-9E79A2EC0014}"/>
              </a:ext>
            </a:extLst>
          </p:cNvPr>
          <p:cNvSpPr/>
          <p:nvPr/>
        </p:nvSpPr>
        <p:spPr>
          <a:xfrm>
            <a:off x="982231" y="3041768"/>
            <a:ext cx="320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Ý KIẾN CHUNG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CỦA NHÓM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EB14D8BA-6590-4ED7-BC70-7B13AFAE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3" y="3770364"/>
            <a:ext cx="1771650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2E8CA0AE-4B11-40F6-A209-723DA701560E}"/>
              </a:ext>
            </a:extLst>
          </p:cNvPr>
          <p:cNvSpPr/>
          <p:nvPr/>
        </p:nvSpPr>
        <p:spPr>
          <a:xfrm>
            <a:off x="2533539" y="4203853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phút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xmlns="" id="{24686F73-1B1A-4EC9-9295-29B342098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80719"/>
              </p:ext>
            </p:extLst>
          </p:nvPr>
        </p:nvGraphicFramePr>
        <p:xfrm>
          <a:off x="5057284" y="32658"/>
          <a:ext cx="6111459" cy="6825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630">
                  <a:extLst>
                    <a:ext uri="{9D8B030D-6E8A-4147-A177-3AD203B41FA5}">
                      <a16:colId xmlns:a16="http://schemas.microsoft.com/office/drawing/2014/main" xmlns="" val="3009771409"/>
                    </a:ext>
                  </a:extLst>
                </a:gridCol>
                <a:gridCol w="5167829">
                  <a:extLst>
                    <a:ext uri="{9D8B030D-6E8A-4147-A177-3AD203B41FA5}">
                      <a16:colId xmlns:a16="http://schemas.microsoft.com/office/drawing/2014/main" xmlns="" val="4091929232"/>
                    </a:ext>
                  </a:extLst>
                </a:gridCol>
              </a:tblGrid>
              <a:tr h="1398530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endParaRPr lang="en-US" sz="2000" dirty="0" smtClean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Chia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4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952046"/>
                  </a:ext>
                </a:extLst>
              </a:tr>
              <a:tr h="645321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phụ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509872"/>
                  </a:ext>
                </a:extLst>
              </a:tr>
              <a:tr h="4781492">
                <a:tc>
                  <a:txBody>
                    <a:bodyPr/>
                    <a:lstStyle/>
                    <a:p>
                      <a:pPr marL="0" marR="0" indent="-723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hiện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7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02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tiên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riêng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+ 05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 H</a:t>
                      </a:r>
                      <a:r>
                        <a:rPr lang="vi-VN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ư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ớng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luận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nhanh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nhất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treo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1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bạn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bất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kỳ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khác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chấm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chéo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332718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C106A34-CA34-427C-9B6F-EFF03235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0" y="5300482"/>
            <a:ext cx="1023949" cy="5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E24ABE0F-FA46-4B1E-B316-483B3AF4F1E9}"/>
              </a:ext>
            </a:extLst>
          </p:cNvPr>
          <p:cNvSpPr/>
          <p:nvPr/>
        </p:nvSpPr>
        <p:spPr>
          <a:xfrm>
            <a:off x="2952083" y="5388412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72799" y="2960231"/>
            <a:ext cx="6731403" cy="834716"/>
            <a:chOff x="4871257" y="83128"/>
            <a:chExt cx="7232072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14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8" name="组合 7"/>
          <p:cNvGrpSpPr/>
          <p:nvPr/>
        </p:nvGrpSpPr>
        <p:grpSpPr>
          <a:xfrm>
            <a:off x="6470010" y="2732478"/>
            <a:ext cx="2279376" cy="467995"/>
            <a:chOff x="11525" y="3497"/>
            <a:chExt cx="3597" cy="737"/>
          </a:xfrm>
        </p:grpSpPr>
        <p:sp>
          <p:nvSpPr>
            <p:cNvPr id="119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20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4" y="318357"/>
            <a:ext cx="1826618" cy="196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5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8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5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0" name="Group 1">
            <a:extLst>
              <a:ext uri="{FF2B5EF4-FFF2-40B4-BE49-F238E27FC236}">
                <a16:creationId xmlns:a16="http://schemas.microsoft.com/office/drawing/2014/main" xmlns="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2">
            <a:extLst>
              <a:ext uri="{FF2B5EF4-FFF2-40B4-BE49-F238E27FC236}">
                <a16:creationId xmlns:a16="http://schemas.microsoft.com/office/drawing/2014/main" xmlns="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Group 4">
            <a:extLst>
              <a:ext uri="{FF2B5EF4-FFF2-40B4-BE49-F238E27FC236}">
                <a16:creationId xmlns:a16="http://schemas.microsoft.com/office/drawing/2014/main" xmlns="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5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1" name="Group 5">
            <a:extLst>
              <a:ext uri="{FF2B5EF4-FFF2-40B4-BE49-F238E27FC236}">
                <a16:creationId xmlns:a16="http://schemas.microsoft.com/office/drawing/2014/main" xmlns="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8" name="Group 6">
            <a:extLst>
              <a:ext uri="{FF2B5EF4-FFF2-40B4-BE49-F238E27FC236}">
                <a16:creationId xmlns:a16="http://schemas.microsoft.com/office/drawing/2014/main" xmlns="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89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5" name="Group 7">
            <a:extLst>
              <a:ext uri="{FF2B5EF4-FFF2-40B4-BE49-F238E27FC236}">
                <a16:creationId xmlns:a16="http://schemas.microsoft.com/office/drawing/2014/main" xmlns="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2" name="Group 8">
            <a:extLst>
              <a:ext uri="{FF2B5EF4-FFF2-40B4-BE49-F238E27FC236}">
                <a16:creationId xmlns:a16="http://schemas.microsoft.com/office/drawing/2014/main" xmlns="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0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9" name="Group 13">
            <a:extLst>
              <a:ext uri="{FF2B5EF4-FFF2-40B4-BE49-F238E27FC236}">
                <a16:creationId xmlns:a16="http://schemas.microsoft.com/office/drawing/2014/main" xmlns="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10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6" name="Group 12">
            <a:extLst>
              <a:ext uri="{FF2B5EF4-FFF2-40B4-BE49-F238E27FC236}">
                <a16:creationId xmlns:a16="http://schemas.microsoft.com/office/drawing/2014/main" xmlns="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17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3" name="Group 11">
            <a:extLst>
              <a:ext uri="{FF2B5EF4-FFF2-40B4-BE49-F238E27FC236}">
                <a16:creationId xmlns:a16="http://schemas.microsoft.com/office/drawing/2014/main" xmlns="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2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0" name="Group 10">
            <a:extLst>
              <a:ext uri="{FF2B5EF4-FFF2-40B4-BE49-F238E27FC236}">
                <a16:creationId xmlns:a16="http://schemas.microsoft.com/office/drawing/2014/main" xmlns="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7" name="Group 9">
            <a:extLst>
              <a:ext uri="{FF2B5EF4-FFF2-40B4-BE49-F238E27FC236}">
                <a16:creationId xmlns:a16="http://schemas.microsoft.com/office/drawing/2014/main" xmlns="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3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Rectangle 11"/>
          <p:cNvSpPr/>
          <p:nvPr/>
        </p:nvSpPr>
        <p:spPr>
          <a:xfrm>
            <a:off x="6470010" y="3319423"/>
            <a:ext cx="4633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số tự nhiên a lớn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nhất,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biết rằng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504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cùng chia hết cho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24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96" y="337853"/>
            <a:ext cx="1841375" cy="19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21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1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21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16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7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1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2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3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6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7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8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9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2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3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4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6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7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8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9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0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241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4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6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2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256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3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264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0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1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4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75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1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82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8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1" name="组合 7"/>
          <p:cNvGrpSpPr/>
          <p:nvPr/>
        </p:nvGrpSpPr>
        <p:grpSpPr>
          <a:xfrm>
            <a:off x="6470010" y="2732478"/>
            <a:ext cx="2279376" cy="467995"/>
            <a:chOff x="11525" y="3497"/>
            <a:chExt cx="3597" cy="737"/>
          </a:xfrm>
        </p:grpSpPr>
        <p:sp>
          <p:nvSpPr>
            <p:cNvPr id="102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03" name="Google Shape;1018;p37">
              <a:hlinkClick r:id="rId5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sp>
        <p:nvSpPr>
          <p:cNvPr id="104" name="Rectangle 11"/>
          <p:cNvSpPr/>
          <p:nvPr/>
        </p:nvSpPr>
        <p:spPr>
          <a:xfrm>
            <a:off x="6470010" y="3319423"/>
            <a:ext cx="4633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số tự nhiên a lớn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nhất,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biết rằng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504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cùng chia hết cho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1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01299">
            <a:off x="-1264143" y="2492838"/>
            <a:ext cx="3087147" cy="7025341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3876069" y="555868"/>
            <a:ext cx="746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số tự nhiên a lớn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nhất,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biết rằng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504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cùng chia hết cho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7"/>
          <p:cNvGrpSpPr/>
          <p:nvPr/>
        </p:nvGrpSpPr>
        <p:grpSpPr>
          <a:xfrm>
            <a:off x="347544" y="555868"/>
            <a:ext cx="3338575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6141" y="120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37" name="Picture 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" y="1168087"/>
            <a:ext cx="2422154" cy="2015380"/>
          </a:xfrm>
          <a:prstGeom prst="rect">
            <a:avLst/>
          </a:prstGeom>
        </p:spPr>
      </p:pic>
      <p:sp>
        <p:nvSpPr>
          <p:cNvPr id="2" name="Hộp_Văn_Bản 1"/>
          <p:cNvSpPr txBox="1"/>
          <p:nvPr/>
        </p:nvSpPr>
        <p:spPr>
          <a:xfrm>
            <a:off x="6764285" y="1813051"/>
            <a:ext cx="97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Arial" pitchFamily="34" charset="0"/>
                <a:cs typeface="Arial" pitchFamily="34" charset="0"/>
              </a:rPr>
              <a:t>Giải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_Văn_Bản 44"/>
              <p:cNvSpPr txBox="1"/>
              <p:nvPr/>
            </p:nvSpPr>
            <p:spPr>
              <a:xfrm>
                <a:off x="3654195" y="2683182"/>
                <a:ext cx="784797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+) Theo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60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a 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504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a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và</a:t>
                </a: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a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là</a:t>
                </a: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số</a:t>
                </a: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lớn</a:t>
                </a: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nhất</a:t>
                </a:r>
                <a:endParaRPr lang="en-US" sz="2800" b="0" dirty="0" smtClean="0">
                  <a:latin typeface="Arial" pitchFamily="34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    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∈Ư</m:t>
                    </m:r>
                  </m:oMath>
                </a14:m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CLN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60</m:t>
                    </m:r>
                  </m:oMath>
                </a14:m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504</m:t>
                    </m:r>
                  </m:oMath>
                </a14:m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+) Ta </a:t>
                </a:r>
                <a:r>
                  <a:rPr lang="en-US" sz="2800" b="0" dirty="0" err="1" smtClean="0">
                    <a:latin typeface="Arial" pitchFamily="34" charset="0"/>
                    <a:ea typeface="Cambria Math"/>
                  </a:rPr>
                  <a:t>có</a:t>
                </a:r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60 =</m:t>
                    </m:r>
                  </m:oMath>
                </a14:m>
                <a:r>
                  <a:rPr lang="en-US" sz="2800" b="0" dirty="0" smtClean="0">
                    <a:latin typeface="Arial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.3. 5</m:t>
                    </m:r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Arial" pitchFamily="34" charset="0"/>
                      </a:rPr>
                      <m:t>               </m:t>
                    </m:r>
                    <m:r>
                      <a:rPr lang="en-US" sz="2800" b="0" i="1" smtClean="0">
                        <a:latin typeface="Cambria Math"/>
                        <a:cs typeface="Arial" pitchFamily="34" charset="0"/>
                      </a:rPr>
                      <m:t>504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cs typeface="Arial" pitchFamily="34" charset="0"/>
                      </a:rPr>
                      <m:t>. 7</m:t>
                    </m:r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Ư</m:t>
                    </m:r>
                  </m:oMath>
                </a14:m>
                <a:r>
                  <a:rPr lang="en-US" sz="2800" dirty="0">
                    <a:latin typeface="Arial" pitchFamily="34" charset="0"/>
                    <a:ea typeface="Cambria Math"/>
                  </a:rPr>
                  <a:t>CLN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60</m:t>
                    </m:r>
                  </m:oMath>
                </a14:m>
                <a:r>
                  <a:rPr lang="en-US" sz="2800" dirty="0">
                    <a:latin typeface="Arial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Arial" pitchFamily="34" charset="0"/>
                      </a:rPr>
                      <m:t>504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.3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endParaRPr lang="en-US" sz="2800" dirty="0" smtClean="0">
                  <a:latin typeface="Arial" pitchFamily="34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latin typeface="Arial" pitchFamily="34" charset="0"/>
                    <a:ea typeface="Cambria Math"/>
                  </a:rPr>
                  <a:t>Vậy</a:t>
                </a:r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Cambria Math"/>
                  </a:rPr>
                  <a:t>số</a:t>
                </a:r>
                <a:r>
                  <a:rPr lang="en-US" sz="2800" dirty="0" smtClean="0">
                    <a:latin typeface="Arial" pitchFamily="34" charset="0"/>
                    <a:ea typeface="Cambria Math"/>
                  </a:rPr>
                  <a:t> a </a:t>
                </a:r>
                <a:r>
                  <a:rPr lang="en-US" sz="2800" dirty="0" err="1" smtClean="0">
                    <a:latin typeface="Arial" pitchFamily="34" charset="0"/>
                    <a:ea typeface="Cambria Math"/>
                  </a:rPr>
                  <a:t>cần</a:t>
                </a:r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Cambria Math"/>
                  </a:rPr>
                  <a:t>tìm</a:t>
                </a:r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ea typeface="Cambria Math"/>
                  </a:rPr>
                  <a:t>là</a:t>
                </a:r>
                <a:r>
                  <a:rPr lang="en-US" sz="2800" dirty="0" smtClean="0">
                    <a:latin typeface="Arial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endParaRPr lang="en-US" sz="2800" dirty="0">
                  <a:latin typeface="Arial" pitchFamily="34" charset="0"/>
                  <a:ea typeface="Cambria Math"/>
                </a:endParaRPr>
              </a:p>
              <a:p>
                <a:endParaRPr lang="en-US" sz="2800" dirty="0">
                  <a:latin typeface="Arial" pitchFamily="34" charset="0"/>
                  <a:ea typeface="Cambria Math"/>
                </a:endParaRPr>
              </a:p>
              <a:p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Hộp_Văn_Bản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95" y="2683182"/>
                <a:ext cx="7847977" cy="5262979"/>
              </a:xfrm>
              <a:prstGeom prst="rect">
                <a:avLst/>
              </a:prstGeom>
              <a:blipFill rotWithShape="1">
                <a:blip r:embed="rId5"/>
                <a:stretch>
                  <a:fillRect l="-1553" r="-1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Đối tượng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09523"/>
              </p:ext>
            </p:extLst>
          </p:nvPr>
        </p:nvGraphicFramePr>
        <p:xfrm>
          <a:off x="3876069" y="3657175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6069" y="3657175"/>
                        <a:ext cx="330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12513"/>
              </p:ext>
            </p:extLst>
          </p:nvPr>
        </p:nvGraphicFramePr>
        <p:xfrm>
          <a:off x="4090811" y="5549003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8" imgW="330120" imgH="228600" progId="Equation.DSMT4">
                  <p:embed/>
                </p:oleObj>
              </mc:Choice>
              <mc:Fallback>
                <p:oleObj name="Equation" r:id="rId8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90811" y="5549003"/>
                        <a:ext cx="330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12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1043897" y="-218950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682046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7474" y="3085497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LUYỆN TẬP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7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865692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8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35893" y="1664016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Google Shape;1040;p39"/>
          <p:cNvSpPr txBox="1"/>
          <p:nvPr/>
        </p:nvSpPr>
        <p:spPr>
          <a:xfrm>
            <a:off x="414245" y="522035"/>
            <a:ext cx="9872420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 smtClean="0">
                <a:solidFill>
                  <a:srgbClr val="FF0000"/>
                </a:solidFill>
                <a:latin typeface="Arial" pitchFamily="34" charset="0"/>
                <a:ea typeface="思源黑体 Normal" panose="020B0400000000000000" pitchFamily="34" charset="-122"/>
                <a:cs typeface="Arial" pitchFamily="34" charset="0"/>
              </a:rPr>
              <a:t>THIẾT BỊ DẠY HỌC VÀ HỌC LIỆU</a:t>
            </a:r>
            <a:endParaRPr lang="en-US" sz="3800" b="1" dirty="0">
              <a:solidFill>
                <a:srgbClr val="FF0000"/>
              </a:solidFill>
              <a:latin typeface="Arial" pitchFamily="34" charset="0"/>
              <a:ea typeface="思源黑体 Normal" panose="020B0400000000000000" pitchFamily="34" charset="-122"/>
              <a:cs typeface="Arial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19" y="2021468"/>
            <a:ext cx="7819082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Giáo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viên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endParaRPr lang="en-US" altLang="en-US" sz="3200" b="1" dirty="0" smtClean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SGK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phiếu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bổ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sung</a:t>
            </a:r>
            <a:r>
              <a:rPr lang="en-US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800319" y="4233731"/>
            <a:ext cx="78190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" y="191069"/>
            <a:ext cx="11700681" cy="64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568162" y="37067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3"/>
          <p:cNvSpPr/>
          <p:nvPr/>
        </p:nvSpPr>
        <p:spPr>
          <a:xfrm>
            <a:off x="882848" y="270881"/>
            <a:ext cx="10472723" cy="948156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LUẬT CHƠI TRÒ CHƠI CÂU CÁ</a:t>
            </a:r>
            <a:endParaRPr lang="en-US" sz="28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34" descr="Efficiency.pn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6008" y="2694846"/>
            <a:ext cx="985696" cy="91482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0" name="Rectangle 53"/>
          <p:cNvSpPr/>
          <p:nvPr/>
        </p:nvSpPr>
        <p:spPr>
          <a:xfrm>
            <a:off x="3320835" y="2888731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316"/>
          <p:cNvSpPr>
            <a:spLocks noChangeAspect="1" noEditPoints="1"/>
          </p:cNvSpPr>
          <p:nvPr/>
        </p:nvSpPr>
        <p:spPr bwMode="auto">
          <a:xfrm>
            <a:off x="1862642" y="3968250"/>
            <a:ext cx="896346" cy="720279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Rectangle 53"/>
          <p:cNvSpPr/>
          <p:nvPr/>
        </p:nvSpPr>
        <p:spPr>
          <a:xfrm>
            <a:off x="3347431" y="3794888"/>
            <a:ext cx="8597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3189599" y="5288618"/>
            <a:ext cx="982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组合 1153"/>
          <p:cNvGrpSpPr/>
          <p:nvPr/>
        </p:nvGrpSpPr>
        <p:grpSpPr>
          <a:xfrm>
            <a:off x="1936528" y="5153150"/>
            <a:ext cx="757252" cy="599096"/>
            <a:chOff x="3521103" y="3182962"/>
            <a:chExt cx="495304" cy="503237"/>
          </a:xfrm>
          <a:solidFill>
            <a:schemeClr val="accent4"/>
          </a:solidFill>
        </p:grpSpPr>
        <p:sp>
          <p:nvSpPr>
            <p:cNvPr id="75" name="Freeform 83"/>
            <p:cNvSpPr>
              <a:spLocks noEditPoints="1"/>
            </p:cNvSpPr>
            <p:nvPr/>
          </p:nvSpPr>
          <p:spPr bwMode="auto">
            <a:xfrm>
              <a:off x="3546504" y="3202015"/>
              <a:ext cx="444504" cy="233364"/>
            </a:xfrm>
            <a:custGeom>
              <a:avLst/>
              <a:gdLst>
                <a:gd name="T0" fmla="*/ 444343 w 380"/>
                <a:gd name="T1" fmla="*/ 232696 h 199"/>
                <a:gd name="T2" fmla="*/ 0 w 380"/>
                <a:gd name="T3" fmla="*/ 232696 h 199"/>
                <a:gd name="T4" fmla="*/ 0 w 380"/>
                <a:gd name="T5" fmla="*/ 0 h 199"/>
                <a:gd name="T6" fmla="*/ 444343 w 380"/>
                <a:gd name="T7" fmla="*/ 0 h 199"/>
                <a:gd name="T8" fmla="*/ 444343 w 380"/>
                <a:gd name="T9" fmla="*/ 232696 h 199"/>
                <a:gd name="T10" fmla="*/ 444343 w 380"/>
                <a:gd name="T11" fmla="*/ 232696 h 199"/>
                <a:gd name="T12" fmla="*/ 16371 w 380"/>
                <a:gd name="T13" fmla="*/ 218664 h 199"/>
                <a:gd name="T14" fmla="*/ 431480 w 380"/>
                <a:gd name="T15" fmla="*/ 218664 h 199"/>
                <a:gd name="T16" fmla="*/ 431480 w 380"/>
                <a:gd name="T17" fmla="*/ 14032 h 199"/>
                <a:gd name="T18" fmla="*/ 16371 w 380"/>
                <a:gd name="T19" fmla="*/ 14032 h 199"/>
                <a:gd name="T20" fmla="*/ 16371 w 380"/>
                <a:gd name="T21" fmla="*/ 218664 h 199"/>
                <a:gd name="T22" fmla="*/ 16371 w 380"/>
                <a:gd name="T23" fmla="*/ 218664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3521103" y="3182962"/>
              <a:ext cx="495304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85"/>
            <p:cNvSpPr>
              <a:spLocks noEditPoints="1"/>
            </p:cNvSpPr>
            <p:nvPr/>
          </p:nvSpPr>
          <p:spPr bwMode="auto">
            <a:xfrm>
              <a:off x="3714775" y="3305200"/>
              <a:ext cx="255590" cy="198440"/>
            </a:xfrm>
            <a:custGeom>
              <a:avLst/>
              <a:gdLst>
                <a:gd name="T0" fmla="*/ 252142 w 92"/>
                <a:gd name="T1" fmla="*/ 110436 h 72"/>
                <a:gd name="T2" fmla="*/ 252142 w 92"/>
                <a:gd name="T3" fmla="*/ 110436 h 72"/>
                <a:gd name="T4" fmla="*/ 252142 w 92"/>
                <a:gd name="T5" fmla="*/ 110436 h 72"/>
                <a:gd name="T6" fmla="*/ 252142 w 92"/>
                <a:gd name="T7" fmla="*/ 110436 h 72"/>
                <a:gd name="T8" fmla="*/ 249371 w 92"/>
                <a:gd name="T9" fmla="*/ 110436 h 72"/>
                <a:gd name="T10" fmla="*/ 246601 w 92"/>
                <a:gd name="T11" fmla="*/ 102153 h 72"/>
                <a:gd name="T12" fmla="*/ 207810 w 92"/>
                <a:gd name="T13" fmla="*/ 46935 h 72"/>
                <a:gd name="T14" fmla="*/ 196726 w 92"/>
                <a:gd name="T15" fmla="*/ 38653 h 72"/>
                <a:gd name="T16" fmla="*/ 180102 w 92"/>
                <a:gd name="T17" fmla="*/ 38653 h 72"/>
                <a:gd name="T18" fmla="*/ 180102 w 92"/>
                <a:gd name="T19" fmla="*/ 38653 h 72"/>
                <a:gd name="T20" fmla="*/ 193956 w 92"/>
                <a:gd name="T21" fmla="*/ 49696 h 72"/>
                <a:gd name="T22" fmla="*/ 177331 w 92"/>
                <a:gd name="T23" fmla="*/ 57979 h 72"/>
                <a:gd name="T24" fmla="*/ 185643 w 92"/>
                <a:gd name="T25" fmla="*/ 69023 h 72"/>
                <a:gd name="T26" fmla="*/ 157935 w 92"/>
                <a:gd name="T27" fmla="*/ 135284 h 72"/>
                <a:gd name="T28" fmla="*/ 157935 w 92"/>
                <a:gd name="T29" fmla="*/ 135284 h 72"/>
                <a:gd name="T30" fmla="*/ 157935 w 92"/>
                <a:gd name="T31" fmla="*/ 135284 h 72"/>
                <a:gd name="T32" fmla="*/ 157935 w 92"/>
                <a:gd name="T33" fmla="*/ 135284 h 72"/>
                <a:gd name="T34" fmla="*/ 157935 w 92"/>
                <a:gd name="T35" fmla="*/ 135284 h 72"/>
                <a:gd name="T36" fmla="*/ 127457 w 92"/>
                <a:gd name="T37" fmla="*/ 71783 h 72"/>
                <a:gd name="T38" fmla="*/ 132998 w 92"/>
                <a:gd name="T39" fmla="*/ 57979 h 72"/>
                <a:gd name="T40" fmla="*/ 119144 w 92"/>
                <a:gd name="T41" fmla="*/ 52457 h 72"/>
                <a:gd name="T42" fmla="*/ 130227 w 92"/>
                <a:gd name="T43" fmla="*/ 41414 h 72"/>
                <a:gd name="T44" fmla="*/ 130227 w 92"/>
                <a:gd name="T45" fmla="*/ 41414 h 72"/>
                <a:gd name="T46" fmla="*/ 116373 w 92"/>
                <a:gd name="T47" fmla="*/ 41414 h 72"/>
                <a:gd name="T48" fmla="*/ 80353 w 92"/>
                <a:gd name="T49" fmla="*/ 38653 h 72"/>
                <a:gd name="T50" fmla="*/ 72041 w 92"/>
                <a:gd name="T51" fmla="*/ 33131 h 72"/>
                <a:gd name="T52" fmla="*/ 22166 w 92"/>
                <a:gd name="T53" fmla="*/ 0 h 72"/>
                <a:gd name="T54" fmla="*/ 0 w 92"/>
                <a:gd name="T55" fmla="*/ 33131 h 72"/>
                <a:gd name="T56" fmla="*/ 52645 w 92"/>
                <a:gd name="T57" fmla="*/ 63501 h 72"/>
                <a:gd name="T58" fmla="*/ 105290 w 92"/>
                <a:gd name="T59" fmla="*/ 74544 h 72"/>
                <a:gd name="T60" fmla="*/ 105290 w 92"/>
                <a:gd name="T61" fmla="*/ 198785 h 72"/>
                <a:gd name="T62" fmla="*/ 105290 w 92"/>
                <a:gd name="T63" fmla="*/ 198785 h 72"/>
                <a:gd name="T64" fmla="*/ 216122 w 92"/>
                <a:gd name="T65" fmla="*/ 196024 h 72"/>
                <a:gd name="T66" fmla="*/ 216122 w 92"/>
                <a:gd name="T67" fmla="*/ 193263 h 72"/>
                <a:gd name="T68" fmla="*/ 216122 w 92"/>
                <a:gd name="T69" fmla="*/ 173937 h 72"/>
                <a:gd name="T70" fmla="*/ 227205 w 92"/>
                <a:gd name="T71" fmla="*/ 182220 h 72"/>
                <a:gd name="T72" fmla="*/ 252142 w 92"/>
                <a:gd name="T73" fmla="*/ 132523 h 72"/>
                <a:gd name="T74" fmla="*/ 252142 w 92"/>
                <a:gd name="T75" fmla="*/ 129762 h 72"/>
                <a:gd name="T76" fmla="*/ 252142 w 92"/>
                <a:gd name="T77" fmla="*/ 129762 h 72"/>
                <a:gd name="T78" fmla="*/ 252142 w 92"/>
                <a:gd name="T79" fmla="*/ 110436 h 72"/>
                <a:gd name="T80" fmla="*/ 213351 w 92"/>
                <a:gd name="T81" fmla="*/ 124241 h 72"/>
                <a:gd name="T82" fmla="*/ 213351 w 92"/>
                <a:gd name="T83" fmla="*/ 118719 h 72"/>
                <a:gd name="T84" fmla="*/ 213351 w 92"/>
                <a:gd name="T85" fmla="*/ 121480 h 72"/>
                <a:gd name="T86" fmla="*/ 213351 w 92"/>
                <a:gd name="T87" fmla="*/ 12424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3873526" y="3440139"/>
              <a:ext cx="0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3860825" y="3343300"/>
              <a:ext cx="20638" cy="22225"/>
            </a:xfrm>
            <a:custGeom>
              <a:avLst/>
              <a:gdLst>
                <a:gd name="T0" fmla="*/ 3508 w 17"/>
                <a:gd name="T1" fmla="*/ 0 h 19"/>
                <a:gd name="T2" fmla="*/ 0 w 17"/>
                <a:gd name="T3" fmla="*/ 14032 h 19"/>
                <a:gd name="T4" fmla="*/ 8185 w 17"/>
                <a:gd name="T5" fmla="*/ 22217 h 19"/>
                <a:gd name="T6" fmla="*/ 19879 w 17"/>
                <a:gd name="T7" fmla="*/ 14032 h 19"/>
                <a:gd name="T8" fmla="*/ 14032 w 17"/>
                <a:gd name="T9" fmla="*/ 0 h 19"/>
                <a:gd name="T10" fmla="*/ 3508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>
              <a:off x="3860825" y="3357589"/>
              <a:ext cx="22225" cy="92076"/>
            </a:xfrm>
            <a:custGeom>
              <a:avLst/>
              <a:gdLst>
                <a:gd name="T0" fmla="*/ 3508 w 19"/>
                <a:gd name="T1" fmla="*/ 0 h 78"/>
                <a:gd name="T2" fmla="*/ 0 w 19"/>
                <a:gd name="T3" fmla="*/ 83022 h 78"/>
                <a:gd name="T4" fmla="*/ 11693 w 19"/>
                <a:gd name="T5" fmla="*/ 91207 h 78"/>
                <a:gd name="T6" fmla="*/ 22217 w 19"/>
                <a:gd name="T7" fmla="*/ 83022 h 78"/>
                <a:gd name="T8" fmla="*/ 17540 w 19"/>
                <a:gd name="T9" fmla="*/ 0 h 78"/>
                <a:gd name="T10" fmla="*/ 3508 w 19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3838600" y="3257571"/>
              <a:ext cx="71439" cy="80963"/>
            </a:xfrm>
            <a:custGeom>
              <a:avLst/>
              <a:gdLst>
                <a:gd name="T0" fmla="*/ 5613 w 25"/>
                <a:gd name="T1" fmla="*/ 30604 h 29"/>
                <a:gd name="T2" fmla="*/ 22451 w 25"/>
                <a:gd name="T3" fmla="*/ 75119 h 29"/>
                <a:gd name="T4" fmla="*/ 64546 w 25"/>
                <a:gd name="T5" fmla="*/ 50079 h 29"/>
                <a:gd name="T6" fmla="*/ 47708 w 25"/>
                <a:gd name="T7" fmla="*/ 5564 h 29"/>
                <a:gd name="T8" fmla="*/ 5613 w 25"/>
                <a:gd name="T9" fmla="*/ 306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Oval 90"/>
            <p:cNvSpPr>
              <a:spLocks noChangeArrowheads="1"/>
            </p:cNvSpPr>
            <p:nvPr/>
          </p:nvSpPr>
          <p:spPr bwMode="auto">
            <a:xfrm>
              <a:off x="3568724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3532210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4941 w 47"/>
                <a:gd name="T3" fmla="*/ 5503 h 34"/>
                <a:gd name="T4" fmla="*/ 24854 w 47"/>
                <a:gd name="T5" fmla="*/ 5503 h 34"/>
                <a:gd name="T6" fmla="*/ 24854 w 47"/>
                <a:gd name="T7" fmla="*/ 5503 h 34"/>
                <a:gd name="T8" fmla="*/ 24854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4272 w 47"/>
                <a:gd name="T17" fmla="*/ 22011 h 34"/>
                <a:gd name="T18" fmla="*/ 107702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Oval 92"/>
            <p:cNvSpPr>
              <a:spLocks noChangeArrowheads="1"/>
            </p:cNvSpPr>
            <p:nvPr/>
          </p:nvSpPr>
          <p:spPr bwMode="auto">
            <a:xfrm>
              <a:off x="3717949" y="3514748"/>
              <a:ext cx="58738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3684611" y="3592536"/>
              <a:ext cx="127000" cy="93663"/>
            </a:xfrm>
            <a:custGeom>
              <a:avLst/>
              <a:gdLst>
                <a:gd name="T0" fmla="*/ 105290 w 46"/>
                <a:gd name="T1" fmla="*/ 5503 h 34"/>
                <a:gd name="T2" fmla="*/ 102519 w 46"/>
                <a:gd name="T3" fmla="*/ 5503 h 34"/>
                <a:gd name="T4" fmla="*/ 24937 w 46"/>
                <a:gd name="T5" fmla="*/ 5503 h 34"/>
                <a:gd name="T6" fmla="*/ 22166 w 46"/>
                <a:gd name="T7" fmla="*/ 5503 h 34"/>
                <a:gd name="T8" fmla="*/ 22166 w 46"/>
                <a:gd name="T9" fmla="*/ 5503 h 34"/>
                <a:gd name="T10" fmla="*/ 5542 w 46"/>
                <a:gd name="T11" fmla="*/ 22011 h 34"/>
                <a:gd name="T12" fmla="*/ 0 w 46"/>
                <a:gd name="T13" fmla="*/ 93546 h 34"/>
                <a:gd name="T14" fmla="*/ 127456 w 46"/>
                <a:gd name="T15" fmla="*/ 93546 h 34"/>
                <a:gd name="T16" fmla="*/ 121914 w 46"/>
                <a:gd name="T17" fmla="*/ 22011 h 34"/>
                <a:gd name="T18" fmla="*/ 105290 w 46"/>
                <a:gd name="T19" fmla="*/ 5503 h 34"/>
                <a:gd name="T20" fmla="*/ 105290 w 46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Oval 94"/>
            <p:cNvSpPr>
              <a:spLocks noChangeArrowheads="1"/>
            </p:cNvSpPr>
            <p:nvPr/>
          </p:nvSpPr>
          <p:spPr bwMode="auto">
            <a:xfrm>
              <a:off x="3870350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auto">
            <a:xfrm>
              <a:off x="3833835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2179 w 47"/>
                <a:gd name="T3" fmla="*/ 5503 h 34"/>
                <a:gd name="T4" fmla="*/ 24854 w 47"/>
                <a:gd name="T5" fmla="*/ 5503 h 34"/>
                <a:gd name="T6" fmla="*/ 22093 w 47"/>
                <a:gd name="T7" fmla="*/ 5503 h 34"/>
                <a:gd name="T8" fmla="*/ 22093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1510 w 47"/>
                <a:gd name="T17" fmla="*/ 22011 h 34"/>
                <a:gd name="T18" fmla="*/ 104941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Rectangle 96"/>
            <p:cNvSpPr>
              <a:spLocks noChangeArrowheads="1"/>
            </p:cNvSpPr>
            <p:nvPr/>
          </p:nvSpPr>
          <p:spPr bwMode="auto">
            <a:xfrm>
              <a:off x="3630635" y="3335358"/>
              <a:ext cx="31750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Rectangle 97"/>
            <p:cNvSpPr>
              <a:spLocks noChangeArrowheads="1"/>
            </p:cNvSpPr>
            <p:nvPr/>
          </p:nvSpPr>
          <p:spPr bwMode="auto">
            <a:xfrm>
              <a:off x="3587764" y="3316293"/>
              <a:ext cx="30163" cy="7461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98"/>
            <p:cNvSpPr>
              <a:spLocks noChangeArrowheads="1"/>
            </p:cNvSpPr>
            <p:nvPr/>
          </p:nvSpPr>
          <p:spPr bwMode="auto">
            <a:xfrm>
              <a:off x="3675063" y="3279776"/>
              <a:ext cx="30162" cy="111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Group 46"/>
          <p:cNvGrpSpPr>
            <a:grpSpLocks noChangeAspect="1"/>
          </p:cNvGrpSpPr>
          <p:nvPr/>
        </p:nvGrpSpPr>
        <p:grpSpPr bwMode="auto">
          <a:xfrm>
            <a:off x="1724884" y="1783278"/>
            <a:ext cx="1150166" cy="712080"/>
            <a:chOff x="3098" y="1701"/>
            <a:chExt cx="1486" cy="920"/>
          </a:xfrm>
          <a:solidFill>
            <a:schemeClr val="accent2">
              <a:alpha val="40000"/>
            </a:schemeClr>
          </a:solidFill>
        </p:grpSpPr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49"/>
            <p:cNvSpPr>
              <a:spLocks/>
            </p:cNvSpPr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Hộp_Văn_Bản 94"/>
          <p:cNvSpPr txBox="1"/>
          <p:nvPr/>
        </p:nvSpPr>
        <p:spPr>
          <a:xfrm>
            <a:off x="3268622" y="1989063"/>
            <a:ext cx="95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71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0" y="1296537"/>
            <a:ext cx="12207760" cy="5561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9" y="5633433"/>
            <a:ext cx="2482924" cy="1396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581" y="5421086"/>
            <a:ext cx="456438" cy="5070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28" y="6526956"/>
            <a:ext cx="742680" cy="258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699" y="6483668"/>
            <a:ext cx="408919" cy="306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36" y="6442714"/>
            <a:ext cx="457405" cy="343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77" y="5422617"/>
            <a:ext cx="403504" cy="511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77" y="6479483"/>
            <a:ext cx="339201" cy="25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37" y="6526956"/>
            <a:ext cx="742680" cy="258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89" y="6555820"/>
            <a:ext cx="742680" cy="2588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6" y="6312140"/>
            <a:ext cx="457405" cy="343054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769092" y="176612"/>
            <a:ext cx="2781713" cy="341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687418" y="176612"/>
            <a:ext cx="2781713" cy="3411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  <a:endParaRPr lang="en-US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图片 73734" descr="PPT素材-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6944" y="97213"/>
            <a:ext cx="1678429" cy="1082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5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14" y="3479259"/>
            <a:ext cx="1560447" cy="1081188"/>
          </a:xfrm>
          <a:prstGeom prst="rect">
            <a:avLst/>
          </a:prstGeom>
        </p:spPr>
      </p:pic>
      <p:pic>
        <p:nvPicPr>
          <p:cNvPr id="55" name="Picture 5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42" y="4428215"/>
            <a:ext cx="1645844" cy="1096255"/>
          </a:xfrm>
          <a:prstGeom prst="rect">
            <a:avLst/>
          </a:prstGeom>
        </p:spPr>
      </p:pic>
      <p:pic>
        <p:nvPicPr>
          <p:cNvPr id="56" name="Picture 5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4" y="5649375"/>
            <a:ext cx="1273605" cy="1192817"/>
          </a:xfrm>
          <a:prstGeom prst="rect">
            <a:avLst/>
          </a:prstGeom>
        </p:spPr>
      </p:pic>
      <p:pic>
        <p:nvPicPr>
          <p:cNvPr id="57" name="Picture 56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38" y="3010205"/>
            <a:ext cx="1592384" cy="1241497"/>
          </a:xfrm>
          <a:prstGeom prst="rect">
            <a:avLst/>
          </a:prstGeom>
        </p:spPr>
      </p:pic>
      <p:pic>
        <p:nvPicPr>
          <p:cNvPr id="58" name="Picture 57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01" y="5795980"/>
            <a:ext cx="1354511" cy="107154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37543" y="873173"/>
            <a:ext cx="9556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endParaRPr lang="en-US" sz="2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Victor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073" y="391694"/>
            <a:ext cx="598347" cy="448760"/>
          </a:xfrm>
          <a:prstGeom prst="rect">
            <a:avLst/>
          </a:prstGeom>
        </p:spPr>
      </p:pic>
      <p:pic>
        <p:nvPicPr>
          <p:cNvPr id="23" name="Picture 57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862" y="4428215"/>
            <a:ext cx="1354511" cy="107154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4" name="ComboBox1" r:id="rId4" imgW="1225440" imgH="615960"/>
        </mc:Choice>
        <mc:Fallback>
          <p:control name="ComboBox1" r:id="rId4" imgW="1225440" imgH="615960">
            <p:pic>
              <p:nvPicPr>
                <p:cNvPr id="0" name="ComboBox1"/>
                <p:cNvPicPr>
                  <a:picLocks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0150" y="176213"/>
                  <a:ext cx="1638300" cy="617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ComboBox2" r:id="rId5" imgW="1225440" imgH="615960"/>
        </mc:Choice>
        <mc:Fallback>
          <p:control name="ComboBox2" r:id="rId5" imgW="1225440" imgH="615960">
            <p:pic>
              <p:nvPicPr>
                <p:cNvPr id="0" name="ComboBox2"/>
                <p:cNvPicPr>
                  <a:picLocks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9350" y="123825"/>
                  <a:ext cx="1638300" cy="61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707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25 1.48148E-6 L 0.01025 0.33032 L -2.5E-6 0.33032 L -2.5E-6 1.48148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53923 1.85185E-6 L 0.53923 0.01782 L 2.5E-6 0.01782 L 2.5E-6 1.85185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1024 -1.48148E-6 L 0.01024 0.33033 L 5.55556E-7 0.33033 L 5.55556E-7 -1.48148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 numSld="9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0675" y="1630902"/>
            <a:ext cx="10763325" cy="20620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chia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thừa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vi-V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D.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 flipV="1">
            <a:off x="1774507" y="4475260"/>
            <a:ext cx="580540" cy="592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311655" y="35272"/>
            <a:ext cx="1013444" cy="13512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grpSp>
        <p:nvGrpSpPr>
          <p:cNvPr id="17" name="Nhóm 16"/>
          <p:cNvGrpSpPr/>
          <p:nvPr/>
        </p:nvGrpSpPr>
        <p:grpSpPr>
          <a:xfrm>
            <a:off x="10594094" y="3952152"/>
            <a:ext cx="1560147" cy="1497000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=""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=""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8799504">
            <a:off x="5195996" y="5434268"/>
            <a:ext cx="1109613" cy="1109613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975241">
            <a:off x="5792318" y="5578731"/>
            <a:ext cx="1020036" cy="1020036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631394">
            <a:off x="296908" y="5052794"/>
            <a:ext cx="1632520" cy="1632520"/>
          </a:xfrm>
          <a:prstGeom prst="rect">
            <a:avLst/>
          </a:prstGeom>
        </p:spPr>
      </p:pic>
      <p:sp>
        <p:nvSpPr>
          <p:cNvPr id="7" name="Mũi tên Phải 6"/>
          <p:cNvSpPr/>
          <p:nvPr/>
        </p:nvSpPr>
        <p:spPr>
          <a:xfrm>
            <a:off x="4623622" y="2787094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Mũi tên Phải 46"/>
          <p:cNvSpPr/>
          <p:nvPr/>
        </p:nvSpPr>
        <p:spPr>
          <a:xfrm>
            <a:off x="7195291" y="2787094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Mũi tên Phải 50"/>
          <p:cNvSpPr/>
          <p:nvPr/>
        </p:nvSpPr>
        <p:spPr>
          <a:xfrm>
            <a:off x="6603125" y="3442543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Mũi tên Phải 51"/>
          <p:cNvSpPr/>
          <p:nvPr/>
        </p:nvSpPr>
        <p:spPr>
          <a:xfrm>
            <a:off x="3962233" y="3420775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Mũi tên Phải 52"/>
          <p:cNvSpPr/>
          <p:nvPr/>
        </p:nvSpPr>
        <p:spPr>
          <a:xfrm>
            <a:off x="6852391" y="4071220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Mũi tên Phải 53"/>
          <p:cNvSpPr/>
          <p:nvPr/>
        </p:nvSpPr>
        <p:spPr>
          <a:xfrm>
            <a:off x="4647868" y="4071220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Mũi tên Phải 54"/>
          <p:cNvSpPr/>
          <p:nvPr/>
        </p:nvSpPr>
        <p:spPr>
          <a:xfrm>
            <a:off x="3934852" y="4700652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Mũi tên Phải 55"/>
          <p:cNvSpPr/>
          <p:nvPr/>
        </p:nvSpPr>
        <p:spPr>
          <a:xfrm>
            <a:off x="6680941" y="4700652"/>
            <a:ext cx="342900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69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0794" y="472760"/>
            <a:ext cx="11719367" cy="4726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D.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.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24865" y="2514485"/>
            <a:ext cx="602006" cy="620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1" descr="3d53dc5502d6926647ec53656448988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45694">
            <a:off x="311655" y="35272"/>
            <a:ext cx="1013444" cy="13512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grpSp>
        <p:nvGrpSpPr>
          <p:cNvPr id="6" name="Nhóm 5"/>
          <p:cNvGrpSpPr/>
          <p:nvPr/>
        </p:nvGrpSpPr>
        <p:grpSpPr>
          <a:xfrm>
            <a:off x="10972799" y="5432012"/>
            <a:ext cx="1296029" cy="1425986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=""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=""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143460" y="4685832"/>
              <a:ext cx="1920381" cy="1920381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8799504">
            <a:off x="5252162" y="5564450"/>
            <a:ext cx="1001739" cy="1001739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0975241">
            <a:off x="5802096" y="5686042"/>
            <a:ext cx="920870" cy="920870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631394">
            <a:off x="293556" y="5089188"/>
            <a:ext cx="1592094" cy="1592094"/>
          </a:xfrm>
          <a:prstGeom prst="rect">
            <a:avLst/>
          </a:prstGeom>
        </p:spPr>
      </p:pic>
      <p:graphicFrame>
        <p:nvGraphicFramePr>
          <p:cNvPr id="49" name="Đối tượng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0854"/>
              </p:ext>
            </p:extLst>
          </p:nvPr>
        </p:nvGraphicFramePr>
        <p:xfrm>
          <a:off x="3274785" y="3777343"/>
          <a:ext cx="529420" cy="71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74785" y="3777343"/>
                        <a:ext cx="529420" cy="718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Đối tượng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516950"/>
              </p:ext>
            </p:extLst>
          </p:nvPr>
        </p:nvGraphicFramePr>
        <p:xfrm>
          <a:off x="8661175" y="3755570"/>
          <a:ext cx="5286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9" imgW="528480" imgH="719280" progId="Equation.DSMT4">
                  <p:embed/>
                </p:oleObj>
              </mc:Choice>
              <mc:Fallback>
                <p:oleObj name="Equation" r:id="rId19" imgW="528480" imgH="71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61175" y="3755570"/>
                        <a:ext cx="528637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1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6339" y="38836"/>
            <a:ext cx="10763325" cy="42370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         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lũy</a:t>
            </a:r>
            <a:r>
              <a:rPr lang="en-US" sz="3200" dirty="0"/>
              <a:t> </a:t>
            </a:r>
            <a:r>
              <a:rPr lang="en-US" sz="3200" dirty="0" err="1" smtClean="0"/>
              <a:t>thừa</a:t>
            </a:r>
            <a:r>
              <a:rPr lang="en-US" sz="3200" dirty="0"/>
              <a:t> </a:t>
            </a:r>
            <a:r>
              <a:rPr lang="en-US" sz="3200" dirty="0" err="1" smtClean="0"/>
              <a:t>là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654397" y="2390388"/>
            <a:ext cx="620432" cy="592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1" descr="3d53dc5502d6926647ec53656448988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45694">
            <a:off x="311655" y="35272"/>
            <a:ext cx="1013444" cy="13512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3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10080624" y="4572000"/>
            <a:ext cx="2111375" cy="228600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4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460" y="4685832"/>
            <a:ext cx="1920381" cy="1920381"/>
          </a:xfrm>
          <a:prstGeom prst="rect">
            <a:avLst/>
          </a:prstGeom>
        </p:spPr>
      </p:pic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8799504">
            <a:off x="5195996" y="5434268"/>
            <a:ext cx="1109613" cy="1109613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975241">
            <a:off x="5792318" y="5578731"/>
            <a:ext cx="1020036" cy="1020036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631394">
            <a:off x="337636" y="4610530"/>
            <a:ext cx="2123775" cy="2123775"/>
          </a:xfrm>
          <a:prstGeom prst="rect">
            <a:avLst/>
          </a:prstGeom>
        </p:spPr>
      </p:pic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3207"/>
              </p:ext>
            </p:extLst>
          </p:nvPr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608458"/>
              </p:ext>
            </p:extLst>
          </p:nvPr>
        </p:nvGraphicFramePr>
        <p:xfrm>
          <a:off x="3145931" y="951593"/>
          <a:ext cx="913493" cy="56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8" imgW="368280" imgH="228600" progId="Equation.DSMT4">
                  <p:embed/>
                </p:oleObj>
              </mc:Choice>
              <mc:Fallback>
                <p:oleObj name="Equation" r:id="rId18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45931" y="951593"/>
                        <a:ext cx="913493" cy="566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24355"/>
              </p:ext>
            </p:extLst>
          </p:nvPr>
        </p:nvGraphicFramePr>
        <p:xfrm>
          <a:off x="3274829" y="2285327"/>
          <a:ext cx="474702" cy="53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20" imgW="190440" imgH="215640" progId="Equation.DSMT4">
                  <p:embed/>
                </p:oleObj>
              </mc:Choice>
              <mc:Fallback>
                <p:oleObj name="Equation" r:id="rId20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74829" y="2285327"/>
                        <a:ext cx="474702" cy="537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568772"/>
              </p:ext>
            </p:extLst>
          </p:nvPr>
        </p:nvGraphicFramePr>
        <p:xfrm>
          <a:off x="3274829" y="3058059"/>
          <a:ext cx="491628" cy="53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22" imgW="177480" imgH="228600" progId="Equation.DSMT4">
                  <p:embed/>
                </p:oleObj>
              </mc:Choice>
              <mc:Fallback>
                <p:oleObj name="Equation" r:id="rId22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74829" y="3058059"/>
                        <a:ext cx="491628" cy="53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25660"/>
              </p:ext>
            </p:extLst>
          </p:nvPr>
        </p:nvGraphicFramePr>
        <p:xfrm>
          <a:off x="3328765" y="1618212"/>
          <a:ext cx="570845" cy="53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24" imgW="228600" imgH="215640" progId="Equation.DSMT4">
                  <p:embed/>
                </p:oleObj>
              </mc:Choice>
              <mc:Fallback>
                <p:oleObj name="Equation" r:id="rId24" imgW="228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28765" y="1618212"/>
                        <a:ext cx="570845" cy="53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Đối tượng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351"/>
              </p:ext>
            </p:extLst>
          </p:nvPr>
        </p:nvGraphicFramePr>
        <p:xfrm>
          <a:off x="3357108" y="3772841"/>
          <a:ext cx="420233" cy="50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26" imgW="228600" imgH="228600" progId="Equation.DSMT4">
                  <p:embed/>
                </p:oleObj>
              </mc:Choice>
              <mc:Fallback>
                <p:oleObj name="Equation" r:id="rId26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357108" y="3772841"/>
                        <a:ext cx="420233" cy="503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6339" y="38836"/>
            <a:ext cx="10763325" cy="42370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dirty="0" err="1" smtClean="0"/>
              <a:t>Tính</a:t>
            </a:r>
            <a:r>
              <a:rPr lang="en-US" sz="3200" dirty="0" smtClean="0"/>
              <a:t>                                      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  <a:endParaRPr lang="vi-VN" sz="3200" dirty="0"/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711918" y="1565046"/>
            <a:ext cx="620432" cy="592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1" descr="3d53dc5502d6926647ec53656448988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45694">
            <a:off x="311655" y="35272"/>
            <a:ext cx="1013444" cy="13512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3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10080624" y="4572000"/>
            <a:ext cx="2111375" cy="228600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4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460" y="4685832"/>
            <a:ext cx="1920381" cy="1920381"/>
          </a:xfrm>
          <a:prstGeom prst="rect">
            <a:avLst/>
          </a:prstGeom>
        </p:spPr>
      </p:pic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8799504">
            <a:off x="5195996" y="5434268"/>
            <a:ext cx="1109613" cy="1109613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975241">
            <a:off x="5792318" y="5578731"/>
            <a:ext cx="1020036" cy="1020036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631394">
            <a:off x="337636" y="4610530"/>
            <a:ext cx="2123775" cy="2123775"/>
          </a:xfrm>
          <a:prstGeom prst="rect">
            <a:avLst/>
          </a:prstGeom>
        </p:spPr>
      </p:pic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67054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63" y="1057826"/>
            <a:ext cx="3435098" cy="48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27288" y="1029442"/>
                <a:ext cx="11238614" cy="33816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5. </a:t>
                </a:r>
                <a:r>
                  <a:rPr lang="fr-FR" sz="2800" dirty="0" err="1"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8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800" dirty="0" err="1">
                    <a:latin typeface="Arial" pitchFamily="34" charset="0"/>
                    <a:cs typeface="Arial" pitchFamily="34" charset="0"/>
                  </a:rPr>
                  <a:t>tối</a:t>
                </a:r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fr-FR" sz="2800" dirty="0" err="1">
                    <a:latin typeface="Arial" pitchFamily="34" charset="0"/>
                    <a:cs typeface="Arial" pitchFamily="34" charset="0"/>
                  </a:rPr>
                  <a:t>giản</a:t>
                </a:r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8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vi-VN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fr-FR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800" dirty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50000"/>
                  </a:lnSpc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a:rPr lang="vi-VN" sz="28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15</m:t>
                        </m:r>
                      </m:num>
                      <m:den>
                        <m:r>
                          <a:rPr lang="vi-VN" sz="2800" b="0" i="1" smtClean="0">
                            <a:latin typeface="Cambria Math"/>
                            <a:cs typeface="Arial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fr-FR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88" y="1029442"/>
                <a:ext cx="11238614" cy="3381617"/>
              </a:xfrm>
              <a:prstGeom prst="rect">
                <a:avLst/>
              </a:prstGeom>
              <a:blipFill rotWithShape="1">
                <a:blip r:embed="rId4"/>
                <a:stretch>
                  <a:fillRect l="-1139" t="-13694" b="-14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1" descr="3d53dc5502d6926647ec53656448988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45694">
            <a:off x="431081" y="-13222"/>
            <a:ext cx="1013444" cy="135125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627288" y="3280770"/>
            <a:ext cx="408986" cy="463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261600" y="206060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2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10080624" y="4572000"/>
            <a:ext cx="2111375" cy="228600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3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460" y="4685832"/>
            <a:ext cx="1920381" cy="1920381"/>
          </a:xfrm>
          <a:prstGeom prst="rect">
            <a:avLst/>
          </a:prstGeom>
        </p:spPr>
      </p:pic>
      <p:pic>
        <p:nvPicPr>
          <p:cNvPr id="44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8799504">
            <a:off x="5195996" y="5434268"/>
            <a:ext cx="1109613" cy="1109613"/>
          </a:xfrm>
          <a:prstGeom prst="rect">
            <a:avLst/>
          </a:prstGeom>
        </p:spPr>
      </p:pic>
      <p:pic>
        <p:nvPicPr>
          <p:cNvPr id="45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975241">
            <a:off x="5792318" y="5578731"/>
            <a:ext cx="1020036" cy="1020036"/>
          </a:xfrm>
          <a:prstGeom prst="rect">
            <a:avLst/>
          </a:prstGeom>
        </p:spPr>
      </p:pic>
      <p:pic>
        <p:nvPicPr>
          <p:cNvPr id="46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631394">
            <a:off x="-21139" y="5034221"/>
            <a:ext cx="1805933" cy="18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509359" y="-2121469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7732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573867" y="3068605"/>
            <a:ext cx="1069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VẬN DỤNG, TÌM TÒI VÀ VẬN DỤNG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99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=""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7"/>
          <p:cNvGrpSpPr/>
          <p:nvPr/>
        </p:nvGrpSpPr>
        <p:grpSpPr>
          <a:xfrm>
            <a:off x="112542" y="593343"/>
            <a:ext cx="2279376" cy="467995"/>
            <a:chOff x="11525" y="3497"/>
            <a:chExt cx="3597" cy="737"/>
          </a:xfrm>
        </p:grpSpPr>
        <p:sp>
          <p:nvSpPr>
            <p:cNvPr id="8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9" name="Google Shape;1018;p37">
              <a:hlinkClick r:id="rId6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10" name="Hộp_Văn_Bản 9"/>
          <p:cNvSpPr txBox="1"/>
          <p:nvPr/>
        </p:nvSpPr>
        <p:spPr>
          <a:xfrm>
            <a:off x="567952" y="2368387"/>
            <a:ext cx="11351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err="1" smtClean="0">
                <a:latin typeface="Arial" pitchFamily="34" charset="0"/>
                <a:cs typeface="Arial" pitchFamily="34" charset="0"/>
              </a:rPr>
              <a:t>dẫn</a:t>
            </a:r>
            <a:endParaRPr lang="vi-VN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+ ) Ta </a:t>
            </a:r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có</a:t>
            </a:r>
            <a:endParaRPr lang="vi-V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BCNN (12, 25, 30)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BC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(12, 25, 30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+) </a:t>
            </a:r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x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Đối tượng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59963"/>
              </p:ext>
            </p:extLst>
          </p:nvPr>
        </p:nvGraphicFramePr>
        <p:xfrm>
          <a:off x="4954161" y="1616165"/>
          <a:ext cx="2458276" cy="47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7" imgW="989312" imgH="215619" progId="Equation.DSMT4">
                  <p:embed/>
                </p:oleObj>
              </mc:Choice>
              <mc:Fallback>
                <p:oleObj name="Equation" r:id="rId7" imgW="989312" imgH="215619" progId="Equation.DSMT4">
                  <p:embed/>
                  <p:pic>
                    <p:nvPicPr>
                      <p:cNvPr id="0" name="Object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161" y="1616165"/>
                        <a:ext cx="2458276" cy="472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9107"/>
              </p:ext>
            </p:extLst>
          </p:nvPr>
        </p:nvGraphicFramePr>
        <p:xfrm>
          <a:off x="8014153" y="1675481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9" imgW="1625400" imgH="317160" progId="Equation.DSMT4">
                  <p:embed/>
                </p:oleObj>
              </mc:Choice>
              <mc:Fallback>
                <p:oleObj name="Equation" r:id="rId9" imgW="162540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153" y="1675481"/>
                        <a:ext cx="1625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7952" y="1572621"/>
            <a:ext cx="9240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Tìm số tự nhiên x sao cho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vi-V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48538"/>
              </p:ext>
            </p:extLst>
          </p:nvPr>
        </p:nvGraphicFramePr>
        <p:xfrm>
          <a:off x="2057794" y="3178635"/>
          <a:ext cx="5455364" cy="50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11" imgW="2257250" imgH="219554" progId="Equation.DSMT4">
                  <p:embed/>
                </p:oleObj>
              </mc:Choice>
              <mc:Fallback>
                <p:oleObj name="Equation" r:id="rId11" imgW="2257250" imgH="2195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7794" y="3178635"/>
                        <a:ext cx="5455364" cy="50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55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7" name="Picture 56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8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9" name="Picture 5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5"/>
            <a:ext cx="2578347" cy="2578347"/>
          </a:xfrm>
          <a:prstGeom prst="rect">
            <a:avLst/>
          </a:prstGeom>
        </p:spPr>
      </p:pic>
      <p:pic>
        <p:nvPicPr>
          <p:cNvPr id="20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21" name="Picture 6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22" name="Picture 6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7498" y="1512180"/>
            <a:ext cx="2763284" cy="1890011"/>
          </a:xfrm>
          <a:prstGeom prst="rect">
            <a:avLst/>
          </a:prstGeom>
        </p:spPr>
      </p:pic>
      <p:pic>
        <p:nvPicPr>
          <p:cNvPr id="24" name="Picture 6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25" name="Picture 67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26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01747" y="101746"/>
            <a:ext cx="3883670" cy="3680180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70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870808">
            <a:off x="190982" y="883533"/>
            <a:ext cx="2737887" cy="8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组合 40"/>
          <p:cNvGrpSpPr>
            <a:grpSpLocks noChangeAspect="1"/>
          </p:cNvGrpSpPr>
          <p:nvPr/>
        </p:nvGrpSpPr>
        <p:grpSpPr>
          <a:xfrm>
            <a:off x="1194464" y="1318415"/>
            <a:ext cx="1105830" cy="1105830"/>
            <a:chOff x="2914650" y="1294210"/>
            <a:chExt cx="555625" cy="555625"/>
          </a:xfrm>
          <a:solidFill>
            <a:schemeClr val="tx2"/>
          </a:solidFill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914650" y="1294210"/>
              <a:ext cx="555625" cy="555625"/>
            </a:xfrm>
            <a:custGeom>
              <a:avLst/>
              <a:gdLst>
                <a:gd name="T0" fmla="*/ 303 w 350"/>
                <a:gd name="T1" fmla="*/ 128 h 350"/>
                <a:gd name="T2" fmla="*/ 303 w 350"/>
                <a:gd name="T3" fmla="*/ 17 h 350"/>
                <a:gd name="T4" fmla="*/ 239 w 350"/>
                <a:gd name="T5" fmla="*/ 17 h 350"/>
                <a:gd name="T6" fmla="*/ 239 w 350"/>
                <a:gd name="T7" fmla="*/ 64 h 350"/>
                <a:gd name="T8" fmla="*/ 175 w 350"/>
                <a:gd name="T9" fmla="*/ 0 h 350"/>
                <a:gd name="T10" fmla="*/ 0 w 350"/>
                <a:gd name="T11" fmla="*/ 175 h 350"/>
                <a:gd name="T12" fmla="*/ 31 w 350"/>
                <a:gd name="T13" fmla="*/ 175 h 350"/>
                <a:gd name="T14" fmla="*/ 31 w 350"/>
                <a:gd name="T15" fmla="*/ 350 h 350"/>
                <a:gd name="T16" fmla="*/ 128 w 350"/>
                <a:gd name="T17" fmla="*/ 350 h 350"/>
                <a:gd name="T18" fmla="*/ 128 w 350"/>
                <a:gd name="T19" fmla="*/ 208 h 350"/>
                <a:gd name="T20" fmla="*/ 223 w 350"/>
                <a:gd name="T21" fmla="*/ 208 h 350"/>
                <a:gd name="T22" fmla="*/ 223 w 350"/>
                <a:gd name="T23" fmla="*/ 350 h 350"/>
                <a:gd name="T24" fmla="*/ 319 w 350"/>
                <a:gd name="T25" fmla="*/ 350 h 350"/>
                <a:gd name="T26" fmla="*/ 319 w 350"/>
                <a:gd name="T27" fmla="*/ 175 h 350"/>
                <a:gd name="T28" fmla="*/ 350 w 350"/>
                <a:gd name="T29" fmla="*/ 175 h 350"/>
                <a:gd name="T30" fmla="*/ 303 w 350"/>
                <a:gd name="T31" fmla="*/ 12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303" y="128"/>
                  </a:moveTo>
                  <a:lnTo>
                    <a:pt x="303" y="17"/>
                  </a:lnTo>
                  <a:lnTo>
                    <a:pt x="239" y="17"/>
                  </a:lnTo>
                  <a:lnTo>
                    <a:pt x="239" y="64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31" y="175"/>
                  </a:lnTo>
                  <a:lnTo>
                    <a:pt x="31" y="350"/>
                  </a:lnTo>
                  <a:lnTo>
                    <a:pt x="128" y="350"/>
                  </a:lnTo>
                  <a:lnTo>
                    <a:pt x="128" y="208"/>
                  </a:lnTo>
                  <a:lnTo>
                    <a:pt x="223" y="208"/>
                  </a:lnTo>
                  <a:lnTo>
                    <a:pt x="223" y="350"/>
                  </a:lnTo>
                  <a:lnTo>
                    <a:pt x="319" y="350"/>
                  </a:lnTo>
                  <a:lnTo>
                    <a:pt x="319" y="175"/>
                  </a:lnTo>
                  <a:lnTo>
                    <a:pt x="350" y="175"/>
                  </a:lnTo>
                  <a:lnTo>
                    <a:pt x="30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Hộp_Văn_Bản 14"/>
          <p:cNvSpPr txBox="1"/>
          <p:nvPr/>
        </p:nvSpPr>
        <p:spPr>
          <a:xfrm>
            <a:off x="2771656" y="1805310"/>
            <a:ext cx="54366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HƯỚNG DẪN  TỰ HỌC Ở NHÀ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2503714" y="2776226"/>
            <a:ext cx="90823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dung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dung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I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9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" y="3022184"/>
            <a:ext cx="1618362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4">
            <a:extLst>
              <a:ext uri="{FF2B5EF4-FFF2-40B4-BE49-F238E27FC236}">
                <a16:creationId xmlns=""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277095" y="2151445"/>
            <a:ext cx="7469959" cy="2077839"/>
            <a:chOff x="3524814" y="2883746"/>
            <a:chExt cx="6447039" cy="2077839"/>
          </a:xfrm>
        </p:grpSpPr>
        <p:pic>
          <p:nvPicPr>
            <p:cNvPr id="35" name="Picture 6" descr="Cover">
              <a:extLst>
                <a:ext uri="{FF2B5EF4-FFF2-40B4-BE49-F238E27FC236}">
                  <a16:creationId xmlns=""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: Rounded Corners 14">
              <a:extLst>
                <a:ext uri="{FF2B5EF4-FFF2-40B4-BE49-F238E27FC236}">
                  <a16:creationId xmlns=""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104037" y="3178759"/>
              <a:ext cx="4867816" cy="130336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HỆ THỐNG CÁC DẠNG BÀI TẬP</a:t>
              </a:r>
              <a:endPara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=""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586327" y="388436"/>
            <a:ext cx="8160727" cy="2470726"/>
            <a:chOff x="2368169" y="743375"/>
            <a:chExt cx="8160727" cy="2470726"/>
          </a:xfrm>
        </p:grpSpPr>
        <p:sp>
          <p:nvSpPr>
            <p:cNvPr id="38" name="Rectangle: Rounded Corners 5">
              <a:extLst>
                <a:ext uri="{FF2B5EF4-FFF2-40B4-BE49-F238E27FC236}">
                  <a16:creationId xmlns=""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5677540" cy="159457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HỆ THỐNG CÁC KIẾN THỨC LÝ THUYẾT</a:t>
              </a:r>
              <a:endParaRPr lang="en-US" sz="21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6" descr="image006">
              <a:extLst>
                <a:ext uri="{FF2B5EF4-FFF2-40B4-BE49-F238E27FC236}">
                  <a16:creationId xmlns=""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40">
            <a:extLst>
              <a:ext uri="{FF2B5EF4-FFF2-40B4-BE49-F238E27FC236}">
                <a16:creationId xmlns=""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2804591" y="2891405"/>
            <a:ext cx="7942463" cy="2739378"/>
            <a:chOff x="2930158" y="3772875"/>
            <a:chExt cx="7942463" cy="2739378"/>
          </a:xfrm>
        </p:grpSpPr>
        <p:sp>
          <p:nvSpPr>
            <p:cNvPr id="41" name="Rectangle: Rounded Corners 15">
              <a:extLst>
                <a:ext uri="{FF2B5EF4-FFF2-40B4-BE49-F238E27FC236}">
                  <a16:creationId xmlns=""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5640168" cy="130225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LUYỆN TẬP, TÌM TÒI VÀ MỞ RỘNG</a:t>
              </a:r>
              <a:endPara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2" descr="image002">
              <a:extLst>
                <a:ext uri="{FF2B5EF4-FFF2-40B4-BE49-F238E27FC236}">
                  <a16:creationId xmlns=""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4" descr="Cover">
            <a:extLst>
              <a:ext uri="{FF2B5EF4-FFF2-40B4-BE49-F238E27FC236}">
                <a16:creationId xmlns=""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73" y="1837845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4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205745">
            <a:off x="-1633791" y="-22452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2" y="0"/>
            <a:ext cx="1902358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4" y="3464459"/>
            <a:ext cx="1898876" cy="30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A picture containing text, electronics, computer, computer&#10;&#10;Description automatically generated">
            <a:extLst>
              <a:ext uri="{FF2B5EF4-FFF2-40B4-BE49-F238E27FC236}">
                <a16:creationId xmlns=""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55" y="858387"/>
            <a:ext cx="5835388" cy="3958414"/>
          </a:xfrm>
          <a:prstGeom prst="rect">
            <a:avLst/>
          </a:prstGeom>
        </p:spPr>
      </p:pic>
      <p:sp>
        <p:nvSpPr>
          <p:cNvPr id="16" name="Rectangle 3"/>
          <p:cNvSpPr/>
          <p:nvPr/>
        </p:nvSpPr>
        <p:spPr>
          <a:xfrm>
            <a:off x="3786205" y="1091571"/>
            <a:ext cx="4511128" cy="25853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MỤC</a:t>
            </a:r>
            <a:r>
              <a:rPr kumimoji="0" lang="en-US" sz="2400" b="1" i="1" u="none" strike="noStrike" kern="0" cap="none" spc="0" normalizeH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TIÊU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học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này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chúng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ta </a:t>
            </a:r>
            <a:r>
              <a:rPr kumimoji="0" lang="en-US" sz="2400" b="1" u="none" strike="noStrike" kern="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sẽ</a:t>
            </a:r>
            <a:r>
              <a:rPr kumimoji="0" lang="en-US" sz="2400" b="1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ôn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tập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củng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n-US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cố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vi-VN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các kiến </a:t>
            </a:r>
            <a:r>
              <a:rPr kumimoji="0" lang="vi-VN" sz="24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thức</a:t>
            </a:r>
            <a:r>
              <a:rPr kumimoji="0" lang="vi-VN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vi-VN" sz="2400" b="1" kern="0" noProof="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vi-VN" sz="2400" b="1" kern="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UCLL, BCNN, </a:t>
            </a:r>
            <a:r>
              <a:rPr lang="vi-VN" sz="2400" b="1" kern="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vi-VN" sz="2400" b="1" kern="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nguyên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để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chuẩn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bị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cho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kiểm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tra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học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vi-VN" sz="2400" b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kỳ</a:t>
            </a:r>
            <a:r>
              <a:rPr kumimoji="0" lang="vi-VN" sz="2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18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88344">
            <a:off x="-1817961" y="-238202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1607" y="1966485"/>
            <a:ext cx="3756863" cy="309412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39822" y="3131765"/>
            <a:ext cx="8537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HỆ THỐNG KIẾN THỨC LÝ THUYẾT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THÔNG QUA SƠ ĐỒ TƯ DUY</a:t>
            </a:r>
          </a:p>
        </p:txBody>
      </p: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16" y="4206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568162" y="37067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1915363" y="5011498"/>
            <a:ext cx="1082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882848" y="270881"/>
            <a:ext cx="10472723" cy="948156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HOẠT ĐỘNG 1: HỆ THỐNG KIẾN THỨC LÝ THUYẾT THÔNG QUA SƠ ĐỒ TƯ DUY</a:t>
            </a:r>
            <a:endParaRPr lang="en-US" sz="28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1153"/>
          <p:cNvGrpSpPr/>
          <p:nvPr/>
        </p:nvGrpSpPr>
        <p:grpSpPr>
          <a:xfrm>
            <a:off x="1006894" y="4871060"/>
            <a:ext cx="941251" cy="815038"/>
            <a:chOff x="3521103" y="3182962"/>
            <a:chExt cx="495304" cy="503237"/>
          </a:xfrm>
          <a:solidFill>
            <a:schemeClr val="accent4"/>
          </a:solidFill>
        </p:grpSpPr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3546504" y="3202015"/>
              <a:ext cx="444504" cy="233364"/>
            </a:xfrm>
            <a:custGeom>
              <a:avLst/>
              <a:gdLst>
                <a:gd name="T0" fmla="*/ 444343 w 380"/>
                <a:gd name="T1" fmla="*/ 232696 h 199"/>
                <a:gd name="T2" fmla="*/ 0 w 380"/>
                <a:gd name="T3" fmla="*/ 232696 h 199"/>
                <a:gd name="T4" fmla="*/ 0 w 380"/>
                <a:gd name="T5" fmla="*/ 0 h 199"/>
                <a:gd name="T6" fmla="*/ 444343 w 380"/>
                <a:gd name="T7" fmla="*/ 0 h 199"/>
                <a:gd name="T8" fmla="*/ 444343 w 380"/>
                <a:gd name="T9" fmla="*/ 232696 h 199"/>
                <a:gd name="T10" fmla="*/ 444343 w 380"/>
                <a:gd name="T11" fmla="*/ 232696 h 199"/>
                <a:gd name="T12" fmla="*/ 16371 w 380"/>
                <a:gd name="T13" fmla="*/ 218664 h 199"/>
                <a:gd name="T14" fmla="*/ 431480 w 380"/>
                <a:gd name="T15" fmla="*/ 218664 h 199"/>
                <a:gd name="T16" fmla="*/ 431480 w 380"/>
                <a:gd name="T17" fmla="*/ 14032 h 199"/>
                <a:gd name="T18" fmla="*/ 16371 w 380"/>
                <a:gd name="T19" fmla="*/ 14032 h 199"/>
                <a:gd name="T20" fmla="*/ 16371 w 380"/>
                <a:gd name="T21" fmla="*/ 218664 h 199"/>
                <a:gd name="T22" fmla="*/ 16371 w 380"/>
                <a:gd name="T23" fmla="*/ 218664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3521103" y="3182962"/>
              <a:ext cx="495304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85"/>
            <p:cNvSpPr>
              <a:spLocks noEditPoints="1"/>
            </p:cNvSpPr>
            <p:nvPr/>
          </p:nvSpPr>
          <p:spPr bwMode="auto">
            <a:xfrm>
              <a:off x="3714775" y="3305200"/>
              <a:ext cx="255590" cy="198440"/>
            </a:xfrm>
            <a:custGeom>
              <a:avLst/>
              <a:gdLst>
                <a:gd name="T0" fmla="*/ 252142 w 92"/>
                <a:gd name="T1" fmla="*/ 110436 h 72"/>
                <a:gd name="T2" fmla="*/ 252142 w 92"/>
                <a:gd name="T3" fmla="*/ 110436 h 72"/>
                <a:gd name="T4" fmla="*/ 252142 w 92"/>
                <a:gd name="T5" fmla="*/ 110436 h 72"/>
                <a:gd name="T6" fmla="*/ 252142 w 92"/>
                <a:gd name="T7" fmla="*/ 110436 h 72"/>
                <a:gd name="T8" fmla="*/ 249371 w 92"/>
                <a:gd name="T9" fmla="*/ 110436 h 72"/>
                <a:gd name="T10" fmla="*/ 246601 w 92"/>
                <a:gd name="T11" fmla="*/ 102153 h 72"/>
                <a:gd name="T12" fmla="*/ 207810 w 92"/>
                <a:gd name="T13" fmla="*/ 46935 h 72"/>
                <a:gd name="T14" fmla="*/ 196726 w 92"/>
                <a:gd name="T15" fmla="*/ 38653 h 72"/>
                <a:gd name="T16" fmla="*/ 180102 w 92"/>
                <a:gd name="T17" fmla="*/ 38653 h 72"/>
                <a:gd name="T18" fmla="*/ 180102 w 92"/>
                <a:gd name="T19" fmla="*/ 38653 h 72"/>
                <a:gd name="T20" fmla="*/ 193956 w 92"/>
                <a:gd name="T21" fmla="*/ 49696 h 72"/>
                <a:gd name="T22" fmla="*/ 177331 w 92"/>
                <a:gd name="T23" fmla="*/ 57979 h 72"/>
                <a:gd name="T24" fmla="*/ 185643 w 92"/>
                <a:gd name="T25" fmla="*/ 69023 h 72"/>
                <a:gd name="T26" fmla="*/ 157935 w 92"/>
                <a:gd name="T27" fmla="*/ 135284 h 72"/>
                <a:gd name="T28" fmla="*/ 157935 w 92"/>
                <a:gd name="T29" fmla="*/ 135284 h 72"/>
                <a:gd name="T30" fmla="*/ 157935 w 92"/>
                <a:gd name="T31" fmla="*/ 135284 h 72"/>
                <a:gd name="T32" fmla="*/ 157935 w 92"/>
                <a:gd name="T33" fmla="*/ 135284 h 72"/>
                <a:gd name="T34" fmla="*/ 157935 w 92"/>
                <a:gd name="T35" fmla="*/ 135284 h 72"/>
                <a:gd name="T36" fmla="*/ 127457 w 92"/>
                <a:gd name="T37" fmla="*/ 71783 h 72"/>
                <a:gd name="T38" fmla="*/ 132998 w 92"/>
                <a:gd name="T39" fmla="*/ 57979 h 72"/>
                <a:gd name="T40" fmla="*/ 119144 w 92"/>
                <a:gd name="T41" fmla="*/ 52457 h 72"/>
                <a:gd name="T42" fmla="*/ 130227 w 92"/>
                <a:gd name="T43" fmla="*/ 41414 h 72"/>
                <a:gd name="T44" fmla="*/ 130227 w 92"/>
                <a:gd name="T45" fmla="*/ 41414 h 72"/>
                <a:gd name="T46" fmla="*/ 116373 w 92"/>
                <a:gd name="T47" fmla="*/ 41414 h 72"/>
                <a:gd name="T48" fmla="*/ 80353 w 92"/>
                <a:gd name="T49" fmla="*/ 38653 h 72"/>
                <a:gd name="T50" fmla="*/ 72041 w 92"/>
                <a:gd name="T51" fmla="*/ 33131 h 72"/>
                <a:gd name="T52" fmla="*/ 22166 w 92"/>
                <a:gd name="T53" fmla="*/ 0 h 72"/>
                <a:gd name="T54" fmla="*/ 0 w 92"/>
                <a:gd name="T55" fmla="*/ 33131 h 72"/>
                <a:gd name="T56" fmla="*/ 52645 w 92"/>
                <a:gd name="T57" fmla="*/ 63501 h 72"/>
                <a:gd name="T58" fmla="*/ 105290 w 92"/>
                <a:gd name="T59" fmla="*/ 74544 h 72"/>
                <a:gd name="T60" fmla="*/ 105290 w 92"/>
                <a:gd name="T61" fmla="*/ 198785 h 72"/>
                <a:gd name="T62" fmla="*/ 105290 w 92"/>
                <a:gd name="T63" fmla="*/ 198785 h 72"/>
                <a:gd name="T64" fmla="*/ 216122 w 92"/>
                <a:gd name="T65" fmla="*/ 196024 h 72"/>
                <a:gd name="T66" fmla="*/ 216122 w 92"/>
                <a:gd name="T67" fmla="*/ 193263 h 72"/>
                <a:gd name="T68" fmla="*/ 216122 w 92"/>
                <a:gd name="T69" fmla="*/ 173937 h 72"/>
                <a:gd name="T70" fmla="*/ 227205 w 92"/>
                <a:gd name="T71" fmla="*/ 182220 h 72"/>
                <a:gd name="T72" fmla="*/ 252142 w 92"/>
                <a:gd name="T73" fmla="*/ 132523 h 72"/>
                <a:gd name="T74" fmla="*/ 252142 w 92"/>
                <a:gd name="T75" fmla="*/ 129762 h 72"/>
                <a:gd name="T76" fmla="*/ 252142 w 92"/>
                <a:gd name="T77" fmla="*/ 129762 h 72"/>
                <a:gd name="T78" fmla="*/ 252142 w 92"/>
                <a:gd name="T79" fmla="*/ 110436 h 72"/>
                <a:gd name="T80" fmla="*/ 213351 w 92"/>
                <a:gd name="T81" fmla="*/ 124241 h 72"/>
                <a:gd name="T82" fmla="*/ 213351 w 92"/>
                <a:gd name="T83" fmla="*/ 118719 h 72"/>
                <a:gd name="T84" fmla="*/ 213351 w 92"/>
                <a:gd name="T85" fmla="*/ 121480 h 72"/>
                <a:gd name="T86" fmla="*/ 213351 w 92"/>
                <a:gd name="T87" fmla="*/ 12424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>
              <a:off x="3873526" y="3440139"/>
              <a:ext cx="0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3860825" y="3343300"/>
              <a:ext cx="20638" cy="22225"/>
            </a:xfrm>
            <a:custGeom>
              <a:avLst/>
              <a:gdLst>
                <a:gd name="T0" fmla="*/ 3508 w 17"/>
                <a:gd name="T1" fmla="*/ 0 h 19"/>
                <a:gd name="T2" fmla="*/ 0 w 17"/>
                <a:gd name="T3" fmla="*/ 14032 h 19"/>
                <a:gd name="T4" fmla="*/ 8185 w 17"/>
                <a:gd name="T5" fmla="*/ 22217 h 19"/>
                <a:gd name="T6" fmla="*/ 19879 w 17"/>
                <a:gd name="T7" fmla="*/ 14032 h 19"/>
                <a:gd name="T8" fmla="*/ 14032 w 17"/>
                <a:gd name="T9" fmla="*/ 0 h 19"/>
                <a:gd name="T10" fmla="*/ 3508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3860825" y="3357589"/>
              <a:ext cx="22225" cy="92076"/>
            </a:xfrm>
            <a:custGeom>
              <a:avLst/>
              <a:gdLst>
                <a:gd name="T0" fmla="*/ 3508 w 19"/>
                <a:gd name="T1" fmla="*/ 0 h 78"/>
                <a:gd name="T2" fmla="*/ 0 w 19"/>
                <a:gd name="T3" fmla="*/ 83022 h 78"/>
                <a:gd name="T4" fmla="*/ 11693 w 19"/>
                <a:gd name="T5" fmla="*/ 91207 h 78"/>
                <a:gd name="T6" fmla="*/ 22217 w 19"/>
                <a:gd name="T7" fmla="*/ 83022 h 78"/>
                <a:gd name="T8" fmla="*/ 17540 w 19"/>
                <a:gd name="T9" fmla="*/ 0 h 78"/>
                <a:gd name="T10" fmla="*/ 3508 w 19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3838600" y="3257571"/>
              <a:ext cx="71439" cy="80963"/>
            </a:xfrm>
            <a:custGeom>
              <a:avLst/>
              <a:gdLst>
                <a:gd name="T0" fmla="*/ 5613 w 25"/>
                <a:gd name="T1" fmla="*/ 30604 h 29"/>
                <a:gd name="T2" fmla="*/ 22451 w 25"/>
                <a:gd name="T3" fmla="*/ 75119 h 29"/>
                <a:gd name="T4" fmla="*/ 64546 w 25"/>
                <a:gd name="T5" fmla="*/ 50079 h 29"/>
                <a:gd name="T6" fmla="*/ 47708 w 25"/>
                <a:gd name="T7" fmla="*/ 5564 h 29"/>
                <a:gd name="T8" fmla="*/ 5613 w 25"/>
                <a:gd name="T9" fmla="*/ 306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90"/>
            <p:cNvSpPr>
              <a:spLocks noChangeArrowheads="1"/>
            </p:cNvSpPr>
            <p:nvPr/>
          </p:nvSpPr>
          <p:spPr bwMode="auto">
            <a:xfrm>
              <a:off x="3568724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>
              <a:off x="3532210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4941 w 47"/>
                <a:gd name="T3" fmla="*/ 5503 h 34"/>
                <a:gd name="T4" fmla="*/ 24854 w 47"/>
                <a:gd name="T5" fmla="*/ 5503 h 34"/>
                <a:gd name="T6" fmla="*/ 24854 w 47"/>
                <a:gd name="T7" fmla="*/ 5503 h 34"/>
                <a:gd name="T8" fmla="*/ 24854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4272 w 47"/>
                <a:gd name="T17" fmla="*/ 22011 h 34"/>
                <a:gd name="T18" fmla="*/ 107702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Oval 92"/>
            <p:cNvSpPr>
              <a:spLocks noChangeArrowheads="1"/>
            </p:cNvSpPr>
            <p:nvPr/>
          </p:nvSpPr>
          <p:spPr bwMode="auto">
            <a:xfrm>
              <a:off x="3717949" y="3514748"/>
              <a:ext cx="58738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3684611" y="3592536"/>
              <a:ext cx="127000" cy="93663"/>
            </a:xfrm>
            <a:custGeom>
              <a:avLst/>
              <a:gdLst>
                <a:gd name="T0" fmla="*/ 105290 w 46"/>
                <a:gd name="T1" fmla="*/ 5503 h 34"/>
                <a:gd name="T2" fmla="*/ 102519 w 46"/>
                <a:gd name="T3" fmla="*/ 5503 h 34"/>
                <a:gd name="T4" fmla="*/ 24937 w 46"/>
                <a:gd name="T5" fmla="*/ 5503 h 34"/>
                <a:gd name="T6" fmla="*/ 22166 w 46"/>
                <a:gd name="T7" fmla="*/ 5503 h 34"/>
                <a:gd name="T8" fmla="*/ 22166 w 46"/>
                <a:gd name="T9" fmla="*/ 5503 h 34"/>
                <a:gd name="T10" fmla="*/ 5542 w 46"/>
                <a:gd name="T11" fmla="*/ 22011 h 34"/>
                <a:gd name="T12" fmla="*/ 0 w 46"/>
                <a:gd name="T13" fmla="*/ 93546 h 34"/>
                <a:gd name="T14" fmla="*/ 127456 w 46"/>
                <a:gd name="T15" fmla="*/ 93546 h 34"/>
                <a:gd name="T16" fmla="*/ 121914 w 46"/>
                <a:gd name="T17" fmla="*/ 22011 h 34"/>
                <a:gd name="T18" fmla="*/ 105290 w 46"/>
                <a:gd name="T19" fmla="*/ 5503 h 34"/>
                <a:gd name="T20" fmla="*/ 105290 w 46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Oval 94"/>
            <p:cNvSpPr>
              <a:spLocks noChangeArrowheads="1"/>
            </p:cNvSpPr>
            <p:nvPr/>
          </p:nvSpPr>
          <p:spPr bwMode="auto">
            <a:xfrm>
              <a:off x="3870350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3833835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2179 w 47"/>
                <a:gd name="T3" fmla="*/ 5503 h 34"/>
                <a:gd name="T4" fmla="*/ 24854 w 47"/>
                <a:gd name="T5" fmla="*/ 5503 h 34"/>
                <a:gd name="T6" fmla="*/ 22093 w 47"/>
                <a:gd name="T7" fmla="*/ 5503 h 34"/>
                <a:gd name="T8" fmla="*/ 22093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1510 w 47"/>
                <a:gd name="T17" fmla="*/ 22011 h 34"/>
                <a:gd name="T18" fmla="*/ 104941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96"/>
            <p:cNvSpPr>
              <a:spLocks noChangeArrowheads="1"/>
            </p:cNvSpPr>
            <p:nvPr/>
          </p:nvSpPr>
          <p:spPr bwMode="auto">
            <a:xfrm>
              <a:off x="3630635" y="3335358"/>
              <a:ext cx="31750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3587764" y="3316293"/>
              <a:ext cx="30163" cy="7461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3675063" y="3279776"/>
              <a:ext cx="30162" cy="111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46"/>
          <p:cNvGrpSpPr>
            <a:grpSpLocks noChangeAspect="1"/>
          </p:cNvGrpSpPr>
          <p:nvPr/>
        </p:nvGrpSpPr>
        <p:grpSpPr bwMode="auto">
          <a:xfrm>
            <a:off x="772695" y="1552499"/>
            <a:ext cx="1150166" cy="712080"/>
            <a:chOff x="3098" y="1701"/>
            <a:chExt cx="1486" cy="920"/>
          </a:xfrm>
          <a:solidFill>
            <a:schemeClr val="accent2">
              <a:alpha val="40000"/>
            </a:schemeClr>
          </a:solidFill>
        </p:grpSpPr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7" name="Picture 34" descr="Efficiency.pn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9697" y="2407714"/>
            <a:ext cx="985696" cy="91482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8" name="Rectangle 53"/>
          <p:cNvSpPr/>
          <p:nvPr/>
        </p:nvSpPr>
        <p:spPr>
          <a:xfrm>
            <a:off x="2033608" y="2709747"/>
            <a:ext cx="4436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16"/>
          <p:cNvSpPr>
            <a:spLocks noChangeAspect="1" noEditPoints="1"/>
          </p:cNvSpPr>
          <p:nvPr/>
        </p:nvSpPr>
        <p:spPr bwMode="auto">
          <a:xfrm>
            <a:off x="867677" y="3617472"/>
            <a:ext cx="1089051" cy="875132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ộp_Văn_Bản 39"/>
          <p:cNvSpPr txBox="1"/>
          <p:nvPr/>
        </p:nvSpPr>
        <p:spPr>
          <a:xfrm>
            <a:off x="1997211" y="1729235"/>
            <a:ext cx="1103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3"/>
          <p:cNvSpPr/>
          <p:nvPr/>
        </p:nvSpPr>
        <p:spPr>
          <a:xfrm>
            <a:off x="2049091" y="3782139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góp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1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7188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HỆ THỐNG LÝ THUYẾT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5021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030088" y="-218950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1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69651" y="3068604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HỆ THỐNG CÁC DẠNG BÀI TẬP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1250</TotalTime>
  <Words>1128</Words>
  <Application>Microsoft Office PowerPoint</Application>
  <PresentationFormat>Custom</PresentationFormat>
  <Paragraphs>338</Paragraphs>
  <Slides>31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ÔN TẬP HỌC KỲ I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95</cp:revision>
  <dcterms:created xsi:type="dcterms:W3CDTF">2021-06-07T13:44:30Z</dcterms:created>
  <dcterms:modified xsi:type="dcterms:W3CDTF">2021-08-19T12:09:21Z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