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01" r:id="rId2"/>
    <p:sldId id="500" r:id="rId3"/>
    <p:sldId id="502" r:id="rId4"/>
    <p:sldId id="278" r:id="rId5"/>
    <p:sldId id="503" r:id="rId6"/>
    <p:sldId id="504" r:id="rId7"/>
    <p:sldId id="505" r:id="rId8"/>
    <p:sldId id="506" r:id="rId9"/>
    <p:sldId id="507" r:id="rId10"/>
    <p:sldId id="508" r:id="rId11"/>
    <p:sldId id="510" r:id="rId12"/>
    <p:sldId id="509" r:id="rId13"/>
    <p:sldId id="511" r:id="rId14"/>
    <p:sldId id="512" r:id="rId15"/>
    <p:sldId id="513" r:id="rId16"/>
    <p:sldId id="26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 snapToGrid="0">
      <p:cViewPr varScale="1">
        <p:scale>
          <a:sx n="94" d="100"/>
          <a:sy n="94" d="100"/>
        </p:scale>
        <p:origin x="549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333FF"/>
                </a:solidFill>
                <a:latin typeface="More Sugar"/>
              </a:rPr>
              <a:t>BÀI 3: Đ</a:t>
            </a:r>
            <a:r>
              <a:rPr lang="vi-VN" sz="66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6600" b="1" dirty="0">
                <a:solidFill>
                  <a:srgbClr val="3333FF"/>
                </a:solidFill>
                <a:latin typeface="More Sugar"/>
              </a:rPr>
              <a:t>ỜNG TIỆM CẬN  CỦA ĐỒ THỊ HÀM SỐ (TIẾT 4)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27451" y="455693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3CA79869-68AE-410B-9806-C41D6BB847E6}"/>
              </a:ext>
            </a:extLst>
          </p:cNvPr>
          <p:cNvSpPr/>
          <p:nvPr/>
        </p:nvSpPr>
        <p:spPr>
          <a:xfrm rot="-1135901">
            <a:off x="1380767" y="165536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3C302CAD-92DB-4E01-A046-3A909348195F}"/>
              </a:ext>
            </a:extLst>
          </p:cNvPr>
          <p:cNvSpPr/>
          <p:nvPr/>
        </p:nvSpPr>
        <p:spPr>
          <a:xfrm rot="813216">
            <a:off x="1403444" y="254128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91">
            <a:extLst>
              <a:ext uri="{FF2B5EF4-FFF2-40B4-BE49-F238E27FC236}">
                <a16:creationId xmlns:a16="http://schemas.microsoft.com/office/drawing/2014/main" id="{721BB699-830B-40CF-B4B5-29F83D13D55C}"/>
              </a:ext>
            </a:extLst>
          </p:cNvPr>
          <p:cNvSpPr/>
          <p:nvPr/>
        </p:nvSpPr>
        <p:spPr>
          <a:xfrm>
            <a:off x="9860708" y="245990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2">
            <a:extLst>
              <a:ext uri="{FF2B5EF4-FFF2-40B4-BE49-F238E27FC236}">
                <a16:creationId xmlns:a16="http://schemas.microsoft.com/office/drawing/2014/main" id="{D41FF817-5CAC-4060-93CD-467A87EC2D77}"/>
              </a:ext>
            </a:extLst>
          </p:cNvPr>
          <p:cNvSpPr/>
          <p:nvPr/>
        </p:nvSpPr>
        <p:spPr>
          <a:xfrm rot="813216">
            <a:off x="9832373" y="320391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/>
                        <m:t>C</m:t>
                      </m:r>
                      <m:r>
                        <m:rPr>
                          <m:nor/>
                        </m:rPr>
                        <a:rPr lang="en-US" sz="2600"/>
                        <m:t>ó</m:t>
                      </m:r>
                      <m:r>
                        <m:rPr>
                          <m:nor/>
                        </m:rPr>
                        <a:rPr lang="en-US" sz="2600" i="1"/>
                        <m:t> 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 [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+2)]=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+2+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 [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+2)]=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+2+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94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400" dirty="0" err="1"/>
              <a:t>Tìm</a:t>
            </a:r>
            <a:r>
              <a:rPr lang="en-US" sz="3400" dirty="0"/>
              <a:t> </a:t>
            </a:r>
            <a:r>
              <a:rPr lang="en-US" sz="3400" dirty="0" err="1"/>
              <a:t>các</a:t>
            </a:r>
            <a:r>
              <a:rPr lang="en-US" sz="3400" dirty="0"/>
              <a:t> </a:t>
            </a:r>
            <a:r>
              <a:rPr lang="en-US" sz="3400" dirty="0" err="1"/>
              <a:t>tiệm</a:t>
            </a:r>
            <a:r>
              <a:rPr lang="en-US" sz="3400" dirty="0"/>
              <a:t> </a:t>
            </a:r>
            <a:r>
              <a:rPr lang="en-US" sz="3400" dirty="0" err="1"/>
              <a:t>cận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đồ</a:t>
            </a:r>
            <a:r>
              <a:rPr lang="en-US" sz="3400" dirty="0"/>
              <a:t> </a:t>
            </a:r>
            <a:r>
              <a:rPr lang="en-US" sz="3400" dirty="0" err="1"/>
              <a:t>thị</a:t>
            </a:r>
            <a:r>
              <a:rPr lang="en-US" sz="3400" dirty="0"/>
              <a:t> </a:t>
            </a:r>
            <a:r>
              <a:rPr lang="en-US" sz="3400" dirty="0" err="1"/>
              <a:t>hàm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sau</a:t>
            </a:r>
            <a:r>
              <a:rPr lang="en-US" sz="3400" dirty="0"/>
              <a:t>:</a:t>
            </a:r>
          </a:p>
          <a:p>
            <a:pPr>
              <a:lnSpc>
                <a:spcPct val="120000"/>
              </a:lnSpc>
            </a:pPr>
            <a:endParaRPr lang="en-US" sz="3400" dirty="0"/>
          </a:p>
          <a:p>
            <a:pPr>
              <a:lnSpc>
                <a:spcPct val="120000"/>
              </a:lnSpc>
            </a:pPr>
            <a:endParaRPr lang="en-US" sz="3400" dirty="0"/>
          </a:p>
          <a:p>
            <a:pPr>
              <a:lnSpc>
                <a:spcPct val="120000"/>
              </a:lnSpc>
            </a:pPr>
            <a:endParaRPr lang="en-US" sz="3400" dirty="0"/>
          </a:p>
          <a:p>
            <a:pPr>
              <a:lnSpc>
                <a:spcPct val="120000"/>
              </a:lnSpc>
            </a:pPr>
            <a:endParaRPr lang="en-US" sz="3400" dirty="0"/>
          </a:p>
          <a:p>
            <a:pPr>
              <a:lnSpc>
                <a:spcPct val="120000"/>
              </a:lnSpc>
            </a:pPr>
            <a:endParaRPr lang="en-US" sz="3400" dirty="0"/>
          </a:p>
          <a:p>
            <a:pPr algn="ctr">
              <a:lnSpc>
                <a:spcPct val="120000"/>
              </a:lnSpc>
            </a:pPr>
            <a:r>
              <a:rPr lang="en-US" sz="3400" b="1" dirty="0"/>
              <a:t>Lời </a:t>
            </a:r>
            <a:r>
              <a:rPr lang="en-US" sz="3400" b="1" dirty="0" err="1"/>
              <a:t>giải</a:t>
            </a:r>
            <a:endParaRPr lang="en-US" sz="3400" dirty="0"/>
          </a:p>
          <a:p>
            <a:pPr>
              <a:lnSpc>
                <a:spcPct val="120000"/>
              </a:lnSpc>
            </a:pPr>
            <a:r>
              <a:rPr lang="en-US" sz="3400" dirty="0"/>
              <a:t>a) </a:t>
            </a:r>
            <a:r>
              <a:rPr lang="en-US" sz="3400" dirty="0" err="1"/>
              <a:t>Dựa</a:t>
            </a:r>
            <a:r>
              <a:rPr lang="en-US" sz="3400" dirty="0"/>
              <a:t> </a:t>
            </a:r>
            <a:r>
              <a:rPr lang="en-US" sz="3400" dirty="0" err="1"/>
              <a:t>vào</a:t>
            </a:r>
            <a:r>
              <a:rPr lang="en-US" sz="3400" dirty="0"/>
              <a:t> </a:t>
            </a:r>
            <a:r>
              <a:rPr lang="en-US" sz="3400" dirty="0" err="1"/>
              <a:t>đồ</a:t>
            </a:r>
            <a:r>
              <a:rPr lang="en-US" sz="3400" dirty="0"/>
              <a:t> </a:t>
            </a:r>
            <a:r>
              <a:rPr lang="en-US" sz="3400" dirty="0" err="1"/>
              <a:t>thị</a:t>
            </a:r>
            <a:r>
              <a:rPr lang="en-US" sz="3400" dirty="0"/>
              <a:t> ta </a:t>
            </a:r>
            <a:r>
              <a:rPr lang="en-US" sz="3400" dirty="0" err="1"/>
              <a:t>có</a:t>
            </a:r>
            <a:r>
              <a:rPr lang="en-US" sz="3400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x = 1; x = 2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hai</a:t>
            </a:r>
            <a:r>
              <a:rPr lang="en-US" sz="3400" dirty="0"/>
              <a:t> </a:t>
            </a:r>
            <a:r>
              <a:rPr lang="en-US" sz="3400" dirty="0" err="1"/>
              <a:t>tiệm</a:t>
            </a:r>
            <a:r>
              <a:rPr lang="en-US" sz="3400" dirty="0"/>
              <a:t> </a:t>
            </a:r>
            <a:r>
              <a:rPr lang="en-US" sz="3400" dirty="0" err="1"/>
              <a:t>cận</a:t>
            </a:r>
            <a:r>
              <a:rPr lang="en-US" sz="3400" dirty="0"/>
              <a:t> </a:t>
            </a:r>
            <a:r>
              <a:rPr lang="en-US" sz="3400" dirty="0" err="1"/>
              <a:t>đứng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đồ</a:t>
            </a:r>
            <a:r>
              <a:rPr lang="en-US" sz="3400" dirty="0"/>
              <a:t> </a:t>
            </a:r>
            <a:r>
              <a:rPr lang="en-US" sz="3400" dirty="0" err="1"/>
              <a:t>thị</a:t>
            </a:r>
            <a:r>
              <a:rPr lang="en-US" sz="3400" dirty="0"/>
              <a:t> </a:t>
            </a:r>
            <a:r>
              <a:rPr lang="en-US" sz="3400" dirty="0" err="1"/>
              <a:t>hàm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y = 0 </a:t>
            </a:r>
            <a:r>
              <a:rPr lang="en-US" sz="3400" dirty="0" err="1"/>
              <a:t>là</a:t>
            </a:r>
            <a:r>
              <a:rPr lang="en-US" sz="3400" dirty="0"/>
              <a:t> </a:t>
            </a:r>
            <a:r>
              <a:rPr lang="en-US" sz="3400" dirty="0" err="1"/>
              <a:t>tiệm</a:t>
            </a:r>
            <a:r>
              <a:rPr lang="en-US" sz="3400" dirty="0"/>
              <a:t> </a:t>
            </a:r>
            <a:r>
              <a:rPr lang="en-US" sz="3400" dirty="0" err="1"/>
              <a:t>cận</a:t>
            </a:r>
            <a:r>
              <a:rPr lang="en-US" sz="3400" dirty="0"/>
              <a:t> </a:t>
            </a:r>
            <a:r>
              <a:rPr lang="en-US" sz="3400" dirty="0" err="1"/>
              <a:t>ngang</a:t>
            </a:r>
            <a:r>
              <a:rPr lang="en-US" sz="3400" dirty="0"/>
              <a:t> </a:t>
            </a:r>
            <a:r>
              <a:rPr lang="en-US" sz="3400" dirty="0" err="1"/>
              <a:t>của</a:t>
            </a:r>
            <a:r>
              <a:rPr lang="en-US" sz="3400" dirty="0"/>
              <a:t> </a:t>
            </a:r>
            <a:r>
              <a:rPr lang="en-US" sz="3400" dirty="0" err="1"/>
              <a:t>đồ</a:t>
            </a:r>
            <a:r>
              <a:rPr lang="en-US" sz="3400" dirty="0"/>
              <a:t> </a:t>
            </a:r>
            <a:r>
              <a:rPr lang="en-US" sz="3400" dirty="0" err="1"/>
              <a:t>thị</a:t>
            </a:r>
            <a:r>
              <a:rPr lang="en-US" sz="3400" dirty="0"/>
              <a:t> </a:t>
            </a:r>
            <a:r>
              <a:rPr lang="en-US" sz="3400" dirty="0" err="1"/>
              <a:t>hàm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.</a:t>
            </a:r>
          </a:p>
          <a:p>
            <a:endParaRPr lang="en-US" sz="2600" dirty="0"/>
          </a:p>
          <a:p>
            <a:pPr algn="ctr"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E184A-7888-40C3-B1FE-9DE35FB175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705" y="1269268"/>
            <a:ext cx="7864589" cy="28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400" b="1" dirty="0"/>
              <a:t>Lời </a:t>
            </a:r>
            <a:r>
              <a:rPr lang="en-US" sz="3400" b="1" dirty="0" err="1"/>
              <a:t>giải</a:t>
            </a:r>
            <a:endParaRPr lang="en-US" sz="3400" dirty="0"/>
          </a:p>
          <a:p>
            <a:pPr>
              <a:lnSpc>
                <a:spcPct val="150000"/>
              </a:lnSpc>
            </a:pPr>
            <a:r>
              <a:rPr lang="en-US" dirty="0"/>
              <a:t>b)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/>
              <a:t>x = 0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tiệm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y = x + 1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tiệm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xiên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c)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/>
              <a:t>y = 1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tiệm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endParaRPr lang="en-US" sz="2600" dirty="0"/>
          </a:p>
          <a:p>
            <a:pPr algn="ctr"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730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Nồng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oxygen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=5−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mg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giờ</a:t>
                </a:r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600" dirty="0"/>
                  <a:t>. Tim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về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oxygen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trở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/>
                        <m:t>C</m:t>
                      </m:r>
                      <m:r>
                        <m:rPr>
                          <m:nor/>
                        </m:rPr>
                        <a:rPr lang="en-US" sz="2600"/>
                        <m:t>ó</m:t>
                      </m:r>
                      <m:r>
                        <m:rPr>
                          <m:nor/>
                        </m:rPr>
                        <a:rPr lang="en-US" sz="2600" i="1"/>
                        <m:t> 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9+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=5;</m:t>
                      </m:r>
                    </m:oMath>
                  </m:oMathPara>
                </a14:m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endParaRPr lang="en-US" sz="2600" b="1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r="-2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65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9+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xiên</a:t>
                </a:r>
                <a:r>
                  <a:rPr lang="en-US" sz="26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600" b="1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6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hạt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hoạt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khởi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(</a:t>
                </a:r>
                <a:r>
                  <a:rPr lang="en-US" dirty="0" err="1"/>
                  <a:t>trang</a:t>
                </a:r>
                <a:r>
                  <a:rPr lang="en-US" dirty="0"/>
                  <a:t> 19).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=+∞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ngang</a:t>
                </a:r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600" b="1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49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2800" b="1" dirty="0">
                <a:cs typeface="Arial" panose="020B0604020202020204" pitchFamily="34" charset="0"/>
              </a:rPr>
              <a:t>Bài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040EA97-3D72-4392-8886-FD9131F933E6}"/>
              </a:ext>
            </a:extLst>
          </p:cNvPr>
          <p:cNvSpPr/>
          <p:nvPr/>
        </p:nvSpPr>
        <p:spPr>
          <a:xfrm rot="-1135901">
            <a:off x="4203164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B31A116-F1DC-439D-9DD5-9E4E76992532}"/>
              </a:ext>
            </a:extLst>
          </p:cNvPr>
          <p:cNvSpPr/>
          <p:nvPr/>
        </p:nvSpPr>
        <p:spPr>
          <a:xfrm rot="813216">
            <a:off x="4683339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D573D893-4542-46AE-B2E7-E203E17E446B}"/>
              </a:ext>
            </a:extLst>
          </p:cNvPr>
          <p:cNvSpPr/>
          <p:nvPr/>
        </p:nvSpPr>
        <p:spPr>
          <a:xfrm rot="-1135901">
            <a:off x="7029559" y="47020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32B92CB-2A76-476A-B592-8A1291CE12E3}"/>
              </a:ext>
            </a:extLst>
          </p:cNvPr>
          <p:cNvSpPr/>
          <p:nvPr/>
        </p:nvSpPr>
        <p:spPr>
          <a:xfrm rot="813216">
            <a:off x="7509734" y="491275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804819-0B66-2E38-E063-FE9542AC5F1E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A5A6EC-D1DC-442B-9023-2B4BF70DAC29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C68C379D-E937-47D4-9B41-F87EB955E011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30F1F6EB-48BF-489C-8BE1-D7447ADFD46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8C42B45-2A6A-4809-B28F-748A4B47DB10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8BC5EDC3-31A1-468F-B72E-5D9181E91EB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22D2B8A3-4FC4-4B99-A565-DB203FE0DA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1C7DE487-0E7B-41F2-B40B-F52A4612F8A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3ED988EF-6D9D-43E6-A7DD-7F6DE703D500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E7A8C642-38ED-4AEF-B04F-0AC7FD8457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BC17A63-8D2E-4D14-AF32-08845AC39A1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C36584E-9730-4857-8802-20BCD7DBFE8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F321EA-FB29-4A3B-9C2F-397324852E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00BE6F6C-889B-44B1-A77D-3241202A7B0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36F2F56-2543-481C-9052-EF57DFFDD41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D90A7329-F8A0-4C90-BCCD-56BB845100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F6561C47-40ED-4335-858D-495EE114117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83433D6C-8A2E-4D39-9EA8-8C9CBD9FC2D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46BA802-5746-4CCE-AB25-B7BF985E3184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4FE7CF6-D4D3-4E9E-93C3-4008B8879B26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SGK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4E0AF3C-35F1-4482-89D2-1E3B3A698E67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Tìm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cận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đứng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cận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ngang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đồ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sau</a:t>
                </a:r>
                <a:r>
                  <a:rPr lang="en-US" sz="4400" dirty="0"/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а)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/>
                  <a:t>; 			b)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/>
                  <a:t>; 			c)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4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a) </a:t>
                </a:r>
                <a:r>
                  <a:rPr lang="en-US" sz="4400" dirty="0" err="1"/>
                  <a:t>Tập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định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4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sub>
                              <m:sup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 +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4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sub>
                            </m:sSub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 +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=+∞;</m:t>
                            </m:r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4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sub>
                            </m:sSub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 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cận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đứng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đồ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4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4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=2;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4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44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44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cận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ngang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đồ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t="-40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5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/>
                  <a:t>b)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=+∞;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700" dirty="0"/>
                  <a:t>c) </a:t>
                </a:r>
                <a:r>
                  <a:rPr lang="en-US" sz="2700" dirty="0" err="1"/>
                  <a:t>Tập</a:t>
                </a:r>
                <a:r>
                  <a:rPr lang="en-US" sz="2700" dirty="0"/>
                  <a:t> </a:t>
                </a:r>
                <a:r>
                  <a:rPr lang="en-US" sz="2700" dirty="0" err="1"/>
                  <a:t>xác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định</a:t>
                </a:r>
                <a:r>
                  <a:rPr lang="en-US" sz="2700" dirty="0"/>
                  <a:t>: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7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7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700">
                        <a:latin typeface="Cambria Math" panose="02040503050406030204" pitchFamily="18" charset="0"/>
                      </a:rPr>
                      <m:t>=+∞;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7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7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7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700" dirty="0" err="1"/>
                  <a:t>Vậy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tiệm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cận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đứng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đồ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thị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;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7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7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7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/>
              </a:p>
              <a:p>
                <a:pPr>
                  <a:lnSpc>
                    <a:spcPct val="120000"/>
                  </a:lnSpc>
                </a:pPr>
                <a:r>
                  <a:rPr lang="en-US" sz="2700" dirty="0" err="1"/>
                  <a:t>Vậy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tiệm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cận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ngang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đồ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thị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33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Tìm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các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tiệm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cận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đứng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tiệm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cận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xiên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đồ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sau</a:t>
                </a:r>
                <a:r>
                  <a:rPr lang="en-US" sz="31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а)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3100" dirty="0"/>
                  <a:t>; 			b)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3100" dirty="0"/>
                  <a:t>; 		c)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+9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+11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31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>
                  <a:lnSpc>
                    <a:spcPct val="170000"/>
                  </a:lnSpc>
                </a:pPr>
                <a:r>
                  <a:rPr lang="en-US" sz="3100" dirty="0"/>
                  <a:t>a) </a:t>
                </a:r>
                <a:r>
                  <a:rPr lang="en-US" sz="3100" dirty="0" err="1"/>
                  <a:t>Tập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xác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định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∖{2}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Có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=+∞;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Vậy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tiệm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cận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đứng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đồ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Có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+1+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100" dirty="0" err="1"/>
                  <a:t>Có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1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1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+1+</m:t>
                        </m: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1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1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10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1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23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+1+</m:t>
                          </m:r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1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100" dirty="0"/>
              </a:p>
              <a:p>
                <a:pPr>
                  <a:lnSpc>
                    <a:spcPct val="160000"/>
                  </a:lnSpc>
                </a:pPr>
                <a:r>
                  <a:rPr lang="en-US" sz="3100" dirty="0" err="1"/>
                  <a:t>Vậy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tiệm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cận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xiên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đồ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100" dirty="0"/>
                  <a:t>b) </a:t>
                </a:r>
                <a:r>
                  <a:rPr lang="en-US" sz="3100" dirty="0" err="1"/>
                  <a:t>Tập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xác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định</a:t>
                </a:r>
                <a:r>
                  <a:rPr lang="en-US" sz="3100" dirty="0"/>
                  <a:t>: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2}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→(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→(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3100">
                          <a:latin typeface="Cambria Math" panose="020405030504060302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→(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→(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31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10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31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1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10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100" dirty="0"/>
              </a:p>
              <a:p>
                <a:pPr>
                  <a:lnSpc>
                    <a:spcPct val="160000"/>
                  </a:lnSpc>
                </a:pPr>
                <a:r>
                  <a:rPr lang="en-US" sz="3100" dirty="0" err="1"/>
                  <a:t>Vậy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tiệm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cận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đứng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đồ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thị</a:t>
                </a:r>
                <a:r>
                  <a:rPr lang="en-US" sz="3100" dirty="0"/>
                  <a:t> </a:t>
                </a:r>
                <a:r>
                  <a:rPr lang="en-US" sz="3100" dirty="0" err="1"/>
                  <a:t>hàm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số</a:t>
                </a:r>
                <a:r>
                  <a:rPr lang="en-US" sz="31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37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7+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7)]=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7+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7)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7)]=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7+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7)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26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+9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+11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+2+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endParaRPr lang="en-US" sz="2600" dirty="0"/>
              </a:p>
              <a:p>
                <a:pPr algn="ctr"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97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1141</Words>
  <Application>Microsoft Office PowerPoint</Application>
  <PresentationFormat>Widescreen</PresentationFormat>
  <Paragraphs>157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2024-11-18T01:41:22Z</dcterms:modified>
</cp:coreProperties>
</file>