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1" r:id="rId2"/>
    <p:sldId id="274" r:id="rId3"/>
    <p:sldId id="324" r:id="rId4"/>
    <p:sldId id="273" r:id="rId5"/>
    <p:sldId id="336" r:id="rId6"/>
    <p:sldId id="362" r:id="rId7"/>
    <p:sldId id="357" r:id="rId8"/>
    <p:sldId id="332" r:id="rId9"/>
    <p:sldId id="344" r:id="rId10"/>
    <p:sldId id="345" r:id="rId11"/>
    <p:sldId id="346" r:id="rId12"/>
    <p:sldId id="347" r:id="rId13"/>
    <p:sldId id="333" r:id="rId14"/>
    <p:sldId id="334" r:id="rId15"/>
    <p:sldId id="363" r:id="rId16"/>
    <p:sldId id="361" r:id="rId17"/>
    <p:sldId id="364" r:id="rId18"/>
    <p:sldId id="365" r:id="rId19"/>
    <p:sldId id="358" r:id="rId20"/>
    <p:sldId id="348" r:id="rId21"/>
    <p:sldId id="325" r:id="rId22"/>
    <p:sldId id="317" r:id="rId23"/>
    <p:sldId id="27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EE8640"/>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8" autoAdjust="0"/>
  </p:normalViewPr>
  <p:slideViewPr>
    <p:cSldViewPr snapToGrid="0" showGuides="1">
      <p:cViewPr varScale="1">
        <p:scale>
          <a:sx n="78" d="100"/>
          <a:sy n="78" d="100"/>
        </p:scale>
        <p:origin x="336" y="5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29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25847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03159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7298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7232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12/28/2023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3" y="930076"/>
            <a:ext cx="4168275"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concept (n)</a:t>
            </a:r>
            <a:endParaRPr lang="en-US" sz="4800" b="1" dirty="0">
              <a:solidFill>
                <a:schemeClr val="accent2"/>
              </a:solidFill>
              <a:cs typeface="Calibri" panose="020F0502020204030204" pitchFamily="34" charset="0"/>
            </a:endParaRPr>
          </a:p>
        </p:txBody>
      </p:sp>
      <p:sp>
        <p:nvSpPr>
          <p:cNvPr id="12" name="Rectangle 11"/>
          <p:cNvSpPr/>
          <p:nvPr/>
        </p:nvSpPr>
        <p:spPr>
          <a:xfrm>
            <a:off x="665613" y="3277617"/>
            <a:ext cx="4763637" cy="830997"/>
          </a:xfrm>
          <a:prstGeom prst="rect">
            <a:avLst/>
          </a:prstGeom>
        </p:spPr>
        <p:txBody>
          <a:bodyPr wrap="square">
            <a:spAutoFit/>
          </a:bodyPr>
          <a:lstStyle/>
          <a:p>
            <a:pPr algn="just"/>
            <a:r>
              <a:rPr lang="en-US" sz="2400" dirty="0"/>
              <a:t>an idea or a principle that is connected with something abstract</a:t>
            </a:r>
            <a:endParaRPr lang="en-US" sz="4000" dirty="0"/>
          </a:p>
        </p:txBody>
      </p:sp>
      <p:sp>
        <p:nvSpPr>
          <p:cNvPr id="2" name="Rectangle 1"/>
          <p:cNvSpPr/>
          <p:nvPr/>
        </p:nvSpPr>
        <p:spPr>
          <a:xfrm>
            <a:off x="1523329" y="1780681"/>
            <a:ext cx="2173993"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/ˈ</a:t>
            </a:r>
            <a:r>
              <a:rPr lang="en-US" sz="3600" kern="0" dirty="0" err="1">
                <a:solidFill>
                  <a:schemeClr val="accent2">
                    <a:lumMod val="50000"/>
                  </a:schemeClr>
                </a:solidFill>
                <a:effectLst/>
                <a:ea typeface="Times New Roman" panose="02020603050405020304" pitchFamily="18" charset="0"/>
                <a:cs typeface="Times New Roman" panose="02020603050405020304" pitchFamily="18" charset="0"/>
              </a:rPr>
              <a:t>kɒnsept</a:t>
            </a: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endParaRPr lang="en-US" sz="3600" dirty="0">
              <a:solidFill>
                <a:schemeClr val="accent2">
                  <a:lumMod val="50000"/>
                </a:schemeClr>
              </a:solidFill>
              <a:cs typeface="Times New Roman" panose="02020603050405020304" pitchFamily="18" charset="0"/>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E3F413-B491-0628-2B3C-F66668300404}"/>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Picture 7">
            <a:extLst>
              <a:ext uri="{FF2B5EF4-FFF2-40B4-BE49-F238E27FC236}">
                <a16:creationId xmlns:a16="http://schemas.microsoft.com/office/drawing/2014/main" id="{BC02BC4B-D844-EE1A-2272-F54E616977DC}"/>
              </a:ext>
            </a:extLst>
          </p:cNvPr>
          <p:cNvPicPr>
            <a:picLocks noChangeAspect="1"/>
          </p:cNvPicPr>
          <p:nvPr/>
        </p:nvPicPr>
        <p:blipFill>
          <a:blip r:embed="rId5"/>
          <a:stretch>
            <a:fillRect/>
          </a:stretch>
        </p:blipFill>
        <p:spPr>
          <a:xfrm>
            <a:off x="5446680" y="1780681"/>
            <a:ext cx="3435527" cy="1879697"/>
          </a:xfrm>
          <a:prstGeom prst="rect">
            <a:avLst/>
          </a:prstGeom>
        </p:spPr>
      </p:pic>
      <p:pic>
        <p:nvPicPr>
          <p:cNvPr id="9" name="concept">
            <a:hlinkClick r:id="" action="ppaction://media"/>
            <a:extLst>
              <a:ext uri="{FF2B5EF4-FFF2-40B4-BE49-F238E27FC236}">
                <a16:creationId xmlns:a16="http://schemas.microsoft.com/office/drawing/2014/main" id="{28812724-F083-0315-D885-35DB5A5AA1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29590" y="2589518"/>
            <a:ext cx="406400" cy="406400"/>
          </a:xfrm>
          <a:prstGeom prst="rect">
            <a:avLst/>
          </a:prstGeom>
        </p:spPr>
      </p:pic>
    </p:spTree>
    <p:extLst>
      <p:ext uri="{BB962C8B-B14F-4D97-AF65-F5344CB8AC3E}">
        <p14:creationId xmlns:p14="http://schemas.microsoft.com/office/powerpoint/2010/main" val="853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75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(to) </a:t>
            </a:r>
            <a:r>
              <a:rPr lang="en-US" sz="4800" b="1" dirty="0" err="1">
                <a:solidFill>
                  <a:schemeClr val="accent2"/>
                </a:solidFill>
              </a:rPr>
              <a:t>personalise</a:t>
            </a:r>
            <a:endParaRPr lang="en-US" sz="4800" b="1" dirty="0">
              <a:solidFill>
                <a:schemeClr val="accent2"/>
              </a:solidFill>
              <a:cs typeface="Calibri" panose="020F0502020204030204" pitchFamily="34" charset="0"/>
            </a:endParaRPr>
          </a:p>
        </p:txBody>
      </p:sp>
      <p:sp>
        <p:nvSpPr>
          <p:cNvPr id="12" name="Rectangle 11"/>
          <p:cNvSpPr/>
          <p:nvPr/>
        </p:nvSpPr>
        <p:spPr>
          <a:xfrm>
            <a:off x="665613" y="3277617"/>
            <a:ext cx="4344587" cy="1569660"/>
          </a:xfrm>
          <a:prstGeom prst="rect">
            <a:avLst/>
          </a:prstGeom>
        </p:spPr>
        <p:txBody>
          <a:bodyPr wrap="square">
            <a:spAutoFit/>
          </a:bodyPr>
          <a:lstStyle/>
          <a:p>
            <a:pPr algn="just"/>
            <a:r>
              <a:rPr lang="en-US" sz="2400" dirty="0" err="1"/>
              <a:t>personalise</a:t>
            </a:r>
            <a:r>
              <a:rPr lang="en-US" sz="2400" dirty="0"/>
              <a:t> something to mark something in some way to show that it belongs to a particular person</a:t>
            </a:r>
            <a:endParaRPr lang="en-US" sz="4000" dirty="0"/>
          </a:p>
        </p:txBody>
      </p:sp>
      <p:sp>
        <p:nvSpPr>
          <p:cNvPr id="2" name="Rectangle 1"/>
          <p:cNvSpPr/>
          <p:nvPr/>
        </p:nvSpPr>
        <p:spPr>
          <a:xfrm>
            <a:off x="1626023" y="1775685"/>
            <a:ext cx="2768708"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/ˈ</a:t>
            </a:r>
            <a:r>
              <a:rPr lang="en-US" sz="3600" kern="0" dirty="0" err="1">
                <a:solidFill>
                  <a:schemeClr val="accent2">
                    <a:lumMod val="50000"/>
                  </a:schemeClr>
                </a:solidFill>
                <a:effectLst/>
                <a:ea typeface="Times New Roman" panose="02020603050405020304" pitchFamily="18" charset="0"/>
              </a:rPr>
              <a:t>pɜːsənəlaɪz</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8C814F-62DC-E121-D77A-DAE766120161}"/>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Picture 7">
            <a:extLst>
              <a:ext uri="{FF2B5EF4-FFF2-40B4-BE49-F238E27FC236}">
                <a16:creationId xmlns:a16="http://schemas.microsoft.com/office/drawing/2014/main" id="{0F0EEEA7-A0D1-0237-3A67-8DB68A826F25}"/>
              </a:ext>
            </a:extLst>
          </p:cNvPr>
          <p:cNvPicPr>
            <a:picLocks noChangeAspect="1"/>
          </p:cNvPicPr>
          <p:nvPr/>
        </p:nvPicPr>
        <p:blipFill>
          <a:blip r:embed="rId5"/>
          <a:stretch>
            <a:fillRect/>
          </a:stretch>
        </p:blipFill>
        <p:spPr>
          <a:xfrm>
            <a:off x="5203276" y="1711395"/>
            <a:ext cx="3733992" cy="2502029"/>
          </a:xfrm>
          <a:prstGeom prst="rect">
            <a:avLst/>
          </a:prstGeom>
        </p:spPr>
      </p:pic>
      <p:pic>
        <p:nvPicPr>
          <p:cNvPr id="9" name="personalise">
            <a:hlinkClick r:id="" action="ppaction://media"/>
            <a:extLst>
              <a:ext uri="{FF2B5EF4-FFF2-40B4-BE49-F238E27FC236}">
                <a16:creationId xmlns:a16="http://schemas.microsoft.com/office/drawing/2014/main" id="{3AA13D84-772B-B3D2-C6D5-353F873599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07177" y="2556009"/>
            <a:ext cx="406400" cy="406400"/>
          </a:xfrm>
          <a:prstGeom prst="rect">
            <a:avLst/>
          </a:prstGeom>
        </p:spPr>
      </p:pic>
    </p:spTree>
    <p:extLst>
      <p:ext uri="{BB962C8B-B14F-4D97-AF65-F5344CB8AC3E}">
        <p14:creationId xmlns:p14="http://schemas.microsoft.com/office/powerpoint/2010/main" val="40735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03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09861" y="930076"/>
            <a:ext cx="545006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conversational (adj)</a:t>
            </a:r>
            <a:endParaRPr lang="en-US" sz="4800" b="1" dirty="0">
              <a:solidFill>
                <a:schemeClr val="accent2"/>
              </a:solidFill>
              <a:cs typeface="Calibri" panose="020F0502020204030204" pitchFamily="34" charset="0"/>
            </a:endParaRPr>
          </a:p>
        </p:txBody>
      </p:sp>
      <p:sp>
        <p:nvSpPr>
          <p:cNvPr id="12" name="Rectangle 11"/>
          <p:cNvSpPr/>
          <p:nvPr/>
        </p:nvSpPr>
        <p:spPr>
          <a:xfrm>
            <a:off x="509861" y="2978150"/>
            <a:ext cx="5531711" cy="954107"/>
          </a:xfrm>
          <a:prstGeom prst="rect">
            <a:avLst/>
          </a:prstGeom>
        </p:spPr>
        <p:txBody>
          <a:bodyPr wrap="square">
            <a:spAutoFit/>
          </a:bodyPr>
          <a:lstStyle/>
          <a:p>
            <a:pPr algn="just"/>
            <a:r>
              <a:rPr lang="en-US" sz="2800" dirty="0"/>
              <a:t>not formal; as used in </a:t>
            </a:r>
          </a:p>
          <a:p>
            <a:pPr algn="just"/>
            <a:r>
              <a:rPr lang="en-US" sz="2800" dirty="0"/>
              <a:t>conversation</a:t>
            </a:r>
            <a:endParaRPr lang="en-US" sz="4400" dirty="0"/>
          </a:p>
        </p:txBody>
      </p:sp>
      <p:sp>
        <p:nvSpPr>
          <p:cNvPr id="2" name="Rectangle 1"/>
          <p:cNvSpPr/>
          <p:nvPr/>
        </p:nvSpPr>
        <p:spPr>
          <a:xfrm>
            <a:off x="1647761" y="1733952"/>
            <a:ext cx="3174267"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/ˌ</a:t>
            </a:r>
            <a:r>
              <a:rPr lang="en-US" sz="3600" kern="0" dirty="0" err="1">
                <a:solidFill>
                  <a:schemeClr val="accent2">
                    <a:lumMod val="50000"/>
                  </a:schemeClr>
                </a:solidFill>
                <a:effectLst/>
                <a:ea typeface="Times New Roman" panose="02020603050405020304" pitchFamily="18" charset="0"/>
              </a:rPr>
              <a:t>kɒnvəˈseɪʃənl</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D9BB7A1-61B0-557A-CEF9-26ECD7F52C99}"/>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Picture 7">
            <a:extLst>
              <a:ext uri="{FF2B5EF4-FFF2-40B4-BE49-F238E27FC236}">
                <a16:creationId xmlns:a16="http://schemas.microsoft.com/office/drawing/2014/main" id="{F675BCA5-68BC-83AC-D1ED-D219DA959C96}"/>
              </a:ext>
            </a:extLst>
          </p:cNvPr>
          <p:cNvPicPr>
            <a:picLocks noChangeAspect="1"/>
          </p:cNvPicPr>
          <p:nvPr/>
        </p:nvPicPr>
        <p:blipFill>
          <a:blip r:embed="rId5"/>
          <a:stretch>
            <a:fillRect/>
          </a:stretch>
        </p:blipFill>
        <p:spPr>
          <a:xfrm>
            <a:off x="4822028" y="2571750"/>
            <a:ext cx="3651438" cy="2025754"/>
          </a:xfrm>
          <a:prstGeom prst="rect">
            <a:avLst/>
          </a:prstGeom>
        </p:spPr>
      </p:pic>
      <p:pic>
        <p:nvPicPr>
          <p:cNvPr id="9" name="conversational">
            <a:hlinkClick r:id="" action="ppaction://media"/>
            <a:extLst>
              <a:ext uri="{FF2B5EF4-FFF2-40B4-BE49-F238E27FC236}">
                <a16:creationId xmlns:a16="http://schemas.microsoft.com/office/drawing/2014/main" id="{70B47205-C5CA-B899-3E5A-2ADFC80BA5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01387" y="2476016"/>
            <a:ext cx="453227" cy="406400"/>
          </a:xfrm>
          <a:prstGeom prst="rect">
            <a:avLst/>
          </a:prstGeom>
        </p:spPr>
      </p:pic>
    </p:spTree>
    <p:extLst>
      <p:ext uri="{BB962C8B-B14F-4D97-AF65-F5344CB8AC3E}">
        <p14:creationId xmlns:p14="http://schemas.microsoft.com/office/powerpoint/2010/main" val="29718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06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31151775"/>
              </p:ext>
            </p:extLst>
          </p:nvPr>
        </p:nvGraphicFramePr>
        <p:xfrm>
          <a:off x="185737" y="646743"/>
          <a:ext cx="8772525" cy="4400457"/>
        </p:xfrm>
        <a:graphic>
          <a:graphicData uri="http://schemas.openxmlformats.org/drawingml/2006/table">
            <a:tbl>
              <a:tblPr firstRow="1" bandRow="1">
                <a:tableStyleId>{5DA37D80-6434-44D0-A028-1B22A696006F}</a:tableStyleId>
              </a:tblPr>
              <a:tblGrid>
                <a:gridCol w="1528763">
                  <a:extLst>
                    <a:ext uri="{9D8B030D-6E8A-4147-A177-3AD203B41FA5}">
                      <a16:colId xmlns:a16="http://schemas.microsoft.com/office/drawing/2014/main" val="20000"/>
                    </a:ext>
                  </a:extLst>
                </a:gridCol>
                <a:gridCol w="1567543">
                  <a:extLst>
                    <a:ext uri="{9D8B030D-6E8A-4147-A177-3AD203B41FA5}">
                      <a16:colId xmlns:a16="http://schemas.microsoft.com/office/drawing/2014/main" val="20003"/>
                    </a:ext>
                  </a:extLst>
                </a:gridCol>
                <a:gridCol w="4204607">
                  <a:extLst>
                    <a:ext uri="{9D8B030D-6E8A-4147-A177-3AD203B41FA5}">
                      <a16:colId xmlns:a16="http://schemas.microsoft.com/office/drawing/2014/main" val="20001"/>
                    </a:ext>
                  </a:extLst>
                </a:gridCol>
                <a:gridCol w="1471612">
                  <a:extLst>
                    <a:ext uri="{9D8B030D-6E8A-4147-A177-3AD203B41FA5}">
                      <a16:colId xmlns:a16="http://schemas.microsoft.com/office/drawing/2014/main" val="20002"/>
                    </a:ext>
                  </a:extLst>
                </a:gridCol>
              </a:tblGrid>
              <a:tr h="659543">
                <a:tc>
                  <a:txBody>
                    <a:bodyPr/>
                    <a:lstStyle/>
                    <a:p>
                      <a:pPr marL="0" marR="0" algn="ctr">
                        <a:lnSpc>
                          <a:spcPct val="100000"/>
                        </a:lnSpc>
                        <a:spcBef>
                          <a:spcPts val="0"/>
                        </a:spcBef>
                        <a:spcAft>
                          <a:spcPts val="0"/>
                        </a:spcAft>
                      </a:pPr>
                      <a:r>
                        <a:rPr lang="en-US" sz="1750" b="1" dirty="0">
                          <a:solidFill>
                            <a:schemeClr val="accent2">
                              <a:lumMod val="50000"/>
                            </a:schemeClr>
                          </a:solidFill>
                          <a:effectLst/>
                          <a:latin typeface="+mn-lt"/>
                          <a:ea typeface="Calibri" panose="020F0502020204030204" pitchFamily="34" charset="0"/>
                          <a:cs typeface="Times New Roman" panose="02020603050405020304" pitchFamily="18" charset="0"/>
                        </a:rPr>
                        <a:t>Form</a:t>
                      </a:r>
                      <a:endParaRPr lang="en-US" sz="175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750" b="1">
                          <a:solidFill>
                            <a:schemeClr val="accent2">
                              <a:lumMod val="50000"/>
                            </a:schemeClr>
                          </a:solidFill>
                          <a:effectLst/>
                          <a:latin typeface="+mn-lt"/>
                          <a:ea typeface="Calibri" panose="020F0502020204030204" pitchFamily="34" charset="0"/>
                          <a:cs typeface="Times New Roman" panose="02020603050405020304" pitchFamily="18" charset="0"/>
                        </a:rPr>
                        <a:t>Pronunciation</a:t>
                      </a:r>
                      <a:endParaRPr lang="en-US" sz="1750" b="1">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750" b="1" dirty="0">
                          <a:solidFill>
                            <a:schemeClr val="accent2">
                              <a:lumMod val="50000"/>
                            </a:schemeClr>
                          </a:solidFill>
                          <a:effectLst/>
                          <a:latin typeface="+mn-lt"/>
                          <a:ea typeface="Calibri" panose="020F0502020204030204" pitchFamily="34" charset="0"/>
                          <a:cs typeface="Times New Roman" panose="02020603050405020304" pitchFamily="18" charset="0"/>
                        </a:rPr>
                        <a:t>Meaning</a:t>
                      </a:r>
                      <a:endParaRPr lang="en-US" sz="175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750" b="1" dirty="0">
                          <a:solidFill>
                            <a:schemeClr val="accent2">
                              <a:lumMod val="50000"/>
                            </a:schemeClr>
                          </a:solidFill>
                          <a:effectLst/>
                          <a:latin typeface="+mn-lt"/>
                          <a:ea typeface="Calibri" panose="020F0502020204030204" pitchFamily="34" charset="0"/>
                          <a:cs typeface="Times New Roman" panose="02020603050405020304" pitchFamily="18" charset="0"/>
                        </a:rPr>
                        <a:t>Vietnamese</a:t>
                      </a:r>
                      <a:r>
                        <a:rPr lang="vi-VN" sz="1750" b="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vi-VN" sz="175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equivalent</a:t>
                      </a:r>
                      <a:r>
                        <a:rPr lang="vi-VN" sz="1750" b="1" dirty="0">
                          <a:solidFill>
                            <a:schemeClr val="accent2">
                              <a:lumMod val="50000"/>
                            </a:schemeClr>
                          </a:solidFill>
                          <a:effectLst/>
                          <a:latin typeface="+mn-lt"/>
                          <a:ea typeface="Calibri" panose="020F0502020204030204" pitchFamily="34" charset="0"/>
                          <a:cs typeface="Times New Roman" panose="02020603050405020304" pitchFamily="18" charset="0"/>
                        </a:rPr>
                        <a:t>  </a:t>
                      </a:r>
                      <a:endParaRPr lang="en-US" sz="175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751514">
                <a:tc>
                  <a:txBody>
                    <a:bodyPr/>
                    <a:lstStyle/>
                    <a:p>
                      <a:pPr marL="0" marR="0" lvl="0" indent="0">
                        <a:lnSpc>
                          <a:spcPct val="107000"/>
                        </a:lnSpc>
                        <a:spcBef>
                          <a:spcPts val="0"/>
                        </a:spcBef>
                        <a:spcAft>
                          <a:spcPts val="0"/>
                        </a:spcAft>
                        <a:buFont typeface="+mj-lt"/>
                        <a:buNone/>
                      </a:pPr>
                      <a:r>
                        <a:rPr lang="en-US" sz="1600" kern="100" dirty="0">
                          <a:solidFill>
                            <a:srgbClr val="000000"/>
                          </a:solidFill>
                          <a:effectLst/>
                          <a:latin typeface="+mn-lt"/>
                          <a:ea typeface="Calibri" panose="020F0502020204030204" pitchFamily="34" charset="0"/>
                          <a:cs typeface="Times New Roman" panose="02020603050405020304" pitchFamily="18" charset="0"/>
                        </a:rPr>
                        <a:t>1. portfolio (n) </a:t>
                      </a:r>
                      <a:endParaRPr lang="en-US" sz="14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/pɔːtˈfəʊliəʊ/</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a collection of photographs, drawings, etc. that you use as an example of your work</a:t>
                      </a:r>
                      <a:endParaRPr lang="en-US"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0">
                        <a:lnSpc>
                          <a:spcPct val="107000"/>
                        </a:lnSpc>
                        <a:spcBef>
                          <a:spcPts val="0"/>
                        </a:spcBef>
                        <a:spcAft>
                          <a:spcPts val="0"/>
                        </a:spcAft>
                      </a:pPr>
                      <a:r>
                        <a:rPr lang="en-US" sz="1600" kern="100">
                          <a:solidFill>
                            <a:srgbClr val="000000"/>
                          </a:solidFill>
                          <a:effectLst/>
                          <a:latin typeface="+mn-lt"/>
                          <a:ea typeface="Times New Roman" panose="02020603050405020304" pitchFamily="18" charset="0"/>
                          <a:cs typeface="Times New Roman" panose="02020603050405020304" pitchFamily="18" charset="0"/>
                        </a:rPr>
                        <a:t>bộ tài liệu</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1823">
                <a:tc>
                  <a:txBody>
                    <a:bodyPr/>
                    <a:lstStyle/>
                    <a:p>
                      <a:pPr marL="0" marR="0" lvl="0" indent="0">
                        <a:lnSpc>
                          <a:spcPct val="107000"/>
                        </a:lnSpc>
                        <a:spcBef>
                          <a:spcPts val="0"/>
                        </a:spcBef>
                        <a:spcAft>
                          <a:spcPts val="0"/>
                        </a:spcAft>
                        <a:buFont typeface="+mj-lt"/>
                        <a:buNone/>
                      </a:pPr>
                      <a:r>
                        <a:rPr lang="en-US" sz="1600" kern="100" dirty="0">
                          <a:solidFill>
                            <a:srgbClr val="000000"/>
                          </a:solidFill>
                          <a:effectLst/>
                          <a:latin typeface="+mn-lt"/>
                          <a:ea typeface="Calibri" panose="020F0502020204030204" pitchFamily="34" charset="0"/>
                          <a:cs typeface="Times New Roman" panose="02020603050405020304" pitchFamily="18" charset="0"/>
                        </a:rPr>
                        <a:t>2. effortlessly (adv)</a:t>
                      </a:r>
                      <a:endParaRPr lang="en-US" sz="14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/ˈefətləsli/</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600" kern="100">
                          <a:solidFill>
                            <a:srgbClr val="4577BF"/>
                          </a:solidFill>
                          <a:effectLst/>
                          <a:latin typeface="+mn-lt"/>
                          <a:ea typeface="Times New Roman" panose="02020603050405020304" pitchFamily="18" charset="0"/>
                          <a:cs typeface="Times New Roman" panose="02020603050405020304" pitchFamily="18" charset="0"/>
                        </a:rPr>
                        <a:t>​</a:t>
                      </a:r>
                      <a:r>
                        <a:rPr lang="en-US" sz="1600" kern="100">
                          <a:solidFill>
                            <a:srgbClr val="333333"/>
                          </a:solidFill>
                          <a:effectLst/>
                          <a:latin typeface="+mn-lt"/>
                          <a:ea typeface="Times New Roman" panose="02020603050405020304" pitchFamily="18" charset="0"/>
                          <a:cs typeface="Times New Roman" panose="02020603050405020304" pitchFamily="18" charset="0"/>
                        </a:rPr>
                        <a:t>in a way that needs little or no effort, and that seems easy</a:t>
                      </a:r>
                      <a:endParaRPr lang="en-US"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0">
                        <a:lnSpc>
                          <a:spcPct val="107000"/>
                        </a:lnSpc>
                        <a:spcBef>
                          <a:spcPts val="0"/>
                        </a:spcBef>
                        <a:spcAft>
                          <a:spcPts val="0"/>
                        </a:spcAft>
                      </a:pPr>
                      <a:r>
                        <a:rPr lang="en-US" sz="1600" kern="100">
                          <a:solidFill>
                            <a:srgbClr val="000000"/>
                          </a:solidFill>
                          <a:effectLst/>
                          <a:latin typeface="+mn-lt"/>
                          <a:ea typeface="Times New Roman" panose="02020603050405020304" pitchFamily="18" charset="0"/>
                          <a:cs typeface="Times New Roman" panose="02020603050405020304" pitchFamily="18" charset="0"/>
                        </a:rPr>
                        <a:t>không tốn sức</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1823">
                <a:tc>
                  <a:txBody>
                    <a:bodyPr/>
                    <a:lstStyle/>
                    <a:p>
                      <a:pPr marL="0" marR="0" lvl="0" indent="0">
                        <a:lnSpc>
                          <a:spcPct val="107000"/>
                        </a:lnSpc>
                        <a:spcBef>
                          <a:spcPts val="0"/>
                        </a:spcBef>
                        <a:spcAft>
                          <a:spcPts val="0"/>
                        </a:spcAft>
                        <a:buFont typeface="+mj-lt"/>
                        <a:buNone/>
                      </a:pPr>
                      <a:r>
                        <a:rPr lang="en-US" sz="1600" kern="100" dirty="0">
                          <a:solidFill>
                            <a:srgbClr val="000000"/>
                          </a:solidFill>
                          <a:effectLst/>
                          <a:latin typeface="+mn-lt"/>
                          <a:ea typeface="Calibri" panose="020F0502020204030204" pitchFamily="34" charset="0"/>
                          <a:cs typeface="Times New Roman" panose="02020603050405020304" pitchFamily="18" charset="0"/>
                        </a:rPr>
                        <a:t>3. concept (n)</a:t>
                      </a:r>
                      <a:endParaRPr lang="en-US" sz="14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/ˈkɒnsept/</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600" kern="100" dirty="0">
                          <a:solidFill>
                            <a:srgbClr val="333333"/>
                          </a:solidFill>
                          <a:effectLst/>
                          <a:latin typeface="+mn-lt"/>
                          <a:ea typeface="Times New Roman" panose="02020603050405020304" pitchFamily="18" charset="0"/>
                          <a:cs typeface="Times New Roman" panose="02020603050405020304" pitchFamily="18" charset="0"/>
                        </a:rPr>
                        <a:t>an idea or a principle that is connected with something</a:t>
                      </a:r>
                      <a:r>
                        <a:rPr lang="en-US" sz="16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600" u="none" strike="noStrike" kern="100" dirty="0">
                          <a:solidFill>
                            <a:srgbClr val="000000"/>
                          </a:solidFill>
                          <a:effectLst/>
                          <a:latin typeface="+mn-lt"/>
                          <a:ea typeface="Times New Roman" panose="02020603050405020304" pitchFamily="18" charset="0"/>
                          <a:cs typeface="Times New Roman" panose="02020603050405020304" pitchFamily="18" charset="0"/>
                        </a:rPr>
                        <a:t>abstract</a:t>
                      </a:r>
                      <a:endParaRPr lang="en-US" sz="16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600" kern="100">
                          <a:solidFill>
                            <a:srgbClr val="000000"/>
                          </a:solidFill>
                          <a:effectLst/>
                          <a:latin typeface="+mn-lt"/>
                          <a:ea typeface="Times New Roman" panose="02020603050405020304" pitchFamily="18" charset="0"/>
                          <a:cs typeface="Times New Roman" panose="02020603050405020304" pitchFamily="18" charset="0"/>
                        </a:rPr>
                        <a:t>khái niệm</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1823">
                <a:tc>
                  <a:txBody>
                    <a:bodyPr/>
                    <a:lstStyle/>
                    <a:p>
                      <a:pPr marL="0" marR="0" lvl="0" indent="0">
                        <a:lnSpc>
                          <a:spcPct val="107000"/>
                        </a:lnSpc>
                        <a:spcBef>
                          <a:spcPts val="0"/>
                        </a:spcBef>
                        <a:spcAft>
                          <a:spcPts val="0"/>
                        </a:spcAft>
                        <a:buFont typeface="+mj-lt"/>
                        <a:buNone/>
                      </a:pPr>
                      <a:r>
                        <a:rPr lang="en-US" sz="1600" kern="100" dirty="0">
                          <a:solidFill>
                            <a:srgbClr val="000000"/>
                          </a:solidFill>
                          <a:effectLst/>
                          <a:latin typeface="+mn-lt"/>
                          <a:ea typeface="Calibri" panose="020F0502020204030204" pitchFamily="34" charset="0"/>
                          <a:cs typeface="Times New Roman" panose="02020603050405020304" pitchFamily="18" charset="0"/>
                        </a:rPr>
                        <a:t>4. (to) </a:t>
                      </a:r>
                      <a:r>
                        <a:rPr lang="en-US" sz="1600" kern="100" dirty="0" err="1">
                          <a:solidFill>
                            <a:srgbClr val="000000"/>
                          </a:solidFill>
                          <a:effectLst/>
                          <a:latin typeface="+mn-lt"/>
                          <a:ea typeface="Calibri" panose="020F0502020204030204" pitchFamily="34" charset="0"/>
                          <a:cs typeface="Times New Roman" panose="02020603050405020304" pitchFamily="18" charset="0"/>
                        </a:rPr>
                        <a:t>personalise</a:t>
                      </a:r>
                      <a:endParaRPr lang="en-US" sz="14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/ˈpɜːsənəlaɪz/</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personalise something to mark something in some way to show that it belongs to a particular person</a:t>
                      </a:r>
                      <a:endParaRPr lang="en-US"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600" kern="100">
                          <a:solidFill>
                            <a:srgbClr val="000000"/>
                          </a:solidFill>
                          <a:effectLst/>
                          <a:latin typeface="+mn-lt"/>
                          <a:ea typeface="Times New Roman" panose="02020603050405020304" pitchFamily="18" charset="0"/>
                          <a:cs typeface="Times New Roman" panose="02020603050405020304" pitchFamily="18" charset="0"/>
                        </a:rPr>
                        <a:t>cá nhân hóa</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179742"/>
                  </a:ext>
                </a:extLst>
              </a:tr>
              <a:tr h="0">
                <a:tc>
                  <a:txBody>
                    <a:bodyPr/>
                    <a:lstStyle/>
                    <a:p>
                      <a:pPr marL="0" marR="0" lvl="0" indent="0">
                        <a:lnSpc>
                          <a:spcPct val="107000"/>
                        </a:lnSpc>
                        <a:spcBef>
                          <a:spcPts val="0"/>
                        </a:spcBef>
                        <a:spcAft>
                          <a:spcPts val="0"/>
                        </a:spcAft>
                        <a:buFont typeface="+mj-lt"/>
                        <a:buNone/>
                      </a:pPr>
                      <a:r>
                        <a:rPr lang="en-US" sz="1600" kern="100" dirty="0">
                          <a:solidFill>
                            <a:srgbClr val="000000"/>
                          </a:solidFill>
                          <a:effectLst/>
                          <a:latin typeface="+mn-lt"/>
                          <a:ea typeface="Calibri" panose="020F0502020204030204" pitchFamily="34" charset="0"/>
                          <a:cs typeface="Times New Roman" panose="02020603050405020304" pitchFamily="18" charset="0"/>
                        </a:rPr>
                        <a:t>5.conversational (adj)</a:t>
                      </a:r>
                      <a:endParaRPr lang="en-US" sz="14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/ˌkɒnvəˈseɪʃənl/</a:t>
                      </a:r>
                      <a:endParaRPr lang="en-US"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600" kern="100">
                          <a:solidFill>
                            <a:srgbClr val="333333"/>
                          </a:solidFill>
                          <a:effectLst/>
                          <a:latin typeface="+mn-lt"/>
                          <a:ea typeface="Times New Roman" panose="02020603050405020304" pitchFamily="18" charset="0"/>
                          <a:cs typeface="Times New Roman" panose="02020603050405020304" pitchFamily="18" charset="0"/>
                        </a:rPr>
                        <a:t>not formal; as used in conversation</a:t>
                      </a:r>
                      <a:endParaRPr lang="en-US"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600" kern="1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16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600" kern="100" dirty="0" err="1">
                          <a:solidFill>
                            <a:srgbClr val="000000"/>
                          </a:solidFill>
                          <a:effectLst/>
                          <a:latin typeface="+mn-lt"/>
                          <a:ea typeface="Times New Roman" panose="02020603050405020304" pitchFamily="18" charset="0"/>
                          <a:cs typeface="Times New Roman" panose="02020603050405020304" pitchFamily="18" charset="0"/>
                        </a:rPr>
                        <a:t>giao</a:t>
                      </a:r>
                      <a:r>
                        <a:rPr lang="en-US" sz="16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600" kern="100" dirty="0" err="1">
                          <a:solidFill>
                            <a:srgbClr val="000000"/>
                          </a:solidFill>
                          <a:effectLst/>
                          <a:latin typeface="+mn-lt"/>
                          <a:ea typeface="Times New Roman" panose="02020603050405020304" pitchFamily="18" charset="0"/>
                          <a:cs typeface="Times New Roman" panose="02020603050405020304" pitchFamily="18" charset="0"/>
                        </a:rPr>
                        <a:t>tiếp</a:t>
                      </a:r>
                      <a:r>
                        <a:rPr lang="en-US" sz="16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600" kern="100" dirty="0" err="1">
                          <a:solidFill>
                            <a:srgbClr val="000000"/>
                          </a:solidFill>
                          <a:effectLst/>
                          <a:latin typeface="+mn-lt"/>
                          <a:ea typeface="Times New Roman" panose="02020603050405020304" pitchFamily="18" charset="0"/>
                          <a:cs typeface="Times New Roman" panose="02020603050405020304" pitchFamily="18" charset="0"/>
                        </a:rPr>
                        <a:t>thông</a:t>
                      </a:r>
                      <a:r>
                        <a:rPr lang="en-US" sz="16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600" kern="100" dirty="0" err="1">
                          <a:solidFill>
                            <a:srgbClr val="000000"/>
                          </a:solidFill>
                          <a:effectLst/>
                          <a:latin typeface="+mn-lt"/>
                          <a:ea typeface="Times New Roman" panose="02020603050405020304" pitchFamily="18" charset="0"/>
                          <a:cs typeface="Times New Roman" panose="02020603050405020304" pitchFamily="18" charset="0"/>
                        </a:rPr>
                        <a:t>thường</a:t>
                      </a:r>
                      <a:endParaRPr lang="en-US" sz="16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4436326"/>
                  </a:ext>
                </a:extLst>
              </a:tr>
            </a:tbl>
          </a:graphicData>
        </a:graphic>
      </p:graphicFrame>
    </p:spTree>
    <p:extLst>
      <p:ext uri="{BB962C8B-B14F-4D97-AF65-F5344CB8AC3E}">
        <p14:creationId xmlns:p14="http://schemas.microsoft.com/office/powerpoint/2010/main" val="192896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76155" y="660508"/>
            <a:ext cx="8120888" cy="892552"/>
          </a:xfrm>
          <a:prstGeom prst="rect">
            <a:avLst/>
          </a:prstGeom>
        </p:spPr>
        <p:txBody>
          <a:bodyPr wrap="square">
            <a:spAutoFit/>
          </a:bodyPr>
          <a:lstStyle/>
          <a:p>
            <a:pPr marL="0" marR="0" indent="0" fontAlgn="auto">
              <a:spcBef>
                <a:spcPts val="0"/>
              </a:spcBef>
              <a:spcAft>
                <a:spcPts val="0"/>
              </a:spcAft>
            </a:pPr>
            <a:r>
              <a:rPr lang="en-US" sz="2600" b="1" kern="0" dirty="0">
                <a:solidFill>
                  <a:srgbClr val="000000"/>
                </a:solidFill>
                <a:effectLst/>
                <a:ea typeface="Times New Roman" panose="02020603050405020304" pitchFamily="18" charset="0"/>
                <a:cs typeface="Times New Roman" panose="02020603050405020304" pitchFamily="18" charset="0"/>
              </a:rPr>
              <a:t>Read the article. Choose the correct meanings of the highlighted words.</a:t>
            </a:r>
            <a:r>
              <a:rPr lang="en-US" sz="2600" kern="0" dirty="0">
                <a:effectLst/>
                <a:ea typeface="Times New Roman" panose="02020603050405020304" pitchFamily="18" charset="0"/>
                <a:cs typeface="Times New Roman" panose="02020603050405020304" pitchFamily="18" charset="0"/>
              </a:rPr>
              <a:t> </a:t>
            </a:r>
            <a:endParaRPr lang="en-US" sz="2600" b="1" dirty="0">
              <a:cs typeface="Times New Roman" panose="02020603050405020304" pitchFamily="18" charset="0"/>
            </a:endParaRPr>
          </a:p>
        </p:txBody>
      </p:sp>
      <p:sp>
        <p:nvSpPr>
          <p:cNvPr id="12" name="Oval 11">
            <a:extLst>
              <a:ext uri="{FF2B5EF4-FFF2-40B4-BE49-F238E27FC236}">
                <a16:creationId xmlns:a16="http://schemas.microsoft.com/office/drawing/2014/main" id="{B565BFA4-012C-FF29-27DB-FAAB2DDEB97A}"/>
              </a:ext>
            </a:extLst>
          </p:cNvPr>
          <p:cNvSpPr/>
          <p:nvPr/>
        </p:nvSpPr>
        <p:spPr>
          <a:xfrm>
            <a:off x="780696" y="2792188"/>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7FB97E-A891-978F-B90C-8D70ED91D3F6}"/>
              </a:ext>
            </a:extLst>
          </p:cNvPr>
          <p:cNvSpPr/>
          <p:nvPr/>
        </p:nvSpPr>
        <p:spPr>
          <a:xfrm>
            <a:off x="780695" y="3782559"/>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C487F9-912B-E98A-B9D9-D643860E25BF}"/>
              </a:ext>
            </a:extLst>
          </p:cNvPr>
          <p:cNvSpPr txBox="1"/>
          <p:nvPr/>
        </p:nvSpPr>
        <p:spPr>
          <a:xfrm>
            <a:off x="763737" y="1714555"/>
            <a:ext cx="7907327" cy="3477875"/>
          </a:xfrm>
          <a:prstGeom prst="rect">
            <a:avLst/>
          </a:prstGeom>
          <a:noFill/>
        </p:spPr>
        <p:txBody>
          <a:bodyPr wrap="square">
            <a:spAutoFit/>
          </a:bodyPr>
          <a:lstStyle/>
          <a:p>
            <a:r>
              <a:rPr lang="en-US" sz="2200" b="1" i="0" dirty="0">
                <a:solidFill>
                  <a:srgbClr val="E45A83"/>
                </a:solidFill>
                <a:effectLst/>
                <a:latin typeface="UTMAvoBold" panose="02040603050506020204" pitchFamily="18" charset="0"/>
              </a:rPr>
              <a:t>1. </a:t>
            </a:r>
            <a:r>
              <a:rPr lang="en-US" sz="2200" b="1" i="0" dirty="0">
                <a:solidFill>
                  <a:srgbClr val="000000"/>
                </a:solidFill>
                <a:effectLst/>
                <a:latin typeface="UTM-Avo"/>
              </a:rPr>
              <a:t>portfolio</a:t>
            </a:r>
          </a:p>
          <a:p>
            <a:r>
              <a:rPr lang="en-US" sz="2200" b="1" i="0" dirty="0">
                <a:solidFill>
                  <a:srgbClr val="E45A83"/>
                </a:solidFill>
                <a:effectLst/>
                <a:latin typeface="UTMAvoBold" panose="02040603050506020204" pitchFamily="18" charset="0"/>
              </a:rPr>
              <a:t>A. </a:t>
            </a:r>
            <a:r>
              <a:rPr lang="en-US" sz="2200" b="0" i="0" dirty="0">
                <a:solidFill>
                  <a:srgbClr val="000000"/>
                </a:solidFill>
                <a:effectLst/>
                <a:latin typeface="UTM-Avo"/>
              </a:rPr>
              <a:t>collection of someone’s prizes</a:t>
            </a:r>
          </a:p>
          <a:p>
            <a:r>
              <a:rPr lang="en-US" sz="2200" b="1" i="0" dirty="0">
                <a:solidFill>
                  <a:srgbClr val="E45A83"/>
                </a:solidFill>
                <a:effectLst/>
                <a:latin typeface="UTMAvoBold" panose="02040603050506020204" pitchFamily="18" charset="0"/>
              </a:rPr>
              <a:t>B. </a:t>
            </a:r>
            <a:r>
              <a:rPr lang="en-US" sz="2200" b="0" i="0" dirty="0">
                <a:solidFill>
                  <a:srgbClr val="000000"/>
                </a:solidFill>
                <a:effectLst/>
                <a:latin typeface="UTM-Avo"/>
              </a:rPr>
              <a:t>collection of someone’s work such as drawings or documents</a:t>
            </a:r>
          </a:p>
          <a:p>
            <a:r>
              <a:rPr lang="en-US" sz="2200" b="1" i="0" dirty="0">
                <a:solidFill>
                  <a:srgbClr val="E45A83"/>
                </a:solidFill>
                <a:effectLst/>
                <a:latin typeface="UTMAvoBold" panose="02040603050506020204" pitchFamily="18" charset="0"/>
              </a:rPr>
              <a:t>C. </a:t>
            </a:r>
            <a:r>
              <a:rPr lang="en-US" sz="2200" b="0" i="0" dirty="0">
                <a:solidFill>
                  <a:srgbClr val="000000"/>
                </a:solidFill>
                <a:effectLst/>
                <a:latin typeface="UTM-Avo"/>
              </a:rPr>
              <a:t>collection of someone’s learning and working experience</a:t>
            </a:r>
          </a:p>
          <a:p>
            <a:r>
              <a:rPr lang="en-US" sz="2200" b="1" i="0" dirty="0">
                <a:solidFill>
                  <a:srgbClr val="E45A83"/>
                </a:solidFill>
                <a:effectLst/>
                <a:latin typeface="UTMAvoBold" panose="02040603050506020204" pitchFamily="18" charset="0"/>
              </a:rPr>
              <a:t>2. </a:t>
            </a:r>
            <a:r>
              <a:rPr lang="en-US" sz="2200" b="1" i="0" dirty="0">
                <a:solidFill>
                  <a:srgbClr val="000000"/>
                </a:solidFill>
                <a:effectLst/>
                <a:latin typeface="UTM-Avo"/>
              </a:rPr>
              <a:t>virtual</a:t>
            </a:r>
          </a:p>
          <a:p>
            <a:r>
              <a:rPr lang="en-US" sz="2200" b="1" dirty="0">
                <a:solidFill>
                  <a:srgbClr val="E45A83"/>
                </a:solidFill>
                <a:latin typeface="UTMAvoBold" panose="02040603050506020204" pitchFamily="18" charset="0"/>
              </a:rPr>
              <a:t>A</a:t>
            </a:r>
            <a:r>
              <a:rPr lang="en-US" sz="2200" b="1" i="0" dirty="0">
                <a:solidFill>
                  <a:srgbClr val="E45A83"/>
                </a:solidFill>
                <a:effectLst/>
                <a:latin typeface="UTMAvoBold" panose="02040603050506020204" pitchFamily="18" charset="0"/>
              </a:rPr>
              <a:t>. </a:t>
            </a:r>
            <a:r>
              <a:rPr lang="en-US" sz="2200" b="0" i="0" dirty="0">
                <a:solidFill>
                  <a:srgbClr val="000000"/>
                </a:solidFill>
                <a:effectLst/>
                <a:latin typeface="UTM-Avo"/>
              </a:rPr>
              <a:t>not made of natural things</a:t>
            </a:r>
          </a:p>
          <a:p>
            <a:r>
              <a:rPr lang="en-US" sz="2200" b="1" i="0" dirty="0">
                <a:solidFill>
                  <a:srgbClr val="E45A83"/>
                </a:solidFill>
                <a:effectLst/>
                <a:latin typeface="UTMAvoBold" panose="02040603050506020204" pitchFamily="18" charset="0"/>
              </a:rPr>
              <a:t>B. </a:t>
            </a:r>
            <a:r>
              <a:rPr lang="en-US" sz="2200" b="0" i="0" dirty="0">
                <a:solidFill>
                  <a:srgbClr val="000000"/>
                </a:solidFill>
                <a:effectLst/>
                <a:latin typeface="UTM-Avo"/>
              </a:rPr>
              <a:t>made, done, or seen on the Internet or a computer rather than the real world</a:t>
            </a:r>
          </a:p>
          <a:p>
            <a:r>
              <a:rPr lang="en-US" sz="2200" b="1" i="0" dirty="0">
                <a:solidFill>
                  <a:srgbClr val="E45A83"/>
                </a:solidFill>
                <a:effectLst/>
                <a:latin typeface="UTMAvoBold" panose="02040603050506020204" pitchFamily="18" charset="0"/>
              </a:rPr>
              <a:t>C. </a:t>
            </a:r>
            <a:r>
              <a:rPr lang="en-US" sz="2200" b="0" i="0" dirty="0">
                <a:solidFill>
                  <a:srgbClr val="000000"/>
                </a:solidFill>
                <a:effectLst/>
                <a:latin typeface="UTM-Avo"/>
              </a:rPr>
              <a:t>very similar to the real world but appearing in a different form</a:t>
            </a:r>
            <a:r>
              <a:rPr lang="en-US" sz="2200" dirty="0"/>
              <a:t> </a:t>
            </a:r>
            <a:br>
              <a:rPr lang="en-US" sz="2200" dirty="0"/>
            </a:br>
            <a:endParaRPr lang="en-US" sz="2200" dirty="0"/>
          </a:p>
        </p:txBody>
      </p:sp>
    </p:spTree>
    <p:extLst>
      <p:ext uri="{BB962C8B-B14F-4D97-AF65-F5344CB8AC3E}">
        <p14:creationId xmlns:p14="http://schemas.microsoft.com/office/powerpoint/2010/main" val="42898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76155" y="660508"/>
            <a:ext cx="8120888" cy="892552"/>
          </a:xfrm>
          <a:prstGeom prst="rect">
            <a:avLst/>
          </a:prstGeom>
        </p:spPr>
        <p:txBody>
          <a:bodyPr wrap="square">
            <a:spAutoFit/>
          </a:bodyPr>
          <a:lstStyle/>
          <a:p>
            <a:pPr marL="0" marR="0" indent="0" fontAlgn="auto">
              <a:spcBef>
                <a:spcPts val="0"/>
              </a:spcBef>
              <a:spcAft>
                <a:spcPts val="0"/>
              </a:spcAft>
            </a:pPr>
            <a:r>
              <a:rPr lang="en-US" sz="2600" b="1" kern="0" dirty="0">
                <a:solidFill>
                  <a:srgbClr val="000000"/>
                </a:solidFill>
                <a:effectLst/>
                <a:ea typeface="Times New Roman" panose="02020603050405020304" pitchFamily="18" charset="0"/>
                <a:cs typeface="Times New Roman" panose="02020603050405020304" pitchFamily="18" charset="0"/>
              </a:rPr>
              <a:t>Read the article. Choose the correct meanings of the highlighted words.</a:t>
            </a:r>
            <a:r>
              <a:rPr lang="en-US" sz="2600" kern="0" dirty="0">
                <a:effectLst/>
                <a:ea typeface="Times New Roman" panose="02020603050405020304" pitchFamily="18" charset="0"/>
                <a:cs typeface="Times New Roman" panose="02020603050405020304" pitchFamily="18" charset="0"/>
              </a:rPr>
              <a:t> </a:t>
            </a:r>
            <a:endParaRPr lang="en-US" sz="2600" b="1" dirty="0">
              <a:cs typeface="Times New Roman" panose="02020603050405020304" pitchFamily="18" charset="0"/>
            </a:endParaRPr>
          </a:p>
        </p:txBody>
      </p:sp>
      <p:sp>
        <p:nvSpPr>
          <p:cNvPr id="12" name="Oval 11">
            <a:extLst>
              <a:ext uri="{FF2B5EF4-FFF2-40B4-BE49-F238E27FC236}">
                <a16:creationId xmlns:a16="http://schemas.microsoft.com/office/drawing/2014/main" id="{B565BFA4-012C-FF29-27DB-FAAB2DDEB97A}"/>
              </a:ext>
            </a:extLst>
          </p:cNvPr>
          <p:cNvSpPr/>
          <p:nvPr/>
        </p:nvSpPr>
        <p:spPr>
          <a:xfrm>
            <a:off x="1240970" y="2100353"/>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7FB97E-A891-978F-B90C-8D70ED91D3F6}"/>
              </a:ext>
            </a:extLst>
          </p:cNvPr>
          <p:cNvSpPr/>
          <p:nvPr/>
        </p:nvSpPr>
        <p:spPr>
          <a:xfrm>
            <a:off x="1254040" y="4100966"/>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BAC1CB-17B9-8772-54D7-B6E084E7B452}"/>
              </a:ext>
            </a:extLst>
          </p:cNvPr>
          <p:cNvSpPr txBox="1"/>
          <p:nvPr/>
        </p:nvSpPr>
        <p:spPr>
          <a:xfrm>
            <a:off x="1254040" y="1665625"/>
            <a:ext cx="6294665" cy="3477875"/>
          </a:xfrm>
          <a:prstGeom prst="rect">
            <a:avLst/>
          </a:prstGeom>
          <a:noFill/>
        </p:spPr>
        <p:txBody>
          <a:bodyPr wrap="square">
            <a:spAutoFit/>
          </a:bodyPr>
          <a:lstStyle/>
          <a:p>
            <a:r>
              <a:rPr lang="en-US" sz="2200" b="1" i="0" dirty="0">
                <a:solidFill>
                  <a:srgbClr val="E45A83"/>
                </a:solidFill>
                <a:effectLst/>
                <a:latin typeface="UTMAvoBold" panose="02040603050506020204" pitchFamily="18" charset="0"/>
              </a:rPr>
              <a:t>3. </a:t>
            </a:r>
            <a:r>
              <a:rPr lang="en-US" sz="2200" b="1" i="0" dirty="0">
                <a:solidFill>
                  <a:srgbClr val="000000"/>
                </a:solidFill>
                <a:effectLst/>
                <a:latin typeface="UTM-Avo"/>
              </a:rPr>
              <a:t>hands-on</a:t>
            </a:r>
          </a:p>
          <a:p>
            <a:r>
              <a:rPr lang="en-US" sz="2200" b="1" i="0" dirty="0">
                <a:solidFill>
                  <a:srgbClr val="E45A83"/>
                </a:solidFill>
                <a:effectLst/>
                <a:latin typeface="UTMAvoBold" panose="02040603050506020204" pitchFamily="18" charset="0"/>
              </a:rPr>
              <a:t>A. </a:t>
            </a:r>
            <a:r>
              <a:rPr lang="en-US" sz="2200" b="0" i="0" dirty="0">
                <a:solidFill>
                  <a:srgbClr val="000000"/>
                </a:solidFill>
                <a:effectLst/>
                <a:latin typeface="UTM-Avo"/>
              </a:rPr>
              <a:t>doing something yourself rather than just talking about it</a:t>
            </a:r>
          </a:p>
          <a:p>
            <a:r>
              <a:rPr lang="en-US" sz="2200" b="1" i="0" dirty="0">
                <a:solidFill>
                  <a:srgbClr val="E45A83"/>
                </a:solidFill>
                <a:effectLst/>
                <a:latin typeface="UTMAvoBold" panose="02040603050506020204" pitchFamily="18" charset="0"/>
              </a:rPr>
              <a:t>B. </a:t>
            </a:r>
            <a:r>
              <a:rPr lang="en-US" sz="2200" b="0" i="0" dirty="0">
                <a:solidFill>
                  <a:srgbClr val="000000"/>
                </a:solidFill>
                <a:effectLst/>
                <a:latin typeface="UTM-Avo"/>
              </a:rPr>
              <a:t>asking people to do something</a:t>
            </a:r>
          </a:p>
          <a:p>
            <a:r>
              <a:rPr lang="en-US" sz="2200" b="1" i="0" dirty="0">
                <a:solidFill>
                  <a:srgbClr val="E45A83"/>
                </a:solidFill>
                <a:effectLst/>
                <a:latin typeface="UTMAvoBold" panose="02040603050506020204" pitchFamily="18" charset="0"/>
              </a:rPr>
              <a:t>C. </a:t>
            </a:r>
            <a:r>
              <a:rPr lang="en-US" sz="2200" b="0" i="0" dirty="0">
                <a:solidFill>
                  <a:srgbClr val="000000"/>
                </a:solidFill>
                <a:effectLst/>
                <a:latin typeface="UTM-Avo"/>
              </a:rPr>
              <a:t>doing something by hand</a:t>
            </a:r>
          </a:p>
          <a:p>
            <a:r>
              <a:rPr lang="en-US" sz="2200" b="1" i="0" dirty="0">
                <a:solidFill>
                  <a:srgbClr val="E45A83"/>
                </a:solidFill>
                <a:effectLst/>
                <a:latin typeface="UTMAvoBold" panose="02040603050506020204" pitchFamily="18" charset="0"/>
              </a:rPr>
              <a:t>4. </a:t>
            </a:r>
            <a:r>
              <a:rPr lang="en-US" sz="2200" b="1" i="0" dirty="0">
                <a:solidFill>
                  <a:srgbClr val="000000"/>
                </a:solidFill>
                <a:effectLst/>
                <a:latin typeface="UTM-Avo"/>
              </a:rPr>
              <a:t>platform</a:t>
            </a:r>
          </a:p>
          <a:p>
            <a:r>
              <a:rPr lang="en-US" sz="2200" b="1" i="0" dirty="0">
                <a:solidFill>
                  <a:srgbClr val="E45A83"/>
                </a:solidFill>
                <a:effectLst/>
                <a:latin typeface="UTMAvoBold" panose="02040603050506020204" pitchFamily="18" charset="0"/>
              </a:rPr>
              <a:t>A. </a:t>
            </a:r>
            <a:r>
              <a:rPr lang="en-US" sz="2200" b="0" i="0" dirty="0">
                <a:solidFill>
                  <a:srgbClr val="000000"/>
                </a:solidFill>
                <a:effectLst/>
                <a:latin typeface="UTM-Avo"/>
              </a:rPr>
              <a:t>a floor of a building</a:t>
            </a:r>
          </a:p>
          <a:p>
            <a:r>
              <a:rPr lang="en-US" sz="2200" b="1" i="0" dirty="0">
                <a:solidFill>
                  <a:srgbClr val="E45A83"/>
                </a:solidFill>
                <a:effectLst/>
                <a:latin typeface="UTMAvoBold" panose="02040603050506020204" pitchFamily="18" charset="0"/>
              </a:rPr>
              <a:t>B. </a:t>
            </a:r>
            <a:r>
              <a:rPr lang="en-US" sz="2200" b="0" i="0" dirty="0">
                <a:solidFill>
                  <a:srgbClr val="000000"/>
                </a:solidFill>
                <a:effectLst/>
                <a:latin typeface="UTM-Avo"/>
              </a:rPr>
              <a:t>a kind of computer system or software</a:t>
            </a:r>
          </a:p>
          <a:p>
            <a:r>
              <a:rPr lang="en-US" sz="2200" b="1" i="0" dirty="0">
                <a:solidFill>
                  <a:srgbClr val="E45A83"/>
                </a:solidFill>
                <a:effectLst/>
                <a:latin typeface="UTMAvoBold" panose="02040603050506020204" pitchFamily="18" charset="0"/>
              </a:rPr>
              <a:t>C. </a:t>
            </a:r>
            <a:r>
              <a:rPr lang="en-US" sz="2200" b="0" i="0" dirty="0">
                <a:solidFill>
                  <a:srgbClr val="000000"/>
                </a:solidFill>
                <a:effectLst/>
                <a:latin typeface="UTM-Avo"/>
              </a:rPr>
              <a:t>a working area</a:t>
            </a:r>
            <a:r>
              <a:rPr lang="en-US" sz="2200" dirty="0"/>
              <a:t> </a:t>
            </a:r>
            <a:br>
              <a:rPr lang="en-US" sz="2200" dirty="0"/>
            </a:br>
            <a:endParaRPr lang="en-US" sz="2200" dirty="0"/>
          </a:p>
        </p:txBody>
      </p:sp>
    </p:spTree>
    <p:extLst>
      <p:ext uri="{BB962C8B-B14F-4D97-AF65-F5344CB8AC3E}">
        <p14:creationId xmlns:p14="http://schemas.microsoft.com/office/powerpoint/2010/main" val="29315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933305" y="622174"/>
            <a:ext cx="8120888" cy="892552"/>
          </a:xfrm>
          <a:prstGeom prst="rect">
            <a:avLst/>
          </a:prstGeom>
        </p:spPr>
        <p:txBody>
          <a:bodyPr wrap="square">
            <a:spAutoFit/>
          </a:bodyPr>
          <a:lstStyle/>
          <a:p>
            <a:pPr marL="0" marR="0" indent="0" fontAlgn="auto">
              <a:spcBef>
                <a:spcPts val="0"/>
              </a:spcBef>
              <a:spcAft>
                <a:spcPts val="0"/>
              </a:spcAft>
            </a:pPr>
            <a:r>
              <a:rPr lang="en-US" sz="2600" b="1" i="0" dirty="0">
                <a:solidFill>
                  <a:srgbClr val="000000"/>
                </a:solidFill>
                <a:effectLst/>
              </a:rPr>
              <a:t>Read the article again and choose the correct answer A, B, C, or D.</a:t>
            </a:r>
            <a:r>
              <a:rPr lang="en-US" sz="2600" dirty="0"/>
              <a:t> </a:t>
            </a:r>
            <a:endParaRPr lang="en-US" sz="2600" b="1" dirty="0">
              <a:cs typeface="Arial" panose="020B0604020202020204" pitchFamily="34" charset="0"/>
            </a:endParaRPr>
          </a:p>
        </p:txBody>
      </p:sp>
      <p:sp>
        <p:nvSpPr>
          <p:cNvPr id="10" name="TextBox 9">
            <a:extLst>
              <a:ext uri="{FF2B5EF4-FFF2-40B4-BE49-F238E27FC236}">
                <a16:creationId xmlns:a16="http://schemas.microsoft.com/office/drawing/2014/main" id="{11BB6FC7-1A4C-0F1A-259D-93DD6D0E7125}"/>
              </a:ext>
            </a:extLst>
          </p:cNvPr>
          <p:cNvSpPr txBox="1"/>
          <p:nvPr/>
        </p:nvSpPr>
        <p:spPr>
          <a:xfrm>
            <a:off x="650568" y="1444725"/>
            <a:ext cx="8058149" cy="3785652"/>
          </a:xfrm>
          <a:prstGeom prst="rect">
            <a:avLst/>
          </a:prstGeom>
          <a:noFill/>
        </p:spPr>
        <p:txBody>
          <a:bodyPr wrap="square">
            <a:spAutoFit/>
          </a:bodyPr>
          <a:lstStyle/>
          <a:p>
            <a:r>
              <a:rPr lang="en-US" sz="2000" b="1" i="0" dirty="0">
                <a:solidFill>
                  <a:srgbClr val="E45A83"/>
                </a:solidFill>
                <a:effectLst/>
                <a:latin typeface="UTMAvoBold" panose="02040603050506020204" pitchFamily="18" charset="0"/>
              </a:rPr>
              <a:t>1. </a:t>
            </a:r>
            <a:r>
              <a:rPr lang="en-US" sz="2000" b="0" i="0" dirty="0">
                <a:solidFill>
                  <a:srgbClr val="000000"/>
                </a:solidFill>
                <a:effectLst/>
                <a:latin typeface="UTM-Avo"/>
              </a:rPr>
              <a:t>What can students in Singapore upload on their digital portfolio?</a:t>
            </a:r>
          </a:p>
          <a:p>
            <a:r>
              <a:rPr lang="en-US" sz="2000" b="1" i="0" dirty="0">
                <a:solidFill>
                  <a:srgbClr val="E45A83"/>
                </a:solidFill>
                <a:effectLst/>
                <a:latin typeface="UTMAvoBold" panose="02040603050506020204" pitchFamily="18" charset="0"/>
              </a:rPr>
              <a:t>A. </a:t>
            </a:r>
            <a:r>
              <a:rPr lang="en-US" sz="2000" b="0" i="0" dirty="0">
                <a:solidFill>
                  <a:srgbClr val="000000"/>
                </a:solidFill>
                <a:effectLst/>
                <a:latin typeface="UTM-Avo"/>
              </a:rPr>
              <a:t>Their curriculum vitae.</a:t>
            </a:r>
          </a:p>
          <a:p>
            <a:r>
              <a:rPr lang="en-US" sz="2000" b="1" i="0" dirty="0">
                <a:solidFill>
                  <a:srgbClr val="E45A83"/>
                </a:solidFill>
                <a:effectLst/>
                <a:latin typeface="UTMAvoBold" panose="02040603050506020204" pitchFamily="18" charset="0"/>
              </a:rPr>
              <a:t>B. </a:t>
            </a:r>
            <a:r>
              <a:rPr lang="en-US" sz="2000" b="0" i="0" dirty="0">
                <a:solidFill>
                  <a:srgbClr val="000000"/>
                </a:solidFill>
                <a:effectLst/>
                <a:latin typeface="UTM-Avo"/>
              </a:rPr>
              <a:t>Their test results.</a:t>
            </a:r>
          </a:p>
          <a:p>
            <a:r>
              <a:rPr lang="en-US" sz="2000" b="1" i="0" dirty="0">
                <a:solidFill>
                  <a:srgbClr val="E45A83"/>
                </a:solidFill>
                <a:effectLst/>
                <a:latin typeface="UTMAvoBold" panose="02040603050506020204" pitchFamily="18" charset="0"/>
              </a:rPr>
              <a:t>C. </a:t>
            </a:r>
            <a:r>
              <a:rPr lang="en-US" sz="2000" b="0" i="0" dirty="0">
                <a:solidFill>
                  <a:srgbClr val="000000"/>
                </a:solidFill>
                <a:effectLst/>
                <a:latin typeface="UTM-Avo"/>
              </a:rPr>
              <a:t>Their study and work experience.</a:t>
            </a:r>
          </a:p>
          <a:p>
            <a:r>
              <a:rPr lang="en-US" sz="2000" b="1" i="0" dirty="0">
                <a:solidFill>
                  <a:srgbClr val="E45A83"/>
                </a:solidFill>
                <a:effectLst/>
                <a:latin typeface="UTMAvoBold" panose="02040603050506020204" pitchFamily="18" charset="0"/>
              </a:rPr>
              <a:t>D. </a:t>
            </a:r>
            <a:r>
              <a:rPr lang="en-US" sz="2000" b="0" i="0" dirty="0">
                <a:solidFill>
                  <a:srgbClr val="000000"/>
                </a:solidFill>
                <a:effectLst/>
                <a:latin typeface="UTM-Avo"/>
              </a:rPr>
              <a:t>Descriptions of their skills.</a:t>
            </a:r>
          </a:p>
          <a:p>
            <a:endParaRPr lang="en-US" sz="2000" b="0" i="0" dirty="0">
              <a:solidFill>
                <a:srgbClr val="000000"/>
              </a:solidFill>
              <a:effectLst/>
              <a:latin typeface="UTM-Avo"/>
            </a:endParaRPr>
          </a:p>
          <a:p>
            <a:r>
              <a:rPr lang="en-US" sz="2000" b="1" i="0" dirty="0">
                <a:solidFill>
                  <a:srgbClr val="E45A83"/>
                </a:solidFill>
                <a:effectLst/>
                <a:latin typeface="UTMAvoBold" panose="02040603050506020204" pitchFamily="18" charset="0"/>
              </a:rPr>
              <a:t>2. </a:t>
            </a:r>
            <a:r>
              <a:rPr lang="en-US" sz="2000" b="0" i="0" dirty="0">
                <a:solidFill>
                  <a:srgbClr val="000000"/>
                </a:solidFill>
                <a:effectLst/>
                <a:latin typeface="UTM-Avo"/>
              </a:rPr>
              <a:t>Which of the following can AI chatbots NOT do according to Paragraph B?</a:t>
            </a:r>
          </a:p>
          <a:p>
            <a:r>
              <a:rPr lang="en-US" sz="2000" b="1" i="0" dirty="0">
                <a:solidFill>
                  <a:srgbClr val="E45A83"/>
                </a:solidFill>
                <a:effectLst/>
                <a:latin typeface="UTMAvoBold" panose="02040603050506020204" pitchFamily="18" charset="0"/>
              </a:rPr>
              <a:t>A. </a:t>
            </a:r>
            <a:r>
              <a:rPr lang="en-US" sz="2000" b="0" i="0" dirty="0">
                <a:solidFill>
                  <a:srgbClr val="000000"/>
                </a:solidFill>
                <a:effectLst/>
                <a:latin typeface="UTM-Avo"/>
              </a:rPr>
              <a:t>Explain lessons.</a:t>
            </a:r>
          </a:p>
          <a:p>
            <a:r>
              <a:rPr lang="en-US" sz="2000" b="1" i="0" dirty="0">
                <a:solidFill>
                  <a:srgbClr val="E45A83"/>
                </a:solidFill>
                <a:effectLst/>
                <a:latin typeface="UTMAvoBold" panose="02040603050506020204" pitchFamily="18" charset="0"/>
              </a:rPr>
              <a:t>B. </a:t>
            </a:r>
            <a:r>
              <a:rPr lang="en-US" sz="2000" b="0" i="0" dirty="0">
                <a:solidFill>
                  <a:srgbClr val="000000"/>
                </a:solidFill>
                <a:effectLst/>
                <a:latin typeface="UTM-Avo"/>
              </a:rPr>
              <a:t>Provide physical support.</a:t>
            </a:r>
          </a:p>
          <a:p>
            <a:r>
              <a:rPr lang="en-US" sz="2000" b="1" i="0" dirty="0">
                <a:solidFill>
                  <a:srgbClr val="E45A83"/>
                </a:solidFill>
                <a:effectLst/>
                <a:latin typeface="UTMAvoBold" panose="02040603050506020204" pitchFamily="18" charset="0"/>
              </a:rPr>
              <a:t>C. </a:t>
            </a:r>
            <a:r>
              <a:rPr lang="en-US" sz="2000" b="0" i="0" dirty="0">
                <a:solidFill>
                  <a:srgbClr val="000000"/>
                </a:solidFill>
                <a:effectLst/>
                <a:latin typeface="UTM-Avo"/>
              </a:rPr>
              <a:t>Answer questions.</a:t>
            </a:r>
          </a:p>
          <a:p>
            <a:r>
              <a:rPr lang="en-US" sz="2000" b="1" i="0" dirty="0">
                <a:solidFill>
                  <a:srgbClr val="E45A83"/>
                </a:solidFill>
                <a:effectLst/>
                <a:latin typeface="UTMAvoBold" panose="02040603050506020204" pitchFamily="18" charset="0"/>
              </a:rPr>
              <a:t>D. </a:t>
            </a:r>
            <a:r>
              <a:rPr lang="en-US" sz="2000" b="0" i="0" dirty="0">
                <a:solidFill>
                  <a:srgbClr val="000000"/>
                </a:solidFill>
                <a:effectLst/>
                <a:latin typeface="UTM-Avo"/>
              </a:rPr>
              <a:t>Comment on homework</a:t>
            </a:r>
            <a:r>
              <a:rPr lang="en-US" sz="2000" dirty="0"/>
              <a:t> </a:t>
            </a:r>
            <a:br>
              <a:rPr lang="en-US" sz="2000" dirty="0"/>
            </a:br>
            <a:endParaRPr lang="en-US" sz="2000" dirty="0"/>
          </a:p>
        </p:txBody>
      </p:sp>
      <p:sp>
        <p:nvSpPr>
          <p:cNvPr id="11" name="Oval 10">
            <a:extLst>
              <a:ext uri="{FF2B5EF4-FFF2-40B4-BE49-F238E27FC236}">
                <a16:creationId xmlns:a16="http://schemas.microsoft.com/office/drawing/2014/main" id="{B48E6676-DF74-43B2-75AD-AD653088EE2D}"/>
              </a:ext>
            </a:extLst>
          </p:cNvPr>
          <p:cNvSpPr/>
          <p:nvPr/>
        </p:nvSpPr>
        <p:spPr>
          <a:xfrm>
            <a:off x="671477" y="2432957"/>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A0EDE4-5BFA-A297-5E56-59B0AEC41B9C}"/>
              </a:ext>
            </a:extLst>
          </p:cNvPr>
          <p:cNvSpPr/>
          <p:nvPr/>
        </p:nvSpPr>
        <p:spPr>
          <a:xfrm>
            <a:off x="644980" y="3928791"/>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933305" y="622174"/>
            <a:ext cx="8120888" cy="892552"/>
          </a:xfrm>
          <a:prstGeom prst="rect">
            <a:avLst/>
          </a:prstGeom>
        </p:spPr>
        <p:txBody>
          <a:bodyPr wrap="square">
            <a:spAutoFit/>
          </a:bodyPr>
          <a:lstStyle/>
          <a:p>
            <a:pPr marL="0" marR="0" indent="0" fontAlgn="auto">
              <a:spcBef>
                <a:spcPts val="0"/>
              </a:spcBef>
              <a:spcAft>
                <a:spcPts val="0"/>
              </a:spcAft>
            </a:pPr>
            <a:r>
              <a:rPr lang="en-US" sz="2600" b="1" i="0" dirty="0">
                <a:solidFill>
                  <a:srgbClr val="000000"/>
                </a:solidFill>
                <a:effectLst/>
              </a:rPr>
              <a:t>Read the article again and choose the correct answer A, B, C, or D.</a:t>
            </a:r>
            <a:r>
              <a:rPr lang="en-US" sz="2600" dirty="0"/>
              <a:t> </a:t>
            </a:r>
            <a:endParaRPr lang="en-US" sz="2600" b="1" dirty="0">
              <a:cs typeface="Arial" panose="020B0604020202020204" pitchFamily="34" charset="0"/>
            </a:endParaRPr>
          </a:p>
        </p:txBody>
      </p:sp>
      <p:sp>
        <p:nvSpPr>
          <p:cNvPr id="10" name="TextBox 9">
            <a:extLst>
              <a:ext uri="{FF2B5EF4-FFF2-40B4-BE49-F238E27FC236}">
                <a16:creationId xmlns:a16="http://schemas.microsoft.com/office/drawing/2014/main" id="{11BB6FC7-1A4C-0F1A-259D-93DD6D0E7125}"/>
              </a:ext>
            </a:extLst>
          </p:cNvPr>
          <p:cNvSpPr txBox="1"/>
          <p:nvPr/>
        </p:nvSpPr>
        <p:spPr>
          <a:xfrm>
            <a:off x="650568" y="1444725"/>
            <a:ext cx="8058149" cy="4278094"/>
          </a:xfrm>
          <a:prstGeom prst="rect">
            <a:avLst/>
          </a:prstGeom>
          <a:noFill/>
        </p:spPr>
        <p:txBody>
          <a:bodyPr wrap="square">
            <a:spAutoFit/>
          </a:bodyPr>
          <a:lstStyle/>
          <a:p>
            <a:r>
              <a:rPr lang="en-US" sz="2000" b="1" i="0" dirty="0">
                <a:solidFill>
                  <a:srgbClr val="E45A83"/>
                </a:solidFill>
                <a:effectLst/>
                <a:latin typeface="UTMAvoBold" panose="02040603050506020204" pitchFamily="18" charset="0"/>
              </a:rPr>
              <a:t>3. </a:t>
            </a:r>
            <a:r>
              <a:rPr lang="en-US" sz="2000" b="0" i="0" dirty="0">
                <a:solidFill>
                  <a:srgbClr val="000000"/>
                </a:solidFill>
                <a:effectLst/>
                <a:latin typeface="UTM-Avo"/>
              </a:rPr>
              <a:t>Which is one benefit of using VR in Hong Kong schools?</a:t>
            </a:r>
          </a:p>
          <a:p>
            <a:r>
              <a:rPr lang="en-US" sz="2000" b="1" i="0" dirty="0">
                <a:solidFill>
                  <a:srgbClr val="E45A83"/>
                </a:solidFill>
                <a:effectLst/>
                <a:latin typeface="UTMAvoBold" panose="02040603050506020204" pitchFamily="18" charset="0"/>
              </a:rPr>
              <a:t>A. </a:t>
            </a:r>
            <a:r>
              <a:rPr lang="en-US" sz="2000" b="0" i="0" dirty="0" err="1">
                <a:solidFill>
                  <a:srgbClr val="000000"/>
                </a:solidFill>
                <a:effectLst/>
                <a:latin typeface="UTM-Avo"/>
              </a:rPr>
              <a:t>Organising</a:t>
            </a:r>
            <a:r>
              <a:rPr lang="en-US" sz="2000" b="0" i="0" dirty="0">
                <a:solidFill>
                  <a:srgbClr val="000000"/>
                </a:solidFill>
                <a:effectLst/>
                <a:latin typeface="UTM-Avo"/>
              </a:rPr>
              <a:t> field trips that take place online.</a:t>
            </a:r>
          </a:p>
          <a:p>
            <a:r>
              <a:rPr lang="en-US" sz="2000" b="1" i="0" dirty="0">
                <a:solidFill>
                  <a:srgbClr val="E45A83"/>
                </a:solidFill>
                <a:effectLst/>
                <a:latin typeface="UTMAvoBold" panose="02040603050506020204" pitchFamily="18" charset="0"/>
              </a:rPr>
              <a:t>B. </a:t>
            </a:r>
            <a:r>
              <a:rPr lang="en-US" sz="2000" b="0" i="0" dirty="0">
                <a:solidFill>
                  <a:srgbClr val="000000"/>
                </a:solidFill>
                <a:effectLst/>
                <a:latin typeface="UTM-Avo"/>
              </a:rPr>
              <a:t>Replacing real-life travel.</a:t>
            </a:r>
          </a:p>
          <a:p>
            <a:r>
              <a:rPr lang="en-US" sz="2000" b="1" i="0" dirty="0">
                <a:solidFill>
                  <a:srgbClr val="E45A83"/>
                </a:solidFill>
                <a:effectLst/>
                <a:latin typeface="UTMAvoBold" panose="02040603050506020204" pitchFamily="18" charset="0"/>
              </a:rPr>
              <a:t>C. </a:t>
            </a:r>
            <a:r>
              <a:rPr lang="en-US" sz="2000" b="0" i="0" dirty="0">
                <a:solidFill>
                  <a:srgbClr val="000000"/>
                </a:solidFill>
                <a:effectLst/>
                <a:latin typeface="UTM-Avo"/>
              </a:rPr>
              <a:t>Reducing the costs of doing experiments.</a:t>
            </a:r>
          </a:p>
          <a:p>
            <a:r>
              <a:rPr lang="en-US" sz="2000" b="1" i="0" dirty="0">
                <a:solidFill>
                  <a:srgbClr val="E45A83"/>
                </a:solidFill>
                <a:effectLst/>
                <a:latin typeface="UTMAvoBold" panose="02040603050506020204" pitchFamily="18" charset="0"/>
              </a:rPr>
              <a:t>D. </a:t>
            </a:r>
            <a:r>
              <a:rPr lang="en-US" sz="2000" b="0" i="0" dirty="0">
                <a:solidFill>
                  <a:srgbClr val="000000"/>
                </a:solidFill>
                <a:effectLst/>
                <a:latin typeface="UTM-Avo"/>
              </a:rPr>
              <a:t>Creating more ways of communication.</a:t>
            </a:r>
          </a:p>
          <a:p>
            <a:endParaRPr lang="en-US" sz="2000" b="0" i="0" dirty="0">
              <a:solidFill>
                <a:srgbClr val="000000"/>
              </a:solidFill>
              <a:effectLst/>
              <a:latin typeface="UTM-Avo"/>
            </a:endParaRPr>
          </a:p>
          <a:p>
            <a:r>
              <a:rPr lang="en-US" sz="2000" b="1" i="0" dirty="0">
                <a:solidFill>
                  <a:srgbClr val="E45A83"/>
                </a:solidFill>
                <a:effectLst/>
                <a:latin typeface="UTMAvoBold" panose="02040603050506020204" pitchFamily="18" charset="0"/>
              </a:rPr>
              <a:t>4. </a:t>
            </a:r>
            <a:r>
              <a:rPr lang="en-US" sz="2000" b="0" i="0" dirty="0">
                <a:solidFill>
                  <a:srgbClr val="000000"/>
                </a:solidFill>
                <a:effectLst/>
                <a:latin typeface="UTM-Avo"/>
              </a:rPr>
              <a:t>Which group of students do NOT benefit from </a:t>
            </a:r>
            <a:r>
              <a:rPr lang="en-US" sz="2000" b="0" i="0" dirty="0" err="1">
                <a:solidFill>
                  <a:srgbClr val="000000"/>
                </a:solidFill>
                <a:effectLst/>
                <a:latin typeface="UTM-Avo"/>
              </a:rPr>
              <a:t>personalised</a:t>
            </a:r>
            <a:r>
              <a:rPr lang="en-US" sz="2000" b="0" i="0" dirty="0">
                <a:solidFill>
                  <a:srgbClr val="000000"/>
                </a:solidFill>
                <a:effectLst/>
                <a:latin typeface="UTM-Avo"/>
              </a:rPr>
              <a:t> learning app?</a:t>
            </a:r>
          </a:p>
          <a:p>
            <a:r>
              <a:rPr lang="en-US" sz="2000" b="1" i="0" dirty="0">
                <a:solidFill>
                  <a:srgbClr val="E45A83"/>
                </a:solidFill>
                <a:effectLst/>
                <a:latin typeface="UTMAvoBold" panose="02040603050506020204" pitchFamily="18" charset="0"/>
              </a:rPr>
              <a:t>A. </a:t>
            </a:r>
            <a:r>
              <a:rPr lang="en-US" sz="2000" b="0" i="0" dirty="0">
                <a:solidFill>
                  <a:srgbClr val="000000"/>
                </a:solidFill>
                <a:effectLst/>
                <a:latin typeface="UTM-Avo"/>
              </a:rPr>
              <a:t>Physics.</a:t>
            </a:r>
          </a:p>
          <a:p>
            <a:r>
              <a:rPr lang="en-US" sz="2000" b="1" i="0" dirty="0">
                <a:solidFill>
                  <a:srgbClr val="E45A83"/>
                </a:solidFill>
                <a:effectLst/>
                <a:latin typeface="UTMAvoBold" panose="02040603050506020204" pitchFamily="18" charset="0"/>
              </a:rPr>
              <a:t>B. </a:t>
            </a:r>
            <a:r>
              <a:rPr lang="en-US" sz="2000" b="0" i="0" dirty="0">
                <a:solidFill>
                  <a:srgbClr val="000000"/>
                </a:solidFill>
                <a:effectLst/>
                <a:latin typeface="UTM-Avo"/>
              </a:rPr>
              <a:t>Language.</a:t>
            </a:r>
          </a:p>
          <a:p>
            <a:r>
              <a:rPr lang="en-US" sz="2000" b="1" i="0" dirty="0">
                <a:solidFill>
                  <a:srgbClr val="E45A83"/>
                </a:solidFill>
                <a:effectLst/>
                <a:latin typeface="UTMAvoBold" panose="02040603050506020204" pitchFamily="18" charset="0"/>
              </a:rPr>
              <a:t>C. </a:t>
            </a:r>
            <a:r>
              <a:rPr lang="en-US" sz="2000" b="0" i="0" dirty="0">
                <a:solidFill>
                  <a:srgbClr val="000000"/>
                </a:solidFill>
                <a:effectLst/>
                <a:latin typeface="UTM-Avo"/>
              </a:rPr>
              <a:t>Biology.</a:t>
            </a:r>
          </a:p>
          <a:p>
            <a:r>
              <a:rPr lang="en-US" sz="2000" b="1" i="0" dirty="0">
                <a:solidFill>
                  <a:srgbClr val="E45A83"/>
                </a:solidFill>
                <a:effectLst/>
                <a:latin typeface="UTMAvoBold" panose="02040603050506020204" pitchFamily="18" charset="0"/>
              </a:rPr>
              <a:t>D. </a:t>
            </a:r>
            <a:r>
              <a:rPr lang="en-US" sz="2000" b="0" i="0" dirty="0">
                <a:solidFill>
                  <a:srgbClr val="000000"/>
                </a:solidFill>
                <a:effectLst/>
                <a:latin typeface="UTM-Avo"/>
              </a:rPr>
              <a:t>Chemistry.</a:t>
            </a:r>
            <a:r>
              <a:rPr lang="en-US" sz="2400" dirty="0"/>
              <a:t> </a:t>
            </a:r>
            <a:br>
              <a:rPr lang="en-US" sz="2400" dirty="0"/>
            </a:br>
            <a:br>
              <a:rPr lang="en-US" sz="2400" dirty="0"/>
            </a:br>
            <a:endParaRPr lang="en-US" sz="2400" dirty="0"/>
          </a:p>
        </p:txBody>
      </p:sp>
      <p:sp>
        <p:nvSpPr>
          <p:cNvPr id="11" name="Oval 10">
            <a:extLst>
              <a:ext uri="{FF2B5EF4-FFF2-40B4-BE49-F238E27FC236}">
                <a16:creationId xmlns:a16="http://schemas.microsoft.com/office/drawing/2014/main" id="{B48E6676-DF74-43B2-75AD-AD653088EE2D}"/>
              </a:ext>
            </a:extLst>
          </p:cNvPr>
          <p:cNvSpPr/>
          <p:nvPr/>
        </p:nvSpPr>
        <p:spPr>
          <a:xfrm>
            <a:off x="644980" y="1777324"/>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A0EDE4-5BFA-A297-5E56-59B0AEC41B9C}"/>
              </a:ext>
            </a:extLst>
          </p:cNvPr>
          <p:cNvSpPr/>
          <p:nvPr/>
        </p:nvSpPr>
        <p:spPr>
          <a:xfrm>
            <a:off x="644980" y="3928791"/>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933305" y="622174"/>
            <a:ext cx="8120888" cy="892552"/>
          </a:xfrm>
          <a:prstGeom prst="rect">
            <a:avLst/>
          </a:prstGeom>
        </p:spPr>
        <p:txBody>
          <a:bodyPr wrap="square">
            <a:spAutoFit/>
          </a:bodyPr>
          <a:lstStyle/>
          <a:p>
            <a:pPr marL="0" marR="0" indent="0" fontAlgn="auto">
              <a:spcBef>
                <a:spcPts val="0"/>
              </a:spcBef>
              <a:spcAft>
                <a:spcPts val="0"/>
              </a:spcAft>
            </a:pPr>
            <a:r>
              <a:rPr lang="en-US" sz="2600" b="1" i="0" dirty="0">
                <a:solidFill>
                  <a:srgbClr val="000000"/>
                </a:solidFill>
                <a:effectLst/>
              </a:rPr>
              <a:t>Read the article again and choose the correct answer A, B, C, or D.</a:t>
            </a:r>
            <a:r>
              <a:rPr lang="en-US" sz="2600" dirty="0"/>
              <a:t> </a:t>
            </a:r>
            <a:endParaRPr lang="en-US" sz="2600" b="1" dirty="0">
              <a:cs typeface="Arial" panose="020B0604020202020204" pitchFamily="34" charset="0"/>
            </a:endParaRPr>
          </a:p>
        </p:txBody>
      </p:sp>
      <p:sp>
        <p:nvSpPr>
          <p:cNvPr id="10" name="TextBox 9">
            <a:extLst>
              <a:ext uri="{FF2B5EF4-FFF2-40B4-BE49-F238E27FC236}">
                <a16:creationId xmlns:a16="http://schemas.microsoft.com/office/drawing/2014/main" id="{11BB6FC7-1A4C-0F1A-259D-93DD6D0E7125}"/>
              </a:ext>
            </a:extLst>
          </p:cNvPr>
          <p:cNvSpPr txBox="1"/>
          <p:nvPr/>
        </p:nvSpPr>
        <p:spPr>
          <a:xfrm>
            <a:off x="650568" y="2081539"/>
            <a:ext cx="8058149" cy="3293209"/>
          </a:xfrm>
          <a:prstGeom prst="rect">
            <a:avLst/>
          </a:prstGeom>
          <a:noFill/>
        </p:spPr>
        <p:txBody>
          <a:bodyPr wrap="square">
            <a:spAutoFit/>
          </a:bodyPr>
          <a:lstStyle/>
          <a:p>
            <a:r>
              <a:rPr lang="en-US" sz="2000" b="1" i="0" dirty="0">
                <a:solidFill>
                  <a:srgbClr val="E45A83"/>
                </a:solidFill>
                <a:effectLst/>
                <a:latin typeface="UTMAvoBold" panose="02040603050506020204" pitchFamily="18" charset="0"/>
              </a:rPr>
              <a:t>5. </a:t>
            </a:r>
            <a:r>
              <a:rPr lang="en-US" sz="2000" b="0" i="0" dirty="0">
                <a:solidFill>
                  <a:srgbClr val="000000"/>
                </a:solidFill>
                <a:effectLst/>
                <a:latin typeface="UTM-Avo"/>
              </a:rPr>
              <a:t>Which AI applications are useful for students who need additional tutoring?</a:t>
            </a:r>
          </a:p>
          <a:p>
            <a:r>
              <a:rPr lang="en-US" sz="2000" b="1" i="0" dirty="0">
                <a:solidFill>
                  <a:srgbClr val="E45A83"/>
                </a:solidFill>
                <a:effectLst/>
                <a:latin typeface="UTMAvoBold" panose="02040603050506020204" pitchFamily="18" charset="0"/>
              </a:rPr>
              <a:t>A. </a:t>
            </a:r>
            <a:r>
              <a:rPr lang="en-US" sz="2000" b="0" i="0" dirty="0">
                <a:solidFill>
                  <a:srgbClr val="000000"/>
                </a:solidFill>
                <a:effectLst/>
                <a:latin typeface="UTM-Avo"/>
              </a:rPr>
              <a:t>Digital portfolio and </a:t>
            </a:r>
            <a:r>
              <a:rPr lang="en-US" sz="2000" b="0" i="0" dirty="0" err="1">
                <a:solidFill>
                  <a:srgbClr val="000000"/>
                </a:solidFill>
                <a:effectLst/>
                <a:latin typeface="UTM-Avo"/>
              </a:rPr>
              <a:t>personalised</a:t>
            </a:r>
            <a:r>
              <a:rPr lang="en-US" sz="2000" b="0" i="0" dirty="0">
                <a:solidFill>
                  <a:srgbClr val="000000"/>
                </a:solidFill>
                <a:effectLst/>
                <a:latin typeface="UTM-Avo"/>
              </a:rPr>
              <a:t> learning.</a:t>
            </a:r>
          </a:p>
          <a:p>
            <a:r>
              <a:rPr lang="en-US" sz="2000" b="1" i="0" dirty="0">
                <a:solidFill>
                  <a:srgbClr val="E45A83"/>
                </a:solidFill>
                <a:effectLst/>
                <a:latin typeface="UTMAvoBold" panose="02040603050506020204" pitchFamily="18" charset="0"/>
              </a:rPr>
              <a:t>B. </a:t>
            </a:r>
            <a:r>
              <a:rPr lang="en-US" sz="2000" b="0" i="0" dirty="0">
                <a:solidFill>
                  <a:srgbClr val="000000"/>
                </a:solidFill>
                <a:effectLst/>
                <a:latin typeface="UTM-Avo"/>
              </a:rPr>
              <a:t>All the apps mentioned above.</a:t>
            </a:r>
          </a:p>
          <a:p>
            <a:r>
              <a:rPr lang="en-US" sz="2000" b="1" i="0" dirty="0">
                <a:solidFill>
                  <a:srgbClr val="E45A83"/>
                </a:solidFill>
                <a:effectLst/>
                <a:latin typeface="UTMAvoBold" panose="02040603050506020204" pitchFamily="18" charset="0"/>
              </a:rPr>
              <a:t>C. </a:t>
            </a:r>
            <a:r>
              <a:rPr lang="en-US" sz="2000" b="0" i="0" dirty="0">
                <a:solidFill>
                  <a:srgbClr val="000000"/>
                </a:solidFill>
                <a:effectLst/>
                <a:latin typeface="UTM-Avo"/>
              </a:rPr>
              <a:t>Educational chatbots and virtual reality.</a:t>
            </a:r>
          </a:p>
          <a:p>
            <a:r>
              <a:rPr lang="en-US" sz="2000" b="1" i="0" dirty="0">
                <a:solidFill>
                  <a:srgbClr val="E45A83"/>
                </a:solidFill>
                <a:effectLst/>
                <a:latin typeface="UTMAvoBold" panose="02040603050506020204" pitchFamily="18" charset="0"/>
              </a:rPr>
              <a:t>D. </a:t>
            </a:r>
            <a:r>
              <a:rPr lang="en-US" sz="2000" b="0" i="0" dirty="0" err="1">
                <a:solidFill>
                  <a:srgbClr val="000000"/>
                </a:solidFill>
                <a:effectLst/>
                <a:latin typeface="UTM-Avo"/>
              </a:rPr>
              <a:t>Personalised</a:t>
            </a:r>
            <a:r>
              <a:rPr lang="en-US" sz="2000" b="0" i="0" dirty="0">
                <a:solidFill>
                  <a:srgbClr val="000000"/>
                </a:solidFill>
                <a:effectLst/>
                <a:latin typeface="UTM-Avo"/>
              </a:rPr>
              <a:t> learning app and educational chatbots.</a:t>
            </a:r>
            <a:r>
              <a:rPr lang="en-US" sz="2400" dirty="0"/>
              <a:t> </a:t>
            </a:r>
            <a:br>
              <a:rPr lang="en-US" sz="2400" dirty="0"/>
            </a:br>
            <a:br>
              <a:rPr lang="en-US" sz="2800" dirty="0"/>
            </a:br>
            <a:br>
              <a:rPr lang="en-US" sz="2800" dirty="0"/>
            </a:br>
            <a:endParaRPr lang="en-US" sz="2800" dirty="0"/>
          </a:p>
        </p:txBody>
      </p:sp>
      <p:sp>
        <p:nvSpPr>
          <p:cNvPr id="11" name="Oval 10">
            <a:extLst>
              <a:ext uri="{FF2B5EF4-FFF2-40B4-BE49-F238E27FC236}">
                <a16:creationId xmlns:a16="http://schemas.microsoft.com/office/drawing/2014/main" id="{B48E6676-DF74-43B2-75AD-AD653088EE2D}"/>
              </a:ext>
            </a:extLst>
          </p:cNvPr>
          <p:cNvSpPr/>
          <p:nvPr/>
        </p:nvSpPr>
        <p:spPr>
          <a:xfrm>
            <a:off x="603533" y="3728143"/>
            <a:ext cx="354325" cy="2775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11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4</a:t>
            </a:r>
          </a:p>
        </p:txBody>
      </p:sp>
      <p:sp>
        <p:nvSpPr>
          <p:cNvPr id="4" name="Rectangle 3">
            <a:extLst>
              <a:ext uri="{FF2B5EF4-FFF2-40B4-BE49-F238E27FC236}">
                <a16:creationId xmlns:a16="http://schemas.microsoft.com/office/drawing/2014/main" id="{4A7BFE80-4B77-698E-BE4F-34EAF1232090}"/>
              </a:ext>
            </a:extLst>
          </p:cNvPr>
          <p:cNvSpPr/>
          <p:nvPr/>
        </p:nvSpPr>
        <p:spPr>
          <a:xfrm>
            <a:off x="908812" y="669738"/>
            <a:ext cx="8120888" cy="892552"/>
          </a:xfrm>
          <a:prstGeom prst="rect">
            <a:avLst/>
          </a:prstGeom>
        </p:spPr>
        <p:txBody>
          <a:bodyPr wrap="square">
            <a:spAutoFit/>
          </a:bodyPr>
          <a:lstStyle/>
          <a:p>
            <a:pPr marL="0" marR="0" indent="0" fontAlgn="auto">
              <a:spcBef>
                <a:spcPts val="0"/>
              </a:spcBef>
              <a:spcAft>
                <a:spcPts val="0"/>
              </a:spcAft>
            </a:pPr>
            <a:r>
              <a:rPr lang="en-US" sz="2600" b="1" i="0" dirty="0">
                <a:solidFill>
                  <a:srgbClr val="000000"/>
                </a:solidFill>
                <a:effectLst/>
              </a:rPr>
              <a:t>Complete each of the following sentences with one word from the article</a:t>
            </a:r>
            <a:r>
              <a:rPr lang="en-US" sz="2600" dirty="0"/>
              <a:t> </a:t>
            </a:r>
            <a:endParaRPr lang="en-US" sz="2600" b="1" dirty="0">
              <a:cs typeface="Arial" panose="020B0604020202020204" pitchFamily="34" charset="0"/>
            </a:endParaRPr>
          </a:p>
        </p:txBody>
      </p:sp>
      <p:sp>
        <p:nvSpPr>
          <p:cNvPr id="9" name="TextBox 8">
            <a:extLst>
              <a:ext uri="{FF2B5EF4-FFF2-40B4-BE49-F238E27FC236}">
                <a16:creationId xmlns:a16="http://schemas.microsoft.com/office/drawing/2014/main" id="{00D8F2B2-55F9-B843-725B-3D0D6BDCA68A}"/>
              </a:ext>
            </a:extLst>
          </p:cNvPr>
          <p:cNvSpPr txBox="1"/>
          <p:nvPr/>
        </p:nvSpPr>
        <p:spPr>
          <a:xfrm>
            <a:off x="604157" y="1595466"/>
            <a:ext cx="7935685" cy="3785652"/>
          </a:xfrm>
          <a:prstGeom prst="rect">
            <a:avLst/>
          </a:prstGeom>
          <a:noFill/>
        </p:spPr>
        <p:txBody>
          <a:bodyPr wrap="square">
            <a:spAutoFit/>
          </a:bodyPr>
          <a:lstStyle/>
          <a:p>
            <a:r>
              <a:rPr lang="en-US" sz="2400" b="1" i="0" dirty="0">
                <a:solidFill>
                  <a:srgbClr val="E45A83"/>
                </a:solidFill>
                <a:effectLst/>
                <a:latin typeface="UTMAvoBold" panose="02040603050506020204" pitchFamily="18" charset="0"/>
              </a:rPr>
              <a:t>1. </a:t>
            </a:r>
            <a:r>
              <a:rPr lang="en-US" sz="2400" b="0" i="0" dirty="0">
                <a:solidFill>
                  <a:srgbClr val="939598"/>
                </a:solidFill>
                <a:effectLst/>
                <a:latin typeface="UTM-Avo"/>
              </a:rPr>
              <a:t>_____________ </a:t>
            </a:r>
            <a:r>
              <a:rPr lang="en-US" sz="2400" b="0" i="0" dirty="0">
                <a:solidFill>
                  <a:srgbClr val="000000"/>
                </a:solidFill>
                <a:effectLst/>
                <a:latin typeface="UTM-Avo"/>
              </a:rPr>
              <a:t>at Singaporean secondary schools can benefit from the digital portfolio.</a:t>
            </a:r>
          </a:p>
          <a:p>
            <a:r>
              <a:rPr lang="en-US" sz="2400" b="1" i="0" dirty="0">
                <a:solidFill>
                  <a:srgbClr val="E45A83"/>
                </a:solidFill>
                <a:effectLst/>
                <a:latin typeface="UTMAvoBold" panose="02040603050506020204" pitchFamily="18" charset="0"/>
              </a:rPr>
              <a:t>2. </a:t>
            </a:r>
            <a:r>
              <a:rPr lang="en-US" sz="2400" b="0" i="0" dirty="0">
                <a:solidFill>
                  <a:srgbClr val="000000"/>
                </a:solidFill>
                <a:effectLst/>
                <a:latin typeface="UTM-Avo"/>
              </a:rPr>
              <a:t>Learners create project groups on </a:t>
            </a:r>
            <a:r>
              <a:rPr lang="en-US" sz="2400" b="0" i="0" dirty="0">
                <a:solidFill>
                  <a:srgbClr val="939598"/>
                </a:solidFill>
                <a:effectLst/>
                <a:latin typeface="UTM-Avo"/>
              </a:rPr>
              <a:t>_____________ </a:t>
            </a:r>
            <a:r>
              <a:rPr lang="en-US" sz="2400" b="0" i="0" dirty="0">
                <a:solidFill>
                  <a:srgbClr val="000000"/>
                </a:solidFill>
                <a:effectLst/>
                <a:latin typeface="UTM-Avo"/>
              </a:rPr>
              <a:t>so that they can engage with each other.</a:t>
            </a:r>
          </a:p>
          <a:p>
            <a:r>
              <a:rPr lang="en-US" sz="2400" b="1" i="0" dirty="0">
                <a:solidFill>
                  <a:srgbClr val="E45A83"/>
                </a:solidFill>
                <a:effectLst/>
                <a:latin typeface="UTMAvoBold" panose="02040603050506020204" pitchFamily="18" charset="0"/>
              </a:rPr>
              <a:t>3. </a:t>
            </a:r>
            <a:r>
              <a:rPr lang="en-US" sz="2400" b="0" i="0" dirty="0">
                <a:solidFill>
                  <a:srgbClr val="000000"/>
                </a:solidFill>
                <a:effectLst/>
                <a:latin typeface="UTM-Avo"/>
              </a:rPr>
              <a:t>Students in Hong Kong can go on virtual trips to learn about the </a:t>
            </a:r>
            <a:r>
              <a:rPr lang="en-US" sz="2400" b="0" i="0" dirty="0">
                <a:solidFill>
                  <a:srgbClr val="939598"/>
                </a:solidFill>
                <a:effectLst/>
                <a:latin typeface="UTM-Avo"/>
              </a:rPr>
              <a:t>______________ </a:t>
            </a:r>
            <a:r>
              <a:rPr lang="en-US" sz="2400" b="0" i="0" dirty="0">
                <a:solidFill>
                  <a:srgbClr val="000000"/>
                </a:solidFill>
                <a:effectLst/>
                <a:latin typeface="UTM-Avo"/>
              </a:rPr>
              <a:t>of their city.</a:t>
            </a:r>
          </a:p>
          <a:p>
            <a:r>
              <a:rPr lang="en-US" sz="2400" b="1" i="0" dirty="0">
                <a:solidFill>
                  <a:srgbClr val="E45A83"/>
                </a:solidFill>
                <a:effectLst/>
                <a:latin typeface="UTMAvoBold" panose="02040603050506020204" pitchFamily="18" charset="0"/>
              </a:rPr>
              <a:t>4. </a:t>
            </a:r>
            <a:r>
              <a:rPr lang="en-US" sz="2400" b="0" i="0" dirty="0">
                <a:solidFill>
                  <a:srgbClr val="000000"/>
                </a:solidFill>
                <a:effectLst/>
                <a:latin typeface="UTM-Avo"/>
              </a:rPr>
              <a:t>The AI application in Israel has been used as the primary distance-learning </a:t>
            </a:r>
            <a:r>
              <a:rPr lang="en-US" sz="2400" b="0" i="0" dirty="0">
                <a:solidFill>
                  <a:srgbClr val="939598"/>
                </a:solidFill>
                <a:effectLst/>
                <a:latin typeface="UTM-Avo"/>
              </a:rPr>
              <a:t>______________ </a:t>
            </a:r>
            <a:r>
              <a:rPr lang="en-US" sz="2400" b="0" i="0" dirty="0">
                <a:solidFill>
                  <a:srgbClr val="000000"/>
                </a:solidFill>
                <a:effectLst/>
                <a:latin typeface="UTM-Avo"/>
              </a:rPr>
              <a:t>by advanced physics students.</a:t>
            </a:r>
            <a:r>
              <a:rPr lang="en-US" sz="2400" dirty="0"/>
              <a:t> </a:t>
            </a:r>
            <a:br>
              <a:rPr lang="en-US" sz="2400" dirty="0"/>
            </a:br>
            <a:endParaRPr lang="en-US" sz="2400" dirty="0"/>
          </a:p>
        </p:txBody>
      </p:sp>
      <p:sp>
        <p:nvSpPr>
          <p:cNvPr id="11" name="TextBox 10">
            <a:extLst>
              <a:ext uri="{FF2B5EF4-FFF2-40B4-BE49-F238E27FC236}">
                <a16:creationId xmlns:a16="http://schemas.microsoft.com/office/drawing/2014/main" id="{AE607C7E-5BB3-FE59-1A17-70E8FB0D353C}"/>
              </a:ext>
            </a:extLst>
          </p:cNvPr>
          <p:cNvSpPr txBox="1"/>
          <p:nvPr/>
        </p:nvSpPr>
        <p:spPr>
          <a:xfrm>
            <a:off x="1216478" y="1602690"/>
            <a:ext cx="4572000" cy="461665"/>
          </a:xfrm>
          <a:prstGeom prst="rect">
            <a:avLst/>
          </a:prstGeom>
          <a:noFill/>
        </p:spPr>
        <p:txBody>
          <a:bodyPr wrap="square">
            <a:spAutoFit/>
          </a:bodyPr>
          <a:lstStyle/>
          <a:p>
            <a:r>
              <a:rPr lang="en-US" sz="2400" b="1" kern="0" dirty="0">
                <a:solidFill>
                  <a:srgbClr val="C00000"/>
                </a:solidFill>
                <a:ea typeface="Times New Roman" panose="02020603050405020304" pitchFamily="18" charset="0"/>
              </a:rPr>
              <a:t>S</a:t>
            </a:r>
            <a:r>
              <a:rPr lang="en-US" sz="2400" b="1" kern="0" dirty="0">
                <a:solidFill>
                  <a:srgbClr val="C00000"/>
                </a:solidFill>
                <a:effectLst/>
                <a:ea typeface="Times New Roman" panose="02020603050405020304" pitchFamily="18" charset="0"/>
              </a:rPr>
              <a:t>tudents</a:t>
            </a:r>
            <a:endParaRPr lang="en-US" sz="2400" b="1" dirty="0">
              <a:solidFill>
                <a:srgbClr val="C00000"/>
              </a:solidFill>
            </a:endParaRPr>
          </a:p>
        </p:txBody>
      </p:sp>
      <p:sp>
        <p:nvSpPr>
          <p:cNvPr id="12" name="TextBox 11">
            <a:extLst>
              <a:ext uri="{FF2B5EF4-FFF2-40B4-BE49-F238E27FC236}">
                <a16:creationId xmlns:a16="http://schemas.microsoft.com/office/drawing/2014/main" id="{44EB76C6-D581-BDBC-212C-4BDF2663029B}"/>
              </a:ext>
            </a:extLst>
          </p:cNvPr>
          <p:cNvSpPr txBox="1"/>
          <p:nvPr/>
        </p:nvSpPr>
        <p:spPr>
          <a:xfrm>
            <a:off x="5279571" y="2340917"/>
            <a:ext cx="4572000" cy="461665"/>
          </a:xfrm>
          <a:prstGeom prst="rect">
            <a:avLst/>
          </a:prstGeom>
          <a:noFill/>
        </p:spPr>
        <p:txBody>
          <a:bodyPr wrap="square">
            <a:spAutoFit/>
          </a:bodyPr>
          <a:lstStyle/>
          <a:p>
            <a:r>
              <a:rPr lang="en-US" sz="2400" b="1" kern="0" dirty="0">
                <a:solidFill>
                  <a:srgbClr val="C00000"/>
                </a:solidFill>
              </a:rPr>
              <a:t>chatbots</a:t>
            </a:r>
            <a:endParaRPr lang="en-US" sz="2400" b="1" dirty="0">
              <a:solidFill>
                <a:srgbClr val="C00000"/>
              </a:solidFill>
            </a:endParaRPr>
          </a:p>
        </p:txBody>
      </p:sp>
      <p:sp>
        <p:nvSpPr>
          <p:cNvPr id="13" name="TextBox 12">
            <a:extLst>
              <a:ext uri="{FF2B5EF4-FFF2-40B4-BE49-F238E27FC236}">
                <a16:creationId xmlns:a16="http://schemas.microsoft.com/office/drawing/2014/main" id="{6D32F598-9B98-D8E5-3659-60C53C2013E9}"/>
              </a:ext>
            </a:extLst>
          </p:cNvPr>
          <p:cNvSpPr txBox="1"/>
          <p:nvPr/>
        </p:nvSpPr>
        <p:spPr>
          <a:xfrm>
            <a:off x="1276349" y="3399352"/>
            <a:ext cx="4572000" cy="461665"/>
          </a:xfrm>
          <a:prstGeom prst="rect">
            <a:avLst/>
          </a:prstGeom>
          <a:noFill/>
        </p:spPr>
        <p:txBody>
          <a:bodyPr wrap="square">
            <a:spAutoFit/>
          </a:bodyPr>
          <a:lstStyle/>
          <a:p>
            <a:r>
              <a:rPr lang="en-US" sz="2400" b="1" kern="0" dirty="0">
                <a:solidFill>
                  <a:srgbClr val="C00000"/>
                </a:solidFill>
              </a:rPr>
              <a:t>history</a:t>
            </a:r>
            <a:endParaRPr lang="en-US" sz="2400" b="1" dirty="0">
              <a:solidFill>
                <a:srgbClr val="C00000"/>
              </a:solidFill>
            </a:endParaRPr>
          </a:p>
        </p:txBody>
      </p:sp>
      <p:sp>
        <p:nvSpPr>
          <p:cNvPr id="14" name="TextBox 13">
            <a:extLst>
              <a:ext uri="{FF2B5EF4-FFF2-40B4-BE49-F238E27FC236}">
                <a16:creationId xmlns:a16="http://schemas.microsoft.com/office/drawing/2014/main" id="{9AF3546B-DBFC-E0ED-B061-AD93A942499F}"/>
              </a:ext>
            </a:extLst>
          </p:cNvPr>
          <p:cNvSpPr txBox="1"/>
          <p:nvPr/>
        </p:nvSpPr>
        <p:spPr>
          <a:xfrm>
            <a:off x="2868386" y="4159402"/>
            <a:ext cx="4572000" cy="461665"/>
          </a:xfrm>
          <a:prstGeom prst="rect">
            <a:avLst/>
          </a:prstGeom>
          <a:noFill/>
        </p:spPr>
        <p:txBody>
          <a:bodyPr wrap="square">
            <a:spAutoFit/>
          </a:bodyPr>
          <a:lstStyle/>
          <a:p>
            <a:r>
              <a:rPr lang="en-US" sz="2400" b="1" kern="0" dirty="0">
                <a:solidFill>
                  <a:srgbClr val="C00000"/>
                </a:solidFill>
              </a:rPr>
              <a:t>platform</a:t>
            </a:r>
            <a:endParaRPr lang="en-US" sz="2400" b="1" dirty="0">
              <a:solidFill>
                <a:srgbClr val="C00000"/>
              </a:solidFill>
            </a:endParaRPr>
          </a:p>
        </p:txBody>
      </p:sp>
    </p:spTree>
    <p:extLst>
      <p:ext uri="{BB962C8B-B14F-4D97-AF65-F5344CB8AC3E}">
        <p14:creationId xmlns:p14="http://schemas.microsoft.com/office/powerpoint/2010/main" val="8617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6</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Artificial Intelligence</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READING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3</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AI applications in education</a:t>
            </a:r>
          </a:p>
        </p:txBody>
      </p:sp>
    </p:spTree>
    <p:extLst>
      <p:ext uri="{BB962C8B-B14F-4D97-AF65-F5344CB8AC3E}">
        <p14:creationId xmlns:p14="http://schemas.microsoft.com/office/powerpoint/2010/main" val="167144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4E846887-2C9F-8978-A57E-E4026728BE40}"/>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5</a:t>
            </a:r>
          </a:p>
        </p:txBody>
      </p:sp>
      <p:sp>
        <p:nvSpPr>
          <p:cNvPr id="4" name="Rectangle 3">
            <a:extLst>
              <a:ext uri="{FF2B5EF4-FFF2-40B4-BE49-F238E27FC236}">
                <a16:creationId xmlns:a16="http://schemas.microsoft.com/office/drawing/2014/main" id="{0445790A-8B20-F4D6-9B13-E7D1F75CCC01}"/>
              </a:ext>
            </a:extLst>
          </p:cNvPr>
          <p:cNvSpPr/>
          <p:nvPr/>
        </p:nvSpPr>
        <p:spPr>
          <a:xfrm>
            <a:off x="902476" y="816431"/>
            <a:ext cx="8029253" cy="492443"/>
          </a:xfrm>
          <a:prstGeom prst="rect">
            <a:avLst/>
          </a:prstGeom>
        </p:spPr>
        <p:txBody>
          <a:bodyPr wrap="square">
            <a:spAutoFit/>
          </a:bodyPr>
          <a:lstStyle/>
          <a:p>
            <a:pPr algn="just"/>
            <a:r>
              <a:rPr lang="en-US" sz="2600" b="1" kern="0" dirty="0">
                <a:effectLst/>
                <a:ea typeface="Times New Roman" panose="02020603050405020304" pitchFamily="18" charset="0"/>
              </a:rPr>
              <a:t>Work in groups. Discuss the following question. </a:t>
            </a:r>
            <a:endParaRPr lang="en-US" sz="2600" b="1" dirty="0">
              <a:cs typeface="Arial" panose="020B0604020202020204" pitchFamily="34" charset="0"/>
            </a:endParaRPr>
          </a:p>
        </p:txBody>
      </p:sp>
      <p:sp>
        <p:nvSpPr>
          <p:cNvPr id="7" name="TextBox 6">
            <a:extLst>
              <a:ext uri="{FF2B5EF4-FFF2-40B4-BE49-F238E27FC236}">
                <a16:creationId xmlns:a16="http://schemas.microsoft.com/office/drawing/2014/main" id="{E4964DB1-7272-BDE8-62EF-A10A3E3D21E1}"/>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POST-READING</a:t>
            </a:r>
          </a:p>
        </p:txBody>
      </p:sp>
      <p:sp>
        <p:nvSpPr>
          <p:cNvPr id="8" name="TextBox 7">
            <a:extLst>
              <a:ext uri="{FF2B5EF4-FFF2-40B4-BE49-F238E27FC236}">
                <a16:creationId xmlns:a16="http://schemas.microsoft.com/office/drawing/2014/main" id="{53C3359B-6355-C283-F78A-81973EE5CB43}"/>
              </a:ext>
            </a:extLst>
          </p:cNvPr>
          <p:cNvSpPr txBox="1"/>
          <p:nvPr/>
        </p:nvSpPr>
        <p:spPr>
          <a:xfrm>
            <a:off x="1387929" y="1513798"/>
            <a:ext cx="6764022" cy="830997"/>
          </a:xfrm>
          <a:prstGeom prst="rect">
            <a:avLst/>
          </a:prstGeom>
          <a:noFill/>
        </p:spPr>
        <p:txBody>
          <a:bodyPr wrap="square">
            <a:spAutoFit/>
          </a:bodyPr>
          <a:lstStyle/>
          <a:p>
            <a:pPr algn="ctr"/>
            <a:r>
              <a:rPr lang="en-US" sz="2400" b="1" i="1" kern="0" dirty="0">
                <a:solidFill>
                  <a:srgbClr val="C00000"/>
                </a:solidFill>
                <a:effectLst/>
                <a:ea typeface="Times New Roman" panose="02020603050405020304" pitchFamily="18" charset="0"/>
              </a:rPr>
              <a:t>Which of the AI applications do you think your school can adopt?</a:t>
            </a:r>
            <a:endParaRPr lang="en-US" sz="2400" b="1" dirty="0">
              <a:solidFill>
                <a:srgbClr val="C00000"/>
              </a:solidFill>
            </a:endParaRPr>
          </a:p>
        </p:txBody>
      </p:sp>
      <p:sp>
        <p:nvSpPr>
          <p:cNvPr id="10" name="TextBox 9">
            <a:extLst>
              <a:ext uri="{FF2B5EF4-FFF2-40B4-BE49-F238E27FC236}">
                <a16:creationId xmlns:a16="http://schemas.microsoft.com/office/drawing/2014/main" id="{404B85DD-FA40-9704-F832-D493BEB36080}"/>
              </a:ext>
            </a:extLst>
          </p:cNvPr>
          <p:cNvSpPr txBox="1"/>
          <p:nvPr/>
        </p:nvSpPr>
        <p:spPr>
          <a:xfrm>
            <a:off x="1232807" y="2344795"/>
            <a:ext cx="6919144" cy="2308324"/>
          </a:xfrm>
          <a:prstGeom prst="rect">
            <a:avLst/>
          </a:prstGeom>
          <a:noFill/>
        </p:spPr>
        <p:txBody>
          <a:bodyPr wrap="square">
            <a:spAutoFit/>
          </a:bodyPr>
          <a:lstStyle/>
          <a:p>
            <a:pPr marL="0" marR="0" indent="-1270" algn="just">
              <a:spcBef>
                <a:spcPts val="0"/>
              </a:spcBef>
              <a:spcAft>
                <a:spcPts val="0"/>
              </a:spcAft>
            </a:pPr>
            <a:r>
              <a:rPr lang="en-US" sz="2400" b="1" i="1" dirty="0">
                <a:solidFill>
                  <a:srgbClr val="7030A0"/>
                </a:solidFill>
                <a:effectLst/>
                <a:ea typeface="Times New Roman" panose="02020603050405020304" pitchFamily="18" charset="0"/>
              </a:rPr>
              <a:t>Suggested answers: </a:t>
            </a:r>
            <a:endParaRPr lang="en-US" sz="2400" dirty="0">
              <a:solidFill>
                <a:srgbClr val="7030A0"/>
              </a:solidFill>
              <a:effectLst/>
              <a:ea typeface="Times New Roman" panose="02020603050405020304" pitchFamily="18" charset="0"/>
            </a:endParaRPr>
          </a:p>
          <a:p>
            <a:pPr marL="0" marR="0" indent="-1270" algn="just">
              <a:spcBef>
                <a:spcPts val="0"/>
              </a:spcBef>
              <a:spcAft>
                <a:spcPts val="0"/>
              </a:spcAft>
            </a:pPr>
            <a:r>
              <a:rPr lang="en-US" sz="2400" dirty="0">
                <a:solidFill>
                  <a:srgbClr val="7030A0"/>
                </a:solidFill>
                <a:effectLst/>
                <a:ea typeface="Times New Roman" panose="02020603050405020304" pitchFamily="18" charset="0"/>
              </a:rPr>
              <a:t>In my opinion, educational chatbots can be of great use at my school as they provide additional support to students before and after class. They can also help tutor weak students to keep up with the class progress and reduce the workload for many teachers.</a:t>
            </a:r>
          </a:p>
        </p:txBody>
      </p:sp>
    </p:spTree>
    <p:extLst>
      <p:ext uri="{BB962C8B-B14F-4D97-AF65-F5344CB8AC3E}">
        <p14:creationId xmlns:p14="http://schemas.microsoft.com/office/powerpoint/2010/main" val="290784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3257174"/>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vi-VN" sz="2800" dirty="0">
                <a:latin typeface="Calibri" panose="020F0502020204030204" pitchFamily="34" charset="0"/>
                <a:cs typeface="Calibri" panose="020F0502020204030204" pitchFamily="34" charset="0"/>
              </a:rPr>
              <a:t>Some lexical items about</a:t>
            </a:r>
            <a:r>
              <a:rPr lang="en-US" sz="2800" dirty="0">
                <a:latin typeface="Calibri" panose="020F0502020204030204" pitchFamily="34" charset="0"/>
                <a:cs typeface="Calibri" panose="020F0502020204030204" pitchFamily="34" charset="0"/>
              </a:rPr>
              <a:t> AI applications in education;</a:t>
            </a:r>
          </a:p>
          <a:p>
            <a:pPr marL="342900" indent="-342900">
              <a:lnSpc>
                <a:spcPct val="150000"/>
              </a:lnSpc>
              <a:buFont typeface="Arial" panose="020B0604020202020204" pitchFamily="34" charset="0"/>
              <a:buChar char="•"/>
            </a:pPr>
            <a:r>
              <a:rPr lang="en-US" sz="2800" dirty="0"/>
              <a:t>Reading skills for general ideas and for specific information about </a:t>
            </a:r>
            <a:r>
              <a:rPr lang="en-US" sz="2800" dirty="0">
                <a:latin typeface="Calibri" panose="020F0502020204030204" pitchFamily="34" charset="0"/>
                <a:cs typeface="Calibri" panose="020F0502020204030204" pitchFamily="34" charset="0"/>
              </a:rPr>
              <a:t>AI applications in education.</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Lesson 4.</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085927" y="867955"/>
            <a:ext cx="141282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299725" y="1674214"/>
            <a:ext cx="146305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PRE-READING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861502" y="2567595"/>
            <a:ext cx="1637250"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WHILE-READING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spcBef>
                <a:spcPts val="0"/>
              </a:spcBef>
              <a:spcAft>
                <a:spcPts val="0"/>
              </a:spcAft>
            </a:pPr>
            <a:r>
              <a:rPr lang="en-US" sz="1350" dirty="0">
                <a:solidFill>
                  <a:srgbClr val="000000"/>
                </a:solidFill>
                <a:effectLst/>
                <a:ea typeface="Times New Roman" panose="02020603050405020304" pitchFamily="18" charset="0"/>
              </a:rPr>
              <a:t>Reveal the secret word </a:t>
            </a:r>
            <a:endParaRPr lang="en-US" sz="1350" dirty="0">
              <a:effectLst/>
              <a:ea typeface="Times New Roman" panose="02020603050405020304" pitchFamily="18" charset="0"/>
            </a:endParaRPr>
          </a:p>
        </p:txBody>
      </p:sp>
      <p:sp>
        <p:nvSpPr>
          <p:cNvPr id="26" name="Rectangle 25"/>
          <p:cNvSpPr/>
          <p:nvPr/>
        </p:nvSpPr>
        <p:spPr>
          <a:xfrm>
            <a:off x="4505771" y="1594891"/>
            <a:ext cx="3659538"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kern="0" dirty="0">
                <a:solidFill>
                  <a:srgbClr val="000000"/>
                </a:solidFill>
                <a:effectLst/>
                <a:ea typeface="Times New Roman" panose="02020603050405020304" pitchFamily="18" charset="0"/>
                <a:cs typeface="Times New Roman" panose="02020603050405020304" pitchFamily="18" charset="0"/>
              </a:rPr>
              <a:t>Task 1: </a:t>
            </a:r>
            <a:r>
              <a:rPr lang="en-US" sz="1800" b="1" kern="0" dirty="0">
                <a:solidFill>
                  <a:srgbClr val="000000"/>
                </a:solidFill>
                <a:effectLst/>
                <a:latin typeface="Times New Roman" panose="02020603050405020304" pitchFamily="18" charset="0"/>
                <a:ea typeface="Times New Roman" panose="02020603050405020304" pitchFamily="18" charset="0"/>
              </a:rPr>
              <a:t>Discuss the pictures in the article.</a:t>
            </a:r>
            <a:endParaRPr lang="en-GB" sz="1350" dirty="0">
              <a:solidFill>
                <a:schemeClr val="tx1"/>
              </a:solidFill>
              <a:cs typeface="Times New Roman" panose="02020603050405020304" pitchFamily="18" charset="0"/>
            </a:endParaRPr>
          </a:p>
        </p:txBody>
      </p:sp>
      <p:sp>
        <p:nvSpPr>
          <p:cNvPr id="27" name="Rectangle 26"/>
          <p:cNvSpPr/>
          <p:nvPr/>
        </p:nvSpPr>
        <p:spPr>
          <a:xfrm>
            <a:off x="4505771" y="2289191"/>
            <a:ext cx="3659539" cy="112047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fontAlgn="auto">
              <a:spcBef>
                <a:spcPts val="0"/>
              </a:spcBef>
              <a:spcAft>
                <a:spcPts val="0"/>
              </a:spcAft>
            </a:pPr>
            <a:r>
              <a:rPr lang="en-US" sz="1350" dirty="0">
                <a:solidFill>
                  <a:srgbClr val="000000"/>
                </a:solidFill>
                <a:effectLst/>
                <a:ea typeface="Times New Roman" panose="02020603050405020304" pitchFamily="18" charset="0"/>
              </a:rPr>
              <a:t>- Task 2: </a:t>
            </a:r>
            <a:r>
              <a:rPr lang="en-US" sz="1350" kern="0" dirty="0">
                <a:solidFill>
                  <a:srgbClr val="000000"/>
                </a:solidFill>
                <a:effectLst/>
                <a:ea typeface="Times New Roman" panose="02020603050405020304" pitchFamily="18" charset="0"/>
              </a:rPr>
              <a:t>Choose the correct meanings of the highlighted words.</a:t>
            </a:r>
            <a:r>
              <a:rPr lang="en-US" sz="1350" kern="0" dirty="0">
                <a:effectLst/>
                <a:ea typeface="Times New Roman" panose="02020603050405020304" pitchFamily="18" charset="0"/>
              </a:rPr>
              <a:t> </a:t>
            </a:r>
          </a:p>
          <a:p>
            <a:pPr marL="0" marR="0" indent="0" fontAlgn="auto">
              <a:spcBef>
                <a:spcPts val="0"/>
              </a:spcBef>
              <a:spcAft>
                <a:spcPts val="0"/>
              </a:spcAft>
            </a:pPr>
            <a:r>
              <a:rPr lang="en-US" sz="1350" dirty="0">
                <a:solidFill>
                  <a:srgbClr val="000000"/>
                </a:solidFill>
                <a:effectLst/>
                <a:ea typeface="Times New Roman" panose="02020603050405020304" pitchFamily="18" charset="0"/>
              </a:rPr>
              <a:t>- Task 3: </a:t>
            </a:r>
            <a:r>
              <a:rPr lang="en-US" sz="1350" kern="0" dirty="0">
                <a:solidFill>
                  <a:srgbClr val="000000"/>
                </a:solidFill>
                <a:effectLst/>
                <a:ea typeface="Times New Roman" panose="02020603050405020304" pitchFamily="18" charset="0"/>
              </a:rPr>
              <a:t>Choose the correct answer A, B, C, or D</a:t>
            </a:r>
            <a:r>
              <a:rPr lang="en-US" sz="1350" kern="0" dirty="0">
                <a:effectLst/>
                <a:ea typeface="Times New Roman" panose="02020603050405020304" pitchFamily="18" charset="0"/>
              </a:rPr>
              <a:t> </a:t>
            </a:r>
          </a:p>
          <a:p>
            <a:pPr marL="0" marR="0" indent="0" fontAlgn="auto">
              <a:spcBef>
                <a:spcPts val="0"/>
              </a:spcBef>
              <a:spcAft>
                <a:spcPts val="0"/>
              </a:spcAft>
            </a:pPr>
            <a:r>
              <a:rPr lang="en-US" sz="1350" kern="0" dirty="0">
                <a:solidFill>
                  <a:srgbClr val="000000"/>
                </a:solidFill>
                <a:effectLst/>
                <a:ea typeface="Times New Roman" panose="02020603050405020304" pitchFamily="18" charset="0"/>
              </a:rPr>
              <a:t>- Task 4: Complete each of the following sentences with one word from the article</a:t>
            </a:r>
            <a:r>
              <a:rPr lang="en-US" sz="1350" b="0" i="0" kern="0" dirty="0">
                <a:solidFill>
                  <a:srgbClr val="000000"/>
                </a:solidFill>
                <a:effectLst/>
                <a:ea typeface="Times New Roman" panose="02020603050405020304" pitchFamily="18" charset="0"/>
                <a:cs typeface="Times New Roman" panose="02020603050405020304" pitchFamily="18" charset="0"/>
              </a:rPr>
              <a:t>.</a:t>
            </a:r>
            <a:r>
              <a:rPr lang="en-US" sz="1350" kern="0" dirty="0">
                <a:solidFill>
                  <a:srgbClr val="000000"/>
                </a:solidFill>
                <a:effectLst/>
                <a:ea typeface="Times New Roman" panose="02020603050405020304" pitchFamily="18" charset="0"/>
              </a:rPr>
              <a:t> </a:t>
            </a:r>
            <a:endParaRPr lang="en-US" sz="1350" dirty="0">
              <a:solidFill>
                <a:schemeClr val="tx1"/>
              </a:solidFill>
            </a:endParaRPr>
          </a:p>
        </p:txBody>
      </p:sp>
      <p:cxnSp>
        <p:nvCxnSpPr>
          <p:cNvPr id="28" name="Curved Connector 27"/>
          <p:cNvCxnSpPr>
            <a:stCxn id="22" idx="3"/>
            <a:endCxn id="23" idx="0"/>
          </p:cNvCxnSpPr>
          <p:nvPr/>
        </p:nvCxnSpPr>
        <p:spPr>
          <a:xfrm>
            <a:off x="2498752" y="1113732"/>
            <a:ext cx="532499" cy="560482"/>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680127" y="1919989"/>
            <a:ext cx="619598" cy="64760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212625" y="3498048"/>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POST-READING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330718"/>
            <a:ext cx="3659537"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 Wrap-up</a:t>
            </a:r>
          </a:p>
          <a:p>
            <a:r>
              <a:rPr lang="en-US" sz="1350" dirty="0">
                <a:solidFill>
                  <a:schemeClr val="tx1"/>
                </a:solidFill>
              </a:rPr>
              <a:t>- Homework</a:t>
            </a:r>
            <a:endParaRPr lang="en-GB" sz="1350" dirty="0">
              <a:solidFill>
                <a:schemeClr val="tx1"/>
              </a:solidFill>
            </a:endParaRPr>
          </a:p>
        </p:txBody>
      </p:sp>
      <p:cxnSp>
        <p:nvCxnSpPr>
          <p:cNvPr id="33" name="Curved Connector 32"/>
          <p:cNvCxnSpPr>
            <a:stCxn id="31" idx="1"/>
            <a:endCxn id="34" idx="0"/>
          </p:cNvCxnSpPr>
          <p:nvPr/>
        </p:nvCxnSpPr>
        <p:spPr>
          <a:xfrm rot="10800000" flipV="1">
            <a:off x="1792340" y="3747854"/>
            <a:ext cx="420286" cy="582864"/>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973714" y="4330718"/>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1" idx="0"/>
          </p:cNvCxnSpPr>
          <p:nvPr/>
        </p:nvCxnSpPr>
        <p:spPr>
          <a:xfrm>
            <a:off x="2498752" y="2833922"/>
            <a:ext cx="532498" cy="66412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70" y="3583457"/>
            <a:ext cx="3659537"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spcBef>
                <a:spcPts val="0"/>
              </a:spcBef>
              <a:spcAft>
                <a:spcPts val="0"/>
              </a:spcAft>
            </a:pPr>
            <a:r>
              <a:rPr lang="en-US" sz="1350" b="0" i="0" kern="0" dirty="0">
                <a:solidFill>
                  <a:srgbClr val="000000"/>
                </a:solidFill>
                <a:effectLst/>
                <a:latin typeface="MyriadPro-Regular"/>
                <a:ea typeface="Times New Roman" panose="02020603050405020304" pitchFamily="18" charset="0"/>
                <a:cs typeface="Times New Roman" panose="02020603050405020304" pitchFamily="18" charset="0"/>
              </a:rPr>
              <a:t>Task 5: Discussion.</a:t>
            </a:r>
            <a:endParaRPr lang="en-US" sz="1350" dirty="0">
              <a:solidFill>
                <a:schemeClr val="tx1"/>
              </a:solidFill>
              <a:effectLst/>
              <a:ea typeface="Times New Roman" panose="02020603050405020304" pitchFamily="18" charset="0"/>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UTM Facebook K&amp;T" panose="02040603050506020204" pitchFamily="18" charset="0"/>
              </a:rPr>
              <a:t>READING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3</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28851" y="708710"/>
            <a:ext cx="5780313" cy="769441"/>
          </a:xfrm>
          <a:prstGeom prst="rect">
            <a:avLst/>
          </a:prstGeom>
          <a:noFill/>
        </p:spPr>
        <p:txBody>
          <a:bodyPr wrap="square">
            <a:spAutoFit/>
          </a:bodyPr>
          <a:lstStyle/>
          <a:p>
            <a:pPr algn="ctr"/>
            <a:r>
              <a:rPr lang="en-US" sz="4400" b="1" kern="0" dirty="0">
                <a:solidFill>
                  <a:srgbClr val="FF0000"/>
                </a:solidFill>
                <a:cs typeface="Times New Roman" panose="02020603050405020304" pitchFamily="18" charset="0"/>
              </a:rPr>
              <a:t>Reveal the secret word</a:t>
            </a:r>
            <a:endParaRPr lang="en-US" sz="4400" dirty="0">
              <a:solidFill>
                <a:srgbClr val="FF0000"/>
              </a:solidFill>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955221" y="1698171"/>
            <a:ext cx="7127422" cy="2677656"/>
          </a:xfrm>
          <a:prstGeom prst="rect">
            <a:avLst/>
          </a:prstGeom>
          <a:noFill/>
        </p:spPr>
        <p:txBody>
          <a:bodyPr wrap="square" rtlCol="0">
            <a:spAutoFit/>
          </a:bodyPr>
          <a:lstStyle/>
          <a:p>
            <a:pPr marL="0" marR="0" indent="-1270">
              <a:spcBef>
                <a:spcPts val="0"/>
              </a:spcBef>
              <a:spcAft>
                <a:spcPts val="0"/>
              </a:spcAft>
            </a:pPr>
            <a:r>
              <a:rPr lang="en-US" sz="2400" dirty="0">
                <a:solidFill>
                  <a:srgbClr val="000000"/>
                </a:solidFill>
                <a:effectLst/>
                <a:ea typeface="Times New Roman" panose="02020603050405020304" pitchFamily="18" charset="0"/>
              </a:rPr>
              <a:t>- Work in groups.</a:t>
            </a:r>
            <a:endParaRPr lang="en-US" sz="2400" dirty="0">
              <a:effectLst/>
              <a:ea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rPr>
              <a:t>- Teacher delivers a handout to each group, in which students have to fill in the blanks with suitable words.</a:t>
            </a:r>
            <a:endParaRPr lang="en-US" sz="2400" dirty="0">
              <a:effectLst/>
              <a:ea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rPr>
              <a:t>- Teacher asks students to guess the secret key word after they have completed the task.</a:t>
            </a:r>
            <a:endParaRPr lang="en-US" sz="2400" dirty="0">
              <a:effectLst/>
              <a:ea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rPr>
              <a:t>- The first group to do the task successfully ang get the correct key word is the winner of the game.</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7" name="TextBox 6">
            <a:extLst>
              <a:ext uri="{FF2B5EF4-FFF2-40B4-BE49-F238E27FC236}">
                <a16:creationId xmlns:a16="http://schemas.microsoft.com/office/drawing/2014/main" id="{532163F2-2349-3805-589C-A3B057C9AB7E}"/>
              </a:ext>
            </a:extLst>
          </p:cNvPr>
          <p:cNvSpPr txBox="1"/>
          <p:nvPr/>
        </p:nvSpPr>
        <p:spPr>
          <a:xfrm>
            <a:off x="677635" y="857479"/>
            <a:ext cx="7976508" cy="4093428"/>
          </a:xfrm>
          <a:prstGeom prst="rect">
            <a:avLst/>
          </a:prstGeom>
          <a:noFill/>
        </p:spPr>
        <p:txBody>
          <a:bodyPr wrap="square">
            <a:spAutoFit/>
          </a:bodyPr>
          <a:lstStyle/>
          <a:p>
            <a:pPr marL="0" marR="0" indent="-1270" algn="ctr">
              <a:spcBef>
                <a:spcPts val="0"/>
              </a:spcBef>
              <a:spcAft>
                <a:spcPts val="0"/>
              </a:spcAft>
            </a:pPr>
            <a:r>
              <a:rPr lang="en-US" sz="2000" b="1" i="1" dirty="0">
                <a:solidFill>
                  <a:srgbClr val="000000"/>
                </a:solidFill>
                <a:effectLst/>
                <a:ea typeface="Times New Roman" panose="02020603050405020304" pitchFamily="18" charset="0"/>
                <a:cs typeface="Times New Roman" panose="02020603050405020304" pitchFamily="18" charset="0"/>
              </a:rPr>
              <a:t>Reading passage:</a:t>
            </a:r>
            <a:endParaRPr lang="en-US" sz="2000" dirty="0">
              <a:effectLst/>
              <a:ea typeface="Times New Roman" panose="02020603050405020304" pitchFamily="18" charset="0"/>
              <a:cs typeface="Times New Roman" panose="02020603050405020304" pitchFamily="18" charset="0"/>
            </a:endParaRPr>
          </a:p>
          <a:p>
            <a:pPr marL="0" marR="0" indent="-1270" algn="just">
              <a:spcBef>
                <a:spcPts val="0"/>
              </a:spcBef>
              <a:spcAft>
                <a:spcPts val="0"/>
              </a:spcAft>
            </a:pPr>
            <a:r>
              <a:rPr lang="en-US" sz="2000" dirty="0">
                <a:effectLst/>
                <a:ea typeface="Times New Roman" panose="02020603050405020304" pitchFamily="18" charset="0"/>
                <a:cs typeface="Times New Roman" panose="02020603050405020304" pitchFamily="18" charset="0"/>
              </a:rPr>
              <a:t>In the rapidly evolving world of education, technology has become a (1) _________________ behind innovation and transformation. Among the many (2) ________________ technologies making waves in the educational landscape is </a:t>
            </a:r>
            <a:r>
              <a:rPr lang="en-US" sz="2000" dirty="0">
                <a:effectLst/>
                <a:highlight>
                  <a:srgbClr val="FFFF00"/>
                </a:highlight>
                <a:ea typeface="Times New Roman" panose="02020603050405020304" pitchFamily="18" charset="0"/>
                <a:cs typeface="Times New Roman" panose="02020603050405020304" pitchFamily="18" charset="0"/>
              </a:rPr>
              <a:t>KEY WORD HERE</a:t>
            </a:r>
            <a:r>
              <a:rPr lang="en-US" sz="2000" dirty="0">
                <a:effectLst/>
                <a:ea typeface="Times New Roman" panose="02020603050405020304" pitchFamily="18" charset="0"/>
                <a:cs typeface="Times New Roman" panose="02020603050405020304" pitchFamily="18" charset="0"/>
              </a:rPr>
              <a:t>. It has emerged as a powerful tool for transforming learning experiences through AI conversations. an advanced natural language processing model, is designed to understand and generate (3) ________________ text based on the input it receives. It operates on the principles of deep learning, leveraging large-scale datasets to pre-train its language comprehension abilities. By employing this (4) ____________________ AI conversational tool in education, the learning process is elevated to new heights, offering students and educators unique (5) _________________ for growth and collaboration.</a:t>
            </a:r>
          </a:p>
        </p:txBody>
      </p:sp>
      <p:sp>
        <p:nvSpPr>
          <p:cNvPr id="9" name="TextBox 8">
            <a:extLst>
              <a:ext uri="{FF2B5EF4-FFF2-40B4-BE49-F238E27FC236}">
                <a16:creationId xmlns:a16="http://schemas.microsoft.com/office/drawing/2014/main" id="{32F86DC3-017D-7BC7-367E-507C910756D1}"/>
              </a:ext>
            </a:extLst>
          </p:cNvPr>
          <p:cNvSpPr txBox="1"/>
          <p:nvPr/>
        </p:nvSpPr>
        <p:spPr>
          <a:xfrm>
            <a:off x="1085850" y="1464519"/>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driving force</a:t>
            </a:r>
            <a:endParaRPr lang="en-US" sz="2000" b="1" dirty="0">
              <a:solidFill>
                <a:srgbClr val="FF0000"/>
              </a:solidFill>
            </a:endParaRPr>
          </a:p>
        </p:txBody>
      </p:sp>
      <p:sp>
        <p:nvSpPr>
          <p:cNvPr id="11" name="TextBox 10">
            <a:extLst>
              <a:ext uri="{FF2B5EF4-FFF2-40B4-BE49-F238E27FC236}">
                <a16:creationId xmlns:a16="http://schemas.microsoft.com/office/drawing/2014/main" id="{8C52694A-C6EA-763A-7A64-08A02A156319}"/>
              </a:ext>
            </a:extLst>
          </p:cNvPr>
          <p:cNvSpPr txBox="1"/>
          <p:nvPr/>
        </p:nvSpPr>
        <p:spPr>
          <a:xfrm>
            <a:off x="2286000" y="1779730"/>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cutting-edge</a:t>
            </a:r>
            <a:endParaRPr lang="en-US" sz="2000" b="1" dirty="0">
              <a:solidFill>
                <a:srgbClr val="FF0000"/>
              </a:solidFill>
            </a:endParaRPr>
          </a:p>
        </p:txBody>
      </p:sp>
      <p:sp>
        <p:nvSpPr>
          <p:cNvPr id="13" name="TextBox 12">
            <a:extLst>
              <a:ext uri="{FF2B5EF4-FFF2-40B4-BE49-F238E27FC236}">
                <a16:creationId xmlns:a16="http://schemas.microsoft.com/office/drawing/2014/main" id="{D1462105-DF14-A50A-CB15-A4D3719AD7FD}"/>
              </a:ext>
            </a:extLst>
          </p:cNvPr>
          <p:cNvSpPr txBox="1"/>
          <p:nvPr/>
        </p:nvSpPr>
        <p:spPr>
          <a:xfrm>
            <a:off x="2702379" y="2996317"/>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human-like</a:t>
            </a:r>
            <a:endParaRPr lang="en-US" sz="2000" b="1" dirty="0">
              <a:solidFill>
                <a:srgbClr val="FF0000"/>
              </a:solidFill>
            </a:endParaRPr>
          </a:p>
        </p:txBody>
      </p:sp>
      <p:sp>
        <p:nvSpPr>
          <p:cNvPr id="15" name="TextBox 14">
            <a:extLst>
              <a:ext uri="{FF2B5EF4-FFF2-40B4-BE49-F238E27FC236}">
                <a16:creationId xmlns:a16="http://schemas.microsoft.com/office/drawing/2014/main" id="{5FC7313E-5638-4F6E-7FB9-0E7331913AB1}"/>
              </a:ext>
            </a:extLst>
          </p:cNvPr>
          <p:cNvSpPr txBox="1"/>
          <p:nvPr/>
        </p:nvSpPr>
        <p:spPr>
          <a:xfrm>
            <a:off x="1085850" y="3916689"/>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sophisticated</a:t>
            </a:r>
            <a:endParaRPr lang="en-US" sz="2000" b="1" dirty="0">
              <a:solidFill>
                <a:srgbClr val="FF0000"/>
              </a:solidFill>
            </a:endParaRPr>
          </a:p>
        </p:txBody>
      </p:sp>
      <p:sp>
        <p:nvSpPr>
          <p:cNvPr id="17" name="TextBox 16">
            <a:extLst>
              <a:ext uri="{FF2B5EF4-FFF2-40B4-BE49-F238E27FC236}">
                <a16:creationId xmlns:a16="http://schemas.microsoft.com/office/drawing/2014/main" id="{63EA2BAE-1583-F5C7-E125-99CA39FF6E6C}"/>
              </a:ext>
            </a:extLst>
          </p:cNvPr>
          <p:cNvSpPr txBox="1"/>
          <p:nvPr/>
        </p:nvSpPr>
        <p:spPr>
          <a:xfrm>
            <a:off x="1396092" y="4527535"/>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opportunities</a:t>
            </a:r>
            <a:endParaRPr lang="en-US" sz="2000" b="1" dirty="0">
              <a:solidFill>
                <a:srgbClr val="FF0000"/>
              </a:solidFill>
            </a:endParaRPr>
          </a:p>
        </p:txBody>
      </p:sp>
    </p:spTree>
    <p:extLst>
      <p:ext uri="{BB962C8B-B14F-4D97-AF65-F5344CB8AC3E}">
        <p14:creationId xmlns:p14="http://schemas.microsoft.com/office/powerpoint/2010/main" val="30000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7" name="TextBox 6">
            <a:extLst>
              <a:ext uri="{FF2B5EF4-FFF2-40B4-BE49-F238E27FC236}">
                <a16:creationId xmlns:a16="http://schemas.microsoft.com/office/drawing/2014/main" id="{532163F2-2349-3805-589C-A3B057C9AB7E}"/>
              </a:ext>
            </a:extLst>
          </p:cNvPr>
          <p:cNvSpPr txBox="1"/>
          <p:nvPr/>
        </p:nvSpPr>
        <p:spPr>
          <a:xfrm>
            <a:off x="677635" y="857479"/>
            <a:ext cx="7976508" cy="4093428"/>
          </a:xfrm>
          <a:prstGeom prst="rect">
            <a:avLst/>
          </a:prstGeom>
          <a:noFill/>
        </p:spPr>
        <p:txBody>
          <a:bodyPr wrap="square">
            <a:spAutoFit/>
          </a:bodyPr>
          <a:lstStyle/>
          <a:p>
            <a:pPr marL="0" marR="0" indent="-1270" algn="ctr">
              <a:spcBef>
                <a:spcPts val="0"/>
              </a:spcBef>
              <a:spcAft>
                <a:spcPts val="0"/>
              </a:spcAft>
            </a:pPr>
            <a:r>
              <a:rPr lang="en-US" sz="2000" b="1" i="1" dirty="0">
                <a:solidFill>
                  <a:srgbClr val="000000"/>
                </a:solidFill>
                <a:effectLst/>
                <a:ea typeface="Times New Roman" panose="02020603050405020304" pitchFamily="18" charset="0"/>
                <a:cs typeface="Times New Roman" panose="02020603050405020304" pitchFamily="18" charset="0"/>
              </a:rPr>
              <a:t>Reading passage:</a:t>
            </a:r>
            <a:endParaRPr lang="en-US" sz="2000" dirty="0">
              <a:effectLst/>
              <a:ea typeface="Times New Roman" panose="02020603050405020304" pitchFamily="18" charset="0"/>
              <a:cs typeface="Times New Roman" panose="02020603050405020304" pitchFamily="18" charset="0"/>
            </a:endParaRPr>
          </a:p>
          <a:p>
            <a:pPr marL="0" marR="0" indent="-1270" algn="just">
              <a:spcBef>
                <a:spcPts val="0"/>
              </a:spcBef>
              <a:spcAft>
                <a:spcPts val="0"/>
              </a:spcAft>
            </a:pPr>
            <a:r>
              <a:rPr lang="en-US" sz="2000" dirty="0">
                <a:effectLst/>
                <a:ea typeface="Times New Roman" panose="02020603050405020304" pitchFamily="18" charset="0"/>
                <a:cs typeface="Times New Roman" panose="02020603050405020304" pitchFamily="18" charset="0"/>
              </a:rPr>
              <a:t>In the rapidly evolving world of education, technology has become a (1) _________________ behind innovation and transformation. Among the many (2) ________________ technologies making waves in the educational landscape is </a:t>
            </a:r>
            <a:r>
              <a:rPr lang="en-US" sz="2000" dirty="0">
                <a:effectLst/>
                <a:highlight>
                  <a:srgbClr val="FFFF00"/>
                </a:highlight>
                <a:ea typeface="Times New Roman" panose="02020603050405020304" pitchFamily="18" charset="0"/>
                <a:cs typeface="Times New Roman" panose="02020603050405020304" pitchFamily="18" charset="0"/>
              </a:rPr>
              <a:t>KEY WORD HERE</a:t>
            </a:r>
            <a:r>
              <a:rPr lang="en-US" sz="2000" dirty="0">
                <a:effectLst/>
                <a:ea typeface="Times New Roman" panose="02020603050405020304" pitchFamily="18" charset="0"/>
                <a:cs typeface="Times New Roman" panose="02020603050405020304" pitchFamily="18" charset="0"/>
              </a:rPr>
              <a:t>. It has emerged as a powerful tool for transforming learning experiences through AI conversations. an advanced natural language processing model, is designed to understand and generate (3) ________________ text based on the input it receives. It operates on the principles of deep learning, leveraging large-scale datasets to pre-train its language comprehension abilities. By employing this (4) ____________________ AI conversational tool in education, the learning process is elevated to new heights, offering students and educators unique (5) _________________ for growth and collaboration.</a:t>
            </a:r>
          </a:p>
        </p:txBody>
      </p:sp>
      <p:sp>
        <p:nvSpPr>
          <p:cNvPr id="9" name="TextBox 8">
            <a:extLst>
              <a:ext uri="{FF2B5EF4-FFF2-40B4-BE49-F238E27FC236}">
                <a16:creationId xmlns:a16="http://schemas.microsoft.com/office/drawing/2014/main" id="{32F86DC3-017D-7BC7-367E-507C910756D1}"/>
              </a:ext>
            </a:extLst>
          </p:cNvPr>
          <p:cNvSpPr txBox="1"/>
          <p:nvPr/>
        </p:nvSpPr>
        <p:spPr>
          <a:xfrm>
            <a:off x="1085850" y="1464519"/>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driving force</a:t>
            </a:r>
            <a:endParaRPr lang="en-US" sz="2000" b="1" dirty="0">
              <a:solidFill>
                <a:srgbClr val="FF0000"/>
              </a:solidFill>
            </a:endParaRPr>
          </a:p>
        </p:txBody>
      </p:sp>
      <p:sp>
        <p:nvSpPr>
          <p:cNvPr id="11" name="TextBox 10">
            <a:extLst>
              <a:ext uri="{FF2B5EF4-FFF2-40B4-BE49-F238E27FC236}">
                <a16:creationId xmlns:a16="http://schemas.microsoft.com/office/drawing/2014/main" id="{8C52694A-C6EA-763A-7A64-08A02A156319}"/>
              </a:ext>
            </a:extLst>
          </p:cNvPr>
          <p:cNvSpPr txBox="1"/>
          <p:nvPr/>
        </p:nvSpPr>
        <p:spPr>
          <a:xfrm>
            <a:off x="2286000" y="1779730"/>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cutting-edge</a:t>
            </a:r>
            <a:endParaRPr lang="en-US" sz="2000" b="1" dirty="0">
              <a:solidFill>
                <a:srgbClr val="FF0000"/>
              </a:solidFill>
            </a:endParaRPr>
          </a:p>
        </p:txBody>
      </p:sp>
      <p:sp>
        <p:nvSpPr>
          <p:cNvPr id="13" name="TextBox 12">
            <a:extLst>
              <a:ext uri="{FF2B5EF4-FFF2-40B4-BE49-F238E27FC236}">
                <a16:creationId xmlns:a16="http://schemas.microsoft.com/office/drawing/2014/main" id="{D1462105-DF14-A50A-CB15-A4D3719AD7FD}"/>
              </a:ext>
            </a:extLst>
          </p:cNvPr>
          <p:cNvSpPr txBox="1"/>
          <p:nvPr/>
        </p:nvSpPr>
        <p:spPr>
          <a:xfrm>
            <a:off x="2702379" y="2996317"/>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human-like</a:t>
            </a:r>
            <a:endParaRPr lang="en-US" sz="2000" b="1" dirty="0">
              <a:solidFill>
                <a:srgbClr val="FF0000"/>
              </a:solidFill>
            </a:endParaRPr>
          </a:p>
        </p:txBody>
      </p:sp>
      <p:sp>
        <p:nvSpPr>
          <p:cNvPr id="15" name="TextBox 14">
            <a:extLst>
              <a:ext uri="{FF2B5EF4-FFF2-40B4-BE49-F238E27FC236}">
                <a16:creationId xmlns:a16="http://schemas.microsoft.com/office/drawing/2014/main" id="{5FC7313E-5638-4F6E-7FB9-0E7331913AB1}"/>
              </a:ext>
            </a:extLst>
          </p:cNvPr>
          <p:cNvSpPr txBox="1"/>
          <p:nvPr/>
        </p:nvSpPr>
        <p:spPr>
          <a:xfrm>
            <a:off x="1085850" y="3916689"/>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sophisticated</a:t>
            </a:r>
            <a:endParaRPr lang="en-US" sz="2000" b="1" dirty="0">
              <a:solidFill>
                <a:srgbClr val="FF0000"/>
              </a:solidFill>
            </a:endParaRPr>
          </a:p>
        </p:txBody>
      </p:sp>
      <p:sp>
        <p:nvSpPr>
          <p:cNvPr id="17" name="TextBox 16">
            <a:extLst>
              <a:ext uri="{FF2B5EF4-FFF2-40B4-BE49-F238E27FC236}">
                <a16:creationId xmlns:a16="http://schemas.microsoft.com/office/drawing/2014/main" id="{63EA2BAE-1583-F5C7-E125-99CA39FF6E6C}"/>
              </a:ext>
            </a:extLst>
          </p:cNvPr>
          <p:cNvSpPr txBox="1"/>
          <p:nvPr/>
        </p:nvSpPr>
        <p:spPr>
          <a:xfrm>
            <a:off x="1396092" y="4527535"/>
            <a:ext cx="4572000" cy="400110"/>
          </a:xfrm>
          <a:prstGeom prst="rect">
            <a:avLst/>
          </a:prstGeom>
          <a:noFill/>
        </p:spPr>
        <p:txBody>
          <a:bodyPr wrap="square">
            <a:spAutoFit/>
          </a:bodyPr>
          <a:lstStyle/>
          <a:p>
            <a:r>
              <a:rPr lang="en-US" sz="2000" b="1" kern="0" dirty="0">
                <a:solidFill>
                  <a:srgbClr val="FF0000"/>
                </a:solidFill>
                <a:effectLst/>
                <a:ea typeface="Times New Roman" panose="02020603050405020304" pitchFamily="18" charset="0"/>
              </a:rPr>
              <a:t>opportunities</a:t>
            </a:r>
            <a:endParaRPr lang="en-US" sz="2000" b="1" dirty="0">
              <a:solidFill>
                <a:srgbClr val="FF0000"/>
              </a:solidFill>
            </a:endParaRPr>
          </a:p>
        </p:txBody>
      </p:sp>
      <p:sp>
        <p:nvSpPr>
          <p:cNvPr id="3" name="TextBox 2">
            <a:extLst>
              <a:ext uri="{FF2B5EF4-FFF2-40B4-BE49-F238E27FC236}">
                <a16:creationId xmlns:a16="http://schemas.microsoft.com/office/drawing/2014/main" id="{C70B2AD8-62B6-4037-F8E8-678CBC1B6999}"/>
              </a:ext>
            </a:extLst>
          </p:cNvPr>
          <p:cNvSpPr txBox="1"/>
          <p:nvPr/>
        </p:nvSpPr>
        <p:spPr>
          <a:xfrm>
            <a:off x="3371850" y="2113674"/>
            <a:ext cx="1885950" cy="369332"/>
          </a:xfrm>
          <a:prstGeom prst="rect">
            <a:avLst/>
          </a:prstGeom>
          <a:solidFill>
            <a:srgbClr val="0070C0"/>
          </a:solidFill>
        </p:spPr>
        <p:txBody>
          <a:bodyPr wrap="square">
            <a:spAutoFit/>
          </a:bodyPr>
          <a:lstStyle/>
          <a:p>
            <a:pPr algn="ctr"/>
            <a:r>
              <a:rPr lang="en-US" sz="1800" b="1" kern="0" spc="75" dirty="0">
                <a:solidFill>
                  <a:schemeClr val="bg1"/>
                </a:solidFill>
                <a:effectLst/>
                <a:latin typeface="Times New Roman" panose="02020603050405020304" pitchFamily="18" charset="0"/>
                <a:ea typeface="Times New Roman" panose="02020603050405020304" pitchFamily="18" charset="0"/>
              </a:rPr>
              <a:t>Chat GPT</a:t>
            </a:r>
            <a:endParaRPr lang="en-US" dirty="0">
              <a:solidFill>
                <a:schemeClr val="bg1"/>
              </a:solidFill>
            </a:endParaRPr>
          </a:p>
        </p:txBody>
      </p:sp>
    </p:spTree>
    <p:extLst>
      <p:ext uri="{BB962C8B-B14F-4D97-AF65-F5344CB8AC3E}">
        <p14:creationId xmlns:p14="http://schemas.microsoft.com/office/powerpoint/2010/main" val="75485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806840"/>
            <a:ext cx="8037417" cy="892552"/>
          </a:xfrm>
          <a:prstGeom prst="rect">
            <a:avLst/>
          </a:prstGeom>
        </p:spPr>
        <p:txBody>
          <a:bodyPr wrap="square">
            <a:spAutoFit/>
          </a:bodyPr>
          <a:lstStyle/>
          <a:p>
            <a:pPr algn="just"/>
            <a:r>
              <a:rPr lang="en-US" sz="2600" b="1" kern="0" dirty="0">
                <a:solidFill>
                  <a:srgbClr val="000000"/>
                </a:solidFill>
                <a:effectLst/>
                <a:ea typeface="Times New Roman" panose="02020603050405020304" pitchFamily="18" charset="0"/>
              </a:rPr>
              <a:t>Work in groups. Discuss what the pictures in the article below show and where you might see them.</a:t>
            </a:r>
            <a:r>
              <a:rPr lang="en-US" sz="2600" b="1" kern="0" dirty="0">
                <a:effectLst/>
                <a:ea typeface="Times New Roman" panose="02020603050405020304" pitchFamily="18" charset="0"/>
              </a:rPr>
              <a:t> </a:t>
            </a:r>
            <a:endParaRPr lang="en-US" sz="2600" b="1" dirty="0">
              <a:cs typeface="Arial" panose="020B0604020202020204" pitchFamily="34" charset="0"/>
            </a:endParaRPr>
          </a:p>
        </p:txBody>
      </p:sp>
      <p:pic>
        <p:nvPicPr>
          <p:cNvPr id="8" name="Picture 7">
            <a:extLst>
              <a:ext uri="{FF2B5EF4-FFF2-40B4-BE49-F238E27FC236}">
                <a16:creationId xmlns:a16="http://schemas.microsoft.com/office/drawing/2014/main" id="{0CA20BB9-B9E4-737B-549B-A21ECFBF16B2}"/>
              </a:ext>
            </a:extLst>
          </p:cNvPr>
          <p:cNvPicPr>
            <a:picLocks noChangeAspect="1"/>
          </p:cNvPicPr>
          <p:nvPr/>
        </p:nvPicPr>
        <p:blipFill>
          <a:blip r:embed="rId2"/>
          <a:stretch>
            <a:fillRect/>
          </a:stretch>
        </p:blipFill>
        <p:spPr>
          <a:xfrm rot="21002781">
            <a:off x="642650" y="1821380"/>
            <a:ext cx="2250831" cy="1493795"/>
          </a:xfrm>
          <a:prstGeom prst="rect">
            <a:avLst/>
          </a:prstGeom>
        </p:spPr>
      </p:pic>
      <p:pic>
        <p:nvPicPr>
          <p:cNvPr id="11" name="Picture 10">
            <a:extLst>
              <a:ext uri="{FF2B5EF4-FFF2-40B4-BE49-F238E27FC236}">
                <a16:creationId xmlns:a16="http://schemas.microsoft.com/office/drawing/2014/main" id="{9F25FB86-E27B-F8D7-3230-E2C0D80FD874}"/>
              </a:ext>
            </a:extLst>
          </p:cNvPr>
          <p:cNvPicPr>
            <a:picLocks noChangeAspect="1"/>
          </p:cNvPicPr>
          <p:nvPr/>
        </p:nvPicPr>
        <p:blipFill>
          <a:blip r:embed="rId3"/>
          <a:stretch>
            <a:fillRect/>
          </a:stretch>
        </p:blipFill>
        <p:spPr>
          <a:xfrm rot="205774">
            <a:off x="1178835" y="3503906"/>
            <a:ext cx="2041024" cy="1397658"/>
          </a:xfrm>
          <a:prstGeom prst="rect">
            <a:avLst/>
          </a:prstGeom>
        </p:spPr>
      </p:pic>
      <p:sp>
        <p:nvSpPr>
          <p:cNvPr id="13" name="TextBox 12">
            <a:extLst>
              <a:ext uri="{FF2B5EF4-FFF2-40B4-BE49-F238E27FC236}">
                <a16:creationId xmlns:a16="http://schemas.microsoft.com/office/drawing/2014/main" id="{C41DCCCE-CF28-2385-52B6-4F679B540442}"/>
              </a:ext>
            </a:extLst>
          </p:cNvPr>
          <p:cNvSpPr txBox="1"/>
          <p:nvPr/>
        </p:nvSpPr>
        <p:spPr>
          <a:xfrm>
            <a:off x="3868207" y="1975248"/>
            <a:ext cx="4745306" cy="1015663"/>
          </a:xfrm>
          <a:prstGeom prst="rect">
            <a:avLst/>
          </a:prstGeom>
          <a:noFill/>
        </p:spPr>
        <p:txBody>
          <a:bodyPr wrap="square" rtlCol="0">
            <a:spAutoFit/>
          </a:bodyPr>
          <a:lstStyle/>
          <a:p>
            <a:r>
              <a:rPr lang="en-US" sz="2000" b="1" dirty="0">
                <a:solidFill>
                  <a:schemeClr val="accent1">
                    <a:lumMod val="75000"/>
                  </a:schemeClr>
                </a:solidFill>
              </a:rPr>
              <a:t>Questions:</a:t>
            </a:r>
          </a:p>
          <a:p>
            <a:pPr marL="342900" indent="-342900">
              <a:buAutoNum type="arabicPeriod"/>
            </a:pPr>
            <a:r>
              <a:rPr lang="en-US" sz="2000" dirty="0">
                <a:solidFill>
                  <a:schemeClr val="accent1">
                    <a:lumMod val="75000"/>
                  </a:schemeClr>
                </a:solidFill>
              </a:rPr>
              <a:t>What are there in the pictures?</a:t>
            </a:r>
          </a:p>
          <a:p>
            <a:pPr marL="342900" indent="-342900">
              <a:buAutoNum type="arabicPeriod"/>
            </a:pPr>
            <a:r>
              <a:rPr lang="en-US" sz="2000" dirty="0">
                <a:solidFill>
                  <a:schemeClr val="accent1">
                    <a:lumMod val="75000"/>
                  </a:schemeClr>
                </a:solidFill>
              </a:rPr>
              <a:t>Where might you see them?</a:t>
            </a:r>
          </a:p>
        </p:txBody>
      </p:sp>
      <p:sp>
        <p:nvSpPr>
          <p:cNvPr id="15" name="TextBox 14">
            <a:extLst>
              <a:ext uri="{FF2B5EF4-FFF2-40B4-BE49-F238E27FC236}">
                <a16:creationId xmlns:a16="http://schemas.microsoft.com/office/drawing/2014/main" id="{40AFB730-DA40-473F-4B75-751C8C2DB91B}"/>
              </a:ext>
            </a:extLst>
          </p:cNvPr>
          <p:cNvSpPr txBox="1"/>
          <p:nvPr/>
        </p:nvSpPr>
        <p:spPr>
          <a:xfrm>
            <a:off x="3809138" y="3196521"/>
            <a:ext cx="4907921" cy="1631216"/>
          </a:xfrm>
          <a:prstGeom prst="rect">
            <a:avLst/>
          </a:prstGeom>
          <a:noFill/>
        </p:spPr>
        <p:txBody>
          <a:bodyPr wrap="square">
            <a:spAutoFit/>
          </a:bodyPr>
          <a:lstStyle/>
          <a:p>
            <a:pPr marL="0" marR="0" indent="-1270">
              <a:spcBef>
                <a:spcPts val="0"/>
              </a:spcBef>
              <a:spcAft>
                <a:spcPts val="0"/>
              </a:spcAft>
            </a:pPr>
            <a:r>
              <a:rPr lang="en-US" sz="2000" i="1" dirty="0">
                <a:solidFill>
                  <a:srgbClr val="C00000"/>
                </a:solidFill>
                <a:effectLst/>
                <a:ea typeface="Times New Roman" panose="02020603050405020304" pitchFamily="18" charset="0"/>
              </a:rPr>
              <a:t>Pic </a:t>
            </a:r>
            <a:r>
              <a:rPr lang="vi-VN" sz="2000" i="1" dirty="0">
                <a:solidFill>
                  <a:srgbClr val="C00000"/>
                </a:solidFill>
                <a:effectLst/>
                <a:ea typeface="Times New Roman" panose="02020603050405020304" pitchFamily="18" charset="0"/>
              </a:rPr>
              <a:t>1</a:t>
            </a:r>
            <a:r>
              <a:rPr lang="en-US" sz="2000" i="1" dirty="0">
                <a:solidFill>
                  <a:srgbClr val="C00000"/>
                </a:solidFill>
                <a:effectLst/>
                <a:ea typeface="Times New Roman" panose="02020603050405020304" pitchFamily="18" charset="0"/>
              </a:rPr>
              <a:t>. Chatbots	</a:t>
            </a:r>
          </a:p>
          <a:p>
            <a:pPr marL="0" marR="0" indent="-1270">
              <a:spcBef>
                <a:spcPts val="0"/>
              </a:spcBef>
              <a:spcAft>
                <a:spcPts val="0"/>
              </a:spcAft>
            </a:pPr>
            <a:r>
              <a:rPr lang="en-US" sz="2000" i="1" dirty="0">
                <a:solidFill>
                  <a:srgbClr val="C00000"/>
                </a:solidFill>
                <a:effectLst/>
                <a:ea typeface="Times New Roman" panose="02020603050405020304" pitchFamily="18" charset="0"/>
              </a:rPr>
              <a:t>Pic 2.</a:t>
            </a:r>
            <a:r>
              <a:rPr lang="vi-VN" sz="2000" i="1" dirty="0">
                <a:solidFill>
                  <a:srgbClr val="C00000"/>
                </a:solidFill>
                <a:effectLst/>
                <a:ea typeface="Times New Roman" panose="02020603050405020304" pitchFamily="18" charset="0"/>
              </a:rPr>
              <a:t> </a:t>
            </a:r>
            <a:r>
              <a:rPr lang="vi-VN"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Virtual reality</a:t>
            </a:r>
            <a:endParaRPr lang="en-US"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270">
              <a:spcBef>
                <a:spcPts val="0"/>
              </a:spcBef>
              <a:spcAft>
                <a:spcPts val="0"/>
              </a:spcAft>
            </a:pPr>
            <a:r>
              <a:rPr lang="vi-VN"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We may see the</a:t>
            </a:r>
            <a:r>
              <a:rPr lang="en-US"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first</a:t>
            </a:r>
            <a:r>
              <a:rPr lang="vi-VN"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applications </a:t>
            </a:r>
            <a:r>
              <a:rPr lang="en-US" sz="2000" i="1" dirty="0">
                <a:solidFill>
                  <a:srgbClr val="C00000"/>
                </a:solidFill>
                <a:effectLst/>
                <a:ea typeface="Times New Roman" panose="02020603050405020304" pitchFamily="18" charset="0"/>
              </a:rPr>
              <a:t>on laptops or smartphones. We may see the second one in</a:t>
            </a:r>
            <a:r>
              <a:rPr lang="vi-VN" sz="2000" i="1" dirty="0">
                <a:solidFill>
                  <a:srgbClr val="C00000"/>
                </a:solidFill>
                <a:effectLst/>
                <a:ea typeface="Times New Roman" panose="02020603050405020304" pitchFamily="18" charset="0"/>
              </a:rPr>
              <a:t> </a:t>
            </a:r>
            <a:r>
              <a:rPr lang="vi-VN"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tech centre, classrooms, museums….</a:t>
            </a:r>
            <a:endParaRPr lang="en-US" sz="20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06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portfolio (n) </a:t>
            </a:r>
            <a:endParaRPr lang="en-US" sz="4800" b="1" dirty="0">
              <a:solidFill>
                <a:schemeClr val="accent2"/>
              </a:solidFill>
              <a:cs typeface="Calibri" panose="020F0502020204030204" pitchFamily="34" charset="0"/>
            </a:endParaRPr>
          </a:p>
        </p:txBody>
      </p:sp>
      <p:sp>
        <p:nvSpPr>
          <p:cNvPr id="12" name="Rectangle 11"/>
          <p:cNvSpPr/>
          <p:nvPr/>
        </p:nvSpPr>
        <p:spPr>
          <a:xfrm>
            <a:off x="665613" y="3277617"/>
            <a:ext cx="4344587" cy="1200329"/>
          </a:xfrm>
          <a:prstGeom prst="rect">
            <a:avLst/>
          </a:prstGeom>
        </p:spPr>
        <p:txBody>
          <a:bodyPr wrap="square">
            <a:spAutoFit/>
          </a:bodyPr>
          <a:lstStyle/>
          <a:p>
            <a:pPr algn="just"/>
            <a:r>
              <a:rPr lang="en-US" sz="2400" dirty="0"/>
              <a:t>a collection of photographs, drawings, etc. that you use as an example of your work</a:t>
            </a:r>
            <a:endParaRPr lang="en-US" sz="4000" dirty="0"/>
          </a:p>
        </p:txBody>
      </p:sp>
      <p:sp>
        <p:nvSpPr>
          <p:cNvPr id="2" name="Rectangle 1"/>
          <p:cNvSpPr/>
          <p:nvPr/>
        </p:nvSpPr>
        <p:spPr>
          <a:xfrm>
            <a:off x="1250018" y="1780681"/>
            <a:ext cx="2720618"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a:t>
            </a:r>
            <a:r>
              <a:rPr lang="en-US" sz="3600" kern="0" dirty="0" err="1">
                <a:solidFill>
                  <a:schemeClr val="accent2">
                    <a:lumMod val="50000"/>
                  </a:schemeClr>
                </a:solidFill>
                <a:effectLst/>
                <a:ea typeface="Times New Roman" panose="02020603050405020304" pitchFamily="18" charset="0"/>
              </a:rPr>
              <a:t>pɔːtˈfəʊliəʊ</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9" name="Picture 8">
            <a:extLst>
              <a:ext uri="{FF2B5EF4-FFF2-40B4-BE49-F238E27FC236}">
                <a16:creationId xmlns:a16="http://schemas.microsoft.com/office/drawing/2014/main" id="{883B2026-296A-F5D6-2095-92640053433C}"/>
              </a:ext>
            </a:extLst>
          </p:cNvPr>
          <p:cNvPicPr>
            <a:picLocks noChangeAspect="1"/>
          </p:cNvPicPr>
          <p:nvPr/>
        </p:nvPicPr>
        <p:blipFill>
          <a:blip r:embed="rId5"/>
          <a:stretch>
            <a:fillRect/>
          </a:stretch>
        </p:blipFill>
        <p:spPr>
          <a:xfrm>
            <a:off x="5273487" y="1777879"/>
            <a:ext cx="3450459" cy="2107641"/>
          </a:xfrm>
          <a:prstGeom prst="rect">
            <a:avLst/>
          </a:prstGeom>
        </p:spPr>
      </p:pic>
      <p:pic>
        <p:nvPicPr>
          <p:cNvPr id="10" name="portfolio">
            <a:hlinkClick r:id="" action="ppaction://media"/>
            <a:extLst>
              <a:ext uri="{FF2B5EF4-FFF2-40B4-BE49-F238E27FC236}">
                <a16:creationId xmlns:a16="http://schemas.microsoft.com/office/drawing/2014/main" id="{CB7ADE22-6925-A7E2-1CF6-FA25C18E44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10327" y="2571750"/>
            <a:ext cx="406400" cy="406400"/>
          </a:xfrm>
          <a:prstGeom prst="rect">
            <a:avLst/>
          </a:prstGeom>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90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accent2"/>
                </a:solidFill>
              </a:rPr>
              <a:t>effortlessly (adv)</a:t>
            </a:r>
            <a:endParaRPr lang="en-US" sz="4400" b="1" dirty="0">
              <a:solidFill>
                <a:schemeClr val="accent2"/>
              </a:solidFill>
              <a:cs typeface="Calibri" panose="020F0502020204030204" pitchFamily="34" charset="0"/>
            </a:endParaRPr>
          </a:p>
        </p:txBody>
      </p:sp>
      <p:sp>
        <p:nvSpPr>
          <p:cNvPr id="12" name="Rectangle 11"/>
          <p:cNvSpPr/>
          <p:nvPr/>
        </p:nvSpPr>
        <p:spPr>
          <a:xfrm>
            <a:off x="665613" y="3277617"/>
            <a:ext cx="4837746" cy="954107"/>
          </a:xfrm>
          <a:prstGeom prst="rect">
            <a:avLst/>
          </a:prstGeom>
        </p:spPr>
        <p:txBody>
          <a:bodyPr wrap="square">
            <a:spAutoFit/>
          </a:bodyPr>
          <a:lstStyle/>
          <a:p>
            <a:pPr algn="just"/>
            <a:r>
              <a:rPr lang="en-US" sz="2800" dirty="0"/>
              <a:t>in a way that needs little or no effort, and that seems easy</a:t>
            </a:r>
            <a:endParaRPr lang="en-US" sz="4400" dirty="0"/>
          </a:p>
        </p:txBody>
      </p:sp>
      <p:sp>
        <p:nvSpPr>
          <p:cNvPr id="2" name="Rectangle 1"/>
          <p:cNvSpPr/>
          <p:nvPr/>
        </p:nvSpPr>
        <p:spPr>
          <a:xfrm>
            <a:off x="1654381" y="1802337"/>
            <a:ext cx="2154757"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/ˈ</a:t>
            </a:r>
            <a:r>
              <a:rPr lang="en-US" sz="3600" kern="0" dirty="0" err="1">
                <a:solidFill>
                  <a:schemeClr val="accent2">
                    <a:lumMod val="50000"/>
                  </a:schemeClr>
                </a:solidFill>
                <a:effectLst/>
                <a:ea typeface="Times New Roman" panose="02020603050405020304" pitchFamily="18" charset="0"/>
              </a:rPr>
              <a:t>efətləsli</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5E9EF86-4E97-4964-3ACC-C93455F8834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Picture 7">
            <a:extLst>
              <a:ext uri="{FF2B5EF4-FFF2-40B4-BE49-F238E27FC236}">
                <a16:creationId xmlns:a16="http://schemas.microsoft.com/office/drawing/2014/main" id="{F0E9ADB2-7F5E-D500-F2FD-DD75079CA85E}"/>
              </a:ext>
            </a:extLst>
          </p:cNvPr>
          <p:cNvPicPr>
            <a:picLocks noChangeAspect="1"/>
          </p:cNvPicPr>
          <p:nvPr/>
        </p:nvPicPr>
        <p:blipFill>
          <a:blip r:embed="rId5"/>
          <a:stretch>
            <a:fillRect/>
          </a:stretch>
        </p:blipFill>
        <p:spPr>
          <a:xfrm>
            <a:off x="5943538" y="1674975"/>
            <a:ext cx="2400423" cy="2495678"/>
          </a:xfrm>
          <a:prstGeom prst="rect">
            <a:avLst/>
          </a:prstGeom>
        </p:spPr>
      </p:pic>
      <p:pic>
        <p:nvPicPr>
          <p:cNvPr id="9" name="effortlessly">
            <a:hlinkClick r:id="" action="ppaction://media"/>
            <a:extLst>
              <a:ext uri="{FF2B5EF4-FFF2-40B4-BE49-F238E27FC236}">
                <a16:creationId xmlns:a16="http://schemas.microsoft.com/office/drawing/2014/main" id="{3051F766-59A3-6F8F-7971-768E6FD9B9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44798" y="2611174"/>
            <a:ext cx="406400" cy="406400"/>
          </a:xfrm>
          <a:prstGeom prst="rect">
            <a:avLst/>
          </a:prstGeom>
        </p:spPr>
      </p:pic>
    </p:spTree>
    <p:extLst>
      <p:ext uri="{BB962C8B-B14F-4D97-AF65-F5344CB8AC3E}">
        <p14:creationId xmlns:p14="http://schemas.microsoft.com/office/powerpoint/2010/main" val="12164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9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1632</TotalTime>
  <Words>1437</Words>
  <PresentationFormat>On-screen Show (16:9)</PresentationFormat>
  <Paragraphs>192</Paragraphs>
  <Slides>23</Slides>
  <Notes>6</Notes>
  <HiddenSlides>0</HiddenSlides>
  <MMClips>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Bookman Old Style</vt:lpstr>
      <vt:lpstr>Calibri</vt:lpstr>
      <vt:lpstr>Calibri Light</vt:lpstr>
      <vt:lpstr>Montserrat Medium</vt:lpstr>
      <vt:lpstr>Myriad Pro</vt:lpstr>
      <vt:lpstr>MyriadPro-Regular</vt:lpstr>
      <vt:lpstr>Times New Roman</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2023-12-28T17:31:57Z</dcterms:modified>
</cp:coreProperties>
</file>