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1"/>
  </p:notesMasterIdLst>
  <p:sldIdLst>
    <p:sldId id="333" r:id="rId7"/>
    <p:sldId id="384" r:id="rId8"/>
    <p:sldId id="317" r:id="rId9"/>
    <p:sldId id="385" r:id="rId10"/>
    <p:sldId id="365" r:id="rId11"/>
    <p:sldId id="321" r:id="rId12"/>
    <p:sldId id="368" r:id="rId13"/>
    <p:sldId id="331" r:id="rId14"/>
    <p:sldId id="336" r:id="rId15"/>
    <p:sldId id="391" r:id="rId16"/>
    <p:sldId id="400" r:id="rId17"/>
    <p:sldId id="370" r:id="rId18"/>
    <p:sldId id="393" r:id="rId19"/>
    <p:sldId id="348" r:id="rId20"/>
    <p:sldId id="366" r:id="rId21"/>
    <p:sldId id="373" r:id="rId22"/>
    <p:sldId id="371" r:id="rId23"/>
    <p:sldId id="392" r:id="rId24"/>
    <p:sldId id="372" r:id="rId25"/>
    <p:sldId id="382" r:id="rId26"/>
    <p:sldId id="402" r:id="rId27"/>
    <p:sldId id="363" r:id="rId28"/>
    <p:sldId id="386" r:id="rId29"/>
    <p:sldId id="401" r:id="rId30"/>
    <p:sldId id="375" r:id="rId31"/>
    <p:sldId id="396" r:id="rId32"/>
    <p:sldId id="395" r:id="rId33"/>
    <p:sldId id="397" r:id="rId34"/>
    <p:sldId id="378" r:id="rId35"/>
    <p:sldId id="387" r:id="rId36"/>
    <p:sldId id="390" r:id="rId37"/>
    <p:sldId id="398" r:id="rId38"/>
    <p:sldId id="399" r:id="rId39"/>
    <p:sldId id="3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14" autoAdjust="0"/>
    <p:restoredTop sz="94660"/>
  </p:normalViewPr>
  <p:slideViewPr>
    <p:cSldViewPr snapToGrid="0">
      <p:cViewPr varScale="1">
        <p:scale>
          <a:sx n="83" d="100"/>
          <a:sy n="83" d="100"/>
        </p:scale>
        <p:origin x="2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5/10/2022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5/10/2022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5/10/2022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5/10/2022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5/10/2022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5/10/2022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5/10/2022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05-10-2022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5/10/2022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34.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3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32.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52.xml"/><Relationship Id="rId6" Type="http://schemas.openxmlformats.org/officeDocument/2006/relationships/image" Target="../media/image46.png"/><Relationship Id="rId11" Type="http://schemas.openxmlformats.org/officeDocument/2006/relationships/image" Target="../media/image52.png"/><Relationship Id="rId24" Type="http://schemas.openxmlformats.org/officeDocument/2006/relationships/image" Target="../media/image23.png"/><Relationship Id="rId5" Type="http://schemas.openxmlformats.org/officeDocument/2006/relationships/image" Target="../media/image45.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7.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32.png"/><Relationship Id="rId7" Type="http://schemas.openxmlformats.org/officeDocument/2006/relationships/image" Target="../media/image21.emf"/><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66.jpeg"/><Relationship Id="rId5" Type="http://schemas.openxmlformats.org/officeDocument/2006/relationships/image" Target="../media/image21.emf"/><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emf"/><Relationship Id="rId2" Type="http://schemas.openxmlformats.org/officeDocument/2006/relationships/image" Target="../media/image69.png"/><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39.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2.jpeg"/><Relationship Id="rId7" Type="http://schemas.openxmlformats.org/officeDocument/2006/relationships/image" Target="../media/image5.jpe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74.jpe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5.pn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34.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611991" y="4334612"/>
            <a:ext cx="3229946" cy="2411976"/>
          </a:xfrm>
          <a:prstGeom prst="rect">
            <a:avLst/>
          </a:prstGeom>
        </p:spPr>
      </p:pic>
      <p:sp>
        <p:nvSpPr>
          <p:cNvPr id="21" name="Rectangle 20"/>
          <p:cNvSpPr>
            <a:spLocks noChangeArrowheads="1"/>
          </p:cNvSpPr>
          <p:nvPr/>
        </p:nvSpPr>
        <p:spPr bwMode="auto">
          <a:xfrm>
            <a:off x="175682" y="2794519"/>
            <a:ext cx="110526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800" b="1" dirty="0" err="1">
                <a:solidFill>
                  <a:srgbClr val="0000FF"/>
                </a:solidFill>
                <a:latin typeface="Arial" panose="020B0604020202020204" pitchFamily="34" charset="0"/>
                <a:ea typeface="Helvetica Neue"/>
                <a:cs typeface="Arial" panose="020B0604020202020204" pitchFamily="34" charset="0"/>
              </a:rPr>
              <a:t>Bài</a:t>
            </a:r>
            <a:r>
              <a:rPr lang="en-US" altLang="en-US" sz="4800" b="1" dirty="0">
                <a:solidFill>
                  <a:srgbClr val="0000FF"/>
                </a:solidFill>
                <a:latin typeface="Arial" panose="020B0604020202020204" pitchFamily="34" charset="0"/>
                <a:ea typeface="Helvetica Neue"/>
                <a:cs typeface="Arial" panose="020B0604020202020204" pitchFamily="34" charset="0"/>
              </a:rPr>
              <a:t> 2:</a:t>
            </a:r>
            <a:r>
              <a:rPr lang="en-US" altLang="en-US" sz="4800" b="1" dirty="0">
                <a:solidFill>
                  <a:srgbClr val="FF0000"/>
                </a:solidFill>
                <a:latin typeface="Arial" panose="020B0604020202020204" pitchFamily="34" charset="0"/>
                <a:ea typeface="Helvetica Neue"/>
                <a:cs typeface="Arial" panose="020B0604020202020204" pitchFamily="34" charset="0"/>
              </a:rPr>
              <a:t> YÊU THƯƠNG CON NGƯỜI</a:t>
            </a:r>
            <a:endParaRPr lang="en-SG" altLang="en-US" sz="4800" b="1" dirty="0">
              <a:solidFill>
                <a:srgbClr val="0000FF"/>
              </a:solidFill>
              <a:latin typeface="Arial" panose="020B0604020202020204" pitchFamily="34" charset="0"/>
              <a:cs typeface="Arial" panose="020B0604020202020204" pitchFamily="34" charset="0"/>
            </a:endParaRPr>
          </a:p>
        </p:txBody>
      </p:sp>
      <p:pic>
        <p:nvPicPr>
          <p:cNvPr id="12" name="Shape 53"/>
          <p:cNvPicPr/>
          <p:nvPr/>
        </p:nvPicPr>
        <p:blipFill>
          <a:blip r:embed="rId3"/>
          <a:stretch/>
        </p:blipFill>
        <p:spPr>
          <a:xfrm>
            <a:off x="8858887" y="317454"/>
            <a:ext cx="2369489" cy="2042112"/>
          </a:xfrm>
          <a:prstGeom prst="rect">
            <a:avLst/>
          </a:prstGeom>
        </p:spPr>
      </p:pic>
      <p:pic>
        <p:nvPicPr>
          <p:cNvPr id="14" name="Shape 57"/>
          <p:cNvPicPr/>
          <p:nvPr/>
        </p:nvPicPr>
        <p:blipFill>
          <a:blip r:embed="rId4"/>
          <a:stretch/>
        </p:blipFill>
        <p:spPr>
          <a:xfrm>
            <a:off x="455196" y="4247930"/>
            <a:ext cx="3405109" cy="2498658"/>
          </a:xfrm>
          <a:prstGeom prst="rect">
            <a:avLst/>
          </a:prstGeom>
        </p:spPr>
      </p:pic>
      <p:pic>
        <p:nvPicPr>
          <p:cNvPr id="17" name="Shape 61"/>
          <p:cNvPicPr/>
          <p:nvPr/>
        </p:nvPicPr>
        <p:blipFill>
          <a:blip r:embed="rId5"/>
          <a:stretch/>
        </p:blipFill>
        <p:spPr>
          <a:xfrm>
            <a:off x="4573840" y="4334612"/>
            <a:ext cx="3218815" cy="2498658"/>
          </a:xfrm>
          <a:prstGeom prst="rect">
            <a:avLst/>
          </a:prstGeom>
        </p:spPr>
      </p:pic>
      <p:pic>
        <p:nvPicPr>
          <p:cNvPr id="1026" name="Picture 2" descr="bé Hải An: &amp;quot;Thiên sứ&amp;quot; 7 tuổi hiến giác mạc: Con yêu mẹ, mẹ đừng quên con  nh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390861" y="2521001"/>
            <a:ext cx="6035040" cy="1312347"/>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2. B</a:t>
            </a:r>
            <a:r>
              <a:rPr lang="vi-VN" sz="3600" b="1" dirty="0">
                <a:solidFill>
                  <a:srgbClr val="FF0000"/>
                </a:solidFill>
                <a:latin typeface="Arial" panose="020B0604020202020204" pitchFamily="34" charset="0"/>
                <a:ea typeface="Arial" panose="020B0604020202020204" pitchFamily="34" charset="0"/>
                <a:cs typeface="Arial" panose="020B0604020202020204" pitchFamily="34" charset="0"/>
              </a:rPr>
              <a:t>iểu hiện c</a:t>
            </a: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ủ</a:t>
            </a:r>
            <a:r>
              <a:rPr lang="vi-VN" sz="3600" b="1" dirty="0">
                <a:solidFill>
                  <a:srgbClr val="FF0000"/>
                </a:solidFill>
                <a:latin typeface="Arial" panose="020B0604020202020204" pitchFamily="34" charset="0"/>
                <a:ea typeface="Arial" panose="020B0604020202020204" pitchFamily="34" charset="0"/>
                <a:cs typeface="Arial" panose="020B0604020202020204" pitchFamily="34" charset="0"/>
              </a:rPr>
              <a:t>a yêu thương con người</a:t>
            </a:r>
            <a:endParaRPr lang="en-US" sz="36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244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4603678" y="13670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1851439" y="777368"/>
            <a:ext cx="9424472"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700" dirty="0">
                <a:solidFill>
                  <a:prstClr val="black"/>
                </a:solidFill>
                <a:ea typeface="Cambria" panose="02040503050406030204" pitchFamily="18" charset="0"/>
                <a:cs typeface="Arial" panose="020B0604020202020204" pitchFamily="34" charset="0"/>
              </a:rPr>
              <a:t/>
            </a:r>
            <a:br>
              <a:rPr lang="vi-VN" altLang="en-US" sz="700" dirty="0">
                <a:solidFill>
                  <a:prstClr val="black"/>
                </a:solidFill>
                <a:ea typeface="Cambria" panose="02040503050406030204" pitchFamily="18" charset="0"/>
                <a:cs typeface="Arial" panose="020B0604020202020204" pitchFamily="34" charset="0"/>
              </a:rPr>
            </a:br>
            <a:r>
              <a:rPr lang="en-US" sz="2400" b="1" dirty="0" err="1">
                <a:solidFill>
                  <a:srgbClr val="000000"/>
                </a:solidFill>
                <a:ea typeface="Courier New" panose="02070309020205020404" pitchFamily="49" charset="0"/>
                <a:cs typeface="Arial" panose="020B0604020202020204" pitchFamily="34" charset="0"/>
              </a:rPr>
              <a:t>Em</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hãy</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mô</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tả</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nội</a:t>
            </a:r>
            <a:r>
              <a:rPr lang="en-US" sz="2400" b="1" dirty="0">
                <a:solidFill>
                  <a:srgbClr val="000000"/>
                </a:solidFill>
                <a:ea typeface="Courier New" panose="02070309020205020404" pitchFamily="49" charset="0"/>
                <a:cs typeface="Arial" panose="020B0604020202020204" pitchFamily="34" charset="0"/>
              </a:rPr>
              <a:t> dung </a:t>
            </a:r>
            <a:r>
              <a:rPr lang="en-US" sz="2400" b="1" dirty="0" err="1">
                <a:solidFill>
                  <a:srgbClr val="000000"/>
                </a:solidFill>
                <a:ea typeface="Courier New" panose="02070309020205020404" pitchFamily="49" charset="0"/>
                <a:cs typeface="Arial" panose="020B0604020202020204" pitchFamily="34" charset="0"/>
              </a:rPr>
              <a:t>và</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đặt</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tên</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cho</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từng</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bức</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hình</a:t>
            </a:r>
            <a:r>
              <a:rPr lang="en-US" sz="2400" b="1" dirty="0">
                <a:solidFill>
                  <a:srgbClr val="000000"/>
                </a:solidFill>
                <a:ea typeface="Courier New" panose="02070309020205020404" pitchFamily="49" charset="0"/>
                <a:cs typeface="Arial" panose="020B0604020202020204" pitchFamily="34" charset="0"/>
              </a:rPr>
              <a:t> </a:t>
            </a:r>
            <a:r>
              <a:rPr lang="en-US" sz="2400" b="1" dirty="0" err="1">
                <a:solidFill>
                  <a:srgbClr val="000000"/>
                </a:solidFill>
                <a:ea typeface="Courier New" panose="02070309020205020404" pitchFamily="49" charset="0"/>
                <a:cs typeface="Arial" panose="020B0604020202020204" pitchFamily="34" charset="0"/>
              </a:rPr>
              <a:t>trên</a:t>
            </a:r>
            <a:endParaRPr lang="vi-VN" altLang="en-US" sz="2400" b="1" dirty="0">
              <a:solidFill>
                <a:srgbClr val="FF0000"/>
              </a:solidFill>
              <a:ea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59987" y="1415358"/>
            <a:ext cx="2810149" cy="2294869"/>
          </a:xfrm>
          <a:prstGeom prst="rect">
            <a:avLst/>
          </a:prstGeom>
        </p:spPr>
      </p:pic>
      <p:pic>
        <p:nvPicPr>
          <p:cNvPr id="3" name="Picture 2"/>
          <p:cNvPicPr>
            <a:picLocks noChangeAspect="1"/>
          </p:cNvPicPr>
          <p:nvPr/>
        </p:nvPicPr>
        <p:blipFill>
          <a:blip r:embed="rId3"/>
          <a:stretch>
            <a:fillRect/>
          </a:stretch>
        </p:blipFill>
        <p:spPr>
          <a:xfrm>
            <a:off x="4323383" y="1415357"/>
            <a:ext cx="3452993" cy="2294869"/>
          </a:xfrm>
          <a:prstGeom prst="rect">
            <a:avLst/>
          </a:prstGeom>
        </p:spPr>
      </p:pic>
      <p:pic>
        <p:nvPicPr>
          <p:cNvPr id="4" name="Picture 3"/>
          <p:cNvPicPr>
            <a:picLocks noChangeAspect="1"/>
          </p:cNvPicPr>
          <p:nvPr/>
        </p:nvPicPr>
        <p:blipFill>
          <a:blip r:embed="rId4"/>
          <a:stretch>
            <a:fillRect/>
          </a:stretch>
        </p:blipFill>
        <p:spPr>
          <a:xfrm>
            <a:off x="8190469" y="1368193"/>
            <a:ext cx="3510901" cy="2294869"/>
          </a:xfrm>
          <a:prstGeom prst="rect">
            <a:avLst/>
          </a:prstGeom>
        </p:spPr>
      </p:pic>
      <p:pic>
        <p:nvPicPr>
          <p:cNvPr id="5" name="Picture 4"/>
          <p:cNvPicPr>
            <a:picLocks noChangeAspect="1"/>
          </p:cNvPicPr>
          <p:nvPr/>
        </p:nvPicPr>
        <p:blipFill>
          <a:blip r:embed="rId5"/>
          <a:stretch>
            <a:fillRect/>
          </a:stretch>
        </p:blipFill>
        <p:spPr>
          <a:xfrm>
            <a:off x="759987" y="4294492"/>
            <a:ext cx="2810149" cy="2162901"/>
          </a:xfrm>
          <a:prstGeom prst="rect">
            <a:avLst/>
          </a:prstGeom>
        </p:spPr>
      </p:pic>
      <p:pic>
        <p:nvPicPr>
          <p:cNvPr id="6" name="Picture 5"/>
          <p:cNvPicPr>
            <a:picLocks noChangeAspect="1"/>
          </p:cNvPicPr>
          <p:nvPr/>
        </p:nvPicPr>
        <p:blipFill>
          <a:blip r:embed="rId6"/>
          <a:stretch>
            <a:fillRect/>
          </a:stretch>
        </p:blipFill>
        <p:spPr>
          <a:xfrm>
            <a:off x="4323383" y="4294492"/>
            <a:ext cx="3452993" cy="2162901"/>
          </a:xfrm>
          <a:prstGeom prst="rect">
            <a:avLst/>
          </a:prstGeom>
        </p:spPr>
      </p:pic>
      <p:pic>
        <p:nvPicPr>
          <p:cNvPr id="7" name="Picture 6"/>
          <p:cNvPicPr>
            <a:picLocks noChangeAspect="1"/>
          </p:cNvPicPr>
          <p:nvPr/>
        </p:nvPicPr>
        <p:blipFill>
          <a:blip r:embed="rId7"/>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heel(1)">
                                      <p:cBhvr>
                                        <p:cTn id="6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8" grpId="0" animBg="1"/>
      <p:bldP spid="23"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4089882" y="94243"/>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1847031" y="735011"/>
            <a:ext cx="9424472"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700" dirty="0">
                <a:solidFill>
                  <a:prstClr val="black"/>
                </a:solidFill>
                <a:latin typeface="+mn-lt"/>
                <a:ea typeface="Cambria" panose="02040503050406030204" pitchFamily="18" charset="0"/>
                <a:cs typeface="Cambria" panose="02040503050406030204" pitchFamily="18" charset="0"/>
              </a:rPr>
              <a:t/>
            </a:r>
            <a:br>
              <a:rPr lang="vi-VN" altLang="en-US" sz="700" dirty="0">
                <a:solidFill>
                  <a:prstClr val="black"/>
                </a:solidFill>
                <a:latin typeface="+mn-lt"/>
                <a:ea typeface="Cambria" panose="02040503050406030204" pitchFamily="18" charset="0"/>
                <a:cs typeface="Cambria" panose="02040503050406030204" pitchFamily="18" charset="0"/>
              </a:rPr>
            </a:br>
            <a:r>
              <a:rPr lang="en-US" sz="2400" b="1" dirty="0" err="1">
                <a:solidFill>
                  <a:srgbClr val="000000"/>
                </a:solidFill>
                <a:latin typeface="+mn-lt"/>
                <a:ea typeface="Courier New" panose="02070309020205020404" pitchFamily="49" charset="0"/>
              </a:rPr>
              <a:t>Em</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hãy</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mô</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tả</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nội</a:t>
            </a:r>
            <a:r>
              <a:rPr lang="en-US" sz="2400" b="1" dirty="0">
                <a:solidFill>
                  <a:srgbClr val="000000"/>
                </a:solidFill>
                <a:latin typeface="+mn-lt"/>
                <a:ea typeface="Courier New" panose="02070309020205020404" pitchFamily="49" charset="0"/>
              </a:rPr>
              <a:t> dung </a:t>
            </a:r>
            <a:r>
              <a:rPr lang="en-US" sz="2400" b="1" dirty="0" err="1">
                <a:solidFill>
                  <a:srgbClr val="000000"/>
                </a:solidFill>
                <a:latin typeface="+mn-lt"/>
                <a:ea typeface="Courier New" panose="02070309020205020404" pitchFamily="49" charset="0"/>
              </a:rPr>
              <a:t>và</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đặt</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tên</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cho</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từng</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bức</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hình</a:t>
            </a:r>
            <a:r>
              <a:rPr lang="en-US" sz="2400" b="1" dirty="0">
                <a:solidFill>
                  <a:srgbClr val="000000"/>
                </a:solidFill>
                <a:latin typeface="+mn-lt"/>
                <a:ea typeface="Courier New" panose="02070309020205020404" pitchFamily="49" charset="0"/>
              </a:rPr>
              <a:t> </a:t>
            </a:r>
            <a:r>
              <a:rPr lang="en-US" sz="2400" b="1" dirty="0" err="1">
                <a:solidFill>
                  <a:srgbClr val="000000"/>
                </a:solidFill>
                <a:latin typeface="+mn-lt"/>
                <a:ea typeface="Courier New" panose="02070309020205020404" pitchFamily="49" charset="0"/>
              </a:rPr>
              <a:t>trên</a:t>
            </a:r>
            <a:endParaRPr lang="vi-VN" altLang="en-US" sz="2400" b="1" dirty="0">
              <a:solidFill>
                <a:srgbClr val="FF0000"/>
              </a:solidFill>
              <a:latin typeface="+mn-lt"/>
              <a:ea typeface="Cambria" panose="02040503050406030204" pitchFamily="18" charset="0"/>
              <a:cs typeface="Cambria" panose="02040503050406030204" pitchFamily="18" charset="0"/>
            </a:endParaRPr>
          </a:p>
        </p:txBody>
      </p:sp>
      <p:pic>
        <p:nvPicPr>
          <p:cNvPr id="2" name="Picture 1"/>
          <p:cNvPicPr>
            <a:picLocks noChangeAspect="1"/>
          </p:cNvPicPr>
          <p:nvPr/>
        </p:nvPicPr>
        <p:blipFill>
          <a:blip r:embed="rId2"/>
          <a:stretch>
            <a:fillRect/>
          </a:stretch>
        </p:blipFill>
        <p:spPr>
          <a:xfrm>
            <a:off x="759987" y="1415358"/>
            <a:ext cx="2810149" cy="2294869"/>
          </a:xfrm>
          <a:prstGeom prst="rect">
            <a:avLst/>
          </a:prstGeom>
        </p:spPr>
      </p:pic>
      <p:pic>
        <p:nvPicPr>
          <p:cNvPr id="3" name="Picture 2"/>
          <p:cNvPicPr>
            <a:picLocks noChangeAspect="1"/>
          </p:cNvPicPr>
          <p:nvPr/>
        </p:nvPicPr>
        <p:blipFill>
          <a:blip r:embed="rId3"/>
          <a:stretch>
            <a:fillRect/>
          </a:stretch>
        </p:blipFill>
        <p:spPr>
          <a:xfrm>
            <a:off x="4323383" y="1415357"/>
            <a:ext cx="3452993" cy="2294869"/>
          </a:xfrm>
          <a:prstGeom prst="rect">
            <a:avLst/>
          </a:prstGeom>
        </p:spPr>
      </p:pic>
      <p:pic>
        <p:nvPicPr>
          <p:cNvPr id="4" name="Picture 3"/>
          <p:cNvPicPr>
            <a:picLocks noChangeAspect="1"/>
          </p:cNvPicPr>
          <p:nvPr/>
        </p:nvPicPr>
        <p:blipFill>
          <a:blip r:embed="rId4"/>
          <a:stretch>
            <a:fillRect/>
          </a:stretch>
        </p:blipFill>
        <p:spPr>
          <a:xfrm>
            <a:off x="8190469" y="1368193"/>
            <a:ext cx="3510901" cy="2294869"/>
          </a:xfrm>
          <a:prstGeom prst="rect">
            <a:avLst/>
          </a:prstGeom>
        </p:spPr>
      </p:pic>
      <p:pic>
        <p:nvPicPr>
          <p:cNvPr id="5" name="Picture 4"/>
          <p:cNvPicPr>
            <a:picLocks noChangeAspect="1"/>
          </p:cNvPicPr>
          <p:nvPr/>
        </p:nvPicPr>
        <p:blipFill>
          <a:blip r:embed="rId5"/>
          <a:stretch>
            <a:fillRect/>
          </a:stretch>
        </p:blipFill>
        <p:spPr>
          <a:xfrm>
            <a:off x="759987" y="4294492"/>
            <a:ext cx="2810149" cy="2162901"/>
          </a:xfrm>
          <a:prstGeom prst="rect">
            <a:avLst/>
          </a:prstGeom>
        </p:spPr>
      </p:pic>
      <p:pic>
        <p:nvPicPr>
          <p:cNvPr id="6" name="Picture 5"/>
          <p:cNvPicPr>
            <a:picLocks noChangeAspect="1"/>
          </p:cNvPicPr>
          <p:nvPr/>
        </p:nvPicPr>
        <p:blipFill>
          <a:blip r:embed="rId6"/>
          <a:stretch>
            <a:fillRect/>
          </a:stretch>
        </p:blipFill>
        <p:spPr>
          <a:xfrm>
            <a:off x="4323383" y="4294492"/>
            <a:ext cx="3452993" cy="2162901"/>
          </a:xfrm>
          <a:prstGeom prst="rect">
            <a:avLst/>
          </a:prstGeom>
        </p:spPr>
      </p:pic>
      <p:pic>
        <p:nvPicPr>
          <p:cNvPr id="7" name="Picture 6"/>
          <p:cNvPicPr>
            <a:picLocks noChangeAspect="1"/>
          </p:cNvPicPr>
          <p:nvPr/>
        </p:nvPicPr>
        <p:blipFill>
          <a:blip r:embed="rId7"/>
          <a:stretch>
            <a:fillRect/>
          </a:stretch>
        </p:blipFill>
        <p:spPr>
          <a:xfrm>
            <a:off x="8199986" y="4195601"/>
            <a:ext cx="3510901" cy="2142677"/>
          </a:xfrm>
          <a:prstGeom prst="rect">
            <a:avLst/>
          </a:prstGeom>
        </p:spPr>
      </p:pic>
      <p:sp>
        <p:nvSpPr>
          <p:cNvPr id="8" name="Rectangle 7"/>
          <p:cNvSpPr/>
          <p:nvPr/>
        </p:nvSpPr>
        <p:spPr>
          <a:xfrm>
            <a:off x="652008" y="3926171"/>
            <a:ext cx="2973787" cy="400110"/>
          </a:xfrm>
          <a:prstGeom prst="rect">
            <a:avLst/>
          </a:prstGeom>
          <a:solidFill>
            <a:schemeClr val="accent4">
              <a:lumMod val="20000"/>
              <a:lumOff val="80000"/>
            </a:schemeClr>
          </a:solidFill>
        </p:spPr>
        <p:txBody>
          <a:bodyPr wrap="square">
            <a:spAutoFit/>
          </a:bodyPr>
          <a:lstStyle/>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Cậu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học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dắt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cụ</a:t>
            </a:r>
            <a:r>
              <a:rPr lang="en-US" dirty="0">
                <a:latin typeface="Arial" panose="020B0604020202020204" pitchFamily="34" charset="0"/>
                <a:ea typeface="Calibri" panose="020F0502020204030204" pitchFamily="34" charset="0"/>
                <a:cs typeface="Arial" panose="020B0604020202020204" pitchFamily="34" charset="0"/>
              </a:rPr>
              <a:t> qua </a:t>
            </a:r>
            <a:r>
              <a:rPr lang="en-US" dirty="0" err="1">
                <a:latin typeface="Arial" panose="020B0604020202020204" pitchFamily="34" charset="0"/>
                <a:ea typeface="Calibri" panose="020F0502020204030204" pitchFamily="34" charset="0"/>
                <a:cs typeface="Arial" panose="020B0604020202020204" pitchFamily="34" charset="0"/>
              </a:rPr>
              <a:t>đường</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p:cNvSpPr/>
          <p:nvPr/>
        </p:nvSpPr>
        <p:spPr>
          <a:xfrm>
            <a:off x="4253948" y="3842412"/>
            <a:ext cx="3367003" cy="400110"/>
          </a:xfrm>
          <a:prstGeom prst="rect">
            <a:avLst/>
          </a:prstGeom>
          <a:solidFill>
            <a:schemeClr val="accent4">
              <a:lumMod val="20000"/>
              <a:lumOff val="80000"/>
            </a:schemeClr>
          </a:solidFill>
        </p:spPr>
        <p:txBody>
          <a:bodyPr wrap="square">
            <a:spAutoFit/>
          </a:bodyPr>
          <a:lstStyle/>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Một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bị</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trước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đám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nhưng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ai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quan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tâm</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8102782" y="3752615"/>
            <a:ext cx="3705308" cy="573940"/>
          </a:xfrm>
          <a:prstGeom prst="rect">
            <a:avLst/>
          </a:prstGeom>
          <a:solidFill>
            <a:schemeClr val="accent4">
              <a:lumMod val="20000"/>
              <a:lumOff val="80000"/>
            </a:schemeClr>
          </a:solidFill>
        </p:spPr>
        <p:txBody>
          <a:bodyPr wrap="square">
            <a:spAutoFit/>
          </a:bodyPr>
          <a:lstStyle/>
          <a:p>
            <a:pPr>
              <a:lnSpc>
                <a:spcPts val="1200"/>
              </a:lnSpc>
            </a:pPr>
            <a:endParaRPr lang="en-US" sz="1100" dirty="0">
              <a:latin typeface="Arial" panose="020B0604020202020204" pitchFamily="34" charset="0"/>
              <a:ea typeface="Calibri" panose="020F0502020204030204" pitchFamily="34" charset="0"/>
              <a:cs typeface="Arial" panose="020B0604020202020204" pitchFamily="34" charset="0"/>
            </a:endParaRPr>
          </a:p>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Cậu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học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đẩy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xe</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giúp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tật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nguyền</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25" name="Rectangle 24"/>
          <p:cNvSpPr/>
          <p:nvPr/>
        </p:nvSpPr>
        <p:spPr>
          <a:xfrm>
            <a:off x="584506" y="6611779"/>
            <a:ext cx="3041289" cy="400110"/>
          </a:xfrm>
          <a:prstGeom prst="rect">
            <a:avLst/>
          </a:prstGeom>
          <a:solidFill>
            <a:schemeClr val="accent4">
              <a:lumMod val="20000"/>
              <a:lumOff val="80000"/>
            </a:schemeClr>
          </a:solidFill>
        </p:spPr>
        <p:txBody>
          <a:bodyPr wrap="square">
            <a:spAutoFit/>
          </a:bodyPr>
          <a:lstStyle/>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Chàng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trai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đang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hiến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máu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đạo</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27" name="Rectangle 26"/>
          <p:cNvSpPr/>
          <p:nvPr/>
        </p:nvSpPr>
        <p:spPr>
          <a:xfrm>
            <a:off x="4253948" y="6603205"/>
            <a:ext cx="3522428" cy="400110"/>
          </a:xfrm>
          <a:prstGeom prst="rect">
            <a:avLst/>
          </a:prstGeom>
          <a:solidFill>
            <a:schemeClr val="accent4">
              <a:lumMod val="20000"/>
              <a:lumOff val="80000"/>
            </a:schemeClr>
          </a:solidFill>
        </p:spPr>
        <p:txBody>
          <a:bodyPr wrap="square">
            <a:spAutoFit/>
          </a:bodyPr>
          <a:lstStyle/>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Các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học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trao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quà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nghèo</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28" name="Rectangle 27"/>
          <p:cNvSpPr/>
          <p:nvPr/>
        </p:nvSpPr>
        <p:spPr>
          <a:xfrm>
            <a:off x="8277711" y="6563596"/>
            <a:ext cx="3530379" cy="400110"/>
          </a:xfrm>
          <a:prstGeom prst="rect">
            <a:avLst/>
          </a:prstGeom>
          <a:solidFill>
            <a:schemeClr val="accent4">
              <a:lumMod val="20000"/>
              <a:lumOff val="80000"/>
            </a:schemeClr>
          </a:solidFill>
        </p:spPr>
        <p:txBody>
          <a:bodyPr wrap="square">
            <a:spAutoFit/>
          </a:bodyPr>
          <a:lstStyle/>
          <a:p>
            <a:pPr>
              <a:lnSpc>
                <a:spcPts val="1200"/>
              </a:lnSpc>
            </a:pP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đàn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đang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chửi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mắng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một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gái</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heel(1)">
                                      <p:cBhvr>
                                        <p:cTn id="6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82640" y="3246643"/>
            <a:ext cx="2667000" cy="954107"/>
          </a:xfrm>
          <a:prstGeom prst="rect">
            <a:avLst/>
          </a:prstGeom>
          <a:noFill/>
          <a:ln>
            <a:noFill/>
          </a:ln>
          <a:effectLst/>
        </p:spPr>
        <p:txBody>
          <a:bodyPr anchor="ctr">
            <a:spAutoFit/>
          </a:bodyPr>
          <a:lstStyle/>
          <a:p>
            <a:pPr algn="ctr">
              <a:defRPr/>
            </a:pPr>
            <a:r>
              <a:rPr lang="en-US" altLang="zh-CN" sz="2800" b="1" kern="0" dirty="0" err="1">
                <a:ea typeface="微软雅黑" pitchFamily="34" charset="-122"/>
                <a:cs typeface="Times New Roman" pitchFamily="18" charset="0"/>
              </a:rPr>
              <a:t>Hoạt</a:t>
            </a:r>
            <a:r>
              <a:rPr lang="en-US" altLang="zh-CN" sz="2800" b="1" kern="0" dirty="0">
                <a:ea typeface="微软雅黑" pitchFamily="34" charset="-122"/>
                <a:cs typeface="Times New Roman" pitchFamily="18" charset="0"/>
              </a:rPr>
              <a:t> </a:t>
            </a:r>
            <a:r>
              <a:rPr lang="en-US" altLang="zh-CN" sz="2800" b="1" kern="0" dirty="0" err="1">
                <a:ea typeface="微软雅黑" pitchFamily="34" charset="-122"/>
                <a:cs typeface="Times New Roman" pitchFamily="18" charset="0"/>
              </a:rPr>
              <a:t>động</a:t>
            </a:r>
            <a:endParaRPr lang="en-US" altLang="zh-CN" sz="2800" b="1" kern="0" dirty="0">
              <a:ea typeface="微软雅黑" pitchFamily="34" charset="-122"/>
              <a:cs typeface="Times New Roman" pitchFamily="18" charset="0"/>
            </a:endParaRPr>
          </a:p>
          <a:p>
            <a:pPr algn="ctr">
              <a:defRPr/>
            </a:pPr>
            <a:r>
              <a:rPr lang="en-US" altLang="zh-CN" sz="2800" b="1" kern="0" dirty="0">
                <a:ea typeface="微软雅黑" pitchFamily="34" charset="-122"/>
                <a:cs typeface="Times New Roman" pitchFamily="18" charset="0"/>
              </a:rPr>
              <a:t> </a:t>
            </a:r>
            <a:r>
              <a:rPr lang="en-US" altLang="zh-CN" sz="2800" b="1" kern="0" dirty="0" err="1">
                <a:ea typeface="微软雅黑" pitchFamily="34" charset="-122"/>
                <a:cs typeface="Times New Roman" pitchFamily="18" charset="0"/>
              </a:rPr>
              <a:t>nhóm</a:t>
            </a:r>
            <a:endParaRPr lang="en-US" altLang="zh-CN" sz="2800" b="1" kern="0" dirty="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2755703" y="262950"/>
            <a:ext cx="7485577" cy="1601618"/>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1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Trò chơi </a:t>
            </a:r>
            <a:endParaRPr lang="en-US" sz="1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endParaRPr>
          </a:p>
          <a:p>
            <a:pPr algn="ctr" eaLnBrk="0" fontAlgn="base" hangingPunct="0">
              <a:spcBef>
                <a:spcPct val="0"/>
              </a:spcBef>
              <a:spcAft>
                <a:spcPct val="0"/>
              </a:spcAft>
            </a:pPr>
            <a:r>
              <a:rPr lang="vi-VN" sz="1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a:t>
            </a:r>
            <a:r>
              <a:rPr lang="en-US" sz="1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Tiếp</a:t>
            </a:r>
            <a:r>
              <a:rPr lang="en-US" sz="1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r>
              <a:rPr lang="en-US" sz="1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sức</a:t>
            </a:r>
            <a:r>
              <a:rPr lang="en-US" sz="1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r>
              <a:rPr lang="en-US" sz="1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đồng</a:t>
            </a:r>
            <a:r>
              <a:rPr lang="en-US" sz="1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r>
              <a:rPr lang="en-US" sz="1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đội</a:t>
            </a:r>
            <a:r>
              <a:rPr lang="en-US" sz="1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p>
        </p:txBody>
      </p:sp>
      <p:sp>
        <p:nvSpPr>
          <p:cNvPr id="5" name="Text Box 33"/>
          <p:cNvSpPr txBox="1">
            <a:spLocks noChangeArrowheads="1"/>
          </p:cNvSpPr>
          <p:nvPr/>
        </p:nvSpPr>
        <p:spPr bwMode="auto">
          <a:xfrm>
            <a:off x="3535681" y="2062462"/>
            <a:ext cx="6365965"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3600" b="1" dirty="0" err="1">
                <a:solidFill>
                  <a:srgbClr val="FF00FF"/>
                </a:solidFill>
                <a:latin typeface="+mn-lt"/>
              </a:rPr>
              <a:t>Tìm</a:t>
            </a:r>
            <a:r>
              <a:rPr lang="en-US" altLang="en-US" sz="3600" b="1" dirty="0">
                <a:solidFill>
                  <a:srgbClr val="FF00FF"/>
                </a:solidFill>
                <a:latin typeface="+mn-lt"/>
              </a:rPr>
              <a:t> </a:t>
            </a:r>
            <a:r>
              <a:rPr lang="en-US" altLang="en-US" sz="3600" b="1" dirty="0" err="1">
                <a:solidFill>
                  <a:srgbClr val="FF00FF"/>
                </a:solidFill>
                <a:latin typeface="+mn-lt"/>
              </a:rPr>
              <a:t>những</a:t>
            </a:r>
            <a:r>
              <a:rPr lang="en-US" altLang="en-US" sz="3600" b="1" dirty="0">
                <a:solidFill>
                  <a:srgbClr val="FF00FF"/>
                </a:solidFill>
                <a:latin typeface="+mn-lt"/>
              </a:rPr>
              <a:t> </a:t>
            </a:r>
            <a:r>
              <a:rPr lang="en-US" altLang="en-US" sz="3600" b="1" dirty="0" err="1">
                <a:solidFill>
                  <a:srgbClr val="FF00FF"/>
                </a:solidFill>
                <a:latin typeface="+mn-lt"/>
              </a:rPr>
              <a:t>biểu</a:t>
            </a:r>
            <a:r>
              <a:rPr lang="en-US" altLang="en-US" sz="3600" b="1" dirty="0">
                <a:solidFill>
                  <a:srgbClr val="FF00FF"/>
                </a:solidFill>
                <a:latin typeface="+mn-lt"/>
              </a:rPr>
              <a:t> </a:t>
            </a:r>
            <a:r>
              <a:rPr lang="en-US" altLang="en-US" sz="3600" b="1" dirty="0" err="1">
                <a:solidFill>
                  <a:srgbClr val="FF00FF"/>
                </a:solidFill>
                <a:latin typeface="+mn-lt"/>
              </a:rPr>
              <a:t>hiện</a:t>
            </a:r>
            <a:r>
              <a:rPr lang="en-US" altLang="en-US" sz="3600" b="1" dirty="0">
                <a:solidFill>
                  <a:srgbClr val="FF00FF"/>
                </a:solidFill>
                <a:latin typeface="+mn-lt"/>
              </a:rPr>
              <a:t> </a:t>
            </a:r>
            <a:r>
              <a:rPr lang="en-US" altLang="en-US" sz="3600" b="1" dirty="0" err="1">
                <a:solidFill>
                  <a:srgbClr val="FF00FF"/>
                </a:solidFill>
                <a:latin typeface="+mn-lt"/>
              </a:rPr>
              <a:t>yêu</a:t>
            </a:r>
            <a:r>
              <a:rPr lang="en-US" altLang="en-US" sz="3600" b="1" dirty="0">
                <a:solidFill>
                  <a:srgbClr val="FF00FF"/>
                </a:solidFill>
                <a:latin typeface="+mn-lt"/>
              </a:rPr>
              <a:t> </a:t>
            </a:r>
            <a:r>
              <a:rPr lang="en-US" altLang="en-US" sz="3600" b="1" dirty="0" err="1">
                <a:solidFill>
                  <a:srgbClr val="FF00FF"/>
                </a:solidFill>
                <a:latin typeface="+mn-lt"/>
              </a:rPr>
              <a:t>thương</a:t>
            </a:r>
            <a:r>
              <a:rPr lang="en-US" altLang="en-US" sz="3600" b="1" dirty="0">
                <a:solidFill>
                  <a:srgbClr val="FF00FF"/>
                </a:solidFill>
                <a:latin typeface="+mn-lt"/>
              </a:rPr>
              <a:t> con </a:t>
            </a:r>
            <a:r>
              <a:rPr lang="en-US" altLang="en-US" sz="3600" b="1" dirty="0" err="1">
                <a:solidFill>
                  <a:srgbClr val="FF00FF"/>
                </a:solidFill>
                <a:latin typeface="+mn-lt"/>
              </a:rPr>
              <a:t>người</a:t>
            </a:r>
            <a:r>
              <a:rPr lang="en-US" altLang="en-US" sz="3600" b="1" dirty="0">
                <a:solidFill>
                  <a:srgbClr val="FF00FF"/>
                </a:solidFill>
                <a:latin typeface="+mn-lt"/>
              </a:rPr>
              <a:t>  </a:t>
            </a:r>
            <a:r>
              <a:rPr lang="en-US" altLang="en-US" sz="3600" b="1" dirty="0" err="1">
                <a:solidFill>
                  <a:srgbClr val="FF00FF"/>
                </a:solidFill>
                <a:latin typeface="+mn-lt"/>
              </a:rPr>
              <a:t>và</a:t>
            </a:r>
            <a:r>
              <a:rPr lang="en-US" altLang="en-US" sz="3600" b="1" dirty="0">
                <a:solidFill>
                  <a:srgbClr val="FF00FF"/>
                </a:solidFill>
                <a:latin typeface="+mn-lt"/>
              </a:rPr>
              <a:t> </a:t>
            </a:r>
            <a:r>
              <a:rPr lang="en-US" altLang="en-US" sz="3600" b="1" dirty="0" err="1">
                <a:solidFill>
                  <a:srgbClr val="FF00FF"/>
                </a:solidFill>
                <a:latin typeface="+mn-lt"/>
              </a:rPr>
              <a:t>trái</a:t>
            </a:r>
            <a:r>
              <a:rPr lang="en-US" altLang="en-US" sz="3600" b="1" dirty="0">
                <a:solidFill>
                  <a:srgbClr val="FF00FF"/>
                </a:solidFill>
                <a:latin typeface="+mn-lt"/>
              </a:rPr>
              <a:t> </a:t>
            </a:r>
            <a:r>
              <a:rPr lang="en-US" altLang="en-US" sz="3600" b="1" dirty="0" err="1">
                <a:solidFill>
                  <a:srgbClr val="FF00FF"/>
                </a:solidFill>
                <a:latin typeface="+mn-lt"/>
              </a:rPr>
              <a:t>với</a:t>
            </a:r>
            <a:r>
              <a:rPr lang="en-US" altLang="en-US" sz="3600" b="1" dirty="0">
                <a:solidFill>
                  <a:srgbClr val="FF00FF"/>
                </a:solidFill>
                <a:latin typeface="+mn-lt"/>
              </a:rPr>
              <a:t> </a:t>
            </a:r>
            <a:r>
              <a:rPr lang="en-US" altLang="en-US" sz="3600" b="1" dirty="0" err="1">
                <a:solidFill>
                  <a:srgbClr val="FF00FF"/>
                </a:solidFill>
                <a:latin typeface="+mn-lt"/>
              </a:rPr>
              <a:t>yêu</a:t>
            </a:r>
            <a:r>
              <a:rPr lang="en-US" altLang="en-US" sz="3600" b="1" dirty="0">
                <a:solidFill>
                  <a:srgbClr val="FF00FF"/>
                </a:solidFill>
                <a:latin typeface="+mn-lt"/>
              </a:rPr>
              <a:t> </a:t>
            </a:r>
            <a:r>
              <a:rPr lang="en-US" altLang="en-US" sz="3600" b="1" dirty="0" err="1">
                <a:solidFill>
                  <a:srgbClr val="FF00FF"/>
                </a:solidFill>
                <a:latin typeface="+mn-lt"/>
              </a:rPr>
              <a:t>thương</a:t>
            </a:r>
            <a:r>
              <a:rPr lang="en-US" altLang="en-US" sz="3600" b="1" dirty="0">
                <a:solidFill>
                  <a:srgbClr val="FF00FF"/>
                </a:solidFill>
                <a:latin typeface="+mn-lt"/>
              </a:rPr>
              <a:t> con </a:t>
            </a:r>
            <a:r>
              <a:rPr lang="en-US" altLang="en-US" sz="3600" b="1" dirty="0" err="1">
                <a:solidFill>
                  <a:srgbClr val="FF00FF"/>
                </a:solidFill>
                <a:latin typeface="+mn-lt"/>
              </a:rPr>
              <a:t>người</a:t>
            </a:r>
            <a:endParaRPr lang="en-US" altLang="en-US" sz="3600" b="1" dirty="0">
              <a:solidFill>
                <a:srgbClr val="FF00FF"/>
              </a:solidFill>
              <a:latin typeface="+mn-lt"/>
            </a:endParaRPr>
          </a:p>
        </p:txBody>
      </p:sp>
      <p:sp>
        <p:nvSpPr>
          <p:cNvPr id="6" name="Rectangle 5"/>
          <p:cNvSpPr/>
          <p:nvPr/>
        </p:nvSpPr>
        <p:spPr>
          <a:xfrm>
            <a:off x="3295377" y="4014682"/>
            <a:ext cx="6945903" cy="1938992"/>
          </a:xfrm>
          <a:prstGeom prst="rect">
            <a:avLst/>
          </a:prstGeom>
        </p:spPr>
        <p:txBody>
          <a:bodyPr wrap="square">
            <a:spAutoFit/>
          </a:bodyPr>
          <a:lstStyle/>
          <a:p>
            <a:r>
              <a:rPr lang="en-US" sz="2000" b="1" dirty="0">
                <a:cs typeface="Times New Roman" panose="02020603050405020304" pitchFamily="18" charset="0"/>
              </a:rPr>
              <a:t>LUẬT CHƠI</a:t>
            </a:r>
            <a:r>
              <a:rPr lang="en-US" sz="2000" dirty="0">
                <a:cs typeface="Times New Roman" panose="02020603050405020304" pitchFamily="18" charset="0"/>
              </a:rPr>
              <a:t>: </a:t>
            </a:r>
          </a:p>
          <a:p>
            <a:r>
              <a:rPr lang="en-US" sz="2000" b="1" dirty="0">
                <a:cs typeface="Times New Roman" panose="02020603050405020304" pitchFamily="18" charset="0"/>
              </a:rPr>
              <a:t>- </a:t>
            </a:r>
            <a:r>
              <a:rPr lang="en-US" sz="2000" b="1" dirty="0" err="1">
                <a:cs typeface="Times New Roman" panose="02020603050405020304" pitchFamily="18" charset="0"/>
              </a:rPr>
              <a:t>Số</a:t>
            </a:r>
            <a:r>
              <a:rPr lang="en-US" sz="2000" b="1" dirty="0">
                <a:cs typeface="Times New Roman" panose="02020603050405020304" pitchFamily="18" charset="0"/>
              </a:rPr>
              <a:t> </a:t>
            </a:r>
            <a:r>
              <a:rPr lang="en-US" sz="2000" b="1" dirty="0" err="1">
                <a:cs typeface="Times New Roman" panose="02020603050405020304" pitchFamily="18" charset="0"/>
              </a:rPr>
              <a:t>người</a:t>
            </a:r>
            <a:r>
              <a:rPr lang="en-US" sz="2000" b="1" dirty="0">
                <a:cs typeface="Times New Roman" panose="02020603050405020304" pitchFamily="18" charset="0"/>
              </a:rPr>
              <a:t> </a:t>
            </a:r>
            <a:r>
              <a:rPr lang="en-US" sz="2000" b="1" dirty="0" err="1">
                <a:cs typeface="Times New Roman" panose="02020603050405020304" pitchFamily="18" charset="0"/>
              </a:rPr>
              <a:t>tham</a:t>
            </a:r>
            <a:r>
              <a:rPr lang="en-US" sz="2000" b="1" dirty="0">
                <a:cs typeface="Times New Roman" panose="02020603050405020304" pitchFamily="18" charset="0"/>
              </a:rPr>
              <a:t> </a:t>
            </a:r>
            <a:r>
              <a:rPr lang="en-US" sz="2000" b="1" dirty="0" err="1">
                <a:cs typeface="Times New Roman" panose="02020603050405020304" pitchFamily="18" charset="0"/>
              </a:rPr>
              <a:t>gia</a:t>
            </a:r>
            <a:r>
              <a:rPr lang="en-US" sz="2000" b="1" dirty="0">
                <a:cs typeface="Times New Roman" panose="02020603050405020304" pitchFamily="18" charset="0"/>
              </a:rPr>
              <a:t>: </a:t>
            </a:r>
            <a:r>
              <a:rPr lang="en-US" sz="2000" b="1" dirty="0" err="1">
                <a:cs typeface="Times New Roman" panose="02020603050405020304" pitchFamily="18" charset="0"/>
              </a:rPr>
              <a:t>cả</a:t>
            </a:r>
            <a:r>
              <a:rPr lang="en-US" sz="2000" b="1" dirty="0">
                <a:cs typeface="Times New Roman" panose="02020603050405020304" pitchFamily="18" charset="0"/>
              </a:rPr>
              <a:t> </a:t>
            </a:r>
            <a:r>
              <a:rPr lang="en-US" sz="2000" b="1" dirty="0" err="1">
                <a:cs typeface="Times New Roman" panose="02020603050405020304" pitchFamily="18" charset="0"/>
              </a:rPr>
              <a:t>lớp</a:t>
            </a:r>
            <a:endParaRPr lang="en-US" sz="2000" b="1" dirty="0">
              <a:cs typeface="Times New Roman" panose="02020603050405020304" pitchFamily="18" charset="0"/>
            </a:endParaRPr>
          </a:p>
          <a:p>
            <a:pPr marL="342900" indent="-342900">
              <a:buFontTx/>
              <a:buChar char="-"/>
            </a:pPr>
            <a:r>
              <a:rPr lang="en-US" sz="2000" b="1" dirty="0" err="1">
                <a:cs typeface="Times New Roman" panose="02020603050405020304" pitchFamily="18" charset="0"/>
              </a:rPr>
              <a:t>Cách</a:t>
            </a:r>
            <a:r>
              <a:rPr lang="en-US" sz="2000" b="1" dirty="0">
                <a:cs typeface="Times New Roman" panose="02020603050405020304" pitchFamily="18" charset="0"/>
              </a:rPr>
              <a:t> </a:t>
            </a:r>
            <a:r>
              <a:rPr lang="en-US" sz="2000" b="1" dirty="0" err="1">
                <a:cs typeface="Times New Roman" panose="02020603050405020304" pitchFamily="18" charset="0"/>
              </a:rPr>
              <a:t>thức</a:t>
            </a:r>
            <a:r>
              <a:rPr lang="en-US" sz="2000" b="1" dirty="0">
                <a:cs typeface="Times New Roman" panose="02020603050405020304" pitchFamily="18" charset="0"/>
              </a:rPr>
              <a:t>: Chia </a:t>
            </a:r>
            <a:r>
              <a:rPr lang="en-US" sz="2000" b="1" dirty="0" err="1">
                <a:cs typeface="Times New Roman" panose="02020603050405020304" pitchFamily="18" charset="0"/>
              </a:rPr>
              <a:t>lớp</a:t>
            </a:r>
            <a:r>
              <a:rPr lang="en-US" sz="2000" b="1" dirty="0">
                <a:cs typeface="Times New Roman" panose="02020603050405020304" pitchFamily="18" charset="0"/>
              </a:rPr>
              <a:t> </a:t>
            </a:r>
            <a:r>
              <a:rPr lang="en-US" sz="2000" b="1" dirty="0" err="1">
                <a:cs typeface="Times New Roman" panose="02020603050405020304" pitchFamily="18" charset="0"/>
              </a:rPr>
              <a:t>làm</a:t>
            </a:r>
            <a:r>
              <a:rPr lang="en-US" sz="2000" b="1" dirty="0">
                <a:cs typeface="Times New Roman" panose="02020603050405020304" pitchFamily="18" charset="0"/>
              </a:rPr>
              <a:t> </a:t>
            </a:r>
            <a:r>
              <a:rPr lang="en-US" sz="2000" b="1" dirty="0" err="1">
                <a:cs typeface="Times New Roman" panose="02020603050405020304" pitchFamily="18" charset="0"/>
              </a:rPr>
              <a:t>hai</a:t>
            </a:r>
            <a:r>
              <a:rPr lang="en-US" sz="2000" b="1" dirty="0">
                <a:cs typeface="Times New Roman" panose="02020603050405020304" pitchFamily="18" charset="0"/>
              </a:rPr>
              <a:t> </a:t>
            </a:r>
            <a:r>
              <a:rPr lang="en-US" sz="2000" b="1" dirty="0" err="1">
                <a:cs typeface="Times New Roman" panose="02020603050405020304" pitchFamily="18" charset="0"/>
              </a:rPr>
              <a:t>đội</a:t>
            </a:r>
            <a:r>
              <a:rPr lang="en-US" sz="2000" b="1" dirty="0">
                <a:cs typeface="Times New Roman" panose="02020603050405020304" pitchFamily="18" charset="0"/>
              </a:rPr>
              <a:t> </a:t>
            </a:r>
            <a:r>
              <a:rPr lang="en-US" sz="2000" b="1" dirty="0" err="1">
                <a:cs typeface="Times New Roman" panose="02020603050405020304" pitchFamily="18" charset="0"/>
              </a:rPr>
              <a:t>theo</a:t>
            </a:r>
            <a:r>
              <a:rPr lang="en-US" sz="2000" b="1" dirty="0">
                <a:cs typeface="Times New Roman" panose="02020603050405020304" pitchFamily="18" charset="0"/>
              </a:rPr>
              <a:t> </a:t>
            </a:r>
            <a:r>
              <a:rPr lang="en-US" sz="2000" b="1" dirty="0" err="1">
                <a:cs typeface="Times New Roman" panose="02020603050405020304" pitchFamily="18" charset="0"/>
              </a:rPr>
              <a:t>dãy</a:t>
            </a:r>
            <a:r>
              <a:rPr lang="en-US" sz="2000" b="1" dirty="0">
                <a:cs typeface="Times New Roman" panose="02020603050405020304" pitchFamily="18" charset="0"/>
              </a:rPr>
              <a:t> </a:t>
            </a:r>
            <a:r>
              <a:rPr lang="en-US" sz="2000" b="1" dirty="0" err="1">
                <a:cs typeface="Times New Roman" panose="02020603050405020304" pitchFamily="18" charset="0"/>
              </a:rPr>
              <a:t>bàn</a:t>
            </a:r>
            <a:r>
              <a:rPr lang="en-US" sz="2000" b="1" dirty="0">
                <a:cs typeface="Times New Roman" panose="02020603050405020304" pitchFamily="18" charset="0"/>
              </a:rPr>
              <a:t>. </a:t>
            </a:r>
            <a:r>
              <a:rPr lang="en-US" sz="2000" b="1" dirty="0" err="1">
                <a:cs typeface="Times New Roman" panose="02020603050405020304" pitchFamily="18" charset="0"/>
              </a:rPr>
              <a:t>Mỗi</a:t>
            </a:r>
            <a:r>
              <a:rPr lang="en-US" sz="2000" b="1" dirty="0">
                <a:cs typeface="Times New Roman" panose="02020603050405020304" pitchFamily="18" charset="0"/>
              </a:rPr>
              <a:t> </a:t>
            </a:r>
            <a:r>
              <a:rPr lang="en-US" sz="2000" b="1" dirty="0" err="1">
                <a:cs typeface="Times New Roman" panose="02020603050405020304" pitchFamily="18" charset="0"/>
              </a:rPr>
              <a:t>dãy</a:t>
            </a:r>
            <a:r>
              <a:rPr lang="en-US" sz="2000" b="1" dirty="0">
                <a:cs typeface="Times New Roman" panose="02020603050405020304" pitchFamily="18" charset="0"/>
              </a:rPr>
              <a:t> </a:t>
            </a:r>
            <a:r>
              <a:rPr lang="en-US" sz="2000" b="1" dirty="0" err="1">
                <a:cs typeface="Times New Roman" panose="02020603050405020304" pitchFamily="18" charset="0"/>
              </a:rPr>
              <a:t>cử</a:t>
            </a:r>
            <a:r>
              <a:rPr lang="en-US" sz="2000" b="1" dirty="0">
                <a:cs typeface="Times New Roman" panose="02020603050405020304" pitchFamily="18" charset="0"/>
              </a:rPr>
              <a:t> 5 </a:t>
            </a:r>
            <a:r>
              <a:rPr lang="en-US" sz="2000" b="1" dirty="0" err="1">
                <a:cs typeface="Times New Roman" panose="02020603050405020304" pitchFamily="18" charset="0"/>
              </a:rPr>
              <a:t>bạn</a:t>
            </a:r>
            <a:r>
              <a:rPr lang="en-US" sz="2000" b="1" dirty="0">
                <a:cs typeface="Times New Roman" panose="02020603050405020304" pitchFamily="18" charset="0"/>
              </a:rPr>
              <a:t> </a:t>
            </a:r>
            <a:r>
              <a:rPr lang="en-US" sz="2000" b="1" dirty="0" err="1">
                <a:cs typeface="Times New Roman" panose="02020603050405020304" pitchFamily="18" charset="0"/>
              </a:rPr>
              <a:t>đạị</a:t>
            </a:r>
            <a:r>
              <a:rPr lang="en-US" sz="2000" b="1" dirty="0">
                <a:cs typeface="Times New Roman" panose="02020603050405020304" pitchFamily="18" charset="0"/>
              </a:rPr>
              <a:t> </a:t>
            </a:r>
            <a:r>
              <a:rPr lang="en-US" sz="2000" b="1" dirty="0" err="1">
                <a:cs typeface="Times New Roman" panose="02020603050405020304" pitchFamily="18" charset="0"/>
              </a:rPr>
              <a:t>diện</a:t>
            </a:r>
            <a:r>
              <a:rPr lang="en-US" sz="2000" b="1" dirty="0">
                <a:cs typeface="Times New Roman" panose="02020603050405020304" pitchFamily="18" charset="0"/>
              </a:rPr>
              <a:t>. </a:t>
            </a:r>
            <a:r>
              <a:rPr lang="en-US" sz="2000" b="1" dirty="0" err="1">
                <a:cs typeface="Times New Roman" panose="02020603050405020304" pitchFamily="18" charset="0"/>
              </a:rPr>
              <a:t>Lần</a:t>
            </a:r>
            <a:r>
              <a:rPr lang="en-US" sz="2000" b="1" dirty="0">
                <a:cs typeface="Times New Roman" panose="02020603050405020304" pitchFamily="18" charset="0"/>
              </a:rPr>
              <a:t> </a:t>
            </a:r>
            <a:r>
              <a:rPr lang="en-US" sz="2000" b="1" dirty="0" err="1">
                <a:cs typeface="Times New Roman" panose="02020603050405020304" pitchFamily="18" charset="0"/>
              </a:rPr>
              <a:t>lượt</a:t>
            </a:r>
            <a:r>
              <a:rPr lang="en-US" sz="2000" b="1" dirty="0">
                <a:cs typeface="Times New Roman" panose="02020603050405020304" pitchFamily="18" charset="0"/>
              </a:rPr>
              <a:t> </a:t>
            </a:r>
            <a:r>
              <a:rPr lang="en-US" sz="2000" b="1" dirty="0" err="1">
                <a:cs typeface="Times New Roman" panose="02020603050405020304" pitchFamily="18" charset="0"/>
              </a:rPr>
              <a:t>viết</a:t>
            </a:r>
            <a:r>
              <a:rPr lang="en-US" sz="2000" b="1" dirty="0">
                <a:cs typeface="Times New Roman" panose="02020603050405020304" pitchFamily="18" charset="0"/>
              </a:rPr>
              <a:t>  </a:t>
            </a:r>
            <a:r>
              <a:rPr lang="en-US" sz="2000" b="1" dirty="0" err="1">
                <a:cs typeface="Times New Roman" panose="02020603050405020304" pitchFamily="18" charset="0"/>
              </a:rPr>
              <a:t>biểu</a:t>
            </a:r>
            <a:r>
              <a:rPr lang="en-US" sz="2000" b="1" dirty="0">
                <a:cs typeface="Times New Roman" panose="02020603050405020304" pitchFamily="18" charset="0"/>
              </a:rPr>
              <a:t> </a:t>
            </a:r>
            <a:r>
              <a:rPr lang="en-US" sz="2000" b="1" dirty="0" err="1">
                <a:cs typeface="Times New Roman" panose="02020603050405020304" pitchFamily="18" charset="0"/>
              </a:rPr>
              <a:t>hiện</a:t>
            </a:r>
            <a:r>
              <a:rPr lang="en-US" sz="2000" b="1" dirty="0">
                <a:cs typeface="Times New Roman" panose="02020603050405020304" pitchFamily="18" charset="0"/>
              </a:rPr>
              <a:t>. (</a:t>
            </a:r>
            <a:r>
              <a:rPr lang="en-US" sz="2000" b="1" dirty="0" err="1">
                <a:cs typeface="Times New Roman" panose="02020603050405020304" pitchFamily="18" charset="0"/>
              </a:rPr>
              <a:t>Không</a:t>
            </a:r>
            <a:r>
              <a:rPr lang="en-US" sz="2000" b="1" dirty="0">
                <a:cs typeface="Times New Roman" panose="02020603050405020304" pitchFamily="18" charset="0"/>
              </a:rPr>
              <a:t> </a:t>
            </a:r>
            <a:r>
              <a:rPr lang="en-US" sz="2000" b="1" dirty="0" err="1">
                <a:cs typeface="Times New Roman" panose="02020603050405020304" pitchFamily="18" charset="0"/>
              </a:rPr>
              <a:t>được</a:t>
            </a:r>
            <a:r>
              <a:rPr lang="en-US" sz="2000" b="1" dirty="0">
                <a:cs typeface="Times New Roman" panose="02020603050405020304" pitchFamily="18" charset="0"/>
              </a:rPr>
              <a:t> </a:t>
            </a:r>
            <a:r>
              <a:rPr lang="en-US" sz="2000" b="1" dirty="0" err="1">
                <a:cs typeface="Times New Roman" panose="02020603050405020304" pitchFamily="18" charset="0"/>
              </a:rPr>
              <a:t>đọc</a:t>
            </a:r>
            <a:r>
              <a:rPr lang="en-US" sz="2000" b="1" dirty="0">
                <a:cs typeface="Times New Roman" panose="02020603050405020304" pitchFamily="18" charset="0"/>
              </a:rPr>
              <a:t> </a:t>
            </a:r>
            <a:r>
              <a:rPr lang="en-US" sz="2000" b="1" dirty="0" err="1">
                <a:cs typeface="Times New Roman" panose="02020603050405020304" pitchFamily="18" charset="0"/>
              </a:rPr>
              <a:t>lặp</a:t>
            </a:r>
            <a:r>
              <a:rPr lang="en-US" sz="2000" b="1" dirty="0">
                <a:cs typeface="Times New Roman" panose="02020603050405020304" pitchFamily="18" charset="0"/>
              </a:rPr>
              <a:t> </a:t>
            </a:r>
            <a:r>
              <a:rPr lang="en-US" sz="2000" b="1" dirty="0" err="1">
                <a:cs typeface="Times New Roman" panose="02020603050405020304" pitchFamily="18" charset="0"/>
              </a:rPr>
              <a:t>lại</a:t>
            </a:r>
            <a:r>
              <a:rPr lang="en-US" sz="2000" b="1" dirty="0">
                <a:cs typeface="Times New Roman" panose="02020603050405020304" pitchFamily="18" charset="0"/>
              </a:rPr>
              <a:t> </a:t>
            </a:r>
            <a:r>
              <a:rPr lang="en-US" sz="2000" b="1" dirty="0" err="1">
                <a:cs typeface="Times New Roman" panose="02020603050405020304" pitchFamily="18" charset="0"/>
              </a:rPr>
              <a:t>câu</a:t>
            </a:r>
            <a:r>
              <a:rPr lang="en-US" sz="2000" b="1" dirty="0">
                <a:cs typeface="Times New Roman" panose="02020603050405020304" pitchFamily="18" charset="0"/>
              </a:rPr>
              <a:t> </a:t>
            </a:r>
            <a:r>
              <a:rPr lang="en-US" sz="2000" b="1" dirty="0" err="1">
                <a:cs typeface="Times New Roman" panose="02020603050405020304" pitchFamily="18" charset="0"/>
              </a:rPr>
              <a:t>của</a:t>
            </a:r>
            <a:r>
              <a:rPr lang="en-US" sz="2000" b="1" dirty="0">
                <a:cs typeface="Times New Roman" panose="02020603050405020304" pitchFamily="18" charset="0"/>
              </a:rPr>
              <a:t> </a:t>
            </a:r>
            <a:r>
              <a:rPr lang="en-US" sz="2000" b="1" dirty="0" err="1">
                <a:cs typeface="Times New Roman" panose="02020603050405020304" pitchFamily="18" charset="0"/>
              </a:rPr>
              <a:t>người</a:t>
            </a:r>
            <a:r>
              <a:rPr lang="en-US" sz="2000" b="1" dirty="0">
                <a:cs typeface="Times New Roman" panose="02020603050405020304" pitchFamily="18" charset="0"/>
              </a:rPr>
              <a:t> </a:t>
            </a:r>
            <a:r>
              <a:rPr lang="en-US" sz="2000" b="1" dirty="0" err="1">
                <a:cs typeface="Times New Roman" panose="02020603050405020304" pitchFamily="18" charset="0"/>
              </a:rPr>
              <a:t>khác</a:t>
            </a:r>
            <a:r>
              <a:rPr lang="en-US" sz="2000" b="1" dirty="0">
                <a:cs typeface="Times New Roman" panose="02020603050405020304" pitchFamily="18" charset="0"/>
              </a:rPr>
              <a:t>.) </a:t>
            </a:r>
          </a:p>
          <a:p>
            <a:pPr marL="342900" indent="-342900">
              <a:buFontTx/>
              <a:buChar char="-"/>
            </a:pPr>
            <a:r>
              <a:rPr lang="en-US" sz="2000" b="1" dirty="0" err="1">
                <a:cs typeface="Times New Roman" panose="02020603050405020304" pitchFamily="18" charset="0"/>
              </a:rPr>
              <a:t>Thời</a:t>
            </a:r>
            <a:r>
              <a:rPr lang="en-US" sz="2000" b="1" dirty="0">
                <a:cs typeface="Times New Roman" panose="02020603050405020304" pitchFamily="18" charset="0"/>
              </a:rPr>
              <a:t> </a:t>
            </a:r>
            <a:r>
              <a:rPr lang="en-US" sz="2000" b="1" dirty="0" err="1">
                <a:cs typeface="Times New Roman" panose="02020603050405020304" pitchFamily="18" charset="0"/>
              </a:rPr>
              <a:t>gian</a:t>
            </a:r>
            <a:r>
              <a:rPr lang="en-US" sz="2000" b="1" dirty="0">
                <a:cs typeface="Times New Roman" panose="02020603050405020304" pitchFamily="18" charset="0"/>
              </a:rPr>
              <a:t>: 5 </a:t>
            </a:r>
            <a:r>
              <a:rPr lang="en-US" sz="2000" b="1" dirty="0" err="1">
                <a:cs typeface="Times New Roman" panose="02020603050405020304" pitchFamily="18" charset="0"/>
              </a:rPr>
              <a:t>phút</a:t>
            </a:r>
            <a:r>
              <a:rPr lang="en-US" sz="2000" b="1" dirty="0">
                <a:cs typeface="Times New Roman" panose="02020603050405020304" pitchFamily="18" charset="0"/>
              </a:rPr>
              <a:t> </a:t>
            </a:r>
            <a:r>
              <a:rPr lang="en-US" sz="2000" b="1" dirty="0" err="1">
                <a:cs typeface="Times New Roman" panose="02020603050405020304" pitchFamily="18" charset="0"/>
              </a:rPr>
              <a:t>thảo</a:t>
            </a:r>
            <a:r>
              <a:rPr lang="en-US" sz="2000" b="1" dirty="0">
                <a:cs typeface="Times New Roman" panose="02020603050405020304" pitchFamily="18" charset="0"/>
              </a:rPr>
              <a:t> </a:t>
            </a:r>
            <a:r>
              <a:rPr lang="en-US" sz="2000" b="1" dirty="0" err="1">
                <a:cs typeface="Times New Roman" panose="02020603050405020304" pitchFamily="18" charset="0"/>
              </a:rPr>
              <a:t>luận</a:t>
            </a:r>
            <a:r>
              <a:rPr lang="en-US" sz="2000" b="1" dirty="0">
                <a:cs typeface="Times New Roman" panose="02020603050405020304" pitchFamily="18" charset="0"/>
              </a:rPr>
              <a:t>, 3 </a:t>
            </a:r>
            <a:r>
              <a:rPr lang="en-US" sz="2000" b="1" dirty="0" err="1">
                <a:cs typeface="Times New Roman" panose="02020603050405020304" pitchFamily="18" charset="0"/>
              </a:rPr>
              <a:t>phút</a:t>
            </a:r>
            <a:r>
              <a:rPr lang="en-US" sz="2000" b="1" dirty="0">
                <a:cs typeface="Times New Roman" panose="02020603050405020304" pitchFamily="18" charset="0"/>
              </a:rPr>
              <a:t> </a:t>
            </a:r>
            <a:r>
              <a:rPr lang="en-US" sz="2000" b="1" dirty="0" err="1">
                <a:cs typeface="Times New Roman" panose="02020603050405020304" pitchFamily="18" charset="0"/>
              </a:rPr>
              <a:t>viết</a:t>
            </a:r>
            <a:r>
              <a:rPr lang="en-US" sz="2000" b="1" dirty="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Tree>
    <p:extLst>
      <p:ext uri="{BB962C8B-B14F-4D97-AF65-F5344CB8AC3E}">
        <p14:creationId xmlns:p14="http://schemas.microsoft.com/office/powerpoint/2010/main"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72732" y="2463890"/>
            <a:ext cx="2900751" cy="4359018"/>
          </a:xfrm>
          <a:prstGeom prst="rect">
            <a:avLst/>
          </a:prstGeom>
        </p:spPr>
      </p:pic>
      <p:sp>
        <p:nvSpPr>
          <p:cNvPr id="14" name="Text Box 5"/>
          <p:cNvSpPr txBox="1">
            <a:spLocks noChangeArrowheads="1"/>
          </p:cNvSpPr>
          <p:nvPr/>
        </p:nvSpPr>
        <p:spPr bwMode="auto">
          <a:xfrm>
            <a:off x="431074" y="378824"/>
            <a:ext cx="10842172" cy="533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sz="3600" b="1" i="1" dirty="0">
                <a:solidFill>
                  <a:srgbClr val="0000FF"/>
                </a:solidFill>
                <a:latin typeface="Times New Roman" panose="02020603050405020304" pitchFamily="18" charset="0"/>
                <a:cs typeface="Times New Roman" panose="02020603050405020304" pitchFamily="18" charset="0"/>
              </a:rPr>
              <a:t>* Bi</a:t>
            </a:r>
            <a:r>
              <a:rPr lang="en-US" sz="3600" b="1" i="1" dirty="0">
                <a:solidFill>
                  <a:srgbClr val="0000FF"/>
                </a:solidFill>
                <a:latin typeface="Times New Roman" panose="02020603050405020304" pitchFamily="18" charset="0"/>
                <a:cs typeface="Times New Roman" panose="02020603050405020304" pitchFamily="18" charset="0"/>
              </a:rPr>
              <a:t>ể</a:t>
            </a:r>
            <a:r>
              <a:rPr lang="vi-VN" sz="3600" b="1" i="1" dirty="0">
                <a:solidFill>
                  <a:srgbClr val="0000FF"/>
                </a:solidFill>
                <a:latin typeface="Times New Roman" panose="02020603050405020304" pitchFamily="18" charset="0"/>
                <a:cs typeface="Times New Roman" panose="02020603050405020304" pitchFamily="18" charset="0"/>
              </a:rPr>
              <a:t>u hiện của yêu thương con </a:t>
            </a:r>
            <a:r>
              <a:rPr lang="vi-VN" sz="3600" b="1" i="1" dirty="0" smtClean="0">
                <a:solidFill>
                  <a:srgbClr val="0000FF"/>
                </a:solidFill>
                <a:latin typeface="Times New Roman" panose="02020603050405020304" pitchFamily="18" charset="0"/>
                <a:cs typeface="Times New Roman" panose="02020603050405020304" pitchFamily="18" charset="0"/>
              </a:rPr>
              <a:t>người</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Biểu</a:t>
            </a:r>
            <a:r>
              <a:rPr lang="en-US" sz="3600" b="1" dirty="0" smtClean="0">
                <a:solidFill>
                  <a:srgbClr val="0000FF"/>
                </a:solidFill>
                <a:latin typeface="Times New Roman" panose="02020603050405020304" pitchFamily="18" charset="0"/>
                <a:cs typeface="Times New Roman" panose="02020603050405020304" pitchFamily="18" charset="0"/>
              </a:rPr>
              <a:t> </a:t>
            </a:r>
            <a:r>
              <a:rPr lang="en-US" sz="3600" b="1" dirty="0" err="1" smtClean="0">
                <a:solidFill>
                  <a:srgbClr val="0000FF"/>
                </a:solidFill>
                <a:latin typeface="Times New Roman" panose="02020603050405020304" pitchFamily="18" charset="0"/>
                <a:cs typeface="Times New Roman" panose="02020603050405020304" pitchFamily="18" charset="0"/>
              </a:rPr>
              <a:t>hiện</a:t>
            </a:r>
            <a:r>
              <a:rPr lang="en-US" sz="3600" b="1" dirty="0" smtClean="0">
                <a:solidFill>
                  <a:srgbClr val="0000FF"/>
                </a:solidFill>
                <a:latin typeface="Times New Roman" panose="02020603050405020304" pitchFamily="18" charset="0"/>
                <a:cs typeface="Times New Roman" panose="02020603050405020304" pitchFamily="18" charset="0"/>
              </a:rPr>
              <a:t> qua: L</a:t>
            </a:r>
            <a:r>
              <a:rPr lang="vi-VN" sz="3600" b="1" dirty="0" smtClean="0">
                <a:solidFill>
                  <a:srgbClr val="0000FF"/>
                </a:solidFill>
                <a:latin typeface="Times New Roman" panose="02020603050405020304" pitchFamily="18" charset="0"/>
                <a:cs typeface="Times New Roman" panose="02020603050405020304" pitchFamily="18" charset="0"/>
              </a:rPr>
              <a:t>ời </a:t>
            </a:r>
            <a:r>
              <a:rPr lang="vi-VN" sz="3600" b="1" dirty="0">
                <a:solidFill>
                  <a:srgbClr val="0000FF"/>
                </a:solidFill>
                <a:latin typeface="Times New Roman" panose="02020603050405020304" pitchFamily="18" charset="0"/>
                <a:cs typeface="Times New Roman" panose="02020603050405020304" pitchFamily="18" charset="0"/>
              </a:rPr>
              <a:t>nói, việc </a:t>
            </a:r>
            <a:r>
              <a:rPr lang="en-US" sz="3600" b="1" dirty="0">
                <a:solidFill>
                  <a:srgbClr val="0000FF"/>
                </a:solidFill>
                <a:latin typeface="Times New Roman" panose="02020603050405020304" pitchFamily="18" charset="0"/>
                <a:cs typeface="Times New Roman" panose="02020603050405020304" pitchFamily="18" charset="0"/>
              </a:rPr>
              <a:t>l</a:t>
            </a:r>
            <a:r>
              <a:rPr lang="vi-VN" sz="3600" b="1" dirty="0">
                <a:solidFill>
                  <a:srgbClr val="0000FF"/>
                </a:solidFill>
                <a:latin typeface="Times New Roman" panose="02020603050405020304" pitchFamily="18" charset="0"/>
                <a:cs typeface="Times New Roman" panose="02020603050405020304" pitchFamily="18" charset="0"/>
              </a:rPr>
              <a:t>àm và thái độ c</a:t>
            </a:r>
            <a:r>
              <a:rPr lang="en-US" sz="3600" b="1" dirty="0" err="1">
                <a:solidFill>
                  <a:srgbClr val="0000FF"/>
                </a:solidFill>
                <a:latin typeface="Times New Roman" panose="02020603050405020304" pitchFamily="18" charset="0"/>
                <a:cs typeface="Times New Roman" panose="02020603050405020304" pitchFamily="18" charset="0"/>
              </a:rPr>
              <a:t>ủa</a:t>
            </a:r>
            <a:r>
              <a:rPr lang="vi-VN" sz="3600" b="1" dirty="0">
                <a:solidFill>
                  <a:srgbClr val="0000FF"/>
                </a:solidFill>
                <a:latin typeface="Times New Roman" panose="02020603050405020304" pitchFamily="18" charset="0"/>
                <a:cs typeface="Times New Roman" panose="02020603050405020304" pitchFamily="18" charset="0"/>
              </a:rPr>
              <a:t> m</a:t>
            </a:r>
            <a:r>
              <a:rPr lang="en-US" sz="3600" b="1" dirty="0">
                <a:solidFill>
                  <a:srgbClr val="0000FF"/>
                </a:solidFill>
                <a:latin typeface="Times New Roman" panose="02020603050405020304" pitchFamily="18" charset="0"/>
                <a:cs typeface="Times New Roman" panose="02020603050405020304" pitchFamily="18" charset="0"/>
              </a:rPr>
              <a:t>ọ</a:t>
            </a:r>
            <a:r>
              <a:rPr lang="vi-VN" sz="3600" b="1" dirty="0">
                <a:solidFill>
                  <a:srgbClr val="0000FF"/>
                </a:solidFill>
                <a:latin typeface="Times New Roman" panose="02020603050405020304" pitchFamily="18" charset="0"/>
                <a:cs typeface="Times New Roman" panose="02020603050405020304" pitchFamily="18" charset="0"/>
              </a:rPr>
              <a:t>i con người trong cuộc s</a:t>
            </a:r>
            <a:r>
              <a:rPr lang="en-US" sz="3600" b="1" dirty="0">
                <a:solidFill>
                  <a:srgbClr val="0000FF"/>
                </a:solidFill>
                <a:latin typeface="Times New Roman" panose="02020603050405020304" pitchFamily="18" charset="0"/>
                <a:cs typeface="Times New Roman" panose="02020603050405020304" pitchFamily="18" charset="0"/>
              </a:rPr>
              <a:t>ố</a:t>
            </a:r>
            <a:r>
              <a:rPr lang="vi-VN" sz="3600" b="1" dirty="0">
                <a:solidFill>
                  <a:srgbClr val="0000FF"/>
                </a:solidFill>
                <a:latin typeface="Times New Roman" panose="02020603050405020304" pitchFamily="18" charset="0"/>
                <a:cs typeface="Times New Roman" panose="02020603050405020304" pitchFamily="18" charset="0"/>
              </a:rPr>
              <a:t>ng hàng ngày.</a:t>
            </a:r>
            <a:endParaRPr lang="en-US" sz="3600"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sz="3600" b="1" i="1" smtClean="0">
                <a:solidFill>
                  <a:srgbClr val="0000FF"/>
                </a:solidFill>
                <a:latin typeface="Times New Roman" panose="02020603050405020304" pitchFamily="18" charset="0"/>
                <a:cs typeface="Times New Roman" panose="02020603050405020304" pitchFamily="18" charset="0"/>
              </a:rPr>
              <a:t>- </a:t>
            </a:r>
            <a:r>
              <a:rPr lang="vi-VN" sz="3600" b="1" i="1" smtClean="0">
                <a:solidFill>
                  <a:srgbClr val="0000FF"/>
                </a:solidFill>
                <a:latin typeface="Times New Roman" panose="02020603050405020304" pitchFamily="18" charset="0"/>
                <a:cs typeface="Times New Roman" panose="02020603050405020304" pitchFamily="18" charset="0"/>
              </a:rPr>
              <a:t> </a:t>
            </a:r>
            <a:r>
              <a:rPr lang="vi-VN" sz="3600" b="1" i="1" dirty="0">
                <a:solidFill>
                  <a:srgbClr val="0000FF"/>
                </a:solidFill>
                <a:latin typeface="Times New Roman" panose="02020603050405020304" pitchFamily="18" charset="0"/>
                <a:cs typeface="Times New Roman" panose="02020603050405020304" pitchFamily="18" charset="0"/>
              </a:rPr>
              <a:t>Bi</a:t>
            </a:r>
            <a:r>
              <a:rPr lang="en-US" sz="3600" b="1" i="1" dirty="0">
                <a:solidFill>
                  <a:srgbClr val="0000FF"/>
                </a:solidFill>
                <a:latin typeface="Times New Roman" panose="02020603050405020304" pitchFamily="18" charset="0"/>
                <a:cs typeface="Times New Roman" panose="02020603050405020304" pitchFamily="18" charset="0"/>
              </a:rPr>
              <a:t>ể</a:t>
            </a:r>
            <a:r>
              <a:rPr lang="vi-VN" sz="3600" b="1" i="1" dirty="0">
                <a:solidFill>
                  <a:srgbClr val="0000FF"/>
                </a:solidFill>
                <a:latin typeface="Times New Roman" panose="02020603050405020304" pitchFamily="18" charset="0"/>
                <a:cs typeface="Times New Roman" panose="02020603050405020304" pitchFamily="18" charset="0"/>
              </a:rPr>
              <a:t>u hiện của yêu thương con người: Quan tâm, giúp đ</a:t>
            </a:r>
            <a:r>
              <a:rPr lang="en-US" sz="3600" b="1" i="1" dirty="0">
                <a:solidFill>
                  <a:srgbClr val="0000FF"/>
                </a:solidFill>
                <a:latin typeface="Times New Roman" panose="02020603050405020304" pitchFamily="18" charset="0"/>
                <a:cs typeface="Times New Roman" panose="02020603050405020304" pitchFamily="18" charset="0"/>
              </a:rPr>
              <a:t>ỡ</a:t>
            </a:r>
            <a:r>
              <a:rPr lang="vi-VN" sz="3600" b="1" i="1" dirty="0">
                <a:solidFill>
                  <a:srgbClr val="0000FF"/>
                </a:solidFill>
                <a:latin typeface="Times New Roman" panose="02020603050405020304" pitchFamily="18" charset="0"/>
                <a:cs typeface="Times New Roman" panose="02020603050405020304" pitchFamily="18" charset="0"/>
              </a:rPr>
              <a:t> thông c</a:t>
            </a:r>
            <a:r>
              <a:rPr lang="en-US" sz="3600" b="1" i="1" dirty="0">
                <a:solidFill>
                  <a:srgbClr val="0000FF"/>
                </a:solidFill>
                <a:latin typeface="Times New Roman" panose="02020603050405020304" pitchFamily="18" charset="0"/>
                <a:cs typeface="Times New Roman" panose="02020603050405020304" pitchFamily="18" charset="0"/>
              </a:rPr>
              <a:t>ả</a:t>
            </a:r>
            <a:r>
              <a:rPr lang="vi-VN" sz="3600" b="1" i="1" dirty="0">
                <a:solidFill>
                  <a:srgbClr val="0000FF"/>
                </a:solidFill>
                <a:latin typeface="Times New Roman" panose="02020603050405020304" pitchFamily="18" charset="0"/>
                <a:cs typeface="Times New Roman" panose="02020603050405020304" pitchFamily="18" charset="0"/>
              </a:rPr>
              <a:t>m, sẻ ch</a:t>
            </a:r>
            <a:r>
              <a:rPr lang="en-US" sz="3600" b="1" i="1" dirty="0" err="1">
                <a:solidFill>
                  <a:srgbClr val="0000FF"/>
                </a:solidFill>
                <a:latin typeface="Times New Roman" panose="02020603050405020304" pitchFamily="18" charset="0"/>
                <a:cs typeface="Times New Roman" panose="02020603050405020304" pitchFamily="18" charset="0"/>
              </a:rPr>
              <a:t>ia</a:t>
            </a:r>
            <a:r>
              <a:rPr lang="en-US" sz="3600" b="1" i="1" dirty="0">
                <a:solidFill>
                  <a:srgbClr val="0000FF"/>
                </a:solidFill>
                <a:latin typeface="Times New Roman" panose="02020603050405020304" pitchFamily="18" charset="0"/>
                <a:cs typeface="Times New Roman" panose="02020603050405020304" pitchFamily="18" charset="0"/>
              </a:rPr>
              <a:t>,</a:t>
            </a:r>
            <a:r>
              <a:rPr lang="vi-VN" sz="3600" b="1" i="1" dirty="0">
                <a:solidFill>
                  <a:srgbClr val="0000FF"/>
                </a:solidFill>
                <a:latin typeface="Times New Roman" panose="02020603050405020304" pitchFamily="18" charset="0"/>
                <a:cs typeface="Times New Roman" panose="02020603050405020304" pitchFamily="18" charset="0"/>
              </a:rPr>
              <a:t> biết tha th</a:t>
            </a:r>
            <a:r>
              <a:rPr lang="en-US" sz="3600" b="1" i="1" dirty="0">
                <a:solidFill>
                  <a:srgbClr val="0000FF"/>
                </a:solidFill>
                <a:latin typeface="Times New Roman" panose="02020603050405020304" pitchFamily="18" charset="0"/>
                <a:cs typeface="Times New Roman" panose="02020603050405020304" pitchFamily="18" charset="0"/>
              </a:rPr>
              <a:t>ứ</a:t>
            </a:r>
            <a:r>
              <a:rPr lang="vi-VN" sz="3600" b="1" i="1" dirty="0">
                <a:solidFill>
                  <a:srgbClr val="0000FF"/>
                </a:solidFill>
                <a:latin typeface="Times New Roman" panose="02020603050405020304" pitchFamily="18" charset="0"/>
                <a:cs typeface="Times New Roman" panose="02020603050405020304" pitchFamily="18" charset="0"/>
              </a:rPr>
              <a:t>, biết hi sinh vì người khác, ...</a:t>
            </a:r>
            <a:endParaRPr lang="en-US" sz="3600" b="1" dirty="0">
              <a:solidFill>
                <a:srgbClr val="0000FF"/>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sz="3600" b="1" i="1" dirty="0">
                <a:solidFill>
                  <a:srgbClr val="0000FF"/>
                </a:solidFill>
                <a:latin typeface="Times New Roman" panose="02020603050405020304" pitchFamily="18" charset="0"/>
                <a:cs typeface="Times New Roman" panose="02020603050405020304" pitchFamily="18" charset="0"/>
              </a:rPr>
              <a:t>-</a:t>
            </a:r>
            <a:r>
              <a:rPr lang="vi-VN" sz="3600" b="1" i="1" dirty="0" smtClean="0">
                <a:solidFill>
                  <a:srgbClr val="0000FF"/>
                </a:solidFill>
                <a:latin typeface="Times New Roman" panose="02020603050405020304" pitchFamily="18" charset="0"/>
                <a:cs typeface="Times New Roman" panose="02020603050405020304" pitchFamily="18" charset="0"/>
              </a:rPr>
              <a:t> </a:t>
            </a:r>
            <a:r>
              <a:rPr lang="vi-VN" sz="3600" b="1" i="1" dirty="0">
                <a:solidFill>
                  <a:srgbClr val="0000FF"/>
                </a:solidFill>
                <a:latin typeface="Times New Roman" panose="02020603050405020304" pitchFamily="18" charset="0"/>
                <a:cs typeface="Times New Roman" panose="02020603050405020304" pitchFamily="18" charset="0"/>
              </a:rPr>
              <a:t>Bi</a:t>
            </a:r>
            <a:r>
              <a:rPr lang="en-US" sz="3600" b="1" i="1" dirty="0">
                <a:solidFill>
                  <a:srgbClr val="0000FF"/>
                </a:solidFill>
                <a:latin typeface="Times New Roman" panose="02020603050405020304" pitchFamily="18" charset="0"/>
                <a:cs typeface="Times New Roman" panose="02020603050405020304" pitchFamily="18" charset="0"/>
              </a:rPr>
              <a:t>ể</a:t>
            </a:r>
            <a:r>
              <a:rPr lang="vi-VN" sz="3600" b="1" i="1" dirty="0">
                <a:solidFill>
                  <a:srgbClr val="0000FF"/>
                </a:solidFill>
                <a:latin typeface="Times New Roman" panose="02020603050405020304" pitchFamily="18" charset="0"/>
                <a:cs typeface="Times New Roman" panose="02020603050405020304" pitchFamily="18" charset="0"/>
              </a:rPr>
              <a:t>u hiện trái với yêu thương con người: Nh</a:t>
            </a:r>
            <a:r>
              <a:rPr lang="en-US" sz="3600" b="1" i="1" dirty="0">
                <a:solidFill>
                  <a:srgbClr val="0000FF"/>
                </a:solidFill>
                <a:latin typeface="Times New Roman" panose="02020603050405020304" pitchFamily="18" charset="0"/>
                <a:cs typeface="Times New Roman" panose="02020603050405020304" pitchFamily="18" charset="0"/>
              </a:rPr>
              <a:t>ỏ</a:t>
            </a:r>
            <a:r>
              <a:rPr lang="vi-VN" sz="3600" b="1" i="1" dirty="0">
                <a:solidFill>
                  <a:srgbClr val="0000FF"/>
                </a:solidFill>
                <a:latin typeface="Times New Roman" panose="02020603050405020304" pitchFamily="18" charset="0"/>
                <a:cs typeface="Times New Roman" panose="02020603050405020304" pitchFamily="18" charset="0"/>
              </a:rPr>
              <a:t> nhen, ích </a:t>
            </a:r>
            <a:r>
              <a:rPr lang="vi-VN" sz="3600" b="1" i="1" dirty="0" smtClean="0">
                <a:solidFill>
                  <a:srgbClr val="0000FF"/>
                </a:solidFill>
                <a:latin typeface="Times New Roman" panose="02020603050405020304" pitchFamily="18" charset="0"/>
                <a:cs typeface="Times New Roman" panose="02020603050405020304" pitchFamily="18" charset="0"/>
              </a:rPr>
              <a:t>k</a:t>
            </a:r>
            <a:r>
              <a:rPr lang="en-US" sz="3600" b="1" i="1" dirty="0" smtClean="0">
                <a:solidFill>
                  <a:srgbClr val="0000FF"/>
                </a:solidFill>
                <a:latin typeface="Times New Roman" panose="02020603050405020304" pitchFamily="18" charset="0"/>
                <a:cs typeface="Times New Roman" panose="02020603050405020304" pitchFamily="18" charset="0"/>
              </a:rPr>
              <a:t>ỷ,</a:t>
            </a:r>
            <a:r>
              <a:rPr lang="vi-VN" sz="3600" b="1" i="1" dirty="0" smtClean="0">
                <a:solidFill>
                  <a:srgbClr val="0000FF"/>
                </a:solidFill>
                <a:latin typeface="Times New Roman" panose="02020603050405020304" pitchFamily="18" charset="0"/>
                <a:cs typeface="Times New Roman" panose="02020603050405020304" pitchFamily="18" charset="0"/>
              </a:rPr>
              <a:t> </a:t>
            </a:r>
            <a:r>
              <a:rPr lang="vi-VN" sz="3600" b="1" i="1" dirty="0">
                <a:solidFill>
                  <a:srgbClr val="0000FF"/>
                </a:solidFill>
                <a:latin typeface="Times New Roman" panose="02020603050405020304" pitchFamily="18" charset="0"/>
                <a:cs typeface="Times New Roman" panose="02020603050405020304" pitchFamily="18" charset="0"/>
              </a:rPr>
              <a:t>thờ ơ trước nh</a:t>
            </a:r>
            <a:r>
              <a:rPr lang="en-US" sz="3600" b="1" i="1" dirty="0">
                <a:solidFill>
                  <a:srgbClr val="0000FF"/>
                </a:solidFill>
                <a:latin typeface="Times New Roman" panose="02020603050405020304" pitchFamily="18" charset="0"/>
                <a:cs typeface="Times New Roman" panose="02020603050405020304" pitchFamily="18" charset="0"/>
              </a:rPr>
              <a:t>ữ</a:t>
            </a:r>
            <a:r>
              <a:rPr lang="vi-VN" sz="3600" b="1" i="1" dirty="0">
                <a:solidFill>
                  <a:srgbClr val="0000FF"/>
                </a:solidFill>
                <a:latin typeface="Times New Roman" panose="02020603050405020304" pitchFamily="18" charset="0"/>
                <a:cs typeface="Times New Roman" panose="02020603050405020304" pitchFamily="18" charset="0"/>
              </a:rPr>
              <a:t>ng khó khăn và đau kh</a:t>
            </a:r>
            <a:r>
              <a:rPr lang="en-US" sz="3600" b="1" i="1" dirty="0">
                <a:solidFill>
                  <a:srgbClr val="0000FF"/>
                </a:solidFill>
                <a:latin typeface="Times New Roman" panose="02020603050405020304" pitchFamily="18" charset="0"/>
                <a:cs typeface="Times New Roman" panose="02020603050405020304" pitchFamily="18" charset="0"/>
              </a:rPr>
              <a:t>ổ</a:t>
            </a:r>
            <a:r>
              <a:rPr lang="vi-VN" sz="3600" b="1" i="1" dirty="0">
                <a:solidFill>
                  <a:srgbClr val="0000FF"/>
                </a:solidFill>
                <a:latin typeface="Times New Roman" panose="02020603050405020304" pitchFamily="18" charset="0"/>
                <a:cs typeface="Times New Roman" panose="02020603050405020304" pitchFamily="18" charset="0"/>
              </a:rPr>
              <a:t> của người khác, bao che cho điều xấu, v</a:t>
            </a:r>
            <a:r>
              <a:rPr lang="en-US" sz="3600" b="1" i="1" dirty="0">
                <a:solidFill>
                  <a:srgbClr val="0000FF"/>
                </a:solidFill>
                <a:latin typeface="Times New Roman" panose="02020603050405020304" pitchFamily="18" charset="0"/>
                <a:cs typeface="Times New Roman" panose="02020603050405020304" pitchFamily="18" charset="0"/>
              </a:rPr>
              <a:t>ô</a:t>
            </a:r>
            <a:r>
              <a:rPr lang="vi-VN" sz="3600" b="1" i="1" dirty="0">
                <a:solidFill>
                  <a:srgbClr val="0000FF"/>
                </a:solidFill>
                <a:latin typeface="Times New Roman" panose="02020603050405020304" pitchFamily="18" charset="0"/>
                <a:cs typeface="Times New Roman" panose="02020603050405020304" pitchFamily="18" charset="0"/>
              </a:rPr>
              <a:t> c</a:t>
            </a:r>
            <a:r>
              <a:rPr lang="en-US" sz="3600" b="1" i="1" dirty="0">
                <a:solidFill>
                  <a:srgbClr val="0000FF"/>
                </a:solidFill>
                <a:latin typeface="Times New Roman" panose="02020603050405020304" pitchFamily="18" charset="0"/>
                <a:cs typeface="Times New Roman" panose="02020603050405020304" pitchFamily="18" charset="0"/>
              </a:rPr>
              <a:t>ả</a:t>
            </a:r>
            <a:r>
              <a:rPr lang="vi-VN" sz="3600" b="1" i="1" dirty="0">
                <a:solidFill>
                  <a:srgbClr val="0000FF"/>
                </a:solidFill>
                <a:latin typeface="Times New Roman" panose="02020603050405020304" pitchFamily="18" charset="0"/>
                <a:cs typeface="Times New Roman" panose="02020603050405020304" pitchFamily="18" charset="0"/>
              </a:rPr>
              <a:t>m, v</a:t>
            </a:r>
            <a:r>
              <a:rPr lang="en-US" sz="3600" b="1" i="1" dirty="0">
                <a:solidFill>
                  <a:srgbClr val="0000FF"/>
                </a:solidFill>
                <a:latin typeface="Times New Roman" panose="02020603050405020304" pitchFamily="18" charset="0"/>
                <a:cs typeface="Times New Roman" panose="02020603050405020304" pitchFamily="18" charset="0"/>
              </a:rPr>
              <a:t>ụ</a:t>
            </a:r>
            <a:r>
              <a:rPr lang="vi-VN" sz="3600" b="1" i="1" dirty="0">
                <a:solidFill>
                  <a:srgbClr val="0000FF"/>
                </a:solidFill>
                <a:latin typeface="Times New Roman" panose="02020603050405020304" pitchFamily="18" charset="0"/>
                <a:cs typeface="Times New Roman" panose="02020603050405020304" pitchFamily="18" charset="0"/>
              </a:rPr>
              <a:t> l</a:t>
            </a:r>
            <a:r>
              <a:rPr lang="en-US" sz="3600" b="1" i="1" dirty="0" err="1">
                <a:solidFill>
                  <a:srgbClr val="0000FF"/>
                </a:solidFill>
                <a:latin typeface="Times New Roman" panose="02020603050405020304" pitchFamily="18" charset="0"/>
                <a:cs typeface="Times New Roman" panose="02020603050405020304" pitchFamily="18" charset="0"/>
              </a:rPr>
              <a:t>ợi</a:t>
            </a:r>
            <a:r>
              <a:rPr lang="vi-VN" sz="3600" b="1" i="1" dirty="0">
                <a:solidFill>
                  <a:srgbClr val="0000FF"/>
                </a:solidFill>
                <a:latin typeface="Times New Roman" panose="02020603050405020304" pitchFamily="18" charset="0"/>
                <a:cs typeface="Times New Roman" panose="02020603050405020304" pitchFamily="18" charset="0"/>
              </a:rPr>
              <a:t> cá nhân, đánh đập, s</a:t>
            </a:r>
            <a:r>
              <a:rPr lang="en-US" sz="3600" b="1" i="1" dirty="0">
                <a:solidFill>
                  <a:srgbClr val="0000FF"/>
                </a:solidFill>
                <a:latin typeface="Times New Roman" panose="02020603050405020304" pitchFamily="18" charset="0"/>
                <a:cs typeface="Times New Roman" panose="02020603050405020304" pitchFamily="18" charset="0"/>
              </a:rPr>
              <a:t>ỉ</a:t>
            </a:r>
            <a:r>
              <a:rPr lang="vi-VN" sz="3600" b="1" i="1" dirty="0">
                <a:solidFill>
                  <a:srgbClr val="0000FF"/>
                </a:solidFill>
                <a:latin typeface="Times New Roman" panose="02020603050405020304" pitchFamily="18" charset="0"/>
                <a:cs typeface="Times New Roman" panose="02020603050405020304" pitchFamily="18" charset="0"/>
              </a:rPr>
              <a:t> nhục người khác.</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13748" y="575699"/>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347011" y="2337995"/>
            <a:ext cx="6035040" cy="1312347"/>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3. </a:t>
            </a:r>
            <a:r>
              <a:rPr lang="en-US" sz="3600" b="1" dirty="0" err="1">
                <a:solidFill>
                  <a:srgbClr val="FF0000"/>
                </a:solidFill>
                <a:latin typeface="Arial" panose="020B0604020202020204" pitchFamily="34" charset="0"/>
                <a:ea typeface="Arial" panose="020B0604020202020204" pitchFamily="34" charset="0"/>
                <a:cs typeface="Arial" panose="020B0604020202020204" pitchFamily="34" charset="0"/>
              </a:rPr>
              <a:t>Giá</a:t>
            </a: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ea typeface="Arial" panose="020B0604020202020204" pitchFamily="34" charset="0"/>
                <a:cs typeface="Arial" panose="020B0604020202020204" pitchFamily="34" charset="0"/>
              </a:rPr>
              <a:t>trị</a:t>
            </a: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ea typeface="Arial" panose="020B0604020202020204" pitchFamily="34" charset="0"/>
                <a:cs typeface="Arial" panose="020B0604020202020204" pitchFamily="34" charset="0"/>
              </a:rPr>
              <a:t>của</a:t>
            </a:r>
            <a:r>
              <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rPr>
              <a:t> y</a:t>
            </a:r>
            <a:r>
              <a:rPr lang="vi-VN" sz="3600" b="1" dirty="0">
                <a:solidFill>
                  <a:srgbClr val="FF0000"/>
                </a:solidFill>
                <a:latin typeface="Arial" panose="020B0604020202020204" pitchFamily="34" charset="0"/>
                <a:ea typeface="Arial" panose="020B0604020202020204" pitchFamily="34" charset="0"/>
                <a:cs typeface="Arial" panose="020B0604020202020204" pitchFamily="34" charset="0"/>
              </a:rPr>
              <a:t>êu thương con người </a:t>
            </a:r>
            <a:endParaRPr lang="en-US" sz="36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671564"/>
            <a:ext cx="4197941" cy="2780231"/>
          </a:xfrm>
          <a:prstGeom prst="rect">
            <a:avLst/>
          </a:prstGeom>
        </p:spPr>
      </p:pic>
      <p:sp>
        <p:nvSpPr>
          <p:cNvPr id="6" name="Rectangle 5"/>
          <p:cNvSpPr/>
          <p:nvPr/>
        </p:nvSpPr>
        <p:spPr>
          <a:xfrm>
            <a:off x="155575" y="-72212"/>
            <a:ext cx="8755855" cy="86953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Trò</a:t>
            </a:r>
            <a:r>
              <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chơi</a:t>
            </a:r>
            <a:r>
              <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Thử</a:t>
            </a:r>
            <a:r>
              <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tài</a:t>
            </a:r>
            <a:r>
              <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hiểu</a:t>
            </a:r>
            <a:r>
              <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800" b="1" dirty="0" err="1">
                <a:solidFill>
                  <a:srgbClr val="FF0000"/>
                </a:solidFill>
                <a:latin typeface="Arial" panose="020B0604020202020204" pitchFamily="34" charset="0"/>
                <a:ea typeface="Arial" panose="020B0604020202020204" pitchFamily="34" charset="0"/>
                <a:cs typeface="Arial" panose="020B0604020202020204" pitchFamily="34" charset="0"/>
              </a:rPr>
              <a:t>biết</a:t>
            </a:r>
            <a:r>
              <a:rPr lang="vi-VN" sz="4800" b="1" dirty="0">
                <a:solidFill>
                  <a:srgbClr val="FF0000"/>
                </a:solidFill>
                <a:latin typeface="Arial" panose="020B0604020202020204" pitchFamily="34" charset="0"/>
                <a:ea typeface="Arial" panose="020B0604020202020204" pitchFamily="34" charset="0"/>
                <a:cs typeface="Arial" panose="020B0604020202020204" pitchFamily="34" charset="0"/>
              </a:rPr>
              <a:t> </a:t>
            </a:r>
            <a:endParaRPr lang="en-US" sz="48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632294" y="693146"/>
            <a:ext cx="5394627" cy="1578894"/>
          </a:xfrm>
          <a:prstGeom prst="rect">
            <a:avLst/>
          </a:prstGeom>
        </p:spPr>
        <p:txBody>
          <a:bodyPr wrap="square">
            <a:spAutoFit/>
          </a:bodyPr>
          <a:lstStyle/>
          <a:p>
            <a:pPr marL="1054100" marR="0" indent="38100" algn="just">
              <a:lnSpc>
                <a:spcPct val="115000"/>
              </a:lnSpc>
              <a:spcBef>
                <a:spcPts val="0"/>
              </a:spcBef>
              <a:spcAft>
                <a:spcPts val="600"/>
              </a:spcAft>
            </a:pP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Kể</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tên</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các</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chương</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trình</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nhân</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ái</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trên</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truyền</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hình</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800" b="1"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800" b="1" dirty="0" err="1">
                <a:solidFill>
                  <a:srgbClr val="1D02DA"/>
                </a:solidFill>
                <a:latin typeface="Arial" panose="020B0604020202020204" pitchFamily="34" charset="0"/>
                <a:ea typeface="Arial" panose="020B0604020202020204" pitchFamily="34" charset="0"/>
                <a:cs typeface="Arial" panose="020B0604020202020204" pitchFamily="34" charset="0"/>
              </a:rPr>
              <a:t>biết</a:t>
            </a:r>
            <a:endParaRPr lang="en-US" sz="2800" b="1"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833404"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85267" y="858724"/>
            <a:ext cx="8041224" cy="1015663"/>
          </a:xfrm>
          <a:prstGeom prst="rect">
            <a:avLst/>
          </a:prstGeom>
          <a:noFill/>
        </p:spPr>
        <p:txBody>
          <a:bodyPr wrap="square" rtlCol="0">
            <a:spAutoFit/>
          </a:bodyPr>
          <a:lstStyle/>
          <a:p>
            <a:pPr algn="just"/>
            <a:r>
              <a:rPr lang="en-US" sz="2000" i="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lật</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ngổn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hỗ</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gom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hóa</a:t>
            </a:r>
            <a:r>
              <a:rPr lang="en-US" sz="2000" dirty="0">
                <a:latin typeface="Arial" panose="020B0604020202020204" pitchFamily="34" charset="0"/>
                <a:cs typeface="Arial" panose="020B0604020202020204" pitchFamily="34" charset="0"/>
              </a:rPr>
              <a:t>.  </a:t>
            </a: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691816" y="1912222"/>
            <a:ext cx="7887694" cy="1107996"/>
          </a:xfrm>
          <a:prstGeom prst="rect">
            <a:avLst/>
          </a:prstGeom>
        </p:spPr>
        <p:txBody>
          <a:bodyPr wrap="square">
            <a:spAutoFit/>
          </a:bodyPr>
          <a:lstStyle/>
          <a:p>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Qua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thông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tin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trên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theo</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em</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yêu</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thương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có</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ảnh</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hưởng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như</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thế</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nào</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đến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en-US"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được</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nhận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yêu</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thương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đã</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thể</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hiện</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yêu</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thương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với</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khác</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endParaRPr lang="en-US" dirty="0">
              <a:solidFill>
                <a:srgbClr val="0000FF"/>
              </a:solidFill>
              <a:latin typeface="Arial" panose="020B0604020202020204" pitchFamily="34" charset="0"/>
              <a:ea typeface="Calibri" panose="020F0502020204030204" pitchFamily="34" charset="0"/>
              <a:cs typeface="Arial" panose="020B0604020202020204" pitchFamily="34" charset="0"/>
            </a:endParaRPr>
          </a:p>
          <a:p>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Những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xung</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0000FF"/>
                </a:solidFill>
                <a:latin typeface="Arial" panose="020B0604020202020204" pitchFamily="34" charset="0"/>
                <a:ea typeface="Calibri" panose="020F0502020204030204" pitchFamily="34" charset="0"/>
                <a:cs typeface="Arial" panose="020B0604020202020204" pitchFamily="34" charset="0"/>
              </a:rPr>
              <a:t>quanh</a:t>
            </a:r>
            <a:r>
              <a:rPr lang="en-US" sz="16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p:cNvSpPr txBox="1"/>
          <p:nvPr/>
        </p:nvSpPr>
        <p:spPr>
          <a:xfrm>
            <a:off x="565508" y="3095888"/>
            <a:ext cx="8605385" cy="1870512"/>
          </a:xfrm>
          <a:prstGeom prst="rect">
            <a:avLst/>
          </a:prstGeom>
          <a:noFill/>
        </p:spPr>
        <p:txBody>
          <a:bodyPr wrap="square" rtlCol="0">
            <a:spAutoFit/>
          </a:bodyPr>
          <a:lstStyle/>
          <a:p>
            <a:pPr algn="just">
              <a:lnSpc>
                <a:spcPct val="107000"/>
              </a:lnSpc>
            </a:pPr>
            <a:r>
              <a:rPr lang="en-US" dirty="0">
                <a:latin typeface="Arial" panose="020B0604020202020204" pitchFamily="34" charset="0"/>
                <a:ea typeface="Calibri" panose="020F0502020204030204" pitchFamily="34" charset="0"/>
                <a:cs typeface="Arial" panose="020B0604020202020204" pitchFamily="34" charset="0"/>
              </a:rPr>
              <a:t>     2. </a:t>
            </a:r>
            <a:r>
              <a:rPr lang="en-US" dirty="0" err="1">
                <a:latin typeface="Arial" panose="020B0604020202020204" pitchFamily="34" charset="0"/>
                <a:ea typeface="Calibri" panose="020F0502020204030204" pitchFamily="34" charset="0"/>
                <a:cs typeface="Arial" panose="020B0604020202020204" pitchFamily="34" charset="0"/>
              </a:rPr>
              <a:t>Giúp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vùng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miền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trung</a:t>
            </a:r>
            <a:endParaRPr lang="en-US"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Từ</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giữa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tháng</a:t>
            </a:r>
            <a:r>
              <a:rPr lang="en-US" dirty="0">
                <a:latin typeface="Arial" panose="020B0604020202020204" pitchFamily="34" charset="0"/>
                <a:ea typeface="Calibri" panose="020F0502020204030204" pitchFamily="34" charset="0"/>
                <a:cs typeface="Arial" panose="020B0604020202020204" pitchFamily="34" charset="0"/>
              </a:rPr>
              <a:t> 9 </a:t>
            </a:r>
            <a:r>
              <a:rPr lang="en-US" dirty="0" err="1">
                <a:latin typeface="Arial" panose="020B0604020202020204" pitchFamily="34" charset="0"/>
                <a:ea typeface="Calibri" panose="020F0502020204030204" pitchFamily="34" charset="0"/>
                <a:cs typeface="Arial" panose="020B0604020202020204" pitchFamily="34" charset="0"/>
              </a:rPr>
              <a:t>đến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giữa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tháng</a:t>
            </a:r>
            <a:r>
              <a:rPr lang="en-US" dirty="0">
                <a:latin typeface="Arial" panose="020B0604020202020204" pitchFamily="34" charset="0"/>
                <a:ea typeface="Calibri" panose="020F0502020204030204" pitchFamily="34" charset="0"/>
                <a:cs typeface="Arial" panose="020B0604020202020204" pitchFamily="34" charset="0"/>
              </a:rPr>
              <a:t> 11/2020, </a:t>
            </a:r>
            <a:r>
              <a:rPr lang="en-US" dirty="0" err="1">
                <a:latin typeface="Arial" panose="020B0604020202020204" pitchFamily="34" charset="0"/>
                <a:ea typeface="Calibri" panose="020F0502020204030204" pitchFamily="34" charset="0"/>
                <a:cs typeface="Arial" panose="020B0604020202020204" pitchFamily="34" charset="0"/>
              </a:rPr>
              <a:t>các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trận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bão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đã</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liên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tiếp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xảy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ra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gây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thiệt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nặng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nề</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miền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Trung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cả</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nước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xót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trước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những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mát</a:t>
            </a:r>
            <a:r>
              <a:rPr lang="en-US" dirty="0">
                <a:latin typeface="Arial" panose="020B0604020202020204" pitchFamily="34" charset="0"/>
                <a:ea typeface="Calibri" panose="020F0502020204030204" pitchFamily="34" charset="0"/>
                <a:cs typeface="Arial" panose="020B0604020202020204" pitchFamily="34" charset="0"/>
              </a:rPr>
              <a:t> to </a:t>
            </a:r>
            <a:r>
              <a:rPr lang="en-US" dirty="0" err="1">
                <a:latin typeface="Arial" panose="020B0604020202020204" pitchFamily="34" charset="0"/>
                <a:ea typeface="Calibri" panose="020F0502020204030204" pitchFamily="34" charset="0"/>
                <a:cs typeface="Arial" panose="020B0604020202020204" pitchFamily="34" charset="0"/>
              </a:rPr>
              <a:t>lớn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về</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của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người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đây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đang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phải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hứng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chịu</a:t>
            </a:r>
            <a:r>
              <a:rPr lang="en-US"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pPr>
            <a:r>
              <a:rPr lang="en-US" dirty="0" err="1">
                <a:latin typeface="Arial" panose="020B0604020202020204" pitchFamily="34" charset="0"/>
                <a:ea typeface="Calibri" panose="020F0502020204030204" pitchFamily="34" charset="0"/>
                <a:cs typeface="Arial" panose="020B0604020202020204" pitchFamily="34" charset="0"/>
              </a:rPr>
              <a:t>Nhằm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phát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huy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truyền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đoàn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kết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tương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tương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lành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đàm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rách</a:t>
            </a:r>
            <a:r>
              <a:rPr lang="en-US" dirty="0">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565509" y="6039904"/>
            <a:ext cx="8340435" cy="685059"/>
          </a:xfrm>
          <a:prstGeom prst="rect">
            <a:avLst/>
          </a:prstGeom>
        </p:spPr>
        <p:txBody>
          <a:bodyPr wrap="square">
            <a:spAutoFit/>
          </a:bodyPr>
          <a:lstStyle/>
          <a:p>
            <a:pPr algn="just">
              <a:lnSpc>
                <a:spcPct val="107000"/>
              </a:lnSpc>
            </a:pP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yêu</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thương</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con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được</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thê</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hiện</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như</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thế</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nào</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qua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thông</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qua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câu</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chuyện</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trên</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Tình</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yêu</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thương</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con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người</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có</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giá</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trị</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như</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thế</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nào</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trong</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đời</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FF"/>
                </a:solidFill>
                <a:latin typeface="Arial" panose="020B0604020202020204" pitchFamily="34" charset="0"/>
                <a:ea typeface="Calibri" panose="020F0502020204030204" pitchFamily="34" charset="0"/>
                <a:cs typeface="Arial" panose="020B0604020202020204" pitchFamily="34" charset="0"/>
              </a:rPr>
              <a:t>sống</a:t>
            </a:r>
            <a:r>
              <a:rPr lang="en-US"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565509" y="793382"/>
            <a:ext cx="2978316" cy="2362543"/>
          </a:xfrm>
          <a:prstGeom prst="rect">
            <a:avLst/>
          </a:prstGeom>
        </p:spPr>
      </p:pic>
      <p:pic>
        <p:nvPicPr>
          <p:cNvPr id="12" name="Picture 11"/>
          <p:cNvPicPr>
            <a:picLocks noChangeAspect="1"/>
          </p:cNvPicPr>
          <p:nvPr/>
        </p:nvPicPr>
        <p:blipFill>
          <a:blip r:embed="rId5"/>
          <a:stretch>
            <a:fillRect/>
          </a:stretch>
        </p:blipFill>
        <p:spPr>
          <a:xfrm>
            <a:off x="9118534" y="2453658"/>
            <a:ext cx="1946069" cy="1976093"/>
          </a:xfrm>
          <a:prstGeom prst="rect">
            <a:avLst/>
          </a:prstGeom>
        </p:spPr>
      </p:pic>
      <p:sp>
        <p:nvSpPr>
          <p:cNvPr id="13" name="TextBox 12"/>
          <p:cNvSpPr txBox="1"/>
          <p:nvPr/>
        </p:nvSpPr>
        <p:spPr>
          <a:xfrm>
            <a:off x="565508" y="4847236"/>
            <a:ext cx="10499095" cy="1277786"/>
          </a:xfrm>
          <a:prstGeom prst="rect">
            <a:avLst/>
          </a:prstGeom>
          <a:noFill/>
        </p:spPr>
        <p:txBody>
          <a:bodyPr wrap="square" rtlCol="0">
            <a:spAutoFit/>
          </a:bodyPr>
          <a:lstStyle/>
          <a:p>
            <a:pPr algn="just">
              <a:lnSpc>
                <a:spcPct val="107000"/>
              </a:lnSpc>
            </a:pPr>
            <a:r>
              <a:rPr lang="en-US" dirty="0" err="1">
                <a:latin typeface="Arial" panose="020B0604020202020204" pitchFamily="34" charset="0"/>
                <a:ea typeface="Calibri" panose="020F0502020204030204" pitchFamily="34" charset="0"/>
                <a:cs typeface="Arial" panose="020B0604020202020204" pitchFamily="34" charset="0"/>
              </a:rPr>
              <a:t>với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thần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Nhường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cơm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sẻ</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áo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nhiều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tổ</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chức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đã</a:t>
            </a:r>
            <a:r>
              <a:rPr lang="en-US" dirty="0">
                <a:latin typeface="Arial" panose="020B0604020202020204" pitchFamily="34" charset="0"/>
                <a:ea typeface="Calibri" panose="020F0502020204030204" pitchFamily="34" charset="0"/>
                <a:cs typeface="Arial" panose="020B0604020202020204" pitchFamily="34" charset="0"/>
              </a:rPr>
              <a:t> chia </a:t>
            </a:r>
            <a:r>
              <a:rPr lang="en-US" dirty="0" err="1">
                <a:latin typeface="Arial" panose="020B0604020202020204" pitchFamily="34" charset="0"/>
                <a:ea typeface="Calibri" panose="020F0502020204030204" pitchFamily="34" charset="0"/>
                <a:cs typeface="Arial" panose="020B0604020202020204" pitchFamily="34" charset="0"/>
              </a:rPr>
              <a:t>sẻ</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khăn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với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các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tỉnh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miền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Trung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bị</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quyên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góp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ủng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hộ</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tiền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vật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tư</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hàng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yếu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phẩm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giúp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a:t>
            </a:r>
            <a:r>
              <a:rPr lang="en-US" dirty="0">
                <a:latin typeface="Arial" panose="020B0604020202020204" pitchFamily="34" charset="0"/>
                <a:ea typeface="Calibri" panose="020F0502020204030204" pitchFamily="34" charset="0"/>
                <a:cs typeface="Arial" panose="020B0604020202020204" pitchFamily="34" charset="0"/>
              </a:rPr>
              <a:t> con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vùng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sớm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vượt</a:t>
            </a:r>
            <a:r>
              <a:rPr lang="en-US" dirty="0">
                <a:latin typeface="Arial" panose="020B0604020202020204" pitchFamily="34" charset="0"/>
                <a:ea typeface="Calibri" panose="020F0502020204030204" pitchFamily="34" charset="0"/>
                <a:cs typeface="Arial" panose="020B0604020202020204" pitchFamily="34" charset="0"/>
              </a:rPr>
              <a:t> qua </a:t>
            </a:r>
            <a:r>
              <a:rPr lang="en-US" dirty="0" err="1">
                <a:latin typeface="Arial" panose="020B0604020202020204" pitchFamily="34" charset="0"/>
                <a:ea typeface="Calibri" panose="020F0502020204030204" pitchFamily="34" charset="0"/>
                <a:cs typeface="Arial" panose="020B0604020202020204" pitchFamily="34" charset="0"/>
              </a:rPr>
              <a:t>tình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cảnh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khắc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phục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khăn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ổn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định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đời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sống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Trong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khăn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càng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thấy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rõ</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tình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thần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đoàn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kết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yêu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thương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gắn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của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Việt</a:t>
            </a:r>
            <a:r>
              <a:rPr lang="en-US" dirty="0">
                <a:latin typeface="Arial" panose="020B0604020202020204" pitchFamily="34" charset="0"/>
                <a:ea typeface="Calibri" panose="020F0502020204030204" pitchFamily="34" charset="0"/>
                <a:cs typeface="Arial" panose="020B0604020202020204" pitchFamily="34" charset="0"/>
              </a:rPr>
              <a:t> Nam.</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4854388" y="536710"/>
            <a:ext cx="6707576" cy="2246769"/>
          </a:xfrm>
          <a:prstGeom prst="rect">
            <a:avLst/>
          </a:prstGeom>
        </p:spPr>
        <p:txBody>
          <a:bodyPr wrap="square">
            <a:spAutoFit/>
          </a:bodyPr>
          <a:lstStyle/>
          <a:p>
            <a:pPr indent="381000" algn="just"/>
            <a:r>
              <a:rPr lang="vi-VN" sz="2000" dirty="0">
                <a:solidFill>
                  <a:srgbClr val="0000FF"/>
                </a:solidFill>
                <a:ea typeface="Times New Roman" panose="02020603050405020304" pitchFamily="18" charset="0"/>
              </a:rPr>
              <a:t>Tình yêu thương có ý nghĩa:</a:t>
            </a:r>
            <a:endParaRPr lang="en-US" sz="2000" dirty="0">
              <a:solidFill>
                <a:srgbClr val="0000FF"/>
              </a:solidFill>
              <a:ea typeface="Times New Roman" panose="02020603050405020304" pitchFamily="18" charset="0"/>
            </a:endParaRPr>
          </a:p>
          <a:p>
            <a:pPr indent="381000" algn="just"/>
            <a:r>
              <a:rPr lang="vi-VN" sz="2000" dirty="0">
                <a:solidFill>
                  <a:srgbClr val="0000FF"/>
                </a:solidFill>
                <a:ea typeface="Times New Roman" panose="02020603050405020304" pitchFamily="18" charset="0"/>
              </a:rPr>
              <a:t>+ Người được nhận tình yêu thương sẽ cảm thấy ấm áp hạnh phúc</a:t>
            </a:r>
            <a:endParaRPr lang="en-US" sz="2000" dirty="0">
              <a:solidFill>
                <a:srgbClr val="0000FF"/>
              </a:solidFill>
              <a:ea typeface="Times New Roman" panose="02020603050405020304" pitchFamily="18" charset="0"/>
            </a:endParaRPr>
          </a:p>
          <a:p>
            <a:pPr indent="381000" algn="just"/>
            <a:r>
              <a:rPr lang="vi-VN" sz="2000" dirty="0">
                <a:solidFill>
                  <a:srgbClr val="0000FF"/>
                </a:solidFill>
                <a:ea typeface="Times New Roman" panose="02020603050405020304" pitchFamily="18" charset="0"/>
              </a:rPr>
              <a:t>+ Người thể hiện tình yêu thương với người khác cảm thấy vui vẻ cùng chung</a:t>
            </a:r>
            <a:endParaRPr lang="en-US" sz="2000" dirty="0">
              <a:solidFill>
                <a:srgbClr val="0000FF"/>
              </a:solidFill>
              <a:ea typeface="Times New Roman" panose="02020603050405020304" pitchFamily="18" charset="0"/>
            </a:endParaRPr>
          </a:p>
          <a:p>
            <a:r>
              <a:rPr lang="vi-VN" sz="2000" dirty="0">
                <a:solidFill>
                  <a:srgbClr val="0000FF"/>
                </a:solidFill>
                <a:ea typeface="Courier New" panose="02070309020205020404" pitchFamily="49" charset="0"/>
              </a:rPr>
              <a:t>+ Đối với xã hội, tình yêu thương con người góp phần làm cho xã hội lành mạnh và tốt đẹp hơn.</a:t>
            </a:r>
            <a:endParaRPr lang="en-US" sz="2400" dirty="0">
              <a:solidFill>
                <a:srgbClr val="0000FF"/>
              </a:solidFill>
              <a:ea typeface="Calibri" panose="020F0502020204030204" pitchFamily="34" charset="0"/>
              <a:cs typeface="Times New Roman" panose="02020603050405020304" pitchFamily="18" charset="0"/>
            </a:endParaRPr>
          </a:p>
        </p:txBody>
      </p:sp>
      <p:sp>
        <p:nvSpPr>
          <p:cNvPr id="4" name="Rectangle 3"/>
          <p:cNvSpPr/>
          <p:nvPr/>
        </p:nvSpPr>
        <p:spPr>
          <a:xfrm>
            <a:off x="415623" y="3897032"/>
            <a:ext cx="8494417" cy="1938992"/>
          </a:xfrm>
          <a:prstGeom prst="rect">
            <a:avLst/>
          </a:prstGeom>
        </p:spPr>
        <p:txBody>
          <a:bodyPr wrap="square">
            <a:spAutoFit/>
          </a:bodyPr>
          <a:lstStyle/>
          <a:p>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Tình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yêu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thương</a:t>
            </a:r>
            <a:r>
              <a:rPr lang="en-US" sz="2000" dirty="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được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thể</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hiện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bằng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việc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tổ</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chức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đã</a:t>
            </a:r>
            <a:r>
              <a:rPr lang="en-US" sz="2000" dirty="0">
                <a:solidFill>
                  <a:srgbClr val="0000FF"/>
                </a:solidFill>
                <a:latin typeface="Arial" panose="020B0604020202020204" pitchFamily="34" charset="0"/>
                <a:cs typeface="Arial" panose="020B0604020202020204" pitchFamily="34" charset="0"/>
              </a:rPr>
              <a:t> chia </a:t>
            </a:r>
            <a:r>
              <a:rPr lang="en-US" sz="2000" dirty="0" err="1">
                <a:solidFill>
                  <a:srgbClr val="0000FF"/>
                </a:solidFill>
                <a:latin typeface="Arial" panose="020B0604020202020204" pitchFamily="34" charset="0"/>
                <a:cs typeface="Arial" panose="020B0604020202020204" pitchFamily="34" charset="0"/>
              </a:rPr>
              <a:t>sẻ</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khó</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khăn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với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các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tỉnh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miền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Trung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bị</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lũ</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lụt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quyên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góp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ủng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hộ</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tiền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vật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tư</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hoá</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yếu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phẩm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giúp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cho</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cơn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vùng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lũ</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sớm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vượt</a:t>
            </a:r>
            <a:r>
              <a:rPr lang="en-US" sz="2000" dirty="0">
                <a:solidFill>
                  <a:srgbClr val="0000FF"/>
                </a:solidFill>
                <a:latin typeface="Arial" panose="020B0604020202020204" pitchFamily="34" charset="0"/>
                <a:cs typeface="Arial" panose="020B0604020202020204" pitchFamily="34" charset="0"/>
              </a:rPr>
              <a:t> qua </a:t>
            </a:r>
            <a:r>
              <a:rPr lang="en-US" sz="2000" dirty="0" err="1">
                <a:solidFill>
                  <a:srgbClr val="0000FF"/>
                </a:solidFill>
                <a:latin typeface="Arial" panose="020B0604020202020204" pitchFamily="34" charset="0"/>
                <a:cs typeface="Arial" panose="020B0604020202020204" pitchFamily="34" charset="0"/>
              </a:rPr>
              <a:t>tình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cảnh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hoạn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nạn</a:t>
            </a:r>
            <a:r>
              <a:rPr lang="en-US" sz="2000" dirty="0">
                <a:solidFill>
                  <a:srgbClr val="0000FF"/>
                </a:solidFill>
                <a:latin typeface="Arial" panose="020B0604020202020204" pitchFamily="34" charset="0"/>
                <a:cs typeface="Arial" panose="020B0604020202020204" pitchFamily="34" charset="0"/>
              </a:rPr>
              <a:t>. </a:t>
            </a:r>
          </a:p>
          <a:p>
            <a:r>
              <a:rPr lang="en-US" sz="2000" dirty="0" err="1">
                <a:solidFill>
                  <a:srgbClr val="0000FF"/>
                </a:solidFill>
                <a:latin typeface="Arial" panose="020B0604020202020204" pitchFamily="34" charset="0"/>
                <a:cs typeface="Arial" panose="020B0604020202020204" pitchFamily="34" charset="0"/>
              </a:rPr>
              <a:t>Tình</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yêu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thương</a:t>
            </a:r>
            <a:r>
              <a:rPr lang="en-US" sz="2000" dirty="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người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có</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giá</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trị</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nhân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là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truyền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thống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quý</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báu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của</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dân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tộc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mà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chúng</a:t>
            </a:r>
            <a:r>
              <a:rPr lang="en-US" sz="2000" dirty="0">
                <a:solidFill>
                  <a:srgbClr val="0000FF"/>
                </a:solidFill>
                <a:latin typeface="Arial" panose="020B0604020202020204" pitchFamily="34" charset="0"/>
                <a:cs typeface="Arial" panose="020B0604020202020204" pitchFamily="34" charset="0"/>
              </a:rPr>
              <a:t> ta </a:t>
            </a:r>
            <a:r>
              <a:rPr lang="en-US" sz="2000" dirty="0" err="1">
                <a:solidFill>
                  <a:srgbClr val="0000FF"/>
                </a:solidFill>
                <a:latin typeface="Arial" panose="020B0604020202020204" pitchFamily="34" charset="0"/>
                <a:cs typeface="Arial" panose="020B0604020202020204" pitchFamily="34" charset="0"/>
              </a:rPr>
              <a:t>cần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giữ</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gìn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phát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huy</a:t>
            </a:r>
            <a:r>
              <a:rPr lang="en-US" sz="2000" dirty="0">
                <a:solidFill>
                  <a:srgbClr val="0000FF"/>
                </a:solidFill>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stretch>
            <a:fillRect/>
          </a:stretch>
        </p:blipFill>
        <p:spPr>
          <a:xfrm>
            <a:off x="553884" y="536710"/>
            <a:ext cx="3938598" cy="2771265"/>
          </a:xfrm>
          <a:prstGeom prst="rect">
            <a:avLst/>
          </a:prstGeom>
        </p:spPr>
      </p:pic>
      <p:pic>
        <p:nvPicPr>
          <p:cNvPr id="12" name="Picture 11"/>
          <p:cNvPicPr>
            <a:picLocks noChangeAspect="1"/>
          </p:cNvPicPr>
          <p:nvPr/>
        </p:nvPicPr>
        <p:blipFill>
          <a:blip r:embed="rId3"/>
          <a:stretch>
            <a:fillRect/>
          </a:stretch>
        </p:blipFill>
        <p:spPr>
          <a:xfrm>
            <a:off x="8910040" y="2668721"/>
            <a:ext cx="3098184" cy="3167303"/>
          </a:xfrm>
          <a:prstGeom prst="rect">
            <a:avLst/>
          </a:prstGeom>
        </p:spPr>
      </p:pic>
    </p:spTree>
    <p:extLst>
      <p:ext uri="{BB962C8B-B14F-4D97-AF65-F5344CB8AC3E}">
        <p14:creationId xmlns:p14="http://schemas.microsoft.com/office/powerpoint/2010/main"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289367" y="197020"/>
            <a:ext cx="10499383" cy="487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i="1" dirty="0" err="1" smtClean="0">
                <a:solidFill>
                  <a:srgbClr val="0000FF"/>
                </a:solidFill>
                <a:latin typeface="Arial" panose="020B0604020202020204" pitchFamily="34" charset="0"/>
                <a:cs typeface="Arial" panose="020B0604020202020204" pitchFamily="34" charset="0"/>
              </a:rPr>
              <a:t>3.Ý</a:t>
            </a:r>
            <a:r>
              <a:rPr lang="en-US" b="1" i="1" dirty="0" smtClean="0">
                <a:solidFill>
                  <a:srgbClr val="0000FF"/>
                </a:solidFill>
                <a:latin typeface="Arial" panose="020B0604020202020204" pitchFamily="34" charset="0"/>
                <a:cs typeface="Arial" panose="020B0604020202020204" pitchFamily="34" charset="0"/>
              </a:rPr>
              <a:t> </a:t>
            </a:r>
            <a:r>
              <a:rPr lang="en-US" b="1" i="1" dirty="0" err="1">
                <a:solidFill>
                  <a:srgbClr val="0000FF"/>
                </a:solidFill>
                <a:latin typeface="Arial" panose="020B0604020202020204" pitchFamily="34" charset="0"/>
                <a:cs typeface="Arial" panose="020B0604020202020204" pitchFamily="34" charset="0"/>
              </a:rPr>
              <a:t>nghĩa</a:t>
            </a:r>
            <a:r>
              <a:rPr lang="en-US" b="1" i="1" dirty="0">
                <a:solidFill>
                  <a:srgbClr val="0000FF"/>
                </a:solidFill>
                <a:latin typeface="Arial" panose="020B0604020202020204" pitchFamily="34" charset="0"/>
                <a:cs typeface="Arial" panose="020B0604020202020204" pitchFamily="34" charset="0"/>
              </a:rPr>
              <a:t> </a:t>
            </a:r>
            <a:r>
              <a:rPr lang="vi-VN" b="1" i="1" dirty="0">
                <a:solidFill>
                  <a:srgbClr val="0000FF"/>
                </a:solidFill>
                <a:latin typeface="Arial" panose="020B0604020202020204" pitchFamily="34" charset="0"/>
                <a:cs typeface="Arial" panose="020B0604020202020204" pitchFamily="34" charset="0"/>
              </a:rPr>
              <a:t>của yêu thương con người</a:t>
            </a:r>
            <a:endParaRPr lang="en-US" b="1" i="1" dirty="0">
              <a:solidFill>
                <a:srgbClr val="0000FF"/>
              </a:solidFill>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 L</a:t>
            </a:r>
            <a:r>
              <a:rPr lang="vi-VN" dirty="0" smtClean="0">
                <a:latin typeface="Arial" panose="020B0604020202020204" pitchFamily="34" charset="0"/>
                <a:cs typeface="Arial" panose="020B0604020202020204" pitchFamily="34" charset="0"/>
              </a:rPr>
              <a:t>à </a:t>
            </a:r>
            <a:r>
              <a:rPr lang="en-US" dirty="0" err="1">
                <a:latin typeface="Arial" panose="020B0604020202020204" pitchFamily="34" charset="0"/>
                <a:cs typeface="Arial" panose="020B0604020202020204" pitchFamily="34" charset="0"/>
              </a:rPr>
              <a:t>tình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giá</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truyền thống quý báu của dân </a:t>
            </a:r>
            <a:r>
              <a:rPr lang="vi-VN" dirty="0" smtClean="0">
                <a:latin typeface="Arial" panose="020B0604020202020204" pitchFamily="34" charset="0"/>
                <a:cs typeface="Arial" panose="020B0604020202020204" pitchFamily="34" charset="0"/>
              </a:rPr>
              <a:t>tộc</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chúng</a:t>
            </a:r>
            <a:r>
              <a:rPr lang="en-US" dirty="0">
                <a:latin typeface="Arial" panose="020B0604020202020204" pitchFamily="34" charset="0"/>
                <a:cs typeface="Arial" panose="020B0604020202020204" pitchFamily="34" charset="0"/>
              </a:rPr>
              <a:t> ta </a:t>
            </a:r>
            <a:r>
              <a:rPr lang="vi-VN" dirty="0">
                <a:latin typeface="Arial" panose="020B0604020202020204" pitchFamily="34" charset="0"/>
                <a:cs typeface="Arial" panose="020B0604020202020204" pitchFamily="34" charset="0"/>
              </a:rPr>
              <a:t>cần </a:t>
            </a:r>
            <a:r>
              <a:rPr lang="en-US" dirty="0" err="1">
                <a:latin typeface="Arial" panose="020B0604020202020204" pitchFamily="34" charset="0"/>
                <a:cs typeface="Arial" panose="020B0604020202020204" pitchFamily="34" charset="0"/>
              </a:rPr>
              <a:t>phải</a:t>
            </a:r>
            <a:r>
              <a:rPr lang="vi-VN" dirty="0">
                <a:latin typeface="Arial" panose="020B0604020202020204" pitchFamily="34" charset="0"/>
                <a:cs typeface="Arial" panose="020B0604020202020204" pitchFamily="34" charset="0"/>
              </a:rPr>
              <a:t> giữ gìn và phát huy.</a:t>
            </a:r>
            <a:endParaRPr lang="en-US" b="1" dirty="0">
              <a:solidFill>
                <a:srgbClr val="0000FF"/>
              </a:solidFill>
              <a:latin typeface="Arial" panose="020B0604020202020204" pitchFamily="34" charset="0"/>
              <a:cs typeface="Arial" panose="020B0604020202020204" pitchFamily="34" charset="0"/>
            </a:endParaRPr>
          </a:p>
          <a:p>
            <a:pPr lvl="0">
              <a:buNone/>
            </a:pP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Giúp</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đẹp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sẵn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đẹp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người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khác</a:t>
            </a:r>
            <a:r>
              <a:rPr lang="vi-VN" dirty="0">
                <a:latin typeface="Arial" panose="020B0604020202020204" pitchFamily="34" charset="0"/>
                <a:cs typeface="Arial" panose="020B0604020202020204" pitchFamily="34" charset="0"/>
              </a:rPr>
              <a:t>; giúp con người có thêm sức mạnh vượt qua khó khăn, hoạn nạn; </a:t>
            </a:r>
            <a:endParaRPr lang="en-US" dirty="0">
              <a:latin typeface="Arial" panose="020B0604020202020204" pitchFamily="34" charset="0"/>
              <a:cs typeface="Arial" panose="020B0604020202020204" pitchFamily="34" charset="0"/>
            </a:endParaRPr>
          </a:p>
          <a:p>
            <a:pPr lvl="0">
              <a:buNone/>
            </a:pPr>
            <a:r>
              <a:rPr lang="en-US" dirty="0">
                <a:latin typeface="Arial" panose="020B0604020202020204" pitchFamily="34" charset="0"/>
                <a:cs typeface="Arial" panose="020B0604020202020204" pitchFamily="34" charset="0"/>
              </a:rPr>
              <a:t>-</a:t>
            </a:r>
            <a:r>
              <a:rPr lang="vi-VN" dirty="0">
                <a:solidFill>
                  <a:prstClr val="black"/>
                </a:solidFill>
                <a:latin typeface="Arial" panose="020B0604020202020204" pitchFamily="34" charset="0"/>
                <a:cs typeface="Arial" panose="020B0604020202020204" pitchFamily="34" charset="0"/>
              </a:rPr>
              <a:t> Tình yêu thương </a:t>
            </a:r>
            <a:r>
              <a:rPr lang="vi-VN" dirty="0">
                <a:latin typeface="Arial" panose="020B0604020202020204" pitchFamily="34" charset="0"/>
                <a:cs typeface="Arial" panose="020B0604020202020204" pitchFamily="34" charset="0"/>
              </a:rPr>
              <a:t>làm cho mối quan hệ giữa con người với con người thêm gần gũi, gắn bó; </a:t>
            </a:r>
            <a:r>
              <a:rPr lang="vi-VN" dirty="0" smtClean="0">
                <a:latin typeface="Arial" panose="020B0604020202020204" pitchFamily="34" charset="0"/>
                <a:cs typeface="Arial" panose="020B0604020202020204" pitchFamily="34" charset="0"/>
              </a:rPr>
              <a:t>xây </a:t>
            </a:r>
            <a:r>
              <a:rPr lang="vi-VN" dirty="0">
                <a:latin typeface="Arial" panose="020B0604020202020204" pitchFamily="34" charset="0"/>
                <a:cs typeface="Arial" panose="020B0604020202020204" pitchFamily="34" charset="0"/>
              </a:rPr>
              <a:t>dựng cộng đồng an toàn, lành </a:t>
            </a:r>
            <a:r>
              <a:rPr lang="vi-VN" dirty="0" smtClean="0">
                <a:latin typeface="Arial" panose="020B0604020202020204" pitchFamily="34" charset="0"/>
                <a:cs typeface="Arial" panose="020B0604020202020204" pitchFamily="34" charset="0"/>
              </a:rPr>
              <a:t>mạnh</a:t>
            </a:r>
            <a:r>
              <a:rPr lang="en-US" dirty="0" smtClean="0">
                <a:latin typeface="Arial" panose="020B0604020202020204" pitchFamily="34" charset="0"/>
                <a:cs typeface="Arial" panose="020B0604020202020204" pitchFamily="34" charset="0"/>
              </a:rPr>
              <a:t>,</a:t>
            </a:r>
            <a:r>
              <a:rPr lang="vi-VN"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càng</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tốt đẹp hơn. </a:t>
            </a:r>
            <a:endParaRPr lang="en-US" dirty="0">
              <a:latin typeface="Arial" panose="020B0604020202020204" pitchFamily="34" charset="0"/>
              <a:cs typeface="Arial" panose="020B0604020202020204" pitchFamily="34" charset="0"/>
            </a:endParaRPr>
          </a:p>
          <a:p>
            <a:pPr lvl="0">
              <a:buNone/>
            </a:pPr>
            <a:r>
              <a:rPr lang="en-US" dirty="0" smtClean="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Người </a:t>
            </a:r>
            <a:r>
              <a:rPr lang="vi-VN" dirty="0">
                <a:latin typeface="Arial" panose="020B0604020202020204" pitchFamily="34" charset="0"/>
                <a:cs typeface="Arial" panose="020B0604020202020204" pitchFamily="34" charset="0"/>
              </a:rPr>
              <a:t>biết yêu thương con người sẽ được mọi người yêu quý và kính trọng.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additive="base">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 calcmode="lin" valueType="num">
                                      <p:cBhvr additive="base">
                                        <p:cTn id="20"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1000"/>
                                        <p:tgtEl>
                                          <p:spTgt spid="12">
                                            <p:txEl>
                                              <p:pRg st="2" end="2"/>
                                            </p:txEl>
                                          </p:spTgt>
                                        </p:tgtEl>
                                      </p:cBhvr>
                                    </p:animEffect>
                                    <p:anim calcmode="lin" valueType="num">
                                      <p:cBhvr>
                                        <p:cTn id="27"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3" end="3"/>
                                            </p:txEl>
                                          </p:spTgt>
                                        </p:tgtEl>
                                        <p:attrNameLst>
                                          <p:attrName>style.visibility</p:attrName>
                                        </p:attrNameLst>
                                      </p:cBhvr>
                                      <p:to>
                                        <p:strVal val="visible"/>
                                      </p:to>
                                    </p:set>
                                    <p:animEffect transition="in" filter="fade">
                                      <p:cBhvr>
                                        <p:cTn id="33" dur="1000"/>
                                        <p:tgtEl>
                                          <p:spTgt spid="12">
                                            <p:txEl>
                                              <p:pRg st="3" end="3"/>
                                            </p:txEl>
                                          </p:spTgt>
                                        </p:tgtEl>
                                      </p:cBhvr>
                                    </p:animEffect>
                                    <p:anim calcmode="lin" valueType="num">
                                      <p:cBhvr>
                                        <p:cTn id="34"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 calcmode="lin" valueType="num">
                                      <p:cBhvr additive="base">
                                        <p:cTn id="40"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695263" y="2024003"/>
              <a:ext cx="33158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Arial" panose="020B0604020202020204" pitchFamily="34" charset="0"/>
                  <a:ea typeface="Helvetica Neue"/>
                  <a:cs typeface="Arial" panose="020B0604020202020204" pitchFamily="34" charset="0"/>
                </a:rPr>
                <a:t>Bài</a:t>
              </a:r>
              <a:r>
                <a:rPr lang="en-US" altLang="en-US" sz="3600" b="1" dirty="0">
                  <a:solidFill>
                    <a:srgbClr val="0000FF"/>
                  </a:solidFill>
                  <a:latin typeface="Arial" panose="020B0604020202020204" pitchFamily="34" charset="0"/>
                  <a:ea typeface="Helvetica Neue"/>
                  <a:cs typeface="Arial" panose="020B0604020202020204" pitchFamily="34" charset="0"/>
                </a:rPr>
                <a:t> 2:</a:t>
              </a:r>
              <a:r>
                <a:rPr lang="en-US" altLang="en-US" sz="36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36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36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KHỞI ĐỘNG</a:t>
              </a:r>
            </a:p>
          </p:txBody>
        </p:sp>
      </p:grpSp>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2915991"/>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400" b="1" dirty="0">
                <a:solidFill>
                  <a:prstClr val="black"/>
                </a:solidFill>
                <a:ea typeface="Cambria" panose="02040503050406030204" pitchFamily="18" charset="0"/>
                <a:cs typeface="Cambria" panose="02040503050406030204" pitchFamily="18" charset="0"/>
              </a:rPr>
              <a:t>Em hãy thực hiện một việc làm thể hiện tình yêu thương đối với người thân trong gia đình và chia sẻ trước lớp.</a:t>
            </a:r>
            <a:endParaRPr lang="en-US" sz="2400" b="1" dirty="0">
              <a:solidFill>
                <a:prstClr val="black"/>
              </a:solidFill>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400" b="1" dirty="0">
                <a:solidFill>
                  <a:prstClr val="black"/>
                </a:solidFill>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400" b="1" dirty="0">
              <a:solidFill>
                <a:prstClr val="black"/>
              </a:solidFill>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Hoạt</a:t>
            </a:r>
            <a:r>
              <a:rPr lang="en-US" sz="2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động</a:t>
            </a:r>
            <a:r>
              <a:rPr lang="en-US" sz="2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200" b="1" dirty="0">
                <a:solidFill>
                  <a:srgbClr val="FF0000"/>
                </a:solidFill>
                <a:latin typeface="Arial" panose="020B0604020202020204" pitchFamily="34" charset="0"/>
                <a:ea typeface="Arial" panose="020B0604020202020204" pitchFamily="34" charset="0"/>
                <a:cs typeface="Arial" panose="020B0604020202020204" pitchFamily="34" charset="0"/>
              </a:rPr>
              <a:t>Thực hiện hành động yêu thương.</a:t>
            </a:r>
            <a:endParaRPr lang="en-US" sz="2200" b="1"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523" y="3481890"/>
            <a:ext cx="7909103" cy="1630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524" y="2511706"/>
            <a:ext cx="7909103" cy="16655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0300" y="1030148"/>
            <a:ext cx="8139351" cy="26009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114" y="0"/>
            <a:ext cx="3480525" cy="377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54700"/>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43587"/>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16513"/>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38451"/>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8235" y="2210126"/>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83644"/>
              <a:ext cx="2667000" cy="954107"/>
            </a:xfrm>
            <a:prstGeom prst="rect">
              <a:avLst/>
            </a:prstGeom>
            <a:noFill/>
            <a:ln>
              <a:noFill/>
            </a:ln>
            <a:effectLst/>
          </p:spPr>
          <p:txBody>
            <a:bodyPr anchor="ctr">
              <a:spAutoFit/>
            </a:bodyPr>
            <a:lstStyle/>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III.</a:t>
              </a:r>
            </a:p>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LUYỆN TẬP</a:t>
              </a:r>
            </a:p>
          </p:txBody>
        </p:sp>
      </p:grpSp>
    </p:spTree>
    <p:extLst>
      <p:ext uri="{BB962C8B-B14F-4D97-AF65-F5344CB8AC3E}">
        <p14:creationId xmlns:p14="http://schemas.microsoft.com/office/powerpoint/2010/main" val="347018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49304" y="944927"/>
            <a:ext cx="4744626" cy="120032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400" b="1" dirty="0">
                <a:solidFill>
                  <a:srgbClr val="FF00FF"/>
                </a:solidFill>
              </a:rPr>
              <a:t>1.Trong </a:t>
            </a:r>
            <a:r>
              <a:rPr lang="en-US" altLang="en-US" sz="2400" b="1" dirty="0" err="1">
                <a:solidFill>
                  <a:srgbClr val="FF00FF"/>
                </a:solidFill>
              </a:rPr>
              <a:t>những</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sau</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nào</a:t>
            </a:r>
            <a:r>
              <a:rPr lang="en-US" altLang="en-US" sz="2400" b="1" dirty="0">
                <a:solidFill>
                  <a:srgbClr val="FF00FF"/>
                </a:solidFill>
              </a:rPr>
              <a:t> </a:t>
            </a:r>
            <a:r>
              <a:rPr lang="en-US" altLang="en-US" sz="2400" b="1" dirty="0" err="1">
                <a:solidFill>
                  <a:srgbClr val="FF00FF"/>
                </a:solidFill>
              </a:rPr>
              <a:t>nên</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việc</a:t>
            </a:r>
            <a:r>
              <a:rPr lang="en-US" altLang="en-US" sz="2400" b="1" dirty="0">
                <a:solidFill>
                  <a:srgbClr val="FF00FF"/>
                </a:solidFill>
              </a:rPr>
              <a:t> </a:t>
            </a:r>
            <a:r>
              <a:rPr lang="en-US" altLang="en-US" sz="2400" b="1" dirty="0" err="1">
                <a:solidFill>
                  <a:srgbClr val="FF00FF"/>
                </a:solidFill>
              </a:rPr>
              <a:t>nào</a:t>
            </a:r>
            <a:r>
              <a:rPr lang="en-US" altLang="en-US" sz="2400" b="1" dirty="0">
                <a:solidFill>
                  <a:srgbClr val="FF00FF"/>
                </a:solidFill>
              </a:rPr>
              <a:t> </a:t>
            </a:r>
            <a:r>
              <a:rPr lang="en-US" altLang="en-US" sz="2400" b="1" dirty="0" err="1">
                <a:solidFill>
                  <a:srgbClr val="FF00FF"/>
                </a:solidFill>
              </a:rPr>
              <a:t>không</a:t>
            </a:r>
            <a:r>
              <a:rPr lang="en-US" altLang="en-US" sz="2400" b="1" dirty="0">
                <a:solidFill>
                  <a:srgbClr val="FF00FF"/>
                </a:solidFill>
              </a:rPr>
              <a:t> </a:t>
            </a:r>
            <a:r>
              <a:rPr lang="en-US" altLang="en-US" sz="2400" b="1" dirty="0" err="1">
                <a:solidFill>
                  <a:srgbClr val="FF00FF"/>
                </a:solidFill>
              </a:rPr>
              <a:t>nên</a:t>
            </a:r>
            <a:r>
              <a:rPr lang="en-US" altLang="en-US" sz="2400" b="1" dirty="0">
                <a:solidFill>
                  <a:srgbClr val="FF00FF"/>
                </a:solidFill>
              </a:rPr>
              <a:t> </a:t>
            </a:r>
            <a:r>
              <a:rPr lang="en-US" altLang="en-US" sz="2400" b="1" dirty="0" err="1">
                <a:solidFill>
                  <a:srgbClr val="FF00FF"/>
                </a:solidFill>
              </a:rPr>
              <a:t>làm</a:t>
            </a:r>
            <a:r>
              <a:rPr lang="en-US" altLang="en-US" sz="2400" b="1" dirty="0">
                <a:solidFill>
                  <a:srgbClr val="FF00FF"/>
                </a:solidFill>
              </a:rPr>
              <a:t>? </a:t>
            </a:r>
            <a:r>
              <a:rPr lang="en-US" altLang="en-US" sz="2400" b="1" dirty="0" err="1">
                <a:solidFill>
                  <a:srgbClr val="FF00FF"/>
                </a:solidFill>
              </a:rPr>
              <a:t>Vì</a:t>
            </a:r>
            <a:r>
              <a:rPr lang="en-US" altLang="en-US" sz="2400" b="1" dirty="0">
                <a:solidFill>
                  <a:srgbClr val="FF00FF"/>
                </a:solidFill>
              </a:rPr>
              <a:t> </a:t>
            </a:r>
            <a:r>
              <a:rPr lang="en-US" altLang="en-US" sz="2400" b="1" dirty="0" err="1">
                <a:solidFill>
                  <a:srgbClr val="FF00FF"/>
                </a:solidFill>
              </a:rPr>
              <a:t>sao</a:t>
            </a:r>
            <a:r>
              <a:rPr lang="en-US" altLang="en-US" sz="2400" b="1" dirty="0">
                <a:solidFill>
                  <a:srgbClr val="FF00FF"/>
                </a:solidFill>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sp>
        <p:nvSpPr>
          <p:cNvPr id="11" name="Rectangle 10"/>
          <p:cNvSpPr/>
          <p:nvPr/>
        </p:nvSpPr>
        <p:spPr>
          <a:xfrm>
            <a:off x="270513" y="2521396"/>
            <a:ext cx="5203372" cy="3361626"/>
          </a:xfrm>
          <a:prstGeom prst="rect">
            <a:avLst/>
          </a:prstGeom>
        </p:spPr>
        <p:txBody>
          <a:bodyPr wrap="square">
            <a:spAutoFit/>
          </a:bodyPr>
          <a:lstStyle/>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Quyên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góp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ủng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hộ</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lũ</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Giúp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dân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thụ</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lớp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khăn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đưa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phẩm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kinh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doanh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buôn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Chăm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sóc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viên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đình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Nâng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hàng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xảy</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dịch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bệnh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pic>
        <p:nvPicPr>
          <p:cNvPr id="15" name="Google Shape;164;p9"/>
          <p:cNvPicPr preferRelativeResize="0"/>
          <p:nvPr/>
        </p:nvPicPr>
        <p:blipFill rotWithShape="1">
          <a:blip r:embed="rId4">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5"/>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6">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675726912"/>
              </p:ext>
            </p:extLst>
          </p:nvPr>
        </p:nvGraphicFramePr>
        <p:xfrm>
          <a:off x="7325733" y="1893530"/>
          <a:ext cx="4409769" cy="1676400"/>
        </p:xfrm>
        <a:graphic>
          <a:graphicData uri="http://schemas.openxmlformats.org/drawingml/2006/table">
            <a:tbl>
              <a:tblPr/>
              <a:tblGrid>
                <a:gridCol w="4409769">
                  <a:extLst>
                    <a:ext uri="{9D8B030D-6E8A-4147-A177-3AD203B41FA5}">
                      <a16:colId xmlns:a16="http://schemas.microsoft.com/office/drawing/2014/main"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200" b="1" kern="1200" dirty="0">
                          <a:solidFill>
                            <a:schemeClr val="dk1"/>
                          </a:solidFill>
                          <a:effectLst/>
                          <a:latin typeface="Arial" panose="020B0604020202020204" pitchFamily="34" charset="0"/>
                          <a:ea typeface="+mn-ea"/>
                          <a:cs typeface="Arial" panose="020B0604020202020204" pitchFamily="34" charset="0"/>
                        </a:rPr>
                        <a:t>2</a:t>
                      </a:r>
                      <a:r>
                        <a:rPr lang="en-US" sz="2200" b="1"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Hãy</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kể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lại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những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hiện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tình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yêu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thương</a:t>
                      </a:r>
                      <a:r>
                        <a:rPr lang="en-US" sz="2200" kern="1200" dirty="0">
                          <a:solidFill>
                            <a:srgbClr val="0000FF"/>
                          </a:solidFill>
                          <a:effectLst/>
                          <a:latin typeface="Arial" panose="020B0604020202020204" pitchFamily="34" charset="0"/>
                          <a:ea typeface="+mn-ea"/>
                          <a:cs typeface="Arial" panose="020B0604020202020204" pitchFamily="34" charset="0"/>
                        </a:rPr>
                        <a:t> con </a:t>
                      </a:r>
                      <a:r>
                        <a:rPr lang="en-US" sz="2200" kern="1200" dirty="0" err="1">
                          <a:solidFill>
                            <a:srgbClr val="0000FF"/>
                          </a:solidFill>
                          <a:effectLst/>
                          <a:latin typeface="Arial" panose="020B0604020202020204" pitchFamily="34" charset="0"/>
                          <a:ea typeface="+mn-ea"/>
                          <a:cs typeface="Arial" panose="020B0604020202020204" pitchFamily="34" charset="0"/>
                        </a:rPr>
                        <a:t>người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của</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bạn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lớp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trường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học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tập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được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điều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gì</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từ</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đó</a:t>
                      </a:r>
                      <a:r>
                        <a:rPr lang="en-US" sz="22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1" name="Picture 2" descr="Một số kĩ thuật dạy học tích cực ở tiểu học | Top Tài Liệ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200329"/>
          </a:xfrm>
          <a:prstGeom prst="rect">
            <a:avLst/>
          </a:prstGeom>
          <a:solidFill>
            <a:srgbClr val="FFCCFF"/>
          </a:solidFill>
          <a:ln w="9525">
            <a:noFill/>
            <a:miter lim="800000"/>
            <a:headEnd/>
            <a:tailEnd/>
          </a:ln>
          <a:effectLst>
            <a:outerShdw blurRad="50800" dist="38100" dir="5400000" algn="t"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3600" b="1" dirty="0" err="1"/>
              <a:t>Trong</a:t>
            </a:r>
            <a:r>
              <a:rPr lang="en-US" altLang="en-US" sz="3600" b="1" dirty="0"/>
              <a:t> </a:t>
            </a:r>
            <a:r>
              <a:rPr lang="en-US" altLang="en-US" sz="3600" b="1" dirty="0" err="1"/>
              <a:t>những</a:t>
            </a:r>
            <a:r>
              <a:rPr lang="en-US" altLang="en-US" sz="3600" b="1" dirty="0"/>
              <a:t> </a:t>
            </a:r>
            <a:r>
              <a:rPr lang="en-US" altLang="en-US" sz="3600" b="1" dirty="0" err="1"/>
              <a:t>việc</a:t>
            </a:r>
            <a:r>
              <a:rPr lang="en-US" altLang="en-US" sz="3600" b="1" dirty="0"/>
              <a:t> </a:t>
            </a:r>
            <a:r>
              <a:rPr lang="en-US" altLang="en-US" sz="3600" b="1" dirty="0" err="1"/>
              <a:t>làm</a:t>
            </a:r>
            <a:r>
              <a:rPr lang="en-US" altLang="en-US" sz="3600" b="1" dirty="0"/>
              <a:t> </a:t>
            </a:r>
            <a:r>
              <a:rPr lang="en-US" altLang="en-US" sz="3600" b="1" dirty="0" err="1"/>
              <a:t>sau</a:t>
            </a:r>
            <a:r>
              <a:rPr lang="en-US" altLang="en-US" sz="3600" b="1" dirty="0"/>
              <a:t>, </a:t>
            </a:r>
            <a:r>
              <a:rPr lang="en-US" altLang="en-US" sz="3600" b="1" dirty="0" err="1"/>
              <a:t>việc</a:t>
            </a:r>
            <a:r>
              <a:rPr lang="en-US" altLang="en-US" sz="3600" b="1" dirty="0"/>
              <a:t> </a:t>
            </a:r>
            <a:r>
              <a:rPr lang="en-US" altLang="en-US" sz="3600" b="1" dirty="0" err="1"/>
              <a:t>nào</a:t>
            </a:r>
            <a:r>
              <a:rPr lang="en-US" altLang="en-US" sz="3600" b="1" dirty="0"/>
              <a:t> </a:t>
            </a:r>
            <a:r>
              <a:rPr lang="en-US" altLang="en-US" sz="3600" b="1" dirty="0" err="1"/>
              <a:t>nên</a:t>
            </a:r>
            <a:r>
              <a:rPr lang="en-US" altLang="en-US" sz="3600" b="1" dirty="0"/>
              <a:t> </a:t>
            </a:r>
            <a:r>
              <a:rPr lang="en-US" altLang="en-US" sz="3600" b="1" dirty="0" err="1"/>
              <a:t>làm</a:t>
            </a:r>
            <a:r>
              <a:rPr lang="en-US" altLang="en-US" sz="3600" b="1" dirty="0"/>
              <a:t>, </a:t>
            </a:r>
            <a:r>
              <a:rPr lang="en-US" altLang="en-US" sz="3600" b="1" dirty="0" err="1"/>
              <a:t>việc</a:t>
            </a:r>
            <a:r>
              <a:rPr lang="en-US" altLang="en-US" sz="3600" b="1" dirty="0"/>
              <a:t> </a:t>
            </a:r>
            <a:r>
              <a:rPr lang="en-US" altLang="en-US" sz="3600" b="1" dirty="0" err="1"/>
              <a:t>nào</a:t>
            </a:r>
            <a:r>
              <a:rPr lang="en-US" altLang="en-US" sz="3600" b="1" dirty="0"/>
              <a:t> </a:t>
            </a:r>
            <a:r>
              <a:rPr lang="en-US" altLang="en-US" sz="3600" b="1" dirty="0" err="1"/>
              <a:t>không</a:t>
            </a:r>
            <a:r>
              <a:rPr lang="en-US" altLang="en-US" sz="3600" b="1" dirty="0"/>
              <a:t> </a:t>
            </a:r>
            <a:r>
              <a:rPr lang="en-US" altLang="en-US" sz="3600" b="1" dirty="0" err="1"/>
              <a:t>nên</a:t>
            </a:r>
            <a:r>
              <a:rPr lang="en-US" altLang="en-US" sz="3600" b="1" dirty="0"/>
              <a:t> </a:t>
            </a:r>
            <a:r>
              <a:rPr lang="en-US" altLang="en-US" sz="3600" b="1" dirty="0" err="1"/>
              <a:t>làm</a:t>
            </a:r>
            <a:r>
              <a:rPr lang="en-US" altLang="en-US" sz="3600" b="1" dirty="0"/>
              <a:t>? </a:t>
            </a:r>
            <a:r>
              <a:rPr lang="en-US" altLang="en-US" sz="3600" b="1" dirty="0" err="1"/>
              <a:t>Vì</a:t>
            </a:r>
            <a:r>
              <a:rPr lang="en-US" altLang="en-US" sz="3600" b="1" dirty="0"/>
              <a:t> </a:t>
            </a:r>
            <a:r>
              <a:rPr lang="en-US" altLang="en-US" sz="3600" b="1" dirty="0" err="1"/>
              <a:t>sao</a:t>
            </a:r>
            <a:r>
              <a:rPr lang="en-US" altLang="en-US" sz="3600" b="1" dirty="0"/>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
        <p:nvSpPr>
          <p:cNvPr id="11" name="Rectangle 10"/>
          <p:cNvSpPr/>
          <p:nvPr/>
        </p:nvSpPr>
        <p:spPr>
          <a:xfrm>
            <a:off x="396744" y="2700139"/>
            <a:ext cx="5203372" cy="2759602"/>
          </a:xfrm>
          <a:prstGeom prst="rect">
            <a:avLst/>
          </a:prstGeom>
        </p:spPr>
        <p:txBody>
          <a:bodyPr wrap="square">
            <a:spAutoFit/>
          </a:bodyPr>
          <a:lstStyle/>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A. </a:t>
            </a:r>
            <a:r>
              <a:rPr lang="en-US" dirty="0" err="1">
                <a:latin typeface="Arial" panose="020B0604020202020204" pitchFamily="34" charset="0"/>
                <a:ea typeface="Calibri" panose="020F0502020204030204" pitchFamily="34" charset="0"/>
                <a:cs typeface="Arial" panose="020B0604020202020204" pitchFamily="34" charset="0"/>
              </a:rPr>
              <a:t>Quyên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góp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ủng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hộ</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đồng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lũ</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lụt</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B. </a:t>
            </a:r>
            <a:r>
              <a:rPr lang="en-US" dirty="0" err="1">
                <a:latin typeface="Arial" panose="020B0604020202020204" pitchFamily="34" charset="0"/>
                <a:ea typeface="Calibri" panose="020F0502020204030204" pitchFamily="34" charset="0"/>
                <a:cs typeface="Arial" panose="020B0604020202020204" pitchFamily="34" charset="0"/>
              </a:rPr>
              <a:t>Giúp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bà</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dân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tiêu</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thụ</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sản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C. </a:t>
            </a:r>
            <a:r>
              <a:rPr lang="en-US" dirty="0" err="1">
                <a:latin typeface="Arial" panose="020B0604020202020204" pitchFamily="34" charset="0"/>
                <a:ea typeface="Calibri" panose="020F0502020204030204" pitchFamily="34" charset="0"/>
                <a:cs typeface="Arial" panose="020B0604020202020204" pitchFamily="34" charset="0"/>
              </a:rPr>
              <a:t>Không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với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những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bạn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cùng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lớp</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hoàn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cảnh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khó</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khăn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D. </a:t>
            </a:r>
            <a:r>
              <a:rPr lang="en-US" dirty="0" err="1">
                <a:latin typeface="Arial" panose="020B0604020202020204" pitchFamily="34" charset="0"/>
                <a:ea typeface="Calibri" panose="020F0502020204030204" pitchFamily="34" charset="0"/>
                <a:cs typeface="Arial" panose="020B0604020202020204" pitchFamily="34" charset="0"/>
              </a:rPr>
              <a:t>Không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đưa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chất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độc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hại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vào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thực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phẩm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đề</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doanh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buôn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bán</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E. </a:t>
            </a:r>
            <a:r>
              <a:rPr lang="en-US" dirty="0" err="1">
                <a:latin typeface="Arial" panose="020B0604020202020204" pitchFamily="34" charset="0"/>
                <a:ea typeface="Calibri" panose="020F0502020204030204" pitchFamily="34" charset="0"/>
                <a:cs typeface="Arial" panose="020B0604020202020204" pitchFamily="34" charset="0"/>
              </a:rPr>
              <a:t>Chăm</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sóc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các</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thành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viên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trong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đình</a:t>
            </a:r>
            <a:r>
              <a:rPr lang="en-US" dirty="0">
                <a:latin typeface="Arial" panose="020B0604020202020204" pitchFamily="34" charset="0"/>
                <a:ea typeface="Calibri" panose="020F0502020204030204" pitchFamily="34" charset="0"/>
                <a:cs typeface="Arial" panose="020B0604020202020204" pitchFamily="34" charset="0"/>
              </a:rPr>
              <a:t>.</a:t>
            </a:r>
          </a:p>
          <a:p>
            <a:pPr>
              <a:lnSpc>
                <a:spcPct val="107000"/>
              </a:lnSpc>
            </a:pPr>
            <a:r>
              <a:rPr lang="en-US" dirty="0">
                <a:latin typeface="Arial" panose="020B0604020202020204" pitchFamily="34" charset="0"/>
                <a:ea typeface="Calibri" panose="020F0502020204030204" pitchFamily="34" charset="0"/>
                <a:cs typeface="Arial" panose="020B0604020202020204" pitchFamily="34" charset="0"/>
              </a:rPr>
              <a:t>G. </a:t>
            </a:r>
            <a:r>
              <a:rPr lang="en-US" dirty="0" err="1">
                <a:latin typeface="Arial" panose="020B0604020202020204" pitchFamily="34" charset="0"/>
                <a:ea typeface="Calibri" panose="020F0502020204030204" pitchFamily="34" charset="0"/>
                <a:cs typeface="Arial" panose="020B0604020202020204" pitchFamily="34" charset="0"/>
              </a:rPr>
              <a:t>Nâng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giá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một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số</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hàng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hoá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khi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xảy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ra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dịch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bệnh</a:t>
            </a:r>
            <a:r>
              <a:rPr lang="en-US" dirty="0">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6541692" y="1513307"/>
            <a:ext cx="5231364" cy="2397579"/>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việc</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nên</a:t>
            </a:r>
            <a:r>
              <a:rPr lang="en-US" sz="20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FF"/>
                </a:solidFill>
                <a:latin typeface="Arial" panose="020B0604020202020204" pitchFamily="34" charset="0"/>
                <a:ea typeface="Calibri" panose="020F0502020204030204" pitchFamily="34" charset="0"/>
                <a:cs typeface="Arial" panose="020B0604020202020204" pitchFamily="34" charset="0"/>
              </a:rPr>
              <a:t>làm</a:t>
            </a:r>
            <a:endParaRPr lang="en-US" sz="2000"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Quyên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góp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ủng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hộ</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đồng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lũ</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B.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Giúp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bà</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dân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tiêu</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thụ</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D.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đưa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chất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độc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vào</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thực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phẩm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đề</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kinh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doanh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buôn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E.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Chăm</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sóc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thành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viên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trong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đình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
        <p:nvSpPr>
          <p:cNvPr id="14" name="Rectangle 13"/>
          <p:cNvSpPr/>
          <p:nvPr/>
        </p:nvSpPr>
        <p:spPr>
          <a:xfrm>
            <a:off x="6541692" y="4533781"/>
            <a:ext cx="5231364" cy="1738938"/>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việc</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nên</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C.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chơi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với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bạn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cùng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lớp</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hoàn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cảnh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khó</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khăn</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07000"/>
              </a:lnSpc>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Nâng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giá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hàng</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hoá</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xảy</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dịch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prstClr val="black"/>
                </a:solidFill>
                <a:latin typeface="Arial" panose="020B0604020202020204" pitchFamily="34" charset="0"/>
                <a:ea typeface="Calibri" panose="020F0502020204030204" pitchFamily="34" charset="0"/>
                <a:cs typeface="Arial" panose="020B0604020202020204" pitchFamily="34" charset="0"/>
              </a:rPr>
              <a:t>bệnh</a:t>
            </a: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74981137"/>
              </p:ext>
            </p:extLst>
          </p:nvPr>
        </p:nvGraphicFramePr>
        <p:xfrm>
          <a:off x="578025" y="1620160"/>
          <a:ext cx="4612540" cy="1676400"/>
        </p:xfrm>
        <a:graphic>
          <a:graphicData uri="http://schemas.openxmlformats.org/drawingml/2006/table">
            <a:tbl>
              <a:tblPr>
                <a:tableStyleId>{5C22544A-7EE6-4342-B048-85BDC9FD1C3A}</a:tableStyleId>
              </a:tblPr>
              <a:tblGrid>
                <a:gridCol w="4612540">
                  <a:extLst>
                    <a:ext uri="{9D8B030D-6E8A-4147-A177-3AD203B41FA5}">
                      <a16:colId xmlns:a16="http://schemas.microsoft.com/office/drawing/2014/main" val="20000"/>
                    </a:ext>
                  </a:extLst>
                </a:gridCol>
              </a:tblGrid>
              <a:tr h="990600">
                <a:tc>
                  <a:txBody>
                    <a:bodyPr/>
                    <a:lstStyle/>
                    <a:p>
                      <a:r>
                        <a:rPr lang="en-US" sz="2200" kern="1200" dirty="0">
                          <a:solidFill>
                            <a:schemeClr val="dk1"/>
                          </a:solidFill>
                          <a:effectLst/>
                          <a:latin typeface="Arial" panose="020B0604020202020204" pitchFamily="34" charset="0"/>
                          <a:ea typeface="+mn-ea"/>
                          <a:cs typeface="Arial" panose="020B0604020202020204" pitchFamily="34" charset="0"/>
                        </a:rPr>
                        <a:t>2</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Hãy</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kể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lại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những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thể</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hiện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tình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yêu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thương</a:t>
                      </a:r>
                      <a:r>
                        <a:rPr lang="en-US" sz="2200" kern="1200" dirty="0">
                          <a:solidFill>
                            <a:srgbClr val="0000FF"/>
                          </a:solidFill>
                          <a:effectLst/>
                          <a:latin typeface="Arial" panose="020B0604020202020204" pitchFamily="34" charset="0"/>
                          <a:ea typeface="+mn-ea"/>
                          <a:cs typeface="Arial" panose="020B0604020202020204" pitchFamily="34" charset="0"/>
                        </a:rPr>
                        <a:t> con </a:t>
                      </a:r>
                      <a:r>
                        <a:rPr lang="en-US" sz="2200" kern="1200" dirty="0" err="1">
                          <a:solidFill>
                            <a:srgbClr val="0000FF"/>
                          </a:solidFill>
                          <a:effectLst/>
                          <a:latin typeface="Arial" panose="020B0604020202020204" pitchFamily="34" charset="0"/>
                          <a:ea typeface="+mn-ea"/>
                          <a:cs typeface="Arial" panose="020B0604020202020204" pitchFamily="34" charset="0"/>
                        </a:rPr>
                        <a:t>người</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của</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bạn</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lớp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trong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trường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Em</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học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tập</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được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điều</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gì</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từ</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các</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hành</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động</a:t>
                      </a:r>
                      <a:r>
                        <a:rPr lang="en-US" sz="2200" kern="1200" dirty="0">
                          <a:solidFill>
                            <a:srgbClr val="0000FF"/>
                          </a:solidFill>
                          <a:effectLst/>
                          <a:latin typeface="Arial" panose="020B0604020202020204" pitchFamily="34" charset="0"/>
                          <a:ea typeface="+mn-ea"/>
                          <a:cs typeface="Arial" panose="020B0604020202020204" pitchFamily="34" charset="0"/>
                        </a:rPr>
                        <a:t> </a:t>
                      </a:r>
                      <a:r>
                        <a:rPr lang="en-US" sz="2200" kern="1200" dirty="0" err="1">
                          <a:solidFill>
                            <a:srgbClr val="0000FF"/>
                          </a:solidFill>
                          <a:effectLst/>
                          <a:latin typeface="Arial" panose="020B0604020202020204" pitchFamily="34" charset="0"/>
                          <a:ea typeface="+mn-ea"/>
                          <a:cs typeface="Arial" panose="020B0604020202020204" pitchFamily="34" charset="0"/>
                        </a:rPr>
                        <a:t>đó</a:t>
                      </a:r>
                      <a:r>
                        <a:rPr lang="en-US" sz="22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5122" name="Picture 2" descr="Một số kĩ thuật dạy học tích cực ở tiểu học | Top Tài Liệ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449037876"/>
              </p:ext>
            </p:extLst>
          </p:nvPr>
        </p:nvGraphicFramePr>
        <p:xfrm>
          <a:off x="466531" y="4274082"/>
          <a:ext cx="11112759" cy="2438400"/>
        </p:xfrm>
        <a:graphic>
          <a:graphicData uri="http://schemas.openxmlformats.org/drawingml/2006/table">
            <a:tbl>
              <a:tblPr firstRow="1" firstCol="1" bandRow="1"/>
              <a:tblGrid>
                <a:gridCol w="11112759">
                  <a:extLst>
                    <a:ext uri="{9D8B030D-6E8A-4147-A177-3AD203B41FA5}">
                      <a16:colId xmlns:a16="http://schemas.microsoft.com/office/drawing/2014/main" val="20000"/>
                    </a:ext>
                  </a:extLst>
                </a:gridCol>
              </a:tblGrid>
              <a:tr h="1651518">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Quan tâm, chăm sóc lẫn nhau giữa các thành viên trong gia đình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Động viên, giúp đỡ khi gặp khó khăn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Các bạn hỗ trợ, giúp đỡ lẫn nhau tr</a:t>
                      </a:r>
                      <a:r>
                        <a:rPr lang="en-US" sz="2000" dirty="0" err="1">
                          <a:effectLst/>
                          <a:latin typeface="Arial" panose="020B0604020202020204" pitchFamily="34" charset="0"/>
                          <a:ea typeface="Times New Roman" panose="02020603050405020304" pitchFamily="18" charset="0"/>
                          <a:cs typeface="Arial" panose="020B0604020202020204" pitchFamily="34" charset="0"/>
                        </a:rPr>
                        <a:t>ong</a:t>
                      </a:r>
                      <a:r>
                        <a:rPr lang="vi-VN" sz="2000" dirty="0">
                          <a:effectLst/>
                          <a:latin typeface="Arial" panose="020B0604020202020204" pitchFamily="34" charset="0"/>
                          <a:ea typeface="Times New Roman" panose="02020603050405020304" pitchFamily="18" charset="0"/>
                          <a:cs typeface="Arial" panose="020B0604020202020204" pitchFamily="34" charset="0"/>
                        </a:rPr>
                        <a:t> học tập và rèn luyện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Thầy c</a:t>
                      </a:r>
                      <a:r>
                        <a:rPr lang="en-US" sz="2000" dirty="0">
                          <a:effectLst/>
                          <a:latin typeface="Arial" panose="020B0604020202020204" pitchFamily="34" charset="0"/>
                          <a:ea typeface="Times New Roman" panose="02020603050405020304" pitchFamily="18" charset="0"/>
                          <a:cs typeface="Arial" panose="020B0604020202020204" pitchFamily="34" charset="0"/>
                        </a:rPr>
                        <a:t>ô</a:t>
                      </a:r>
                      <a:r>
                        <a:rPr lang="vi-VN" sz="2000" dirty="0">
                          <a:effectLst/>
                          <a:latin typeface="Arial" panose="020B0604020202020204" pitchFamily="34" charset="0"/>
                          <a:ea typeface="Times New Roman" panose="02020603050405020304" pitchFamily="18" charset="0"/>
                          <a:cs typeface="Arial" panose="020B0604020202020204" pitchFamily="34" charset="0"/>
                        </a:rPr>
                        <a:t> động viên, dìu dắt, dạy bảo các em học sinh</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Học sinh biết ơn, kính trọng thầy cô</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Mọi người yêu thương, cảm thông</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chia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sẽ</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với</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các</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bạn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học</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sinh</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nhân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dân</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vùng</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en-US" sz="2000" baseline="0" dirty="0" err="1">
                          <a:effectLst/>
                          <a:latin typeface="Arial" panose="020B0604020202020204" pitchFamily="34" charset="0"/>
                          <a:ea typeface="Times New Roman" panose="02020603050405020304" pitchFamily="18" charset="0"/>
                          <a:cs typeface="Arial" panose="020B0604020202020204" pitchFamily="34" charset="0"/>
                        </a:rPr>
                        <a:t>lũ</a:t>
                      </a:r>
                      <a:r>
                        <a:rPr lang="en-US" sz="2000" baseline="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lụt, hạn hán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pP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Cùng nhau giúp đỡ người dân ở các vùng</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 miền khó kh</a:t>
                      </a:r>
                      <a:r>
                        <a:rPr lang="en-US" sz="2000" dirty="0" err="1">
                          <a:effectLst/>
                          <a:latin typeface="Arial" panose="020B0604020202020204" pitchFamily="34" charset="0"/>
                          <a:ea typeface="Times New Roman" panose="02020603050405020304" pitchFamily="18" charset="0"/>
                          <a:cs typeface="Arial" panose="020B0604020202020204" pitchFamily="34" charset="0"/>
                        </a:rPr>
                        <a:t>ăn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830997"/>
          </a:xfrm>
          <a:prstGeom prst="rect">
            <a:avLst/>
          </a:prstGeom>
          <a:solidFill>
            <a:schemeClr val="accent3">
              <a:lumMod val="20000"/>
              <a:lumOff val="80000"/>
            </a:schemeClr>
          </a:solidFill>
        </p:spPr>
        <p:txBody>
          <a:bodyPr wrap="square" lIns="91440" tIns="45720" rIns="91440" bIns="45720">
            <a:spAutoFit/>
          </a:bodyPr>
          <a:lstStyle/>
          <a:p>
            <a:pPr algn="ctr"/>
            <a:r>
              <a:rPr lang="en-US" sz="48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TRò</a:t>
            </a:r>
            <a:r>
              <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 </a:t>
            </a:r>
            <a:r>
              <a:rPr lang="en-US" sz="48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chơi</a:t>
            </a:r>
            <a:r>
              <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 </a:t>
            </a:r>
            <a:r>
              <a:rPr lang="en-US" sz="48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Đóng</a:t>
            </a:r>
            <a:r>
              <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 </a:t>
            </a:r>
            <a:r>
              <a:rPr lang="en-US" sz="48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rPr>
              <a:t>vai</a:t>
            </a:r>
            <a:endParaRPr lang="en-US" sz="48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chemeClr val="tx1"/>
            </a:solidFill>
            <a:round/>
            <a:headEnd/>
            <a:tailEnd/>
          </a:ln>
          <a:effectLst/>
        </p:spPr>
        <p:txBody>
          <a:bodyPr anchor="ctr"/>
          <a:lstStyle/>
          <a:p>
            <a:pPr algn="ctr" fontAlgn="base">
              <a:spcBef>
                <a:spcPct val="0"/>
              </a:spcBef>
              <a:spcAft>
                <a:spcPct val="0"/>
              </a:spcAft>
            </a:pP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ý hay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ý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nói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Thân</a:t>
            </a:r>
            <a:r>
              <a:rPr lang="en-US" dirty="0">
                <a:latin typeface="Arial" panose="020B0604020202020204" pitchFamily="34" charset="0"/>
                <a:cs typeface="Arial" panose="020B0604020202020204" pitchFamily="34" charset="0"/>
              </a:rPr>
              <a:t>?</a:t>
            </a:r>
          </a:p>
          <a:p>
            <a:pPr algn="ctr" fontAlgn="base">
              <a:spcBef>
                <a:spcPct val="0"/>
              </a:spcBef>
              <a:spcAft>
                <a:spcPct val="0"/>
              </a:spcAft>
            </a:pPr>
            <a:r>
              <a:rPr lang="en-US" b="1" i="1" dirty="0">
                <a:solidFill>
                  <a:srgbClr val="A50021"/>
                </a:solidFill>
                <a:latin typeface="Arial" panose="020B0604020202020204" pitchFamily="34" charset="0"/>
                <a:cs typeface="Arial" panose="020B0604020202020204" pitchFamily="34" charset="0"/>
              </a:rPr>
              <a:t>.</a:t>
            </a: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p:spPr>
        <p:txBody>
          <a:bodyPr anchor="ctr"/>
          <a:lstStyle/>
          <a:p>
            <a:r>
              <a:rPr lang="en-US" dirty="0">
                <a:latin typeface="Arial" panose="020B0604020202020204" pitchFamily="34" charset="0"/>
                <a:cs typeface="Arial" panose="020B0604020202020204" pitchFamily="34" charset="0"/>
              </a:rPr>
              <a:t>Theo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như</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nào</a:t>
            </a:r>
            <a:r>
              <a:rPr lang="en-US" dirty="0">
                <a:latin typeface="Arial" panose="020B0604020202020204" pitchFamily="34" charset="0"/>
                <a:cs typeface="Arial" panose="020B0604020202020204" pitchFamily="34"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000" b="1" kern="0" dirty="0" err="1">
                <a:solidFill>
                  <a:prstClr val="black"/>
                </a:solidFill>
                <a:latin typeface="Arial" panose="020B0604020202020204" pitchFamily="34" charset="0"/>
                <a:cs typeface="Arial" panose="020B0604020202020204" pitchFamily="34" charset="0"/>
              </a:rPr>
              <a:t>Đóng</a:t>
            </a:r>
            <a:r>
              <a:rPr lang="en-US" sz="2000" b="1" kern="0" dirty="0">
                <a:solidFill>
                  <a:prstClr val="black"/>
                </a:solidFill>
                <a:latin typeface="Arial" panose="020B0604020202020204" pitchFamily="34" charset="0"/>
                <a:cs typeface="Arial" panose="020B0604020202020204" pitchFamily="34" charset="0"/>
              </a:rPr>
              <a:t> </a:t>
            </a:r>
            <a:r>
              <a:rPr lang="en-US" sz="2000" b="1" kern="0" dirty="0" err="1">
                <a:solidFill>
                  <a:prstClr val="black"/>
                </a:solidFill>
                <a:latin typeface="Arial" panose="020B0604020202020204" pitchFamily="34" charset="0"/>
                <a:cs typeface="Arial" panose="020B0604020202020204" pitchFamily="34" charset="0"/>
              </a:rPr>
              <a:t>vai</a:t>
            </a:r>
            <a:r>
              <a:rPr lang="en-US" sz="2000" b="1" kern="0" dirty="0">
                <a:solidFill>
                  <a:prstClr val="black"/>
                </a:solidFill>
                <a:latin typeface="Arial" panose="020B0604020202020204" pitchFamily="34" charset="0"/>
                <a:cs typeface="Arial" panose="020B0604020202020204" pitchFamily="34" charset="0"/>
              </a:rPr>
              <a:t> </a:t>
            </a:r>
            <a:r>
              <a:rPr lang="en-US" sz="2000" b="1" kern="0" dirty="0" err="1">
                <a:solidFill>
                  <a:prstClr val="black"/>
                </a:solidFill>
                <a:latin typeface="Arial" panose="020B0604020202020204" pitchFamily="34" charset="0"/>
                <a:cs typeface="Arial" panose="020B0604020202020204" pitchFamily="34" charset="0"/>
              </a:rPr>
              <a:t>xử</a:t>
            </a:r>
            <a:r>
              <a:rPr lang="en-US" sz="2000" b="1" kern="0" dirty="0">
                <a:solidFill>
                  <a:prstClr val="black"/>
                </a:solidFill>
                <a:latin typeface="Arial" panose="020B0604020202020204" pitchFamily="34" charset="0"/>
                <a:cs typeface="Arial" panose="020B0604020202020204" pitchFamily="34" charset="0"/>
              </a:rPr>
              <a:t> </a:t>
            </a:r>
            <a:r>
              <a:rPr lang="en-US" sz="2000" b="1" kern="0" dirty="0" err="1">
                <a:solidFill>
                  <a:prstClr val="black"/>
                </a:solidFill>
                <a:latin typeface="Arial" panose="020B0604020202020204" pitchFamily="34" charset="0"/>
                <a:cs typeface="Arial" panose="020B0604020202020204" pitchFamily="34" charset="0"/>
              </a:rPr>
              <a:t>lí</a:t>
            </a:r>
            <a:r>
              <a:rPr lang="en-US" sz="2000" b="1" kern="0" dirty="0">
                <a:solidFill>
                  <a:prstClr val="black"/>
                </a:solidFill>
                <a:latin typeface="Arial" panose="020B0604020202020204" pitchFamily="34" charset="0"/>
                <a:cs typeface="Arial" panose="020B0604020202020204" pitchFamily="34" charset="0"/>
              </a:rPr>
              <a:t> </a:t>
            </a:r>
            <a:r>
              <a:rPr lang="en-US" sz="2000" b="1" kern="0" dirty="0" err="1">
                <a:solidFill>
                  <a:prstClr val="black"/>
                </a:solidFill>
                <a:latin typeface="Arial" panose="020B0604020202020204" pitchFamily="34" charset="0"/>
                <a:cs typeface="Arial" panose="020B0604020202020204" pitchFamily="34" charset="0"/>
              </a:rPr>
              <a:t>tình</a:t>
            </a:r>
            <a:r>
              <a:rPr lang="en-US" sz="2000" b="1" kern="0" dirty="0">
                <a:solidFill>
                  <a:prstClr val="black"/>
                </a:solidFill>
                <a:latin typeface="Arial" panose="020B0604020202020204" pitchFamily="34" charset="0"/>
                <a:cs typeface="Arial" panose="020B0604020202020204" pitchFamily="34" charset="0"/>
              </a:rPr>
              <a:t> </a:t>
            </a:r>
            <a:r>
              <a:rPr lang="en-US" sz="2000" b="1" kern="0" dirty="0" err="1">
                <a:solidFill>
                  <a:prstClr val="black"/>
                </a:solidFill>
                <a:latin typeface="Arial" panose="020B0604020202020204" pitchFamily="34" charset="0"/>
                <a:cs typeface="Arial" panose="020B0604020202020204" pitchFamily="34" charset="0"/>
              </a:rPr>
              <a:t>huống</a:t>
            </a:r>
            <a:endParaRPr lang="en-US" sz="2000" b="1" kern="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309823295"/>
              </p:ext>
            </p:extLst>
          </p:nvPr>
        </p:nvGraphicFramePr>
        <p:xfrm>
          <a:off x="601705" y="2497270"/>
          <a:ext cx="4147577" cy="3108960"/>
        </p:xfrm>
        <a:graphic>
          <a:graphicData uri="http://schemas.openxmlformats.org/drawingml/2006/table">
            <a:tbl>
              <a:tblPr/>
              <a:tblGrid>
                <a:gridCol w="4147577">
                  <a:extLst>
                    <a:ext uri="{9D8B030D-6E8A-4147-A177-3AD203B41FA5}">
                      <a16:colId xmlns:a16="http://schemas.microsoft.com/office/drawing/2014/main" val="20000"/>
                    </a:ext>
                  </a:extLst>
                </a:gridCol>
              </a:tblGrid>
              <a:tr h="960120">
                <a:tc>
                  <a:txBody>
                    <a:bodyPr/>
                    <a:lstStyle/>
                    <a:p>
                      <a:r>
                        <a:rPr lang="en-US" sz="2000" kern="1200" dirty="0">
                          <a:solidFill>
                            <a:schemeClr val="tx1"/>
                          </a:solidFill>
                          <a:effectLst/>
                          <a:latin typeface="Arial" panose="020B0604020202020204" pitchFamily="34" charset="0"/>
                          <a:ea typeface="+mn-ea"/>
                          <a:cs typeface="Arial" panose="020B0604020202020204" pitchFamily="34" charset="0"/>
                        </a:rPr>
                        <a:t>3. </a:t>
                      </a:r>
                      <a:r>
                        <a:rPr lang="en-US" sz="2000" kern="1200" dirty="0" err="1">
                          <a:solidFill>
                            <a:schemeClr val="tx1"/>
                          </a:solidFill>
                          <a:effectLst/>
                          <a:latin typeface="Arial" panose="020B0604020202020204" pitchFamily="34" charset="0"/>
                          <a:ea typeface="+mn-ea"/>
                          <a:cs typeface="Arial" panose="020B0604020202020204" pitchFamily="34" charset="0"/>
                        </a:rPr>
                        <a:t>Sau</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buổi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học</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và</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Thân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cùng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bộ</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vẻ</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nhà</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Bỗng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có</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một</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người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phụ</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nữ</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lại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gần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hỏi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thăm</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đường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định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dừng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lại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thì</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Thân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kéo</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tay</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Thôi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về</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muộn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rồi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chỉ</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đường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cho</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người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khác</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không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phải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là</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việc</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của</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theo</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Thân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nhưng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chân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cứ</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như</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đừng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lại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không</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muốn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bước</a:t>
                      </a:r>
                      <a:r>
                        <a:rPr lang="en-US" sz="2000" kern="1200" dirty="0">
                          <a:solidFill>
                            <a:schemeClr val="tx1"/>
                          </a:solidFill>
                          <a:effectLst/>
                          <a:latin typeface="Arial" panose="020B0604020202020204" pitchFamily="34" charset="0"/>
                          <a:ea typeface="+mn-ea"/>
                          <a:cs typeface="Arial" panose="020B0604020202020204" pitchFamily="34" charset="0"/>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590992" y="183640"/>
            <a:ext cx="9144000" cy="1861485"/>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2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Trò chơi </a:t>
            </a:r>
            <a:endParaRPr lang="en-US" sz="32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endParaRPr>
          </a:p>
          <a:p>
            <a:pPr algn="ctr" eaLnBrk="0" fontAlgn="base" hangingPunct="0">
              <a:spcBef>
                <a:spcPct val="0"/>
              </a:spcBef>
              <a:spcAft>
                <a:spcPct val="0"/>
              </a:spcAft>
            </a:pPr>
            <a:r>
              <a:rPr lang="vi-VN" sz="32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a:t>
            </a:r>
            <a:r>
              <a:rPr lang="en-US" sz="32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KÌ PHÙNG ĐỊCH THỦ</a:t>
            </a:r>
            <a:r>
              <a:rPr lang="vi-VN" sz="32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a:t>
            </a:r>
            <a:r>
              <a:rPr lang="en-US" sz="32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Arial" panose="020B0604020202020204" pitchFamily="34" charset="0"/>
                <a:ea typeface="Verdana" panose="020B0604030504040204" pitchFamily="34" charset="0"/>
                <a:cs typeface="Arial" panose="020B0604020202020204" pitchFamily="34" charset="0"/>
              </a:rPr>
              <a:t>  </a:t>
            </a:r>
          </a:p>
        </p:txBody>
      </p:sp>
      <p:sp>
        <p:nvSpPr>
          <p:cNvPr id="6" name="Text Box 33"/>
          <p:cNvSpPr txBox="1">
            <a:spLocks noChangeArrowheads="1"/>
          </p:cNvSpPr>
          <p:nvPr/>
        </p:nvSpPr>
        <p:spPr bwMode="auto">
          <a:xfrm>
            <a:off x="1887853" y="2201252"/>
            <a:ext cx="8847139" cy="1077218"/>
          </a:xfrm>
          <a:prstGeom prst="rect">
            <a:avLst/>
          </a:prstGeom>
          <a:solidFill>
            <a:srgbClr val="FFCCFF"/>
          </a:solidFill>
          <a:ln w="9525">
            <a:noFill/>
            <a:miter lim="800000"/>
            <a:headEnd/>
            <a:tailEnd/>
          </a:ln>
          <a:effectLst>
            <a:outerShdw blurRad="50800" dist="38100" dir="5400000" algn="t" rotWithShape="0">
              <a:prstClr val="black">
                <a:alpha val="40000"/>
              </a:prstClr>
            </a:outerShd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dirty="0" err="1"/>
              <a:t>Tìm</a:t>
            </a:r>
            <a:r>
              <a:rPr lang="en-US" altLang="en-US" b="1" dirty="0"/>
              <a:t> ca </a:t>
            </a:r>
            <a:r>
              <a:rPr lang="en-US" altLang="en-US" b="1" dirty="0" err="1"/>
              <a:t>dao</a:t>
            </a:r>
            <a:r>
              <a:rPr lang="en-US" altLang="en-US" b="1" dirty="0"/>
              <a:t>, </a:t>
            </a:r>
            <a:r>
              <a:rPr lang="en-US" altLang="en-US" b="1" dirty="0" err="1"/>
              <a:t>tục</a:t>
            </a:r>
            <a:r>
              <a:rPr lang="en-US" altLang="en-US" b="1" dirty="0"/>
              <a:t> </a:t>
            </a:r>
            <a:r>
              <a:rPr lang="en-US" altLang="en-US" b="1" dirty="0" err="1"/>
              <a:t>ngữ</a:t>
            </a:r>
            <a:r>
              <a:rPr lang="vi-VN" altLang="en-US" b="1" dirty="0"/>
              <a:t>, châm ngôn</a:t>
            </a:r>
            <a:r>
              <a:rPr lang="en-US" altLang="en-US" b="1" dirty="0"/>
              <a:t> </a:t>
            </a:r>
            <a:r>
              <a:rPr lang="en-US" altLang="en-US" b="1" dirty="0" err="1"/>
              <a:t>về</a:t>
            </a:r>
            <a:r>
              <a:rPr lang="en-US" altLang="en-US" b="1" dirty="0"/>
              <a:t>  </a:t>
            </a:r>
            <a:r>
              <a:rPr lang="en-US" altLang="en-US" b="1" dirty="0" err="1"/>
              <a:t>yêu</a:t>
            </a:r>
            <a:r>
              <a:rPr lang="en-US" altLang="en-US" b="1" dirty="0"/>
              <a:t> </a:t>
            </a:r>
            <a:r>
              <a:rPr lang="en-US" altLang="en-US" b="1" dirty="0" err="1"/>
              <a:t>thương</a:t>
            </a:r>
            <a:r>
              <a:rPr lang="en-US" altLang="en-US" b="1" dirty="0"/>
              <a:t> con </a:t>
            </a:r>
            <a:r>
              <a:rPr lang="en-US" altLang="en-US" b="1" dirty="0" err="1"/>
              <a:t>người</a:t>
            </a:r>
            <a:endParaRPr lang="en-US" altLang="en-US" b="1" dirty="0"/>
          </a:p>
        </p:txBody>
      </p:sp>
      <p:sp>
        <p:nvSpPr>
          <p:cNvPr id="7" name="Rectangle 6"/>
          <p:cNvSpPr/>
          <p:nvPr/>
        </p:nvSpPr>
        <p:spPr>
          <a:xfrm>
            <a:off x="2662218" y="4099517"/>
            <a:ext cx="7774007" cy="1938992"/>
          </a:xfrm>
          <a:prstGeom prst="rect">
            <a:avLst/>
          </a:prstGeom>
        </p:spPr>
        <p:txBody>
          <a:bodyPr wrap="square">
            <a:spAutoFit/>
          </a:bodyPr>
          <a:lstStyle/>
          <a:p>
            <a:r>
              <a:rPr lang="en-US" sz="2000" b="1" dirty="0">
                <a:solidFill>
                  <a:prstClr val="black"/>
                </a:solidFill>
                <a:latin typeface="Arial" panose="020B0604020202020204" pitchFamily="34" charset="0"/>
                <a:cs typeface="Arial" panose="020B0604020202020204" pitchFamily="34" charset="0"/>
              </a:rPr>
              <a:t>LUẬT CHƠI</a:t>
            </a:r>
            <a:r>
              <a:rPr lang="en-US" sz="2000" dirty="0">
                <a:solidFill>
                  <a:prstClr val="black"/>
                </a:solidFill>
                <a:latin typeface="Arial" panose="020B0604020202020204" pitchFamily="34" charset="0"/>
                <a:cs typeface="Arial" panose="020B0604020202020204" pitchFamily="34" charset="0"/>
              </a:rPr>
              <a:t>: </a:t>
            </a:r>
          </a:p>
          <a:p>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Số</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người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tham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gia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cả</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lớp</a:t>
            </a:r>
            <a:endParaRPr lang="en-US" sz="2000" b="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Cách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thức</a:t>
            </a:r>
            <a:r>
              <a:rPr lang="en-US" sz="2000" b="1" dirty="0">
                <a:solidFill>
                  <a:prstClr val="black"/>
                </a:solidFill>
                <a:latin typeface="Arial" panose="020B0604020202020204" pitchFamily="34" charset="0"/>
                <a:cs typeface="Arial" panose="020B0604020202020204" pitchFamily="34" charset="0"/>
              </a:rPr>
              <a:t>: Chia </a:t>
            </a:r>
            <a:r>
              <a:rPr lang="en-US" sz="2000" b="1" dirty="0" err="1">
                <a:solidFill>
                  <a:prstClr val="black"/>
                </a:solidFill>
                <a:latin typeface="Arial" panose="020B0604020202020204" pitchFamily="34" charset="0"/>
                <a:cs typeface="Arial" panose="020B0604020202020204" pitchFamily="34" charset="0"/>
              </a:rPr>
              <a:t>lớp</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hai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đội</a:t>
            </a:r>
            <a:r>
              <a:rPr lang="en-US" sz="2000" b="1" dirty="0">
                <a:solidFill>
                  <a:prstClr val="black"/>
                </a:solidFill>
                <a:latin typeface="Arial" panose="020B0604020202020204" pitchFamily="34" charset="0"/>
                <a:cs typeface="Arial" panose="020B0604020202020204" pitchFamily="34" charset="0"/>
              </a:rPr>
              <a:t>(</a:t>
            </a:r>
            <a:r>
              <a:rPr lang="en-US" sz="2000" b="1" dirty="0" err="1">
                <a:solidFill>
                  <a:prstClr val="black"/>
                </a:solidFill>
                <a:latin typeface="Arial" panose="020B0604020202020204" pitchFamily="34" charset="0"/>
                <a:cs typeface="Arial" panose="020B0604020202020204" pitchFamily="34" charset="0"/>
              </a:rPr>
              <a:t>hoặc</a:t>
            </a:r>
            <a:r>
              <a:rPr lang="en-US" sz="2000" b="1" dirty="0">
                <a:solidFill>
                  <a:prstClr val="black"/>
                </a:solidFill>
                <a:latin typeface="Arial" panose="020B0604020202020204" pitchFamily="34" charset="0"/>
                <a:cs typeface="Arial" panose="020B0604020202020204" pitchFamily="34" charset="0"/>
              </a:rPr>
              <a:t> 3) </a:t>
            </a:r>
            <a:r>
              <a:rPr lang="en-US" sz="2000" b="1" dirty="0" err="1">
                <a:solidFill>
                  <a:prstClr val="black"/>
                </a:solidFill>
                <a:latin typeface="Arial" panose="020B0604020202020204" pitchFamily="34" charset="0"/>
                <a:cs typeface="Arial" panose="020B0604020202020204" pitchFamily="34" charset="0"/>
              </a:rPr>
              <a:t>theo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dãy</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bàn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Mỗi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dãy</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cử</a:t>
            </a:r>
            <a:r>
              <a:rPr lang="en-US" sz="2000" b="1" dirty="0">
                <a:solidFill>
                  <a:prstClr val="black"/>
                </a:solidFill>
                <a:latin typeface="Arial" panose="020B0604020202020204" pitchFamily="34" charset="0"/>
                <a:cs typeface="Arial" panose="020B0604020202020204" pitchFamily="34" charset="0"/>
              </a:rPr>
              <a:t> 1 </a:t>
            </a:r>
            <a:r>
              <a:rPr lang="en-US" sz="2000" b="1" dirty="0" err="1">
                <a:solidFill>
                  <a:prstClr val="black"/>
                </a:solidFill>
                <a:latin typeface="Arial" panose="020B0604020202020204" pitchFamily="34" charset="0"/>
                <a:cs typeface="Arial" panose="020B0604020202020204" pitchFamily="34" charset="0"/>
              </a:rPr>
              <a:t>đâị</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diện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Lần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lượt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đọc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câu</a:t>
            </a:r>
            <a:r>
              <a:rPr lang="en-US" sz="2000" b="1" dirty="0">
                <a:solidFill>
                  <a:prstClr val="black"/>
                </a:solidFill>
                <a:latin typeface="Arial" panose="020B0604020202020204" pitchFamily="34" charset="0"/>
                <a:cs typeface="Arial" panose="020B0604020202020204" pitchFamily="34" charset="0"/>
              </a:rPr>
              <a:t> ca </a:t>
            </a:r>
            <a:r>
              <a:rPr lang="en-US" sz="2000" b="1" dirty="0" err="1">
                <a:solidFill>
                  <a:prstClr val="black"/>
                </a:solidFill>
                <a:latin typeface="Arial" panose="020B0604020202020204" pitchFamily="34" charset="0"/>
                <a:cs typeface="Arial" panose="020B0604020202020204" pitchFamily="34" charset="0"/>
              </a:rPr>
              <a:t>dao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tục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ngữ</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châm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ngôn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về</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truyền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thống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tốt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đẹp</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Không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được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đọc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lặp</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lại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câu</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người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khác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Đến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lượt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đội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nào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không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đọc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được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sẽ</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bị</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loại</a:t>
            </a:r>
            <a:r>
              <a:rPr lang="en-US" sz="2000" b="1" dirty="0">
                <a:solidFill>
                  <a:prstClr val="black"/>
                </a:solidFill>
                <a:latin typeface="Arial" panose="020B0604020202020204" pitchFamily="34" charset="0"/>
                <a:cs typeface="Arial" panose="020B0604020202020204" pitchFamily="34" charset="0"/>
              </a:rPr>
              <a:t>. </a:t>
            </a: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887268"/>
            <a:ext cx="7237331" cy="4466290"/>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6">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5161440"/>
              </p:ext>
            </p:extLst>
          </p:nvPr>
        </p:nvGraphicFramePr>
        <p:xfrm>
          <a:off x="523752" y="2594973"/>
          <a:ext cx="5058058" cy="2865120"/>
        </p:xfrm>
        <a:graphic>
          <a:graphicData uri="http://schemas.openxmlformats.org/drawingml/2006/table">
            <a:tbl>
              <a:tblPr>
                <a:tableStyleId>{5C22544A-7EE6-4342-B048-85BDC9FD1C3A}</a:tableStyleId>
              </a:tblPr>
              <a:tblGrid>
                <a:gridCol w="5058058">
                  <a:extLst>
                    <a:ext uri="{9D8B030D-6E8A-4147-A177-3AD203B41FA5}">
                      <a16:colId xmlns:a16="http://schemas.microsoft.com/office/drawing/2014/main" val="20000"/>
                    </a:ext>
                  </a:extLst>
                </a:gridCol>
              </a:tblGrid>
              <a:tr h="990600">
                <a:tc>
                  <a:txBody>
                    <a:bodyPr/>
                    <a:lstStyle/>
                    <a:p>
                      <a:r>
                        <a:rPr lang="en-US" sz="2800" kern="1200" dirty="0">
                          <a:solidFill>
                            <a:srgbClr val="0000FF"/>
                          </a:solidFill>
                          <a:effectLst/>
                          <a:latin typeface="#9Slide05 Brannboll Ny" panose="02000000000000000000" pitchFamily="2" charset="0"/>
                          <a:ea typeface="+mn-ea"/>
                          <a:cs typeface="+mn-cs"/>
                        </a:rPr>
                        <a:t> </a:t>
                      </a:r>
                      <a:r>
                        <a:rPr lang="en-US" sz="2000" kern="1200" dirty="0">
                          <a:solidFill>
                            <a:schemeClr val="dk1"/>
                          </a:solidFill>
                          <a:effectLst/>
                          <a:latin typeface="Arial" panose="020B0604020202020204" pitchFamily="34" charset="0"/>
                          <a:ea typeface="+mn-ea"/>
                          <a:cs typeface="Arial" panose="020B0604020202020204" pitchFamily="34" charset="0"/>
                        </a:rPr>
                        <a:t>4. </a:t>
                      </a:r>
                      <a:r>
                        <a:rPr lang="en-US" sz="2000" kern="1200" dirty="0" err="1">
                          <a:solidFill>
                            <a:schemeClr val="dk1"/>
                          </a:solidFill>
                          <a:effectLst/>
                          <a:latin typeface="Arial" panose="020B0604020202020204" pitchFamily="34" charset="0"/>
                          <a:ea typeface="+mn-ea"/>
                          <a:cs typeface="Arial" panose="020B0604020202020204" pitchFamily="34" charset="0"/>
                        </a:rPr>
                        <a:t>Trong</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các</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câu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tục</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ngữ</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thành</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ngữ</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sau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câu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nào</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nói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vẻ</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tình</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yêu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thương</a:t>
                      </a:r>
                      <a:r>
                        <a:rPr lang="en-US" sz="2000" kern="1200" dirty="0">
                          <a:solidFill>
                            <a:schemeClr val="dk1"/>
                          </a:solidFill>
                          <a:effectLst/>
                          <a:latin typeface="Arial" panose="020B0604020202020204" pitchFamily="34" charset="0"/>
                          <a:ea typeface="+mn-ea"/>
                          <a:cs typeface="Arial" panose="020B0604020202020204" pitchFamily="34" charset="0"/>
                        </a:rPr>
                        <a:t> con </a:t>
                      </a:r>
                      <a:r>
                        <a:rPr lang="en-US" sz="2000" kern="1200" dirty="0" err="1">
                          <a:solidFill>
                            <a:schemeClr val="dk1"/>
                          </a:solidFill>
                          <a:effectLst/>
                          <a:latin typeface="Arial" panose="020B0604020202020204" pitchFamily="34" charset="0"/>
                          <a:ea typeface="+mn-ea"/>
                          <a:cs typeface="Arial" panose="020B0604020202020204" pitchFamily="34" charset="0"/>
                        </a:rPr>
                        <a:t>người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Vì</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sao</a:t>
                      </a:r>
                      <a:r>
                        <a:rPr lang="en-US" sz="2000" kern="1200" dirty="0">
                          <a:solidFill>
                            <a:schemeClr val="dk1"/>
                          </a:solidFill>
                          <a:effectLst/>
                          <a:latin typeface="Arial" panose="020B0604020202020204" pitchFamily="34" charset="0"/>
                          <a:ea typeface="+mn-ea"/>
                          <a:cs typeface="Arial" panose="020B0604020202020204" pitchFamily="34" charset="0"/>
                        </a:rPr>
                        <a:t>?</a:t>
                      </a:r>
                    </a:p>
                    <a:p>
                      <a:r>
                        <a:rPr lang="en-US" sz="2000" kern="1200" dirty="0">
                          <a:solidFill>
                            <a:schemeClr val="dk1"/>
                          </a:solidFill>
                          <a:effectLst/>
                          <a:latin typeface="Arial" panose="020B0604020202020204" pitchFamily="34" charset="0"/>
                          <a:ea typeface="+mn-ea"/>
                          <a:cs typeface="Arial" panose="020B0604020202020204" pitchFamily="34" charset="0"/>
                        </a:rPr>
                        <a:t>A. </a:t>
                      </a:r>
                      <a:r>
                        <a:rPr lang="en-US" sz="2000" kern="1200" dirty="0" err="1">
                          <a:solidFill>
                            <a:schemeClr val="dk1"/>
                          </a:solidFill>
                          <a:effectLst/>
                          <a:latin typeface="Arial" panose="020B0604020202020204" pitchFamily="34" charset="0"/>
                          <a:ea typeface="+mn-ea"/>
                          <a:cs typeface="Arial" panose="020B0604020202020204" pitchFamily="34" charset="0"/>
                        </a:rPr>
                        <a:t>Một</a:t>
                      </a:r>
                      <a:r>
                        <a:rPr lang="en-US" sz="2000" kern="1200" dirty="0">
                          <a:solidFill>
                            <a:schemeClr val="dk1"/>
                          </a:solidFill>
                          <a:effectLst/>
                          <a:latin typeface="Arial" panose="020B0604020202020204" pitchFamily="34" charset="0"/>
                          <a:ea typeface="+mn-ea"/>
                          <a:cs typeface="Arial" panose="020B0604020202020204" pitchFamily="34" charset="0"/>
                        </a:rPr>
                        <a:t> con </a:t>
                      </a:r>
                      <a:r>
                        <a:rPr lang="en-US" sz="2000" kern="1200" dirty="0" err="1">
                          <a:solidFill>
                            <a:schemeClr val="dk1"/>
                          </a:solidFill>
                          <a:effectLst/>
                          <a:latin typeface="Arial" panose="020B0604020202020204" pitchFamily="34" charset="0"/>
                          <a:ea typeface="+mn-ea"/>
                          <a:cs typeface="Arial" panose="020B0604020202020204" pitchFamily="34" charset="0"/>
                        </a:rPr>
                        <a:t>ngựa</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đau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cả</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tàu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bỏ</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cỏ</a:t>
                      </a:r>
                      <a:r>
                        <a:rPr lang="en-US" sz="2000" kern="1200" dirty="0">
                          <a:solidFill>
                            <a:schemeClr val="dk1"/>
                          </a:solidFill>
                          <a:effectLst/>
                          <a:latin typeface="Arial" panose="020B0604020202020204" pitchFamily="34" charset="0"/>
                          <a:ea typeface="+mn-ea"/>
                          <a:cs typeface="Arial" panose="020B0604020202020204" pitchFamily="34" charset="0"/>
                        </a:rPr>
                        <a:t>.</a:t>
                      </a:r>
                    </a:p>
                    <a:p>
                      <a:r>
                        <a:rPr lang="en-US" sz="2000" kern="1200" dirty="0">
                          <a:solidFill>
                            <a:schemeClr val="dk1"/>
                          </a:solidFill>
                          <a:effectLst/>
                          <a:latin typeface="Arial" panose="020B0604020202020204" pitchFamily="34" charset="0"/>
                          <a:ea typeface="+mn-ea"/>
                          <a:cs typeface="Arial" panose="020B0604020202020204" pitchFamily="34" charset="0"/>
                        </a:rPr>
                        <a:t>B. </a:t>
                      </a:r>
                      <a:r>
                        <a:rPr lang="en-US" sz="2000" kern="1200" dirty="0" err="1">
                          <a:solidFill>
                            <a:schemeClr val="dk1"/>
                          </a:solidFill>
                          <a:effectLst/>
                          <a:latin typeface="Arial" panose="020B0604020202020204" pitchFamily="34" charset="0"/>
                          <a:ea typeface="+mn-ea"/>
                          <a:cs typeface="Arial" panose="020B0604020202020204" pitchFamily="34" charset="0"/>
                        </a:rPr>
                        <a:t>Mội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miếng</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khi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đới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bằng</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một</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gói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khi</a:t>
                      </a:r>
                      <a:r>
                        <a:rPr lang="en-US" sz="2000" kern="1200" dirty="0">
                          <a:solidFill>
                            <a:schemeClr val="dk1"/>
                          </a:solidFill>
                          <a:effectLst/>
                          <a:latin typeface="Arial" panose="020B0604020202020204" pitchFamily="34" charset="0"/>
                          <a:ea typeface="+mn-ea"/>
                          <a:cs typeface="Arial" panose="020B0604020202020204" pitchFamily="34" charset="0"/>
                        </a:rPr>
                        <a:t> no.</a:t>
                      </a:r>
                    </a:p>
                    <a:p>
                      <a:r>
                        <a:rPr lang="en-US" sz="2000" kern="1200" dirty="0">
                          <a:solidFill>
                            <a:schemeClr val="dk1"/>
                          </a:solidFill>
                          <a:effectLst/>
                          <a:latin typeface="Arial" panose="020B0604020202020204" pitchFamily="34" charset="0"/>
                          <a:ea typeface="+mn-ea"/>
                          <a:cs typeface="Arial" panose="020B0604020202020204" pitchFamily="34" charset="0"/>
                        </a:rPr>
                        <a:t>C. </a:t>
                      </a:r>
                      <a:r>
                        <a:rPr lang="en-US" sz="2000" kern="1200" dirty="0" err="1">
                          <a:solidFill>
                            <a:schemeClr val="dk1"/>
                          </a:solidFill>
                          <a:effectLst/>
                          <a:latin typeface="Arial" panose="020B0604020202020204" pitchFamily="34" charset="0"/>
                          <a:ea typeface="+mn-ea"/>
                          <a:cs typeface="Arial" panose="020B0604020202020204" pitchFamily="34" charset="0"/>
                        </a:rPr>
                        <a:t>Khỏng</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ai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giàu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ba</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họ</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không</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ai</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khó</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ba</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đời</a:t>
                      </a:r>
                      <a:r>
                        <a:rPr lang="en-US" sz="2000" kern="1200" dirty="0">
                          <a:solidFill>
                            <a:schemeClr val="dk1"/>
                          </a:solidFill>
                          <a:effectLst/>
                          <a:latin typeface="Arial" panose="020B0604020202020204" pitchFamily="34" charset="0"/>
                          <a:ea typeface="+mn-ea"/>
                          <a:cs typeface="Arial" panose="020B0604020202020204" pitchFamily="34" charset="0"/>
                        </a:rPr>
                        <a:t>.</a:t>
                      </a:r>
                    </a:p>
                    <a:p>
                      <a:r>
                        <a:rPr lang="en-US" sz="2000" kern="1200" dirty="0">
                          <a:solidFill>
                            <a:schemeClr val="dk1"/>
                          </a:solidFill>
                          <a:effectLst/>
                          <a:latin typeface="Arial" panose="020B0604020202020204" pitchFamily="34" charset="0"/>
                          <a:ea typeface="+mn-ea"/>
                          <a:cs typeface="Arial" panose="020B0604020202020204" pitchFamily="34" charset="0"/>
                        </a:rPr>
                        <a:t>D. </a:t>
                      </a:r>
                      <a:r>
                        <a:rPr lang="en-US" sz="2000" kern="1200" dirty="0" err="1">
                          <a:solidFill>
                            <a:schemeClr val="dk1"/>
                          </a:solidFill>
                          <a:effectLst/>
                          <a:latin typeface="Arial" panose="020B0604020202020204" pitchFamily="34" charset="0"/>
                          <a:ea typeface="+mn-ea"/>
                          <a:cs typeface="Arial" panose="020B0604020202020204" pitchFamily="34" charset="0"/>
                        </a:rPr>
                        <a:t>Chị</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ngã</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em</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nâng</a:t>
                      </a:r>
                      <a:r>
                        <a:rPr lang="en-US" sz="2000" kern="1200" dirty="0">
                          <a:solidFill>
                            <a:schemeClr val="dk1"/>
                          </a:solidFill>
                          <a:effectLst/>
                          <a:latin typeface="Arial" panose="020B0604020202020204" pitchFamily="34" charset="0"/>
                          <a:ea typeface="+mn-ea"/>
                          <a:cs typeface="Arial" panose="020B0604020202020204" pitchFamily="34" charset="0"/>
                        </a:rPr>
                        <a:t>.</a:t>
                      </a:r>
                    </a:p>
                    <a:p>
                      <a:r>
                        <a:rPr lang="en-US" sz="2000" kern="1200" dirty="0">
                          <a:solidFill>
                            <a:schemeClr val="dk1"/>
                          </a:solidFill>
                          <a:effectLst/>
                          <a:latin typeface="Arial" panose="020B0604020202020204" pitchFamily="34" charset="0"/>
                          <a:ea typeface="+mn-ea"/>
                          <a:cs typeface="Arial" panose="020B0604020202020204" pitchFamily="34" charset="0"/>
                        </a:rPr>
                        <a:t>E. </a:t>
                      </a:r>
                      <a:r>
                        <a:rPr lang="en-US" sz="2000" kern="1200" dirty="0" err="1">
                          <a:solidFill>
                            <a:schemeClr val="dk1"/>
                          </a:solidFill>
                          <a:effectLst/>
                          <a:latin typeface="Arial" panose="020B0604020202020204" pitchFamily="34" charset="0"/>
                          <a:ea typeface="+mn-ea"/>
                          <a:cs typeface="Arial" panose="020B0604020202020204" pitchFamily="34" charset="0"/>
                        </a:rPr>
                        <a:t>Máu</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chảy</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ruột</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mềm</a:t>
                      </a:r>
                      <a:r>
                        <a:rPr lang="en-US" sz="2000" kern="1200" dirty="0">
                          <a:solidFill>
                            <a:schemeClr val="dk1"/>
                          </a:solidFill>
                          <a:effectLst/>
                          <a:latin typeface="Arial" panose="020B0604020202020204" pitchFamily="34" charset="0"/>
                          <a:ea typeface="+mn-ea"/>
                          <a:cs typeface="Arial" panose="020B0604020202020204" pitchFamily="34" charset="0"/>
                        </a:rPr>
                        <a:t>.</a:t>
                      </a:r>
                    </a:p>
                    <a:p>
                      <a:r>
                        <a:rPr lang="en-US" sz="2000" kern="1200" dirty="0">
                          <a:solidFill>
                            <a:schemeClr val="dk1"/>
                          </a:solidFill>
                          <a:effectLst/>
                          <a:latin typeface="Arial" panose="020B0604020202020204" pitchFamily="34" charset="0"/>
                          <a:ea typeface="+mn-ea"/>
                          <a:cs typeface="Arial" panose="020B0604020202020204" pitchFamily="34" charset="0"/>
                        </a:rPr>
                        <a:t>G. </a:t>
                      </a:r>
                      <a:r>
                        <a:rPr lang="en-US" sz="2000" kern="1200" dirty="0" err="1">
                          <a:solidFill>
                            <a:schemeClr val="dk1"/>
                          </a:solidFill>
                          <a:effectLst/>
                          <a:latin typeface="Arial" panose="020B0604020202020204" pitchFamily="34" charset="0"/>
                          <a:ea typeface="+mn-ea"/>
                          <a:cs typeface="Arial" panose="020B0604020202020204" pitchFamily="34" charset="0"/>
                        </a:rPr>
                        <a:t>Lá</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lành</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đùm</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lá</a:t>
                      </a:r>
                      <a:r>
                        <a:rPr lang="en-US" sz="2000" kern="1200" dirty="0">
                          <a:solidFill>
                            <a:schemeClr val="dk1"/>
                          </a:solidFill>
                          <a:effectLst/>
                          <a:latin typeface="Arial" panose="020B0604020202020204" pitchFamily="34" charset="0"/>
                          <a:ea typeface="+mn-ea"/>
                          <a:cs typeface="Arial" panose="020B0604020202020204" pitchFamily="34" charset="0"/>
                        </a:rPr>
                        <a:t> </a:t>
                      </a:r>
                      <a:r>
                        <a:rPr lang="en-US" sz="2000" kern="1200" dirty="0" err="1">
                          <a:solidFill>
                            <a:schemeClr val="dk1"/>
                          </a:solidFill>
                          <a:effectLst/>
                          <a:latin typeface="Arial" panose="020B0604020202020204" pitchFamily="34" charset="0"/>
                          <a:ea typeface="+mn-ea"/>
                          <a:cs typeface="Arial" panose="020B0604020202020204" pitchFamily="34" charset="0"/>
                        </a:rPr>
                        <a:t>rách</a:t>
                      </a:r>
                      <a:r>
                        <a:rPr lang="en-US" sz="2000" kern="1200" dirty="0">
                          <a:solidFill>
                            <a:schemeClr val="dk1"/>
                          </a:solidFill>
                          <a:effectLst/>
                          <a:latin typeface="Arial" panose="020B0604020202020204" pitchFamily="34" charset="0"/>
                          <a:ea typeface="+mn-ea"/>
                          <a:cs typeface="Arial" panose="020B0604020202020204" pitchFamily="34" charset="0"/>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17520508"/>
              </p:ext>
            </p:extLst>
          </p:nvPr>
        </p:nvGraphicFramePr>
        <p:xfrm>
          <a:off x="6666124" y="1887268"/>
          <a:ext cx="5370602" cy="3541776"/>
        </p:xfrm>
        <a:graphic>
          <a:graphicData uri="http://schemas.openxmlformats.org/drawingml/2006/table">
            <a:tbl>
              <a:tblPr/>
              <a:tblGrid>
                <a:gridCol w="5370602">
                  <a:extLst>
                    <a:ext uri="{9D8B030D-6E8A-4147-A177-3AD203B41FA5}">
                      <a16:colId xmlns:a16="http://schemas.microsoft.com/office/drawing/2014/main" val="20000"/>
                    </a:ext>
                  </a:extLst>
                </a:gridCol>
              </a:tblGrid>
              <a:tr h="960120">
                <a:tc>
                  <a:txBody>
                    <a:bodyPr/>
                    <a:lstStyle/>
                    <a:p>
                      <a:r>
                        <a:rPr lang="en-US" sz="2400" kern="1200" dirty="0">
                          <a:solidFill>
                            <a:schemeClr val="tx1"/>
                          </a:solidFill>
                          <a:effectLst/>
                          <a:latin typeface="SVN-Vanilla Daisy Pro" panose="00000500000000000000" pitchFamily="2" charset="0"/>
                          <a:ea typeface="+mn-ea"/>
                          <a:cs typeface="+mn-cs"/>
                        </a:rPr>
                        <a:t>4</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Tục</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ngữ</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thành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ngữ</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sau</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câu</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nói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về</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tình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yêu</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thương</a:t>
                      </a:r>
                      <a:r>
                        <a:rPr lang="en-US" sz="2000" kern="1200" dirty="0">
                          <a:solidFill>
                            <a:schemeClr val="tx1"/>
                          </a:solidFill>
                          <a:effectLst/>
                          <a:latin typeface="Arial" panose="020B0604020202020204" pitchFamily="34" charset="0"/>
                          <a:ea typeface="+mn-ea"/>
                          <a:cs typeface="Arial" panose="020B0604020202020204" pitchFamily="34" charset="0"/>
                        </a:rPr>
                        <a:t> con </a:t>
                      </a:r>
                      <a:r>
                        <a:rPr lang="en-US" sz="2000" kern="1200" dirty="0" err="1">
                          <a:solidFill>
                            <a:schemeClr val="tx1"/>
                          </a:solidFill>
                          <a:effectLst/>
                          <a:latin typeface="Arial" panose="020B0604020202020204" pitchFamily="34" charset="0"/>
                          <a:ea typeface="+mn-ea"/>
                          <a:cs typeface="Arial" panose="020B0604020202020204" pitchFamily="34" charset="0"/>
                        </a:rPr>
                        <a:t>người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là</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Lá</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lành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đùm</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lá</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rách</a:t>
                      </a:r>
                      <a:r>
                        <a:rPr lang="en-US" sz="2000" kern="1200" dirty="0">
                          <a:solidFill>
                            <a:schemeClr val="tx1"/>
                          </a:solidFill>
                          <a:effectLst/>
                          <a:latin typeface="Arial" panose="020B0604020202020204" pitchFamily="34" charset="0"/>
                          <a:ea typeface="+mn-ea"/>
                          <a:cs typeface="Arial" panose="020B0604020202020204" pitchFamily="34" charset="0"/>
                        </a:rPr>
                        <a:t>. </a:t>
                      </a:r>
                    </a:p>
                    <a:p>
                      <a:r>
                        <a:rPr lang="en-US" sz="2000" kern="1200" dirty="0" err="1">
                          <a:solidFill>
                            <a:schemeClr val="tx1"/>
                          </a:solidFill>
                          <a:effectLst/>
                          <a:latin typeface="Arial" panose="020B0604020202020204" pitchFamily="34" charset="0"/>
                          <a:ea typeface="+mn-ea"/>
                          <a:cs typeface="Arial" panose="020B0604020202020204" pitchFamily="34" charset="0"/>
                        </a:rPr>
                        <a:t>Vì</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muốn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trở</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thành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một</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cái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cây</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lớn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thì</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khi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lá</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này</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rách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thì</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lá</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lành</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phải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bảo</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vệ</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đùm</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bọc</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có</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thế</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cây</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mới</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phát</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triển</a:t>
                      </a:r>
                      <a:r>
                        <a:rPr lang="en-US" sz="2000" kern="1200" dirty="0">
                          <a:solidFill>
                            <a:schemeClr val="tx1"/>
                          </a:solidFill>
                          <a:effectLst/>
                          <a:latin typeface="Arial" panose="020B0604020202020204" pitchFamily="34" charset="0"/>
                          <a:ea typeface="+mn-ea"/>
                          <a:cs typeface="Arial" panose="020B0604020202020204" pitchFamily="34" charset="0"/>
                        </a:rPr>
                        <a:t> </a:t>
                      </a:r>
                      <a:r>
                        <a:rPr lang="en-US" sz="2000" kern="1200" dirty="0" err="1">
                          <a:solidFill>
                            <a:schemeClr val="tx1"/>
                          </a:solidFill>
                          <a:effectLst/>
                          <a:latin typeface="Arial" panose="020B0604020202020204" pitchFamily="34" charset="0"/>
                          <a:ea typeface="+mn-ea"/>
                          <a:cs typeface="Arial" panose="020B0604020202020204" pitchFamily="34" charset="0"/>
                        </a:rPr>
                        <a:t>được</a:t>
                      </a:r>
                      <a:r>
                        <a:rPr lang="en-US" sz="2000" kern="1200" dirty="0">
                          <a:solidFill>
                            <a:schemeClr val="tx1"/>
                          </a:solidFill>
                          <a:effectLst/>
                          <a:latin typeface="Arial" panose="020B0604020202020204" pitchFamily="34" charset="0"/>
                          <a:ea typeface="+mn-ea"/>
                          <a:cs typeface="Arial" panose="020B0604020202020204" pitchFamily="34" charset="0"/>
                        </a:rPr>
                        <a:t>.</a:t>
                      </a:r>
                    </a:p>
                    <a:p>
                      <a:pPr marL="0" marR="0" algn="just">
                        <a:lnSpc>
                          <a:spcPct val="107000"/>
                        </a:lnSpc>
                        <a:spcBef>
                          <a:spcPts val="0"/>
                        </a:spcBef>
                        <a:spcAft>
                          <a:spcPts val="0"/>
                        </a:spcAft>
                      </a:pP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Nghĩa</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đen</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Lá</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lành</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che</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chở</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bao</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bọc</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lá</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rách</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khỏi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tác</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xấu</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môi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trường</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Nghĩa</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bóng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cuộc</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đầy</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đủ</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cần</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đùm</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bọc</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đỡ</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những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gặp</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hoàn</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cảnh</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khó</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khăn</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cuộc</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sống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con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phải</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biết</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yêu</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thương</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đỡ</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lẫn</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nhau</a:t>
                      </a:r>
                      <a:r>
                        <a:rPr lang="en-US" sz="2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06633"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199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Arial" panose="020B0604020202020204" pitchFamily="34" charset="0"/>
                <a:ea typeface="微软雅黑" panose="020B0503020204020204" pitchFamily="34" charset="-122"/>
                <a:cs typeface="Arial" panose="020B0604020202020204" pitchFamily="34"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Arial" panose="020B0604020202020204" pitchFamily="34" charset="0"/>
                <a:ea typeface="微软雅黑" panose="020B0503020204020204" pitchFamily="34" charset="-122"/>
                <a:cs typeface="Arial" panose="020B0604020202020204" pitchFamily="34" charset="0"/>
              </a:rPr>
              <a:t>THẨM THẤU ÂM NHẠC</a:t>
            </a:r>
            <a:endParaRPr lang="it-IT" altLang="en-US" sz="44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7" name="Shape 51"/>
          <p:cNvPicPr/>
          <p:nvPr/>
        </p:nvPicPr>
        <p:blipFill>
          <a:blip r:embed="rId5"/>
          <a:stretch/>
        </p:blipFill>
        <p:spPr>
          <a:xfrm>
            <a:off x="2832788" y="1849434"/>
            <a:ext cx="4037139" cy="2515910"/>
          </a:xfrm>
          <a:prstGeom prst="rect">
            <a:avLst/>
          </a:prstGeom>
        </p:spPr>
      </p:pic>
      <p:sp>
        <p:nvSpPr>
          <p:cNvPr id="3" name="Rectangle 2"/>
          <p:cNvSpPr/>
          <p:nvPr/>
        </p:nvSpPr>
        <p:spPr>
          <a:xfrm>
            <a:off x="1492376" y="4471330"/>
            <a:ext cx="9558797" cy="1671420"/>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Nghe</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người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như</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thân</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Nhạc</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và</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lời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Phạm</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Đăng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Khương</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và</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trả</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lời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câu</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000" dirty="0" err="1">
                <a:solidFill>
                  <a:srgbClr val="1D02DA"/>
                </a:solidFill>
                <a:latin typeface="Arial" panose="020B0604020202020204" pitchFamily="34" charset="0"/>
                <a:ea typeface="Arial" panose="020B0604020202020204" pitchFamily="34" charset="0"/>
                <a:cs typeface="Arial" panose="020B0604020202020204" pitchFamily="34" charset="0"/>
              </a:rPr>
              <a:t>hỏi</a:t>
            </a:r>
            <a:r>
              <a:rPr lang="en-US" sz="2000" dirty="0">
                <a:solidFill>
                  <a:srgbClr val="1D02DA"/>
                </a:solidFill>
                <a:latin typeface="Arial" panose="020B0604020202020204" pitchFamily="34" charset="0"/>
                <a:ea typeface="Arial" panose="020B0604020202020204" pitchFamily="34" charset="0"/>
                <a:cs typeface="Arial" panose="020B0604020202020204" pitchFamily="34"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834" y="103429"/>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IV.</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191015183"/>
              </p:ext>
            </p:extLst>
          </p:nvPr>
        </p:nvGraphicFramePr>
        <p:xfrm>
          <a:off x="590550" y="2730137"/>
          <a:ext cx="4115067" cy="341376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2800" kern="1200" dirty="0" err="1">
                          <a:solidFill>
                            <a:srgbClr val="0000FF"/>
                          </a:solidFill>
                          <a:effectLst/>
                          <a:latin typeface="Arial" panose="020B0604020202020204" pitchFamily="34" charset="0"/>
                          <a:ea typeface="+mn-ea"/>
                          <a:cs typeface="Arial" panose="020B0604020202020204" pitchFamily="34" charset="0"/>
                        </a:rPr>
                        <a:t>Câu</a:t>
                      </a:r>
                      <a:r>
                        <a:rPr lang="en-US" sz="2800" kern="1200" dirty="0">
                          <a:solidFill>
                            <a:srgbClr val="0000FF"/>
                          </a:solidFill>
                          <a:effectLst/>
                          <a:latin typeface="Arial" panose="020B0604020202020204" pitchFamily="34" charset="0"/>
                          <a:ea typeface="+mn-ea"/>
                          <a:cs typeface="Arial" panose="020B0604020202020204" pitchFamily="34" charset="0"/>
                        </a:rPr>
                        <a:t> 1: </a:t>
                      </a:r>
                      <a:r>
                        <a:rPr lang="en-US" sz="2800" kern="1200" dirty="0" err="1">
                          <a:solidFill>
                            <a:srgbClr val="0000FF"/>
                          </a:solidFill>
                          <a:effectLst/>
                          <a:latin typeface="Arial" panose="020B0604020202020204" pitchFamily="34" charset="0"/>
                          <a:ea typeface="+mn-ea"/>
                          <a:cs typeface="Arial" panose="020B0604020202020204" pitchFamily="34" charset="0"/>
                        </a:rPr>
                        <a:t>Sưu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tầm</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những</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bức</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tranh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bài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hát</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câu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thơ</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câu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chuyện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thể</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hiện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tình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yêu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thương</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giữa</a:t>
                      </a:r>
                      <a:r>
                        <a:rPr lang="en-US" sz="2800" kern="1200" dirty="0">
                          <a:solidFill>
                            <a:srgbClr val="0000FF"/>
                          </a:solidFill>
                          <a:effectLst/>
                          <a:latin typeface="Arial" panose="020B0604020202020204" pitchFamily="34" charset="0"/>
                          <a:ea typeface="+mn-ea"/>
                          <a:cs typeface="Arial" panose="020B0604020202020204" pitchFamily="34" charset="0"/>
                        </a:rPr>
                        <a:t> con </a:t>
                      </a:r>
                      <a:r>
                        <a:rPr lang="en-US" sz="2800" kern="1200" dirty="0" err="1">
                          <a:solidFill>
                            <a:srgbClr val="0000FF"/>
                          </a:solidFill>
                          <a:effectLst/>
                          <a:latin typeface="Arial" panose="020B0604020202020204" pitchFamily="34" charset="0"/>
                          <a:ea typeface="+mn-ea"/>
                          <a:cs typeface="Arial" panose="020B0604020202020204" pitchFamily="34" charset="0"/>
                        </a:rPr>
                        <a:t>người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với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cơn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người</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và</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dán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vào</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một</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tờ</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giấy</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lớn</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đề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làm</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thành</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bộ</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sưu</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tập</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về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chủ</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đề</a:t>
                      </a:r>
                      <a:r>
                        <a:rPr lang="en-US" sz="2800" kern="1200" dirty="0">
                          <a:solidFill>
                            <a:srgbClr val="0000FF"/>
                          </a:solidFill>
                          <a:effectLst/>
                          <a:latin typeface="Arial" panose="020B0604020202020204" pitchFamily="34" charset="0"/>
                          <a:ea typeface="+mn-ea"/>
                          <a:cs typeface="Arial" panose="020B0604020202020204" pitchFamily="34" charset="0"/>
                        </a:rPr>
                        <a:t> </a:t>
                      </a:r>
                      <a:r>
                        <a:rPr lang="en-US" sz="2800" kern="1200" dirty="0" err="1">
                          <a:solidFill>
                            <a:srgbClr val="0000FF"/>
                          </a:solidFill>
                          <a:effectLst/>
                          <a:latin typeface="Arial" panose="020B0604020202020204" pitchFamily="34" charset="0"/>
                          <a:ea typeface="+mn-ea"/>
                          <a:cs typeface="Arial" panose="020B0604020202020204" pitchFamily="34" charset="0"/>
                        </a:rPr>
                        <a:t>này</a:t>
                      </a:r>
                      <a:r>
                        <a:rPr lang="en-US" sz="2800" kern="1200" dirty="0">
                          <a:solidFill>
                            <a:srgbClr val="0000FF"/>
                          </a:solidFill>
                          <a:effectLst/>
                          <a:latin typeface="Arial" panose="020B0604020202020204" pitchFamily="34" charset="0"/>
                          <a:ea typeface="+mn-ea"/>
                          <a:cs typeface="Arial" panose="020B0604020202020204" pitchFamily="34" charset="0"/>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71847004"/>
              </p:ext>
            </p:extLst>
          </p:nvPr>
        </p:nvGraphicFramePr>
        <p:xfrm>
          <a:off x="5505450" y="1963307"/>
          <a:ext cx="4678031" cy="2834640"/>
        </p:xfrm>
        <a:graphic>
          <a:graphicData uri="http://schemas.openxmlformats.org/drawingml/2006/table">
            <a:tbl>
              <a:tblPr/>
              <a:tblGrid>
                <a:gridCol w="4678031">
                  <a:extLst>
                    <a:ext uri="{9D8B030D-6E8A-4147-A177-3AD203B41FA5}">
                      <a16:colId xmlns:a16="http://schemas.microsoft.com/office/drawing/2014/main" val="20000"/>
                    </a:ext>
                  </a:extLst>
                </a:gridCol>
              </a:tblGrid>
              <a:tr h="830580">
                <a:tc>
                  <a:txBody>
                    <a:bodyPr/>
                    <a:lstStyle/>
                    <a:p>
                      <a:endParaRPr lang="en-US" sz="1800" kern="1200" dirty="0">
                        <a:solidFill>
                          <a:schemeClr val="tx1"/>
                        </a:solidFill>
                        <a:effectLst/>
                        <a:latin typeface="+mn-lt"/>
                        <a:ea typeface="+mn-ea"/>
                        <a:cs typeface="+mn-cs"/>
                      </a:endParaRPr>
                    </a:p>
                    <a:p>
                      <a:r>
                        <a:rPr lang="en-US" sz="2800" b="0" kern="1200" dirty="0" err="1">
                          <a:solidFill>
                            <a:schemeClr val="tx1"/>
                          </a:solidFill>
                          <a:effectLst/>
                          <a:latin typeface="Arial" panose="020B0604020202020204" pitchFamily="34" charset="0"/>
                          <a:ea typeface="+mn-ea"/>
                          <a:cs typeface="Arial" panose="020B0604020202020204" pitchFamily="34" charset="0"/>
                        </a:rPr>
                        <a:t>Câu</a:t>
                      </a:r>
                      <a:r>
                        <a:rPr lang="en-US" sz="2800" b="0" kern="1200" dirty="0">
                          <a:solidFill>
                            <a:schemeClr val="tx1"/>
                          </a:solidFill>
                          <a:effectLst/>
                          <a:latin typeface="Arial" panose="020B0604020202020204" pitchFamily="34" charset="0"/>
                          <a:ea typeface="+mn-ea"/>
                          <a:cs typeface="Arial" panose="020B0604020202020204" pitchFamily="34" charset="0"/>
                        </a:rPr>
                        <a:t> 2: </a:t>
                      </a:r>
                      <a:r>
                        <a:rPr lang="en-US" sz="2800" b="0" kern="1200" dirty="0" err="1">
                          <a:solidFill>
                            <a:schemeClr val="tx1"/>
                          </a:solidFill>
                          <a:effectLst/>
                          <a:latin typeface="Arial" panose="020B0604020202020204" pitchFamily="34" charset="0"/>
                          <a:ea typeface="+mn-ea"/>
                          <a:cs typeface="Arial" panose="020B0604020202020204" pitchFamily="34" charset="0"/>
                        </a:rPr>
                        <a:t>Tự</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làm</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một</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bông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hoa</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và</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viết</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lời</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yêu</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thương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vào</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các</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cánh</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hoa</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để</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thể</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hiện</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tình</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yêu</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thương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với</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bạn</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bè</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trong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nhóm</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trong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lớp</a:t>
                      </a:r>
                      <a:r>
                        <a:rPr lang="en-US" sz="2800" b="0" kern="1200" dirty="0">
                          <a:solidFill>
                            <a:schemeClr val="tx1"/>
                          </a:solidFill>
                          <a:effectLst/>
                          <a:latin typeface="Arial" panose="020B0604020202020204" pitchFamily="34" charset="0"/>
                          <a:ea typeface="+mn-ea"/>
                          <a:cs typeface="Arial" panose="020B0604020202020204" pitchFamily="34" charset="0"/>
                        </a:rPr>
                        <a:t> hay </a:t>
                      </a:r>
                      <a:r>
                        <a:rPr lang="en-US" sz="2800" b="0" kern="1200" dirty="0" err="1">
                          <a:solidFill>
                            <a:schemeClr val="tx1"/>
                          </a:solidFill>
                          <a:effectLst/>
                          <a:latin typeface="Arial" panose="020B0604020202020204" pitchFamily="34" charset="0"/>
                          <a:ea typeface="+mn-ea"/>
                          <a:cs typeface="Arial" panose="020B0604020202020204" pitchFamily="34" charset="0"/>
                        </a:rPr>
                        <a:t>với</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người</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thân</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trong</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gia</a:t>
                      </a:r>
                      <a:r>
                        <a:rPr lang="en-US" sz="2800" b="0" kern="1200" dirty="0">
                          <a:solidFill>
                            <a:schemeClr val="tx1"/>
                          </a:solidFill>
                          <a:effectLst/>
                          <a:latin typeface="Arial" panose="020B0604020202020204" pitchFamily="34" charset="0"/>
                          <a:ea typeface="+mn-ea"/>
                          <a:cs typeface="Arial" panose="020B0604020202020204" pitchFamily="34" charset="0"/>
                        </a:rPr>
                        <a:t> </a:t>
                      </a:r>
                      <a:r>
                        <a:rPr lang="en-US" sz="2800" b="0" kern="1200" dirty="0" err="1">
                          <a:solidFill>
                            <a:schemeClr val="tx1"/>
                          </a:solidFill>
                          <a:effectLst/>
                          <a:latin typeface="Arial" panose="020B0604020202020204" pitchFamily="34" charset="0"/>
                          <a:ea typeface="+mn-ea"/>
                          <a:cs typeface="Arial" panose="020B0604020202020204" pitchFamily="34" charset="0"/>
                        </a:rPr>
                        <a:t>đình</a:t>
                      </a:r>
                      <a:r>
                        <a:rPr lang="en-US" sz="2800" b="0" kern="1200" dirty="0">
                          <a:solidFill>
                            <a:schemeClr val="tx1"/>
                          </a:solidFill>
                          <a:effectLst/>
                          <a:latin typeface="Arial" panose="020B0604020202020204" pitchFamily="34" charset="0"/>
                          <a:ea typeface="+mn-ea"/>
                          <a:cs typeface="Arial" panose="020B0604020202020204" pitchFamily="34" charset="0"/>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5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85898" y="1319813"/>
            <a:ext cx="1546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cảm thông</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chia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sẽ</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với</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các</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bạn</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endParaRPr lang="en-US" sz="2000" b="1" dirty="0">
              <a:solidFill>
                <a:srgbClr val="0000FF"/>
              </a:solidFill>
              <a:latin typeface="Arial" pitchFamily="34" charset="0"/>
              <a:cs typeface="Arial" pitchFamily="34" charset="0"/>
            </a:endParaRPr>
          </a:p>
        </p:txBody>
      </p:sp>
      <p:cxnSp>
        <p:nvCxnSpPr>
          <p:cNvPr id="15" name="Straight Connector 14">
            <a:extLst>
              <a:ext uri="{FF2B5EF4-FFF2-40B4-BE49-F238E27FC236}">
                <a16:creationId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2" y="880485"/>
            <a:ext cx="33214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Mình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sẽ</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hướng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dẫn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bạn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giải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bài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toán</a:t>
            </a:r>
            <a:endParaRPr lang="en-SG" altLang="en-US" sz="2000" dirty="0">
              <a:solidFill>
                <a:srgbClr val="000000"/>
              </a:solidFill>
              <a:latin typeface="Arial" panose="020B0604020202020204" pitchFamily="34" charset="0"/>
              <a:ea typeface="#9Slide03 Arima Madurai Black"/>
              <a:cs typeface="Arial" panose="020B0604020202020204" pitchFamily="34" charset="0"/>
            </a:endParaRPr>
          </a:p>
        </p:txBody>
      </p:sp>
      <p:cxnSp>
        <p:nvCxnSpPr>
          <p:cNvPr id="18" name="Straight Connector 17">
            <a:extLst>
              <a:ext uri="{FF2B5EF4-FFF2-40B4-BE49-F238E27FC236}">
                <a16:creationId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000" dirty="0">
                <a:solidFill>
                  <a:srgbClr val="000000"/>
                </a:solidFill>
                <a:latin typeface="Arial" panose="020B0604020202020204" pitchFamily="34" charset="0"/>
                <a:ea typeface="#9Slide03 Arima Madurai Black"/>
                <a:cs typeface="Arial" panose="020B0604020202020204" pitchFamily="34" charset="0"/>
              </a:rPr>
              <a:t>Con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rất</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yêu</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ông</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bà</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bố</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mẹ</a:t>
            </a:r>
            <a:r>
              <a:rPr lang="en-SG" altLang="en-US" sz="2000" dirty="0">
                <a:solidFill>
                  <a:srgbClr val="000000"/>
                </a:solidFill>
                <a:latin typeface="Arial" panose="020B0604020202020204" pitchFamily="34" charset="0"/>
                <a:ea typeface="#9Slide03 Arima Madurai Black"/>
                <a:cs typeface="Arial" panose="020B0604020202020204" pitchFamily="34" charset="0"/>
              </a:rPr>
              <a:t>.</a:t>
            </a:r>
          </a:p>
        </p:txBody>
      </p:sp>
      <p:cxnSp>
        <p:nvCxnSpPr>
          <p:cNvPr id="26" name="Straight Connector 25">
            <a:extLst>
              <a:ext uri="{FF2B5EF4-FFF2-40B4-BE49-F238E27FC236}">
                <a16:creationId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000" dirty="0" err="1">
                <a:solidFill>
                  <a:srgbClr val="000000"/>
                </a:solidFill>
                <a:latin typeface="Arial" panose="020B0604020202020204" pitchFamily="34" charset="0"/>
                <a:ea typeface="#9Slide03 Arima Madurai Black"/>
                <a:cs typeface="Arial" panose="020B0604020202020204" pitchFamily="34" charset="0"/>
              </a:rPr>
              <a:t>Em</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biết</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ơn</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thầy</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cô</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bảo</a:t>
            </a:r>
            <a:r>
              <a:rPr lang="en-SG" altLang="en-US" sz="2000" dirty="0">
                <a:solidFill>
                  <a:srgbClr val="000000"/>
                </a:solidFill>
                <a:latin typeface="Arial" panose="020B0604020202020204" pitchFamily="34" charset="0"/>
                <a:ea typeface="#9Slide03 Arima Madurai Black"/>
                <a:cs typeface="Arial" panose="020B0604020202020204" pitchFamily="34" charset="0"/>
              </a:rPr>
              <a:t> ban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dìu</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dắt</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chúng</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em</a:t>
            </a:r>
            <a:endParaRPr lang="en-SG" altLang="en-US" sz="2000" dirty="0">
              <a:solidFill>
                <a:srgbClr val="000000"/>
              </a:solidFill>
              <a:latin typeface="Arial" panose="020B0604020202020204" pitchFamily="34" charset="0"/>
              <a:ea typeface="#9Slide03 Arima Madurai Black"/>
              <a:cs typeface="Arial" panose="020B0604020202020204" pitchFamily="34" charset="0"/>
            </a:endParaRPr>
          </a:p>
        </p:txBody>
      </p:sp>
      <p:cxnSp>
        <p:nvCxnSpPr>
          <p:cNvPr id="29" name="Straight Connector 28">
            <a:extLst>
              <a:ext uri="{FF2B5EF4-FFF2-40B4-BE49-F238E27FC236}">
                <a16:creationId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000" dirty="0" err="1">
                <a:solidFill>
                  <a:srgbClr val="000000"/>
                </a:solidFill>
                <a:latin typeface="Arial" panose="020B0604020202020204" pitchFamily="34" charset="0"/>
                <a:ea typeface="#9Slide03 Arima Madurai Black"/>
                <a:cs typeface="Arial" panose="020B0604020202020204" pitchFamily="34" charset="0"/>
              </a:rPr>
              <a:t>Để</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mình</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trực</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nhật</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cùng</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bạn</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nhé</a:t>
            </a:r>
            <a:endParaRPr lang="en-SG" altLang="en-US" sz="2000" dirty="0">
              <a:solidFill>
                <a:srgbClr val="000000"/>
              </a:solidFill>
              <a:latin typeface="Arial" panose="020B0604020202020204" pitchFamily="34" charset="0"/>
              <a:ea typeface="#9Slide03 Arima Madurai Black"/>
              <a:cs typeface="Arial" panose="020B0604020202020204" pitchFamily="34" charset="0"/>
            </a:endParaRPr>
          </a:p>
        </p:txBody>
      </p:sp>
      <p:cxnSp>
        <p:nvCxnSpPr>
          <p:cNvPr id="32" name="Straight Connector 31">
            <a:extLst>
              <a:ext uri="{FF2B5EF4-FFF2-40B4-BE49-F238E27FC236}">
                <a16:creationId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000" dirty="0" err="1">
                <a:solidFill>
                  <a:srgbClr val="000000"/>
                </a:solidFill>
                <a:latin typeface="Arial" panose="020B0604020202020204" pitchFamily="34" charset="0"/>
                <a:ea typeface="#9Slide03 Arima Madurai Black"/>
                <a:cs typeface="Arial" panose="020B0604020202020204" pitchFamily="34" charset="0"/>
              </a:rPr>
              <a:t>Bố</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có</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mệt</a:t>
            </a:r>
            <a:r>
              <a:rPr lang="en-SG" altLang="en-US" sz="2000" dirty="0">
                <a:solidFill>
                  <a:srgbClr val="000000"/>
                </a:solidFill>
                <a:latin typeface="Arial" panose="020B0604020202020204" pitchFamily="34" charset="0"/>
                <a:ea typeface="#9Slide03 Arima Madurai Black"/>
                <a:cs typeface="Arial" panose="020B0604020202020204" pitchFamily="34" charset="0"/>
              </a:rPr>
              <a:t> </a:t>
            </a:r>
            <a:r>
              <a:rPr lang="en-SG" altLang="en-US" sz="2000" dirty="0" err="1">
                <a:solidFill>
                  <a:srgbClr val="000000"/>
                </a:solidFill>
                <a:latin typeface="Arial" panose="020B0604020202020204" pitchFamily="34" charset="0"/>
                <a:ea typeface="#9Slide03 Arima Madurai Black"/>
                <a:cs typeface="Arial" panose="020B0604020202020204" pitchFamily="34" charset="0"/>
              </a:rPr>
              <a:t>không</a:t>
            </a:r>
            <a:r>
              <a:rPr lang="en-SG" altLang="en-US" sz="2000" dirty="0">
                <a:solidFill>
                  <a:srgbClr val="000000"/>
                </a:solidFill>
                <a:latin typeface="Arial" panose="020B0604020202020204" pitchFamily="34" charset="0"/>
                <a:ea typeface="#9Slide03 Arima Madurai Black"/>
                <a:cs typeface="Arial" panose="020B0604020202020204" pitchFamily="34" charset="0"/>
              </a:rPr>
              <a:t> ạ?</a:t>
            </a:r>
          </a:p>
        </p:txBody>
      </p:sp>
      <p:sp>
        <p:nvSpPr>
          <p:cNvPr id="2" name="TextBox 1"/>
          <p:cNvSpPr txBox="1"/>
          <p:nvPr/>
        </p:nvSpPr>
        <p:spPr>
          <a:xfrm>
            <a:off x="4961581" y="3213263"/>
            <a:ext cx="1782334" cy="707886"/>
          </a:xfrm>
          <a:prstGeom prst="rect">
            <a:avLst/>
          </a:prstGeom>
          <a:noFill/>
        </p:spPr>
        <p:txBody>
          <a:bodyPr wrap="square" rtlCol="0">
            <a:spAutoFit/>
          </a:bodyPr>
          <a:lstStyle/>
          <a:p>
            <a:r>
              <a:rPr lang="en-US" sz="2000" b="1" dirty="0" err="1">
                <a:solidFill>
                  <a:srgbClr val="FF0000"/>
                </a:solidFill>
                <a:latin typeface="Arial" panose="020B0604020202020204" pitchFamily="34" charset="0"/>
                <a:cs typeface="Arial" panose="020B0604020202020204" pitchFamily="34" charset="0"/>
              </a:rPr>
              <a:t>Yêu</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thương</a:t>
            </a:r>
            <a:r>
              <a:rPr lang="en-US" sz="2000" b="1" dirty="0">
                <a:solidFill>
                  <a:srgbClr val="FF0000"/>
                </a:solidFill>
                <a:latin typeface="Arial" panose="020B0604020202020204" pitchFamily="34" charset="0"/>
                <a:cs typeface="Arial" panose="020B0604020202020204" pitchFamily="34" charset="0"/>
              </a:rPr>
              <a:t> con </a:t>
            </a:r>
            <a:r>
              <a:rPr lang="en-US" sz="2000" b="1" dirty="0" err="1">
                <a:solidFill>
                  <a:srgbClr val="FF0000"/>
                </a:solidFill>
                <a:latin typeface="Arial" panose="020B0604020202020204" pitchFamily="34" charset="0"/>
                <a:cs typeface="Arial" panose="020B0604020202020204" pitchFamily="34" charset="0"/>
              </a:rPr>
              <a:t>người</a:t>
            </a:r>
            <a:endParaRPr lang="en-US" sz="20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2717276" y="2373568"/>
            <a:ext cx="2439920" cy="1323439"/>
          </a:xfrm>
          <a:prstGeom prst="rect">
            <a:avLst/>
          </a:prstGeom>
          <a:noFill/>
        </p:spPr>
        <p:txBody>
          <a:bodyPr wrap="square" rtlCol="0">
            <a:spAutoFit/>
          </a:bodyPr>
          <a:lstStyle/>
          <a:p>
            <a:r>
              <a:rPr lang="vi-VN"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Quan tâm, </a:t>
            </a:r>
            <a:endPar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r>
              <a:rPr lang="vi-VN"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chăm sóc các thành viên </a:t>
            </a:r>
            <a:endPar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a:p>
            <a:r>
              <a:rPr lang="vi-VN"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trong gia đình </a:t>
            </a:r>
            <a:endParaRPr lang="en-US" sz="2000" b="1" dirty="0">
              <a:solidFill>
                <a:srgbClr val="0000FF"/>
              </a:solidFill>
              <a:latin typeface="Arial" pitchFamily="34" charset="0"/>
              <a:cs typeface="Arial" pitchFamily="34" charset="0"/>
            </a:endParaRPr>
          </a:p>
        </p:txBody>
      </p:sp>
      <p:sp>
        <p:nvSpPr>
          <p:cNvPr id="5" name="TextBox 4"/>
          <p:cNvSpPr txBox="1"/>
          <p:nvPr/>
        </p:nvSpPr>
        <p:spPr>
          <a:xfrm>
            <a:off x="7519369" y="2826808"/>
            <a:ext cx="1678052" cy="707886"/>
          </a:xfrm>
          <a:prstGeom prst="rect">
            <a:avLst/>
          </a:prstGeom>
          <a:noFill/>
        </p:spPr>
        <p:txBody>
          <a:bodyPr wrap="square" rtlCol="0">
            <a:spAutoFit/>
          </a:bodyPr>
          <a:lstStyle/>
          <a:p>
            <a:pPr algn="ct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Biết</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ơn</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bố</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mẹ</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ông</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bà</a:t>
            </a:r>
            <a:endParaRPr lang="en-US" sz="2000" b="1" dirty="0">
              <a:solidFill>
                <a:srgbClr val="0000FF"/>
              </a:solidFill>
              <a:latin typeface="Arial" pitchFamily="34" charset="0"/>
              <a:cs typeface="Arial" pitchFamily="34" charset="0"/>
            </a:endParaRPr>
          </a:p>
        </p:txBody>
      </p:sp>
      <p:sp>
        <p:nvSpPr>
          <p:cNvPr id="6" name="TextBox 5"/>
          <p:cNvSpPr txBox="1"/>
          <p:nvPr/>
        </p:nvSpPr>
        <p:spPr>
          <a:xfrm>
            <a:off x="3484030" y="4847699"/>
            <a:ext cx="2094020" cy="707886"/>
          </a:xfrm>
          <a:prstGeom prst="rect">
            <a:avLst/>
          </a:prstGeom>
          <a:noFill/>
        </p:spPr>
        <p:txBody>
          <a:bodyPr wrap="square" rtlCol="0">
            <a:spAutoFit/>
          </a:bodyPr>
          <a:lstStyle/>
          <a:p>
            <a:pPr algn="ct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H</a:t>
            </a:r>
            <a:r>
              <a:rPr lang="vi-VN"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ỗ trợ, giúp đỡ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các</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bạn</a:t>
            </a:r>
            <a:endParaRPr lang="en-US" sz="2000" b="1" dirty="0">
              <a:solidFill>
                <a:srgbClr val="0000FF"/>
              </a:solidFill>
              <a:latin typeface="Arial" pitchFamily="34" charset="0"/>
              <a:cs typeface="Arial" pitchFamily="34" charset="0"/>
            </a:endParaRPr>
          </a:p>
        </p:txBody>
      </p:sp>
      <p:sp>
        <p:nvSpPr>
          <p:cNvPr id="7" name="TextBox 6"/>
          <p:cNvSpPr txBox="1"/>
          <p:nvPr/>
        </p:nvSpPr>
        <p:spPr>
          <a:xfrm>
            <a:off x="6165817" y="5159863"/>
            <a:ext cx="2300669" cy="400110"/>
          </a:xfrm>
          <a:prstGeom prst="rect">
            <a:avLst/>
          </a:prstGeom>
          <a:noFill/>
        </p:spPr>
        <p:txBody>
          <a:bodyPr wrap="square" rtlCol="0">
            <a:spAutoFit/>
          </a:bodyPr>
          <a:lstStyle/>
          <a:p>
            <a:pPr algn="ct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Biết</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ơn</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thầy</a:t>
            </a:r>
            <a:r>
              <a:rPr lang="en-US" sz="20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FF"/>
                </a:solidFill>
                <a:latin typeface="Arial" panose="020B0604020202020204" pitchFamily="34" charset="0"/>
                <a:ea typeface="Times New Roman" panose="02020603050405020304" pitchFamily="18" charset="0"/>
                <a:cs typeface="Arial" panose="020B0604020202020204" pitchFamily="34" charset="0"/>
              </a:rPr>
              <a:t>cô</a:t>
            </a:r>
            <a:endParaRPr lang="en-US" sz="2000" b="1" dirty="0">
              <a:solidFill>
                <a:srgbClr val="0000FF"/>
              </a:solidFill>
              <a:latin typeface="Arial" pitchFamily="34" charset="0"/>
              <a:cs typeface="Arial" pitchFamily="34" charset="0"/>
            </a:endParaRPr>
          </a:p>
        </p:txBody>
      </p:sp>
      <p:sp>
        <p:nvSpPr>
          <p:cNvPr id="25" name="Rectangle 24"/>
          <p:cNvSpPr>
            <a:spLocks noChangeArrowheads="1"/>
          </p:cNvSpPr>
          <p:nvPr/>
        </p:nvSpPr>
        <p:spPr bwMode="auto">
          <a:xfrm>
            <a:off x="-18934" y="20350"/>
            <a:ext cx="110526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800" b="1" dirty="0">
                <a:solidFill>
                  <a:srgbClr val="FF0000"/>
                </a:solidFill>
                <a:latin typeface="Arial" panose="020B0604020202020204" pitchFamily="34" charset="0"/>
                <a:ea typeface="Helvetica Neue"/>
                <a:cs typeface="Arial" panose="020B0604020202020204" pitchFamily="34" charset="0"/>
              </a:rPr>
              <a:t>LỜI YÊU THƯƠNG CON DÀNH TẶNG</a:t>
            </a:r>
            <a:endParaRPr lang="en-SG" altLang="en-US" sz="4800" b="1" dirty="0">
              <a:solidFill>
                <a:srgbClr val="0000FF"/>
              </a:solidFill>
              <a:latin typeface="Arial" panose="020B0604020202020204" pitchFamily="34" charset="0"/>
              <a:cs typeface="Arial" panose="020B0604020202020204" pitchFamily="34" charset="0"/>
            </a:endParaRPr>
          </a:p>
        </p:txBody>
      </p:sp>
      <p:pic>
        <p:nvPicPr>
          <p:cNvPr id="3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err="1">
                  <a:solidFill>
                    <a:srgbClr val="0000FF"/>
                  </a:solidFill>
                  <a:latin typeface="Arial" panose="020B0604020202020204" pitchFamily="34" charset="0"/>
                  <a:ea typeface="Helvetica Neue"/>
                  <a:cs typeface="Arial" panose="020B0604020202020204" pitchFamily="34" charset="0"/>
                </a:rPr>
                <a:t>Bài</a:t>
              </a:r>
              <a:r>
                <a:rPr lang="en-US" altLang="en-US" sz="4000" b="1" dirty="0">
                  <a:solidFill>
                    <a:srgbClr val="0000FF"/>
                  </a:solidFill>
                  <a:latin typeface="Arial" panose="020B0604020202020204" pitchFamily="34" charset="0"/>
                  <a:ea typeface="Helvetica Neue"/>
                  <a:cs typeface="Arial" panose="020B0604020202020204" pitchFamily="34" charset="0"/>
                </a:rPr>
                <a:t> 2:</a:t>
              </a:r>
              <a:r>
                <a:rPr lang="en-US" altLang="en-US" sz="40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40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4000" b="1" dirty="0">
                <a:solidFill>
                  <a:srgbClr val="0000FF"/>
                </a:solidFill>
                <a:latin typeface="Arial" panose="020B0604020202020204" pitchFamily="34" charset="0"/>
                <a:cs typeface="Arial" panose="020B0604020202020204"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937085"/>
              <a:ext cx="2667000" cy="954107"/>
            </a:xfrm>
            <a:prstGeom prst="rect">
              <a:avLst/>
            </a:prstGeom>
            <a:noFill/>
            <a:ln>
              <a:noFill/>
            </a:ln>
            <a:effectLst/>
          </p:spPr>
          <p:txBody>
            <a:bodyPr anchor="ctr">
              <a:spAutoFit/>
            </a:bodyPr>
            <a:lstStyle/>
            <a:p>
              <a:pPr algn="ctr">
                <a:defRPr/>
              </a:pPr>
              <a:r>
                <a:rPr lang="en-US" altLang="zh-CN" sz="2800" b="1" kern="0" dirty="0">
                  <a:solidFill>
                    <a:srgbClr val="0000FF"/>
                  </a:solidFill>
                  <a:latin typeface="Arial" panose="020B0604020202020204" pitchFamily="34" charset="0"/>
                  <a:ea typeface="微软雅黑" pitchFamily="34" charset="-122"/>
                  <a:cs typeface="Arial" panose="020B0604020202020204" pitchFamily="34" charset="0"/>
                </a:rPr>
                <a:t>XIN CHÀO VÀ HẸN GẶP LẠI</a:t>
              </a:r>
            </a:p>
          </p:txBody>
        </p:sp>
      </p:grpSp>
    </p:spTree>
    <p:extLst>
      <p:ext uri="{BB962C8B-B14F-4D97-AF65-F5344CB8AC3E}">
        <p14:creationId xmlns:p14="http://schemas.microsoft.com/office/powerpoint/2010/main" val="197707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400517" y="2608642"/>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II.</a:t>
              </a:r>
            </a:p>
            <a:p>
              <a:pPr algn="ctr">
                <a:defRPr/>
              </a:pPr>
              <a:r>
                <a:rPr lang="en-US" altLang="zh-CN" sz="3200" b="1" kern="0" dirty="0">
                  <a:solidFill>
                    <a:srgbClr val="0000FF"/>
                  </a:solidFill>
                  <a:latin typeface="Arial" panose="020B0604020202020204" pitchFamily="34" charset="0"/>
                  <a:ea typeface="微软雅黑" pitchFamily="34" charset="-122"/>
                  <a:cs typeface="Arial" panose="020B0604020202020204" pitchFamily="34" charset="0"/>
                </a:rPr>
                <a:t>KHÁM PHÁ</a:t>
              </a:r>
            </a:p>
          </p:txBody>
        </p:sp>
      </p:grpSp>
      <p:sp>
        <p:nvSpPr>
          <p:cNvPr id="21" name="Rectangle 20"/>
          <p:cNvSpPr>
            <a:spLocks noChangeArrowheads="1"/>
          </p:cNvSpPr>
          <p:nvPr/>
        </p:nvSpPr>
        <p:spPr bwMode="auto">
          <a:xfrm>
            <a:off x="1651190" y="2036484"/>
            <a:ext cx="33158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a:solidFill>
                  <a:srgbClr val="0000FF"/>
                </a:solidFill>
                <a:latin typeface="Arial" panose="020B0604020202020204" pitchFamily="34" charset="0"/>
                <a:ea typeface="Helvetica Neue"/>
                <a:cs typeface="Arial" panose="020B0604020202020204" pitchFamily="34" charset="0"/>
              </a:rPr>
              <a:t>Bài</a:t>
            </a:r>
            <a:r>
              <a:rPr lang="en-US" altLang="en-US" sz="3600" b="1" dirty="0">
                <a:solidFill>
                  <a:srgbClr val="0000FF"/>
                </a:solidFill>
                <a:latin typeface="Arial" panose="020B0604020202020204" pitchFamily="34" charset="0"/>
                <a:ea typeface="Helvetica Neue"/>
                <a:cs typeface="Arial" panose="020B0604020202020204" pitchFamily="34" charset="0"/>
              </a:rPr>
              <a:t> 2:</a:t>
            </a:r>
            <a:r>
              <a:rPr lang="en-US" altLang="en-US" sz="3600" b="1" dirty="0">
                <a:solidFill>
                  <a:srgbClr val="FF0000"/>
                </a:solidFill>
                <a:latin typeface="Arial" panose="020B0604020202020204" pitchFamily="34" charset="0"/>
                <a:ea typeface="Helvetica Neue"/>
                <a:cs typeface="Arial" panose="020B0604020202020204" pitchFamily="34" charset="0"/>
              </a:rPr>
              <a:t> </a:t>
            </a:r>
          </a:p>
          <a:p>
            <a:pPr algn="ctr" eaLnBrk="0" fontAlgn="base" hangingPunct="0">
              <a:spcBef>
                <a:spcPct val="0"/>
              </a:spcBef>
              <a:spcAft>
                <a:spcPct val="0"/>
              </a:spcAft>
            </a:pPr>
            <a:r>
              <a:rPr lang="en-US" altLang="en-US" sz="3600" b="1" dirty="0">
                <a:solidFill>
                  <a:srgbClr val="FF0000"/>
                </a:solidFill>
                <a:latin typeface="Arial" panose="020B0604020202020204" pitchFamily="34" charset="0"/>
                <a:ea typeface="Helvetica Neue"/>
                <a:cs typeface="Arial" panose="020B0604020202020204" pitchFamily="34" charset="0"/>
              </a:rPr>
              <a:t>YÊU THƯƠNG CON NGƯỜI</a:t>
            </a:r>
            <a:endParaRPr lang="en-SG" altLang="en-US" sz="3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239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461414" y="2480806"/>
            <a:ext cx="5558449" cy="128907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Thế</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ea typeface="Arial" panose="020B0604020202020204" pitchFamily="34" charset="0"/>
                <a:cs typeface="Arial" panose="020B0604020202020204" pitchFamily="34" charset="0"/>
              </a:rPr>
              <a:t>là</a:t>
            </a: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 </a:t>
            </a:r>
          </a:p>
          <a:p>
            <a:pPr marR="0" lvl="0">
              <a:lnSpc>
                <a:spcPct val="115000"/>
              </a:lnSpc>
              <a:spcBef>
                <a:spcPts val="0"/>
              </a:spcBef>
              <a:spcAft>
                <a:spcPts val="500"/>
              </a:spcAft>
              <a:buClr>
                <a:srgbClr val="000000"/>
              </a:buClr>
              <a:buSzPts val="1200"/>
              <a:tabLst>
                <a:tab pos="252730" algn="l"/>
              </a:tabLst>
            </a:pPr>
            <a:r>
              <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rPr>
              <a:t>y</a:t>
            </a:r>
            <a:r>
              <a:rPr lang="vi-VN" sz="3200" b="1" dirty="0">
                <a:solidFill>
                  <a:srgbClr val="FF0000"/>
                </a:solidFill>
                <a:latin typeface="Arial" panose="020B0604020202020204" pitchFamily="34" charset="0"/>
                <a:ea typeface="Arial" panose="020B0604020202020204" pitchFamily="34" charset="0"/>
                <a:cs typeface="Arial" panose="020B0604020202020204" pitchFamily="34" charset="0"/>
              </a:rPr>
              <a:t>êu thương con người </a:t>
            </a:r>
            <a:endParaRPr lang="en-US" sz="32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535473" y="-479649"/>
            <a:ext cx="1350678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9102" y="-202819"/>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251739" y="94747"/>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0933" y="1251628"/>
            <a:ext cx="10956898" cy="2246769"/>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Cũng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như</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bé</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nhiều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ước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thích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vẽ</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ca </a:t>
            </a:r>
            <a:r>
              <a:rPr lang="en-US" sz="2000" b="1" dirty="0" err="1">
                <a:latin typeface="Arial" panose="020B0604020202020204" pitchFamily="34" charset="0"/>
                <a:cs typeface="Arial" panose="020B0604020202020204" pitchFamily="34" charset="0"/>
              </a:rPr>
              <a:t>hát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suốt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ngày</a:t>
            </a:r>
            <a:r>
              <a:rPr lang="en-US" sz="2000" b="1" dirty="0">
                <a:latin typeface="Arial" panose="020B0604020202020204" pitchFamily="34" charset="0"/>
                <a:cs typeface="Arial" panose="020B0604020202020204" pitchFamily="34" charset="0"/>
              </a:rPr>
              <a:t>.</a:t>
            </a:r>
          </a:p>
          <a:p>
            <a:pPr algn="just"/>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Tháng</a:t>
            </a:r>
            <a:r>
              <a:rPr lang="en-US" sz="2000" b="1" dirty="0">
                <a:latin typeface="Arial" panose="020B0604020202020204" pitchFamily="34" charset="0"/>
                <a:cs typeface="Arial" panose="020B0604020202020204" pitchFamily="34" charset="0"/>
              </a:rPr>
              <a:t> 9 </a:t>
            </a:r>
            <a:r>
              <a:rPr lang="en-US" sz="2000" b="1" dirty="0" err="1">
                <a:latin typeface="Arial" panose="020B0604020202020204" pitchFamily="34" charset="0"/>
                <a:cs typeface="Arial" panose="020B0604020202020204" pitchFamily="34" charset="0"/>
              </a:rPr>
              <a:t>năm</a:t>
            </a:r>
            <a:r>
              <a:rPr lang="en-US" sz="2000" b="1" dirty="0">
                <a:latin typeface="Arial" panose="020B0604020202020204" pitchFamily="34" charset="0"/>
                <a:cs typeface="Arial" panose="020B0604020202020204" pitchFamily="34" charset="0"/>
              </a:rPr>
              <a:t> 2017, 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u </a:t>
            </a:r>
            <a:r>
              <a:rPr lang="en-US" sz="2000" b="1" dirty="0" err="1">
                <a:latin typeface="Arial" panose="020B0604020202020204" pitchFamily="34" charset="0"/>
                <a:cs typeface="Arial" panose="020B0604020202020204" pitchFamily="34" charset="0"/>
              </a:rPr>
              <a:t>não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Khối</a:t>
            </a:r>
            <a:r>
              <a:rPr lang="en-US" sz="2000" b="1" dirty="0">
                <a:latin typeface="Arial" panose="020B0604020202020204" pitchFamily="34" charset="0"/>
                <a:cs typeface="Arial" panose="020B0604020202020204" pitchFamily="34" charset="0"/>
              </a:rPr>
              <a:t> u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chèn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dây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kinh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nên</a:t>
            </a:r>
            <a:r>
              <a:rPr lang="en-US" sz="2000" b="1" dirty="0">
                <a:latin typeface="Arial" panose="020B0604020202020204" pitchFamily="34" charset="0"/>
                <a:cs typeface="Arial" panose="020B0604020202020204" pitchFamily="34" charset="0"/>
              </a:rPr>
              <a:t> y </a:t>
            </a:r>
            <a:r>
              <a:rPr lang="en-US" sz="2000" b="1" dirty="0" err="1">
                <a:latin typeface="Arial" panose="020B0604020202020204" pitchFamily="34" charset="0"/>
                <a:cs typeface="Arial" panose="020B0604020202020204" pitchFamily="34" charset="0"/>
              </a:rPr>
              <a:t>học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can </a:t>
            </a:r>
            <a:r>
              <a:rPr lang="en-US" sz="2000" b="1" dirty="0" err="1">
                <a:latin typeface="Arial" panose="020B0604020202020204" pitchFamily="34" charset="0"/>
                <a:cs typeface="Arial" panose="020B0604020202020204" pitchFamily="34" charset="0"/>
              </a:rPr>
              <a:t>thiệp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xin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nghỉ</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việc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đồng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hành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con </a:t>
            </a:r>
            <a:r>
              <a:rPr lang="en-US" sz="2000" b="1" dirty="0" err="1">
                <a:latin typeface="Arial" panose="020B0604020202020204" pitchFamily="34" charset="0"/>
                <a:cs typeface="Arial" panose="020B0604020202020204" pitchFamily="34" charset="0"/>
              </a:rPr>
              <a:t>gái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nhỏ</a:t>
            </a:r>
            <a:r>
              <a:rPr lang="en-US" sz="2000" b="1" dirty="0">
                <a:latin typeface="Arial" panose="020B0604020202020204" pitchFamily="34" charset="0"/>
                <a:cs typeface="Arial" panose="020B0604020202020204" pitchFamily="34" charset="0"/>
              </a:rPr>
              <a:t>.</a:t>
            </a:r>
          </a:p>
          <a:p>
            <a:pPr algn="just"/>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hay </a:t>
            </a:r>
            <a:r>
              <a:rPr lang="en-US" sz="2000" b="1" dirty="0" err="1">
                <a:latin typeface="Arial" panose="020B0604020202020204" pitchFamily="34" charset="0"/>
                <a:cs typeface="Arial" panose="020B0604020202020204" pitchFamily="34" charset="0"/>
              </a:rPr>
              <a:t>kể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nghe</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về</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hiến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tặng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nội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tỉnh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táo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tâm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sự</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mẹ</a:t>
            </a:r>
            <a:r>
              <a:rPr lang="en-US" sz="2000" b="1" dirty="0">
                <a:latin typeface="Arial" panose="020B0604020202020204" pitchFamily="34" charset="0"/>
                <a:cs typeface="Arial" panose="020B0604020202020204" pitchFamily="34" charset="0"/>
              </a:rPr>
              <a:t>: “Con </a:t>
            </a:r>
            <a:r>
              <a:rPr lang="en-US" sz="2000" b="1" dirty="0" err="1">
                <a:latin typeface="Arial" panose="020B0604020202020204" pitchFamily="34" charset="0"/>
                <a:cs typeface="Arial" panose="020B0604020202020204" pitchFamily="34" charset="0"/>
              </a:rPr>
              <a:t>cũng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muốn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thế</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nào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mất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những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bộ</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vẫn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còn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tồn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vẫn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cơ</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khác</a:t>
            </a:r>
            <a:r>
              <a:rPr lang="en-US" sz="2000" b="1" dirty="0">
                <a:latin typeface="Arial" panose="020B0604020202020204" pitchFamily="34" charset="0"/>
                <a:cs typeface="Arial" panose="020B0604020202020204" pitchFamily="34" charset="0"/>
              </a:rPr>
              <a:t>”</a:t>
            </a:r>
          </a:p>
        </p:txBody>
      </p:sp>
      <p:sp>
        <p:nvSpPr>
          <p:cNvPr id="8" name="Rectangle 7"/>
          <p:cNvSpPr/>
          <p:nvPr/>
        </p:nvSpPr>
        <p:spPr>
          <a:xfrm>
            <a:off x="3715786" y="3777415"/>
            <a:ext cx="7726142" cy="2554545"/>
          </a:xfrm>
          <a:prstGeom prst="rect">
            <a:avLst/>
          </a:prstGeom>
        </p:spPr>
        <p:txBody>
          <a:bodyPr wrap="square">
            <a:spAutoFit/>
          </a:bodyPr>
          <a:lstStyle/>
          <a:p>
            <a:pPr algn="just"/>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qua </a:t>
            </a:r>
            <a:r>
              <a:rPr lang="en-US" sz="2000" b="1" dirty="0" err="1">
                <a:latin typeface="Arial" panose="020B0604020202020204" pitchFamily="34" charset="0"/>
                <a:cs typeface="Arial" panose="020B0604020202020204" pitchFamily="34" charset="0"/>
              </a:rPr>
              <a:t>đời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hơn</a:t>
            </a:r>
            <a:r>
              <a:rPr lang="en-US" sz="2000" b="1" dirty="0">
                <a:latin typeface="Arial" panose="020B0604020202020204" pitchFamily="34" charset="0"/>
                <a:cs typeface="Arial" panose="020B0604020202020204" pitchFamily="34" charset="0"/>
              </a:rPr>
              <a:t> 6 </a:t>
            </a:r>
            <a:r>
              <a:rPr lang="en-US" sz="2000" b="1" dirty="0" err="1">
                <a:latin typeface="Arial" panose="020B0604020202020204" pitchFamily="34" charset="0"/>
                <a:cs typeface="Arial" panose="020B0604020202020204" pitchFamily="34" charset="0"/>
              </a:rPr>
              <a:t>tháng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điều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Chiều</a:t>
            </a:r>
            <a:r>
              <a:rPr lang="en-US" sz="2000" b="1" dirty="0">
                <a:latin typeface="Arial" panose="020B0604020202020204" pitchFamily="34" charset="0"/>
                <a:cs typeface="Arial" panose="020B0604020202020204" pitchFamily="34" charset="0"/>
              </a:rPr>
              <a:t> 26/02/2018 </a:t>
            </a:r>
            <a:r>
              <a:rPr lang="en-US" sz="2000" b="1" dirty="0" err="1">
                <a:latin typeface="Arial" panose="020B0604020202020204" pitchFamily="34" charset="0"/>
                <a:cs typeface="Arial" panose="020B0604020202020204" pitchFamily="34" charset="0"/>
              </a:rPr>
              <a:t>tại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viện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Mắt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Trung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ương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diễn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hai</a:t>
            </a:r>
            <a:r>
              <a:rPr lang="en-US" sz="2000" b="1" dirty="0">
                <a:latin typeface="Arial" panose="020B0604020202020204" pitchFamily="34" charset="0"/>
                <a:cs typeface="Arial" panose="020B0604020202020204" pitchFamily="34" charset="0"/>
              </a:rPr>
              <a:t> ca </a:t>
            </a:r>
            <a:r>
              <a:rPr lang="en-US" sz="2000" b="1" dirty="0" err="1">
                <a:latin typeface="Arial" panose="020B0604020202020204" pitchFamily="34" charset="0"/>
                <a:cs typeface="Arial" panose="020B0604020202020204" pitchFamily="34" charset="0"/>
              </a:rPr>
              <a:t>ghép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mặt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thành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món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bé</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Hải</a:t>
            </a:r>
            <a:r>
              <a:rPr lang="en-US" sz="2000" b="1" dirty="0">
                <a:latin typeface="Arial" panose="020B0604020202020204" pitchFamily="34" charset="0"/>
                <a:cs typeface="Arial" panose="020B0604020202020204" pitchFamily="34" charset="0"/>
              </a:rPr>
              <a:t> An </a:t>
            </a:r>
            <a:r>
              <a:rPr lang="en-US" sz="2000" b="1" dirty="0" err="1">
                <a:latin typeface="Arial" panose="020B0604020202020204" pitchFamily="34" charset="0"/>
                <a:cs typeface="Arial" panose="020B0604020202020204" pitchFamily="34" charset="0"/>
              </a:rPr>
              <a:t>để</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một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phẫu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thuật</a:t>
            </a:r>
            <a:r>
              <a:rPr lang="en-US" sz="2000" b="1" dirty="0">
                <a:latin typeface="Arial" panose="020B0604020202020204" pitchFamily="34" charset="0"/>
                <a:cs typeface="Arial" panose="020B0604020202020204" pitchFamily="34" charset="0"/>
              </a:rPr>
              <a:t>. Hai </a:t>
            </a:r>
            <a:r>
              <a:rPr lang="en-US" sz="2000" b="1" dirty="0" err="1">
                <a:latin typeface="Arial" panose="020B0604020202020204" pitchFamily="34" charset="0"/>
                <a:cs typeface="Arial" panose="020B0604020202020204" pitchFamily="34" charset="0"/>
              </a:rPr>
              <a:t>người</a:t>
            </a:r>
            <a:r>
              <a:rPr lang="en-US" sz="2000" b="1" dirty="0">
                <a:latin typeface="Arial" panose="020B0604020202020204" pitchFamily="34" charset="0"/>
                <a:cs typeface="Arial" panose="020B0604020202020204" pitchFamily="34" charset="0"/>
              </a:rPr>
              <a:t> may </a:t>
            </a:r>
            <a:r>
              <a:rPr lang="en-US" sz="2000" b="1" dirty="0" err="1">
                <a:latin typeface="Arial" panose="020B0604020202020204" pitchFamily="34" charset="0"/>
                <a:cs typeface="Arial" panose="020B0604020202020204" pitchFamily="34" charset="0"/>
              </a:rPr>
              <a:t>mắn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42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mắc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loạn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dưỡng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di </a:t>
            </a:r>
            <a:r>
              <a:rPr lang="en-US" sz="2000" b="1" dirty="0" err="1">
                <a:latin typeface="Arial" panose="020B0604020202020204" pitchFamily="34" charset="0"/>
                <a:cs typeface="Arial" panose="020B0604020202020204" pitchFamily="34" charset="0"/>
              </a:rPr>
              <a:t>truyền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trên</a:t>
            </a:r>
            <a:r>
              <a:rPr lang="en-US" sz="2000" b="1" dirty="0">
                <a:latin typeface="Arial" panose="020B0604020202020204" pitchFamily="34" charset="0"/>
                <a:cs typeface="Arial" panose="020B0604020202020204" pitchFamily="34" charset="0"/>
              </a:rPr>
              <a:t> 70 </a:t>
            </a:r>
            <a:r>
              <a:rPr lang="en-US" sz="2000" b="1" dirty="0" err="1">
                <a:latin typeface="Arial" panose="020B0604020202020204" pitchFamily="34" charset="0"/>
                <a:cs typeface="Arial" panose="020B0604020202020204" pitchFamily="34" charset="0"/>
              </a:rPr>
              <a:t>tuổi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sẹo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đục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Nhờ</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vậy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hai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bệnh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được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ghép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nhìn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rõ</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như</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thường</a:t>
            </a:r>
            <a:r>
              <a:rPr lang="en-US" sz="2000" b="1" dirty="0">
                <a:latin typeface="Arial" panose="020B0604020202020204" pitchFamily="34" charset="0"/>
                <a:cs typeface="Arial" panose="020B0604020202020204" pitchFamily="34" charset="0"/>
              </a:rPr>
              <a:t>.</a:t>
            </a:r>
            <a:endParaRPr lang="en-US" sz="2000" b="1" dirty="0">
              <a:effectLst/>
              <a:latin typeface="Arial" panose="020B0604020202020204" pitchFamily="34" charset="0"/>
              <a:ea typeface="Arial" panose="020B0604020202020204" pitchFamily="34" charset="0"/>
              <a:cs typeface="Arial" panose="020B0604020202020204" pitchFamily="34" charset="0"/>
            </a:endParaRPr>
          </a:p>
        </p:txBody>
      </p:sp>
      <p:sp>
        <p:nvSpPr>
          <p:cNvPr id="3" name="Rectangle 2"/>
          <p:cNvSpPr/>
          <p:nvPr/>
        </p:nvSpPr>
        <p:spPr>
          <a:xfrm>
            <a:off x="3622498" y="868685"/>
            <a:ext cx="5190845" cy="461665"/>
          </a:xfrm>
          <a:prstGeom prst="rect">
            <a:avLst/>
          </a:prstGeom>
        </p:spPr>
        <p:txBody>
          <a:bodyPr wrap="none">
            <a:spAutoFit/>
          </a:bodyPr>
          <a:lstStyle/>
          <a:p>
            <a:r>
              <a:rPr lang="en-US" sz="2400" b="1" dirty="0">
                <a:solidFill>
                  <a:srgbClr val="0000FF"/>
                </a:solidFill>
                <a:latin typeface="Arial" panose="020B0604020202020204" pitchFamily="34" charset="0"/>
                <a:ea typeface="Calibri" panose="020F0502020204030204" pitchFamily="34" charset="0"/>
                <a:cs typeface="Arial" panose="020B0604020202020204" pitchFamily="34" charset="0"/>
              </a:rPr>
              <a:t>THIÊN SỨ 7 TUỔI HIẾN GIÁC MẠC</a:t>
            </a:r>
            <a:endParaRPr lang="en-US" sz="2400" b="1" dirty="0">
              <a:solidFill>
                <a:srgbClr val="0000FF"/>
              </a:solidFill>
              <a:latin typeface="Arial" panose="020B0604020202020204" pitchFamily="34" charset="0"/>
              <a:cs typeface="Arial" panose="020B0604020202020204"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550" y="3627632"/>
            <a:ext cx="3134236" cy="252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BÀI TẬP</a:t>
            </a:r>
          </a:p>
          <a:p>
            <a:pPr algn="ct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NHÓM)</a:t>
            </a:r>
          </a:p>
          <a:p>
            <a:r>
              <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prstClr val="black"/>
                </a:solidFill>
                <a:latin typeface="Arial" panose="020B0604020202020204" pitchFamily="34" charset="0"/>
                <a:cs typeface="Arial" panose="020B0604020202020204" pitchFamily="34" charset="0"/>
              </a:rPr>
              <a:t>1. </a:t>
            </a:r>
            <a:r>
              <a:rPr lang="en-US" sz="2400" b="1" dirty="0" err="1">
                <a:solidFill>
                  <a:prstClr val="black"/>
                </a:solidFill>
                <a:latin typeface="Arial" panose="020B0604020202020204" pitchFamily="34" charset="0"/>
                <a:cs typeface="Arial" panose="020B0604020202020204" pitchFamily="34" charset="0"/>
              </a:rPr>
              <a:t>Bé</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Hải</a:t>
            </a:r>
            <a:r>
              <a:rPr lang="en-US" sz="2400" b="1" dirty="0">
                <a:solidFill>
                  <a:prstClr val="black"/>
                </a:solidFill>
                <a:latin typeface="Arial" panose="020B0604020202020204" pitchFamily="34" charset="0"/>
                <a:cs typeface="Arial" panose="020B0604020202020204" pitchFamily="34" charset="0"/>
              </a:rPr>
              <a:t> An </a:t>
            </a:r>
            <a:r>
              <a:rPr lang="en-US" sz="2400" b="1" dirty="0" err="1">
                <a:solidFill>
                  <a:prstClr val="black"/>
                </a:solidFill>
                <a:latin typeface="Arial" panose="020B0604020202020204" pitchFamily="34" charset="0"/>
                <a:cs typeface="Arial" panose="020B0604020202020204" pitchFamily="34" charset="0"/>
              </a:rPr>
              <a:t>có</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đó</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mang</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lại</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điều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gì</a:t>
            </a:r>
            <a:r>
              <a:rPr lang="en-US" sz="2400" b="1" dirty="0">
                <a:solidFill>
                  <a:prstClr val="black"/>
                </a:solidFill>
                <a:latin typeface="Arial" panose="020B0604020202020204" pitchFamily="34" charset="0"/>
                <a:cs typeface="Arial" panose="020B0604020202020204" pitchFamily="34" charset="0"/>
              </a:rPr>
              <a:t>?</a:t>
            </a:r>
            <a:endParaRPr lang="en-US" sz="2400" dirty="0">
              <a:solidFill>
                <a:prstClr val="black"/>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2. </a:t>
            </a:r>
            <a:r>
              <a:rPr lang="en-US" sz="2400" b="1" dirty="0" err="1">
                <a:solidFill>
                  <a:prstClr val="black"/>
                </a:solidFill>
                <a:latin typeface="Arial" panose="020B0604020202020204" pitchFamily="34" charset="0"/>
                <a:cs typeface="Arial" panose="020B0604020202020204" pitchFamily="34" charset="0"/>
              </a:rPr>
              <a:t>Nhận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xét</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ước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nguyện</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Hải</a:t>
            </a:r>
            <a:r>
              <a:rPr lang="en-US" sz="2400" b="1" dirty="0">
                <a:solidFill>
                  <a:prstClr val="black"/>
                </a:solidFill>
                <a:latin typeface="Arial" panose="020B0604020202020204" pitchFamily="34" charset="0"/>
                <a:cs typeface="Arial" panose="020B0604020202020204" pitchFamily="34" charset="0"/>
              </a:rPr>
              <a:t> An </a:t>
            </a:r>
            <a:r>
              <a:rPr lang="en-US" sz="2400" b="1" dirty="0" err="1">
                <a:solidFill>
                  <a:prstClr val="black"/>
                </a:solidFill>
                <a:latin typeface="Arial" panose="020B0604020202020204" pitchFamily="34" charset="0"/>
                <a:cs typeface="Arial" panose="020B0604020202020204" pitchFamily="34" charset="0"/>
              </a:rPr>
              <a:t>và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việc</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làm</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của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gia</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đình</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bé</a:t>
            </a:r>
            <a:r>
              <a:rPr lang="en-US" sz="2400" b="1" dirty="0">
                <a:solidFill>
                  <a:prstClr val="black"/>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3. Theo </a:t>
            </a:r>
            <a:r>
              <a:rPr lang="en-US" sz="2400" b="1" dirty="0" err="1">
                <a:solidFill>
                  <a:prstClr val="black"/>
                </a:solidFill>
                <a:latin typeface="Arial" panose="020B0604020202020204" pitchFamily="34" charset="0"/>
                <a:cs typeface="Arial" panose="020B0604020202020204" pitchFamily="34" charset="0"/>
              </a:rPr>
              <a:t>em</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như</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thế</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nào</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là</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yêu</a:t>
            </a:r>
            <a:r>
              <a:rPr lang="en-US" sz="2400" b="1" dirty="0">
                <a:solidFill>
                  <a:prstClr val="black"/>
                </a:solidFill>
                <a:latin typeface="Arial" panose="020B0604020202020204" pitchFamily="34" charset="0"/>
                <a:cs typeface="Arial" panose="020B0604020202020204" pitchFamily="34" charset="0"/>
              </a:rPr>
              <a:t> </a:t>
            </a:r>
            <a:r>
              <a:rPr lang="en-US" sz="2400" b="1" dirty="0" err="1">
                <a:solidFill>
                  <a:prstClr val="black"/>
                </a:solidFill>
                <a:latin typeface="Arial" panose="020B0604020202020204" pitchFamily="34" charset="0"/>
                <a:cs typeface="Arial" panose="020B0604020202020204" pitchFamily="34" charset="0"/>
              </a:rPr>
              <a:t>thương</a:t>
            </a:r>
            <a:r>
              <a:rPr lang="en-US" sz="2400" b="1" dirty="0">
                <a:solidFill>
                  <a:prstClr val="black"/>
                </a:solidFill>
                <a:latin typeface="Arial" panose="020B0604020202020204" pitchFamily="34" charset="0"/>
                <a:cs typeface="Arial" panose="020B0604020202020204" pitchFamily="34" charset="0"/>
              </a:rPr>
              <a:t> con </a:t>
            </a:r>
            <a:r>
              <a:rPr lang="en-US" sz="2400" b="1" dirty="0" err="1">
                <a:solidFill>
                  <a:prstClr val="black"/>
                </a:solidFill>
                <a:latin typeface="Arial" panose="020B0604020202020204" pitchFamily="34" charset="0"/>
                <a:cs typeface="Arial" panose="020B0604020202020204" pitchFamily="34" charset="0"/>
              </a:rPr>
              <a:t>người</a:t>
            </a:r>
            <a:r>
              <a:rPr lang="en-US" sz="2400" b="1" dirty="0">
                <a:solidFill>
                  <a:prstClr val="black"/>
                </a:solidFill>
                <a:latin typeface="Arial" panose="020B0604020202020204" pitchFamily="34" charset="0"/>
                <a:cs typeface="Arial" panose="020B0604020202020204" pitchFamily="34" charset="0"/>
              </a:rPr>
              <a:t>?</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6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PHIẾU BÀI TẬP</a:t>
            </a:r>
          </a:p>
          <a:p>
            <a:pPr algn="ct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(THẢO LUẬN NHÓM)</a:t>
            </a:r>
          </a:p>
          <a:p>
            <a:r>
              <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latin typeface="Arial" panose="020B0604020202020204" pitchFamily="34" charset="0"/>
                <a:cs typeface="Arial" panose="020B0604020202020204" pitchFamily="34" charset="0"/>
              </a:rPr>
              <a:t>1. </a:t>
            </a:r>
            <a:r>
              <a:rPr lang="en-US" sz="2000" b="1" dirty="0" err="1">
                <a:solidFill>
                  <a:prstClr val="black"/>
                </a:solidFill>
                <a:latin typeface="Arial" panose="020B0604020202020204" pitchFamily="34" charset="0"/>
                <a:cs typeface="Arial" panose="020B0604020202020204" pitchFamily="34" charset="0"/>
              </a:rPr>
              <a:t>Bé</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Hải</a:t>
            </a:r>
            <a:r>
              <a:rPr lang="en-US" sz="2000" b="1" dirty="0">
                <a:solidFill>
                  <a:prstClr val="black"/>
                </a:solidFill>
                <a:latin typeface="Arial" panose="020B0604020202020204" pitchFamily="34" charset="0"/>
                <a:cs typeface="Arial" panose="020B0604020202020204" pitchFamily="34" charset="0"/>
              </a:rPr>
              <a:t> An </a:t>
            </a:r>
            <a:r>
              <a:rPr lang="en-US" sz="2000" b="1" dirty="0" err="1">
                <a:solidFill>
                  <a:prstClr val="black"/>
                </a:solidFill>
                <a:latin typeface="Arial" panose="020B0604020202020204" pitchFamily="34" charset="0"/>
                <a:cs typeface="Arial" panose="020B0604020202020204" pitchFamily="34" charset="0"/>
              </a:rPr>
              <a:t>có</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gì</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đó</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mang</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lại</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điều</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gì</a:t>
            </a:r>
            <a:r>
              <a:rPr lang="en-US" sz="2000" b="1" dirty="0">
                <a:solidFill>
                  <a:prstClr val="black"/>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2. </a:t>
            </a:r>
            <a:r>
              <a:rPr lang="en-US" sz="2000" b="1" dirty="0" err="1">
                <a:solidFill>
                  <a:prstClr val="black"/>
                </a:solidFill>
                <a:latin typeface="Arial" panose="020B0604020202020204" pitchFamily="34" charset="0"/>
                <a:cs typeface="Arial" panose="020B0604020202020204" pitchFamily="34" charset="0"/>
              </a:rPr>
              <a:t>Nhận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xét</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ước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nguyện</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Hải</a:t>
            </a:r>
            <a:r>
              <a:rPr lang="en-US" sz="2000" b="1" dirty="0">
                <a:solidFill>
                  <a:prstClr val="black"/>
                </a:solidFill>
                <a:latin typeface="Arial" panose="020B0604020202020204" pitchFamily="34" charset="0"/>
                <a:cs typeface="Arial" panose="020B0604020202020204" pitchFamily="34" charset="0"/>
              </a:rPr>
              <a:t> An </a:t>
            </a:r>
            <a:r>
              <a:rPr lang="en-US" sz="2000" b="1" dirty="0" err="1">
                <a:solidFill>
                  <a:prstClr val="black"/>
                </a:solidFill>
                <a:latin typeface="Arial" panose="020B0604020202020204" pitchFamily="34" charset="0"/>
                <a:cs typeface="Arial" panose="020B0604020202020204" pitchFamily="34" charset="0"/>
              </a:rPr>
              <a:t>và</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việc</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của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gia</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đình</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bé</a:t>
            </a:r>
            <a:r>
              <a:rPr lang="en-US" sz="2000" b="1" dirty="0">
                <a:solidFill>
                  <a:prstClr val="black"/>
                </a:solidFill>
                <a:latin typeface="Arial" panose="020B0604020202020204" pitchFamily="34" charset="0"/>
                <a:cs typeface="Arial" panose="020B0604020202020204" pitchFamily="34" charset="0"/>
              </a:rPr>
              <a:t>?</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3" idx="0"/>
          </p:cNvCxnSpPr>
          <p:nvPr/>
        </p:nvCxnSpPr>
        <p:spPr>
          <a:xfrm flipH="1">
            <a:off x="5995284" y="3902765"/>
            <a:ext cx="1119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3. Theo </a:t>
            </a:r>
            <a:r>
              <a:rPr lang="en-US" sz="2000" b="1" dirty="0" err="1">
                <a:solidFill>
                  <a:prstClr val="black"/>
                </a:solidFill>
                <a:latin typeface="Arial" panose="020B0604020202020204" pitchFamily="34" charset="0"/>
                <a:cs typeface="Arial" panose="020B0604020202020204" pitchFamily="34" charset="0"/>
              </a:rPr>
              <a:t>em</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như</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thế</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nào</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là</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yêu</a:t>
            </a:r>
            <a:r>
              <a:rPr lang="en-US" sz="2000" b="1"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Arial" panose="020B0604020202020204" pitchFamily="34" charset="0"/>
                <a:cs typeface="Arial" panose="020B0604020202020204" pitchFamily="34" charset="0"/>
              </a:rPr>
              <a:t>thương</a:t>
            </a:r>
            <a:r>
              <a:rPr lang="en-US" sz="2000" b="1" dirty="0">
                <a:solidFill>
                  <a:prstClr val="black"/>
                </a:solidFill>
                <a:latin typeface="Arial" panose="020B0604020202020204" pitchFamily="34" charset="0"/>
                <a:cs typeface="Arial" panose="020B0604020202020204" pitchFamily="34" charset="0"/>
              </a:rPr>
              <a:t> con </a:t>
            </a:r>
            <a:r>
              <a:rPr lang="en-US" sz="2000" b="1" dirty="0" err="1">
                <a:solidFill>
                  <a:prstClr val="black"/>
                </a:solidFill>
                <a:latin typeface="Arial" panose="020B0604020202020204" pitchFamily="34" charset="0"/>
                <a:cs typeface="Arial" panose="020B0604020202020204" pitchFamily="34" charset="0"/>
              </a:rPr>
              <a:t>người</a:t>
            </a:r>
            <a:r>
              <a:rPr lang="en-US" sz="2000" b="1" dirty="0">
                <a:solidFill>
                  <a:prstClr val="black"/>
                </a:solidFill>
                <a:latin typeface="Arial" panose="020B0604020202020204" pitchFamily="34" charset="0"/>
                <a:cs typeface="Arial" panose="020B0604020202020204" pitchFamily="34" charset="0"/>
              </a:rPr>
              <a:t>?</a:t>
            </a:r>
            <a:endPar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14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301618" y="4396137"/>
            <a:ext cx="3502319" cy="1823576"/>
          </a:xfrm>
          <a:prstGeom prst="rect">
            <a:avLst/>
          </a:prstGeom>
        </p:spPr>
        <p:txBody>
          <a:bodyPr wrap="square">
            <a:spAutoFit/>
          </a:bodyPr>
          <a:lstStyle/>
          <a:p>
            <a:pPr marL="292100" marR="0" algn="just">
              <a:lnSpc>
                <a:spcPct val="12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Ư</a:t>
            </a:r>
            <a:r>
              <a:rPr lang="vi-VN" dirty="0">
                <a:latin typeface="Arial" panose="020B0604020202020204" pitchFamily="34" charset="0"/>
                <a:ea typeface="Times New Roman" panose="02020603050405020304" pitchFamily="18" charset="0"/>
                <a:cs typeface="Arial" panose="020B0604020202020204" pitchFamily="34" charset="0"/>
              </a:rPr>
              <a:t>ớc nguyện của bé Hải An và gia đình bé đã hiến tặng giác mạc để trao ánh sáng cho người khác với mục đích cứu người, làm việc thiện.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3713259" y="4237081"/>
            <a:ext cx="4564049" cy="2585323"/>
          </a:xfrm>
          <a:prstGeom prst="rect">
            <a:avLst/>
          </a:prstGeom>
        </p:spPr>
        <p:txBody>
          <a:bodyPr wrap="square">
            <a:spAutoFit/>
          </a:bodyPr>
          <a:lstStyle/>
          <a:p>
            <a:pPr algn="just"/>
            <a:r>
              <a:rPr lang="vi-VN" dirty="0">
                <a:latin typeface="Arial" panose="020B0604020202020204" pitchFamily="34" charset="0"/>
                <a:ea typeface="Courier New" panose="02070309020205020404" pitchFamily="49" charset="0"/>
                <a:cs typeface="Arial" panose="020B0604020202020204" pitchFamily="34" charset="0"/>
              </a:rPr>
              <a:t>Ước nguyện đó thật cao cả, lớn lao và việc làm đó viết nên c</a:t>
            </a:r>
            <a:r>
              <a:rPr lang="en-US" dirty="0">
                <a:latin typeface="Arial" panose="020B0604020202020204" pitchFamily="34" charset="0"/>
                <a:ea typeface="Courier New" panose="02070309020205020404" pitchFamily="49" charset="0"/>
                <a:cs typeface="Arial" panose="020B0604020202020204" pitchFamily="34" charset="0"/>
              </a:rPr>
              <a:t>â</a:t>
            </a:r>
            <a:r>
              <a:rPr lang="vi-VN" dirty="0">
                <a:latin typeface="Arial" panose="020B0604020202020204" pitchFamily="34" charset="0"/>
                <a:ea typeface="Courier New" panose="02070309020205020404" pitchFamily="49" charset="0"/>
                <a:cs typeface="Arial" panose="020B0604020202020204" pitchFamily="34"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dirty="0">
                <a:latin typeface="Arial" panose="020B0604020202020204" pitchFamily="34" charset="0"/>
                <a:ea typeface="Courier New" panose="02070309020205020404" pitchFamily="49" charset="0"/>
                <a:cs typeface="Arial" panose="020B0604020202020204" pitchFamily="34" charset="0"/>
              </a:rPr>
              <a:t>ề</a:t>
            </a:r>
            <a:r>
              <a:rPr lang="vi-VN" dirty="0">
                <a:latin typeface="Arial" panose="020B0604020202020204" pitchFamily="34" charset="0"/>
                <a:ea typeface="Courier New" panose="02070309020205020404" pitchFamily="49" charset="0"/>
                <a:cs typeface="Arial" panose="020B0604020202020204" pitchFamily="34" charset="0"/>
              </a:rPr>
              <a:t> tình yêu thương con người</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8530590" y="4695766"/>
            <a:ext cx="3325436" cy="1754326"/>
          </a:xfrm>
          <a:prstGeom prst="rect">
            <a:avLst/>
          </a:prstGeom>
        </p:spPr>
        <p:txBody>
          <a:bodyPr wrap="square">
            <a:spAutoFit/>
          </a:bodyPr>
          <a:lstStyle/>
          <a:p>
            <a:pPr marL="279400" marR="0" algn="just">
              <a:spcBef>
                <a:spcPts val="0"/>
              </a:spcBef>
              <a:spcAft>
                <a:spcPts val="300"/>
              </a:spcAft>
            </a:pPr>
            <a:r>
              <a:rPr lang="vi-VN" dirty="0">
                <a:latin typeface="Arial" panose="020B0604020202020204" pitchFamily="34" charset="0"/>
                <a:ea typeface="Times New Roman" panose="02020603050405020304" pitchFamily="18" charset="0"/>
                <a:cs typeface="Arial" panose="020B0604020202020204" pitchFamily="34" charset="0"/>
              </a:rPr>
              <a:t>Yêu thương con người là sự quan tâm, giúp đỡ, làm những điếu tốt đẹp cho người khác, nhất là những người gặp khó khăn, hoạn nạn.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146012" y="1309728"/>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3200" b="1" dirty="0">
                <a:solidFill>
                  <a:srgbClr val="0000FF"/>
                </a:solidFill>
                <a:latin typeface="Arial" panose="020B0604020202020204" pitchFamily="34" charset="0"/>
                <a:cs typeface="Arial" panose="020B0604020202020204" pitchFamily="34" charset="0"/>
              </a:rPr>
              <a:t>Yêu thương con người là quan tâm, giúp đỡ và làm những điều tốt đẹp cho người khác, nhất là những lúc gặp khó khăn, hoạn nạn.</a:t>
            </a:r>
            <a:endParaRPr lang="en-US" sz="3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9009</TotalTime>
  <Words>2554</Words>
  <PresentationFormat>Widescreen</PresentationFormat>
  <Paragraphs>201</Paragraphs>
  <Slides>34</Slides>
  <Notes>5</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34</vt:i4>
      </vt:variant>
    </vt:vector>
  </HeadingPairs>
  <TitlesOfParts>
    <vt:vector size="54" baseType="lpstr">
      <vt:lpstr>微软雅黑</vt:lpstr>
      <vt:lpstr>#9Slide03 Arima Madurai Black</vt:lpstr>
      <vt:lpstr>#9Slide05 Brannboll Ny</vt:lpstr>
      <vt:lpstr>#9Slide05 Motion Picture</vt:lpstr>
      <vt:lpstr>Arial</vt:lpstr>
      <vt:lpstr>Calibri</vt:lpstr>
      <vt:lpstr>Calibri Light</vt:lpstr>
      <vt:lpstr>Cambria</vt:lpstr>
      <vt:lpstr>Courier New</vt:lpstr>
      <vt:lpstr>Helvetica Neue</vt:lpstr>
      <vt:lpstr>SVN-Vanilla Daisy Pro</vt:lpstr>
      <vt:lpstr>Symbol</vt:lpstr>
      <vt:lpstr>Times New Roman</vt:lpstr>
      <vt:lpstr>Verdana</vt:lpstr>
      <vt:lpstr>Office Theme</vt:lpstr>
      <vt:lpstr>1_Office Theme</vt:lpstr>
      <vt:lpstr>2_Office Theme</vt:lpstr>
      <vt:lpstr>24_Office Theme</vt:lpstr>
      <vt:lpstr>1_Default Design</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2021-06-28T15:32:15Z</dcterms:created>
  <dcterms:modified xsi:type="dcterms:W3CDTF">2022-10-05T04:24:33Z</dcterms:modified>
</cp:coreProperties>
</file>