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38" r:id="rId6"/>
    <p:sldId id="342" r:id="rId7"/>
    <p:sldId id="343" r:id="rId8"/>
    <p:sldId id="344" r:id="rId9"/>
    <p:sldId id="345" r:id="rId10"/>
    <p:sldId id="332" r:id="rId11"/>
    <p:sldId id="337" r:id="rId12"/>
    <p:sldId id="339" r:id="rId13"/>
    <p:sldId id="340" r:id="rId14"/>
    <p:sldId id="341" r:id="rId15"/>
    <p:sldId id="336" r:id="rId16"/>
    <p:sldId id="311" r:id="rId17"/>
    <p:sldId id="310" r:id="rId18"/>
    <p:sldId id="314" r:id="rId19"/>
    <p:sldId id="322" r:id="rId20"/>
    <p:sldId id="331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0A4A5"/>
    <a:srgbClr val="000000"/>
    <a:srgbClr val="61953D"/>
    <a:srgbClr val="5E913B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landscape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everything you can see when you look across a large area of land, especially in the country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7538" y="2771761"/>
            <a:ext cx="214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/ˈlændskeɪp/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ttp://t1.gstatic.com/licensed-image?q=tbn:ANd9GcTK9InRZfEY0gPUXNjK-rwKpK5_u5JGORhuRoG0jrQS5M5e91_INr3_pLfr7um6nSBRhNakbqYrKKaHlVs7yX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81" y="2001884"/>
            <a:ext cx="4738419" cy="3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andsc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1" y="3589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monument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583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building, column, statue, etc. built to remind people of a famous person or event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8118" y="2771761"/>
            <a:ext cx="234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/ˈmɒnjumənt/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38632"/>
            <a:ext cx="5410955" cy="3515216"/>
          </a:xfrm>
          <a:prstGeom prst="rect">
            <a:avLst/>
          </a:prstGeom>
        </p:spPr>
      </p:pic>
      <p:pic>
        <p:nvPicPr>
          <p:cNvPr id="6" name="monu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architecture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design or style of a building or buildings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1446" y="2771761"/>
            <a:ext cx="239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/ˈɑːkɪtektʃə(r)/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098" y="1499575"/>
            <a:ext cx="4831103" cy="4211068"/>
          </a:xfrm>
          <a:prstGeom prst="rect">
            <a:avLst/>
          </a:prstGeom>
        </p:spPr>
      </p:pic>
      <p:pic>
        <p:nvPicPr>
          <p:cNvPr id="6" name="architec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79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urban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connected with a town or city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125" y="2771761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/ˈɜːbən/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19122"/>
            <a:ext cx="5561082" cy="3297343"/>
          </a:xfrm>
          <a:prstGeom prst="rect">
            <a:avLst/>
          </a:prstGeom>
        </p:spPr>
      </p:pic>
      <p:pic>
        <p:nvPicPr>
          <p:cNvPr id="5" name="urb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499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promote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help something to happen or develop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864" y="2771761"/>
            <a:ext cx="190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/prəˈməʊt/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257" y="2148656"/>
            <a:ext cx="5004227" cy="3073288"/>
          </a:xfrm>
          <a:prstGeom prst="rect">
            <a:avLst/>
          </a:prstGeom>
        </p:spPr>
      </p:pic>
      <p:pic>
        <p:nvPicPr>
          <p:cNvPr id="5" name="prom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1904" y="36553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31486"/>
              </p:ext>
            </p:extLst>
          </p:nvPr>
        </p:nvGraphicFramePr>
        <p:xfrm>
          <a:off x="0" y="0"/>
          <a:ext cx="12192000" cy="70333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9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3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landscape (n)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lændskeɪp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everything you can see when you look across a large area of land, especially in the country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cảnh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51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monument (n)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mɒnjumənt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building, column, statue, etc. built to remind people of a famous person or event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ông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trình tưởng niệm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architecture (n) 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ɑːkɪtektʃə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(r)/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design or style of a building or buildings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iến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trúc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5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urban (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/ˈɜːbən/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connected with a town or city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thị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4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promote (v)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/prəˈməʊt/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help something to happen or develop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ẩy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triển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Track 44">
            <a:hlinkClick r:id="" action="ppaction://media"/>
            <a:extLst>
              <a:ext uri="{FF2B5EF4-FFF2-40B4-BE49-F238E27FC236}">
                <a16:creationId xmlns:a16="http://schemas.microsoft.com/office/drawing/2014/main" id="{8C1E410E-0C0E-43D4-A10D-6B6A29BA2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4004" y="123935"/>
            <a:ext cx="653312" cy="65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22" y="1744427"/>
            <a:ext cx="5517641" cy="5007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636" y="1846539"/>
            <a:ext cx="5073747" cy="3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1618" y="1015961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Where can we do the following? Write T for Trang An, H for Hoi An and M for Mekong River Delta.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28" y="2019102"/>
            <a:ext cx="8768005" cy="4421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7998" y="27940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063" y="342052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7996" y="421473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7996" y="52815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3023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to make phrases used in Task 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36" y="1579885"/>
            <a:ext cx="8959136" cy="52418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00600" y="2386293"/>
            <a:ext cx="2954215" cy="2313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66438" y="3597887"/>
            <a:ext cx="2340202" cy="1835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66438" y="3597888"/>
            <a:ext cx="2340202" cy="13692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63308" y="2386293"/>
            <a:ext cx="2043332" cy="3539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78" y="2127899"/>
            <a:ext cx="11567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36427"/>
                </a:solidFill>
              </a:rPr>
              <a:t>1. </a:t>
            </a:r>
            <a:r>
              <a:rPr lang="en-US" sz="4000" dirty="0" err="1" smtClean="0">
                <a:solidFill>
                  <a:srgbClr val="242021"/>
                </a:solidFill>
              </a:rPr>
              <a:t>Trang</a:t>
            </a:r>
            <a:r>
              <a:rPr lang="en-US" sz="4000" dirty="0" smtClean="0">
                <a:solidFill>
                  <a:srgbClr val="242021"/>
                </a:solidFill>
              </a:rPr>
              <a:t> </a:t>
            </a:r>
            <a:r>
              <a:rPr lang="en-US" sz="4000" dirty="0">
                <a:solidFill>
                  <a:srgbClr val="242021"/>
                </a:solidFill>
              </a:rPr>
              <a:t>An is the only place in </a:t>
            </a:r>
            <a:r>
              <a:rPr lang="en-US" sz="4000" dirty="0" smtClean="0">
                <a:solidFill>
                  <a:srgbClr val="242021"/>
                </a:solidFill>
              </a:rPr>
              <a:t>Southeast Asia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2. </a:t>
            </a:r>
            <a:r>
              <a:rPr lang="en-US" sz="4000" dirty="0">
                <a:solidFill>
                  <a:srgbClr val="242021"/>
                </a:solidFill>
              </a:rPr>
              <a:t>You can go on a boat </a:t>
            </a:r>
            <a:r>
              <a:rPr lang="en-US" sz="4000" dirty="0" smtClean="0">
                <a:solidFill>
                  <a:srgbClr val="242021"/>
                </a:solidFill>
              </a:rPr>
              <a:t>trip </a:t>
            </a:r>
            <a:r>
              <a:rPr lang="en-US" sz="4000" smtClean="0">
                <a:solidFill>
                  <a:srgbClr val="242021"/>
                </a:solidFill>
              </a:rPr>
              <a:t>____________________ </a:t>
            </a:r>
            <a:r>
              <a:rPr lang="en-US" sz="400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3. </a:t>
            </a:r>
            <a:r>
              <a:rPr lang="en-US" sz="4000" dirty="0">
                <a:solidFill>
                  <a:srgbClr val="242021"/>
                </a:solidFill>
              </a:rPr>
              <a:t>You can visit the old temples </a:t>
            </a:r>
            <a:r>
              <a:rPr lang="en-US" sz="4000" dirty="0" smtClean="0">
                <a:solidFill>
                  <a:srgbClr val="242021"/>
                </a:solidFill>
              </a:rPr>
              <a:t>and monuments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Performing folk songs at floating </a:t>
            </a:r>
            <a:r>
              <a:rPr lang="en-US" sz="3800" dirty="0" smtClean="0">
                <a:solidFill>
                  <a:srgbClr val="242021"/>
                </a:solidFill>
              </a:rPr>
              <a:t>markets is </a:t>
            </a:r>
            <a:r>
              <a:rPr lang="en-US" sz="3800" dirty="0">
                <a:solidFill>
                  <a:srgbClr val="242021"/>
                </a:solidFill>
              </a:rPr>
              <a:t>a great way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phrases from Task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814" y="2749325"/>
            <a:ext cx="109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5C8E3A"/>
                </a:solidFill>
              </a:rPr>
              <a:t>to be recognized as a mixed heritage by </a:t>
            </a:r>
            <a:r>
              <a:rPr lang="en-US" sz="4000" dirty="0" smtClean="0">
                <a:solidFill>
                  <a:srgbClr val="5C8E3A"/>
                </a:solidFill>
              </a:rPr>
              <a:t>UNESCO   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2898" y="3365162"/>
            <a:ext cx="571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C8E3A"/>
                </a:solidFill>
              </a:rPr>
              <a:t>to enjoy </a:t>
            </a:r>
            <a:r>
              <a:rPr lang="en-US" sz="3600" dirty="0" smtClean="0">
                <a:solidFill>
                  <a:srgbClr val="5C8E3A"/>
                </a:solidFill>
              </a:rPr>
              <a:t>beautiful landscape         </a:t>
            </a:r>
            <a:endParaRPr lang="en-US" sz="3600" dirty="0">
              <a:solidFill>
                <a:srgbClr val="5C8E3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3204" y="4536649"/>
            <a:ext cx="84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5C8E3A"/>
                </a:solidFill>
              </a:rPr>
              <a:t>to learn about Vietnamese </a:t>
            </a:r>
            <a:r>
              <a:rPr lang="en-US" sz="4000" dirty="0" smtClean="0">
                <a:solidFill>
                  <a:srgbClr val="5C8E3A"/>
                </a:solidFill>
              </a:rPr>
              <a:t>history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24" y="5798817"/>
            <a:ext cx="1190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5C8E3A"/>
                </a:solidFill>
              </a:rPr>
              <a:t>to promote </a:t>
            </a:r>
            <a:r>
              <a:rPr lang="en-US" sz="3600" dirty="0" smtClean="0">
                <a:solidFill>
                  <a:srgbClr val="5C8E3A"/>
                </a:solidFill>
              </a:rPr>
              <a:t>this kind of cultural heritage of southern Viet Nam</a:t>
            </a:r>
            <a:endParaRPr lang="en-US" sz="3600" dirty="0">
              <a:solidFill>
                <a:srgbClr val="5C8E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630656" y="3763537"/>
            <a:ext cx="575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Heritage sites in </a:t>
            </a:r>
            <a:r>
              <a:rPr lang="en-US" sz="4000" b="1" smtClean="0">
                <a:solidFill>
                  <a:srgbClr val="0070C0"/>
                </a:solidFill>
              </a:rPr>
              <a:t>Viet Nam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534" y="1946367"/>
            <a:ext cx="6002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- 3 groups: Each group will </a:t>
            </a:r>
            <a:r>
              <a:rPr lang="en-US" sz="3200" dirty="0" smtClean="0"/>
              <a:t>pretend to come </a:t>
            </a:r>
            <a:r>
              <a:rPr lang="en-US" sz="3200" dirty="0"/>
              <a:t>from one place: Trang An (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Binh</a:t>
            </a:r>
            <a:r>
              <a:rPr lang="en-US" sz="3200" dirty="0"/>
              <a:t>), Hoi An (Quang Nam), Mekong River Delta.</a:t>
            </a:r>
          </a:p>
          <a:p>
            <a:r>
              <a:rPr lang="en-US" sz="3200" dirty="0" smtClean="0"/>
              <a:t>- Each </a:t>
            </a:r>
            <a:r>
              <a:rPr lang="en-US" sz="3200" dirty="0"/>
              <a:t>group prepares an introduction about your home land 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/>
              <a:t>3 minutes to prepare for the </a:t>
            </a:r>
            <a:r>
              <a:rPr lang="en-US" sz="3200" dirty="0" smtClean="0"/>
              <a:t>role-play</a:t>
            </a:r>
            <a:r>
              <a:rPr lang="en-US" sz="3200" dirty="0"/>
              <a:t>.</a:t>
            </a:r>
          </a:p>
          <a:p>
            <a:r>
              <a:rPr lang="en-US" sz="3200" dirty="0"/>
              <a:t>- 2 minutes for a presentation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3563">
            <a:off x="6845884" y="1166021"/>
            <a:ext cx="2595166" cy="2865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3471">
            <a:off x="9387341" y="1396253"/>
            <a:ext cx="2648703" cy="2595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4151567"/>
            <a:ext cx="3950787" cy="20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heritage sites</a:t>
            </a: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for specific information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To-infinitive clauses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576" y="2439583"/>
            <a:ext cx="10146608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 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 "/>
                <a:cs typeface="Arial" panose="020B0604020202020204" pitchFamily="34" charset="0"/>
              </a:rPr>
              <a:t>Prepare for Lesson 2 - Unit 6.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 "/>
                <a:cs typeface="Arial" panose="020B0604020202020204" pitchFamily="34" charset="0"/>
              </a:rPr>
              <a:t>Prepare materials for the project in </a:t>
            </a:r>
            <a:r>
              <a:rPr lang="en-GB" sz="3600" dirty="0" smtClean="0">
                <a:latin typeface="Calibri "/>
                <a:cs typeface="Arial" panose="020B0604020202020204" pitchFamily="34" charset="0"/>
              </a:rPr>
              <a:t>Lesson </a:t>
            </a:r>
            <a:r>
              <a:rPr lang="en-GB" sz="3600" dirty="0">
                <a:latin typeface="Calibri 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A6BB-8854-4D71-9A36-B9B1B819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60" y="6100163"/>
            <a:ext cx="6687879" cy="58477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123496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417420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GAME</a:t>
            </a:r>
            <a:r>
              <a:rPr lang="en-US" sz="2000" dirty="0">
                <a:solidFill>
                  <a:schemeClr val="tx1"/>
                </a:solidFill>
              </a:rPr>
              <a:t>: Name the places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842595"/>
            <a:ext cx="4879385" cy="16414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1. Listen and read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2: Write the place for each activity.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3. Match the words to make </a:t>
            </a:r>
            <a:r>
              <a:rPr lang="en-GB" sz="2000" dirty="0" smtClean="0">
                <a:solidFill>
                  <a:schemeClr val="tx1"/>
                </a:solidFill>
              </a:rPr>
              <a:t>phrases.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4. Complete the </a:t>
            </a:r>
            <a:r>
              <a:rPr lang="en-US" sz="2000" dirty="0" smtClean="0">
                <a:solidFill>
                  <a:schemeClr val="tx1"/>
                </a:solidFill>
              </a:rPr>
              <a:t>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63852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451198"/>
            <a:ext cx="792647" cy="96622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5" y="478581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817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5118886"/>
            <a:ext cx="560380" cy="65540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772523"/>
            <a:ext cx="792647" cy="101328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58907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Role-play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6"/>
            <a:ext cx="9976207" cy="34861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2 groups. </a:t>
            </a:r>
          </a:p>
          <a:p>
            <a:r>
              <a:rPr lang="en-US" sz="3200" dirty="0"/>
              <a:t>- Teacher shows pictures on the screen and Ss have to say BINGO to grasp the chance to answer where it is. </a:t>
            </a:r>
          </a:p>
          <a:p>
            <a:r>
              <a:rPr lang="en-US" sz="3200" dirty="0"/>
              <a:t>- One point for each correct answer. </a:t>
            </a:r>
          </a:p>
          <a:p>
            <a:r>
              <a:rPr lang="en-US" sz="3200" dirty="0"/>
              <a:t>- The group which gains most points is the winner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NAME THE PLACES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 descr="Tam Chuc Pagoda in Ha Nam - the charming scenery like a dreamla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0" y="1017136"/>
            <a:ext cx="6842589" cy="49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08465" y="6071307"/>
            <a:ext cx="3832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Tam </a:t>
            </a:r>
            <a:r>
              <a:rPr lang="en-US" sz="4000" dirty="0" err="1">
                <a:ea typeface="Times New Roman" panose="02020603050405020304" pitchFamily="18" charset="0"/>
              </a:rPr>
              <a:t>Chuc</a:t>
            </a:r>
            <a:r>
              <a:rPr lang="en-US" sz="4000" dirty="0">
                <a:ea typeface="Times New Roman" panose="02020603050405020304" pitchFamily="18" charset="0"/>
              </a:rPr>
              <a:t> Pagoda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Trang An Scenic Landscape Complex in Ninh Binh - Asia Open Tou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42" y="1215774"/>
            <a:ext cx="6665787" cy="4681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27683" y="6002876"/>
            <a:ext cx="7769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a typeface="Times New Roman" panose="02020603050405020304" pitchFamily="18" charset="0"/>
              </a:rPr>
              <a:t>Trang</a:t>
            </a:r>
            <a:r>
              <a:rPr lang="en-US" sz="4000" dirty="0">
                <a:ea typeface="Times New Roman" panose="02020603050405020304" pitchFamily="18" charset="0"/>
              </a:rPr>
              <a:t> An Scenic Landscape Complex</a:t>
            </a:r>
          </a:p>
        </p:txBody>
      </p:sp>
    </p:spTree>
    <p:extLst>
      <p:ext uri="{BB962C8B-B14F-4D97-AF65-F5344CB8AC3E}">
        <p14:creationId xmlns:p14="http://schemas.microsoft.com/office/powerpoint/2010/main" val="472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Phố Cổ Hội An - Thành phố cổ đẹp hàng đầu Châu Á - Vntrip.v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24" y="1477103"/>
            <a:ext cx="6786937" cy="4173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04468" y="5849156"/>
            <a:ext cx="450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Hoi An Ancient Town</a:t>
            </a:r>
          </a:p>
        </p:txBody>
      </p:sp>
    </p:spTree>
    <p:extLst>
      <p:ext uri="{BB962C8B-B14F-4D97-AF65-F5344CB8AC3E}">
        <p14:creationId xmlns:p14="http://schemas.microsoft.com/office/powerpoint/2010/main" val="21488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Tour Du Lịch Miền Tây 7 ngày 6 đêm Từ Hà Nộ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18" y="1520422"/>
            <a:ext cx="6478712" cy="3852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41493" y="5646663"/>
            <a:ext cx="4262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Mekong River Delta</a:t>
            </a:r>
          </a:p>
        </p:txBody>
      </p:sp>
    </p:spTree>
    <p:extLst>
      <p:ext uri="{BB962C8B-B14F-4D97-AF65-F5344CB8AC3E}">
        <p14:creationId xmlns:p14="http://schemas.microsoft.com/office/powerpoint/2010/main" val="15633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Imperial Citadel of Thang Long - A UNESCO World Heritage Site in Hano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444942"/>
            <a:ext cx="6461589" cy="4308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81476" y="5936162"/>
            <a:ext cx="597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a typeface="Times New Roman" panose="02020603050405020304" pitchFamily="18" charset="0"/>
              </a:rPr>
              <a:t>Thang</a:t>
            </a:r>
            <a:r>
              <a:rPr lang="en-US" sz="4000" dirty="0">
                <a:ea typeface="Times New Roman" panose="02020603050405020304" pitchFamily="18" charset="0"/>
              </a:rPr>
              <a:t> Long Imperial Citadel</a:t>
            </a:r>
          </a:p>
        </p:txBody>
      </p:sp>
    </p:spTree>
    <p:extLst>
      <p:ext uri="{BB962C8B-B14F-4D97-AF65-F5344CB8AC3E}">
        <p14:creationId xmlns:p14="http://schemas.microsoft.com/office/powerpoint/2010/main" val="25186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3055</TotalTime>
  <Words>603</Words>
  <PresentationFormat>Widescreen</PresentationFormat>
  <Paragraphs>139</Paragraphs>
  <Slides>23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Adobe Gothic Std B</vt:lpstr>
      <vt:lpstr>Calibri 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2023-07-21T08:23:46Z</dcterms:modified>
</cp:coreProperties>
</file>