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5"/>
  </p:notesMasterIdLst>
  <p:sldIdLst>
    <p:sldId id="271" r:id="rId2"/>
    <p:sldId id="323" r:id="rId3"/>
    <p:sldId id="324" r:id="rId4"/>
    <p:sldId id="316" r:id="rId5"/>
    <p:sldId id="361" r:id="rId6"/>
    <p:sldId id="362" r:id="rId7"/>
    <p:sldId id="363" r:id="rId8"/>
    <p:sldId id="364" r:id="rId9"/>
    <p:sldId id="365" r:id="rId10"/>
    <p:sldId id="366" r:id="rId11"/>
    <p:sldId id="353" r:id="rId12"/>
    <p:sldId id="332" r:id="rId13"/>
    <p:sldId id="357" r:id="rId14"/>
    <p:sldId id="358" r:id="rId15"/>
    <p:sldId id="359" r:id="rId16"/>
    <p:sldId id="360" r:id="rId17"/>
    <p:sldId id="336" r:id="rId18"/>
    <p:sldId id="311" r:id="rId19"/>
    <p:sldId id="355" r:id="rId20"/>
    <p:sldId id="322" r:id="rId21"/>
    <p:sldId id="325" r:id="rId22"/>
    <p:sldId id="317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96" autoAdjust="0"/>
  </p:normalViewPr>
  <p:slideViewPr>
    <p:cSldViewPr snapToGrid="0" showGuides="1">
      <p:cViewPr>
        <p:scale>
          <a:sx n="62" d="100"/>
          <a:sy n="62" d="100"/>
        </p:scale>
        <p:origin x="6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37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34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43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00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62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11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54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69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mp3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Trang An landscape complex attracts many domestic and international visi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359" y="1852655"/>
            <a:ext cx="6902271" cy="478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6075" y="1017136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Answer the question in each puzzle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52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38164" y="1144985"/>
            <a:ext cx="6096000" cy="6438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smtClean="0">
                <a:solidFill>
                  <a:schemeClr val="accent2"/>
                </a:solidFill>
                <a:effectLst/>
                <a:ea typeface="Times New Roman" panose="02020603050405020304" pitchFamily="18" charset="0"/>
              </a:rPr>
              <a:t>Discussion</a:t>
            </a:r>
            <a:endParaRPr lang="en-US" sz="3200" b="1">
              <a:solidFill>
                <a:schemeClr val="accent2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39828" y="2910626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i="1"/>
              <a:t>+ Where is Trang An? </a:t>
            </a:r>
            <a:endParaRPr lang="en-US" sz="2800"/>
          </a:p>
          <a:p>
            <a:r>
              <a:rPr lang="en-US" sz="2800" i="1"/>
              <a:t>+ Is Trang An a World Heritage Site? </a:t>
            </a:r>
            <a:endParaRPr lang="en-US" sz="2800"/>
          </a:p>
          <a:p>
            <a:r>
              <a:rPr lang="en-US" sz="2800" i="1"/>
              <a:t>+ How big is the area?</a:t>
            </a:r>
            <a:endParaRPr lang="en-US" sz="2800"/>
          </a:p>
          <a:p>
            <a:r>
              <a:rPr lang="en-US" sz="2800" i="1"/>
              <a:t>+ Have you ever been to Trang An?</a:t>
            </a:r>
            <a:endParaRPr lang="en-US" sz="2800"/>
          </a:p>
          <a:p>
            <a:r>
              <a:rPr lang="en-US" sz="2800" i="1"/>
              <a:t>+ If yes, what did you see and do there?</a:t>
            </a:r>
            <a:endParaRPr lang="en-US" sz="2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3" y="2475644"/>
            <a:ext cx="4447969" cy="333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l</a:t>
            </a:r>
            <a:r>
              <a:rPr lang="en-US" sz="4800" b="1" smtClean="0">
                <a:solidFill>
                  <a:schemeClr val="accent2"/>
                </a:solidFill>
              </a:rPr>
              <a:t>imestone (n)</a:t>
            </a:r>
            <a:endParaRPr lang="en-US" sz="4800" b="1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a type of white rock that contains calcium, used in building and in making cement</a:t>
            </a:r>
            <a:endParaRPr lang="en-US" sz="2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0685" y="2771761"/>
            <a:ext cx="2118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/ˈlaɪmstəʊn/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0565" y="2106671"/>
            <a:ext cx="4800674" cy="3622546"/>
          </a:xfrm>
          <a:prstGeom prst="rect">
            <a:avLst/>
          </a:prstGeom>
        </p:spPr>
      </p:pic>
      <p:pic>
        <p:nvPicPr>
          <p:cNvPr id="5" name="limesto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72094" y="35749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valley (n) </a:t>
            </a:r>
            <a:endParaRPr lang="en-US" sz="4800" b="1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an area of low land between hills or mountains, often with a river flowing through it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921737" y="2771761"/>
            <a:ext cx="1216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/ˈvæli/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ac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30012" y="3574985"/>
            <a:ext cx="406400" cy="40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9837" y="2085060"/>
            <a:ext cx="4660806" cy="3386249"/>
          </a:xfrm>
          <a:prstGeom prst="rect">
            <a:avLst/>
          </a:prstGeom>
        </p:spPr>
      </p:pic>
      <p:pic>
        <p:nvPicPr>
          <p:cNvPr id="6" name="valle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9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ecosystem (n) </a:t>
            </a:r>
            <a:endParaRPr lang="en-US" sz="4800" b="1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all the plants and living creatures in a particular area considered in relation to their physical environment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357671" y="2771761"/>
            <a:ext cx="2344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/ˈiːkəʊsɪstəm/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5108" y="1955005"/>
            <a:ext cx="4311707" cy="3646360"/>
          </a:xfrm>
          <a:prstGeom prst="rect">
            <a:avLst/>
          </a:prstGeom>
        </p:spPr>
      </p:pic>
      <p:pic>
        <p:nvPicPr>
          <p:cNvPr id="5" name="ecosyst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11" y="35749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interact (v) </a:t>
            </a:r>
            <a:endParaRPr lang="en-US" sz="4800" b="1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if one thing interacts with another, or if two things interact, the two things have an effect on each other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521692" y="2771761"/>
            <a:ext cx="2016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/ˌɪntərˈækt/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404" y="1958656"/>
            <a:ext cx="4496427" cy="3639058"/>
          </a:xfrm>
          <a:prstGeom prst="rect">
            <a:avLst/>
          </a:prstGeom>
        </p:spPr>
      </p:pic>
      <p:pic>
        <p:nvPicPr>
          <p:cNvPr id="5" name="intera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72094" y="35749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7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original (adj)</a:t>
            </a:r>
            <a:endParaRPr lang="en-US" sz="4800" b="1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existing at the beginning of a particular period, process or activity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609729" y="2771761"/>
            <a:ext cx="1840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/əˈrɪdʒənl/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2354" y="1802079"/>
            <a:ext cx="4077269" cy="4096322"/>
          </a:xfrm>
          <a:prstGeom prst="rect">
            <a:avLst/>
          </a:prstGeom>
        </p:spPr>
      </p:pic>
      <p:pic>
        <p:nvPicPr>
          <p:cNvPr id="5" name="origin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13" y="368616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6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90390"/>
              </p:ext>
            </p:extLst>
          </p:nvPr>
        </p:nvGraphicFramePr>
        <p:xfrm>
          <a:off x="914399" y="1164771"/>
          <a:ext cx="10646229" cy="520056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65592"/>
                <a:gridCol w="2041947"/>
                <a:gridCol w="6238690"/>
              </a:tblGrid>
              <a:tr h="924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Form</a:t>
                      </a:r>
                      <a:endParaRPr lang="en-US" sz="2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Pronunciation</a:t>
                      </a:r>
                      <a:endParaRPr lang="en-US" sz="2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Meaning</a:t>
                      </a:r>
                      <a:endParaRPr lang="en-US" sz="2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72881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limestone (n)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/ˈlaɪmstəʊn/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type of white rock that contains calcium, used in building and in making cement</a:t>
                      </a:r>
                    </a:p>
                  </a:txBody>
                  <a:tcPr marL="71755" marR="71755" marT="71755" marB="71755"/>
                </a:tc>
              </a:tr>
              <a:tr h="1189198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valley (n)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/ˈvæli/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 area of low land between hills or mountains, often with a river flowing through it</a:t>
                      </a:r>
                    </a:p>
                  </a:txBody>
                  <a:tcPr marL="71755" marR="71755" marT="71755" marB="71755"/>
                </a:tc>
              </a:tr>
              <a:tr h="72881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ecosystem (n)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/ˈiːkəʊsɪstəm/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 the plants and living creatures in a particular area considered in relation to their physical environment</a:t>
                      </a:r>
                    </a:p>
                  </a:txBody>
                  <a:tcPr marL="71755" marR="71755" marT="71755" marB="71755"/>
                </a:tc>
              </a:tr>
              <a:tr h="72881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interact (v)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/ˌɪntərˈækt/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if one thing interacts with another, or if two things interact, the two things have an effect on each other</a:t>
                      </a:r>
                    </a:p>
                  </a:txBody>
                  <a:tcPr marL="71755" marR="71755" marT="71755" marB="71755"/>
                </a:tc>
              </a:tr>
              <a:tr h="72881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 original (adj)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/əˈrɪdʒənl/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​  existing at the beginning of a particular period, process or activity</a:t>
                      </a:r>
                    </a:p>
                  </a:txBody>
                  <a:tcPr marL="71755" marR="71755" marT="71755" marB="7175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3934" y="1090960"/>
            <a:ext cx="10171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Listen to a talk. What is the talk mainly about?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36" y="2594453"/>
            <a:ext cx="11238650" cy="136607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31270" y="2967865"/>
            <a:ext cx="576943" cy="457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44154"/>
            <a:ext cx="102477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Listen to the talk again and complete each gap in the notes with no more than three words and/or numbers.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219" y="1998261"/>
            <a:ext cx="9307469" cy="479081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21373" y="2802343"/>
            <a:ext cx="1243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</a:rPr>
              <a:t>2014</a:t>
            </a:r>
            <a:endParaRPr lang="en-US" sz="2000" b="1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68559" y="3423163"/>
            <a:ext cx="3684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t</a:t>
            </a:r>
            <a:r>
              <a:rPr lang="en-US" sz="2000" b="1" smtClean="0">
                <a:solidFill>
                  <a:srgbClr val="C00000"/>
                </a:solidFill>
              </a:rPr>
              <a:t>hree protected areas</a:t>
            </a:r>
            <a:endParaRPr lang="en-US" sz="2000" b="1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18014" y="4377359"/>
            <a:ext cx="1548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</a:rPr>
              <a:t>600 types</a:t>
            </a:r>
            <a:endParaRPr lang="en-US" sz="2000" b="1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95628" y="4873462"/>
            <a:ext cx="210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e</a:t>
            </a:r>
            <a:r>
              <a:rPr lang="en-US" sz="2000" b="1" smtClean="0">
                <a:solidFill>
                  <a:srgbClr val="C00000"/>
                </a:solidFill>
              </a:rPr>
              <a:t>arly humans</a:t>
            </a:r>
            <a:endParaRPr lang="en-US" sz="2000" b="1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90682" y="6237864"/>
            <a:ext cx="210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n</a:t>
            </a:r>
            <a:r>
              <a:rPr lang="en-US" sz="2000" b="1" smtClean="0">
                <a:solidFill>
                  <a:srgbClr val="C00000"/>
                </a:solidFill>
              </a:rPr>
              <a:t>atural states</a:t>
            </a:r>
            <a:endParaRPr lang="en-US" sz="2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UTM Facebook K&amp;T" panose="02040603050506020204" pitchFamily="18" charset="0"/>
              </a:rPr>
              <a:t>LISTENING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356213" y="3763537"/>
            <a:ext cx="7589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</a:rPr>
              <a:t>A trip to Trang An Scenic Landscape Complex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Preserving our heritage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2" y="988286"/>
            <a:ext cx="104905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pairs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. Make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some predictions about what the tour guide will say next.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cs typeface="Arial" panose="020B0604020202020204" pitchFamily="34" charset="0"/>
              </a:rPr>
              <a:t>Wrap-up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Trang An Scenic Landscape Complex;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Lesson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8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mtClean="0">
                <a:solidFill>
                  <a:schemeClr val="bg1"/>
                </a:solidFill>
                <a:ea typeface="Adobe Gothic Std B" panose="020B0800000000000000" pitchFamily="34" charset="-128"/>
              </a:rPr>
              <a:t>PRE-LISTENING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89061" y="3423459"/>
            <a:ext cx="2242609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mtClean="0">
                <a:solidFill>
                  <a:schemeClr val="bg1"/>
                </a:solidFill>
                <a:ea typeface="Adobe Gothic Std B" panose="020B0800000000000000" pitchFamily="34" charset="-128"/>
              </a:rPr>
              <a:t>WHILE-LISTENING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Jigsaw puzzle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4879385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- Task </a:t>
            </a:r>
            <a:r>
              <a:rPr lang="en-US">
                <a:solidFill>
                  <a:schemeClr val="tx1"/>
                </a:solidFill>
              </a:rPr>
              <a:t>2. Listen to a talk. What is the talk mainly about</a:t>
            </a:r>
            <a:r>
              <a:rPr lang="en-US">
                <a:solidFill>
                  <a:schemeClr val="tx1"/>
                </a:solidFill>
              </a:rPr>
              <a:t>? </a:t>
            </a:r>
            <a:endParaRPr lang="en-US">
              <a:solidFill>
                <a:schemeClr val="tx1"/>
              </a:solidFill>
            </a:endParaRPr>
          </a:p>
          <a:p>
            <a:r>
              <a:rPr lang="en-GB">
                <a:solidFill>
                  <a:schemeClr val="tx1"/>
                </a:solidFill>
              </a:rPr>
              <a:t>- Task 3. Listen to the talk again and complete each gap in the notes with no more than three words and/or numbers. 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10366" y="2559985"/>
            <a:ext cx="855934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  <a:ea typeface="Adobe Gothic Std B" panose="020B0800000000000000" pitchFamily="34" charset="-128"/>
              </a:rPr>
              <a:t>POST-LISTENING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Make </a:t>
            </a:r>
            <a:r>
              <a:rPr lang="en-GB" smtClean="0">
                <a:solidFill>
                  <a:schemeClr val="tx1"/>
                </a:solidFill>
              </a:rPr>
              <a:t>predictions about what the tour guide will say next.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UTM Facebook K&amp;T" panose="02040603050506020204" pitchFamily="18" charset="0"/>
              </a:rPr>
              <a:t>LISTENING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/>
              <a:t>- Ss work in groups.</a:t>
            </a:r>
          </a:p>
          <a:p>
            <a:r>
              <a:rPr lang="en-US" sz="2800"/>
              <a:t>- There are 4 questions related to a key picture.</a:t>
            </a:r>
          </a:p>
          <a:p>
            <a:r>
              <a:rPr lang="en-US" sz="2800" smtClean="0"/>
              <a:t>- Guess </a:t>
            </a:r>
            <a:r>
              <a:rPr lang="en-US" sz="2800"/>
              <a:t>the word in each </a:t>
            </a:r>
            <a:r>
              <a:rPr lang="en-US" sz="2800"/>
              <a:t>puzzle </a:t>
            </a:r>
            <a:endParaRPr lang="en-US" sz="2800" smtClean="0"/>
          </a:p>
          <a:p>
            <a:r>
              <a:rPr lang="en-US" sz="2800" smtClean="0"/>
              <a:t>- Guess </a:t>
            </a:r>
            <a:r>
              <a:rPr lang="en-US" sz="2800"/>
              <a:t>the key picture behind after each puzzle is opened.</a:t>
            </a:r>
          </a:p>
          <a:p>
            <a:r>
              <a:rPr lang="en-US" sz="2800"/>
              <a:t>- The group which gets the correct answer of the key picture is the </a:t>
            </a:r>
            <a:r>
              <a:rPr lang="en-US" sz="2800"/>
              <a:t>winner</a:t>
            </a:r>
            <a:r>
              <a:rPr lang="en-US" sz="2800" smtClean="0"/>
              <a:t>.</a:t>
            </a:r>
            <a:endParaRPr lang="en-US" sz="280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JIGSAW PUZZLE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Trang An landscape complex attracts many domestic and international visi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359" y="1852655"/>
            <a:ext cx="6902271" cy="478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6075" y="1017136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Answer the question in each puzzle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236359" y="1916919"/>
            <a:ext cx="3585681" cy="2305957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smtClean="0"/>
              <a:t>1</a:t>
            </a:r>
            <a:endParaRPr lang="en-US" sz="11500" b="1"/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822040" y="1916918"/>
            <a:ext cx="3316590" cy="2305957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2</a:t>
            </a:r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3236359" y="4222875"/>
            <a:ext cx="3585681" cy="2305957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3</a:t>
            </a:r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6822040" y="4222875"/>
            <a:ext cx="3316590" cy="2305957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266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Question 1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4837" y="2317577"/>
            <a:ext cx="102447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/>
              <a:t>Who was the founding emperor of the Đinh dynasty</a:t>
            </a:r>
            <a:r>
              <a:rPr lang="en-US" sz="3600" b="1"/>
              <a:t> </a:t>
            </a:r>
            <a:endParaRPr lang="en-US" sz="3600" b="1" smtClean="0"/>
          </a:p>
          <a:p>
            <a:pPr algn="ctr"/>
            <a:r>
              <a:rPr lang="en-US" sz="3600" b="1" smtClean="0"/>
              <a:t>of </a:t>
            </a:r>
            <a:r>
              <a:rPr lang="en-US" sz="3600" b="1"/>
              <a:t>Vietnam?</a:t>
            </a:r>
            <a:endParaRPr lang="en-US" sz="3600" b="1"/>
          </a:p>
        </p:txBody>
      </p:sp>
      <p:sp>
        <p:nvSpPr>
          <p:cNvPr id="11" name="Rectangle 10"/>
          <p:cNvSpPr/>
          <p:nvPr/>
        </p:nvSpPr>
        <p:spPr>
          <a:xfrm>
            <a:off x="3281724" y="3890028"/>
            <a:ext cx="7475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600" b="1" smtClean="0">
                <a:solidFill>
                  <a:srgbClr val="C00000"/>
                </a:solidFill>
                <a:ea typeface="Times New Roman" panose="02020603050405020304" pitchFamily="18" charset="0"/>
              </a:rPr>
              <a:t>DINH BO LINH / DINH TIEN HOANG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BACK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379371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Question 2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4837" y="2194007"/>
            <a:ext cx="10230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/>
              <a:t>What is a complex of Buddhist temples in Gia Viễn District, Ninh Bình Province, Vietnam?</a:t>
            </a:r>
            <a:endParaRPr lang="en-US" sz="3600"/>
          </a:p>
        </p:txBody>
      </p:sp>
      <p:sp>
        <p:nvSpPr>
          <p:cNvPr id="11" name="Rectangle 10"/>
          <p:cNvSpPr/>
          <p:nvPr/>
        </p:nvSpPr>
        <p:spPr>
          <a:xfrm>
            <a:off x="4691468" y="4224637"/>
            <a:ext cx="4317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BAI DINH PAGODA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31244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BACK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395575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Question 3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7336" y="2302531"/>
            <a:ext cx="1070806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/>
              <a:t>Which movie took place in the northern part of </a:t>
            </a:r>
            <a:r>
              <a:rPr lang="en-US" sz="3600"/>
              <a:t>Vietnam </a:t>
            </a:r>
            <a:endParaRPr lang="en-US" sz="3600" smtClean="0"/>
          </a:p>
          <a:p>
            <a:pPr algn="ctr"/>
            <a:r>
              <a:rPr lang="en-US" sz="3600" smtClean="0"/>
              <a:t>such </a:t>
            </a:r>
            <a:r>
              <a:rPr lang="en-US" sz="3600"/>
              <a:t>as Vân Long and Tam Cốc (Ninh Bình Province),</a:t>
            </a:r>
            <a:r>
              <a:rPr lang="en-US" sz="3600"/>
              <a:t> </a:t>
            </a:r>
            <a:endParaRPr lang="en-US" sz="3600" smtClean="0"/>
          </a:p>
          <a:p>
            <a:pPr algn="ctr"/>
            <a:r>
              <a:rPr lang="en-US" sz="3600" smtClean="0"/>
              <a:t>Hạ </a:t>
            </a:r>
            <a:r>
              <a:rPr lang="en-US" sz="3600"/>
              <a:t>Long Bay (Quảng Ninh Province)?</a:t>
            </a:r>
            <a:endParaRPr lang="en-US" sz="3600" b="1"/>
          </a:p>
        </p:txBody>
      </p:sp>
      <p:sp>
        <p:nvSpPr>
          <p:cNvPr id="11" name="Rectangle 10"/>
          <p:cNvSpPr/>
          <p:nvPr/>
        </p:nvSpPr>
        <p:spPr>
          <a:xfrm>
            <a:off x="2667896" y="4633367"/>
            <a:ext cx="8300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600" b="1" smtClean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THE MOVIE: KONG – THE SKULL ISLAND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BACK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285810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BACK</a:t>
            </a:r>
            <a:endParaRPr lang="en-US" sz="2000" b="1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Question 4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4837" y="2317577"/>
            <a:ext cx="97691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/>
              <a:t>What are they</a:t>
            </a:r>
            <a:r>
              <a:rPr lang="en-US" sz="3600"/>
              <a:t>? </a:t>
            </a:r>
            <a:endParaRPr lang="en-US" sz="3600" smtClean="0"/>
          </a:p>
          <a:p>
            <a:pPr algn="ctr"/>
            <a:r>
              <a:rPr lang="en-US" sz="3600" smtClean="0"/>
              <a:t>Large</a:t>
            </a:r>
            <a:r>
              <a:rPr lang="en-US" sz="3600"/>
              <a:t> holes in the side of a hill, cliff, or mountain, or one that is underground.</a:t>
            </a:r>
            <a:endParaRPr lang="en-US" sz="3600" b="1"/>
          </a:p>
        </p:txBody>
      </p:sp>
      <p:sp>
        <p:nvSpPr>
          <p:cNvPr id="11" name="Rectangle 10"/>
          <p:cNvSpPr/>
          <p:nvPr/>
        </p:nvSpPr>
        <p:spPr>
          <a:xfrm>
            <a:off x="5346830" y="4349063"/>
            <a:ext cx="1993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600" b="1" smtClean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CAVES</a:t>
            </a:r>
            <a:endParaRPr lang="en-US" sz="36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7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2796</TotalTime>
  <Words>603</Words>
  <Application>Microsoft Office PowerPoint</Application>
  <PresentationFormat>Widescreen</PresentationFormat>
  <Paragraphs>147</Paragraphs>
  <Slides>23</Slides>
  <Notes>13</Notes>
  <HiddenSlides>0</HiddenSlides>
  <MMClips>6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104THAIHA</cp:lastModifiedBy>
  <cp:revision>174</cp:revision>
  <dcterms:created xsi:type="dcterms:W3CDTF">2020-12-09T02:04:09Z</dcterms:created>
  <dcterms:modified xsi:type="dcterms:W3CDTF">2023-01-09T03:47:17Z</dcterms:modified>
</cp:coreProperties>
</file>