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7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7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5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7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9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2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1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4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5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B3B24-2E12-4CF2-AD64-2ECDAA6070D7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B8286-0325-4BDB-8777-278110B18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6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4212" y="685799"/>
            <a:ext cx="8001000" cy="297180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nl-NL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1: GÓC Ở VỊ TRÍ ĐẶC BIỆT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 gian thực hiện: 2 tiết</a:t>
            </a:r>
            <a:r>
              <a:rPr lang="en-US" smtClean="0"/>
              <a:t/>
            </a:r>
            <a:br>
              <a:rPr lang="en-US" smtClean="0"/>
            </a:b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154475" y="3657600"/>
            <a:ext cx="6400800" cy="194733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</a:t>
            </a:r>
            <a:endParaRPr lang="en-US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41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8536"/>
            <a:ext cx="12292156" cy="3375213"/>
          </a:xfrm>
          <a:prstGeom prst="rect">
            <a:avLst/>
          </a:prstGeom>
        </p:spPr>
      </p:pic>
      <p:pic>
        <p:nvPicPr>
          <p:cNvPr id="3" name="Picture 2" descr="C:\Users\DELL\Desktop\image (8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429" y="2357707"/>
            <a:ext cx="2285999" cy="183320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0" y="4845909"/>
            <a:ext cx="105604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b) Hai góc kề bù trong hình vẽ là: xOy và yOu, xOz và zOu, xOt và tOu</a:t>
            </a:r>
            <a:endParaRPr lang="en-US" sz="2800"/>
          </a:p>
        </p:txBody>
      </p:sp>
      <p:sp>
        <p:nvSpPr>
          <p:cNvPr id="5" name="Rectangle 4"/>
          <p:cNvSpPr/>
          <p:nvPr/>
        </p:nvSpPr>
        <p:spPr>
          <a:xfrm>
            <a:off x="0" y="5369129"/>
            <a:ext cx="10170459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Hình a, b, d không có hai góc đối đỉnh. Hình c hai góc đối đỉnh là xOy và x’Oy’, xOy’ và yOx’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6176" y="0"/>
            <a:ext cx="31869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BÀI. 1: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47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176" y="0"/>
            <a:ext cx="58425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BÀI. 2:</a:t>
            </a:r>
          </a:p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21 VÀ CHỈ RA</a:t>
            </a:r>
          </a:p>
          <a:p>
            <a:pPr marL="514350" indent="-514350">
              <a:buAutoNum type="alphaLcParenR"/>
            </a:pP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góc kề bù</a:t>
            </a:r>
          </a:p>
          <a:p>
            <a:pPr marL="514350" indent="-514350">
              <a:buAutoNum type="alphaLcParenR"/>
            </a:pP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góc đối đỉnh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DELL\Desktop\image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57" y="-1"/>
            <a:ext cx="4158343" cy="224676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95794" y="3363405"/>
            <a:ext cx="8029303" cy="233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LÀM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Hai góc kề bù là AFC và CFE, BCF và FCD, FGB và CGE, CGE và EGF, EGF và FGB, FGB và BGC. </a:t>
            </a:r>
            <a:endParaRPr lang="en-US" sz="2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Hai góc đối đỉnh là FGB và EGC, BGC và EGF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BÀI. 2: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21 VÀ CHỈ RA</a:t>
            </a:r>
          </a:p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Hai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góc kề bù</a:t>
            </a:r>
          </a:p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Hai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góc đối đỉnh</a:t>
            </a:r>
          </a:p>
        </p:txBody>
      </p:sp>
      <p:pic>
        <p:nvPicPr>
          <p:cNvPr id="3" name="Picture 2" descr="C:\Users\DELL\Desktop\image (10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329" y="0"/>
            <a:ext cx="5925671" cy="213808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0" y="2151529"/>
                <a:ext cx="11326906" cy="46011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Vì hai góc qPr và rPs là kề bù nên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𝑞𝑃𝑟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𝑟𝑃𝑠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 ra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𝑞𝑃𝑟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55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125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Vì hai góc tQz’ và z’Qt’ là kề bù nên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𝑡𝑄𝑧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 ra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𝑡𝑄𝑧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41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139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Vì hai góc tQz và z’Qt’ là đối đỉnh nên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𝑡𝑄𝑧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41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51529"/>
                <a:ext cx="11326906" cy="4601131"/>
              </a:xfrm>
              <a:prstGeom prst="rect">
                <a:avLst/>
              </a:prstGeom>
              <a:blipFill>
                <a:blip r:embed="rId3"/>
                <a:stretch>
                  <a:fillRect l="-1076" t="-1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260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046" y="0"/>
            <a:ext cx="12043954" cy="151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ebdings" panose="05030102010509060703" pitchFamily="18" charset="2"/>
              <a:buChar char="8"/>
            </a:pPr>
            <a:r>
              <a:rPr lang="vi-VN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tự học ở nhà </a:t>
            </a:r>
            <a:endParaRPr lang="en-US" sz="280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Đọc </a:t>
            </a:r>
            <a:r>
              <a:rPr lang="vi-VN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 toàn bộ nội dung bài đã học.</a:t>
            </a:r>
            <a:endParaRPr lang="en-US" sz="2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vi-VN" sz="2800">
                <a:latin typeface="Times New Roman" panose="02020603050405020304" pitchFamily="18" charset="0"/>
                <a:ea typeface="Calibri" panose="020F0502020204030204" pitchFamily="34" charset="0"/>
              </a:rPr>
              <a:t>- Học thuộc: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các phần kiến thức trọng tâm </a:t>
            </a:r>
            <a:r>
              <a:rPr lang="en-US" sz="280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và các chú ý đã  học.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677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771" y="483326"/>
            <a:ext cx="630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4319" y="1380309"/>
                <a:ext cx="69886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 TỔNG SỐ ĐO CỦA GÓC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110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19" y="1380309"/>
                <a:ext cx="6988629" cy="523220"/>
              </a:xfrm>
              <a:prstGeom prst="rect">
                <a:avLst/>
              </a:prstGeom>
              <a:blipFill>
                <a:blip r:embed="rId2"/>
                <a:stretch>
                  <a:fillRect l="-1745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74319" y="2957262"/>
            <a:ext cx="9104812" cy="1043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Hai 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 có tổng số đo như vậy gọi là hai góc bù nhau</a:t>
            </a:r>
            <a:r>
              <a:rPr lang="en-US" sz="2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06425" y="2277292"/>
                <a:ext cx="32701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110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425" y="2277292"/>
                <a:ext cx="327019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166947" y="4788583"/>
            <a:ext cx="765048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ĐN:  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 góc bù nhau là hai góc có tổng bằng 180</a:t>
            </a:r>
            <a:r>
              <a:rPr lang="en-US" sz="2800" baseline="30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4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7307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0" y="2857145"/>
                <a:ext cx="9483634" cy="22803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BÀI LÀM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Hai góc xOt và tOy có chung gốc O, cạnh Ot và hai tia Ox, Oy nằm về hai phía của cạnh Ot nên là hai góc kề nhau.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𝑥𝑂𝑦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𝑥𝑂𝑡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𝑡𝑂𝑦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</a:rPr>
                  <a:t> (vì Ox và Oy là hai tia đối nhau)</a:t>
                </a:r>
                <a:endParaRPr lang="en-US" sz="280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57145"/>
                <a:ext cx="9483634" cy="2280304"/>
              </a:xfrm>
              <a:prstGeom prst="rect">
                <a:avLst/>
              </a:prstGeom>
              <a:blipFill>
                <a:blip r:embed="rId3"/>
                <a:stretch>
                  <a:fillRect l="-1285" t="-1872" r="-2121" b="-6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82496" y="5491146"/>
            <a:ext cx="8711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ĐN: Hai </a:t>
            </a:r>
            <a:r>
              <a:rPr lang="en-US" sz="280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góc vừa kề nhau, vừa bù nhau gọi là hai góc kề bù</a:t>
            </a:r>
            <a:endParaRPr lang="en-US" sz="280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28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30074"/>
          </a:xfrm>
          <a:prstGeom prst="rect">
            <a:avLst/>
          </a:prstGeom>
        </p:spPr>
      </p:pic>
      <p:pic>
        <p:nvPicPr>
          <p:cNvPr id="3" name="Picture 2" descr="C:\Users\DELL\Desktop\image (4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0607"/>
            <a:ext cx="3683726" cy="28103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458787" y="3732512"/>
                <a:ext cx="6775269" cy="21843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Vì hai góc xOt và tOy là hai góc kề bù nên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𝑥𝑂𝑦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𝑥𝑂𝑡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𝑡𝑂𝑦</m:t>
                          </m:r>
                        </m:e>
                      </m:acc>
                    </m:oMath>
                  </m:oMathPara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𝑥𝑂𝑡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𝑥𝑂𝑡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87" y="3732512"/>
                <a:ext cx="6775269" cy="2184381"/>
              </a:xfrm>
              <a:prstGeom prst="rect">
                <a:avLst/>
              </a:prstGeom>
              <a:blipFill>
                <a:blip r:embed="rId4"/>
                <a:stretch>
                  <a:fillRect l="-1799" t="-1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07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195943"/>
            <a:ext cx="7106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HAI GÓC ĐỐI ĐỈNH</a:t>
            </a:r>
            <a:r>
              <a:rPr lang="en-US" smtClean="0"/>
              <a:t> 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9163"/>
            <a:ext cx="12192000" cy="2819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1" y="3538563"/>
            <a:ext cx="9157063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Cạnh Ox của góc xOz là tia đối của cạnh Oy của góc yOt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Cạnh Oz của góc xOz là tia đối của cạnh Ot của góc yOt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nói hai góc xOz và yOt là hai góc đối đỉnh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108" y="5507039"/>
            <a:ext cx="8042365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ĐN Hai góc đối đỉnh là hai góc mà mỗi cạnh của góc này là tia đối của một cạnh của góc kia</a:t>
            </a:r>
            <a:endParaRPr lang="en-US" sz="2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1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3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37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5952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0" y="2736872"/>
                <a:ext cx="12192000" cy="41211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Vì có Oy là cạnh chung và hai tia Ox, Oz đối nhau nằm về hai phía của cạnh Oy nên hai góc xOy và yOz là hai góc kề bù.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Vì có Oz là cạnh chung và hai tia Oy, Ot đối nhau nằm về hai phía của cạnh Oz nên hai góc yOz và zOt là hai góc kề bù.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𝑥𝑂𝑦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𝑦𝑂𝑧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𝑦𝑂𝑧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𝑧𝑂𝑡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nên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𝑥𝑂𝑦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𝑦𝑂𝑧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𝑦𝑂𝑧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𝑧𝑂𝑡</m:t>
                        </m:r>
                      </m:e>
                    </m:acc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 ra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𝑥𝑂𝑦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𝑧𝑂𝑡</m:t>
                        </m:r>
                      </m:e>
                    </m:acc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36872"/>
                <a:ext cx="12192000" cy="4121128"/>
              </a:xfrm>
              <a:prstGeom prst="rect">
                <a:avLst/>
              </a:prstGeom>
              <a:blipFill>
                <a:blip r:embed="rId3"/>
                <a:stretch>
                  <a:fillRect l="-1000" t="-1036" r="-1000" b="-2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54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438"/>
            <a:ext cx="12192000" cy="654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53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27712" cy="42547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77356" y="5308265"/>
                <a:ext cx="35415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90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356" y="5308265"/>
                <a:ext cx="354154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04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462</Words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Webdings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Website@VnTeach.Com</dc:creator>
  <cp:keywords>Website@VnTeach.Com</cp:keywords>
  <dcterms:created xsi:type="dcterms:W3CDTF">2022-08-05T15:39:39Z</dcterms:created>
  <dcterms:modified xsi:type="dcterms:W3CDTF">2022-08-13T14:47:29Z</dcterms:modified>
</cp:coreProperties>
</file>