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04" r:id="rId2"/>
    <p:sldId id="305" r:id="rId3"/>
    <p:sldId id="257" r:id="rId4"/>
    <p:sldId id="324" r:id="rId5"/>
    <p:sldId id="325" r:id="rId6"/>
    <p:sldId id="326" r:id="rId7"/>
    <p:sldId id="327" r:id="rId8"/>
    <p:sldId id="279" r:id="rId9"/>
    <p:sldId id="328" r:id="rId10"/>
    <p:sldId id="329" r:id="rId11"/>
    <p:sldId id="281" r:id="rId12"/>
    <p:sldId id="309" r:id="rId13"/>
    <p:sldId id="308" r:id="rId14"/>
    <p:sldId id="330" r:id="rId15"/>
    <p:sldId id="310" r:id="rId16"/>
    <p:sldId id="331" r:id="rId17"/>
    <p:sldId id="332" r:id="rId18"/>
    <p:sldId id="311" r:id="rId19"/>
    <p:sldId id="333" r:id="rId20"/>
    <p:sldId id="334" r:id="rId21"/>
    <p:sldId id="312" r:id="rId22"/>
    <p:sldId id="335" r:id="rId23"/>
    <p:sldId id="336" r:id="rId24"/>
    <p:sldId id="298" r:id="rId25"/>
    <p:sldId id="337" r:id="rId26"/>
    <p:sldId id="299" r:id="rId27"/>
    <p:sldId id="338" r:id="rId28"/>
    <p:sldId id="302" r:id="rId29"/>
    <p:sldId id="30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0889d8f428b8a7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0000FF"/>
    <a:srgbClr val="42AE5D"/>
    <a:srgbClr val="797979"/>
    <a:srgbClr val="58595B"/>
    <a:srgbClr val="38A085"/>
    <a:srgbClr val="D15357"/>
    <a:srgbClr val="8A44AF"/>
    <a:srgbClr val="F8A700"/>
    <a:srgbClr val="3B81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996" autoAdjust="0"/>
  </p:normalViewPr>
  <p:slideViewPr>
    <p:cSldViewPr snapToGrid="0">
      <p:cViewPr varScale="1">
        <p:scale>
          <a:sx n="65" d="100"/>
          <a:sy n="65" d="100"/>
        </p:scale>
        <p:origin x="132"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FD6E1-3F6E-483B-B221-95E6FA1E5959}" type="datetimeFigureOut">
              <a:rPr lang="en-US" smtClean="0"/>
              <a:t>03/08/2022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6F8A9-4467-400D-9230-D62C5387E191}" type="slidenum">
              <a:rPr lang="en-US" smtClean="0"/>
              <a:t>‹#›</a:t>
            </a:fld>
            <a:endParaRPr lang="en-US"/>
          </a:p>
        </p:txBody>
      </p:sp>
    </p:spTree>
    <p:extLst>
      <p:ext uri="{BB962C8B-B14F-4D97-AF65-F5344CB8AC3E}">
        <p14:creationId xmlns:p14="http://schemas.microsoft.com/office/powerpoint/2010/main" val="2748244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4</a:t>
            </a:fld>
            <a:endParaRPr lang="en-US"/>
          </a:p>
        </p:txBody>
      </p:sp>
    </p:spTree>
    <p:extLst>
      <p:ext uri="{BB962C8B-B14F-4D97-AF65-F5344CB8AC3E}">
        <p14:creationId xmlns:p14="http://schemas.microsoft.com/office/powerpoint/2010/main" val="2750545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13</a:t>
            </a:fld>
            <a:endParaRPr lang="en-US"/>
          </a:p>
        </p:txBody>
      </p:sp>
    </p:spTree>
    <p:extLst>
      <p:ext uri="{BB962C8B-B14F-4D97-AF65-F5344CB8AC3E}">
        <p14:creationId xmlns:p14="http://schemas.microsoft.com/office/powerpoint/2010/main" val="564147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14</a:t>
            </a:fld>
            <a:endParaRPr lang="en-US"/>
          </a:p>
        </p:txBody>
      </p:sp>
    </p:spTree>
    <p:extLst>
      <p:ext uri="{BB962C8B-B14F-4D97-AF65-F5344CB8AC3E}">
        <p14:creationId xmlns:p14="http://schemas.microsoft.com/office/powerpoint/2010/main" val="314814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15</a:t>
            </a:fld>
            <a:endParaRPr lang="en-US"/>
          </a:p>
        </p:txBody>
      </p:sp>
    </p:spTree>
    <p:extLst>
      <p:ext uri="{BB962C8B-B14F-4D97-AF65-F5344CB8AC3E}">
        <p14:creationId xmlns:p14="http://schemas.microsoft.com/office/powerpoint/2010/main" val="2158596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16</a:t>
            </a:fld>
            <a:endParaRPr lang="en-US"/>
          </a:p>
        </p:txBody>
      </p:sp>
    </p:spTree>
    <p:extLst>
      <p:ext uri="{BB962C8B-B14F-4D97-AF65-F5344CB8AC3E}">
        <p14:creationId xmlns:p14="http://schemas.microsoft.com/office/powerpoint/2010/main" val="3035484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17</a:t>
            </a:fld>
            <a:endParaRPr lang="en-US"/>
          </a:p>
        </p:txBody>
      </p:sp>
    </p:spTree>
    <p:extLst>
      <p:ext uri="{BB962C8B-B14F-4D97-AF65-F5344CB8AC3E}">
        <p14:creationId xmlns:p14="http://schemas.microsoft.com/office/powerpoint/2010/main" val="3638491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A6F8A9-4467-400D-9230-D62C5387E191}" type="slidenum">
              <a:rPr lang="en-US" smtClean="0"/>
              <a:t>18</a:t>
            </a:fld>
            <a:endParaRPr lang="en-US"/>
          </a:p>
        </p:txBody>
      </p:sp>
    </p:spTree>
    <p:extLst>
      <p:ext uri="{BB962C8B-B14F-4D97-AF65-F5344CB8AC3E}">
        <p14:creationId xmlns:p14="http://schemas.microsoft.com/office/powerpoint/2010/main" val="136076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19</a:t>
            </a:fld>
            <a:endParaRPr lang="en-US"/>
          </a:p>
        </p:txBody>
      </p:sp>
    </p:spTree>
    <p:extLst>
      <p:ext uri="{BB962C8B-B14F-4D97-AF65-F5344CB8AC3E}">
        <p14:creationId xmlns:p14="http://schemas.microsoft.com/office/powerpoint/2010/main" val="3293842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20</a:t>
            </a:fld>
            <a:endParaRPr lang="en-US"/>
          </a:p>
        </p:txBody>
      </p:sp>
    </p:spTree>
    <p:extLst>
      <p:ext uri="{BB962C8B-B14F-4D97-AF65-F5344CB8AC3E}">
        <p14:creationId xmlns:p14="http://schemas.microsoft.com/office/powerpoint/2010/main" val="362494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21</a:t>
            </a:fld>
            <a:endParaRPr lang="en-US"/>
          </a:p>
        </p:txBody>
      </p:sp>
    </p:spTree>
    <p:extLst>
      <p:ext uri="{BB962C8B-B14F-4D97-AF65-F5344CB8AC3E}">
        <p14:creationId xmlns:p14="http://schemas.microsoft.com/office/powerpoint/2010/main" val="2583535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22</a:t>
            </a:fld>
            <a:endParaRPr lang="en-US"/>
          </a:p>
        </p:txBody>
      </p:sp>
    </p:spTree>
    <p:extLst>
      <p:ext uri="{BB962C8B-B14F-4D97-AF65-F5344CB8AC3E}">
        <p14:creationId xmlns:p14="http://schemas.microsoft.com/office/powerpoint/2010/main" val="2945700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A6F8A9-4467-400D-9230-D62C5387E191}" type="slidenum">
              <a:rPr lang="en-US" smtClean="0"/>
              <a:t>5</a:t>
            </a:fld>
            <a:endParaRPr lang="en-US"/>
          </a:p>
        </p:txBody>
      </p:sp>
    </p:spTree>
    <p:extLst>
      <p:ext uri="{BB962C8B-B14F-4D97-AF65-F5344CB8AC3E}">
        <p14:creationId xmlns:p14="http://schemas.microsoft.com/office/powerpoint/2010/main" val="223577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A6F8A9-4467-400D-9230-D62C5387E191}" type="slidenum">
              <a:rPr lang="en-US" smtClean="0"/>
              <a:t>23</a:t>
            </a:fld>
            <a:endParaRPr lang="en-US"/>
          </a:p>
        </p:txBody>
      </p:sp>
    </p:spTree>
    <p:extLst>
      <p:ext uri="{BB962C8B-B14F-4D97-AF65-F5344CB8AC3E}">
        <p14:creationId xmlns:p14="http://schemas.microsoft.com/office/powerpoint/2010/main" val="1672235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6</a:t>
            </a:fld>
            <a:endParaRPr lang="en-US"/>
          </a:p>
        </p:txBody>
      </p:sp>
    </p:spTree>
    <p:extLst>
      <p:ext uri="{BB962C8B-B14F-4D97-AF65-F5344CB8AC3E}">
        <p14:creationId xmlns:p14="http://schemas.microsoft.com/office/powerpoint/2010/main" val="332946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7</a:t>
            </a:fld>
            <a:endParaRPr lang="en-US"/>
          </a:p>
        </p:txBody>
      </p:sp>
    </p:spTree>
    <p:extLst>
      <p:ext uri="{BB962C8B-B14F-4D97-AF65-F5344CB8AC3E}">
        <p14:creationId xmlns:p14="http://schemas.microsoft.com/office/powerpoint/2010/main" val="2707216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8</a:t>
            </a:fld>
            <a:endParaRPr lang="en-US"/>
          </a:p>
        </p:txBody>
      </p:sp>
    </p:spTree>
    <p:extLst>
      <p:ext uri="{BB962C8B-B14F-4D97-AF65-F5344CB8AC3E}">
        <p14:creationId xmlns:p14="http://schemas.microsoft.com/office/powerpoint/2010/main" val="962187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9</a:t>
            </a:fld>
            <a:endParaRPr lang="en-US"/>
          </a:p>
        </p:txBody>
      </p:sp>
    </p:spTree>
    <p:extLst>
      <p:ext uri="{BB962C8B-B14F-4D97-AF65-F5344CB8AC3E}">
        <p14:creationId xmlns:p14="http://schemas.microsoft.com/office/powerpoint/2010/main" val="4214541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10</a:t>
            </a:fld>
            <a:endParaRPr lang="en-US"/>
          </a:p>
        </p:txBody>
      </p:sp>
    </p:spTree>
    <p:extLst>
      <p:ext uri="{BB962C8B-B14F-4D97-AF65-F5344CB8AC3E}">
        <p14:creationId xmlns:p14="http://schemas.microsoft.com/office/powerpoint/2010/main" val="1063279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11</a:t>
            </a:fld>
            <a:endParaRPr lang="en-US"/>
          </a:p>
        </p:txBody>
      </p:sp>
    </p:spTree>
    <p:extLst>
      <p:ext uri="{BB962C8B-B14F-4D97-AF65-F5344CB8AC3E}">
        <p14:creationId xmlns:p14="http://schemas.microsoft.com/office/powerpoint/2010/main" val="1456608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12</a:t>
            </a:fld>
            <a:endParaRPr lang="en-US"/>
          </a:p>
        </p:txBody>
      </p:sp>
    </p:spTree>
    <p:extLst>
      <p:ext uri="{BB962C8B-B14F-4D97-AF65-F5344CB8AC3E}">
        <p14:creationId xmlns:p14="http://schemas.microsoft.com/office/powerpoint/2010/main" val="4020763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F6B3F581-1B6A-4D6A-9C1E-0D1266D7CD13}" type="datetimeFigureOut">
              <a:rPr lang="en-US" smtClean="0"/>
              <a:t>03/08/2022</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FFE38FF-E54E-4ED4-97DE-D4BF901279A3}"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4"/>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4"/>
            </a:solidFill>
            <a:ln w="0">
              <a:noFill/>
              <a:prstDash val="solid"/>
              <a:round/>
              <a:headEnd/>
              <a:tailEnd/>
            </a:ln>
          </p:spPr>
        </p:sp>
      </p:grpSp>
    </p:spTree>
    <p:extLst>
      <p:ext uri="{BB962C8B-B14F-4D97-AF65-F5344CB8AC3E}">
        <p14:creationId xmlns:p14="http://schemas.microsoft.com/office/powerpoint/2010/main" val="318886521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F6B3F581-1B6A-4D6A-9C1E-0D1266D7CD13}" type="datetimeFigureOut">
              <a:rPr lang="en-US" smtClean="0"/>
              <a:t>03/08/2022</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FFE38FF-E54E-4ED4-97DE-D4BF901279A3}" type="slidenum">
              <a:rPr lang="en-US" smtClean="0"/>
              <a:t>‹#›</a:t>
            </a:fld>
            <a:endParaRPr lang="en-US"/>
          </a:p>
        </p:txBody>
      </p:sp>
    </p:spTree>
    <p:extLst>
      <p:ext uri="{BB962C8B-B14F-4D97-AF65-F5344CB8AC3E}">
        <p14:creationId xmlns:p14="http://schemas.microsoft.com/office/powerpoint/2010/main" val="17355461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4A7A0-7B46-43F2-A995-A79B1C980D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376FF7-6342-4772-B3C6-CCABA87B9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63E30-18F2-4CD5-B820-FDFE0AE20F4F}"/>
              </a:ext>
            </a:extLst>
          </p:cNvPr>
          <p:cNvSpPr>
            <a:spLocks noGrp="1"/>
          </p:cNvSpPr>
          <p:nvPr>
            <p:ph type="dt" sz="half" idx="10"/>
          </p:nvPr>
        </p:nvSpPr>
        <p:spPr/>
        <p:txBody>
          <a:bodyPr/>
          <a:lstStyle/>
          <a:p>
            <a:fld id="{FA47731F-CCE5-40D0-AB0A-9415A31F7198}" type="datetimeFigureOut">
              <a:rPr lang="en-US" smtClean="0"/>
              <a:t>03/08/2022</a:t>
            </a:fld>
            <a:endParaRPr lang="en-US"/>
          </a:p>
        </p:txBody>
      </p:sp>
      <p:sp>
        <p:nvSpPr>
          <p:cNvPr id="5" name="Footer Placeholder 4">
            <a:extLst>
              <a:ext uri="{FF2B5EF4-FFF2-40B4-BE49-F238E27FC236}">
                <a16:creationId xmlns:a16="http://schemas.microsoft.com/office/drawing/2014/main" id="{14FCA08F-4238-4736-A759-2F9411589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F50BD-98FF-407E-B290-3E6093F50AC6}"/>
              </a:ext>
            </a:extLst>
          </p:cNvPr>
          <p:cNvSpPr>
            <a:spLocks noGrp="1"/>
          </p:cNvSpPr>
          <p:nvPr>
            <p:ph type="sldNum" sz="quarter" idx="12"/>
          </p:nvPr>
        </p:nvSpPr>
        <p:spPr/>
        <p:txBody>
          <a:bodyPr/>
          <a:lstStyle/>
          <a:p>
            <a:fld id="{DC1782E4-2AA9-4A79-83FA-A1139BA3E49E}" type="slidenum">
              <a:rPr lang="en-US" smtClean="0"/>
              <a:t>‹#›</a:t>
            </a:fld>
            <a:endParaRPr lang="en-US"/>
          </a:p>
        </p:txBody>
      </p:sp>
    </p:spTree>
    <p:extLst>
      <p:ext uri="{BB962C8B-B14F-4D97-AF65-F5344CB8AC3E}">
        <p14:creationId xmlns:p14="http://schemas.microsoft.com/office/powerpoint/2010/main" val="92027784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1977F6F-5C83-4F9C-BC1F-B59FC894FE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988040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F6B3F581-1B6A-4D6A-9C1E-0D1266D7CD13}" type="datetimeFigureOut">
              <a:rPr lang="en-US" smtClean="0"/>
              <a:t>03/08/2022</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FFE38FF-E54E-4ED4-97DE-D4BF901279A3}" type="slidenum">
              <a:rPr lang="en-US" smtClean="0"/>
              <a:t>‹#›</a:t>
            </a:fld>
            <a:endParaRPr lang="en-US"/>
          </a:p>
        </p:txBody>
      </p:sp>
    </p:spTree>
    <p:extLst>
      <p:ext uri="{BB962C8B-B14F-4D97-AF65-F5344CB8AC3E}">
        <p14:creationId xmlns:p14="http://schemas.microsoft.com/office/powerpoint/2010/main" val="3244460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slow">
    <p:push dir="u"/>
  </p:transition>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emf"/></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7.emf"/><Relationship Id="rId7"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contrast="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52428" y="-14151"/>
            <a:ext cx="6071150" cy="923330"/>
          </a:xfrm>
          <a:prstGeom prst="rect">
            <a:avLst/>
          </a:prstGeom>
          <a:noFill/>
        </p:spPr>
        <p:txBody>
          <a:bodyPr wrap="none" lIns="91440" tIns="45720" rIns="91440" bIns="45720">
            <a:spAutoFit/>
          </a:bodyPr>
          <a:lstStyle/>
          <a:p>
            <a:pPr algn="ctr"/>
            <a:r>
              <a:rPr lang="en-US" sz="5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ÔN TẬP HỌC KỲ II</a:t>
            </a:r>
            <a:endParaRPr lang="en-US"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flipH="1">
            <a:off x="4165884" y="886624"/>
            <a:ext cx="2844237"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HÌNH HỌC</a:t>
            </a:r>
          </a:p>
        </p:txBody>
      </p:sp>
      <p:sp>
        <p:nvSpPr>
          <p:cNvPr id="7" name="TextBox 6"/>
          <p:cNvSpPr txBox="1"/>
          <p:nvPr/>
        </p:nvSpPr>
        <p:spPr>
          <a:xfrm flipH="1">
            <a:off x="1140539" y="1587344"/>
            <a:ext cx="9881421" cy="1569660"/>
          </a:xfrm>
          <a:prstGeom prst="rect">
            <a:avLst/>
          </a:prstGeom>
          <a:noFill/>
        </p:spPr>
        <p:txBody>
          <a:bodyPr wrap="squar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Tiết</a:t>
            </a:r>
            <a:r>
              <a:rPr lang="en-US" sz="3200" b="1" dirty="0" smtClean="0">
                <a:solidFill>
                  <a:srgbClr val="FF0000"/>
                </a:solidFill>
                <a:latin typeface="Times New Roman" panose="02020603050405020304" pitchFamily="18" charset="0"/>
                <a:cs typeface="Times New Roman" panose="02020603050405020304" pitchFamily="18" charset="0"/>
              </a:rPr>
              <a:t> 1:</a:t>
            </a:r>
            <a:r>
              <a:rPr lang="en-US" sz="3200" b="1" dirty="0" smtClean="0">
                <a:latin typeface="Times New Roman" panose="02020603050405020304" pitchFamily="18" charset="0"/>
                <a:cs typeface="Times New Roman" panose="02020603050405020304" pitchFamily="18" charset="0"/>
              </a:rPr>
              <a:t> </a:t>
            </a:r>
            <a:r>
              <a:rPr lang="nl-NL" sz="3200" dirty="0">
                <a:latin typeface="Times New Roman" panose="02020603050405020304" pitchFamily="18" charset="0"/>
                <a:cs typeface="Times New Roman" panose="02020603050405020304" pitchFamily="18" charset="0"/>
              </a:rPr>
              <a:t>Ôn tập kiến thức đã học về tính chất cạnh và góc của một tam giác, các trường hợp bằng nhau của hai tam giác, tam giác cân, đường vuông góc và đường xiên. </a:t>
            </a:r>
            <a:endParaRPr lang="en-US" sz="3200" dirty="0">
              <a:latin typeface="Times New Roman" panose="02020603050405020304" pitchFamily="18" charset="0"/>
              <a:cs typeface="Times New Roman" panose="02020603050405020304" pitchFamily="18" charset="0"/>
            </a:endParaRPr>
          </a:p>
        </p:txBody>
      </p:sp>
      <p:sp>
        <p:nvSpPr>
          <p:cNvPr id="8" name="TextBox 7"/>
          <p:cNvSpPr txBox="1"/>
          <p:nvPr/>
        </p:nvSpPr>
        <p:spPr>
          <a:xfrm flipH="1">
            <a:off x="1140541" y="3272949"/>
            <a:ext cx="9881420" cy="1569660"/>
          </a:xfrm>
          <a:prstGeom prst="rect">
            <a:avLst/>
          </a:prstGeom>
          <a:noFill/>
        </p:spPr>
        <p:txBody>
          <a:bodyPr wrap="squar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Tiết</a:t>
            </a:r>
            <a:r>
              <a:rPr lang="en-US" sz="3200" b="1" dirty="0" smtClean="0">
                <a:solidFill>
                  <a:srgbClr val="FF0000"/>
                </a:solidFill>
                <a:latin typeface="Times New Roman" panose="02020603050405020304" pitchFamily="18" charset="0"/>
                <a:cs typeface="Times New Roman" panose="02020603050405020304" pitchFamily="18" charset="0"/>
              </a:rPr>
              <a:t> 2: </a:t>
            </a:r>
            <a:r>
              <a:rPr lang="nl-NL" sz="3200" dirty="0">
                <a:latin typeface="Times New Roman" panose="02020603050405020304" pitchFamily="18" charset="0"/>
                <a:cs typeface="Times New Roman" panose="02020603050405020304" pitchFamily="18" charset="0"/>
              </a:rPr>
              <a:t>Ôn tập và hệ thống các kiến thức đã học về tính chất các đường đồng quy của các đường đặc biệt trong tam giác như: trung tuyến, trung trực, phân giác, đường cao.</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42857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ice_D"/>
          <p:cNvSpPr/>
          <p:nvPr/>
        </p:nvSpPr>
        <p:spPr>
          <a:xfrm>
            <a:off x="6440130" y="4262577"/>
            <a:ext cx="5294465" cy="1005840"/>
          </a:xfrm>
          <a:prstGeom prst="hexagon">
            <a:avLst/>
          </a:prstGeom>
          <a:solidFill>
            <a:schemeClr val="accent6">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1"/>
                </a:solidFill>
              </a:rPr>
              <a:t>D</a:t>
            </a:r>
            <a:r>
              <a:rPr lang="en-US" sz="3200" b="1" dirty="0">
                <a:solidFill>
                  <a:schemeClr val="tx1"/>
                </a:solidFill>
              </a:rPr>
              <a:t>. </a:t>
            </a:r>
            <a:r>
              <a:rPr lang="en-US" sz="3200" dirty="0">
                <a:solidFill>
                  <a:schemeClr val="tx1"/>
                </a:solidFill>
              </a:rPr>
              <a:t>AP = AM – AN </a:t>
            </a:r>
            <a:endParaRPr lang="en-US" sz="4000" dirty="0">
              <a:solidFill>
                <a:schemeClr val="tx1"/>
              </a:solidFill>
            </a:endParaRPr>
          </a:p>
        </p:txBody>
      </p:sp>
      <p:sp>
        <p:nvSpPr>
          <p:cNvPr id="5" name="Choice_C"/>
          <p:cNvSpPr/>
          <p:nvPr/>
        </p:nvSpPr>
        <p:spPr>
          <a:xfrm>
            <a:off x="6440130" y="3028034"/>
            <a:ext cx="5294466" cy="1005840"/>
          </a:xfrm>
          <a:prstGeom prst="hexagon">
            <a:avLst/>
          </a:prstGeom>
          <a:solidFill>
            <a:srgbClr val="00B0F0"/>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C. </a:t>
            </a:r>
            <a:r>
              <a:rPr lang="en-US" sz="3200" dirty="0">
                <a:solidFill>
                  <a:schemeClr val="tx1"/>
                </a:solidFill>
              </a:rPr>
              <a:t>AP = AM + AN</a:t>
            </a:r>
            <a:endParaRPr lang="en-US" sz="3200" dirty="0">
              <a:solidFill>
                <a:schemeClr val="tx1"/>
              </a:solidFill>
            </a:endParaRPr>
          </a:p>
        </p:txBody>
      </p:sp>
      <mc:AlternateContent xmlns:mc="http://schemas.openxmlformats.org/markup-compatibility/2006">
        <mc:Choice xmlns:a14="http://schemas.microsoft.com/office/drawing/2010/main" Requires="a14">
          <p:sp>
            <p:nvSpPr>
              <p:cNvPr id="7" name="Choice_B"/>
              <p:cNvSpPr/>
              <p:nvPr/>
            </p:nvSpPr>
            <p:spPr>
              <a:xfrm>
                <a:off x="297392" y="4278205"/>
                <a:ext cx="5189007" cy="1005840"/>
              </a:xfrm>
              <a:prstGeom prst="hexagon">
                <a:avLst/>
              </a:prstGeom>
              <a:solidFill>
                <a:schemeClr val="accent6">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B. </a:t>
                </a:r>
                <a:r>
                  <a:rPr lang="en-US" sz="3200" dirty="0">
                    <a:solidFill>
                      <a:schemeClr val="tx1"/>
                    </a:solidFill>
                  </a:rPr>
                  <a:t>AP </a:t>
                </a:r>
                <a:r>
                  <a:rPr lang="en-US" sz="4000" dirty="0">
                    <a:solidFill>
                      <a:schemeClr val="tx1"/>
                    </a:solidFill>
                  </a:rPr>
                  <a:t>= </a:t>
                </a:r>
                <a14:m>
                  <m:oMath xmlns:m="http://schemas.openxmlformats.org/officeDocument/2006/math">
                    <m:f>
                      <m:fPr>
                        <m:ctrlPr>
                          <a:rPr lang="en-US" sz="4000" i="1">
                            <a:solidFill>
                              <a:schemeClr val="tx1"/>
                            </a:solidFill>
                            <a:latin typeface="Cambria Math" panose="02040503050406030204" pitchFamily="18" charset="0"/>
                          </a:rPr>
                        </m:ctrlPr>
                      </m:fPr>
                      <m:num>
                        <m:r>
                          <a:rPr lang="en-US" sz="4000" i="1">
                            <a:solidFill>
                              <a:schemeClr val="tx1"/>
                            </a:solidFill>
                            <a:latin typeface="Cambria Math" panose="02040503050406030204" pitchFamily="18" charset="0"/>
                          </a:rPr>
                          <m:t>1</m:t>
                        </m:r>
                      </m:num>
                      <m:den>
                        <m:r>
                          <a:rPr lang="en-US" sz="4000" i="1">
                            <a:solidFill>
                              <a:schemeClr val="tx1"/>
                            </a:solidFill>
                            <a:latin typeface="Cambria Math" panose="02040503050406030204" pitchFamily="18" charset="0"/>
                          </a:rPr>
                          <m:t>2</m:t>
                        </m:r>
                      </m:den>
                    </m:f>
                  </m:oMath>
                </a14:m>
                <a:r>
                  <a:rPr lang="en-US" sz="3200" dirty="0">
                    <a:solidFill>
                      <a:schemeClr val="tx1"/>
                    </a:solidFill>
                  </a:rPr>
                  <a:t>BC</a:t>
                </a:r>
                <a:endParaRPr lang="en-US" sz="3200" dirty="0">
                  <a:solidFill>
                    <a:schemeClr val="tx1"/>
                  </a:solidFill>
                </a:endParaRPr>
              </a:p>
            </p:txBody>
          </p:sp>
        </mc:Choice>
        <mc:Fallback>
          <p:sp>
            <p:nvSpPr>
              <p:cNvPr id="7" name="Choice_B"/>
              <p:cNvSpPr>
                <a:spLocks noRot="1" noChangeAspect="1" noMove="1" noResize="1" noEditPoints="1" noAdjustHandles="1" noChangeArrowheads="1" noChangeShapeType="1" noTextEdit="1"/>
              </p:cNvSpPr>
              <p:nvPr/>
            </p:nvSpPr>
            <p:spPr>
              <a:xfrm>
                <a:off x="297392" y="4278205"/>
                <a:ext cx="5189007" cy="1005840"/>
              </a:xfrm>
              <a:prstGeom prst="hexagon">
                <a:avLst/>
              </a:prstGeom>
              <a:blipFill>
                <a:blip r:embed="rId5"/>
                <a:stretch>
                  <a:fillRect b="-9091"/>
                </a:stretch>
              </a:blipFill>
              <a:ln>
                <a:noFill/>
              </a:ln>
            </p:spPr>
            <p:txBody>
              <a:bodyPr/>
              <a:lstStyle/>
              <a:p>
                <a:r>
                  <a:rPr lang="en-US">
                    <a:noFill/>
                  </a:rPr>
                  <a:t> </a:t>
                </a:r>
              </a:p>
            </p:txBody>
          </p:sp>
        </mc:Fallback>
      </mc:AlternateContent>
      <p:sp>
        <p:nvSpPr>
          <p:cNvPr id="4" name="Choice_A"/>
          <p:cNvSpPr/>
          <p:nvPr/>
        </p:nvSpPr>
        <p:spPr>
          <a:xfrm>
            <a:off x="297393" y="3028034"/>
            <a:ext cx="5189007" cy="1005840"/>
          </a:xfrm>
          <a:prstGeom prst="hexagon">
            <a:avLst/>
          </a:prstGeom>
          <a:solidFill>
            <a:srgbClr val="00B0F0"/>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A</a:t>
            </a:r>
            <a:r>
              <a:rPr lang="en-US" sz="3200" dirty="0">
                <a:solidFill>
                  <a:schemeClr val="tx1"/>
                </a:solidFill>
              </a:rPr>
              <a:t>. AP = AN + NP</a:t>
            </a:r>
            <a:endParaRPr lang="en-US" sz="3200" dirty="0">
              <a:solidFill>
                <a:schemeClr val="tx1"/>
              </a:solidFill>
            </a:endParaRPr>
          </a:p>
        </p:txBody>
      </p:sp>
      <p:sp>
        <p:nvSpPr>
          <p:cNvPr id="8" name="Question"/>
          <p:cNvSpPr/>
          <p:nvPr/>
        </p:nvSpPr>
        <p:spPr>
          <a:xfrm>
            <a:off x="0" y="244888"/>
            <a:ext cx="12192000" cy="1877826"/>
          </a:xfrm>
          <a:prstGeom prst="hexagon">
            <a:avLst/>
          </a:prstGeom>
          <a:ln/>
        </p:spPr>
        <p:style>
          <a:lnRef idx="2">
            <a:schemeClr val="accent5">
              <a:shade val="50000"/>
            </a:schemeClr>
          </a:lnRef>
          <a:fillRef idx="1003">
            <a:schemeClr val="dk2"/>
          </a:fillRef>
          <a:effectRef idx="0">
            <a:schemeClr val="accent5"/>
          </a:effectRef>
          <a:fontRef idx="minor">
            <a:schemeClr val="lt1"/>
          </a:fontRef>
        </p:style>
        <p:txBody>
          <a:bodyPr rtlCol="0" anchor="ctr">
            <a:noAutofit/>
          </a:bodyPr>
          <a:lstStyle/>
          <a:p>
            <a:pPr>
              <a:spcAft>
                <a:spcPts val="0"/>
              </a:spcAft>
              <a:tabLst>
                <a:tab pos="1979930" algn="l"/>
                <a:tab pos="3599815" algn="l"/>
                <a:tab pos="5219700" algn="l"/>
              </a:tabLst>
            </a:pPr>
            <a:r>
              <a:rPr lang="en-US" sz="36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sz="36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Cho tam giác ABC vuông tại A. Hai đường trung trực của AB, AC lần lượt cắt AB, AC tại M, N và chúng cắt nhau tại P. Khẳng định </a:t>
            </a:r>
            <a:r>
              <a:rPr lang="vi-VN" sz="36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vi-VN"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6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0" name="Rectangle: Rounded Corners 174">
            <a:extLst>
              <a:ext uri="{FF2B5EF4-FFF2-40B4-BE49-F238E27FC236}">
                <a16:creationId xmlns:a16="http://schemas.microsoft.com/office/drawing/2014/main" id="{52691D40-8C0E-4667-A610-1C54EA7D9EE2}"/>
              </a:ext>
            </a:extLst>
          </p:cNvPr>
          <p:cNvSpPr/>
          <p:nvPr/>
        </p:nvSpPr>
        <p:spPr>
          <a:xfrm>
            <a:off x="4879204" y="543859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4903442" y="552639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4850575" y="5477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4879413" y="55117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4852178" y="546786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4877810" y="544835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4880807" y="549712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4882410" y="5477614"/>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4954936" y="549712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4830286" y="544834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4892611" y="544835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4898026" y="546785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mc:AlternateContent xmlns:mc="http://schemas.openxmlformats.org/markup-compatibility/2006">
        <mc:Choice xmlns:a14="http://schemas.microsoft.com/office/drawing/2010/main" Requires="a14">
          <p:sp>
            <p:nvSpPr>
              <p:cNvPr id="19" name="Choice_C"/>
              <p:cNvSpPr/>
              <p:nvPr/>
            </p:nvSpPr>
            <p:spPr>
              <a:xfrm>
                <a:off x="297391" y="4262577"/>
                <a:ext cx="5189007"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1"/>
                    </a:solidFill>
                  </a:rPr>
                  <a:t>B. </a:t>
                </a:r>
                <a:r>
                  <a:rPr lang="en-US" sz="3200" dirty="0">
                    <a:solidFill>
                      <a:schemeClr val="tx1"/>
                    </a:solidFill>
                  </a:rPr>
                  <a:t>AP </a:t>
                </a:r>
                <a:r>
                  <a:rPr lang="en-US" sz="4000" dirty="0">
                    <a:solidFill>
                      <a:schemeClr val="tx1"/>
                    </a:solidFill>
                  </a:rPr>
                  <a:t>= </a:t>
                </a:r>
                <a14:m>
                  <m:oMath xmlns:m="http://schemas.openxmlformats.org/officeDocument/2006/math">
                    <m:f>
                      <m:fPr>
                        <m:ctrlPr>
                          <a:rPr lang="en-US" sz="4000" i="1" smtClean="0">
                            <a:solidFill>
                              <a:schemeClr val="tx1"/>
                            </a:solidFill>
                            <a:latin typeface="Cambria Math" panose="02040503050406030204" pitchFamily="18" charset="0"/>
                          </a:rPr>
                        </m:ctrlPr>
                      </m:fPr>
                      <m:num>
                        <m:r>
                          <a:rPr lang="en-US" sz="4000" b="0" i="1" smtClean="0">
                            <a:solidFill>
                              <a:schemeClr val="tx1"/>
                            </a:solidFill>
                            <a:latin typeface="Cambria Math" panose="02040503050406030204" pitchFamily="18" charset="0"/>
                          </a:rPr>
                          <m:t>1</m:t>
                        </m:r>
                      </m:num>
                      <m:den>
                        <m:r>
                          <a:rPr lang="en-US" sz="4000" b="0" i="1" smtClean="0">
                            <a:solidFill>
                              <a:schemeClr val="tx1"/>
                            </a:solidFill>
                            <a:latin typeface="Cambria Math" panose="02040503050406030204" pitchFamily="18" charset="0"/>
                          </a:rPr>
                          <m:t>2</m:t>
                        </m:r>
                      </m:den>
                    </m:f>
                  </m:oMath>
                </a14:m>
                <a:r>
                  <a:rPr lang="en-US" sz="3200" dirty="0" smtClean="0">
                    <a:solidFill>
                      <a:schemeClr val="tx1"/>
                    </a:solidFill>
                  </a:rPr>
                  <a:t>BC</a:t>
                </a:r>
                <a:endParaRPr lang="en-US" sz="3200" dirty="0">
                  <a:solidFill>
                    <a:schemeClr val="tx1"/>
                  </a:solidFill>
                </a:endParaRPr>
              </a:p>
            </p:txBody>
          </p:sp>
        </mc:Choice>
        <mc:Fallback>
          <p:sp>
            <p:nvSpPr>
              <p:cNvPr id="19" name="Choice_C"/>
              <p:cNvSpPr>
                <a:spLocks noRot="1" noChangeAspect="1" noMove="1" noResize="1" noEditPoints="1" noAdjustHandles="1" noChangeArrowheads="1" noChangeShapeType="1" noTextEdit="1"/>
              </p:cNvSpPr>
              <p:nvPr/>
            </p:nvSpPr>
            <p:spPr>
              <a:xfrm>
                <a:off x="297391" y="4262577"/>
                <a:ext cx="5189007" cy="1005840"/>
              </a:xfrm>
              <a:prstGeom prst="hexagon">
                <a:avLst/>
              </a:prstGeom>
              <a:blipFill>
                <a:blip r:embed="rId6"/>
                <a:stretch>
                  <a:fillRect b="-969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9253876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80"/>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1000"/>
                                  </p:stCondLst>
                                  <p:childTnLst>
                                    <p:set>
                                      <p:cBhvr>
                                        <p:cTn id="34" dur="1" fill="hold">
                                          <p:stCondLst>
                                            <p:cond delay="499"/>
                                          </p:stCondLst>
                                        </p:cTn>
                                        <p:tgtEl>
                                          <p:spTgt spid="181"/>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1000"/>
                                  </p:stCondLst>
                                  <p:childTnLst>
                                    <p:set>
                                      <p:cBhvr>
                                        <p:cTn id="37" dur="1" fill="hold">
                                          <p:stCondLst>
                                            <p:cond delay="499"/>
                                          </p:stCondLst>
                                        </p:cTn>
                                        <p:tgtEl>
                                          <p:spTgt spid="182"/>
                                        </p:tgtEl>
                                        <p:attrNameLst>
                                          <p:attrName>style.visibility</p:attrName>
                                        </p:attrNameLst>
                                      </p:cBhvr>
                                      <p:to>
                                        <p:strVal val="visible"/>
                                      </p:to>
                                    </p:set>
                                  </p:childTnLst>
                                </p:cTn>
                              </p:par>
                            </p:childTnLst>
                          </p:cTn>
                        </p:par>
                        <p:par>
                          <p:cTn id="38" fill="hold">
                            <p:stCondLst>
                              <p:cond delay="3500"/>
                            </p:stCondLst>
                            <p:childTnLst>
                              <p:par>
                                <p:cTn id="39" presetID="1" presetClass="entr" presetSubtype="0" fill="hold" grpId="0" nodeType="afterEffect">
                                  <p:stCondLst>
                                    <p:cond delay="1000"/>
                                  </p:stCondLst>
                                  <p:childTnLst>
                                    <p:set>
                                      <p:cBhvr>
                                        <p:cTn id="40" dur="1" fill="hold">
                                          <p:stCondLst>
                                            <p:cond delay="499"/>
                                          </p:stCondLst>
                                        </p:cTn>
                                        <p:tgtEl>
                                          <p:spTgt spid="183"/>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1000"/>
                                  </p:stCondLst>
                                  <p:childTnLst>
                                    <p:set>
                                      <p:cBhvr>
                                        <p:cTn id="43" dur="1" fill="hold">
                                          <p:stCondLst>
                                            <p:cond delay="499"/>
                                          </p:stCondLst>
                                        </p:cTn>
                                        <p:tgtEl>
                                          <p:spTgt spid="184"/>
                                        </p:tgtEl>
                                        <p:attrNameLst>
                                          <p:attrName>style.visibility</p:attrName>
                                        </p:attrNameLst>
                                      </p:cBhvr>
                                      <p:to>
                                        <p:strVal val="visible"/>
                                      </p:to>
                                    </p:set>
                                  </p:childTnLst>
                                </p:cTn>
                              </p:par>
                            </p:childTnLst>
                          </p:cTn>
                        </p:par>
                        <p:par>
                          <p:cTn id="44" fill="hold">
                            <p:stCondLst>
                              <p:cond delay="6500"/>
                            </p:stCondLst>
                            <p:childTnLst>
                              <p:par>
                                <p:cTn id="45" presetID="1" presetClass="entr" presetSubtype="0" fill="hold" grpId="0" nodeType="afterEffect">
                                  <p:stCondLst>
                                    <p:cond delay="1000"/>
                                  </p:stCondLst>
                                  <p:childTnLst>
                                    <p:set>
                                      <p:cBhvr>
                                        <p:cTn id="46" dur="1" fill="hold">
                                          <p:stCondLst>
                                            <p:cond delay="499"/>
                                          </p:stCondLst>
                                        </p:cTn>
                                        <p:tgtEl>
                                          <p:spTgt spid="185"/>
                                        </p:tgtEl>
                                        <p:attrNameLst>
                                          <p:attrName>style.visibility</p:attrName>
                                        </p:attrNameLst>
                                      </p:cBhvr>
                                      <p:to>
                                        <p:strVal val="visible"/>
                                      </p:to>
                                    </p:set>
                                  </p:childTnLst>
                                </p:cTn>
                              </p:par>
                            </p:childTnLst>
                          </p:cTn>
                        </p:par>
                        <p:par>
                          <p:cTn id="47" fill="hold">
                            <p:stCondLst>
                              <p:cond delay="8000"/>
                            </p:stCondLst>
                            <p:childTnLst>
                              <p:par>
                                <p:cTn id="48" presetID="1" presetClass="entr" presetSubtype="0" fill="hold" grpId="0" nodeType="afterEffect">
                                  <p:stCondLst>
                                    <p:cond delay="1000"/>
                                  </p:stCondLst>
                                  <p:childTnLst>
                                    <p:set>
                                      <p:cBhvr>
                                        <p:cTn id="49" dur="1" fill="hold">
                                          <p:stCondLst>
                                            <p:cond delay="499"/>
                                          </p:stCondLst>
                                        </p:cTn>
                                        <p:tgtEl>
                                          <p:spTgt spid="186"/>
                                        </p:tgtEl>
                                        <p:attrNameLst>
                                          <p:attrName>style.visibility</p:attrName>
                                        </p:attrNameLst>
                                      </p:cBhvr>
                                      <p:to>
                                        <p:strVal val="visible"/>
                                      </p:to>
                                    </p:set>
                                  </p:childTnLst>
                                </p:cTn>
                              </p:par>
                            </p:childTnLst>
                          </p:cTn>
                        </p:par>
                        <p:par>
                          <p:cTn id="50" fill="hold">
                            <p:stCondLst>
                              <p:cond delay="9500"/>
                            </p:stCondLst>
                            <p:childTnLst>
                              <p:par>
                                <p:cTn id="51" presetID="1" presetClass="entr" presetSubtype="0" fill="hold" grpId="0" nodeType="afterEffect">
                                  <p:stCondLst>
                                    <p:cond delay="1000"/>
                                  </p:stCondLst>
                                  <p:childTnLst>
                                    <p:set>
                                      <p:cBhvr>
                                        <p:cTn id="52" dur="1" fill="hold">
                                          <p:stCondLst>
                                            <p:cond delay="499"/>
                                          </p:stCondLst>
                                        </p:cTn>
                                        <p:tgtEl>
                                          <p:spTgt spid="187"/>
                                        </p:tgtEl>
                                        <p:attrNameLst>
                                          <p:attrName>style.visibility</p:attrName>
                                        </p:attrNameLst>
                                      </p:cBhvr>
                                      <p:to>
                                        <p:strVal val="visible"/>
                                      </p:to>
                                    </p:set>
                                  </p:childTnLst>
                                </p:cTn>
                              </p:par>
                            </p:childTnLst>
                          </p:cTn>
                        </p:par>
                        <p:par>
                          <p:cTn id="53" fill="hold">
                            <p:stCondLst>
                              <p:cond delay="11000"/>
                            </p:stCondLst>
                            <p:childTnLst>
                              <p:par>
                                <p:cTn id="54" presetID="1" presetClass="entr" presetSubtype="0" fill="hold" grpId="0" nodeType="afterEffect">
                                  <p:stCondLst>
                                    <p:cond delay="1000"/>
                                  </p:stCondLst>
                                  <p:childTnLst>
                                    <p:set>
                                      <p:cBhvr>
                                        <p:cTn id="55" dur="1" fill="hold">
                                          <p:stCondLst>
                                            <p:cond delay="499"/>
                                          </p:stCondLst>
                                        </p:cTn>
                                        <p:tgtEl>
                                          <p:spTgt spid="188"/>
                                        </p:tgtEl>
                                        <p:attrNameLst>
                                          <p:attrName>style.visibility</p:attrName>
                                        </p:attrNameLst>
                                      </p:cBhvr>
                                      <p:to>
                                        <p:strVal val="visible"/>
                                      </p:to>
                                    </p:set>
                                  </p:childTnLst>
                                </p:cTn>
                              </p:par>
                            </p:childTnLst>
                          </p:cTn>
                        </p:par>
                        <p:par>
                          <p:cTn id="56" fill="hold">
                            <p:stCondLst>
                              <p:cond delay="12500"/>
                            </p:stCondLst>
                            <p:childTnLst>
                              <p:par>
                                <p:cTn id="57" presetID="1" presetClass="entr" presetSubtype="0" fill="hold" grpId="0" nodeType="afterEffect">
                                  <p:stCondLst>
                                    <p:cond delay="1000"/>
                                  </p:stCondLst>
                                  <p:childTnLst>
                                    <p:set>
                                      <p:cBhvr>
                                        <p:cTn id="58" dur="1" fill="hold">
                                          <p:stCondLst>
                                            <p:cond delay="499"/>
                                          </p:stCondLst>
                                        </p:cTn>
                                        <p:tgtEl>
                                          <p:spTgt spid="189"/>
                                        </p:tgtEl>
                                        <p:attrNameLst>
                                          <p:attrName>style.visibility</p:attrName>
                                        </p:attrNameLst>
                                      </p:cBhvr>
                                      <p:to>
                                        <p:strVal val="visible"/>
                                      </p:to>
                                    </p:set>
                                  </p:childTnLst>
                                </p:cTn>
                              </p:par>
                            </p:childTnLst>
                          </p:cTn>
                        </p:par>
                        <p:par>
                          <p:cTn id="59" fill="hold">
                            <p:stCondLst>
                              <p:cond delay="14000"/>
                            </p:stCondLst>
                            <p:childTnLst>
                              <p:par>
                                <p:cTn id="60" presetID="1" presetClass="entr" presetSubtype="0" fill="hold" grpId="0" nodeType="afterEffect">
                                  <p:stCondLst>
                                    <p:cond delay="1000"/>
                                  </p:stCondLst>
                                  <p:childTnLst>
                                    <p:set>
                                      <p:cBhvr>
                                        <p:cTn id="61" dur="1" fill="hold">
                                          <p:stCondLst>
                                            <p:cond delay="499"/>
                                          </p:stCondLst>
                                        </p:cTn>
                                        <p:tgtEl>
                                          <p:spTgt spid="19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2" fill="hold">
                            <p:stCondLst>
                              <p:cond delay="15500"/>
                            </p:stCondLst>
                            <p:childTnLst>
                              <p:par>
                                <p:cTn id="63" presetID="1" presetClass="entr" presetSubtype="0" fill="hold" grpId="0" nodeType="afterEffect">
                                  <p:stCondLst>
                                    <p:cond delay="1000"/>
                                  </p:stCondLst>
                                  <p:childTnLst>
                                    <p:set>
                                      <p:cBhvr>
                                        <p:cTn id="64" dur="1" fill="hold">
                                          <p:stCondLst>
                                            <p:cond delay="499"/>
                                          </p:stCondLst>
                                        </p:cTn>
                                        <p:tgtEl>
                                          <p:spTgt spid="19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alarm clock.wav"/>
                                        </p:tgtEl>
                                      </p:cMediaNode>
                                    </p:audio>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autoUpdateAnimBg="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6" name="Choice_D"/>
          <p:cNvSpPr/>
          <p:nvPr/>
        </p:nvSpPr>
        <p:spPr>
          <a:xfrm>
            <a:off x="1083973" y="4778114"/>
            <a:ext cx="10105136" cy="1005840"/>
          </a:xfrm>
          <a:prstGeom prst="hexagon">
            <a:avLst/>
          </a:prstGeom>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r>
              <a:rPr lang="vi-VN" sz="3200" b="1" dirty="0">
                <a:solidFill>
                  <a:schemeClr val="tx1"/>
                </a:solidFill>
              </a:rPr>
              <a:t>D</a:t>
            </a:r>
            <a:r>
              <a:rPr lang="vi-VN" sz="3200" b="1" dirty="0" smtClean="0">
                <a:solidFill>
                  <a:schemeClr val="tx1"/>
                </a:solidFill>
              </a:rPr>
              <a:t>. </a:t>
            </a:r>
            <a:r>
              <a:rPr lang="vi-VN" sz="3200" dirty="0">
                <a:solidFill>
                  <a:schemeClr val="tx1"/>
                </a:solidFill>
              </a:rPr>
              <a:t>Giao điểm của 3 đường </a:t>
            </a:r>
            <a:r>
              <a:rPr lang="vi-VN" sz="3200" dirty="0" smtClean="0">
                <a:solidFill>
                  <a:schemeClr val="tx1"/>
                </a:solidFill>
              </a:rPr>
              <a:t>cao</a:t>
            </a:r>
            <a:r>
              <a:rPr lang="en-US" sz="3200" dirty="0" smtClean="0">
                <a:solidFill>
                  <a:schemeClr val="tx1"/>
                </a:solidFill>
              </a:rPr>
              <a:t>.</a:t>
            </a:r>
            <a:r>
              <a:rPr lang="vi-VN" sz="3200" dirty="0" smtClean="0">
                <a:solidFill>
                  <a:schemeClr val="tx1"/>
                </a:solidFill>
              </a:rPr>
              <a:t> </a:t>
            </a:r>
            <a:endParaRPr lang="vi-VN" sz="3200" dirty="0">
              <a:solidFill>
                <a:schemeClr val="tx1"/>
              </a:solidFill>
            </a:endParaRPr>
          </a:p>
        </p:txBody>
      </p:sp>
      <p:sp>
        <p:nvSpPr>
          <p:cNvPr id="5" name="Choice_C"/>
          <p:cNvSpPr/>
          <p:nvPr/>
        </p:nvSpPr>
        <p:spPr>
          <a:xfrm>
            <a:off x="1083973" y="3743580"/>
            <a:ext cx="10105136" cy="1005840"/>
          </a:xfrm>
          <a:prstGeom prst="hexagon">
            <a:avLst/>
          </a:prstGeom>
          <a:solidFill>
            <a:schemeClr val="accent2">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vi-VN" sz="3200" b="1" dirty="0">
                <a:solidFill>
                  <a:schemeClr val="tx1"/>
                </a:solidFill>
              </a:rPr>
              <a:t>C. </a:t>
            </a:r>
            <a:r>
              <a:rPr lang="vi-VN" sz="3200" dirty="0" smtClean="0">
                <a:solidFill>
                  <a:schemeClr val="tx1"/>
                </a:solidFill>
              </a:rPr>
              <a:t>Giao </a:t>
            </a:r>
            <a:r>
              <a:rPr lang="vi-VN" sz="3200" dirty="0">
                <a:solidFill>
                  <a:schemeClr val="tx1"/>
                </a:solidFill>
              </a:rPr>
              <a:t>điểm của 3 đường trung </a:t>
            </a:r>
            <a:r>
              <a:rPr lang="vi-VN" sz="3200" dirty="0" smtClean="0">
                <a:solidFill>
                  <a:schemeClr val="tx1"/>
                </a:solidFill>
              </a:rPr>
              <a:t>tuyến</a:t>
            </a:r>
            <a:r>
              <a:rPr lang="en-US" sz="3200" dirty="0" smtClean="0">
                <a:solidFill>
                  <a:schemeClr val="tx1"/>
                </a:solidFill>
              </a:rPr>
              <a:t>.</a:t>
            </a:r>
            <a:r>
              <a:rPr lang="vi-VN" sz="3200" dirty="0" smtClean="0">
                <a:solidFill>
                  <a:schemeClr val="tx1"/>
                </a:solidFill>
              </a:rPr>
              <a:t> </a:t>
            </a:r>
            <a:endParaRPr lang="en-US" sz="3200" dirty="0">
              <a:solidFill>
                <a:schemeClr val="tx1"/>
              </a:solidFill>
            </a:endParaRPr>
          </a:p>
        </p:txBody>
      </p:sp>
      <p:sp>
        <p:nvSpPr>
          <p:cNvPr id="7" name="Choice_B"/>
          <p:cNvSpPr/>
          <p:nvPr/>
        </p:nvSpPr>
        <p:spPr>
          <a:xfrm>
            <a:off x="1083973" y="2737740"/>
            <a:ext cx="10105136" cy="1005840"/>
          </a:xfrm>
          <a:prstGeom prst="hexagon">
            <a:avLst/>
          </a:prstGeom>
          <a:solidFill>
            <a:schemeClr val="accent2">
              <a:lumMod val="40000"/>
              <a:lumOff val="60000"/>
            </a:schemeClr>
          </a:solidFill>
          <a:ln/>
        </p:spPr>
        <p:style>
          <a:lnRef idx="3">
            <a:schemeClr val="lt1"/>
          </a:lnRef>
          <a:fillRef idx="1">
            <a:schemeClr val="accent1"/>
          </a:fillRef>
          <a:effectRef idx="1">
            <a:schemeClr val="accent1"/>
          </a:effectRef>
          <a:fontRef idx="minor">
            <a:schemeClr val="lt1"/>
          </a:fontRef>
        </p:style>
        <p:txBody>
          <a:bodyPr rtlCol="0" anchor="ctr"/>
          <a:lstStyle/>
          <a:p>
            <a:r>
              <a:rPr lang="vi-VN" sz="3200" b="1" dirty="0">
                <a:solidFill>
                  <a:schemeClr val="tx1"/>
                </a:solidFill>
              </a:rPr>
              <a:t>B. </a:t>
            </a:r>
            <a:r>
              <a:rPr lang="vi-VN" sz="3200" dirty="0" smtClean="0">
                <a:solidFill>
                  <a:schemeClr val="tx1"/>
                </a:solidFill>
              </a:rPr>
              <a:t>Giao </a:t>
            </a:r>
            <a:r>
              <a:rPr lang="vi-VN" sz="3200" dirty="0">
                <a:solidFill>
                  <a:schemeClr val="tx1"/>
                </a:solidFill>
              </a:rPr>
              <a:t>điểm của 3 đường phân </a:t>
            </a:r>
            <a:r>
              <a:rPr lang="vi-VN" sz="3200" dirty="0" smtClean="0">
                <a:solidFill>
                  <a:schemeClr val="tx1"/>
                </a:solidFill>
              </a:rPr>
              <a:t>giác</a:t>
            </a:r>
            <a:r>
              <a:rPr lang="en-US" sz="3200" dirty="0" smtClean="0">
                <a:solidFill>
                  <a:schemeClr val="tx1"/>
                </a:solidFill>
              </a:rPr>
              <a:t>.</a:t>
            </a:r>
            <a:endParaRPr lang="en-US" sz="3200" dirty="0">
              <a:solidFill>
                <a:schemeClr val="tx1"/>
              </a:solidFill>
            </a:endParaRPr>
          </a:p>
        </p:txBody>
      </p:sp>
      <p:sp>
        <p:nvSpPr>
          <p:cNvPr id="4" name="Choice_A"/>
          <p:cNvSpPr/>
          <p:nvPr/>
        </p:nvSpPr>
        <p:spPr>
          <a:xfrm>
            <a:off x="1083973" y="1754248"/>
            <a:ext cx="10105136" cy="1005840"/>
          </a:xfrm>
          <a:prstGeom prst="hexagon">
            <a:avLst/>
          </a:prstGeom>
          <a:solidFill>
            <a:schemeClr val="accent2">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r>
              <a:rPr lang="vi-VN" sz="3200" b="1" dirty="0" smtClean="0">
                <a:solidFill>
                  <a:schemeClr val="tx1"/>
                </a:solidFill>
              </a:rPr>
              <a:t>A.</a:t>
            </a:r>
            <a:r>
              <a:rPr lang="en-US" sz="3200" b="1" dirty="0" smtClean="0">
                <a:solidFill>
                  <a:schemeClr val="tx1"/>
                </a:solidFill>
              </a:rPr>
              <a:t> </a:t>
            </a:r>
            <a:r>
              <a:rPr lang="vi-VN" sz="3200" dirty="0" smtClean="0">
                <a:solidFill>
                  <a:schemeClr val="tx1"/>
                </a:solidFill>
              </a:rPr>
              <a:t>Giao </a:t>
            </a:r>
            <a:r>
              <a:rPr lang="vi-VN" sz="3200" dirty="0">
                <a:solidFill>
                  <a:schemeClr val="tx1"/>
                </a:solidFill>
              </a:rPr>
              <a:t>điểm của 3 đường trung </a:t>
            </a:r>
            <a:r>
              <a:rPr lang="vi-VN" sz="3200" dirty="0" smtClean="0">
                <a:solidFill>
                  <a:schemeClr val="tx1"/>
                </a:solidFill>
              </a:rPr>
              <a:t>trực</a:t>
            </a:r>
            <a:r>
              <a:rPr lang="en-US" sz="3200" dirty="0" smtClean="0">
                <a:solidFill>
                  <a:schemeClr val="tx1"/>
                </a:solidFill>
              </a:rPr>
              <a:t>.</a:t>
            </a:r>
            <a:endParaRPr lang="en-US" sz="3200" dirty="0">
              <a:solidFill>
                <a:schemeClr val="tx1"/>
              </a:solidFill>
            </a:endParaRPr>
          </a:p>
        </p:txBody>
      </p:sp>
      <p:sp>
        <p:nvSpPr>
          <p:cNvPr id="8" name="Question"/>
          <p:cNvSpPr/>
          <p:nvPr/>
        </p:nvSpPr>
        <p:spPr>
          <a:xfrm>
            <a:off x="278287" y="209409"/>
            <a:ext cx="11437202" cy="1378424"/>
          </a:xfrm>
          <a:prstGeom prst="hexagon">
            <a:avLst/>
          </a:prstGeom>
          <a:solidFill>
            <a:schemeClr val="tx2"/>
          </a:solidFill>
          <a:ln/>
        </p:spPr>
        <p:style>
          <a:lnRef idx="3">
            <a:schemeClr val="lt1"/>
          </a:lnRef>
          <a:fillRef idx="1">
            <a:schemeClr val="accent4"/>
          </a:fillRef>
          <a:effectRef idx="1">
            <a:schemeClr val="accent4"/>
          </a:effectRef>
          <a:fontRef idx="minor">
            <a:schemeClr val="lt1"/>
          </a:fontRef>
        </p:style>
        <p:txBody>
          <a:bodyPr rtlCol="0" anchor="ctr">
            <a:normAutofit fontScale="92500" lnSpcReduction="10000"/>
          </a:bodyPr>
          <a:lstStyle/>
          <a:p>
            <a:r>
              <a:rPr lang="vi-VN" sz="4000" b="1" dirty="0">
                <a:solidFill>
                  <a:schemeClr val="bg1"/>
                </a:solidFill>
                <a:latin typeface="Times New Roman" panose="02020603050405020304" pitchFamily="18" charset="0"/>
                <a:cs typeface="Times New Roman" panose="02020603050405020304" pitchFamily="18" charset="0"/>
              </a:rPr>
              <a:t>Câu </a:t>
            </a:r>
            <a:r>
              <a:rPr lang="en-US" sz="4000" b="1" dirty="0" smtClean="0">
                <a:solidFill>
                  <a:schemeClr val="bg1"/>
                </a:solidFill>
                <a:latin typeface="Times New Roman" panose="02020603050405020304" pitchFamily="18" charset="0"/>
                <a:cs typeface="Times New Roman" panose="02020603050405020304" pitchFamily="18" charset="0"/>
              </a:rPr>
              <a:t>8</a:t>
            </a:r>
            <a:r>
              <a:rPr lang="vi-VN" sz="4000" b="1" dirty="0" smtClean="0">
                <a:solidFill>
                  <a:schemeClr val="bg1"/>
                </a:solidFill>
                <a:latin typeface="Times New Roman" panose="02020603050405020304" pitchFamily="18" charset="0"/>
                <a:cs typeface="Times New Roman" panose="02020603050405020304" pitchFamily="18" charset="0"/>
              </a:rPr>
              <a:t>: </a:t>
            </a:r>
            <a:r>
              <a:rPr lang="vi-VN" sz="4000" dirty="0">
                <a:solidFill>
                  <a:schemeClr val="bg1"/>
                </a:solidFill>
                <a:latin typeface="Times New Roman" panose="02020603050405020304" pitchFamily="18" charset="0"/>
                <a:cs typeface="Times New Roman" panose="02020603050405020304" pitchFamily="18" charset="0"/>
              </a:rPr>
              <a:t>Điểm  nằm trong tam giác và cách đều 3 cạnh của tam giác đó là:</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180" name="Rectangle: Rounded Corners 174">
            <a:extLst>
              <a:ext uri="{FF2B5EF4-FFF2-40B4-BE49-F238E27FC236}">
                <a16:creationId xmlns:a16="http://schemas.microsoft.com/office/drawing/2014/main" id="{52691D40-8C0E-4667-A610-1C54EA7D9EE2}"/>
              </a:ext>
            </a:extLst>
          </p:cNvPr>
          <p:cNvSpPr/>
          <p:nvPr/>
        </p:nvSpPr>
        <p:spPr>
          <a:xfrm>
            <a:off x="9539694" y="6065743"/>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9563932" y="6153537"/>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9511065" y="6104763"/>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9539903" y="6138904"/>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9512668" y="6095007"/>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9538300" y="6075499"/>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9541297" y="6124270"/>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9542900" y="6104761"/>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9615426" y="6124273"/>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9573390" y="6075499"/>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9563932" y="6075499"/>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9554574" y="6104762"/>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19" name="Choice_C"/>
          <p:cNvSpPr/>
          <p:nvPr/>
        </p:nvSpPr>
        <p:spPr>
          <a:xfrm>
            <a:off x="1083973" y="2757247"/>
            <a:ext cx="10105136"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vi-VN" sz="3200" b="1">
                <a:solidFill>
                  <a:schemeClr val="tx1"/>
                </a:solidFill>
              </a:rPr>
              <a:t>B. </a:t>
            </a:r>
            <a:r>
              <a:rPr lang="vi-VN" sz="3200">
                <a:solidFill>
                  <a:schemeClr val="tx1"/>
                </a:solidFill>
              </a:rPr>
              <a:t>Giao điểm của 3 đường phân giác</a:t>
            </a:r>
            <a:r>
              <a:rPr lang="en-US" sz="3200">
                <a:solidFill>
                  <a:schemeClr val="tx1"/>
                </a:solidFill>
              </a:rPr>
              <a:t>.</a:t>
            </a:r>
            <a:endParaRPr lang="en-US" sz="3200" dirty="0">
              <a:solidFill>
                <a:schemeClr val="tx1"/>
              </a:solidFill>
            </a:endParaRPr>
          </a:p>
        </p:txBody>
      </p:sp>
    </p:spTree>
    <p:extLst>
      <p:ext uri="{BB962C8B-B14F-4D97-AF65-F5344CB8AC3E}">
        <p14:creationId xmlns:p14="http://schemas.microsoft.com/office/powerpoint/2010/main" val="22583669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80"/>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1000"/>
                                  </p:stCondLst>
                                  <p:childTnLst>
                                    <p:set>
                                      <p:cBhvr>
                                        <p:cTn id="34" dur="1" fill="hold">
                                          <p:stCondLst>
                                            <p:cond delay="499"/>
                                          </p:stCondLst>
                                        </p:cTn>
                                        <p:tgtEl>
                                          <p:spTgt spid="181"/>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1000"/>
                                  </p:stCondLst>
                                  <p:childTnLst>
                                    <p:set>
                                      <p:cBhvr>
                                        <p:cTn id="37" dur="1" fill="hold">
                                          <p:stCondLst>
                                            <p:cond delay="499"/>
                                          </p:stCondLst>
                                        </p:cTn>
                                        <p:tgtEl>
                                          <p:spTgt spid="182"/>
                                        </p:tgtEl>
                                        <p:attrNameLst>
                                          <p:attrName>style.visibility</p:attrName>
                                        </p:attrNameLst>
                                      </p:cBhvr>
                                      <p:to>
                                        <p:strVal val="visible"/>
                                      </p:to>
                                    </p:set>
                                  </p:childTnLst>
                                </p:cTn>
                              </p:par>
                            </p:childTnLst>
                          </p:cTn>
                        </p:par>
                        <p:par>
                          <p:cTn id="38" fill="hold">
                            <p:stCondLst>
                              <p:cond delay="3500"/>
                            </p:stCondLst>
                            <p:childTnLst>
                              <p:par>
                                <p:cTn id="39" presetID="1" presetClass="entr" presetSubtype="0" fill="hold" grpId="0" nodeType="afterEffect">
                                  <p:stCondLst>
                                    <p:cond delay="1000"/>
                                  </p:stCondLst>
                                  <p:childTnLst>
                                    <p:set>
                                      <p:cBhvr>
                                        <p:cTn id="40" dur="1" fill="hold">
                                          <p:stCondLst>
                                            <p:cond delay="499"/>
                                          </p:stCondLst>
                                        </p:cTn>
                                        <p:tgtEl>
                                          <p:spTgt spid="183"/>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1000"/>
                                  </p:stCondLst>
                                  <p:childTnLst>
                                    <p:set>
                                      <p:cBhvr>
                                        <p:cTn id="43" dur="1" fill="hold">
                                          <p:stCondLst>
                                            <p:cond delay="499"/>
                                          </p:stCondLst>
                                        </p:cTn>
                                        <p:tgtEl>
                                          <p:spTgt spid="184"/>
                                        </p:tgtEl>
                                        <p:attrNameLst>
                                          <p:attrName>style.visibility</p:attrName>
                                        </p:attrNameLst>
                                      </p:cBhvr>
                                      <p:to>
                                        <p:strVal val="visible"/>
                                      </p:to>
                                    </p:set>
                                  </p:childTnLst>
                                </p:cTn>
                              </p:par>
                            </p:childTnLst>
                          </p:cTn>
                        </p:par>
                        <p:par>
                          <p:cTn id="44" fill="hold">
                            <p:stCondLst>
                              <p:cond delay="6500"/>
                            </p:stCondLst>
                            <p:childTnLst>
                              <p:par>
                                <p:cTn id="45" presetID="1" presetClass="entr" presetSubtype="0" fill="hold" grpId="0" nodeType="afterEffect">
                                  <p:stCondLst>
                                    <p:cond delay="1000"/>
                                  </p:stCondLst>
                                  <p:childTnLst>
                                    <p:set>
                                      <p:cBhvr>
                                        <p:cTn id="46" dur="1" fill="hold">
                                          <p:stCondLst>
                                            <p:cond delay="499"/>
                                          </p:stCondLst>
                                        </p:cTn>
                                        <p:tgtEl>
                                          <p:spTgt spid="185"/>
                                        </p:tgtEl>
                                        <p:attrNameLst>
                                          <p:attrName>style.visibility</p:attrName>
                                        </p:attrNameLst>
                                      </p:cBhvr>
                                      <p:to>
                                        <p:strVal val="visible"/>
                                      </p:to>
                                    </p:set>
                                  </p:childTnLst>
                                </p:cTn>
                              </p:par>
                            </p:childTnLst>
                          </p:cTn>
                        </p:par>
                        <p:par>
                          <p:cTn id="47" fill="hold">
                            <p:stCondLst>
                              <p:cond delay="8000"/>
                            </p:stCondLst>
                            <p:childTnLst>
                              <p:par>
                                <p:cTn id="48" presetID="1" presetClass="entr" presetSubtype="0" fill="hold" grpId="0" nodeType="afterEffect">
                                  <p:stCondLst>
                                    <p:cond delay="1000"/>
                                  </p:stCondLst>
                                  <p:childTnLst>
                                    <p:set>
                                      <p:cBhvr>
                                        <p:cTn id="49" dur="1" fill="hold">
                                          <p:stCondLst>
                                            <p:cond delay="499"/>
                                          </p:stCondLst>
                                        </p:cTn>
                                        <p:tgtEl>
                                          <p:spTgt spid="186"/>
                                        </p:tgtEl>
                                        <p:attrNameLst>
                                          <p:attrName>style.visibility</p:attrName>
                                        </p:attrNameLst>
                                      </p:cBhvr>
                                      <p:to>
                                        <p:strVal val="visible"/>
                                      </p:to>
                                    </p:set>
                                  </p:childTnLst>
                                </p:cTn>
                              </p:par>
                            </p:childTnLst>
                          </p:cTn>
                        </p:par>
                        <p:par>
                          <p:cTn id="50" fill="hold">
                            <p:stCondLst>
                              <p:cond delay="9500"/>
                            </p:stCondLst>
                            <p:childTnLst>
                              <p:par>
                                <p:cTn id="51" presetID="1" presetClass="entr" presetSubtype="0" fill="hold" grpId="0" nodeType="afterEffect">
                                  <p:stCondLst>
                                    <p:cond delay="1000"/>
                                  </p:stCondLst>
                                  <p:childTnLst>
                                    <p:set>
                                      <p:cBhvr>
                                        <p:cTn id="52" dur="1" fill="hold">
                                          <p:stCondLst>
                                            <p:cond delay="499"/>
                                          </p:stCondLst>
                                        </p:cTn>
                                        <p:tgtEl>
                                          <p:spTgt spid="187"/>
                                        </p:tgtEl>
                                        <p:attrNameLst>
                                          <p:attrName>style.visibility</p:attrName>
                                        </p:attrNameLst>
                                      </p:cBhvr>
                                      <p:to>
                                        <p:strVal val="visible"/>
                                      </p:to>
                                    </p:set>
                                  </p:childTnLst>
                                </p:cTn>
                              </p:par>
                            </p:childTnLst>
                          </p:cTn>
                        </p:par>
                        <p:par>
                          <p:cTn id="53" fill="hold">
                            <p:stCondLst>
                              <p:cond delay="11000"/>
                            </p:stCondLst>
                            <p:childTnLst>
                              <p:par>
                                <p:cTn id="54" presetID="1" presetClass="entr" presetSubtype="0" fill="hold" grpId="0" nodeType="afterEffect">
                                  <p:stCondLst>
                                    <p:cond delay="1000"/>
                                  </p:stCondLst>
                                  <p:childTnLst>
                                    <p:set>
                                      <p:cBhvr>
                                        <p:cTn id="55" dur="1" fill="hold">
                                          <p:stCondLst>
                                            <p:cond delay="499"/>
                                          </p:stCondLst>
                                        </p:cTn>
                                        <p:tgtEl>
                                          <p:spTgt spid="188"/>
                                        </p:tgtEl>
                                        <p:attrNameLst>
                                          <p:attrName>style.visibility</p:attrName>
                                        </p:attrNameLst>
                                      </p:cBhvr>
                                      <p:to>
                                        <p:strVal val="visible"/>
                                      </p:to>
                                    </p:set>
                                  </p:childTnLst>
                                </p:cTn>
                              </p:par>
                            </p:childTnLst>
                          </p:cTn>
                        </p:par>
                        <p:par>
                          <p:cTn id="56" fill="hold">
                            <p:stCondLst>
                              <p:cond delay="12500"/>
                            </p:stCondLst>
                            <p:childTnLst>
                              <p:par>
                                <p:cTn id="57" presetID="1" presetClass="entr" presetSubtype="0" fill="hold" grpId="0" nodeType="afterEffect">
                                  <p:stCondLst>
                                    <p:cond delay="1000"/>
                                  </p:stCondLst>
                                  <p:childTnLst>
                                    <p:set>
                                      <p:cBhvr>
                                        <p:cTn id="58" dur="1" fill="hold">
                                          <p:stCondLst>
                                            <p:cond delay="499"/>
                                          </p:stCondLst>
                                        </p:cTn>
                                        <p:tgtEl>
                                          <p:spTgt spid="189"/>
                                        </p:tgtEl>
                                        <p:attrNameLst>
                                          <p:attrName>style.visibility</p:attrName>
                                        </p:attrNameLst>
                                      </p:cBhvr>
                                      <p:to>
                                        <p:strVal val="visible"/>
                                      </p:to>
                                    </p:set>
                                  </p:childTnLst>
                                </p:cTn>
                              </p:par>
                            </p:childTnLst>
                          </p:cTn>
                        </p:par>
                        <p:par>
                          <p:cTn id="59" fill="hold">
                            <p:stCondLst>
                              <p:cond delay="14000"/>
                            </p:stCondLst>
                            <p:childTnLst>
                              <p:par>
                                <p:cTn id="60" presetID="1" presetClass="entr" presetSubtype="0" fill="hold" grpId="0" nodeType="afterEffect">
                                  <p:stCondLst>
                                    <p:cond delay="1000"/>
                                  </p:stCondLst>
                                  <p:childTnLst>
                                    <p:set>
                                      <p:cBhvr>
                                        <p:cTn id="61" dur="1" fill="hold">
                                          <p:stCondLst>
                                            <p:cond delay="499"/>
                                          </p:stCondLst>
                                        </p:cTn>
                                        <p:tgtEl>
                                          <p:spTgt spid="19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2" fill="hold">
                            <p:stCondLst>
                              <p:cond delay="15500"/>
                            </p:stCondLst>
                            <p:childTnLst>
                              <p:par>
                                <p:cTn id="63" presetID="1" presetClass="entr" presetSubtype="0" fill="hold" grpId="0" nodeType="afterEffect">
                                  <p:stCondLst>
                                    <p:cond delay="1000"/>
                                  </p:stCondLst>
                                  <p:childTnLst>
                                    <p:set>
                                      <p:cBhvr>
                                        <p:cTn id="64" dur="1" fill="hold">
                                          <p:stCondLst>
                                            <p:cond delay="499"/>
                                          </p:stCondLst>
                                        </p:cTn>
                                        <p:tgtEl>
                                          <p:spTgt spid="19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alarm clock.wav"/>
                                        </p:tgtEl>
                                      </p:cMediaNode>
                                    </p:audio>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autoUpdateAnimBg="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174">
            <a:extLst>
              <a:ext uri="{FF2B5EF4-FFF2-40B4-BE49-F238E27FC236}">
                <a16:creationId xmlns:a16="http://schemas.microsoft.com/office/drawing/2014/main" id="{52691D40-8C0E-4667-A610-1C54EA7D9EE2}"/>
              </a:ext>
            </a:extLst>
          </p:cNvPr>
          <p:cNvSpPr/>
          <p:nvPr/>
        </p:nvSpPr>
        <p:spPr>
          <a:xfrm>
            <a:off x="4795139" y="57547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a:t>
            </a:r>
            <a:r>
              <a:rPr lang="en-US" sz="5400" b="1" dirty="0" smtClean="0">
                <a:latin typeface="Times New Roman" panose="02020603050405020304" pitchFamily="18" charset="0"/>
                <a:cs typeface="Times New Roman" panose="02020603050405020304" pitchFamily="18" charset="0"/>
              </a:rPr>
              <a:t>30</a:t>
            </a:r>
            <a:endParaRPr lang="en-US" sz="5400" b="1" dirty="0">
              <a:latin typeface="Times New Roman" panose="02020603050405020304" pitchFamily="18" charset="0"/>
              <a:cs typeface="Times New Roman" panose="02020603050405020304" pitchFamily="18" charset="0"/>
            </a:endParaRPr>
          </a:p>
        </p:txBody>
      </p:sp>
      <p:sp>
        <p:nvSpPr>
          <p:cNvPr id="6" name="Choice_D"/>
          <p:cNvSpPr/>
          <p:nvPr/>
        </p:nvSpPr>
        <p:spPr>
          <a:xfrm>
            <a:off x="9453424" y="3937914"/>
            <a:ext cx="2355117"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1"/>
                </a:solidFill>
              </a:rPr>
              <a:t>D. </a:t>
            </a:r>
            <a:r>
              <a:rPr lang="en-US" sz="3200" dirty="0" smtClean="0">
                <a:solidFill>
                  <a:schemeClr val="tx1"/>
                </a:solidFill>
              </a:rPr>
              <a:t>12</a:t>
            </a:r>
            <a:r>
              <a:rPr lang="en-US" sz="3200" dirty="0" smtClean="0">
                <a:solidFill>
                  <a:schemeClr val="tx1"/>
                </a:solidFill>
              </a:rPr>
              <a:t>0</a:t>
            </a:r>
            <a:r>
              <a:rPr lang="en-US" sz="3200" dirty="0" smtClean="0">
                <a:solidFill>
                  <a:schemeClr val="tx1"/>
                </a:solidFill>
              </a:rPr>
              <a:t>°</a:t>
            </a:r>
            <a:endParaRPr lang="en-US" sz="3200" dirty="0">
              <a:solidFill>
                <a:schemeClr val="tx1"/>
              </a:solidFill>
            </a:endParaRPr>
          </a:p>
        </p:txBody>
      </p:sp>
      <mc:AlternateContent xmlns:mc="http://schemas.openxmlformats.org/markup-compatibility/2006">
        <mc:Choice xmlns:a14="http://schemas.microsoft.com/office/drawing/2010/main" Requires="a14">
          <p:sp>
            <p:nvSpPr>
              <p:cNvPr id="5" name="Choice_C"/>
              <p:cNvSpPr/>
              <p:nvPr/>
            </p:nvSpPr>
            <p:spPr>
              <a:xfrm>
                <a:off x="6289967" y="3937914"/>
                <a:ext cx="2271967"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1"/>
                    </a:solidFill>
                  </a:rPr>
                  <a:t>C</a:t>
                </a:r>
                <a:r>
                  <a:rPr lang="en-US" sz="3200" dirty="0" smtClean="0">
                    <a:solidFill>
                      <a:schemeClr val="tx1"/>
                    </a:solidFill>
                  </a:rPr>
                  <a:t>. </a:t>
                </a:r>
                <a:r>
                  <a:rPr lang="en-US" sz="3200" dirty="0" smtClean="0">
                    <a:solidFill>
                      <a:schemeClr val="tx1"/>
                    </a:solidFill>
                  </a:rPr>
                  <a:t>150</a:t>
                </a:r>
                <a14:m>
                  <m:oMath xmlns:m="http://schemas.openxmlformats.org/officeDocument/2006/math">
                    <m:r>
                      <a:rPr lang="en-US" sz="3200" i="1" smtClean="0">
                        <a:solidFill>
                          <a:schemeClr val="tx1"/>
                        </a:solidFill>
                        <a:latin typeface="Cambria Math" panose="02040503050406030204" pitchFamily="18" charset="0"/>
                        <a:ea typeface="Cambria Math" panose="02040503050406030204" pitchFamily="18" charset="0"/>
                      </a:rPr>
                      <m:t>°</m:t>
                    </m:r>
                  </m:oMath>
                </a14:m>
                <a:endParaRPr lang="en-US" sz="3200" dirty="0">
                  <a:solidFill>
                    <a:schemeClr val="tx1"/>
                  </a:solidFill>
                </a:endParaRPr>
              </a:p>
            </p:txBody>
          </p:sp>
        </mc:Choice>
        <mc:Fallback>
          <p:sp>
            <p:nvSpPr>
              <p:cNvPr id="5" name="Choice_C"/>
              <p:cNvSpPr>
                <a:spLocks noRot="1" noChangeAspect="1" noMove="1" noResize="1" noEditPoints="1" noAdjustHandles="1" noChangeArrowheads="1" noChangeShapeType="1" noTextEdit="1"/>
              </p:cNvSpPr>
              <p:nvPr/>
            </p:nvSpPr>
            <p:spPr>
              <a:xfrm>
                <a:off x="6289967" y="3937914"/>
                <a:ext cx="2271967" cy="1005840"/>
              </a:xfrm>
              <a:prstGeom prst="hexagon">
                <a:avLst/>
              </a:prstGeom>
              <a:blipFill>
                <a:blip r:embed="rId5"/>
                <a:stretch>
                  <a:fillRect/>
                </a:stretch>
              </a:blipFill>
              <a:ln>
                <a:noFill/>
              </a:ln>
            </p:spPr>
            <p:txBody>
              <a:bodyPr/>
              <a:lstStyle/>
              <a:p>
                <a:r>
                  <a:rPr lang="en-US">
                    <a:noFill/>
                  </a:rPr>
                  <a:t> </a:t>
                </a:r>
              </a:p>
            </p:txBody>
          </p:sp>
        </mc:Fallback>
      </mc:AlternateContent>
      <p:sp>
        <p:nvSpPr>
          <p:cNvPr id="7" name="Choice_B"/>
          <p:cNvSpPr/>
          <p:nvPr/>
        </p:nvSpPr>
        <p:spPr>
          <a:xfrm>
            <a:off x="3000575" y="3939695"/>
            <a:ext cx="2397902"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1"/>
                </a:solidFill>
              </a:rPr>
              <a:t>B. </a:t>
            </a:r>
            <a:r>
              <a:rPr lang="en-US" sz="3200" dirty="0">
                <a:solidFill>
                  <a:schemeClr val="tx1"/>
                </a:solidFill>
              </a:rPr>
              <a:t>8</a:t>
            </a:r>
            <a:r>
              <a:rPr lang="en-US" sz="3200" dirty="0" smtClean="0">
                <a:solidFill>
                  <a:schemeClr val="tx1"/>
                </a:solidFill>
              </a:rPr>
              <a:t>0</a:t>
            </a:r>
            <a:r>
              <a:rPr lang="en-US" sz="3200" dirty="0" smtClean="0">
                <a:solidFill>
                  <a:schemeClr val="tx1"/>
                </a:solidFill>
              </a:rPr>
              <a:t>°</a:t>
            </a:r>
            <a:endParaRPr lang="en-US" sz="3200" dirty="0">
              <a:solidFill>
                <a:schemeClr val="tx1"/>
              </a:solidFill>
            </a:endParaRPr>
          </a:p>
        </p:txBody>
      </p:sp>
      <p:sp>
        <p:nvSpPr>
          <p:cNvPr id="4" name="Choice_A"/>
          <p:cNvSpPr/>
          <p:nvPr/>
        </p:nvSpPr>
        <p:spPr>
          <a:xfrm>
            <a:off x="248690" y="3939695"/>
            <a:ext cx="2317988"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1"/>
                </a:solidFill>
              </a:rPr>
              <a:t>A.</a:t>
            </a:r>
            <a:r>
              <a:rPr lang="en-US" sz="3200" b="1" dirty="0">
                <a:solidFill>
                  <a:schemeClr val="tx1"/>
                </a:solidFill>
              </a:rPr>
              <a:t> </a:t>
            </a:r>
            <a:r>
              <a:rPr lang="en-US" sz="3200" dirty="0">
                <a:solidFill>
                  <a:schemeClr val="tx1"/>
                </a:solidFill>
              </a:rPr>
              <a:t>6</a:t>
            </a:r>
            <a:r>
              <a:rPr lang="en-US" sz="3200" dirty="0" smtClean="0">
                <a:solidFill>
                  <a:schemeClr val="tx1"/>
                </a:solidFill>
              </a:rPr>
              <a:t>0</a:t>
            </a:r>
            <a:r>
              <a:rPr lang="en-US" sz="3200" dirty="0" smtClean="0">
                <a:solidFill>
                  <a:schemeClr val="tx1"/>
                </a:solidFill>
              </a:rPr>
              <a:t>°</a:t>
            </a:r>
            <a:endParaRPr lang="en-US" sz="3200" dirty="0">
              <a:solidFill>
                <a:schemeClr val="tx1"/>
              </a:solidFill>
            </a:endParaRPr>
          </a:p>
        </p:txBody>
      </p:sp>
      <mc:AlternateContent xmlns:mc="http://schemas.openxmlformats.org/markup-compatibility/2006">
        <mc:Choice xmlns:a14="http://schemas.microsoft.com/office/drawing/2010/main" Requires="a14">
          <p:sp>
            <p:nvSpPr>
              <p:cNvPr id="8" name="Question"/>
              <p:cNvSpPr/>
              <p:nvPr/>
            </p:nvSpPr>
            <p:spPr>
              <a:xfrm>
                <a:off x="136762" y="693912"/>
                <a:ext cx="11559851" cy="1761977"/>
              </a:xfrm>
              <a:prstGeom prst="hexagon">
                <a:avLst/>
              </a:prstGeom>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lang="vi-VN" sz="3600" b="1" dirty="0" smtClean="0">
                    <a:solidFill>
                      <a:srgbClr val="FF0000"/>
                    </a:solidFill>
                    <a:latin typeface="Times New Roman" panose="02020603050405020304" pitchFamily="18" charset="0"/>
                    <a:cs typeface="Times New Roman" panose="02020603050405020304" pitchFamily="18" charset="0"/>
                  </a:rPr>
                  <a:t>Câu </a:t>
                </a:r>
                <a:r>
                  <a:rPr lang="en-US" sz="3600" b="1" dirty="0" smtClean="0">
                    <a:solidFill>
                      <a:srgbClr val="FF0000"/>
                    </a:solidFill>
                    <a:latin typeface="Times New Roman" panose="02020603050405020304" pitchFamily="18" charset="0"/>
                    <a:cs typeface="Times New Roman" panose="02020603050405020304" pitchFamily="18" charset="0"/>
                  </a:rPr>
                  <a:t>9</a:t>
                </a:r>
                <a:r>
                  <a:rPr lang="vi-VN" sz="3600" b="1" dirty="0" smtClean="0">
                    <a:solidFill>
                      <a:srgbClr val="FF0000"/>
                    </a:solidFill>
                    <a:latin typeface="Times New Roman" panose="02020603050405020304" pitchFamily="18" charset="0"/>
                    <a:cs typeface="Times New Roman" panose="02020603050405020304" pitchFamily="18" charset="0"/>
                  </a:rPr>
                  <a:t>: </a:t>
                </a:r>
                <a:r>
                  <a:rPr lang="vi-VN" sz="3600" dirty="0" smtClean="0">
                    <a:solidFill>
                      <a:srgbClr val="FF0000"/>
                    </a:solidFill>
                    <a:latin typeface="Times New Roman" panose="02020603050405020304" pitchFamily="18" charset="0"/>
                    <a:cs typeface="Times New Roman" panose="02020603050405020304" pitchFamily="18" charset="0"/>
                  </a:rPr>
                  <a:t>Gọi </a:t>
                </a:r>
                <a:r>
                  <a:rPr lang="vi-VN" sz="3600" dirty="0">
                    <a:solidFill>
                      <a:srgbClr val="FF0000"/>
                    </a:solidFill>
                    <a:latin typeface="Times New Roman" panose="02020603050405020304" pitchFamily="18" charset="0"/>
                    <a:cs typeface="Times New Roman" panose="02020603050405020304" pitchFamily="18" charset="0"/>
                  </a:rPr>
                  <a:t>H là trực tâm của tam giác ABC. </a:t>
                </a:r>
                <a:r>
                  <a:rPr lang="vi-VN" sz="3600" dirty="0" smtClean="0">
                    <a:solidFill>
                      <a:srgbClr val="FF0000"/>
                    </a:solidFill>
                    <a:latin typeface="Times New Roman" panose="02020603050405020304" pitchFamily="18" charset="0"/>
                    <a:cs typeface="Times New Roman" panose="02020603050405020304" pitchFamily="18" charset="0"/>
                  </a:rPr>
                  <a:t>Cho</a:t>
                </a:r>
                <a:r>
                  <a:rPr lang="en-US" sz="3600"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600" i="1" smtClean="0">
                            <a:solidFill>
                              <a:srgbClr val="FF0000"/>
                            </a:solidFill>
                            <a:latin typeface="Cambria Math" panose="02040503050406030204" pitchFamily="18" charset="0"/>
                            <a:cs typeface="Times New Roman" panose="02020603050405020304" pitchFamily="18" charset="0"/>
                          </a:rPr>
                        </m:ctrlPr>
                      </m:accPr>
                      <m:e>
                        <m:r>
                          <a:rPr lang="en-US" sz="3600" b="0" i="1" smtClean="0">
                            <a:solidFill>
                              <a:srgbClr val="FF0000"/>
                            </a:solidFill>
                            <a:latin typeface="Cambria Math" panose="02040503050406030204" pitchFamily="18" charset="0"/>
                            <a:cs typeface="Times New Roman" panose="02020603050405020304" pitchFamily="18" charset="0"/>
                          </a:rPr>
                          <m:t>𝐶</m:t>
                        </m:r>
                      </m:e>
                    </m:acc>
                    <m:r>
                      <a:rPr lang="en-US" sz="3600" b="0" i="1" smtClean="0">
                        <a:solidFill>
                          <a:srgbClr val="FF0000"/>
                        </a:solidFill>
                        <a:latin typeface="Cambria Math" panose="02040503050406030204" pitchFamily="18" charset="0"/>
                        <a:cs typeface="Times New Roman" panose="02020603050405020304" pitchFamily="18" charset="0"/>
                      </a:rPr>
                      <m:t>=</m:t>
                    </m:r>
                    <m:r>
                      <a:rPr lang="en-US" sz="3600" b="0" i="1" smtClean="0">
                        <a:solidFill>
                          <a:srgbClr val="FF0000"/>
                        </a:solidFill>
                        <a:latin typeface="Cambria Math" panose="02040503050406030204" pitchFamily="18" charset="0"/>
                        <a:cs typeface="Times New Roman" panose="02020603050405020304" pitchFamily="18" charset="0"/>
                      </a:rPr>
                      <m:t>60</m:t>
                    </m:r>
                    <m:r>
                      <a:rPr lang="en-US" sz="3600" b="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vi-VN" sz="3600" dirty="0" smtClean="0">
                    <a:solidFill>
                      <a:srgbClr val="FF0000"/>
                    </a:solidFill>
                    <a:latin typeface="Times New Roman" panose="02020603050405020304" pitchFamily="18" charset="0"/>
                    <a:cs typeface="Times New Roman" panose="02020603050405020304" pitchFamily="18" charset="0"/>
                  </a:rPr>
                  <a:t>. </a:t>
                </a:r>
                <a:r>
                  <a:rPr lang="vi-VN" sz="3600" dirty="0">
                    <a:solidFill>
                      <a:srgbClr val="FF0000"/>
                    </a:solidFill>
                    <a:latin typeface="Times New Roman" panose="02020603050405020304" pitchFamily="18" charset="0"/>
                    <a:cs typeface="Times New Roman" panose="02020603050405020304" pitchFamily="18" charset="0"/>
                  </a:rPr>
                  <a:t>Số đo của  </a:t>
                </a:r>
                <a14:m>
                  <m:oMath xmlns:m="http://schemas.openxmlformats.org/officeDocument/2006/math">
                    <m:acc>
                      <m:accPr>
                        <m:chr m:val="̂"/>
                        <m:ctrlPr>
                          <a:rPr lang="vi-VN" sz="3600" i="1" smtClean="0">
                            <a:solidFill>
                              <a:srgbClr val="FF0000"/>
                            </a:solidFill>
                            <a:latin typeface="Cambria Math" panose="02040503050406030204" pitchFamily="18" charset="0"/>
                            <a:cs typeface="Times New Roman" panose="02020603050405020304" pitchFamily="18" charset="0"/>
                          </a:rPr>
                        </m:ctrlPr>
                      </m:accPr>
                      <m:e>
                        <m:r>
                          <a:rPr lang="en-US" sz="3600" b="0" i="1" smtClean="0">
                            <a:solidFill>
                              <a:srgbClr val="FF0000"/>
                            </a:solidFill>
                            <a:latin typeface="Cambria Math" panose="02040503050406030204" pitchFamily="18" charset="0"/>
                            <a:cs typeface="Times New Roman" panose="02020603050405020304" pitchFamily="18" charset="0"/>
                          </a:rPr>
                          <m:t>𝐴</m:t>
                        </m:r>
                        <m:r>
                          <a:rPr lang="en-US" sz="3600" b="0" i="1" smtClean="0">
                            <a:solidFill>
                              <a:srgbClr val="FF0000"/>
                            </a:solidFill>
                            <a:latin typeface="Cambria Math" panose="02040503050406030204" pitchFamily="18" charset="0"/>
                            <a:cs typeface="Times New Roman" panose="02020603050405020304" pitchFamily="18" charset="0"/>
                          </a:rPr>
                          <m:t>𝐻</m:t>
                        </m:r>
                        <m:r>
                          <a:rPr lang="en-US" sz="3600" b="0" i="1" smtClean="0">
                            <a:solidFill>
                              <a:srgbClr val="FF0000"/>
                            </a:solidFill>
                            <a:latin typeface="Cambria Math" panose="02040503050406030204" pitchFamily="18" charset="0"/>
                            <a:cs typeface="Times New Roman" panose="02020603050405020304" pitchFamily="18" charset="0"/>
                          </a:rPr>
                          <m:t>𝐵</m:t>
                        </m:r>
                      </m:e>
                    </m:acc>
                    <m:r>
                      <a:rPr lang="en-US" sz="3600" b="0" i="0" smtClean="0">
                        <a:solidFill>
                          <a:srgbClr val="FF0000"/>
                        </a:solidFill>
                        <a:latin typeface="Cambria Math" panose="02040503050406030204" pitchFamily="18" charset="0"/>
                        <a:cs typeface="Times New Roman" panose="02020603050405020304" pitchFamily="18" charset="0"/>
                      </a:rPr>
                      <m:t>=</m:t>
                    </m:r>
                    <m:r>
                      <a:rPr lang="en-US" sz="3600" b="0" i="0" smtClean="0">
                        <a:solidFill>
                          <a:srgbClr val="FF0000"/>
                        </a:solidFill>
                        <a:latin typeface="Cambria Math" panose="02040503050406030204" pitchFamily="18" charset="0"/>
                        <a:cs typeface="Times New Roman" panose="02020603050405020304" pitchFamily="18" charset="0"/>
                      </a:rPr>
                      <m:t> </m:t>
                    </m:r>
                    <m:r>
                      <a:rPr lang="en-US" sz="3600" b="0" i="0" smtClean="0">
                        <a:solidFill>
                          <a:srgbClr val="FF0000"/>
                        </a:solidFill>
                        <a:latin typeface="Cambria Math" panose="02040503050406030204" pitchFamily="18" charset="0"/>
                        <a:cs typeface="Times New Roman" panose="02020603050405020304" pitchFamily="18" charset="0"/>
                      </a:rPr>
                      <m:t>?</m:t>
                    </m:r>
                  </m:oMath>
                </a14:m>
                <a:endParaRPr lang="en-US" sz="3600" dirty="0">
                  <a:solidFill>
                    <a:srgbClr val="FF0000"/>
                  </a:solidFill>
                  <a:latin typeface="Times New Roman" panose="02020603050405020304" pitchFamily="18" charset="0"/>
                  <a:cs typeface="Times New Roman" panose="02020603050405020304" pitchFamily="18" charset="0"/>
                </a:endParaRPr>
              </a:p>
            </p:txBody>
          </p:sp>
        </mc:Choice>
        <mc:Fallback>
          <p:sp>
            <p:nvSpPr>
              <p:cNvPr id="8" name="Question"/>
              <p:cNvSpPr>
                <a:spLocks noRot="1" noChangeAspect="1" noMove="1" noResize="1" noEditPoints="1" noAdjustHandles="1" noChangeArrowheads="1" noChangeShapeType="1" noTextEdit="1"/>
              </p:cNvSpPr>
              <p:nvPr/>
            </p:nvSpPr>
            <p:spPr>
              <a:xfrm>
                <a:off x="136762" y="693912"/>
                <a:ext cx="11559851" cy="1761977"/>
              </a:xfrm>
              <a:prstGeom prst="hexagon">
                <a:avLst/>
              </a:prstGeom>
              <a:blipFill>
                <a:blip r:embed="rId6"/>
                <a:stretch>
                  <a:fillRect/>
                </a:stretch>
              </a:blipFill>
              <a:ln/>
            </p:spPr>
            <p:txBody>
              <a:bodyPr/>
              <a:lstStyle/>
              <a:p>
                <a:r>
                  <a:rPr lang="en-US">
                    <a:noFill/>
                  </a:rPr>
                  <a:t> </a:t>
                </a:r>
              </a:p>
            </p:txBody>
          </p:sp>
        </mc:Fallback>
      </mc:AlternateContent>
      <p:sp>
        <p:nvSpPr>
          <p:cNvPr id="180" name="Rectangle: Rounded Corners 174">
            <a:extLst>
              <a:ext uri="{FF2B5EF4-FFF2-40B4-BE49-F238E27FC236}">
                <a16:creationId xmlns:a16="http://schemas.microsoft.com/office/drawing/2014/main" id="{52691D40-8C0E-4667-A610-1C54EA7D9EE2}"/>
              </a:ext>
            </a:extLst>
          </p:cNvPr>
          <p:cNvSpPr/>
          <p:nvPr/>
        </p:nvSpPr>
        <p:spPr>
          <a:xfrm>
            <a:off x="4786434" y="5747664"/>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4802493" y="574057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4802874" y="575156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4770375" y="572958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4802493" y="571149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4793788" y="5722734"/>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4793787" y="574440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4786434" y="575475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4826599" y="5733996"/>
            <a:ext cx="2212295"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4791392" y="5736673"/>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4777728" y="5714759"/>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4777728" y="5732775"/>
            <a:ext cx="2339261"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mc:AlternateContent xmlns:mc="http://schemas.openxmlformats.org/markup-compatibility/2006">
        <mc:Choice xmlns:a14="http://schemas.microsoft.com/office/drawing/2010/main" Requires="a14">
          <p:sp>
            <p:nvSpPr>
              <p:cNvPr id="199" name="Choice_C"/>
              <p:cNvSpPr/>
              <p:nvPr/>
            </p:nvSpPr>
            <p:spPr>
              <a:xfrm>
                <a:off x="9494998" y="3937914"/>
                <a:ext cx="2271967"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D</a:t>
                </a:r>
                <a:r>
                  <a:rPr lang="en-US" sz="3200" b="1" dirty="0" smtClean="0">
                    <a:solidFill>
                      <a:schemeClr val="tx1"/>
                    </a:solidFill>
                  </a:rPr>
                  <a:t>. </a:t>
                </a:r>
                <a:r>
                  <a:rPr lang="en-US" sz="3200" dirty="0" smtClean="0">
                    <a:solidFill>
                      <a:schemeClr val="tx1"/>
                    </a:solidFill>
                  </a:rPr>
                  <a:t>120</a:t>
                </a:r>
                <a14:m>
                  <m:oMath xmlns:m="http://schemas.openxmlformats.org/officeDocument/2006/math">
                    <m:r>
                      <a:rPr lang="en-US" sz="3200" i="1">
                        <a:solidFill>
                          <a:schemeClr val="tx1"/>
                        </a:solidFill>
                        <a:latin typeface="Cambria Math" panose="02040503050406030204" pitchFamily="18" charset="0"/>
                        <a:ea typeface="Cambria Math" panose="02040503050406030204" pitchFamily="18" charset="0"/>
                      </a:rPr>
                      <m:t>°</m:t>
                    </m:r>
                  </m:oMath>
                </a14:m>
                <a:endParaRPr lang="en-US" sz="3200" dirty="0">
                  <a:solidFill>
                    <a:schemeClr val="tx1"/>
                  </a:solidFill>
                </a:endParaRPr>
              </a:p>
            </p:txBody>
          </p:sp>
        </mc:Choice>
        <mc:Fallback>
          <p:sp>
            <p:nvSpPr>
              <p:cNvPr id="199" name="Choice_C"/>
              <p:cNvSpPr>
                <a:spLocks noRot="1" noChangeAspect="1" noMove="1" noResize="1" noEditPoints="1" noAdjustHandles="1" noChangeArrowheads="1" noChangeShapeType="1" noTextEdit="1"/>
              </p:cNvSpPr>
              <p:nvPr/>
            </p:nvSpPr>
            <p:spPr>
              <a:xfrm>
                <a:off x="9494998" y="3937914"/>
                <a:ext cx="2271967" cy="1005840"/>
              </a:xfrm>
              <a:prstGeom prst="hexagon">
                <a:avLst/>
              </a:prstGeom>
              <a:blipFill>
                <a:blip r:embed="rId7"/>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472684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999"/>
                                          </p:stCondLst>
                                        </p:cTn>
                                        <p:tgtEl>
                                          <p:spTgt spid="21"/>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grpId="0" nodeType="afterEffect">
                                  <p:stCondLst>
                                    <p:cond delay="1000"/>
                                  </p:stCondLst>
                                  <p:childTnLst>
                                    <p:set>
                                      <p:cBhvr>
                                        <p:cTn id="34" dur="1" fill="hold">
                                          <p:stCondLst>
                                            <p:cond delay="19999"/>
                                          </p:stCondLst>
                                        </p:cTn>
                                        <p:tgtEl>
                                          <p:spTgt spid="180"/>
                                        </p:tgtEl>
                                        <p:attrNameLst>
                                          <p:attrName>style.visibility</p:attrName>
                                        </p:attrNameLst>
                                      </p:cBhvr>
                                      <p:to>
                                        <p:strVal val="visible"/>
                                      </p:to>
                                    </p:set>
                                  </p:childTnLst>
                                </p:cTn>
                              </p:par>
                            </p:childTnLst>
                          </p:cTn>
                        </p:par>
                        <p:par>
                          <p:cTn id="35" fill="hold">
                            <p:stCondLst>
                              <p:cond delay="22000"/>
                            </p:stCondLst>
                            <p:childTnLst>
                              <p:par>
                                <p:cTn id="36" presetID="1" presetClass="entr" presetSubtype="0" fill="hold" grpId="0" nodeType="afterEffect">
                                  <p:stCondLst>
                                    <p:cond delay="1000"/>
                                  </p:stCondLst>
                                  <p:childTnLst>
                                    <p:set>
                                      <p:cBhvr>
                                        <p:cTn id="37" dur="1" fill="hold">
                                          <p:stCondLst>
                                            <p:cond delay="9"/>
                                          </p:stCondLst>
                                        </p:cTn>
                                        <p:tgtEl>
                                          <p:spTgt spid="181"/>
                                        </p:tgtEl>
                                        <p:attrNameLst>
                                          <p:attrName>style.visibility</p:attrName>
                                        </p:attrNameLst>
                                      </p:cBhvr>
                                      <p:to>
                                        <p:strVal val="visible"/>
                                      </p:to>
                                    </p:set>
                                  </p:childTnLst>
                                </p:cTn>
                              </p:par>
                            </p:childTnLst>
                          </p:cTn>
                        </p:par>
                        <p:par>
                          <p:cTn id="38" fill="hold">
                            <p:stCondLst>
                              <p:cond delay="23010"/>
                            </p:stCondLst>
                            <p:childTnLst>
                              <p:par>
                                <p:cTn id="39" presetID="1" presetClass="entr" presetSubtype="0" fill="hold" grpId="0" nodeType="afterEffect">
                                  <p:stCondLst>
                                    <p:cond delay="1000"/>
                                  </p:stCondLst>
                                  <p:childTnLst>
                                    <p:set>
                                      <p:cBhvr>
                                        <p:cTn id="40" dur="1" fill="hold">
                                          <p:stCondLst>
                                            <p:cond delay="9"/>
                                          </p:stCondLst>
                                        </p:cTn>
                                        <p:tgtEl>
                                          <p:spTgt spid="182"/>
                                        </p:tgtEl>
                                        <p:attrNameLst>
                                          <p:attrName>style.visibility</p:attrName>
                                        </p:attrNameLst>
                                      </p:cBhvr>
                                      <p:to>
                                        <p:strVal val="visible"/>
                                      </p:to>
                                    </p:set>
                                  </p:childTnLst>
                                </p:cTn>
                              </p:par>
                            </p:childTnLst>
                          </p:cTn>
                        </p:par>
                        <p:par>
                          <p:cTn id="41" fill="hold">
                            <p:stCondLst>
                              <p:cond delay="24020"/>
                            </p:stCondLst>
                            <p:childTnLst>
                              <p:par>
                                <p:cTn id="42" presetID="1" presetClass="entr" presetSubtype="0" fill="hold" grpId="0" nodeType="afterEffect">
                                  <p:stCondLst>
                                    <p:cond delay="1000"/>
                                  </p:stCondLst>
                                  <p:childTnLst>
                                    <p:set>
                                      <p:cBhvr>
                                        <p:cTn id="43" dur="1" fill="hold">
                                          <p:stCondLst>
                                            <p:cond delay="9"/>
                                          </p:stCondLst>
                                        </p:cTn>
                                        <p:tgtEl>
                                          <p:spTgt spid="183"/>
                                        </p:tgtEl>
                                        <p:attrNameLst>
                                          <p:attrName>style.visibility</p:attrName>
                                        </p:attrNameLst>
                                      </p:cBhvr>
                                      <p:to>
                                        <p:strVal val="visible"/>
                                      </p:to>
                                    </p:set>
                                  </p:childTnLst>
                                </p:cTn>
                              </p:par>
                            </p:childTnLst>
                          </p:cTn>
                        </p:par>
                        <p:par>
                          <p:cTn id="44" fill="hold">
                            <p:stCondLst>
                              <p:cond delay="25030"/>
                            </p:stCondLst>
                            <p:childTnLst>
                              <p:par>
                                <p:cTn id="45" presetID="1" presetClass="entr" presetSubtype="0" fill="hold" grpId="0" nodeType="afterEffect">
                                  <p:stCondLst>
                                    <p:cond delay="1000"/>
                                  </p:stCondLst>
                                  <p:childTnLst>
                                    <p:set>
                                      <p:cBhvr>
                                        <p:cTn id="46" dur="1" fill="hold">
                                          <p:stCondLst>
                                            <p:cond delay="9"/>
                                          </p:stCondLst>
                                        </p:cTn>
                                        <p:tgtEl>
                                          <p:spTgt spid="184"/>
                                        </p:tgtEl>
                                        <p:attrNameLst>
                                          <p:attrName>style.visibility</p:attrName>
                                        </p:attrNameLst>
                                      </p:cBhvr>
                                      <p:to>
                                        <p:strVal val="visible"/>
                                      </p:to>
                                    </p:set>
                                  </p:childTnLst>
                                </p:cTn>
                              </p:par>
                            </p:childTnLst>
                          </p:cTn>
                        </p:par>
                        <p:par>
                          <p:cTn id="47" fill="hold">
                            <p:stCondLst>
                              <p:cond delay="26040"/>
                            </p:stCondLst>
                            <p:childTnLst>
                              <p:par>
                                <p:cTn id="48" presetID="1" presetClass="entr" presetSubtype="0" fill="hold" grpId="0" nodeType="afterEffect">
                                  <p:stCondLst>
                                    <p:cond delay="1000"/>
                                  </p:stCondLst>
                                  <p:childTnLst>
                                    <p:set>
                                      <p:cBhvr>
                                        <p:cTn id="49" dur="1" fill="hold">
                                          <p:stCondLst>
                                            <p:cond delay="9"/>
                                          </p:stCondLst>
                                        </p:cTn>
                                        <p:tgtEl>
                                          <p:spTgt spid="185"/>
                                        </p:tgtEl>
                                        <p:attrNameLst>
                                          <p:attrName>style.visibility</p:attrName>
                                        </p:attrNameLst>
                                      </p:cBhvr>
                                      <p:to>
                                        <p:strVal val="visible"/>
                                      </p:to>
                                    </p:set>
                                  </p:childTnLst>
                                </p:cTn>
                              </p:par>
                            </p:childTnLst>
                          </p:cTn>
                        </p:par>
                        <p:par>
                          <p:cTn id="50" fill="hold">
                            <p:stCondLst>
                              <p:cond delay="27050"/>
                            </p:stCondLst>
                            <p:childTnLst>
                              <p:par>
                                <p:cTn id="51" presetID="1" presetClass="entr" presetSubtype="0" fill="hold" grpId="0" nodeType="afterEffect">
                                  <p:stCondLst>
                                    <p:cond delay="1000"/>
                                  </p:stCondLst>
                                  <p:childTnLst>
                                    <p:set>
                                      <p:cBhvr>
                                        <p:cTn id="52" dur="1" fill="hold">
                                          <p:stCondLst>
                                            <p:cond delay="9"/>
                                          </p:stCondLst>
                                        </p:cTn>
                                        <p:tgtEl>
                                          <p:spTgt spid="186"/>
                                        </p:tgtEl>
                                        <p:attrNameLst>
                                          <p:attrName>style.visibility</p:attrName>
                                        </p:attrNameLst>
                                      </p:cBhvr>
                                      <p:to>
                                        <p:strVal val="visible"/>
                                      </p:to>
                                    </p:set>
                                  </p:childTnLst>
                                </p:cTn>
                              </p:par>
                            </p:childTnLst>
                          </p:cTn>
                        </p:par>
                        <p:par>
                          <p:cTn id="53" fill="hold">
                            <p:stCondLst>
                              <p:cond delay="28060"/>
                            </p:stCondLst>
                            <p:childTnLst>
                              <p:par>
                                <p:cTn id="54" presetID="1" presetClass="entr" presetSubtype="0" fill="hold" grpId="0" nodeType="afterEffect">
                                  <p:stCondLst>
                                    <p:cond delay="1000"/>
                                  </p:stCondLst>
                                  <p:childTnLst>
                                    <p:set>
                                      <p:cBhvr>
                                        <p:cTn id="55" dur="1" fill="hold">
                                          <p:stCondLst>
                                            <p:cond delay="9"/>
                                          </p:stCondLst>
                                        </p:cTn>
                                        <p:tgtEl>
                                          <p:spTgt spid="187"/>
                                        </p:tgtEl>
                                        <p:attrNameLst>
                                          <p:attrName>style.visibility</p:attrName>
                                        </p:attrNameLst>
                                      </p:cBhvr>
                                      <p:to>
                                        <p:strVal val="visible"/>
                                      </p:to>
                                    </p:set>
                                  </p:childTnLst>
                                </p:cTn>
                              </p:par>
                            </p:childTnLst>
                          </p:cTn>
                        </p:par>
                        <p:par>
                          <p:cTn id="56" fill="hold">
                            <p:stCondLst>
                              <p:cond delay="29070"/>
                            </p:stCondLst>
                            <p:childTnLst>
                              <p:par>
                                <p:cTn id="57" presetID="1" presetClass="entr" presetSubtype="0" fill="hold" grpId="0" nodeType="afterEffect">
                                  <p:stCondLst>
                                    <p:cond delay="1000"/>
                                  </p:stCondLst>
                                  <p:childTnLst>
                                    <p:set>
                                      <p:cBhvr>
                                        <p:cTn id="58" dur="1" fill="hold">
                                          <p:stCondLst>
                                            <p:cond delay="9"/>
                                          </p:stCondLst>
                                        </p:cTn>
                                        <p:tgtEl>
                                          <p:spTgt spid="188"/>
                                        </p:tgtEl>
                                        <p:attrNameLst>
                                          <p:attrName>style.visibility</p:attrName>
                                        </p:attrNameLst>
                                      </p:cBhvr>
                                      <p:to>
                                        <p:strVal val="visible"/>
                                      </p:to>
                                    </p:set>
                                  </p:childTnLst>
                                </p:cTn>
                              </p:par>
                            </p:childTnLst>
                          </p:cTn>
                        </p:par>
                        <p:par>
                          <p:cTn id="59" fill="hold">
                            <p:stCondLst>
                              <p:cond delay="30080"/>
                            </p:stCondLst>
                            <p:childTnLst>
                              <p:par>
                                <p:cTn id="60" presetID="1" presetClass="entr" presetSubtype="0" fill="hold" grpId="0" nodeType="afterEffect">
                                  <p:stCondLst>
                                    <p:cond delay="1000"/>
                                  </p:stCondLst>
                                  <p:childTnLst>
                                    <p:set>
                                      <p:cBhvr>
                                        <p:cTn id="61" dur="1" fill="hold">
                                          <p:stCondLst>
                                            <p:cond delay="9"/>
                                          </p:stCondLst>
                                        </p:cTn>
                                        <p:tgtEl>
                                          <p:spTgt spid="189"/>
                                        </p:tgtEl>
                                        <p:attrNameLst>
                                          <p:attrName>style.visibility</p:attrName>
                                        </p:attrNameLst>
                                      </p:cBhvr>
                                      <p:to>
                                        <p:strVal val="visible"/>
                                      </p:to>
                                    </p:set>
                                  </p:childTnLst>
                                </p:cTn>
                              </p:par>
                            </p:childTnLst>
                          </p:cTn>
                        </p:par>
                        <p:par>
                          <p:cTn id="62" fill="hold">
                            <p:stCondLst>
                              <p:cond delay="31090"/>
                            </p:stCondLst>
                            <p:childTnLst>
                              <p:par>
                                <p:cTn id="63" presetID="1" presetClass="entr" presetSubtype="0" fill="hold" grpId="0" nodeType="afterEffect">
                                  <p:stCondLst>
                                    <p:cond delay="1000"/>
                                  </p:stCondLst>
                                  <p:childTnLst>
                                    <p:set>
                                      <p:cBhvr>
                                        <p:cTn id="64" dur="1" fill="hold">
                                          <p:stCondLst>
                                            <p:cond delay="9"/>
                                          </p:stCondLst>
                                        </p:cTn>
                                        <p:tgtEl>
                                          <p:spTgt spid="190"/>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childTnLst>
                          </p:cTn>
                        </p:par>
                        <p:par>
                          <p:cTn id="65" fill="hold">
                            <p:stCondLst>
                              <p:cond delay="32100"/>
                            </p:stCondLst>
                            <p:childTnLst>
                              <p:par>
                                <p:cTn id="66" presetID="1" presetClass="entr" presetSubtype="0" fill="hold" grpId="0" nodeType="afterEffect">
                                  <p:stCondLst>
                                    <p:cond delay="1000"/>
                                  </p:stCondLst>
                                  <p:childTnLst>
                                    <p:set>
                                      <p:cBhvr>
                                        <p:cTn id="67" dur="1" fill="hold">
                                          <p:stCondLst>
                                            <p:cond delay="9"/>
                                          </p:stCondLst>
                                        </p:cTn>
                                        <p:tgtEl>
                                          <p:spTgt spid="191"/>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alarm clock.wav"/>
                                        </p:tgtEl>
                                      </p:cMediaNode>
                                    </p:audio>
                                  </p:sub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utoUpdateAnimBg="0"/>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p:bldP spid="19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ice_D"/>
          <p:cNvSpPr/>
          <p:nvPr/>
        </p:nvSpPr>
        <p:spPr>
          <a:xfrm>
            <a:off x="6440130" y="4262577"/>
            <a:ext cx="5294465" cy="1005840"/>
          </a:xfrm>
          <a:prstGeom prst="hexagon">
            <a:avLst/>
          </a:prstGeom>
          <a:solidFill>
            <a:schemeClr val="accent6">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D. </a:t>
            </a:r>
            <a:r>
              <a:rPr lang="en-US" sz="3200" dirty="0" err="1" smtClean="0">
                <a:solidFill>
                  <a:schemeClr val="tx1"/>
                </a:solidFill>
              </a:rPr>
              <a:t>Cả</a:t>
            </a:r>
            <a:r>
              <a:rPr lang="en-US" sz="3200" dirty="0" smtClean="0">
                <a:solidFill>
                  <a:schemeClr val="tx1"/>
                </a:solidFill>
              </a:rPr>
              <a:t> </a:t>
            </a:r>
            <a:r>
              <a:rPr lang="en-US" sz="3200" dirty="0" err="1">
                <a:solidFill>
                  <a:schemeClr val="tx1"/>
                </a:solidFill>
              </a:rPr>
              <a:t>ba</a:t>
            </a:r>
            <a:r>
              <a:rPr lang="en-US" sz="3200" dirty="0">
                <a:solidFill>
                  <a:schemeClr val="tx1"/>
                </a:solidFill>
              </a:rPr>
              <a:t> </a:t>
            </a:r>
            <a:r>
              <a:rPr lang="en-US" sz="3200" dirty="0" err="1">
                <a:solidFill>
                  <a:schemeClr val="tx1"/>
                </a:solidFill>
              </a:rPr>
              <a:t>đáp</a:t>
            </a:r>
            <a:r>
              <a:rPr lang="en-US" sz="3200" dirty="0">
                <a:solidFill>
                  <a:schemeClr val="tx1"/>
                </a:solidFill>
              </a:rPr>
              <a:t> </a:t>
            </a:r>
            <a:r>
              <a:rPr lang="en-US" sz="3200" dirty="0" err="1">
                <a:solidFill>
                  <a:schemeClr val="tx1"/>
                </a:solidFill>
              </a:rPr>
              <a:t>án</a:t>
            </a:r>
            <a:r>
              <a:rPr lang="en-US" sz="3200" dirty="0">
                <a:solidFill>
                  <a:schemeClr val="tx1"/>
                </a:solidFill>
              </a:rPr>
              <a:t> </a:t>
            </a:r>
            <a:r>
              <a:rPr lang="en-US" sz="3200" dirty="0" err="1">
                <a:solidFill>
                  <a:schemeClr val="tx1"/>
                </a:solidFill>
              </a:rPr>
              <a:t>trên</a:t>
            </a:r>
            <a:r>
              <a:rPr lang="en-US" sz="3200" dirty="0">
                <a:solidFill>
                  <a:schemeClr val="tx1"/>
                </a:solidFill>
              </a:rPr>
              <a:t> </a:t>
            </a:r>
            <a:r>
              <a:rPr lang="en-US" sz="3200" dirty="0" err="1">
                <a:solidFill>
                  <a:schemeClr val="tx1"/>
                </a:solidFill>
              </a:rPr>
              <a:t>đều</a:t>
            </a:r>
            <a:r>
              <a:rPr lang="en-US" sz="3200" dirty="0">
                <a:solidFill>
                  <a:schemeClr val="tx1"/>
                </a:solidFill>
              </a:rPr>
              <a:t> </a:t>
            </a:r>
            <a:r>
              <a:rPr lang="en-US" sz="3200" dirty="0" err="1">
                <a:solidFill>
                  <a:schemeClr val="tx1"/>
                </a:solidFill>
              </a:rPr>
              <a:t>sai</a:t>
            </a:r>
            <a:r>
              <a:rPr lang="en-US" sz="3200" dirty="0">
                <a:solidFill>
                  <a:schemeClr val="tx1"/>
                </a:solidFill>
              </a:rPr>
              <a:t>	</a:t>
            </a:r>
          </a:p>
        </p:txBody>
      </p:sp>
      <p:sp>
        <p:nvSpPr>
          <p:cNvPr id="5" name="Choice_C"/>
          <p:cNvSpPr/>
          <p:nvPr/>
        </p:nvSpPr>
        <p:spPr>
          <a:xfrm>
            <a:off x="6440130" y="3028034"/>
            <a:ext cx="5294466" cy="1005840"/>
          </a:xfrm>
          <a:prstGeom prst="hexagon">
            <a:avLst/>
          </a:prstGeom>
          <a:solidFill>
            <a:srgbClr val="00B0F0"/>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C</a:t>
            </a:r>
            <a:r>
              <a:rPr lang="en-US" sz="3200" b="1" dirty="0" smtClean="0">
                <a:solidFill>
                  <a:schemeClr val="tx1"/>
                </a:solidFill>
              </a:rPr>
              <a:t>. </a:t>
            </a:r>
            <a:r>
              <a:rPr lang="en-US" sz="3200" dirty="0">
                <a:solidFill>
                  <a:schemeClr val="tx1"/>
                </a:solidFill>
              </a:rPr>
              <a:t>Ba </a:t>
            </a:r>
            <a:r>
              <a:rPr lang="en-US" sz="3200" dirty="0" err="1">
                <a:solidFill>
                  <a:schemeClr val="tx1"/>
                </a:solidFill>
              </a:rPr>
              <a:t>điểm</a:t>
            </a:r>
            <a:r>
              <a:rPr lang="en-US" sz="3200" dirty="0">
                <a:solidFill>
                  <a:schemeClr val="tx1"/>
                </a:solidFill>
              </a:rPr>
              <a:t> A, G, D </a:t>
            </a:r>
            <a:r>
              <a:rPr lang="en-US" sz="3200" dirty="0" err="1">
                <a:solidFill>
                  <a:schemeClr val="tx1"/>
                </a:solidFill>
              </a:rPr>
              <a:t>thẳng</a:t>
            </a:r>
            <a:r>
              <a:rPr lang="en-US" sz="3200" dirty="0">
                <a:solidFill>
                  <a:schemeClr val="tx1"/>
                </a:solidFill>
              </a:rPr>
              <a:t> </a:t>
            </a:r>
            <a:r>
              <a:rPr lang="en-US" sz="3200" dirty="0" err="1">
                <a:solidFill>
                  <a:schemeClr val="tx1"/>
                </a:solidFill>
              </a:rPr>
              <a:t>hàng</a:t>
            </a:r>
            <a:endParaRPr lang="en-US" sz="3200" dirty="0">
              <a:solidFill>
                <a:schemeClr val="tx1"/>
              </a:solidFill>
            </a:endParaRPr>
          </a:p>
        </p:txBody>
      </p:sp>
      <p:sp>
        <p:nvSpPr>
          <p:cNvPr id="7" name="Choice_B"/>
          <p:cNvSpPr/>
          <p:nvPr/>
        </p:nvSpPr>
        <p:spPr>
          <a:xfrm>
            <a:off x="297392" y="4278205"/>
            <a:ext cx="5189007" cy="1005840"/>
          </a:xfrm>
          <a:prstGeom prst="hexagon">
            <a:avLst/>
          </a:prstGeom>
          <a:solidFill>
            <a:schemeClr val="accent6">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B</a:t>
            </a:r>
            <a:r>
              <a:rPr lang="en-US" sz="3200" b="1" dirty="0" smtClean="0">
                <a:solidFill>
                  <a:schemeClr val="tx1"/>
                </a:solidFill>
              </a:rPr>
              <a:t>. </a:t>
            </a:r>
            <a:r>
              <a:rPr lang="en-US" sz="3200" dirty="0">
                <a:solidFill>
                  <a:schemeClr val="tx1"/>
                </a:solidFill>
              </a:rPr>
              <a:t>Ba </a:t>
            </a:r>
            <a:r>
              <a:rPr lang="en-US" sz="3200" dirty="0" err="1">
                <a:solidFill>
                  <a:schemeClr val="tx1"/>
                </a:solidFill>
              </a:rPr>
              <a:t>điểm</a:t>
            </a:r>
            <a:r>
              <a:rPr lang="en-US" sz="3200" dirty="0">
                <a:solidFill>
                  <a:schemeClr val="tx1"/>
                </a:solidFill>
              </a:rPr>
              <a:t> B, G, E </a:t>
            </a:r>
            <a:r>
              <a:rPr lang="en-US" sz="3200" dirty="0" err="1">
                <a:solidFill>
                  <a:schemeClr val="tx1"/>
                </a:solidFill>
              </a:rPr>
              <a:t>thẳng</a:t>
            </a:r>
            <a:r>
              <a:rPr lang="en-US" sz="3200" dirty="0">
                <a:solidFill>
                  <a:schemeClr val="tx1"/>
                </a:solidFill>
              </a:rPr>
              <a:t> </a:t>
            </a:r>
            <a:r>
              <a:rPr lang="en-US" sz="3200" dirty="0" err="1">
                <a:solidFill>
                  <a:schemeClr val="tx1"/>
                </a:solidFill>
              </a:rPr>
              <a:t>hàng</a:t>
            </a:r>
            <a:endParaRPr lang="en-US" sz="3200" dirty="0">
              <a:solidFill>
                <a:schemeClr val="tx1"/>
              </a:solidFill>
            </a:endParaRPr>
          </a:p>
        </p:txBody>
      </p:sp>
      <p:sp>
        <p:nvSpPr>
          <p:cNvPr id="4" name="Choice_A"/>
          <p:cNvSpPr/>
          <p:nvPr/>
        </p:nvSpPr>
        <p:spPr>
          <a:xfrm>
            <a:off x="297393" y="3028034"/>
            <a:ext cx="5189007" cy="1005840"/>
          </a:xfrm>
          <a:prstGeom prst="hexagon">
            <a:avLst/>
          </a:prstGeom>
          <a:solidFill>
            <a:srgbClr val="00B0F0"/>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A. </a:t>
            </a:r>
            <a:r>
              <a:rPr lang="en-US" sz="3200" dirty="0" smtClean="0">
                <a:solidFill>
                  <a:schemeClr val="tx1"/>
                </a:solidFill>
              </a:rPr>
              <a:t>Ba </a:t>
            </a:r>
            <a:r>
              <a:rPr lang="en-US" sz="3200" dirty="0" err="1">
                <a:solidFill>
                  <a:schemeClr val="tx1"/>
                </a:solidFill>
              </a:rPr>
              <a:t>điểm</a:t>
            </a:r>
            <a:r>
              <a:rPr lang="en-US" sz="3200" dirty="0">
                <a:solidFill>
                  <a:schemeClr val="tx1"/>
                </a:solidFill>
              </a:rPr>
              <a:t> C, G, F </a:t>
            </a:r>
            <a:r>
              <a:rPr lang="en-US" sz="3200" dirty="0" err="1">
                <a:solidFill>
                  <a:schemeClr val="tx1"/>
                </a:solidFill>
              </a:rPr>
              <a:t>thẳng</a:t>
            </a:r>
            <a:r>
              <a:rPr lang="en-US" sz="3200" dirty="0">
                <a:solidFill>
                  <a:schemeClr val="tx1"/>
                </a:solidFill>
              </a:rPr>
              <a:t> </a:t>
            </a:r>
            <a:r>
              <a:rPr lang="en-US" sz="3200" dirty="0" err="1">
                <a:solidFill>
                  <a:schemeClr val="tx1"/>
                </a:solidFill>
              </a:rPr>
              <a:t>hàng</a:t>
            </a:r>
            <a:endParaRPr lang="en-US" sz="3200" dirty="0">
              <a:solidFill>
                <a:schemeClr val="tx1"/>
              </a:solidFill>
            </a:endParaRPr>
          </a:p>
        </p:txBody>
      </p:sp>
      <p:sp>
        <p:nvSpPr>
          <p:cNvPr id="8" name="Question"/>
          <p:cNvSpPr/>
          <p:nvPr/>
        </p:nvSpPr>
        <p:spPr>
          <a:xfrm>
            <a:off x="297393" y="228600"/>
            <a:ext cx="11437202" cy="1839172"/>
          </a:xfrm>
          <a:prstGeom prst="hexagon">
            <a:avLst/>
          </a:prstGeom>
          <a:ln/>
        </p:spPr>
        <p:style>
          <a:lnRef idx="2">
            <a:schemeClr val="accent5">
              <a:shade val="50000"/>
            </a:schemeClr>
          </a:lnRef>
          <a:fillRef idx="1003">
            <a:schemeClr val="dk2"/>
          </a:fillRef>
          <a:effectRef idx="0">
            <a:schemeClr val="accent5"/>
          </a:effectRef>
          <a:fontRef idx="minor">
            <a:schemeClr val="lt1"/>
          </a:fontRef>
        </p:style>
        <p:txBody>
          <a:bodyPr rtlCol="0" anchor="ctr">
            <a:noAutofit/>
          </a:bodyPr>
          <a:lstStyle/>
          <a:p>
            <a:pPr>
              <a:spcAft>
                <a:spcPts val="0"/>
              </a:spcAft>
              <a:tabLst>
                <a:tab pos="1979930" algn="l"/>
                <a:tab pos="3599815" algn="l"/>
                <a:tab pos="5219700" algn="l"/>
              </a:tabLst>
            </a:pPr>
            <a:r>
              <a:rPr lang="vi-VN" sz="3600" b="1" dirty="0">
                <a:solidFill>
                  <a:schemeClr val="bg1"/>
                </a:solidFill>
                <a:latin typeface="Times New Roman" panose="02020603050405020304" pitchFamily="18" charset="0"/>
                <a:ea typeface="Times New Roman" panose="02020603050405020304" pitchFamily="18" charset="0"/>
              </a:rPr>
              <a:t>Câu 10: </a:t>
            </a:r>
            <a:r>
              <a:rPr lang="vi-VN" sz="3600" dirty="0" smtClean="0">
                <a:solidFill>
                  <a:schemeClr val="bg1"/>
                </a:solidFill>
                <a:latin typeface="Times New Roman" panose="02020603050405020304" pitchFamily="18" charset="0"/>
                <a:ea typeface="Times New Roman" panose="02020603050405020304" pitchFamily="18" charset="0"/>
              </a:rPr>
              <a:t>Cho </a:t>
            </a:r>
            <a:r>
              <a:rPr lang="vi-VN" sz="3600" dirty="0">
                <a:solidFill>
                  <a:schemeClr val="bg1"/>
                </a:solidFill>
                <a:latin typeface="Times New Roman" panose="02020603050405020304" pitchFamily="18" charset="0"/>
                <a:ea typeface="Times New Roman" panose="02020603050405020304" pitchFamily="18" charset="0"/>
              </a:rPr>
              <a:t>tam giác ABC cân tại A, có các đường phân giác AD; BE; CF và  G là trọng tâm của tam giác . Khẳng định </a:t>
            </a:r>
            <a:r>
              <a:rPr lang="vi-VN" sz="3600" b="1" dirty="0">
                <a:solidFill>
                  <a:srgbClr val="FFFF00"/>
                </a:solidFill>
                <a:latin typeface="Times New Roman" panose="02020603050405020304" pitchFamily="18" charset="0"/>
                <a:ea typeface="Times New Roman" panose="02020603050405020304" pitchFamily="18" charset="0"/>
              </a:rPr>
              <a:t>đúng</a:t>
            </a:r>
            <a:r>
              <a:rPr lang="vi-VN" sz="3600" dirty="0">
                <a:solidFill>
                  <a:schemeClr val="bg1"/>
                </a:solidFill>
                <a:latin typeface="Times New Roman" panose="02020603050405020304" pitchFamily="18" charset="0"/>
                <a:ea typeface="Times New Roman" panose="02020603050405020304" pitchFamily="18" charset="0"/>
              </a:rPr>
              <a:t> là:</a:t>
            </a:r>
            <a:endParaRPr lang="en-US" sz="3600" dirty="0">
              <a:solidFill>
                <a:srgbClr val="FFFF00"/>
              </a:solidFill>
              <a:effectLst/>
              <a:latin typeface="Times New Roman" panose="02020603050405020304" pitchFamily="18" charset="0"/>
              <a:ea typeface="Times New Roman" panose="02020603050405020304" pitchFamily="18" charset="0"/>
            </a:endParaRPr>
          </a:p>
        </p:txBody>
      </p:sp>
      <p:sp>
        <p:nvSpPr>
          <p:cNvPr id="180" name="Rectangle: Rounded Corners 174">
            <a:extLst>
              <a:ext uri="{FF2B5EF4-FFF2-40B4-BE49-F238E27FC236}">
                <a16:creationId xmlns:a16="http://schemas.microsoft.com/office/drawing/2014/main" id="{52691D40-8C0E-4667-A610-1C54EA7D9EE2}"/>
              </a:ext>
            </a:extLst>
          </p:cNvPr>
          <p:cNvSpPr/>
          <p:nvPr/>
        </p:nvSpPr>
        <p:spPr>
          <a:xfrm>
            <a:off x="4879204" y="543859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4903442" y="552639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4850575" y="5477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4879413" y="55117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4852178" y="546786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4877810" y="544835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4880807" y="549712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4882410" y="5477614"/>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4954936" y="549712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4830286" y="544834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4892611" y="544835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4898026" y="546785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19" name="Choice_C"/>
          <p:cNvSpPr/>
          <p:nvPr/>
        </p:nvSpPr>
        <p:spPr>
          <a:xfrm>
            <a:off x="6440130" y="3030366"/>
            <a:ext cx="5294465"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C</a:t>
            </a:r>
            <a:r>
              <a:rPr lang="en-US" sz="3200" b="1" dirty="0" smtClean="0">
                <a:solidFill>
                  <a:schemeClr val="tx1"/>
                </a:solidFill>
              </a:rPr>
              <a:t>. </a:t>
            </a:r>
            <a:r>
              <a:rPr lang="en-US" sz="3200" dirty="0">
                <a:solidFill>
                  <a:schemeClr val="tx1"/>
                </a:solidFill>
              </a:rPr>
              <a:t>Ba </a:t>
            </a:r>
            <a:r>
              <a:rPr lang="en-US" sz="3200" dirty="0" err="1">
                <a:solidFill>
                  <a:schemeClr val="tx1"/>
                </a:solidFill>
              </a:rPr>
              <a:t>điểm</a:t>
            </a:r>
            <a:r>
              <a:rPr lang="en-US" sz="3200" dirty="0">
                <a:solidFill>
                  <a:schemeClr val="tx1"/>
                </a:solidFill>
              </a:rPr>
              <a:t> A, G, D </a:t>
            </a:r>
            <a:r>
              <a:rPr lang="en-US" sz="3200" dirty="0" err="1">
                <a:solidFill>
                  <a:schemeClr val="tx1"/>
                </a:solidFill>
              </a:rPr>
              <a:t>thẳng</a:t>
            </a:r>
            <a:r>
              <a:rPr lang="en-US" sz="3200" dirty="0">
                <a:solidFill>
                  <a:schemeClr val="tx1"/>
                </a:solidFill>
              </a:rPr>
              <a:t> </a:t>
            </a:r>
            <a:r>
              <a:rPr lang="en-US" sz="3200" dirty="0" err="1" smtClean="0">
                <a:solidFill>
                  <a:schemeClr val="tx1"/>
                </a:solidFill>
              </a:rPr>
              <a:t>hàng</a:t>
            </a:r>
            <a:r>
              <a:rPr lang="en-US" sz="3200" dirty="0">
                <a:solidFill>
                  <a:schemeClr val="tx1"/>
                </a:solidFill>
              </a:rPr>
              <a:t>	</a:t>
            </a:r>
            <a:endParaRPr lang="en-US" sz="3200" dirty="0">
              <a:solidFill>
                <a:schemeClr val="tx1"/>
              </a:solidFill>
            </a:endParaRPr>
          </a:p>
        </p:txBody>
      </p:sp>
    </p:spTree>
    <p:extLst>
      <p:ext uri="{BB962C8B-B14F-4D97-AF65-F5344CB8AC3E}">
        <p14:creationId xmlns:p14="http://schemas.microsoft.com/office/powerpoint/2010/main" val="24363302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80"/>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1000"/>
                                  </p:stCondLst>
                                  <p:childTnLst>
                                    <p:set>
                                      <p:cBhvr>
                                        <p:cTn id="34" dur="1" fill="hold">
                                          <p:stCondLst>
                                            <p:cond delay="499"/>
                                          </p:stCondLst>
                                        </p:cTn>
                                        <p:tgtEl>
                                          <p:spTgt spid="181"/>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1000"/>
                                  </p:stCondLst>
                                  <p:childTnLst>
                                    <p:set>
                                      <p:cBhvr>
                                        <p:cTn id="37" dur="1" fill="hold">
                                          <p:stCondLst>
                                            <p:cond delay="499"/>
                                          </p:stCondLst>
                                        </p:cTn>
                                        <p:tgtEl>
                                          <p:spTgt spid="182"/>
                                        </p:tgtEl>
                                        <p:attrNameLst>
                                          <p:attrName>style.visibility</p:attrName>
                                        </p:attrNameLst>
                                      </p:cBhvr>
                                      <p:to>
                                        <p:strVal val="visible"/>
                                      </p:to>
                                    </p:set>
                                  </p:childTnLst>
                                </p:cTn>
                              </p:par>
                            </p:childTnLst>
                          </p:cTn>
                        </p:par>
                        <p:par>
                          <p:cTn id="38" fill="hold">
                            <p:stCondLst>
                              <p:cond delay="3500"/>
                            </p:stCondLst>
                            <p:childTnLst>
                              <p:par>
                                <p:cTn id="39" presetID="1" presetClass="entr" presetSubtype="0" fill="hold" grpId="0" nodeType="afterEffect">
                                  <p:stCondLst>
                                    <p:cond delay="1000"/>
                                  </p:stCondLst>
                                  <p:childTnLst>
                                    <p:set>
                                      <p:cBhvr>
                                        <p:cTn id="40" dur="1" fill="hold">
                                          <p:stCondLst>
                                            <p:cond delay="499"/>
                                          </p:stCondLst>
                                        </p:cTn>
                                        <p:tgtEl>
                                          <p:spTgt spid="183"/>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1000"/>
                                  </p:stCondLst>
                                  <p:childTnLst>
                                    <p:set>
                                      <p:cBhvr>
                                        <p:cTn id="43" dur="1" fill="hold">
                                          <p:stCondLst>
                                            <p:cond delay="499"/>
                                          </p:stCondLst>
                                        </p:cTn>
                                        <p:tgtEl>
                                          <p:spTgt spid="184"/>
                                        </p:tgtEl>
                                        <p:attrNameLst>
                                          <p:attrName>style.visibility</p:attrName>
                                        </p:attrNameLst>
                                      </p:cBhvr>
                                      <p:to>
                                        <p:strVal val="visible"/>
                                      </p:to>
                                    </p:set>
                                  </p:childTnLst>
                                </p:cTn>
                              </p:par>
                            </p:childTnLst>
                          </p:cTn>
                        </p:par>
                        <p:par>
                          <p:cTn id="44" fill="hold">
                            <p:stCondLst>
                              <p:cond delay="6500"/>
                            </p:stCondLst>
                            <p:childTnLst>
                              <p:par>
                                <p:cTn id="45" presetID="1" presetClass="entr" presetSubtype="0" fill="hold" grpId="0" nodeType="afterEffect">
                                  <p:stCondLst>
                                    <p:cond delay="1000"/>
                                  </p:stCondLst>
                                  <p:childTnLst>
                                    <p:set>
                                      <p:cBhvr>
                                        <p:cTn id="46" dur="1" fill="hold">
                                          <p:stCondLst>
                                            <p:cond delay="499"/>
                                          </p:stCondLst>
                                        </p:cTn>
                                        <p:tgtEl>
                                          <p:spTgt spid="185"/>
                                        </p:tgtEl>
                                        <p:attrNameLst>
                                          <p:attrName>style.visibility</p:attrName>
                                        </p:attrNameLst>
                                      </p:cBhvr>
                                      <p:to>
                                        <p:strVal val="visible"/>
                                      </p:to>
                                    </p:set>
                                  </p:childTnLst>
                                </p:cTn>
                              </p:par>
                            </p:childTnLst>
                          </p:cTn>
                        </p:par>
                        <p:par>
                          <p:cTn id="47" fill="hold">
                            <p:stCondLst>
                              <p:cond delay="8000"/>
                            </p:stCondLst>
                            <p:childTnLst>
                              <p:par>
                                <p:cTn id="48" presetID="1" presetClass="entr" presetSubtype="0" fill="hold" grpId="0" nodeType="afterEffect">
                                  <p:stCondLst>
                                    <p:cond delay="1000"/>
                                  </p:stCondLst>
                                  <p:childTnLst>
                                    <p:set>
                                      <p:cBhvr>
                                        <p:cTn id="49" dur="1" fill="hold">
                                          <p:stCondLst>
                                            <p:cond delay="499"/>
                                          </p:stCondLst>
                                        </p:cTn>
                                        <p:tgtEl>
                                          <p:spTgt spid="186"/>
                                        </p:tgtEl>
                                        <p:attrNameLst>
                                          <p:attrName>style.visibility</p:attrName>
                                        </p:attrNameLst>
                                      </p:cBhvr>
                                      <p:to>
                                        <p:strVal val="visible"/>
                                      </p:to>
                                    </p:set>
                                  </p:childTnLst>
                                </p:cTn>
                              </p:par>
                            </p:childTnLst>
                          </p:cTn>
                        </p:par>
                        <p:par>
                          <p:cTn id="50" fill="hold">
                            <p:stCondLst>
                              <p:cond delay="9500"/>
                            </p:stCondLst>
                            <p:childTnLst>
                              <p:par>
                                <p:cTn id="51" presetID="1" presetClass="entr" presetSubtype="0" fill="hold" grpId="0" nodeType="afterEffect">
                                  <p:stCondLst>
                                    <p:cond delay="1000"/>
                                  </p:stCondLst>
                                  <p:childTnLst>
                                    <p:set>
                                      <p:cBhvr>
                                        <p:cTn id="52" dur="1" fill="hold">
                                          <p:stCondLst>
                                            <p:cond delay="499"/>
                                          </p:stCondLst>
                                        </p:cTn>
                                        <p:tgtEl>
                                          <p:spTgt spid="187"/>
                                        </p:tgtEl>
                                        <p:attrNameLst>
                                          <p:attrName>style.visibility</p:attrName>
                                        </p:attrNameLst>
                                      </p:cBhvr>
                                      <p:to>
                                        <p:strVal val="visible"/>
                                      </p:to>
                                    </p:set>
                                  </p:childTnLst>
                                </p:cTn>
                              </p:par>
                            </p:childTnLst>
                          </p:cTn>
                        </p:par>
                        <p:par>
                          <p:cTn id="53" fill="hold">
                            <p:stCondLst>
                              <p:cond delay="11000"/>
                            </p:stCondLst>
                            <p:childTnLst>
                              <p:par>
                                <p:cTn id="54" presetID="1" presetClass="entr" presetSubtype="0" fill="hold" grpId="0" nodeType="afterEffect">
                                  <p:stCondLst>
                                    <p:cond delay="1000"/>
                                  </p:stCondLst>
                                  <p:childTnLst>
                                    <p:set>
                                      <p:cBhvr>
                                        <p:cTn id="55" dur="1" fill="hold">
                                          <p:stCondLst>
                                            <p:cond delay="499"/>
                                          </p:stCondLst>
                                        </p:cTn>
                                        <p:tgtEl>
                                          <p:spTgt spid="188"/>
                                        </p:tgtEl>
                                        <p:attrNameLst>
                                          <p:attrName>style.visibility</p:attrName>
                                        </p:attrNameLst>
                                      </p:cBhvr>
                                      <p:to>
                                        <p:strVal val="visible"/>
                                      </p:to>
                                    </p:set>
                                  </p:childTnLst>
                                </p:cTn>
                              </p:par>
                            </p:childTnLst>
                          </p:cTn>
                        </p:par>
                        <p:par>
                          <p:cTn id="56" fill="hold">
                            <p:stCondLst>
                              <p:cond delay="12500"/>
                            </p:stCondLst>
                            <p:childTnLst>
                              <p:par>
                                <p:cTn id="57" presetID="1" presetClass="entr" presetSubtype="0" fill="hold" grpId="0" nodeType="afterEffect">
                                  <p:stCondLst>
                                    <p:cond delay="1000"/>
                                  </p:stCondLst>
                                  <p:childTnLst>
                                    <p:set>
                                      <p:cBhvr>
                                        <p:cTn id="58" dur="1" fill="hold">
                                          <p:stCondLst>
                                            <p:cond delay="499"/>
                                          </p:stCondLst>
                                        </p:cTn>
                                        <p:tgtEl>
                                          <p:spTgt spid="189"/>
                                        </p:tgtEl>
                                        <p:attrNameLst>
                                          <p:attrName>style.visibility</p:attrName>
                                        </p:attrNameLst>
                                      </p:cBhvr>
                                      <p:to>
                                        <p:strVal val="visible"/>
                                      </p:to>
                                    </p:set>
                                  </p:childTnLst>
                                </p:cTn>
                              </p:par>
                            </p:childTnLst>
                          </p:cTn>
                        </p:par>
                        <p:par>
                          <p:cTn id="59" fill="hold">
                            <p:stCondLst>
                              <p:cond delay="14000"/>
                            </p:stCondLst>
                            <p:childTnLst>
                              <p:par>
                                <p:cTn id="60" presetID="1" presetClass="entr" presetSubtype="0" fill="hold" grpId="0" nodeType="afterEffect">
                                  <p:stCondLst>
                                    <p:cond delay="1000"/>
                                  </p:stCondLst>
                                  <p:childTnLst>
                                    <p:set>
                                      <p:cBhvr>
                                        <p:cTn id="61" dur="1" fill="hold">
                                          <p:stCondLst>
                                            <p:cond delay="499"/>
                                          </p:stCondLst>
                                        </p:cTn>
                                        <p:tgtEl>
                                          <p:spTgt spid="19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2" fill="hold">
                            <p:stCondLst>
                              <p:cond delay="15500"/>
                            </p:stCondLst>
                            <p:childTnLst>
                              <p:par>
                                <p:cTn id="63" presetID="1" presetClass="entr" presetSubtype="0" fill="hold" grpId="0" nodeType="afterEffect">
                                  <p:stCondLst>
                                    <p:cond delay="1000"/>
                                  </p:stCondLst>
                                  <p:childTnLst>
                                    <p:set>
                                      <p:cBhvr>
                                        <p:cTn id="64" dur="1" fill="hold">
                                          <p:stCondLst>
                                            <p:cond delay="499"/>
                                          </p:stCondLst>
                                        </p:cTn>
                                        <p:tgtEl>
                                          <p:spTgt spid="19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alarm clock.wav"/>
                                        </p:tgtEl>
                                      </p:cMediaNode>
                                    </p:audio>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autoUpdateAnimBg="0"/>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ice_D"/>
          <p:cNvSpPr/>
          <p:nvPr/>
        </p:nvSpPr>
        <p:spPr>
          <a:xfrm>
            <a:off x="6743700" y="4262577"/>
            <a:ext cx="4990895" cy="1005840"/>
          </a:xfrm>
          <a:prstGeom prst="hexagon">
            <a:avLst/>
          </a:prstGeom>
          <a:solidFill>
            <a:schemeClr val="accent6">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D. </a:t>
            </a:r>
            <a:r>
              <a:rPr lang="en-US" sz="3200" dirty="0">
                <a:solidFill>
                  <a:schemeClr val="tx1"/>
                </a:solidFill>
              </a:rPr>
              <a:t>Tam </a:t>
            </a:r>
            <a:r>
              <a:rPr lang="en-US" sz="3200" dirty="0" err="1">
                <a:solidFill>
                  <a:schemeClr val="tx1"/>
                </a:solidFill>
              </a:rPr>
              <a:t>giác</a:t>
            </a:r>
            <a:r>
              <a:rPr lang="en-US" sz="3200" dirty="0">
                <a:solidFill>
                  <a:schemeClr val="tx1"/>
                </a:solidFill>
              </a:rPr>
              <a:t> </a:t>
            </a:r>
            <a:r>
              <a:rPr lang="en-US" sz="3200" dirty="0" err="1">
                <a:solidFill>
                  <a:schemeClr val="tx1"/>
                </a:solidFill>
              </a:rPr>
              <a:t>đều</a:t>
            </a:r>
            <a:endParaRPr lang="en-US" sz="3200" dirty="0">
              <a:solidFill>
                <a:schemeClr val="tx1"/>
              </a:solidFill>
            </a:endParaRPr>
          </a:p>
        </p:txBody>
      </p:sp>
      <p:sp>
        <p:nvSpPr>
          <p:cNvPr id="5" name="Choice_C"/>
          <p:cNvSpPr/>
          <p:nvPr/>
        </p:nvSpPr>
        <p:spPr>
          <a:xfrm>
            <a:off x="6743700" y="3028034"/>
            <a:ext cx="4990896" cy="1005840"/>
          </a:xfrm>
          <a:prstGeom prst="hexagon">
            <a:avLst/>
          </a:prstGeom>
          <a:solidFill>
            <a:srgbClr val="00B0F0"/>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C. </a:t>
            </a:r>
            <a:r>
              <a:rPr lang="en-US" sz="3200" dirty="0">
                <a:solidFill>
                  <a:schemeClr val="tx1"/>
                </a:solidFill>
              </a:rPr>
              <a:t>Tam </a:t>
            </a:r>
            <a:r>
              <a:rPr lang="en-US" sz="3200" dirty="0" err="1">
                <a:solidFill>
                  <a:schemeClr val="tx1"/>
                </a:solidFill>
              </a:rPr>
              <a:t>giác</a:t>
            </a:r>
            <a:r>
              <a:rPr lang="en-US" sz="3200" dirty="0">
                <a:solidFill>
                  <a:schemeClr val="tx1"/>
                </a:solidFill>
              </a:rPr>
              <a:t> </a:t>
            </a:r>
            <a:r>
              <a:rPr lang="en-US" sz="3200" dirty="0" err="1" smtClean="0">
                <a:solidFill>
                  <a:schemeClr val="tx1"/>
                </a:solidFill>
              </a:rPr>
              <a:t>vuông</a:t>
            </a:r>
            <a:r>
              <a:rPr lang="en-US" sz="3200" dirty="0">
                <a:solidFill>
                  <a:schemeClr val="tx1"/>
                </a:solidFill>
              </a:rPr>
              <a:t> </a:t>
            </a:r>
            <a:r>
              <a:rPr lang="en-US" sz="3200" dirty="0" err="1" smtClean="0">
                <a:solidFill>
                  <a:schemeClr val="tx1"/>
                </a:solidFill>
              </a:rPr>
              <a:t>cân</a:t>
            </a:r>
            <a:endParaRPr lang="en-US" sz="3200" dirty="0">
              <a:solidFill>
                <a:schemeClr val="tx1"/>
              </a:solidFill>
            </a:endParaRPr>
          </a:p>
        </p:txBody>
      </p:sp>
      <p:sp>
        <p:nvSpPr>
          <p:cNvPr id="7" name="Choice_B"/>
          <p:cNvSpPr/>
          <p:nvPr/>
        </p:nvSpPr>
        <p:spPr>
          <a:xfrm>
            <a:off x="297392" y="4278205"/>
            <a:ext cx="5189007" cy="1005840"/>
          </a:xfrm>
          <a:prstGeom prst="hexagon">
            <a:avLst/>
          </a:prstGeom>
          <a:solidFill>
            <a:schemeClr val="accent6">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1"/>
                </a:solidFill>
              </a:rPr>
              <a:t>B</a:t>
            </a:r>
            <a:r>
              <a:rPr lang="en-US" sz="3200" b="1" dirty="0">
                <a:solidFill>
                  <a:schemeClr val="tx1"/>
                </a:solidFill>
              </a:rPr>
              <a:t>. </a:t>
            </a:r>
            <a:r>
              <a:rPr lang="en-US" sz="3200" dirty="0">
                <a:solidFill>
                  <a:schemeClr val="tx1"/>
                </a:solidFill>
              </a:rPr>
              <a:t>Tam </a:t>
            </a:r>
            <a:r>
              <a:rPr lang="en-US" sz="3200" dirty="0" err="1">
                <a:solidFill>
                  <a:schemeClr val="tx1"/>
                </a:solidFill>
              </a:rPr>
              <a:t>giác</a:t>
            </a:r>
            <a:r>
              <a:rPr lang="en-US" sz="3200" dirty="0">
                <a:solidFill>
                  <a:schemeClr val="tx1"/>
                </a:solidFill>
              </a:rPr>
              <a:t> </a:t>
            </a:r>
            <a:r>
              <a:rPr lang="en-US" sz="3200" dirty="0" err="1" smtClean="0">
                <a:solidFill>
                  <a:schemeClr val="tx1"/>
                </a:solidFill>
              </a:rPr>
              <a:t>vuông</a:t>
            </a:r>
            <a:endParaRPr lang="en-US" sz="3200" dirty="0">
              <a:solidFill>
                <a:schemeClr val="tx1"/>
              </a:solidFill>
            </a:endParaRPr>
          </a:p>
        </p:txBody>
      </p:sp>
      <p:sp>
        <p:nvSpPr>
          <p:cNvPr id="4" name="Choice_A"/>
          <p:cNvSpPr/>
          <p:nvPr/>
        </p:nvSpPr>
        <p:spPr>
          <a:xfrm>
            <a:off x="297393" y="3028034"/>
            <a:ext cx="5189007" cy="1005840"/>
          </a:xfrm>
          <a:prstGeom prst="hexagon">
            <a:avLst/>
          </a:prstGeom>
          <a:solidFill>
            <a:srgbClr val="00B0F0"/>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a:solidFill>
                  <a:schemeClr val="tx1"/>
                </a:solidFill>
              </a:rPr>
              <a:t>A. Tam </a:t>
            </a:r>
            <a:r>
              <a:rPr lang="en-US" sz="3200" dirty="0" err="1">
                <a:solidFill>
                  <a:schemeClr val="tx1"/>
                </a:solidFill>
              </a:rPr>
              <a:t>giác</a:t>
            </a:r>
            <a:r>
              <a:rPr lang="en-US" sz="3200" dirty="0">
                <a:solidFill>
                  <a:schemeClr val="tx1"/>
                </a:solidFill>
              </a:rPr>
              <a:t> </a:t>
            </a:r>
            <a:r>
              <a:rPr lang="en-US" sz="3200" dirty="0" err="1" smtClean="0">
                <a:solidFill>
                  <a:schemeClr val="tx1"/>
                </a:solidFill>
              </a:rPr>
              <a:t>cân</a:t>
            </a:r>
            <a:endParaRPr lang="en-US" sz="3200" dirty="0">
              <a:solidFill>
                <a:schemeClr val="tx1"/>
              </a:solidFill>
            </a:endParaRPr>
          </a:p>
        </p:txBody>
      </p:sp>
      <mc:AlternateContent xmlns:mc="http://schemas.openxmlformats.org/markup-compatibility/2006">
        <mc:Choice xmlns:a14="http://schemas.microsoft.com/office/drawing/2010/main" Requires="a14">
          <p:sp>
            <p:nvSpPr>
              <p:cNvPr id="8" name="Question"/>
              <p:cNvSpPr/>
              <p:nvPr/>
            </p:nvSpPr>
            <p:spPr>
              <a:xfrm>
                <a:off x="0" y="244889"/>
                <a:ext cx="12192000" cy="1378424"/>
              </a:xfrm>
              <a:prstGeom prst="hexagon">
                <a:avLst/>
              </a:prstGeom>
              <a:ln/>
            </p:spPr>
            <p:style>
              <a:lnRef idx="2">
                <a:schemeClr val="accent5">
                  <a:shade val="50000"/>
                </a:schemeClr>
              </a:lnRef>
              <a:fillRef idx="1003">
                <a:schemeClr val="dk2"/>
              </a:fillRef>
              <a:effectRef idx="0">
                <a:schemeClr val="accent5"/>
              </a:effectRef>
              <a:fontRef idx="minor">
                <a:schemeClr val="lt1"/>
              </a:fontRef>
            </p:style>
            <p:txBody>
              <a:bodyPr rtlCol="0" anchor="ctr">
                <a:noAutofit/>
              </a:bodyPr>
              <a:lstStyle/>
              <a:p>
                <a:pPr>
                  <a:spcAft>
                    <a:spcPts val="0"/>
                  </a:spcAft>
                  <a:tabLst>
                    <a:tab pos="1979930" algn="l"/>
                    <a:tab pos="3599815" algn="l"/>
                    <a:tab pos="5219700" algn="l"/>
                  </a:tabLst>
                </a:pPr>
                <a:r>
                  <a:rPr lang="en-US" sz="36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11: </a:t>
                </a:r>
                <a:r>
                  <a:rPr lang="en-US" sz="36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Cho </a:t>
                </a:r>
                <a:r>
                  <a:rPr 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tam </a:t>
                </a:r>
                <a:r>
                  <a:rPr lang="en-US" sz="36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ABC </a:t>
                </a:r>
                <a:r>
                  <a:rPr lang="en-US" sz="36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 </a:t>
                </a:r>
                <a14:m>
                  <m:oMath xmlns:m="http://schemas.openxmlformats.org/officeDocument/2006/math">
                    <m:acc>
                      <m:accPr>
                        <m:chr m:val="̂"/>
                        <m:ctrlPr>
                          <a:rPr lang="en-US" sz="3600" b="1" i="1" smtClean="0">
                            <a:solidFill>
                              <a:schemeClr val="bg1"/>
                            </a:solidFill>
                            <a:latin typeface="Cambria Math" panose="02040503050406030204" pitchFamily="18" charset="0"/>
                            <a:cs typeface="Times New Roman" panose="02020603050405020304" pitchFamily="18" charset="0"/>
                          </a:rPr>
                        </m:ctrlPr>
                      </m:accPr>
                      <m:e>
                        <m:r>
                          <a:rPr lang="en-US" sz="3600" b="1" i="1" smtClean="0">
                            <a:solidFill>
                              <a:schemeClr val="bg1"/>
                            </a:solidFill>
                            <a:latin typeface="Cambria Math" panose="02040503050406030204" pitchFamily="18" charset="0"/>
                            <a:cs typeface="Times New Roman" panose="02020603050405020304" pitchFamily="18" charset="0"/>
                          </a:rPr>
                          <m:t>𝑨</m:t>
                        </m:r>
                      </m:e>
                    </m:acc>
                    <m:r>
                      <a:rPr lang="en-US" sz="3600" b="1" i="1" smtClean="0">
                        <a:solidFill>
                          <a:schemeClr val="bg1"/>
                        </a:solidFill>
                        <a:latin typeface="Cambria Math" panose="02040503050406030204" pitchFamily="18" charset="0"/>
                        <a:cs typeface="Times New Roman" panose="02020603050405020304" pitchFamily="18" charset="0"/>
                      </a:rPr>
                      <m:t>=</m:t>
                    </m:r>
                    <m:r>
                      <a:rPr lang="en-US" sz="3600" b="1" i="1" smtClean="0">
                        <a:solidFill>
                          <a:schemeClr val="bg1"/>
                        </a:solidFill>
                        <a:latin typeface="Cambria Math" panose="02040503050406030204" pitchFamily="18" charset="0"/>
                        <a:cs typeface="Times New Roman" panose="02020603050405020304" pitchFamily="18" charset="0"/>
                      </a:rPr>
                      <m:t>𝟗𝟎</m:t>
                    </m:r>
                    <m:r>
                      <a:rPr lang="en-US" sz="3600" b="1"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3600" b="1" i="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acc>
                      <m:accPr>
                        <m:chr m:val="̂"/>
                        <m:ctrlPr>
                          <a:rPr lang="en-US" sz="3600" b="1"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sz="3600" b="1"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𝑩</m:t>
                        </m:r>
                      </m:e>
                    </m:acc>
                    <m:r>
                      <a:rPr lang="en-US" sz="3600" b="1" i="1" smtClean="0">
                        <a:solidFill>
                          <a:schemeClr val="bg1"/>
                        </a:solidFill>
                        <a:latin typeface="Cambria Math" panose="02040503050406030204" pitchFamily="18" charset="0"/>
                        <a:cs typeface="Times New Roman" panose="02020603050405020304" pitchFamily="18" charset="0"/>
                      </a:rPr>
                      <m:t>=</m:t>
                    </m:r>
                    <m:r>
                      <a:rPr lang="en-US" sz="3600" b="1" i="1" smtClean="0">
                        <a:solidFill>
                          <a:schemeClr val="bg1"/>
                        </a:solidFill>
                        <a:latin typeface="Cambria Math" panose="02040503050406030204" pitchFamily="18" charset="0"/>
                        <a:cs typeface="Times New Roman" panose="02020603050405020304" pitchFamily="18" charset="0"/>
                      </a:rPr>
                      <m:t>𝟒𝟓</m:t>
                    </m:r>
                    <m:r>
                      <a:rPr lang="en-US" sz="3600" b="1"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36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tam </a:t>
                </a:r>
                <a:r>
                  <a:rPr lang="en-US" sz="36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ABC </a:t>
                </a:r>
                <a:r>
                  <a:rPr lang="en-US" sz="36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8" name="Question"/>
              <p:cNvSpPr>
                <a:spLocks noRot="1" noChangeAspect="1" noMove="1" noResize="1" noEditPoints="1" noAdjustHandles="1" noChangeArrowheads="1" noChangeShapeType="1" noTextEdit="1"/>
              </p:cNvSpPr>
              <p:nvPr/>
            </p:nvSpPr>
            <p:spPr>
              <a:xfrm>
                <a:off x="0" y="244889"/>
                <a:ext cx="12192000" cy="1378424"/>
              </a:xfrm>
              <a:prstGeom prst="hexagon">
                <a:avLst/>
              </a:prstGeom>
              <a:blipFill>
                <a:blip r:embed="rId5"/>
                <a:stretch>
                  <a:fillRect b="-8621"/>
                </a:stretch>
              </a:blipFill>
              <a:ln/>
            </p:spPr>
            <p:txBody>
              <a:bodyPr/>
              <a:lstStyle/>
              <a:p>
                <a:r>
                  <a:rPr lang="en-US">
                    <a:noFill/>
                  </a:rPr>
                  <a:t> </a:t>
                </a:r>
              </a:p>
            </p:txBody>
          </p:sp>
        </mc:Fallback>
      </mc:AlternateContent>
      <p:sp>
        <p:nvSpPr>
          <p:cNvPr id="180" name="Rectangle: Rounded Corners 174">
            <a:extLst>
              <a:ext uri="{FF2B5EF4-FFF2-40B4-BE49-F238E27FC236}">
                <a16:creationId xmlns:a16="http://schemas.microsoft.com/office/drawing/2014/main" id="{52691D40-8C0E-4667-A610-1C54EA7D9EE2}"/>
              </a:ext>
            </a:extLst>
          </p:cNvPr>
          <p:cNvSpPr/>
          <p:nvPr/>
        </p:nvSpPr>
        <p:spPr>
          <a:xfrm>
            <a:off x="4879204" y="543859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4903442" y="552639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4850575" y="5477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4879413" y="55117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4852178" y="546786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4877810" y="544835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4880807" y="549712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4882410" y="5477614"/>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4954936" y="549712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4830286" y="544834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4892611" y="544835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4898026" y="546785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19" name="Choice_C"/>
          <p:cNvSpPr/>
          <p:nvPr/>
        </p:nvSpPr>
        <p:spPr>
          <a:xfrm>
            <a:off x="6743700" y="3028029"/>
            <a:ext cx="4990895" cy="1039264"/>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C. </a:t>
            </a:r>
            <a:r>
              <a:rPr lang="en-US" sz="3200" dirty="0">
                <a:solidFill>
                  <a:schemeClr val="tx1"/>
                </a:solidFill>
              </a:rPr>
              <a:t>Tam </a:t>
            </a:r>
            <a:r>
              <a:rPr lang="en-US" sz="3200" dirty="0" err="1">
                <a:solidFill>
                  <a:schemeClr val="tx1"/>
                </a:solidFill>
              </a:rPr>
              <a:t>giác</a:t>
            </a:r>
            <a:r>
              <a:rPr lang="en-US" sz="3200" dirty="0">
                <a:solidFill>
                  <a:schemeClr val="tx1"/>
                </a:solidFill>
              </a:rPr>
              <a:t> </a:t>
            </a:r>
            <a:r>
              <a:rPr lang="en-US" sz="3200" dirty="0" err="1">
                <a:solidFill>
                  <a:schemeClr val="tx1"/>
                </a:solidFill>
              </a:rPr>
              <a:t>vuông</a:t>
            </a:r>
            <a:r>
              <a:rPr lang="en-US" sz="3200" dirty="0">
                <a:solidFill>
                  <a:schemeClr val="tx1"/>
                </a:solidFill>
              </a:rPr>
              <a:t> </a:t>
            </a:r>
            <a:r>
              <a:rPr lang="en-US" sz="3200" dirty="0" err="1">
                <a:solidFill>
                  <a:schemeClr val="tx1"/>
                </a:solidFill>
              </a:rPr>
              <a:t>cân</a:t>
            </a:r>
            <a:endParaRPr lang="en-US" sz="3200" dirty="0">
              <a:solidFill>
                <a:schemeClr val="tx1"/>
              </a:solidFill>
            </a:endParaRPr>
          </a:p>
        </p:txBody>
      </p:sp>
    </p:spTree>
    <p:extLst>
      <p:ext uri="{BB962C8B-B14F-4D97-AF65-F5344CB8AC3E}">
        <p14:creationId xmlns:p14="http://schemas.microsoft.com/office/powerpoint/2010/main" val="13229528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80"/>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1000"/>
                                  </p:stCondLst>
                                  <p:childTnLst>
                                    <p:set>
                                      <p:cBhvr>
                                        <p:cTn id="34" dur="1" fill="hold">
                                          <p:stCondLst>
                                            <p:cond delay="499"/>
                                          </p:stCondLst>
                                        </p:cTn>
                                        <p:tgtEl>
                                          <p:spTgt spid="181"/>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1000"/>
                                  </p:stCondLst>
                                  <p:childTnLst>
                                    <p:set>
                                      <p:cBhvr>
                                        <p:cTn id="37" dur="1" fill="hold">
                                          <p:stCondLst>
                                            <p:cond delay="499"/>
                                          </p:stCondLst>
                                        </p:cTn>
                                        <p:tgtEl>
                                          <p:spTgt spid="182"/>
                                        </p:tgtEl>
                                        <p:attrNameLst>
                                          <p:attrName>style.visibility</p:attrName>
                                        </p:attrNameLst>
                                      </p:cBhvr>
                                      <p:to>
                                        <p:strVal val="visible"/>
                                      </p:to>
                                    </p:set>
                                  </p:childTnLst>
                                </p:cTn>
                              </p:par>
                            </p:childTnLst>
                          </p:cTn>
                        </p:par>
                        <p:par>
                          <p:cTn id="38" fill="hold">
                            <p:stCondLst>
                              <p:cond delay="3500"/>
                            </p:stCondLst>
                            <p:childTnLst>
                              <p:par>
                                <p:cTn id="39" presetID="1" presetClass="entr" presetSubtype="0" fill="hold" grpId="0" nodeType="afterEffect">
                                  <p:stCondLst>
                                    <p:cond delay="1000"/>
                                  </p:stCondLst>
                                  <p:childTnLst>
                                    <p:set>
                                      <p:cBhvr>
                                        <p:cTn id="40" dur="1" fill="hold">
                                          <p:stCondLst>
                                            <p:cond delay="499"/>
                                          </p:stCondLst>
                                        </p:cTn>
                                        <p:tgtEl>
                                          <p:spTgt spid="183"/>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1000"/>
                                  </p:stCondLst>
                                  <p:childTnLst>
                                    <p:set>
                                      <p:cBhvr>
                                        <p:cTn id="43" dur="1" fill="hold">
                                          <p:stCondLst>
                                            <p:cond delay="499"/>
                                          </p:stCondLst>
                                        </p:cTn>
                                        <p:tgtEl>
                                          <p:spTgt spid="184"/>
                                        </p:tgtEl>
                                        <p:attrNameLst>
                                          <p:attrName>style.visibility</p:attrName>
                                        </p:attrNameLst>
                                      </p:cBhvr>
                                      <p:to>
                                        <p:strVal val="visible"/>
                                      </p:to>
                                    </p:set>
                                  </p:childTnLst>
                                </p:cTn>
                              </p:par>
                            </p:childTnLst>
                          </p:cTn>
                        </p:par>
                        <p:par>
                          <p:cTn id="44" fill="hold">
                            <p:stCondLst>
                              <p:cond delay="6500"/>
                            </p:stCondLst>
                            <p:childTnLst>
                              <p:par>
                                <p:cTn id="45" presetID="1" presetClass="entr" presetSubtype="0" fill="hold" grpId="0" nodeType="afterEffect">
                                  <p:stCondLst>
                                    <p:cond delay="1000"/>
                                  </p:stCondLst>
                                  <p:childTnLst>
                                    <p:set>
                                      <p:cBhvr>
                                        <p:cTn id="46" dur="1" fill="hold">
                                          <p:stCondLst>
                                            <p:cond delay="499"/>
                                          </p:stCondLst>
                                        </p:cTn>
                                        <p:tgtEl>
                                          <p:spTgt spid="185"/>
                                        </p:tgtEl>
                                        <p:attrNameLst>
                                          <p:attrName>style.visibility</p:attrName>
                                        </p:attrNameLst>
                                      </p:cBhvr>
                                      <p:to>
                                        <p:strVal val="visible"/>
                                      </p:to>
                                    </p:set>
                                  </p:childTnLst>
                                </p:cTn>
                              </p:par>
                            </p:childTnLst>
                          </p:cTn>
                        </p:par>
                        <p:par>
                          <p:cTn id="47" fill="hold">
                            <p:stCondLst>
                              <p:cond delay="8000"/>
                            </p:stCondLst>
                            <p:childTnLst>
                              <p:par>
                                <p:cTn id="48" presetID="1" presetClass="entr" presetSubtype="0" fill="hold" grpId="0" nodeType="afterEffect">
                                  <p:stCondLst>
                                    <p:cond delay="1000"/>
                                  </p:stCondLst>
                                  <p:childTnLst>
                                    <p:set>
                                      <p:cBhvr>
                                        <p:cTn id="49" dur="1" fill="hold">
                                          <p:stCondLst>
                                            <p:cond delay="499"/>
                                          </p:stCondLst>
                                        </p:cTn>
                                        <p:tgtEl>
                                          <p:spTgt spid="186"/>
                                        </p:tgtEl>
                                        <p:attrNameLst>
                                          <p:attrName>style.visibility</p:attrName>
                                        </p:attrNameLst>
                                      </p:cBhvr>
                                      <p:to>
                                        <p:strVal val="visible"/>
                                      </p:to>
                                    </p:set>
                                  </p:childTnLst>
                                </p:cTn>
                              </p:par>
                            </p:childTnLst>
                          </p:cTn>
                        </p:par>
                        <p:par>
                          <p:cTn id="50" fill="hold">
                            <p:stCondLst>
                              <p:cond delay="9500"/>
                            </p:stCondLst>
                            <p:childTnLst>
                              <p:par>
                                <p:cTn id="51" presetID="1" presetClass="entr" presetSubtype="0" fill="hold" grpId="0" nodeType="afterEffect">
                                  <p:stCondLst>
                                    <p:cond delay="1000"/>
                                  </p:stCondLst>
                                  <p:childTnLst>
                                    <p:set>
                                      <p:cBhvr>
                                        <p:cTn id="52" dur="1" fill="hold">
                                          <p:stCondLst>
                                            <p:cond delay="499"/>
                                          </p:stCondLst>
                                        </p:cTn>
                                        <p:tgtEl>
                                          <p:spTgt spid="187"/>
                                        </p:tgtEl>
                                        <p:attrNameLst>
                                          <p:attrName>style.visibility</p:attrName>
                                        </p:attrNameLst>
                                      </p:cBhvr>
                                      <p:to>
                                        <p:strVal val="visible"/>
                                      </p:to>
                                    </p:set>
                                  </p:childTnLst>
                                </p:cTn>
                              </p:par>
                            </p:childTnLst>
                          </p:cTn>
                        </p:par>
                        <p:par>
                          <p:cTn id="53" fill="hold">
                            <p:stCondLst>
                              <p:cond delay="11000"/>
                            </p:stCondLst>
                            <p:childTnLst>
                              <p:par>
                                <p:cTn id="54" presetID="1" presetClass="entr" presetSubtype="0" fill="hold" grpId="0" nodeType="afterEffect">
                                  <p:stCondLst>
                                    <p:cond delay="1000"/>
                                  </p:stCondLst>
                                  <p:childTnLst>
                                    <p:set>
                                      <p:cBhvr>
                                        <p:cTn id="55" dur="1" fill="hold">
                                          <p:stCondLst>
                                            <p:cond delay="499"/>
                                          </p:stCondLst>
                                        </p:cTn>
                                        <p:tgtEl>
                                          <p:spTgt spid="188"/>
                                        </p:tgtEl>
                                        <p:attrNameLst>
                                          <p:attrName>style.visibility</p:attrName>
                                        </p:attrNameLst>
                                      </p:cBhvr>
                                      <p:to>
                                        <p:strVal val="visible"/>
                                      </p:to>
                                    </p:set>
                                  </p:childTnLst>
                                </p:cTn>
                              </p:par>
                            </p:childTnLst>
                          </p:cTn>
                        </p:par>
                        <p:par>
                          <p:cTn id="56" fill="hold">
                            <p:stCondLst>
                              <p:cond delay="12500"/>
                            </p:stCondLst>
                            <p:childTnLst>
                              <p:par>
                                <p:cTn id="57" presetID="1" presetClass="entr" presetSubtype="0" fill="hold" grpId="0" nodeType="afterEffect">
                                  <p:stCondLst>
                                    <p:cond delay="1000"/>
                                  </p:stCondLst>
                                  <p:childTnLst>
                                    <p:set>
                                      <p:cBhvr>
                                        <p:cTn id="58" dur="1" fill="hold">
                                          <p:stCondLst>
                                            <p:cond delay="499"/>
                                          </p:stCondLst>
                                        </p:cTn>
                                        <p:tgtEl>
                                          <p:spTgt spid="189"/>
                                        </p:tgtEl>
                                        <p:attrNameLst>
                                          <p:attrName>style.visibility</p:attrName>
                                        </p:attrNameLst>
                                      </p:cBhvr>
                                      <p:to>
                                        <p:strVal val="visible"/>
                                      </p:to>
                                    </p:set>
                                  </p:childTnLst>
                                </p:cTn>
                              </p:par>
                            </p:childTnLst>
                          </p:cTn>
                        </p:par>
                        <p:par>
                          <p:cTn id="59" fill="hold">
                            <p:stCondLst>
                              <p:cond delay="14000"/>
                            </p:stCondLst>
                            <p:childTnLst>
                              <p:par>
                                <p:cTn id="60" presetID="1" presetClass="entr" presetSubtype="0" fill="hold" grpId="0" nodeType="afterEffect">
                                  <p:stCondLst>
                                    <p:cond delay="1000"/>
                                  </p:stCondLst>
                                  <p:childTnLst>
                                    <p:set>
                                      <p:cBhvr>
                                        <p:cTn id="61" dur="1" fill="hold">
                                          <p:stCondLst>
                                            <p:cond delay="499"/>
                                          </p:stCondLst>
                                        </p:cTn>
                                        <p:tgtEl>
                                          <p:spTgt spid="19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2" fill="hold">
                            <p:stCondLst>
                              <p:cond delay="15500"/>
                            </p:stCondLst>
                            <p:childTnLst>
                              <p:par>
                                <p:cTn id="63" presetID="1" presetClass="entr" presetSubtype="0" fill="hold" grpId="0" nodeType="afterEffect">
                                  <p:stCondLst>
                                    <p:cond delay="1000"/>
                                  </p:stCondLst>
                                  <p:childTnLst>
                                    <p:set>
                                      <p:cBhvr>
                                        <p:cTn id="64" dur="1" fill="hold">
                                          <p:stCondLst>
                                            <p:cond delay="499"/>
                                          </p:stCondLst>
                                        </p:cTn>
                                        <p:tgtEl>
                                          <p:spTgt spid="19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alarm clock.wav"/>
                                        </p:tgtEl>
                                      </p:cMediaNode>
                                    </p:audio>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autoUpdateAnimBg="0"/>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ice_D"/>
          <p:cNvSpPr/>
          <p:nvPr/>
        </p:nvSpPr>
        <p:spPr>
          <a:xfrm>
            <a:off x="8123761" y="4422996"/>
            <a:ext cx="3779590"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D. </a:t>
            </a:r>
            <a:r>
              <a:rPr lang="en-US" sz="3200" dirty="0" smtClean="0">
                <a:solidFill>
                  <a:schemeClr val="tx1"/>
                </a:solidFill>
              </a:rPr>
              <a:t>GA=2GE</a:t>
            </a:r>
            <a:endParaRPr lang="en-US" sz="3200" dirty="0">
              <a:solidFill>
                <a:schemeClr val="tx1"/>
              </a:solidFill>
            </a:endParaRPr>
          </a:p>
        </p:txBody>
      </p:sp>
      <p:sp>
        <p:nvSpPr>
          <p:cNvPr id="5" name="Choice_C"/>
          <p:cNvSpPr/>
          <p:nvPr/>
        </p:nvSpPr>
        <p:spPr>
          <a:xfrm>
            <a:off x="8125217" y="3115572"/>
            <a:ext cx="3778134"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C</a:t>
            </a:r>
            <a:r>
              <a:rPr lang="en-US" sz="3200" dirty="0" smtClean="0">
                <a:solidFill>
                  <a:schemeClr val="tx1"/>
                </a:solidFill>
              </a:rPr>
              <a:t>. GB=GA</a:t>
            </a:r>
            <a:endParaRPr lang="en-US" sz="3200" dirty="0">
              <a:solidFill>
                <a:schemeClr val="tx1"/>
              </a:solidFill>
            </a:endParaRPr>
          </a:p>
        </p:txBody>
      </p:sp>
      <mc:AlternateContent xmlns:mc="http://schemas.openxmlformats.org/markup-compatibility/2006">
        <mc:Choice xmlns:a14="http://schemas.microsoft.com/office/drawing/2010/main" Requires="a14">
          <p:sp>
            <p:nvSpPr>
              <p:cNvPr id="7" name="Choice_B"/>
              <p:cNvSpPr/>
              <p:nvPr/>
            </p:nvSpPr>
            <p:spPr>
              <a:xfrm>
                <a:off x="292421" y="4422996"/>
                <a:ext cx="3778133"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B</a:t>
                </a:r>
                <a:r>
                  <a:rPr lang="en-US" sz="3200" dirty="0">
                    <a:solidFill>
                      <a:schemeClr val="tx1"/>
                    </a:solidFill>
                  </a:rPr>
                  <a:t>. </a:t>
                </a:r>
                <a:r>
                  <a:rPr lang="en-US" sz="3200" dirty="0">
                    <a:solidFill>
                      <a:schemeClr val="tx1"/>
                    </a:solidFill>
                  </a:rPr>
                  <a:t>GE </a:t>
                </a:r>
                <a:r>
                  <a:rPr lang="en-US" sz="3200" dirty="0">
                    <a:solidFill>
                      <a:schemeClr val="tx1"/>
                    </a:solidFill>
                  </a:rPr>
                  <a:t>= </a:t>
                </a:r>
                <a14:m>
                  <m:oMath xmlns:m="http://schemas.openxmlformats.org/officeDocument/2006/math">
                    <m:f>
                      <m:fPr>
                        <m:ctrlPr>
                          <a:rPr lang="en-US" sz="4000" i="1">
                            <a:solidFill>
                              <a:schemeClr val="tx1"/>
                            </a:solidFill>
                            <a:latin typeface="Cambria Math" panose="02040503050406030204" pitchFamily="18" charset="0"/>
                          </a:rPr>
                        </m:ctrlPr>
                      </m:fPr>
                      <m:num>
                        <m:r>
                          <a:rPr lang="en-US" sz="4000" i="1">
                            <a:solidFill>
                              <a:schemeClr val="tx1"/>
                            </a:solidFill>
                            <a:latin typeface="Cambria Math" panose="02040503050406030204" pitchFamily="18" charset="0"/>
                          </a:rPr>
                          <m:t>1</m:t>
                        </m:r>
                      </m:num>
                      <m:den>
                        <m:r>
                          <a:rPr lang="en-US" sz="4000" i="1">
                            <a:solidFill>
                              <a:schemeClr val="tx1"/>
                            </a:solidFill>
                            <a:latin typeface="Cambria Math" panose="02040503050406030204" pitchFamily="18" charset="0"/>
                          </a:rPr>
                          <m:t>3</m:t>
                        </m:r>
                      </m:den>
                    </m:f>
                  </m:oMath>
                </a14:m>
                <a:r>
                  <a:rPr lang="en-US" sz="3200" dirty="0">
                    <a:solidFill>
                      <a:schemeClr val="tx1"/>
                    </a:solidFill>
                  </a:rPr>
                  <a:t> AE</a:t>
                </a:r>
                <a:endParaRPr lang="en-US" sz="3200" dirty="0">
                  <a:solidFill>
                    <a:schemeClr val="tx1"/>
                  </a:solidFill>
                </a:endParaRPr>
              </a:p>
            </p:txBody>
          </p:sp>
        </mc:Choice>
        <mc:Fallback>
          <p:sp>
            <p:nvSpPr>
              <p:cNvPr id="7" name="Choice_B"/>
              <p:cNvSpPr>
                <a:spLocks noRot="1" noChangeAspect="1" noMove="1" noResize="1" noEditPoints="1" noAdjustHandles="1" noChangeArrowheads="1" noChangeShapeType="1" noTextEdit="1"/>
              </p:cNvSpPr>
              <p:nvPr/>
            </p:nvSpPr>
            <p:spPr>
              <a:xfrm>
                <a:off x="292421" y="4422996"/>
                <a:ext cx="3778133" cy="1005840"/>
              </a:xfrm>
              <a:prstGeom prst="hexagon">
                <a:avLst/>
              </a:prstGeom>
              <a:blipFill>
                <a:blip r:embed="rId5"/>
                <a:stretch>
                  <a:fillRect b="-606"/>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Choice_A"/>
              <p:cNvSpPr/>
              <p:nvPr/>
            </p:nvSpPr>
            <p:spPr>
              <a:xfrm>
                <a:off x="292419" y="3125257"/>
                <a:ext cx="3778135"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1"/>
                    </a:solidFill>
                  </a:rPr>
                  <a:t>A. </a:t>
                </a:r>
                <a:r>
                  <a:rPr lang="en-US" sz="3200" dirty="0" smtClean="0">
                    <a:solidFill>
                      <a:schemeClr val="tx1"/>
                    </a:solidFill>
                  </a:rPr>
                  <a:t>GB</a:t>
                </a:r>
                <a:r>
                  <a:rPr lang="en-US" sz="3200" dirty="0" smtClean="0">
                    <a:solidFill>
                      <a:schemeClr val="tx1"/>
                    </a:solidFill>
                  </a:rPr>
                  <a:t> </a:t>
                </a:r>
                <a:r>
                  <a:rPr lang="en-US" sz="3200" dirty="0">
                    <a:solidFill>
                      <a:schemeClr val="tx1"/>
                    </a:solidFill>
                  </a:rPr>
                  <a:t>= </a:t>
                </a:r>
                <a14:m>
                  <m:oMath xmlns:m="http://schemas.openxmlformats.org/officeDocument/2006/math">
                    <m:f>
                      <m:fPr>
                        <m:ctrlPr>
                          <a:rPr lang="en-US" sz="4000" i="1">
                            <a:solidFill>
                              <a:schemeClr val="tx1"/>
                            </a:solidFill>
                            <a:latin typeface="Cambria Math" panose="02040503050406030204" pitchFamily="18" charset="0"/>
                          </a:rPr>
                        </m:ctrlPr>
                      </m:fPr>
                      <m:num>
                        <m:r>
                          <a:rPr lang="en-US" sz="4000" b="0" i="1" smtClean="0">
                            <a:solidFill>
                              <a:schemeClr val="tx1"/>
                            </a:solidFill>
                            <a:latin typeface="Cambria Math" panose="02040503050406030204" pitchFamily="18" charset="0"/>
                          </a:rPr>
                          <m:t>2</m:t>
                        </m:r>
                      </m:num>
                      <m:den>
                        <m:r>
                          <a:rPr lang="en-US" sz="4000" b="0" i="1" smtClean="0">
                            <a:solidFill>
                              <a:schemeClr val="tx1"/>
                            </a:solidFill>
                            <a:latin typeface="Cambria Math" panose="02040503050406030204" pitchFamily="18" charset="0"/>
                          </a:rPr>
                          <m:t>3</m:t>
                        </m:r>
                      </m:den>
                    </m:f>
                  </m:oMath>
                </a14:m>
                <a:r>
                  <a:rPr lang="en-US" sz="3200" dirty="0" smtClean="0">
                    <a:solidFill>
                      <a:schemeClr val="tx1"/>
                    </a:solidFill>
                  </a:rPr>
                  <a:t> BD</a:t>
                </a:r>
                <a:endParaRPr lang="en-US" sz="3200" dirty="0">
                  <a:solidFill>
                    <a:schemeClr val="tx1"/>
                  </a:solidFill>
                </a:endParaRPr>
              </a:p>
            </p:txBody>
          </p:sp>
        </mc:Choice>
        <mc:Fallback>
          <p:sp>
            <p:nvSpPr>
              <p:cNvPr id="4" name="Choice_A"/>
              <p:cNvSpPr>
                <a:spLocks noRot="1" noChangeAspect="1" noMove="1" noResize="1" noEditPoints="1" noAdjustHandles="1" noChangeArrowheads="1" noChangeShapeType="1" noTextEdit="1"/>
              </p:cNvSpPr>
              <p:nvPr/>
            </p:nvSpPr>
            <p:spPr>
              <a:xfrm>
                <a:off x="292419" y="3125257"/>
                <a:ext cx="3778135" cy="1005840"/>
              </a:xfrm>
              <a:prstGeom prst="hexagon">
                <a:avLst/>
              </a:prstGeom>
              <a:blipFill>
                <a:blip r:embed="rId6"/>
                <a:stretch>
                  <a:fillRect b="-1212"/>
                </a:stretch>
              </a:blipFill>
              <a:ln>
                <a:noFill/>
              </a:ln>
            </p:spPr>
            <p:txBody>
              <a:bodyPr/>
              <a:lstStyle/>
              <a:p>
                <a:r>
                  <a:rPr lang="en-US">
                    <a:noFill/>
                  </a:rPr>
                  <a:t> </a:t>
                </a:r>
              </a:p>
            </p:txBody>
          </p:sp>
        </mc:Fallback>
      </mc:AlternateContent>
      <p:sp>
        <p:nvSpPr>
          <p:cNvPr id="8" name="Question"/>
          <p:cNvSpPr/>
          <p:nvPr/>
        </p:nvSpPr>
        <p:spPr>
          <a:xfrm>
            <a:off x="292421" y="718458"/>
            <a:ext cx="11457127" cy="1828800"/>
          </a:xfrm>
          <a:prstGeom prst="hexagon">
            <a:avLst/>
          </a:prstGeom>
          <a:solidFill>
            <a:schemeClr val="accent1">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noAutofit/>
          </a:bodyPr>
          <a:lstStyle/>
          <a:p>
            <a:r>
              <a:rPr lang="vi-VN" sz="3600" b="1" dirty="0">
                <a:solidFill>
                  <a:srgbClr val="FF0000"/>
                </a:solidFill>
                <a:latin typeface="Times New Roman" panose="02020603050405020304" pitchFamily="18" charset="0"/>
                <a:cs typeface="Times New Roman" panose="02020603050405020304" pitchFamily="18" charset="0"/>
              </a:rPr>
              <a:t>Câu </a:t>
            </a:r>
            <a:r>
              <a:rPr lang="en-US" sz="3600" b="1" dirty="0" smtClean="0">
                <a:solidFill>
                  <a:srgbClr val="FF0000"/>
                </a:solidFill>
                <a:latin typeface="Times New Roman" panose="02020603050405020304" pitchFamily="18" charset="0"/>
                <a:cs typeface="Times New Roman" panose="02020603050405020304" pitchFamily="18" charset="0"/>
              </a:rPr>
              <a:t>12</a:t>
            </a:r>
            <a:r>
              <a:rPr lang="vi-VN" sz="3600" b="1" dirty="0" smtClean="0">
                <a:solidFill>
                  <a:srgbClr val="FF0000"/>
                </a:solidFill>
                <a:latin typeface="Times New Roman" panose="02020603050405020304" pitchFamily="18" charset="0"/>
                <a:cs typeface="Times New Roman" panose="02020603050405020304" pitchFamily="18" charset="0"/>
              </a:rPr>
              <a:t>: </a:t>
            </a:r>
            <a:r>
              <a:rPr lang="vi-VN" sz="3600" dirty="0">
                <a:solidFill>
                  <a:srgbClr val="FF0000"/>
                </a:solidFill>
                <a:latin typeface="Times New Roman" panose="02020603050405020304" pitchFamily="18" charset="0"/>
                <a:cs typeface="Times New Roman" panose="02020603050405020304" pitchFamily="18" charset="0"/>
              </a:rPr>
              <a:t>Cho tam giác ABC có hai đường trung tuyến AE và BD cắt nhau tại G. Phát biểu nào sau đây </a:t>
            </a:r>
            <a:r>
              <a:rPr lang="vi-VN" sz="3600" b="1" dirty="0">
                <a:solidFill>
                  <a:schemeClr val="tx1"/>
                </a:solidFill>
                <a:latin typeface="Times New Roman" panose="02020603050405020304" pitchFamily="18" charset="0"/>
                <a:cs typeface="Times New Roman" panose="02020603050405020304" pitchFamily="18" charset="0"/>
              </a:rPr>
              <a:t>sai</a:t>
            </a:r>
            <a:r>
              <a:rPr lang="vi-VN" sz="3600" dirty="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80" name="Rectangle: Rounded Corners 174">
            <a:extLst>
              <a:ext uri="{FF2B5EF4-FFF2-40B4-BE49-F238E27FC236}">
                <a16:creationId xmlns:a16="http://schemas.microsoft.com/office/drawing/2014/main" id="{52691D40-8C0E-4667-A610-1C54EA7D9EE2}"/>
              </a:ext>
            </a:extLst>
          </p:cNvPr>
          <p:cNvSpPr/>
          <p:nvPr/>
        </p:nvSpPr>
        <p:spPr>
          <a:xfrm>
            <a:off x="4987485" y="543859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5001373" y="54483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5047786" y="546785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4999014" y="544834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4950844" y="542883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5004026" y="542883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5040667" y="5438594"/>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5015040" y="544834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5012447" y="5428833"/>
            <a:ext cx="2212295"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5017633" y="5438592"/>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5027853" y="5448345"/>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5004535" y="5438584"/>
            <a:ext cx="2339261"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19" name="Choice_C"/>
          <p:cNvSpPr/>
          <p:nvPr/>
        </p:nvSpPr>
        <p:spPr>
          <a:xfrm>
            <a:off x="8125217" y="3151463"/>
            <a:ext cx="3778134"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C</a:t>
            </a:r>
            <a:r>
              <a:rPr lang="en-US" sz="3200" dirty="0">
                <a:solidFill>
                  <a:schemeClr val="tx1"/>
                </a:solidFill>
              </a:rPr>
              <a:t>. GB=GA</a:t>
            </a:r>
            <a:endParaRPr lang="en-US" sz="3200" dirty="0">
              <a:solidFill>
                <a:schemeClr val="tx1"/>
              </a:solidFill>
            </a:endParaRPr>
          </a:p>
        </p:txBody>
      </p:sp>
    </p:spTree>
    <p:extLst>
      <p:ext uri="{BB962C8B-B14F-4D97-AF65-F5344CB8AC3E}">
        <p14:creationId xmlns:p14="http://schemas.microsoft.com/office/powerpoint/2010/main" val="30344345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999"/>
                                          </p:stCondLst>
                                        </p:cTn>
                                        <p:tgtEl>
                                          <p:spTgt spid="180"/>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grpId="0" nodeType="afterEffect">
                                  <p:stCondLst>
                                    <p:cond delay="1000"/>
                                  </p:stCondLst>
                                  <p:childTnLst>
                                    <p:set>
                                      <p:cBhvr>
                                        <p:cTn id="34" dur="1" fill="hold">
                                          <p:stCondLst>
                                            <p:cond delay="9"/>
                                          </p:stCondLst>
                                        </p:cTn>
                                        <p:tgtEl>
                                          <p:spTgt spid="181"/>
                                        </p:tgtEl>
                                        <p:attrNameLst>
                                          <p:attrName>style.visibility</p:attrName>
                                        </p:attrNameLst>
                                      </p:cBhvr>
                                      <p:to>
                                        <p:strVal val="visible"/>
                                      </p:to>
                                    </p:set>
                                  </p:childTnLst>
                                </p:cTn>
                              </p:par>
                            </p:childTnLst>
                          </p:cTn>
                        </p:par>
                        <p:par>
                          <p:cTn id="35" fill="hold">
                            <p:stCondLst>
                              <p:cond delay="2010"/>
                            </p:stCondLst>
                            <p:childTnLst>
                              <p:par>
                                <p:cTn id="36" presetID="1" presetClass="entr" presetSubtype="0" fill="hold" grpId="0" nodeType="afterEffect">
                                  <p:stCondLst>
                                    <p:cond delay="1000"/>
                                  </p:stCondLst>
                                  <p:childTnLst>
                                    <p:set>
                                      <p:cBhvr>
                                        <p:cTn id="37" dur="1" fill="hold">
                                          <p:stCondLst>
                                            <p:cond delay="9"/>
                                          </p:stCondLst>
                                        </p:cTn>
                                        <p:tgtEl>
                                          <p:spTgt spid="182"/>
                                        </p:tgtEl>
                                        <p:attrNameLst>
                                          <p:attrName>style.visibility</p:attrName>
                                        </p:attrNameLst>
                                      </p:cBhvr>
                                      <p:to>
                                        <p:strVal val="visible"/>
                                      </p:to>
                                    </p:set>
                                  </p:childTnLst>
                                </p:cTn>
                              </p:par>
                            </p:childTnLst>
                          </p:cTn>
                        </p:par>
                        <p:par>
                          <p:cTn id="38" fill="hold">
                            <p:stCondLst>
                              <p:cond delay="3020"/>
                            </p:stCondLst>
                            <p:childTnLst>
                              <p:par>
                                <p:cTn id="39" presetID="1" presetClass="entr" presetSubtype="0" fill="hold" grpId="0" nodeType="afterEffect">
                                  <p:stCondLst>
                                    <p:cond delay="1000"/>
                                  </p:stCondLst>
                                  <p:childTnLst>
                                    <p:set>
                                      <p:cBhvr>
                                        <p:cTn id="40" dur="1" fill="hold">
                                          <p:stCondLst>
                                            <p:cond delay="9"/>
                                          </p:stCondLst>
                                        </p:cTn>
                                        <p:tgtEl>
                                          <p:spTgt spid="183"/>
                                        </p:tgtEl>
                                        <p:attrNameLst>
                                          <p:attrName>style.visibility</p:attrName>
                                        </p:attrNameLst>
                                      </p:cBhvr>
                                      <p:to>
                                        <p:strVal val="visible"/>
                                      </p:to>
                                    </p:set>
                                  </p:childTnLst>
                                </p:cTn>
                              </p:par>
                            </p:childTnLst>
                          </p:cTn>
                        </p:par>
                        <p:par>
                          <p:cTn id="41" fill="hold">
                            <p:stCondLst>
                              <p:cond delay="4030"/>
                            </p:stCondLst>
                            <p:childTnLst>
                              <p:par>
                                <p:cTn id="42" presetID="1" presetClass="entr" presetSubtype="0" fill="hold" grpId="0" nodeType="afterEffect">
                                  <p:stCondLst>
                                    <p:cond delay="1000"/>
                                  </p:stCondLst>
                                  <p:childTnLst>
                                    <p:set>
                                      <p:cBhvr>
                                        <p:cTn id="43" dur="1" fill="hold">
                                          <p:stCondLst>
                                            <p:cond delay="9"/>
                                          </p:stCondLst>
                                        </p:cTn>
                                        <p:tgtEl>
                                          <p:spTgt spid="184"/>
                                        </p:tgtEl>
                                        <p:attrNameLst>
                                          <p:attrName>style.visibility</p:attrName>
                                        </p:attrNameLst>
                                      </p:cBhvr>
                                      <p:to>
                                        <p:strVal val="visible"/>
                                      </p:to>
                                    </p:set>
                                  </p:childTnLst>
                                </p:cTn>
                              </p:par>
                            </p:childTnLst>
                          </p:cTn>
                        </p:par>
                        <p:par>
                          <p:cTn id="44" fill="hold">
                            <p:stCondLst>
                              <p:cond delay="5040"/>
                            </p:stCondLst>
                            <p:childTnLst>
                              <p:par>
                                <p:cTn id="45" presetID="1" presetClass="entr" presetSubtype="0" fill="hold" grpId="0" nodeType="afterEffect">
                                  <p:stCondLst>
                                    <p:cond delay="1000"/>
                                  </p:stCondLst>
                                  <p:childTnLst>
                                    <p:set>
                                      <p:cBhvr>
                                        <p:cTn id="46" dur="1" fill="hold">
                                          <p:stCondLst>
                                            <p:cond delay="9"/>
                                          </p:stCondLst>
                                        </p:cTn>
                                        <p:tgtEl>
                                          <p:spTgt spid="185"/>
                                        </p:tgtEl>
                                        <p:attrNameLst>
                                          <p:attrName>style.visibility</p:attrName>
                                        </p:attrNameLst>
                                      </p:cBhvr>
                                      <p:to>
                                        <p:strVal val="visible"/>
                                      </p:to>
                                    </p:set>
                                  </p:childTnLst>
                                </p:cTn>
                              </p:par>
                            </p:childTnLst>
                          </p:cTn>
                        </p:par>
                        <p:par>
                          <p:cTn id="47" fill="hold">
                            <p:stCondLst>
                              <p:cond delay="6050"/>
                            </p:stCondLst>
                            <p:childTnLst>
                              <p:par>
                                <p:cTn id="48" presetID="1" presetClass="entr" presetSubtype="0" fill="hold" grpId="0" nodeType="afterEffect">
                                  <p:stCondLst>
                                    <p:cond delay="1000"/>
                                  </p:stCondLst>
                                  <p:childTnLst>
                                    <p:set>
                                      <p:cBhvr>
                                        <p:cTn id="49" dur="1" fill="hold">
                                          <p:stCondLst>
                                            <p:cond delay="9"/>
                                          </p:stCondLst>
                                        </p:cTn>
                                        <p:tgtEl>
                                          <p:spTgt spid="186"/>
                                        </p:tgtEl>
                                        <p:attrNameLst>
                                          <p:attrName>style.visibility</p:attrName>
                                        </p:attrNameLst>
                                      </p:cBhvr>
                                      <p:to>
                                        <p:strVal val="visible"/>
                                      </p:to>
                                    </p:set>
                                  </p:childTnLst>
                                </p:cTn>
                              </p:par>
                            </p:childTnLst>
                          </p:cTn>
                        </p:par>
                        <p:par>
                          <p:cTn id="50" fill="hold">
                            <p:stCondLst>
                              <p:cond delay="7060"/>
                            </p:stCondLst>
                            <p:childTnLst>
                              <p:par>
                                <p:cTn id="51" presetID="1" presetClass="entr" presetSubtype="0" fill="hold" grpId="0" nodeType="afterEffect">
                                  <p:stCondLst>
                                    <p:cond delay="1000"/>
                                  </p:stCondLst>
                                  <p:childTnLst>
                                    <p:set>
                                      <p:cBhvr>
                                        <p:cTn id="52" dur="1" fill="hold">
                                          <p:stCondLst>
                                            <p:cond delay="9"/>
                                          </p:stCondLst>
                                        </p:cTn>
                                        <p:tgtEl>
                                          <p:spTgt spid="187"/>
                                        </p:tgtEl>
                                        <p:attrNameLst>
                                          <p:attrName>style.visibility</p:attrName>
                                        </p:attrNameLst>
                                      </p:cBhvr>
                                      <p:to>
                                        <p:strVal val="visible"/>
                                      </p:to>
                                    </p:set>
                                  </p:childTnLst>
                                </p:cTn>
                              </p:par>
                            </p:childTnLst>
                          </p:cTn>
                        </p:par>
                        <p:par>
                          <p:cTn id="53" fill="hold">
                            <p:stCondLst>
                              <p:cond delay="8070"/>
                            </p:stCondLst>
                            <p:childTnLst>
                              <p:par>
                                <p:cTn id="54" presetID="1" presetClass="entr" presetSubtype="0" fill="hold" grpId="0" nodeType="afterEffect">
                                  <p:stCondLst>
                                    <p:cond delay="1000"/>
                                  </p:stCondLst>
                                  <p:childTnLst>
                                    <p:set>
                                      <p:cBhvr>
                                        <p:cTn id="55" dur="1" fill="hold">
                                          <p:stCondLst>
                                            <p:cond delay="9"/>
                                          </p:stCondLst>
                                        </p:cTn>
                                        <p:tgtEl>
                                          <p:spTgt spid="188"/>
                                        </p:tgtEl>
                                        <p:attrNameLst>
                                          <p:attrName>style.visibility</p:attrName>
                                        </p:attrNameLst>
                                      </p:cBhvr>
                                      <p:to>
                                        <p:strVal val="visible"/>
                                      </p:to>
                                    </p:set>
                                  </p:childTnLst>
                                </p:cTn>
                              </p:par>
                            </p:childTnLst>
                          </p:cTn>
                        </p:par>
                        <p:par>
                          <p:cTn id="56" fill="hold">
                            <p:stCondLst>
                              <p:cond delay="9080"/>
                            </p:stCondLst>
                            <p:childTnLst>
                              <p:par>
                                <p:cTn id="57" presetID="1" presetClass="entr" presetSubtype="0" fill="hold" grpId="0" nodeType="afterEffect">
                                  <p:stCondLst>
                                    <p:cond delay="1000"/>
                                  </p:stCondLst>
                                  <p:childTnLst>
                                    <p:set>
                                      <p:cBhvr>
                                        <p:cTn id="58" dur="1" fill="hold">
                                          <p:stCondLst>
                                            <p:cond delay="499"/>
                                          </p:stCondLst>
                                        </p:cTn>
                                        <p:tgtEl>
                                          <p:spTgt spid="189"/>
                                        </p:tgtEl>
                                        <p:attrNameLst>
                                          <p:attrName>style.visibility</p:attrName>
                                        </p:attrNameLst>
                                      </p:cBhvr>
                                      <p:to>
                                        <p:strVal val="visible"/>
                                      </p:to>
                                    </p:set>
                                  </p:childTnLst>
                                </p:cTn>
                              </p:par>
                            </p:childTnLst>
                          </p:cTn>
                        </p:par>
                        <p:par>
                          <p:cTn id="59" fill="hold">
                            <p:stCondLst>
                              <p:cond delay="10580"/>
                            </p:stCondLst>
                            <p:childTnLst>
                              <p:par>
                                <p:cTn id="60" presetID="1" presetClass="entr" presetSubtype="0" fill="hold" grpId="0" nodeType="afterEffect">
                                  <p:stCondLst>
                                    <p:cond delay="1000"/>
                                  </p:stCondLst>
                                  <p:childTnLst>
                                    <p:set>
                                      <p:cBhvr>
                                        <p:cTn id="61" dur="1" fill="hold">
                                          <p:stCondLst>
                                            <p:cond delay="9"/>
                                          </p:stCondLst>
                                        </p:cTn>
                                        <p:tgtEl>
                                          <p:spTgt spid="19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2" fill="hold">
                            <p:stCondLst>
                              <p:cond delay="11590"/>
                            </p:stCondLst>
                            <p:childTnLst>
                              <p:par>
                                <p:cTn id="63" presetID="1" presetClass="entr" presetSubtype="0" fill="hold" grpId="0" nodeType="afterEffect">
                                  <p:stCondLst>
                                    <p:cond delay="1000"/>
                                  </p:stCondLst>
                                  <p:childTnLst>
                                    <p:set>
                                      <p:cBhvr>
                                        <p:cTn id="64" dur="1" fill="hold">
                                          <p:stCondLst>
                                            <p:cond delay="9"/>
                                          </p:stCondLst>
                                        </p:cTn>
                                        <p:tgtEl>
                                          <p:spTgt spid="19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alarm clock.wav"/>
                                        </p:tgtEl>
                                      </p:cMediaNode>
                                    </p:audio>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174">
            <a:extLst>
              <a:ext uri="{FF2B5EF4-FFF2-40B4-BE49-F238E27FC236}">
                <a16:creationId xmlns:a16="http://schemas.microsoft.com/office/drawing/2014/main" id="{52691D40-8C0E-4667-A610-1C54EA7D9EE2}"/>
              </a:ext>
            </a:extLst>
          </p:cNvPr>
          <p:cNvSpPr/>
          <p:nvPr/>
        </p:nvSpPr>
        <p:spPr>
          <a:xfrm>
            <a:off x="4795139" y="57547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a:t>
            </a:r>
            <a:r>
              <a:rPr lang="en-US" sz="5400" b="1" dirty="0" smtClean="0">
                <a:latin typeface="Times New Roman" panose="02020603050405020304" pitchFamily="18" charset="0"/>
                <a:cs typeface="Times New Roman" panose="02020603050405020304" pitchFamily="18" charset="0"/>
              </a:rPr>
              <a:t>30</a:t>
            </a:r>
            <a:endParaRPr lang="en-US" sz="5400" b="1" dirty="0">
              <a:latin typeface="Times New Roman" panose="02020603050405020304" pitchFamily="18" charset="0"/>
              <a:cs typeface="Times New Roman" panose="02020603050405020304" pitchFamily="18" charset="0"/>
            </a:endParaRPr>
          </a:p>
        </p:txBody>
      </p:sp>
      <p:sp>
        <p:nvSpPr>
          <p:cNvPr id="6" name="Choice_D"/>
          <p:cNvSpPr/>
          <p:nvPr/>
        </p:nvSpPr>
        <p:spPr>
          <a:xfrm>
            <a:off x="9453424" y="3937914"/>
            <a:ext cx="2355117"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1"/>
                </a:solidFill>
              </a:rPr>
              <a:t>D. </a:t>
            </a:r>
            <a:r>
              <a:rPr lang="en-US" sz="3200" dirty="0" smtClean="0">
                <a:solidFill>
                  <a:schemeClr val="tx1"/>
                </a:solidFill>
              </a:rPr>
              <a:t>10</a:t>
            </a:r>
            <a:r>
              <a:rPr lang="en-US" sz="3200" dirty="0" smtClean="0">
                <a:solidFill>
                  <a:schemeClr val="tx1"/>
                </a:solidFill>
              </a:rPr>
              <a:t>0</a:t>
            </a:r>
            <a:r>
              <a:rPr lang="en-US" sz="3200" dirty="0" smtClean="0">
                <a:solidFill>
                  <a:schemeClr val="tx1"/>
                </a:solidFill>
              </a:rPr>
              <a:t>°</a:t>
            </a:r>
            <a:endParaRPr lang="en-US" sz="3200" dirty="0">
              <a:solidFill>
                <a:schemeClr val="tx1"/>
              </a:solidFill>
            </a:endParaRPr>
          </a:p>
        </p:txBody>
      </p:sp>
      <mc:AlternateContent xmlns:mc="http://schemas.openxmlformats.org/markup-compatibility/2006">
        <mc:Choice xmlns:a14="http://schemas.microsoft.com/office/drawing/2010/main" Requires="a14">
          <p:sp>
            <p:nvSpPr>
              <p:cNvPr id="5" name="Choice_C"/>
              <p:cNvSpPr/>
              <p:nvPr/>
            </p:nvSpPr>
            <p:spPr>
              <a:xfrm>
                <a:off x="6289967" y="3937914"/>
                <a:ext cx="2271967"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1"/>
                    </a:solidFill>
                  </a:rPr>
                  <a:t>C</a:t>
                </a:r>
                <a:r>
                  <a:rPr lang="en-US" sz="3200" dirty="0" smtClean="0">
                    <a:solidFill>
                      <a:schemeClr val="tx1"/>
                    </a:solidFill>
                  </a:rPr>
                  <a:t>. </a:t>
                </a:r>
                <a:r>
                  <a:rPr lang="en-US" sz="3200" dirty="0" smtClean="0">
                    <a:solidFill>
                      <a:schemeClr val="tx1"/>
                    </a:solidFill>
                  </a:rPr>
                  <a:t>160</a:t>
                </a:r>
                <a14:m>
                  <m:oMath xmlns:m="http://schemas.openxmlformats.org/officeDocument/2006/math">
                    <m:r>
                      <a:rPr lang="en-US" sz="3200" i="1" smtClean="0">
                        <a:solidFill>
                          <a:schemeClr val="tx1"/>
                        </a:solidFill>
                        <a:latin typeface="Cambria Math" panose="02040503050406030204" pitchFamily="18" charset="0"/>
                        <a:ea typeface="Cambria Math" panose="02040503050406030204" pitchFamily="18" charset="0"/>
                      </a:rPr>
                      <m:t>°</m:t>
                    </m:r>
                  </m:oMath>
                </a14:m>
                <a:endParaRPr lang="en-US" sz="3200" dirty="0">
                  <a:solidFill>
                    <a:schemeClr val="tx1"/>
                  </a:solidFill>
                </a:endParaRPr>
              </a:p>
            </p:txBody>
          </p:sp>
        </mc:Choice>
        <mc:Fallback>
          <p:sp>
            <p:nvSpPr>
              <p:cNvPr id="5" name="Choice_C"/>
              <p:cNvSpPr>
                <a:spLocks noRot="1" noChangeAspect="1" noMove="1" noResize="1" noEditPoints="1" noAdjustHandles="1" noChangeArrowheads="1" noChangeShapeType="1" noTextEdit="1"/>
              </p:cNvSpPr>
              <p:nvPr/>
            </p:nvSpPr>
            <p:spPr>
              <a:xfrm>
                <a:off x="6289967" y="3937914"/>
                <a:ext cx="2271967" cy="1005840"/>
              </a:xfrm>
              <a:prstGeom prst="hexagon">
                <a:avLst/>
              </a:prstGeom>
              <a:blipFill>
                <a:blip r:embed="rId5"/>
                <a:stretch>
                  <a:fillRect/>
                </a:stretch>
              </a:blipFill>
              <a:ln>
                <a:noFill/>
              </a:ln>
            </p:spPr>
            <p:txBody>
              <a:bodyPr/>
              <a:lstStyle/>
              <a:p>
                <a:r>
                  <a:rPr lang="en-US">
                    <a:noFill/>
                  </a:rPr>
                  <a:t> </a:t>
                </a:r>
              </a:p>
            </p:txBody>
          </p:sp>
        </mc:Fallback>
      </mc:AlternateContent>
      <p:sp>
        <p:nvSpPr>
          <p:cNvPr id="7" name="Choice_B"/>
          <p:cNvSpPr/>
          <p:nvPr/>
        </p:nvSpPr>
        <p:spPr>
          <a:xfrm>
            <a:off x="3000575" y="3939695"/>
            <a:ext cx="2397902"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1"/>
                </a:solidFill>
              </a:rPr>
              <a:t>B. </a:t>
            </a:r>
            <a:r>
              <a:rPr lang="en-US" sz="3200" dirty="0" smtClean="0">
                <a:solidFill>
                  <a:schemeClr val="tx1"/>
                </a:solidFill>
              </a:rPr>
              <a:t>120</a:t>
            </a:r>
            <a:r>
              <a:rPr lang="en-US" sz="3200" dirty="0" smtClean="0">
                <a:solidFill>
                  <a:schemeClr val="tx1"/>
                </a:solidFill>
              </a:rPr>
              <a:t>°</a:t>
            </a:r>
            <a:endParaRPr lang="en-US" sz="3200" dirty="0">
              <a:solidFill>
                <a:schemeClr val="tx1"/>
              </a:solidFill>
            </a:endParaRPr>
          </a:p>
        </p:txBody>
      </p:sp>
      <p:sp>
        <p:nvSpPr>
          <p:cNvPr id="4" name="Choice_A"/>
          <p:cNvSpPr/>
          <p:nvPr/>
        </p:nvSpPr>
        <p:spPr>
          <a:xfrm>
            <a:off x="248690" y="3939695"/>
            <a:ext cx="2317988"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1"/>
                </a:solidFill>
              </a:rPr>
              <a:t>A.</a:t>
            </a:r>
            <a:r>
              <a:rPr lang="en-US" sz="3200" b="1" dirty="0">
                <a:solidFill>
                  <a:schemeClr val="tx1"/>
                </a:solidFill>
              </a:rPr>
              <a:t> </a:t>
            </a:r>
            <a:r>
              <a:rPr lang="en-US" sz="3200" dirty="0" smtClean="0">
                <a:solidFill>
                  <a:schemeClr val="tx1"/>
                </a:solidFill>
              </a:rPr>
              <a:t>9</a:t>
            </a:r>
            <a:r>
              <a:rPr lang="en-US" sz="3200" dirty="0" smtClean="0">
                <a:solidFill>
                  <a:schemeClr val="tx1"/>
                </a:solidFill>
              </a:rPr>
              <a:t>0</a:t>
            </a:r>
            <a:r>
              <a:rPr lang="en-US" sz="3200" dirty="0" smtClean="0">
                <a:solidFill>
                  <a:schemeClr val="tx1"/>
                </a:solidFill>
              </a:rPr>
              <a:t>°</a:t>
            </a:r>
            <a:endParaRPr lang="en-US" sz="3200" dirty="0">
              <a:solidFill>
                <a:schemeClr val="tx1"/>
              </a:solidFill>
            </a:endParaRPr>
          </a:p>
        </p:txBody>
      </p:sp>
      <mc:AlternateContent xmlns:mc="http://schemas.openxmlformats.org/markup-compatibility/2006">
        <mc:Choice xmlns:a14="http://schemas.microsoft.com/office/drawing/2010/main" Requires="a14">
          <p:sp>
            <p:nvSpPr>
              <p:cNvPr id="8" name="Question"/>
              <p:cNvSpPr/>
              <p:nvPr/>
            </p:nvSpPr>
            <p:spPr>
              <a:xfrm>
                <a:off x="68781" y="399997"/>
                <a:ext cx="11559851" cy="2179917"/>
              </a:xfrm>
              <a:prstGeom prst="hexagon">
                <a:avLst/>
              </a:prstGeom>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Câu </a:t>
                </a:r>
                <a:r>
                  <a:rPr lang="en-US" sz="3200" b="1" dirty="0" smtClean="0">
                    <a:solidFill>
                      <a:srgbClr val="FF0000"/>
                    </a:solidFill>
                    <a:latin typeface="Times New Roman" panose="02020603050405020304" pitchFamily="18" charset="0"/>
                    <a:cs typeface="Times New Roman" panose="02020603050405020304" pitchFamily="18" charset="0"/>
                  </a:rPr>
                  <a:t>13</a:t>
                </a:r>
                <a:r>
                  <a:rPr lang="vi-VN" sz="3200" b="1" dirty="0" smtClean="0">
                    <a:solidFill>
                      <a:srgbClr val="FF0000"/>
                    </a:solidFill>
                    <a:latin typeface="Times New Roman" panose="02020603050405020304" pitchFamily="18" charset="0"/>
                    <a:cs typeface="Times New Roman" panose="02020603050405020304" pitchFamily="18" charset="0"/>
                  </a:rPr>
                  <a:t>: </a:t>
                </a:r>
                <a:r>
                  <a:rPr lang="vi-VN" sz="3600" dirty="0">
                    <a:solidFill>
                      <a:srgbClr val="FF0000"/>
                    </a:solidFill>
                    <a:latin typeface="Times New Roman" panose="02020603050405020304" pitchFamily="18" charset="0"/>
                    <a:cs typeface="Times New Roman" panose="02020603050405020304" pitchFamily="18" charset="0"/>
                  </a:rPr>
                  <a:t>Cho tam giác PNK </a:t>
                </a:r>
                <a:r>
                  <a:rPr lang="vi-VN" sz="3600" dirty="0" smtClean="0">
                    <a:solidFill>
                      <a:srgbClr val="FF0000"/>
                    </a:solidFill>
                    <a:latin typeface="Times New Roman" panose="02020603050405020304" pitchFamily="18" charset="0"/>
                    <a:cs typeface="Times New Roman" panose="02020603050405020304" pitchFamily="18" charset="0"/>
                  </a:rPr>
                  <a:t>có</a:t>
                </a:r>
                <a:r>
                  <a:rPr lang="en-US" sz="3600"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600" i="1" smtClean="0">
                            <a:solidFill>
                              <a:srgbClr val="FF0000"/>
                            </a:solidFill>
                            <a:latin typeface="Cambria Math" panose="02040503050406030204" pitchFamily="18" charset="0"/>
                            <a:cs typeface="Times New Roman" panose="02020603050405020304" pitchFamily="18" charset="0"/>
                          </a:rPr>
                        </m:ctrlPr>
                      </m:accPr>
                      <m:e>
                        <m:r>
                          <a:rPr lang="en-US" sz="3600" b="0" i="1" smtClean="0">
                            <a:solidFill>
                              <a:srgbClr val="FF0000"/>
                            </a:solidFill>
                            <a:latin typeface="Cambria Math" panose="02040503050406030204" pitchFamily="18" charset="0"/>
                            <a:cs typeface="Times New Roman" panose="02020603050405020304" pitchFamily="18" charset="0"/>
                          </a:rPr>
                          <m:t>𝑃</m:t>
                        </m:r>
                      </m:e>
                    </m:acc>
                    <m:r>
                      <a:rPr lang="en-US" sz="3600" b="0" i="1" smtClean="0">
                        <a:solidFill>
                          <a:srgbClr val="FF0000"/>
                        </a:solidFill>
                        <a:latin typeface="Cambria Math" panose="02040503050406030204" pitchFamily="18" charset="0"/>
                        <a:cs typeface="Times New Roman" panose="02020603050405020304" pitchFamily="18" charset="0"/>
                      </a:rPr>
                      <m:t>=</m:t>
                    </m:r>
                    <m:r>
                      <a:rPr lang="en-US" sz="3600" b="0" i="1" smtClean="0">
                        <a:solidFill>
                          <a:srgbClr val="FF0000"/>
                        </a:solidFill>
                        <a:latin typeface="Cambria Math" panose="02040503050406030204" pitchFamily="18" charset="0"/>
                        <a:cs typeface="Times New Roman" panose="02020603050405020304" pitchFamily="18" charset="0"/>
                      </a:rPr>
                      <m:t>60</m:t>
                    </m:r>
                    <m:r>
                      <a:rPr lang="en-US" sz="3600" b="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vi-VN" sz="3600" dirty="0" smtClean="0">
                    <a:solidFill>
                      <a:srgbClr val="FF0000"/>
                    </a:solidFill>
                    <a:latin typeface="Times New Roman" panose="02020603050405020304" pitchFamily="18" charset="0"/>
                    <a:cs typeface="Times New Roman" panose="02020603050405020304" pitchFamily="18" charset="0"/>
                  </a:rPr>
                  <a:t>  </a:t>
                </a:r>
                <a:r>
                  <a:rPr lang="vi-VN" sz="3600" dirty="0">
                    <a:solidFill>
                      <a:srgbClr val="FF0000"/>
                    </a:solidFill>
                    <a:latin typeface="Times New Roman" panose="02020603050405020304" pitchFamily="18" charset="0"/>
                    <a:cs typeface="Times New Roman" panose="02020603050405020304" pitchFamily="18" charset="0"/>
                  </a:rPr>
                  <a:t>. Tia phân giác của góc N và góc K cắt nhau tại I. Số đo của góc NIK là:</a:t>
                </a:r>
                <a:endParaRPr lang="en-US" sz="3600" dirty="0">
                  <a:solidFill>
                    <a:srgbClr val="FF0000"/>
                  </a:solidFill>
                  <a:latin typeface="Times New Roman" panose="02020603050405020304" pitchFamily="18" charset="0"/>
                  <a:cs typeface="Times New Roman" panose="02020603050405020304" pitchFamily="18" charset="0"/>
                </a:endParaRPr>
              </a:p>
            </p:txBody>
          </p:sp>
        </mc:Choice>
        <mc:Fallback>
          <p:sp>
            <p:nvSpPr>
              <p:cNvPr id="8" name="Question"/>
              <p:cNvSpPr>
                <a:spLocks noRot="1" noChangeAspect="1" noMove="1" noResize="1" noEditPoints="1" noAdjustHandles="1" noChangeArrowheads="1" noChangeShapeType="1" noTextEdit="1"/>
              </p:cNvSpPr>
              <p:nvPr/>
            </p:nvSpPr>
            <p:spPr>
              <a:xfrm>
                <a:off x="68781" y="399997"/>
                <a:ext cx="11559851" cy="2179917"/>
              </a:xfrm>
              <a:prstGeom prst="hexagon">
                <a:avLst/>
              </a:prstGeom>
              <a:blipFill>
                <a:blip r:embed="rId6"/>
                <a:stretch>
                  <a:fillRect/>
                </a:stretch>
              </a:blipFill>
              <a:ln/>
            </p:spPr>
            <p:txBody>
              <a:bodyPr/>
              <a:lstStyle/>
              <a:p>
                <a:r>
                  <a:rPr lang="en-US">
                    <a:noFill/>
                  </a:rPr>
                  <a:t> </a:t>
                </a:r>
              </a:p>
            </p:txBody>
          </p:sp>
        </mc:Fallback>
      </mc:AlternateContent>
      <p:sp>
        <p:nvSpPr>
          <p:cNvPr id="180" name="Rectangle: Rounded Corners 174">
            <a:extLst>
              <a:ext uri="{FF2B5EF4-FFF2-40B4-BE49-F238E27FC236}">
                <a16:creationId xmlns:a16="http://schemas.microsoft.com/office/drawing/2014/main" id="{52691D40-8C0E-4667-A610-1C54EA7D9EE2}"/>
              </a:ext>
            </a:extLst>
          </p:cNvPr>
          <p:cNvSpPr/>
          <p:nvPr/>
        </p:nvSpPr>
        <p:spPr>
          <a:xfrm>
            <a:off x="4786434" y="5747664"/>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4802493" y="574057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4802874" y="575156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4770375" y="572958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4802493" y="571149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4793788" y="5722734"/>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4793787" y="574440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4786434" y="575475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4826599" y="5733996"/>
            <a:ext cx="2212295"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4791392" y="5736673"/>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4777728" y="5714759"/>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4777728" y="5732775"/>
            <a:ext cx="2339261"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199" name="Choice_C"/>
          <p:cNvSpPr/>
          <p:nvPr/>
        </p:nvSpPr>
        <p:spPr>
          <a:xfrm>
            <a:off x="3000575" y="3937914"/>
            <a:ext cx="2397902"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B. </a:t>
            </a:r>
            <a:r>
              <a:rPr lang="en-US" sz="3200" dirty="0">
                <a:solidFill>
                  <a:schemeClr val="tx1"/>
                </a:solidFill>
              </a:rPr>
              <a:t>120°</a:t>
            </a:r>
            <a:endParaRPr lang="en-US" sz="3200" dirty="0">
              <a:solidFill>
                <a:schemeClr val="tx1"/>
              </a:solidFill>
            </a:endParaRPr>
          </a:p>
        </p:txBody>
      </p:sp>
    </p:spTree>
    <p:extLst>
      <p:ext uri="{BB962C8B-B14F-4D97-AF65-F5344CB8AC3E}">
        <p14:creationId xmlns:p14="http://schemas.microsoft.com/office/powerpoint/2010/main" val="24343977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999"/>
                                          </p:stCondLst>
                                        </p:cTn>
                                        <p:tgtEl>
                                          <p:spTgt spid="21"/>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grpId="0" nodeType="afterEffect">
                                  <p:stCondLst>
                                    <p:cond delay="1000"/>
                                  </p:stCondLst>
                                  <p:childTnLst>
                                    <p:set>
                                      <p:cBhvr>
                                        <p:cTn id="34" dur="1" fill="hold">
                                          <p:stCondLst>
                                            <p:cond delay="19999"/>
                                          </p:stCondLst>
                                        </p:cTn>
                                        <p:tgtEl>
                                          <p:spTgt spid="180"/>
                                        </p:tgtEl>
                                        <p:attrNameLst>
                                          <p:attrName>style.visibility</p:attrName>
                                        </p:attrNameLst>
                                      </p:cBhvr>
                                      <p:to>
                                        <p:strVal val="visible"/>
                                      </p:to>
                                    </p:set>
                                  </p:childTnLst>
                                </p:cTn>
                              </p:par>
                            </p:childTnLst>
                          </p:cTn>
                        </p:par>
                        <p:par>
                          <p:cTn id="35" fill="hold">
                            <p:stCondLst>
                              <p:cond delay="22000"/>
                            </p:stCondLst>
                            <p:childTnLst>
                              <p:par>
                                <p:cTn id="36" presetID="1" presetClass="entr" presetSubtype="0" fill="hold" grpId="0" nodeType="afterEffect">
                                  <p:stCondLst>
                                    <p:cond delay="1000"/>
                                  </p:stCondLst>
                                  <p:childTnLst>
                                    <p:set>
                                      <p:cBhvr>
                                        <p:cTn id="37" dur="1" fill="hold">
                                          <p:stCondLst>
                                            <p:cond delay="9"/>
                                          </p:stCondLst>
                                        </p:cTn>
                                        <p:tgtEl>
                                          <p:spTgt spid="181"/>
                                        </p:tgtEl>
                                        <p:attrNameLst>
                                          <p:attrName>style.visibility</p:attrName>
                                        </p:attrNameLst>
                                      </p:cBhvr>
                                      <p:to>
                                        <p:strVal val="visible"/>
                                      </p:to>
                                    </p:set>
                                  </p:childTnLst>
                                </p:cTn>
                              </p:par>
                            </p:childTnLst>
                          </p:cTn>
                        </p:par>
                        <p:par>
                          <p:cTn id="38" fill="hold">
                            <p:stCondLst>
                              <p:cond delay="23010"/>
                            </p:stCondLst>
                            <p:childTnLst>
                              <p:par>
                                <p:cTn id="39" presetID="1" presetClass="entr" presetSubtype="0" fill="hold" grpId="0" nodeType="afterEffect">
                                  <p:stCondLst>
                                    <p:cond delay="1000"/>
                                  </p:stCondLst>
                                  <p:childTnLst>
                                    <p:set>
                                      <p:cBhvr>
                                        <p:cTn id="40" dur="1" fill="hold">
                                          <p:stCondLst>
                                            <p:cond delay="9"/>
                                          </p:stCondLst>
                                        </p:cTn>
                                        <p:tgtEl>
                                          <p:spTgt spid="182"/>
                                        </p:tgtEl>
                                        <p:attrNameLst>
                                          <p:attrName>style.visibility</p:attrName>
                                        </p:attrNameLst>
                                      </p:cBhvr>
                                      <p:to>
                                        <p:strVal val="visible"/>
                                      </p:to>
                                    </p:set>
                                  </p:childTnLst>
                                </p:cTn>
                              </p:par>
                            </p:childTnLst>
                          </p:cTn>
                        </p:par>
                        <p:par>
                          <p:cTn id="41" fill="hold">
                            <p:stCondLst>
                              <p:cond delay="24020"/>
                            </p:stCondLst>
                            <p:childTnLst>
                              <p:par>
                                <p:cTn id="42" presetID="1" presetClass="entr" presetSubtype="0" fill="hold" grpId="0" nodeType="afterEffect">
                                  <p:stCondLst>
                                    <p:cond delay="1000"/>
                                  </p:stCondLst>
                                  <p:childTnLst>
                                    <p:set>
                                      <p:cBhvr>
                                        <p:cTn id="43" dur="1" fill="hold">
                                          <p:stCondLst>
                                            <p:cond delay="9"/>
                                          </p:stCondLst>
                                        </p:cTn>
                                        <p:tgtEl>
                                          <p:spTgt spid="183"/>
                                        </p:tgtEl>
                                        <p:attrNameLst>
                                          <p:attrName>style.visibility</p:attrName>
                                        </p:attrNameLst>
                                      </p:cBhvr>
                                      <p:to>
                                        <p:strVal val="visible"/>
                                      </p:to>
                                    </p:set>
                                  </p:childTnLst>
                                </p:cTn>
                              </p:par>
                            </p:childTnLst>
                          </p:cTn>
                        </p:par>
                        <p:par>
                          <p:cTn id="44" fill="hold">
                            <p:stCondLst>
                              <p:cond delay="25030"/>
                            </p:stCondLst>
                            <p:childTnLst>
                              <p:par>
                                <p:cTn id="45" presetID="1" presetClass="entr" presetSubtype="0" fill="hold" grpId="0" nodeType="afterEffect">
                                  <p:stCondLst>
                                    <p:cond delay="1000"/>
                                  </p:stCondLst>
                                  <p:childTnLst>
                                    <p:set>
                                      <p:cBhvr>
                                        <p:cTn id="46" dur="1" fill="hold">
                                          <p:stCondLst>
                                            <p:cond delay="9"/>
                                          </p:stCondLst>
                                        </p:cTn>
                                        <p:tgtEl>
                                          <p:spTgt spid="184"/>
                                        </p:tgtEl>
                                        <p:attrNameLst>
                                          <p:attrName>style.visibility</p:attrName>
                                        </p:attrNameLst>
                                      </p:cBhvr>
                                      <p:to>
                                        <p:strVal val="visible"/>
                                      </p:to>
                                    </p:set>
                                  </p:childTnLst>
                                </p:cTn>
                              </p:par>
                            </p:childTnLst>
                          </p:cTn>
                        </p:par>
                        <p:par>
                          <p:cTn id="47" fill="hold">
                            <p:stCondLst>
                              <p:cond delay="26040"/>
                            </p:stCondLst>
                            <p:childTnLst>
                              <p:par>
                                <p:cTn id="48" presetID="1" presetClass="entr" presetSubtype="0" fill="hold" grpId="0" nodeType="afterEffect">
                                  <p:stCondLst>
                                    <p:cond delay="1000"/>
                                  </p:stCondLst>
                                  <p:childTnLst>
                                    <p:set>
                                      <p:cBhvr>
                                        <p:cTn id="49" dur="1" fill="hold">
                                          <p:stCondLst>
                                            <p:cond delay="9"/>
                                          </p:stCondLst>
                                        </p:cTn>
                                        <p:tgtEl>
                                          <p:spTgt spid="185"/>
                                        </p:tgtEl>
                                        <p:attrNameLst>
                                          <p:attrName>style.visibility</p:attrName>
                                        </p:attrNameLst>
                                      </p:cBhvr>
                                      <p:to>
                                        <p:strVal val="visible"/>
                                      </p:to>
                                    </p:set>
                                  </p:childTnLst>
                                </p:cTn>
                              </p:par>
                            </p:childTnLst>
                          </p:cTn>
                        </p:par>
                        <p:par>
                          <p:cTn id="50" fill="hold">
                            <p:stCondLst>
                              <p:cond delay="27050"/>
                            </p:stCondLst>
                            <p:childTnLst>
                              <p:par>
                                <p:cTn id="51" presetID="1" presetClass="entr" presetSubtype="0" fill="hold" grpId="0" nodeType="afterEffect">
                                  <p:stCondLst>
                                    <p:cond delay="1000"/>
                                  </p:stCondLst>
                                  <p:childTnLst>
                                    <p:set>
                                      <p:cBhvr>
                                        <p:cTn id="52" dur="1" fill="hold">
                                          <p:stCondLst>
                                            <p:cond delay="9"/>
                                          </p:stCondLst>
                                        </p:cTn>
                                        <p:tgtEl>
                                          <p:spTgt spid="186"/>
                                        </p:tgtEl>
                                        <p:attrNameLst>
                                          <p:attrName>style.visibility</p:attrName>
                                        </p:attrNameLst>
                                      </p:cBhvr>
                                      <p:to>
                                        <p:strVal val="visible"/>
                                      </p:to>
                                    </p:set>
                                  </p:childTnLst>
                                </p:cTn>
                              </p:par>
                            </p:childTnLst>
                          </p:cTn>
                        </p:par>
                        <p:par>
                          <p:cTn id="53" fill="hold">
                            <p:stCondLst>
                              <p:cond delay="28060"/>
                            </p:stCondLst>
                            <p:childTnLst>
                              <p:par>
                                <p:cTn id="54" presetID="1" presetClass="entr" presetSubtype="0" fill="hold" grpId="0" nodeType="afterEffect">
                                  <p:stCondLst>
                                    <p:cond delay="1000"/>
                                  </p:stCondLst>
                                  <p:childTnLst>
                                    <p:set>
                                      <p:cBhvr>
                                        <p:cTn id="55" dur="1" fill="hold">
                                          <p:stCondLst>
                                            <p:cond delay="9"/>
                                          </p:stCondLst>
                                        </p:cTn>
                                        <p:tgtEl>
                                          <p:spTgt spid="187"/>
                                        </p:tgtEl>
                                        <p:attrNameLst>
                                          <p:attrName>style.visibility</p:attrName>
                                        </p:attrNameLst>
                                      </p:cBhvr>
                                      <p:to>
                                        <p:strVal val="visible"/>
                                      </p:to>
                                    </p:set>
                                  </p:childTnLst>
                                </p:cTn>
                              </p:par>
                            </p:childTnLst>
                          </p:cTn>
                        </p:par>
                        <p:par>
                          <p:cTn id="56" fill="hold">
                            <p:stCondLst>
                              <p:cond delay="29070"/>
                            </p:stCondLst>
                            <p:childTnLst>
                              <p:par>
                                <p:cTn id="57" presetID="1" presetClass="entr" presetSubtype="0" fill="hold" grpId="0" nodeType="afterEffect">
                                  <p:stCondLst>
                                    <p:cond delay="1000"/>
                                  </p:stCondLst>
                                  <p:childTnLst>
                                    <p:set>
                                      <p:cBhvr>
                                        <p:cTn id="58" dur="1" fill="hold">
                                          <p:stCondLst>
                                            <p:cond delay="9"/>
                                          </p:stCondLst>
                                        </p:cTn>
                                        <p:tgtEl>
                                          <p:spTgt spid="188"/>
                                        </p:tgtEl>
                                        <p:attrNameLst>
                                          <p:attrName>style.visibility</p:attrName>
                                        </p:attrNameLst>
                                      </p:cBhvr>
                                      <p:to>
                                        <p:strVal val="visible"/>
                                      </p:to>
                                    </p:set>
                                  </p:childTnLst>
                                </p:cTn>
                              </p:par>
                            </p:childTnLst>
                          </p:cTn>
                        </p:par>
                        <p:par>
                          <p:cTn id="59" fill="hold">
                            <p:stCondLst>
                              <p:cond delay="30080"/>
                            </p:stCondLst>
                            <p:childTnLst>
                              <p:par>
                                <p:cTn id="60" presetID="1" presetClass="entr" presetSubtype="0" fill="hold" grpId="0" nodeType="afterEffect">
                                  <p:stCondLst>
                                    <p:cond delay="1000"/>
                                  </p:stCondLst>
                                  <p:childTnLst>
                                    <p:set>
                                      <p:cBhvr>
                                        <p:cTn id="61" dur="1" fill="hold">
                                          <p:stCondLst>
                                            <p:cond delay="9"/>
                                          </p:stCondLst>
                                        </p:cTn>
                                        <p:tgtEl>
                                          <p:spTgt spid="189"/>
                                        </p:tgtEl>
                                        <p:attrNameLst>
                                          <p:attrName>style.visibility</p:attrName>
                                        </p:attrNameLst>
                                      </p:cBhvr>
                                      <p:to>
                                        <p:strVal val="visible"/>
                                      </p:to>
                                    </p:set>
                                  </p:childTnLst>
                                </p:cTn>
                              </p:par>
                            </p:childTnLst>
                          </p:cTn>
                        </p:par>
                        <p:par>
                          <p:cTn id="62" fill="hold">
                            <p:stCondLst>
                              <p:cond delay="31090"/>
                            </p:stCondLst>
                            <p:childTnLst>
                              <p:par>
                                <p:cTn id="63" presetID="1" presetClass="entr" presetSubtype="0" fill="hold" grpId="0" nodeType="afterEffect">
                                  <p:stCondLst>
                                    <p:cond delay="1000"/>
                                  </p:stCondLst>
                                  <p:childTnLst>
                                    <p:set>
                                      <p:cBhvr>
                                        <p:cTn id="64" dur="1" fill="hold">
                                          <p:stCondLst>
                                            <p:cond delay="9"/>
                                          </p:stCondLst>
                                        </p:cTn>
                                        <p:tgtEl>
                                          <p:spTgt spid="190"/>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childTnLst>
                          </p:cTn>
                        </p:par>
                        <p:par>
                          <p:cTn id="65" fill="hold">
                            <p:stCondLst>
                              <p:cond delay="32100"/>
                            </p:stCondLst>
                            <p:childTnLst>
                              <p:par>
                                <p:cTn id="66" presetID="1" presetClass="entr" presetSubtype="0" fill="hold" grpId="0" nodeType="afterEffect">
                                  <p:stCondLst>
                                    <p:cond delay="1000"/>
                                  </p:stCondLst>
                                  <p:childTnLst>
                                    <p:set>
                                      <p:cBhvr>
                                        <p:cTn id="67" dur="1" fill="hold">
                                          <p:stCondLst>
                                            <p:cond delay="9"/>
                                          </p:stCondLst>
                                        </p:cTn>
                                        <p:tgtEl>
                                          <p:spTgt spid="191"/>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alarm clock.wav"/>
                                        </p:tgtEl>
                                      </p:cMediaNode>
                                    </p:audio>
                                  </p:sub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utoUpdateAnimBg="0"/>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p:bldP spid="1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ice_D"/>
          <p:cNvSpPr/>
          <p:nvPr/>
        </p:nvSpPr>
        <p:spPr>
          <a:xfrm>
            <a:off x="8123761" y="4422996"/>
            <a:ext cx="3779590"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D. </a:t>
            </a:r>
            <a:r>
              <a:rPr lang="en-US" sz="3200" dirty="0">
                <a:solidFill>
                  <a:schemeClr val="tx1"/>
                </a:solidFill>
              </a:rPr>
              <a:t>BM = </a:t>
            </a:r>
            <a:r>
              <a:rPr lang="en-US" sz="3200" dirty="0" smtClean="0">
                <a:solidFill>
                  <a:schemeClr val="tx1"/>
                </a:solidFill>
              </a:rPr>
              <a:t>GC</a:t>
            </a:r>
            <a:endParaRPr lang="en-US" sz="3200" dirty="0">
              <a:solidFill>
                <a:schemeClr val="tx1"/>
              </a:solidFill>
            </a:endParaRPr>
          </a:p>
        </p:txBody>
      </p:sp>
      <p:sp>
        <p:nvSpPr>
          <p:cNvPr id="5" name="Choice_C"/>
          <p:cNvSpPr/>
          <p:nvPr/>
        </p:nvSpPr>
        <p:spPr>
          <a:xfrm>
            <a:off x="8125217" y="3115572"/>
            <a:ext cx="3778134"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C</a:t>
            </a:r>
            <a:r>
              <a:rPr lang="en-US" sz="3200" dirty="0">
                <a:solidFill>
                  <a:schemeClr val="tx1"/>
                </a:solidFill>
              </a:rPr>
              <a:t>. </a:t>
            </a:r>
            <a:r>
              <a:rPr lang="en-US" sz="3200" dirty="0" smtClean="0">
                <a:solidFill>
                  <a:schemeClr val="tx1"/>
                </a:solidFill>
              </a:rPr>
              <a:t>BM </a:t>
            </a:r>
            <a:r>
              <a:rPr lang="en-US" sz="3200" dirty="0">
                <a:solidFill>
                  <a:schemeClr val="tx1"/>
                </a:solidFill>
              </a:rPr>
              <a:t>= </a:t>
            </a:r>
            <a:r>
              <a:rPr lang="en-US" sz="3200" dirty="0" smtClean="0">
                <a:solidFill>
                  <a:schemeClr val="tx1"/>
                </a:solidFill>
              </a:rPr>
              <a:t>QC</a:t>
            </a:r>
            <a:endParaRPr lang="en-US" sz="3200" dirty="0">
              <a:solidFill>
                <a:schemeClr val="tx1"/>
              </a:solidFill>
            </a:endParaRPr>
          </a:p>
        </p:txBody>
      </p:sp>
      <p:sp>
        <p:nvSpPr>
          <p:cNvPr id="7" name="Choice_B"/>
          <p:cNvSpPr/>
          <p:nvPr/>
        </p:nvSpPr>
        <p:spPr>
          <a:xfrm>
            <a:off x="292421" y="4422996"/>
            <a:ext cx="3778133"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B</a:t>
            </a:r>
            <a:r>
              <a:rPr lang="en-US" sz="3200" dirty="0">
                <a:solidFill>
                  <a:schemeClr val="tx1"/>
                </a:solidFill>
              </a:rPr>
              <a:t>. </a:t>
            </a:r>
            <a:r>
              <a:rPr lang="en-US" sz="3200" dirty="0" smtClean="0">
                <a:solidFill>
                  <a:schemeClr val="tx1"/>
                </a:solidFill>
              </a:rPr>
              <a:t>BM = QG</a:t>
            </a:r>
            <a:endParaRPr lang="en-US" sz="3200" dirty="0">
              <a:solidFill>
                <a:schemeClr val="tx1"/>
              </a:solidFill>
            </a:endParaRPr>
          </a:p>
        </p:txBody>
      </p:sp>
      <p:sp>
        <p:nvSpPr>
          <p:cNvPr id="4" name="Choice_A"/>
          <p:cNvSpPr/>
          <p:nvPr/>
        </p:nvSpPr>
        <p:spPr>
          <a:xfrm>
            <a:off x="292419" y="3125257"/>
            <a:ext cx="3778135"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1"/>
                </a:solidFill>
              </a:rPr>
              <a:t>A. </a:t>
            </a:r>
            <a:r>
              <a:rPr lang="en-US" sz="3200" dirty="0" smtClean="0">
                <a:solidFill>
                  <a:schemeClr val="tx1"/>
                </a:solidFill>
              </a:rPr>
              <a:t>BM = AG</a:t>
            </a:r>
            <a:endParaRPr lang="en-US" sz="3200" dirty="0">
              <a:solidFill>
                <a:schemeClr val="tx1"/>
              </a:solidFill>
            </a:endParaRPr>
          </a:p>
        </p:txBody>
      </p:sp>
      <p:sp>
        <p:nvSpPr>
          <p:cNvPr id="8" name="Question"/>
          <p:cNvSpPr/>
          <p:nvPr/>
        </p:nvSpPr>
        <p:spPr>
          <a:xfrm>
            <a:off x="0" y="212271"/>
            <a:ext cx="12191999" cy="2334987"/>
          </a:xfrm>
          <a:prstGeom prst="hexagon">
            <a:avLst/>
          </a:prstGeom>
          <a:solidFill>
            <a:schemeClr val="accent1">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noAutofit/>
          </a:bodyPr>
          <a:lstStyle/>
          <a:p>
            <a:r>
              <a:rPr lang="vi-VN" sz="3600" b="1" dirty="0">
                <a:solidFill>
                  <a:srgbClr val="FF0000"/>
                </a:solidFill>
                <a:latin typeface="Times New Roman" panose="02020603050405020304" pitchFamily="18" charset="0"/>
                <a:cs typeface="Times New Roman" panose="02020603050405020304" pitchFamily="18" charset="0"/>
              </a:rPr>
              <a:t>Câu </a:t>
            </a:r>
            <a:r>
              <a:rPr lang="en-US" sz="3600" b="1" dirty="0" smtClean="0">
                <a:solidFill>
                  <a:srgbClr val="FF0000"/>
                </a:solidFill>
                <a:latin typeface="Times New Roman" panose="02020603050405020304" pitchFamily="18" charset="0"/>
                <a:cs typeface="Times New Roman" panose="02020603050405020304" pitchFamily="18" charset="0"/>
              </a:rPr>
              <a:t>14</a:t>
            </a:r>
            <a:r>
              <a:rPr lang="vi-VN" sz="3600" b="1" dirty="0" smtClean="0">
                <a:solidFill>
                  <a:srgbClr val="FF0000"/>
                </a:solidFill>
                <a:latin typeface="Times New Roman" panose="02020603050405020304" pitchFamily="18" charset="0"/>
                <a:cs typeface="Times New Roman" panose="02020603050405020304" pitchFamily="18" charset="0"/>
              </a:rPr>
              <a:t>: </a:t>
            </a:r>
            <a:r>
              <a:rPr lang="vi-VN" sz="3600" dirty="0">
                <a:solidFill>
                  <a:srgbClr val="FF0000"/>
                </a:solidFill>
                <a:latin typeface="Times New Roman" panose="02020603050405020304" pitchFamily="18" charset="0"/>
                <a:cs typeface="Times New Roman" panose="02020603050405020304" pitchFamily="18" charset="0"/>
              </a:rPr>
              <a:t>Cho tam giác ABC có hai đường trung tuyến CQ và AK cắt nhau tại G. Trên tia đối của tia GA vẽ điểm M sao cho GA = GM. Kết luận nào sau đây luôn </a:t>
            </a:r>
            <a:r>
              <a:rPr lang="vi-VN" sz="3600" b="1" dirty="0" smtClean="0">
                <a:solidFill>
                  <a:schemeClr val="tx1"/>
                </a:solidFill>
                <a:latin typeface="Times New Roman" panose="02020603050405020304" pitchFamily="18" charset="0"/>
                <a:cs typeface="Times New Roman" panose="02020603050405020304" pitchFamily="18" charset="0"/>
              </a:rPr>
              <a:t>đúng</a:t>
            </a:r>
            <a:r>
              <a:rPr lang="en-US" sz="3600" b="1" dirty="0" smtClean="0">
                <a:solidFill>
                  <a:schemeClr val="tx1"/>
                </a:solidFill>
                <a:latin typeface="Times New Roman" panose="02020603050405020304" pitchFamily="18" charset="0"/>
                <a:cs typeface="Times New Roman" panose="02020603050405020304" pitchFamily="18" charset="0"/>
              </a:rPr>
              <a:t> ?</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180" name="Rectangle: Rounded Corners 174">
            <a:extLst>
              <a:ext uri="{FF2B5EF4-FFF2-40B4-BE49-F238E27FC236}">
                <a16:creationId xmlns:a16="http://schemas.microsoft.com/office/drawing/2014/main" id="{52691D40-8C0E-4667-A610-1C54EA7D9EE2}"/>
              </a:ext>
            </a:extLst>
          </p:cNvPr>
          <p:cNvSpPr/>
          <p:nvPr/>
        </p:nvSpPr>
        <p:spPr>
          <a:xfrm>
            <a:off x="4987485" y="543859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5001373" y="54483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5047786" y="546785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4999014" y="544834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4950844" y="542883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5004026" y="542883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5040667" y="5438594"/>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5015040" y="544834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5012447" y="5428833"/>
            <a:ext cx="2212295"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5017633" y="5438592"/>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5027853" y="5448345"/>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5004535" y="5438584"/>
            <a:ext cx="2339261"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19" name="Choice_C"/>
          <p:cNvSpPr/>
          <p:nvPr/>
        </p:nvSpPr>
        <p:spPr>
          <a:xfrm>
            <a:off x="8142490" y="4422993"/>
            <a:ext cx="3778134"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D. </a:t>
            </a:r>
            <a:r>
              <a:rPr lang="en-US" sz="3200" dirty="0">
                <a:solidFill>
                  <a:schemeClr val="tx1"/>
                </a:solidFill>
              </a:rPr>
              <a:t>BM = GC</a:t>
            </a:r>
            <a:endParaRPr lang="en-US" sz="3200" dirty="0">
              <a:solidFill>
                <a:schemeClr val="tx1"/>
              </a:solidFill>
            </a:endParaRPr>
          </a:p>
        </p:txBody>
      </p:sp>
    </p:spTree>
    <p:extLst>
      <p:ext uri="{BB962C8B-B14F-4D97-AF65-F5344CB8AC3E}">
        <p14:creationId xmlns:p14="http://schemas.microsoft.com/office/powerpoint/2010/main" val="31331934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999"/>
                                          </p:stCondLst>
                                        </p:cTn>
                                        <p:tgtEl>
                                          <p:spTgt spid="180"/>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grpId="0" nodeType="afterEffect">
                                  <p:stCondLst>
                                    <p:cond delay="1000"/>
                                  </p:stCondLst>
                                  <p:childTnLst>
                                    <p:set>
                                      <p:cBhvr>
                                        <p:cTn id="34" dur="1" fill="hold">
                                          <p:stCondLst>
                                            <p:cond delay="9"/>
                                          </p:stCondLst>
                                        </p:cTn>
                                        <p:tgtEl>
                                          <p:spTgt spid="181"/>
                                        </p:tgtEl>
                                        <p:attrNameLst>
                                          <p:attrName>style.visibility</p:attrName>
                                        </p:attrNameLst>
                                      </p:cBhvr>
                                      <p:to>
                                        <p:strVal val="visible"/>
                                      </p:to>
                                    </p:set>
                                  </p:childTnLst>
                                </p:cTn>
                              </p:par>
                            </p:childTnLst>
                          </p:cTn>
                        </p:par>
                        <p:par>
                          <p:cTn id="35" fill="hold">
                            <p:stCondLst>
                              <p:cond delay="2010"/>
                            </p:stCondLst>
                            <p:childTnLst>
                              <p:par>
                                <p:cTn id="36" presetID="1" presetClass="entr" presetSubtype="0" fill="hold" grpId="0" nodeType="afterEffect">
                                  <p:stCondLst>
                                    <p:cond delay="1000"/>
                                  </p:stCondLst>
                                  <p:childTnLst>
                                    <p:set>
                                      <p:cBhvr>
                                        <p:cTn id="37" dur="1" fill="hold">
                                          <p:stCondLst>
                                            <p:cond delay="9"/>
                                          </p:stCondLst>
                                        </p:cTn>
                                        <p:tgtEl>
                                          <p:spTgt spid="182"/>
                                        </p:tgtEl>
                                        <p:attrNameLst>
                                          <p:attrName>style.visibility</p:attrName>
                                        </p:attrNameLst>
                                      </p:cBhvr>
                                      <p:to>
                                        <p:strVal val="visible"/>
                                      </p:to>
                                    </p:set>
                                  </p:childTnLst>
                                </p:cTn>
                              </p:par>
                            </p:childTnLst>
                          </p:cTn>
                        </p:par>
                        <p:par>
                          <p:cTn id="38" fill="hold">
                            <p:stCondLst>
                              <p:cond delay="3020"/>
                            </p:stCondLst>
                            <p:childTnLst>
                              <p:par>
                                <p:cTn id="39" presetID="1" presetClass="entr" presetSubtype="0" fill="hold" grpId="0" nodeType="afterEffect">
                                  <p:stCondLst>
                                    <p:cond delay="1000"/>
                                  </p:stCondLst>
                                  <p:childTnLst>
                                    <p:set>
                                      <p:cBhvr>
                                        <p:cTn id="40" dur="1" fill="hold">
                                          <p:stCondLst>
                                            <p:cond delay="9"/>
                                          </p:stCondLst>
                                        </p:cTn>
                                        <p:tgtEl>
                                          <p:spTgt spid="183"/>
                                        </p:tgtEl>
                                        <p:attrNameLst>
                                          <p:attrName>style.visibility</p:attrName>
                                        </p:attrNameLst>
                                      </p:cBhvr>
                                      <p:to>
                                        <p:strVal val="visible"/>
                                      </p:to>
                                    </p:set>
                                  </p:childTnLst>
                                </p:cTn>
                              </p:par>
                            </p:childTnLst>
                          </p:cTn>
                        </p:par>
                        <p:par>
                          <p:cTn id="41" fill="hold">
                            <p:stCondLst>
                              <p:cond delay="4030"/>
                            </p:stCondLst>
                            <p:childTnLst>
                              <p:par>
                                <p:cTn id="42" presetID="1" presetClass="entr" presetSubtype="0" fill="hold" grpId="0" nodeType="afterEffect">
                                  <p:stCondLst>
                                    <p:cond delay="1000"/>
                                  </p:stCondLst>
                                  <p:childTnLst>
                                    <p:set>
                                      <p:cBhvr>
                                        <p:cTn id="43" dur="1" fill="hold">
                                          <p:stCondLst>
                                            <p:cond delay="9"/>
                                          </p:stCondLst>
                                        </p:cTn>
                                        <p:tgtEl>
                                          <p:spTgt spid="184"/>
                                        </p:tgtEl>
                                        <p:attrNameLst>
                                          <p:attrName>style.visibility</p:attrName>
                                        </p:attrNameLst>
                                      </p:cBhvr>
                                      <p:to>
                                        <p:strVal val="visible"/>
                                      </p:to>
                                    </p:set>
                                  </p:childTnLst>
                                </p:cTn>
                              </p:par>
                            </p:childTnLst>
                          </p:cTn>
                        </p:par>
                        <p:par>
                          <p:cTn id="44" fill="hold">
                            <p:stCondLst>
                              <p:cond delay="5040"/>
                            </p:stCondLst>
                            <p:childTnLst>
                              <p:par>
                                <p:cTn id="45" presetID="1" presetClass="entr" presetSubtype="0" fill="hold" grpId="0" nodeType="afterEffect">
                                  <p:stCondLst>
                                    <p:cond delay="1000"/>
                                  </p:stCondLst>
                                  <p:childTnLst>
                                    <p:set>
                                      <p:cBhvr>
                                        <p:cTn id="46" dur="1" fill="hold">
                                          <p:stCondLst>
                                            <p:cond delay="9"/>
                                          </p:stCondLst>
                                        </p:cTn>
                                        <p:tgtEl>
                                          <p:spTgt spid="185"/>
                                        </p:tgtEl>
                                        <p:attrNameLst>
                                          <p:attrName>style.visibility</p:attrName>
                                        </p:attrNameLst>
                                      </p:cBhvr>
                                      <p:to>
                                        <p:strVal val="visible"/>
                                      </p:to>
                                    </p:set>
                                  </p:childTnLst>
                                </p:cTn>
                              </p:par>
                            </p:childTnLst>
                          </p:cTn>
                        </p:par>
                        <p:par>
                          <p:cTn id="47" fill="hold">
                            <p:stCondLst>
                              <p:cond delay="6050"/>
                            </p:stCondLst>
                            <p:childTnLst>
                              <p:par>
                                <p:cTn id="48" presetID="1" presetClass="entr" presetSubtype="0" fill="hold" grpId="0" nodeType="afterEffect">
                                  <p:stCondLst>
                                    <p:cond delay="1000"/>
                                  </p:stCondLst>
                                  <p:childTnLst>
                                    <p:set>
                                      <p:cBhvr>
                                        <p:cTn id="49" dur="1" fill="hold">
                                          <p:stCondLst>
                                            <p:cond delay="9"/>
                                          </p:stCondLst>
                                        </p:cTn>
                                        <p:tgtEl>
                                          <p:spTgt spid="186"/>
                                        </p:tgtEl>
                                        <p:attrNameLst>
                                          <p:attrName>style.visibility</p:attrName>
                                        </p:attrNameLst>
                                      </p:cBhvr>
                                      <p:to>
                                        <p:strVal val="visible"/>
                                      </p:to>
                                    </p:set>
                                  </p:childTnLst>
                                </p:cTn>
                              </p:par>
                            </p:childTnLst>
                          </p:cTn>
                        </p:par>
                        <p:par>
                          <p:cTn id="50" fill="hold">
                            <p:stCondLst>
                              <p:cond delay="7060"/>
                            </p:stCondLst>
                            <p:childTnLst>
                              <p:par>
                                <p:cTn id="51" presetID="1" presetClass="entr" presetSubtype="0" fill="hold" grpId="0" nodeType="afterEffect">
                                  <p:stCondLst>
                                    <p:cond delay="1000"/>
                                  </p:stCondLst>
                                  <p:childTnLst>
                                    <p:set>
                                      <p:cBhvr>
                                        <p:cTn id="52" dur="1" fill="hold">
                                          <p:stCondLst>
                                            <p:cond delay="9"/>
                                          </p:stCondLst>
                                        </p:cTn>
                                        <p:tgtEl>
                                          <p:spTgt spid="187"/>
                                        </p:tgtEl>
                                        <p:attrNameLst>
                                          <p:attrName>style.visibility</p:attrName>
                                        </p:attrNameLst>
                                      </p:cBhvr>
                                      <p:to>
                                        <p:strVal val="visible"/>
                                      </p:to>
                                    </p:set>
                                  </p:childTnLst>
                                </p:cTn>
                              </p:par>
                            </p:childTnLst>
                          </p:cTn>
                        </p:par>
                        <p:par>
                          <p:cTn id="53" fill="hold">
                            <p:stCondLst>
                              <p:cond delay="8070"/>
                            </p:stCondLst>
                            <p:childTnLst>
                              <p:par>
                                <p:cTn id="54" presetID="1" presetClass="entr" presetSubtype="0" fill="hold" grpId="0" nodeType="afterEffect">
                                  <p:stCondLst>
                                    <p:cond delay="1000"/>
                                  </p:stCondLst>
                                  <p:childTnLst>
                                    <p:set>
                                      <p:cBhvr>
                                        <p:cTn id="55" dur="1" fill="hold">
                                          <p:stCondLst>
                                            <p:cond delay="9"/>
                                          </p:stCondLst>
                                        </p:cTn>
                                        <p:tgtEl>
                                          <p:spTgt spid="188"/>
                                        </p:tgtEl>
                                        <p:attrNameLst>
                                          <p:attrName>style.visibility</p:attrName>
                                        </p:attrNameLst>
                                      </p:cBhvr>
                                      <p:to>
                                        <p:strVal val="visible"/>
                                      </p:to>
                                    </p:set>
                                  </p:childTnLst>
                                </p:cTn>
                              </p:par>
                            </p:childTnLst>
                          </p:cTn>
                        </p:par>
                        <p:par>
                          <p:cTn id="56" fill="hold">
                            <p:stCondLst>
                              <p:cond delay="9080"/>
                            </p:stCondLst>
                            <p:childTnLst>
                              <p:par>
                                <p:cTn id="57" presetID="1" presetClass="entr" presetSubtype="0" fill="hold" grpId="0" nodeType="afterEffect">
                                  <p:stCondLst>
                                    <p:cond delay="1000"/>
                                  </p:stCondLst>
                                  <p:childTnLst>
                                    <p:set>
                                      <p:cBhvr>
                                        <p:cTn id="58" dur="1" fill="hold">
                                          <p:stCondLst>
                                            <p:cond delay="499"/>
                                          </p:stCondLst>
                                        </p:cTn>
                                        <p:tgtEl>
                                          <p:spTgt spid="189"/>
                                        </p:tgtEl>
                                        <p:attrNameLst>
                                          <p:attrName>style.visibility</p:attrName>
                                        </p:attrNameLst>
                                      </p:cBhvr>
                                      <p:to>
                                        <p:strVal val="visible"/>
                                      </p:to>
                                    </p:set>
                                  </p:childTnLst>
                                </p:cTn>
                              </p:par>
                            </p:childTnLst>
                          </p:cTn>
                        </p:par>
                        <p:par>
                          <p:cTn id="59" fill="hold">
                            <p:stCondLst>
                              <p:cond delay="10580"/>
                            </p:stCondLst>
                            <p:childTnLst>
                              <p:par>
                                <p:cTn id="60" presetID="1" presetClass="entr" presetSubtype="0" fill="hold" grpId="0" nodeType="afterEffect">
                                  <p:stCondLst>
                                    <p:cond delay="1000"/>
                                  </p:stCondLst>
                                  <p:childTnLst>
                                    <p:set>
                                      <p:cBhvr>
                                        <p:cTn id="61" dur="1" fill="hold">
                                          <p:stCondLst>
                                            <p:cond delay="9"/>
                                          </p:stCondLst>
                                        </p:cTn>
                                        <p:tgtEl>
                                          <p:spTgt spid="19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2" fill="hold">
                            <p:stCondLst>
                              <p:cond delay="11590"/>
                            </p:stCondLst>
                            <p:childTnLst>
                              <p:par>
                                <p:cTn id="63" presetID="1" presetClass="entr" presetSubtype="0" fill="hold" grpId="0" nodeType="afterEffect">
                                  <p:stCondLst>
                                    <p:cond delay="1000"/>
                                  </p:stCondLst>
                                  <p:childTnLst>
                                    <p:set>
                                      <p:cBhvr>
                                        <p:cTn id="64" dur="1" fill="hold">
                                          <p:stCondLst>
                                            <p:cond delay="9"/>
                                          </p:stCondLst>
                                        </p:cTn>
                                        <p:tgtEl>
                                          <p:spTgt spid="19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alarm clock.wav"/>
                                        </p:tgtEl>
                                      </p:cMediaNode>
                                    </p:audio>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ice_D"/>
          <p:cNvSpPr/>
          <p:nvPr/>
        </p:nvSpPr>
        <p:spPr>
          <a:xfrm>
            <a:off x="1089700" y="5008067"/>
            <a:ext cx="10105136" cy="1005840"/>
          </a:xfrm>
          <a:prstGeom prst="hexagon">
            <a:avLst/>
          </a:prstGeom>
          <a:solidFill>
            <a:schemeClr val="accent6">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r>
              <a:rPr lang="en-US" sz="3200" b="1" dirty="0">
                <a:solidFill>
                  <a:schemeClr val="tx1"/>
                </a:solidFill>
              </a:rPr>
              <a:t>D</a:t>
            </a:r>
            <a:r>
              <a:rPr lang="en-US" sz="3200" b="1" dirty="0">
                <a:solidFill>
                  <a:schemeClr val="tx1"/>
                </a:solidFill>
              </a:rPr>
              <a:t>. </a:t>
            </a:r>
            <a:r>
              <a:rPr lang="en-US" sz="3200" dirty="0" err="1">
                <a:solidFill>
                  <a:schemeClr val="tx1"/>
                </a:solidFill>
              </a:rPr>
              <a:t>Trực</a:t>
            </a:r>
            <a:r>
              <a:rPr lang="en-US" sz="3200" dirty="0">
                <a:solidFill>
                  <a:schemeClr val="tx1"/>
                </a:solidFill>
              </a:rPr>
              <a:t> </a:t>
            </a:r>
            <a:r>
              <a:rPr lang="en-US" sz="3200" dirty="0" err="1">
                <a:solidFill>
                  <a:schemeClr val="tx1"/>
                </a:solidFill>
              </a:rPr>
              <a:t>tâm</a:t>
            </a:r>
            <a:r>
              <a:rPr lang="en-US" sz="3200" dirty="0">
                <a:solidFill>
                  <a:schemeClr val="tx1"/>
                </a:solidFill>
              </a:rPr>
              <a:t> của tam </a:t>
            </a:r>
            <a:r>
              <a:rPr lang="en-US" sz="3200" dirty="0" err="1">
                <a:solidFill>
                  <a:schemeClr val="tx1"/>
                </a:solidFill>
              </a:rPr>
              <a:t>giác</a:t>
            </a:r>
            <a:r>
              <a:rPr lang="en-US" sz="3200" dirty="0">
                <a:solidFill>
                  <a:schemeClr val="tx1"/>
                </a:solidFill>
              </a:rPr>
              <a:t> </a:t>
            </a:r>
            <a:r>
              <a:rPr lang="en-US" sz="3200" dirty="0" err="1">
                <a:solidFill>
                  <a:schemeClr val="tx1"/>
                </a:solidFill>
              </a:rPr>
              <a:t>tù</a:t>
            </a:r>
            <a:r>
              <a:rPr lang="en-US" sz="3200" dirty="0">
                <a:solidFill>
                  <a:schemeClr val="tx1"/>
                </a:solidFill>
              </a:rPr>
              <a:t> </a:t>
            </a:r>
            <a:r>
              <a:rPr lang="en-US" sz="3200" dirty="0" err="1">
                <a:solidFill>
                  <a:schemeClr val="tx1"/>
                </a:solidFill>
              </a:rPr>
              <a:t>nằm</a:t>
            </a:r>
            <a:r>
              <a:rPr lang="en-US" sz="3200" dirty="0">
                <a:solidFill>
                  <a:schemeClr val="tx1"/>
                </a:solidFill>
              </a:rPr>
              <a:t> </a:t>
            </a:r>
            <a:r>
              <a:rPr lang="en-US" sz="3200" dirty="0" err="1">
                <a:solidFill>
                  <a:schemeClr val="tx1"/>
                </a:solidFill>
              </a:rPr>
              <a:t>bên</a:t>
            </a:r>
            <a:r>
              <a:rPr lang="en-US" sz="3200" dirty="0">
                <a:solidFill>
                  <a:schemeClr val="tx1"/>
                </a:solidFill>
              </a:rPr>
              <a:t> </a:t>
            </a:r>
            <a:r>
              <a:rPr lang="en-US" sz="3200" dirty="0" err="1">
                <a:solidFill>
                  <a:schemeClr val="tx1"/>
                </a:solidFill>
              </a:rPr>
              <a:t>ngoài</a:t>
            </a:r>
            <a:r>
              <a:rPr lang="en-US" sz="3200" dirty="0">
                <a:solidFill>
                  <a:schemeClr val="tx1"/>
                </a:solidFill>
              </a:rPr>
              <a:t> của tam </a:t>
            </a:r>
            <a:r>
              <a:rPr lang="en-US" sz="3200" dirty="0" err="1">
                <a:solidFill>
                  <a:schemeClr val="tx1"/>
                </a:solidFill>
              </a:rPr>
              <a:t>giác</a:t>
            </a:r>
            <a:r>
              <a:rPr lang="en-US" sz="3200" dirty="0">
                <a:solidFill>
                  <a:schemeClr val="tx1"/>
                </a:solidFill>
              </a:rPr>
              <a:t>. </a:t>
            </a:r>
            <a:endParaRPr lang="en-US" sz="3200" dirty="0">
              <a:solidFill>
                <a:schemeClr val="tx1"/>
              </a:solidFill>
            </a:endParaRPr>
          </a:p>
        </p:txBody>
      </p:sp>
      <p:sp>
        <p:nvSpPr>
          <p:cNvPr id="5" name="Choice_C"/>
          <p:cNvSpPr/>
          <p:nvPr/>
        </p:nvSpPr>
        <p:spPr>
          <a:xfrm>
            <a:off x="1083973" y="3930881"/>
            <a:ext cx="10105136" cy="1005840"/>
          </a:xfrm>
          <a:prstGeom prst="hexagon">
            <a:avLst/>
          </a:prstGeom>
          <a:solidFill>
            <a:schemeClr val="accent6">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C. </a:t>
            </a:r>
            <a:r>
              <a:rPr lang="en-US" sz="3200" dirty="0" err="1">
                <a:solidFill>
                  <a:schemeClr val="tx1"/>
                </a:solidFill>
              </a:rPr>
              <a:t>Trực</a:t>
            </a:r>
            <a:r>
              <a:rPr lang="en-US" sz="3200" dirty="0">
                <a:solidFill>
                  <a:schemeClr val="tx1"/>
                </a:solidFill>
              </a:rPr>
              <a:t> </a:t>
            </a:r>
            <a:r>
              <a:rPr lang="en-US" sz="3200" dirty="0" err="1">
                <a:solidFill>
                  <a:schemeClr val="tx1"/>
                </a:solidFill>
              </a:rPr>
              <a:t>tâm</a:t>
            </a:r>
            <a:r>
              <a:rPr lang="en-US" sz="3200" dirty="0">
                <a:solidFill>
                  <a:schemeClr val="tx1"/>
                </a:solidFill>
              </a:rPr>
              <a:t> của tam </a:t>
            </a:r>
            <a:r>
              <a:rPr lang="en-US" sz="3200" dirty="0" err="1">
                <a:solidFill>
                  <a:schemeClr val="tx1"/>
                </a:solidFill>
              </a:rPr>
              <a:t>giác</a:t>
            </a:r>
            <a:r>
              <a:rPr lang="en-US" sz="3200" dirty="0">
                <a:solidFill>
                  <a:schemeClr val="tx1"/>
                </a:solidFill>
              </a:rPr>
              <a:t> </a:t>
            </a:r>
            <a:r>
              <a:rPr lang="en-US" sz="3200" dirty="0" err="1">
                <a:solidFill>
                  <a:schemeClr val="tx1"/>
                </a:solidFill>
              </a:rPr>
              <a:t>vuông</a:t>
            </a:r>
            <a:r>
              <a:rPr lang="en-US" sz="3200" dirty="0">
                <a:solidFill>
                  <a:schemeClr val="tx1"/>
                </a:solidFill>
              </a:rPr>
              <a:t> </a:t>
            </a:r>
            <a:r>
              <a:rPr lang="en-US" sz="3200" dirty="0" err="1">
                <a:solidFill>
                  <a:schemeClr val="tx1"/>
                </a:solidFill>
              </a:rPr>
              <a:t>là</a:t>
            </a:r>
            <a:r>
              <a:rPr lang="en-US" sz="3200" dirty="0">
                <a:solidFill>
                  <a:schemeClr val="tx1"/>
                </a:solidFill>
              </a:rPr>
              <a:t> </a:t>
            </a:r>
            <a:r>
              <a:rPr lang="en-US" sz="3200" dirty="0" err="1">
                <a:solidFill>
                  <a:schemeClr val="tx1"/>
                </a:solidFill>
              </a:rPr>
              <a:t>trung</a:t>
            </a:r>
            <a:r>
              <a:rPr lang="en-US" sz="3200" dirty="0">
                <a:solidFill>
                  <a:schemeClr val="tx1"/>
                </a:solidFill>
              </a:rPr>
              <a:t> </a:t>
            </a:r>
            <a:r>
              <a:rPr lang="en-US" sz="3200" dirty="0" err="1">
                <a:solidFill>
                  <a:schemeClr val="tx1"/>
                </a:solidFill>
              </a:rPr>
              <a:t>điểm</a:t>
            </a:r>
            <a:r>
              <a:rPr lang="en-US" sz="3200" dirty="0">
                <a:solidFill>
                  <a:schemeClr val="tx1"/>
                </a:solidFill>
              </a:rPr>
              <a:t> của </a:t>
            </a:r>
            <a:r>
              <a:rPr lang="en-US" sz="3200" dirty="0" err="1">
                <a:solidFill>
                  <a:schemeClr val="tx1"/>
                </a:solidFill>
              </a:rPr>
              <a:t>cạnh</a:t>
            </a:r>
            <a:r>
              <a:rPr lang="en-US" sz="3200" dirty="0">
                <a:solidFill>
                  <a:schemeClr val="tx1"/>
                </a:solidFill>
              </a:rPr>
              <a:t> </a:t>
            </a:r>
            <a:r>
              <a:rPr lang="en-US" sz="3200" dirty="0" err="1">
                <a:solidFill>
                  <a:schemeClr val="tx1"/>
                </a:solidFill>
              </a:rPr>
              <a:t>huyền</a:t>
            </a:r>
            <a:r>
              <a:rPr lang="en-US" sz="3200" dirty="0">
                <a:solidFill>
                  <a:schemeClr val="tx1"/>
                </a:solidFill>
              </a:rPr>
              <a:t>.</a:t>
            </a:r>
            <a:endParaRPr lang="en-US" sz="3200" dirty="0">
              <a:solidFill>
                <a:schemeClr val="tx1"/>
              </a:solidFill>
            </a:endParaRPr>
          </a:p>
        </p:txBody>
      </p:sp>
      <p:sp>
        <p:nvSpPr>
          <p:cNvPr id="7" name="Choice_B"/>
          <p:cNvSpPr/>
          <p:nvPr/>
        </p:nvSpPr>
        <p:spPr>
          <a:xfrm>
            <a:off x="1083973" y="2900654"/>
            <a:ext cx="10105136" cy="1005840"/>
          </a:xfrm>
          <a:prstGeom prst="hexagon">
            <a:avLst/>
          </a:prstGeom>
          <a:solidFill>
            <a:schemeClr val="accent6">
              <a:lumMod val="40000"/>
              <a:lumOff val="60000"/>
            </a:schemeClr>
          </a:solidFill>
          <a:ln/>
        </p:spPr>
        <p:style>
          <a:lnRef idx="3">
            <a:schemeClr val="lt1"/>
          </a:lnRef>
          <a:fillRef idx="1">
            <a:schemeClr val="accent1"/>
          </a:fillRef>
          <a:effectRef idx="1">
            <a:schemeClr val="accent1"/>
          </a:effectRef>
          <a:fontRef idx="minor">
            <a:schemeClr val="lt1"/>
          </a:fontRef>
        </p:style>
        <p:txBody>
          <a:bodyPr rtlCol="0" anchor="ctr"/>
          <a:lstStyle/>
          <a:p>
            <a:r>
              <a:rPr lang="en-US" sz="3200" b="1" dirty="0" smtClean="0">
                <a:solidFill>
                  <a:schemeClr val="tx1"/>
                </a:solidFill>
              </a:rPr>
              <a:t>B. </a:t>
            </a:r>
            <a:r>
              <a:rPr lang="en-US" sz="3200" dirty="0" err="1">
                <a:solidFill>
                  <a:schemeClr val="tx1"/>
                </a:solidFill>
              </a:rPr>
              <a:t>Trực</a:t>
            </a:r>
            <a:r>
              <a:rPr lang="en-US" sz="3200" dirty="0">
                <a:solidFill>
                  <a:schemeClr val="tx1"/>
                </a:solidFill>
              </a:rPr>
              <a:t> </a:t>
            </a:r>
            <a:r>
              <a:rPr lang="en-US" sz="3200" dirty="0" err="1">
                <a:solidFill>
                  <a:schemeClr val="tx1"/>
                </a:solidFill>
              </a:rPr>
              <a:t>tâm</a:t>
            </a:r>
            <a:r>
              <a:rPr lang="en-US" sz="3200" dirty="0">
                <a:solidFill>
                  <a:schemeClr val="tx1"/>
                </a:solidFill>
              </a:rPr>
              <a:t> của tam </a:t>
            </a:r>
            <a:r>
              <a:rPr lang="en-US" sz="3200" dirty="0" err="1">
                <a:solidFill>
                  <a:schemeClr val="tx1"/>
                </a:solidFill>
              </a:rPr>
              <a:t>giác</a:t>
            </a:r>
            <a:r>
              <a:rPr lang="en-US" sz="3200" dirty="0">
                <a:solidFill>
                  <a:schemeClr val="tx1"/>
                </a:solidFill>
              </a:rPr>
              <a:t> </a:t>
            </a:r>
            <a:r>
              <a:rPr lang="en-US" sz="3200" dirty="0" err="1">
                <a:solidFill>
                  <a:schemeClr val="tx1"/>
                </a:solidFill>
              </a:rPr>
              <a:t>nhọn</a:t>
            </a:r>
            <a:r>
              <a:rPr lang="en-US" sz="3200" dirty="0">
                <a:solidFill>
                  <a:schemeClr val="tx1"/>
                </a:solidFill>
              </a:rPr>
              <a:t> </a:t>
            </a:r>
            <a:r>
              <a:rPr lang="en-US" sz="3200" dirty="0" err="1">
                <a:solidFill>
                  <a:schemeClr val="tx1"/>
                </a:solidFill>
              </a:rPr>
              <a:t>nằm</a:t>
            </a:r>
            <a:r>
              <a:rPr lang="en-US" sz="3200" dirty="0">
                <a:solidFill>
                  <a:schemeClr val="tx1"/>
                </a:solidFill>
              </a:rPr>
              <a:t> ở </a:t>
            </a:r>
            <a:r>
              <a:rPr lang="en-US" sz="3200" dirty="0" err="1">
                <a:solidFill>
                  <a:schemeClr val="tx1"/>
                </a:solidFill>
              </a:rPr>
              <a:t>bên</a:t>
            </a:r>
            <a:r>
              <a:rPr lang="en-US" sz="3200" dirty="0">
                <a:solidFill>
                  <a:schemeClr val="tx1"/>
                </a:solidFill>
              </a:rPr>
              <a:t> </a:t>
            </a:r>
            <a:r>
              <a:rPr lang="en-US" sz="3200" dirty="0" err="1">
                <a:solidFill>
                  <a:schemeClr val="tx1"/>
                </a:solidFill>
              </a:rPr>
              <a:t>trong</a:t>
            </a:r>
            <a:r>
              <a:rPr lang="en-US" sz="3200" dirty="0">
                <a:solidFill>
                  <a:schemeClr val="tx1"/>
                </a:solidFill>
              </a:rPr>
              <a:t> tam </a:t>
            </a:r>
            <a:r>
              <a:rPr lang="en-US" sz="3200" dirty="0" err="1">
                <a:solidFill>
                  <a:schemeClr val="tx1"/>
                </a:solidFill>
              </a:rPr>
              <a:t>giác</a:t>
            </a:r>
            <a:r>
              <a:rPr lang="en-US" sz="3200" dirty="0">
                <a:solidFill>
                  <a:schemeClr val="tx1"/>
                </a:solidFill>
              </a:rPr>
              <a:t>.</a:t>
            </a:r>
            <a:endParaRPr lang="en-US" sz="3200" dirty="0">
              <a:solidFill>
                <a:schemeClr val="tx1"/>
              </a:solidFill>
            </a:endParaRPr>
          </a:p>
        </p:txBody>
      </p:sp>
      <p:sp>
        <p:nvSpPr>
          <p:cNvPr id="4" name="Choice_A"/>
          <p:cNvSpPr/>
          <p:nvPr/>
        </p:nvSpPr>
        <p:spPr>
          <a:xfrm>
            <a:off x="1083973" y="1885059"/>
            <a:ext cx="10105136" cy="1005840"/>
          </a:xfrm>
          <a:prstGeom prst="hexagon">
            <a:avLst/>
          </a:prstGeom>
          <a:solidFill>
            <a:schemeClr val="accent6">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r>
              <a:rPr lang="en-US" sz="3200" b="1" dirty="0" smtClean="0">
                <a:solidFill>
                  <a:schemeClr val="tx1"/>
                </a:solidFill>
              </a:rPr>
              <a:t>A</a:t>
            </a:r>
            <a:r>
              <a:rPr lang="en-US" sz="3200" b="1" dirty="0">
                <a:solidFill>
                  <a:schemeClr val="tx1"/>
                </a:solidFill>
              </a:rPr>
              <a:t>. </a:t>
            </a:r>
            <a:r>
              <a:rPr lang="en-US" sz="3200" dirty="0" err="1">
                <a:solidFill>
                  <a:schemeClr val="tx1"/>
                </a:solidFill>
              </a:rPr>
              <a:t>Trực</a:t>
            </a:r>
            <a:r>
              <a:rPr lang="en-US" sz="3200" dirty="0">
                <a:solidFill>
                  <a:schemeClr val="tx1"/>
                </a:solidFill>
              </a:rPr>
              <a:t> </a:t>
            </a:r>
            <a:r>
              <a:rPr lang="en-US" sz="3200" dirty="0" err="1">
                <a:solidFill>
                  <a:schemeClr val="tx1"/>
                </a:solidFill>
              </a:rPr>
              <a:t>tâm</a:t>
            </a:r>
            <a:r>
              <a:rPr lang="en-US" sz="3200" dirty="0">
                <a:solidFill>
                  <a:schemeClr val="tx1"/>
                </a:solidFill>
              </a:rPr>
              <a:t> của tam </a:t>
            </a:r>
            <a:r>
              <a:rPr lang="en-US" sz="3200" dirty="0" err="1">
                <a:solidFill>
                  <a:schemeClr val="tx1"/>
                </a:solidFill>
              </a:rPr>
              <a:t>giác</a:t>
            </a:r>
            <a:r>
              <a:rPr lang="en-US" sz="3200" dirty="0">
                <a:solidFill>
                  <a:schemeClr val="tx1"/>
                </a:solidFill>
              </a:rPr>
              <a:t> </a:t>
            </a:r>
            <a:r>
              <a:rPr lang="en-US" sz="3200" dirty="0" err="1">
                <a:solidFill>
                  <a:schemeClr val="tx1"/>
                </a:solidFill>
              </a:rPr>
              <a:t>vuông</a:t>
            </a:r>
            <a:r>
              <a:rPr lang="en-US" sz="3200" dirty="0">
                <a:solidFill>
                  <a:schemeClr val="tx1"/>
                </a:solidFill>
              </a:rPr>
              <a:t> </a:t>
            </a:r>
            <a:r>
              <a:rPr lang="en-US" sz="3200" dirty="0" err="1">
                <a:solidFill>
                  <a:schemeClr val="tx1"/>
                </a:solidFill>
              </a:rPr>
              <a:t>trùng</a:t>
            </a:r>
            <a:r>
              <a:rPr lang="en-US" sz="3200" dirty="0">
                <a:solidFill>
                  <a:schemeClr val="tx1"/>
                </a:solidFill>
              </a:rPr>
              <a:t> </a:t>
            </a:r>
            <a:r>
              <a:rPr lang="en-US" sz="3200" dirty="0" err="1">
                <a:solidFill>
                  <a:schemeClr val="tx1"/>
                </a:solidFill>
              </a:rPr>
              <a:t>với</a:t>
            </a:r>
            <a:r>
              <a:rPr lang="en-US" sz="3200" dirty="0">
                <a:solidFill>
                  <a:schemeClr val="tx1"/>
                </a:solidFill>
              </a:rPr>
              <a:t> </a:t>
            </a:r>
            <a:r>
              <a:rPr lang="en-US" sz="3200" dirty="0" err="1">
                <a:solidFill>
                  <a:schemeClr val="tx1"/>
                </a:solidFill>
              </a:rPr>
              <a:t>đỉnh</a:t>
            </a:r>
            <a:r>
              <a:rPr lang="en-US" sz="3200" dirty="0">
                <a:solidFill>
                  <a:schemeClr val="tx1"/>
                </a:solidFill>
              </a:rPr>
              <a:t> </a:t>
            </a:r>
            <a:r>
              <a:rPr lang="en-US" sz="3200" dirty="0" err="1">
                <a:solidFill>
                  <a:schemeClr val="tx1"/>
                </a:solidFill>
              </a:rPr>
              <a:t>góc</a:t>
            </a:r>
            <a:r>
              <a:rPr lang="en-US" sz="3200" dirty="0">
                <a:solidFill>
                  <a:schemeClr val="tx1"/>
                </a:solidFill>
              </a:rPr>
              <a:t> </a:t>
            </a:r>
            <a:r>
              <a:rPr lang="en-US" sz="3200" dirty="0" err="1">
                <a:solidFill>
                  <a:schemeClr val="tx1"/>
                </a:solidFill>
              </a:rPr>
              <a:t>vuông</a:t>
            </a:r>
            <a:r>
              <a:rPr lang="en-US" sz="3200" dirty="0">
                <a:solidFill>
                  <a:schemeClr val="tx1"/>
                </a:solidFill>
              </a:rPr>
              <a:t>. </a:t>
            </a:r>
            <a:endParaRPr lang="en-US" sz="3200" dirty="0">
              <a:solidFill>
                <a:schemeClr val="tx1"/>
              </a:solidFill>
            </a:endParaRPr>
          </a:p>
        </p:txBody>
      </p:sp>
      <p:sp>
        <p:nvSpPr>
          <p:cNvPr id="8" name="Question"/>
          <p:cNvSpPr/>
          <p:nvPr/>
        </p:nvSpPr>
        <p:spPr>
          <a:xfrm>
            <a:off x="278287" y="209409"/>
            <a:ext cx="11437202" cy="1378424"/>
          </a:xfrm>
          <a:prstGeom prst="hexagon">
            <a:avLst/>
          </a:prstGeom>
          <a:solidFill>
            <a:schemeClr val="tx2"/>
          </a:solidFill>
          <a:ln/>
        </p:spPr>
        <p:style>
          <a:lnRef idx="3">
            <a:schemeClr val="lt1"/>
          </a:lnRef>
          <a:fillRef idx="1">
            <a:schemeClr val="accent4"/>
          </a:fillRef>
          <a:effectRef idx="1">
            <a:schemeClr val="accent4"/>
          </a:effectRef>
          <a:fontRef idx="minor">
            <a:schemeClr val="lt1"/>
          </a:fontRef>
        </p:style>
        <p:txBody>
          <a:bodyPr rtlCol="0" anchor="ctr">
            <a:normAutofit/>
          </a:bodyPr>
          <a:lstStyle/>
          <a:p>
            <a:r>
              <a:rPr lang="vi-VN" sz="4000" b="1" dirty="0">
                <a:solidFill>
                  <a:schemeClr val="bg1"/>
                </a:solidFill>
                <a:latin typeface="Times New Roman" panose="02020603050405020304" pitchFamily="18" charset="0"/>
                <a:cs typeface="Times New Roman" panose="02020603050405020304" pitchFamily="18" charset="0"/>
              </a:rPr>
              <a:t>Câu </a:t>
            </a:r>
            <a:r>
              <a:rPr lang="vi-VN" sz="4000" b="1" dirty="0" smtClean="0">
                <a:solidFill>
                  <a:schemeClr val="bg1"/>
                </a:solidFill>
                <a:latin typeface="Times New Roman" panose="02020603050405020304" pitchFamily="18" charset="0"/>
                <a:cs typeface="Times New Roman" panose="02020603050405020304" pitchFamily="18" charset="0"/>
              </a:rPr>
              <a:t>1</a:t>
            </a:r>
            <a:r>
              <a:rPr lang="en-US" sz="4000" b="1" dirty="0" smtClean="0">
                <a:solidFill>
                  <a:schemeClr val="bg1"/>
                </a:solidFill>
                <a:latin typeface="Times New Roman" panose="02020603050405020304" pitchFamily="18" charset="0"/>
                <a:cs typeface="Times New Roman" panose="02020603050405020304" pitchFamily="18" charset="0"/>
              </a:rPr>
              <a:t>5</a:t>
            </a:r>
            <a:r>
              <a:rPr lang="vi-VN" sz="4000" b="1" dirty="0" smtClean="0">
                <a:solidFill>
                  <a:schemeClr val="bg1"/>
                </a:solidFill>
                <a:latin typeface="Times New Roman" panose="02020603050405020304" pitchFamily="18" charset="0"/>
                <a:cs typeface="Times New Roman" panose="02020603050405020304" pitchFamily="18" charset="0"/>
              </a:rPr>
              <a:t>:  </a:t>
            </a:r>
            <a:r>
              <a:rPr lang="vi-VN" sz="4000" dirty="0">
                <a:solidFill>
                  <a:schemeClr val="bg1"/>
                </a:solidFill>
                <a:latin typeface="Times New Roman" panose="02020603050405020304" pitchFamily="18" charset="0"/>
                <a:cs typeface="Times New Roman" panose="02020603050405020304" pitchFamily="18" charset="0"/>
              </a:rPr>
              <a:t>Phát biểu nào sau đây là </a:t>
            </a:r>
            <a:r>
              <a:rPr lang="vi-VN" sz="4000" b="1" dirty="0">
                <a:solidFill>
                  <a:srgbClr val="FFFF00"/>
                </a:solidFill>
                <a:latin typeface="Times New Roman" panose="02020603050405020304" pitchFamily="18" charset="0"/>
                <a:cs typeface="Times New Roman" panose="02020603050405020304" pitchFamily="18" charset="0"/>
              </a:rPr>
              <a:t>sai:</a:t>
            </a:r>
            <a:endParaRPr lang="en-US" sz="4000" b="1" dirty="0">
              <a:solidFill>
                <a:srgbClr val="FFFF00"/>
              </a:solidFill>
              <a:latin typeface="Times New Roman" panose="02020603050405020304" pitchFamily="18" charset="0"/>
              <a:cs typeface="Times New Roman" panose="02020603050405020304" pitchFamily="18" charset="0"/>
            </a:endParaRPr>
          </a:p>
        </p:txBody>
      </p:sp>
      <p:sp>
        <p:nvSpPr>
          <p:cNvPr id="180" name="Rectangle: Rounded Corners 174">
            <a:extLst>
              <a:ext uri="{FF2B5EF4-FFF2-40B4-BE49-F238E27FC236}">
                <a16:creationId xmlns:a16="http://schemas.microsoft.com/office/drawing/2014/main" id="{52691D40-8C0E-4667-A610-1C54EA7D9EE2}"/>
              </a:ext>
            </a:extLst>
          </p:cNvPr>
          <p:cNvSpPr/>
          <p:nvPr/>
        </p:nvSpPr>
        <p:spPr>
          <a:xfrm>
            <a:off x="9539694" y="6065743"/>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9563932" y="6153537"/>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9511065" y="6104763"/>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9539903" y="6138904"/>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9512668" y="6095007"/>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9538300" y="6075499"/>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9541297" y="6124270"/>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9542900" y="6104761"/>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9615426" y="6124273"/>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9573390" y="6075499"/>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9563932" y="6075499"/>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9554574" y="6104762"/>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20" name="Choice_C"/>
          <p:cNvSpPr/>
          <p:nvPr/>
        </p:nvSpPr>
        <p:spPr>
          <a:xfrm>
            <a:off x="1083973" y="3940635"/>
            <a:ext cx="10105136"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C. </a:t>
            </a:r>
            <a:r>
              <a:rPr lang="en-US" sz="3200" dirty="0" err="1">
                <a:solidFill>
                  <a:schemeClr val="tx1"/>
                </a:solidFill>
              </a:rPr>
              <a:t>Trực</a:t>
            </a:r>
            <a:r>
              <a:rPr lang="en-US" sz="3200" dirty="0">
                <a:solidFill>
                  <a:schemeClr val="tx1"/>
                </a:solidFill>
              </a:rPr>
              <a:t> </a:t>
            </a:r>
            <a:r>
              <a:rPr lang="en-US" sz="3200" dirty="0" err="1">
                <a:solidFill>
                  <a:schemeClr val="tx1"/>
                </a:solidFill>
              </a:rPr>
              <a:t>tâm</a:t>
            </a:r>
            <a:r>
              <a:rPr lang="en-US" sz="3200" dirty="0">
                <a:solidFill>
                  <a:schemeClr val="tx1"/>
                </a:solidFill>
              </a:rPr>
              <a:t> của tam </a:t>
            </a:r>
            <a:r>
              <a:rPr lang="en-US" sz="3200" dirty="0" err="1">
                <a:solidFill>
                  <a:schemeClr val="tx1"/>
                </a:solidFill>
              </a:rPr>
              <a:t>giác</a:t>
            </a:r>
            <a:r>
              <a:rPr lang="en-US" sz="3200" dirty="0">
                <a:solidFill>
                  <a:schemeClr val="tx1"/>
                </a:solidFill>
              </a:rPr>
              <a:t> </a:t>
            </a:r>
            <a:r>
              <a:rPr lang="en-US" sz="3200" dirty="0" err="1">
                <a:solidFill>
                  <a:schemeClr val="tx1"/>
                </a:solidFill>
              </a:rPr>
              <a:t>vuông</a:t>
            </a:r>
            <a:r>
              <a:rPr lang="en-US" sz="3200" dirty="0">
                <a:solidFill>
                  <a:schemeClr val="tx1"/>
                </a:solidFill>
              </a:rPr>
              <a:t> </a:t>
            </a:r>
            <a:r>
              <a:rPr lang="en-US" sz="3200" dirty="0" err="1">
                <a:solidFill>
                  <a:schemeClr val="tx1"/>
                </a:solidFill>
              </a:rPr>
              <a:t>là</a:t>
            </a:r>
            <a:r>
              <a:rPr lang="en-US" sz="3200" dirty="0">
                <a:solidFill>
                  <a:schemeClr val="tx1"/>
                </a:solidFill>
              </a:rPr>
              <a:t> </a:t>
            </a:r>
            <a:r>
              <a:rPr lang="en-US" sz="3200" dirty="0" err="1">
                <a:solidFill>
                  <a:schemeClr val="tx1"/>
                </a:solidFill>
              </a:rPr>
              <a:t>trung</a:t>
            </a:r>
            <a:r>
              <a:rPr lang="en-US" sz="3200" dirty="0">
                <a:solidFill>
                  <a:schemeClr val="tx1"/>
                </a:solidFill>
              </a:rPr>
              <a:t> </a:t>
            </a:r>
            <a:r>
              <a:rPr lang="en-US" sz="3200" dirty="0" err="1">
                <a:solidFill>
                  <a:schemeClr val="tx1"/>
                </a:solidFill>
              </a:rPr>
              <a:t>điểm</a:t>
            </a:r>
            <a:r>
              <a:rPr lang="en-US" sz="3200" dirty="0">
                <a:solidFill>
                  <a:schemeClr val="tx1"/>
                </a:solidFill>
              </a:rPr>
              <a:t> của </a:t>
            </a:r>
            <a:r>
              <a:rPr lang="en-US" sz="3200" dirty="0" err="1">
                <a:solidFill>
                  <a:schemeClr val="tx1"/>
                </a:solidFill>
              </a:rPr>
              <a:t>cạnh</a:t>
            </a:r>
            <a:r>
              <a:rPr lang="en-US" sz="3200" dirty="0">
                <a:solidFill>
                  <a:schemeClr val="tx1"/>
                </a:solidFill>
              </a:rPr>
              <a:t> </a:t>
            </a:r>
            <a:r>
              <a:rPr lang="en-US" sz="3200" dirty="0" err="1">
                <a:solidFill>
                  <a:schemeClr val="tx1"/>
                </a:solidFill>
              </a:rPr>
              <a:t>huyền</a:t>
            </a:r>
            <a:r>
              <a:rPr lang="en-US" sz="3200" dirty="0">
                <a:solidFill>
                  <a:schemeClr val="tx1"/>
                </a:solidFill>
              </a:rPr>
              <a:t>.</a:t>
            </a:r>
            <a:endParaRPr lang="en-US" sz="3200" dirty="0">
              <a:solidFill>
                <a:schemeClr val="tx1"/>
              </a:solidFill>
            </a:endParaRPr>
          </a:p>
        </p:txBody>
      </p:sp>
    </p:spTree>
    <p:extLst>
      <p:ext uri="{BB962C8B-B14F-4D97-AF65-F5344CB8AC3E}">
        <p14:creationId xmlns:p14="http://schemas.microsoft.com/office/powerpoint/2010/main" val="9837017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80"/>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1000"/>
                                  </p:stCondLst>
                                  <p:childTnLst>
                                    <p:set>
                                      <p:cBhvr>
                                        <p:cTn id="34" dur="1" fill="hold">
                                          <p:stCondLst>
                                            <p:cond delay="499"/>
                                          </p:stCondLst>
                                        </p:cTn>
                                        <p:tgtEl>
                                          <p:spTgt spid="181"/>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1000"/>
                                  </p:stCondLst>
                                  <p:childTnLst>
                                    <p:set>
                                      <p:cBhvr>
                                        <p:cTn id="37" dur="1" fill="hold">
                                          <p:stCondLst>
                                            <p:cond delay="499"/>
                                          </p:stCondLst>
                                        </p:cTn>
                                        <p:tgtEl>
                                          <p:spTgt spid="182"/>
                                        </p:tgtEl>
                                        <p:attrNameLst>
                                          <p:attrName>style.visibility</p:attrName>
                                        </p:attrNameLst>
                                      </p:cBhvr>
                                      <p:to>
                                        <p:strVal val="visible"/>
                                      </p:to>
                                    </p:set>
                                  </p:childTnLst>
                                </p:cTn>
                              </p:par>
                            </p:childTnLst>
                          </p:cTn>
                        </p:par>
                        <p:par>
                          <p:cTn id="38" fill="hold">
                            <p:stCondLst>
                              <p:cond delay="3500"/>
                            </p:stCondLst>
                            <p:childTnLst>
                              <p:par>
                                <p:cTn id="39" presetID="1" presetClass="entr" presetSubtype="0" fill="hold" grpId="0" nodeType="afterEffect">
                                  <p:stCondLst>
                                    <p:cond delay="1000"/>
                                  </p:stCondLst>
                                  <p:childTnLst>
                                    <p:set>
                                      <p:cBhvr>
                                        <p:cTn id="40" dur="1" fill="hold">
                                          <p:stCondLst>
                                            <p:cond delay="499"/>
                                          </p:stCondLst>
                                        </p:cTn>
                                        <p:tgtEl>
                                          <p:spTgt spid="183"/>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1000"/>
                                  </p:stCondLst>
                                  <p:childTnLst>
                                    <p:set>
                                      <p:cBhvr>
                                        <p:cTn id="43" dur="1" fill="hold">
                                          <p:stCondLst>
                                            <p:cond delay="499"/>
                                          </p:stCondLst>
                                        </p:cTn>
                                        <p:tgtEl>
                                          <p:spTgt spid="184"/>
                                        </p:tgtEl>
                                        <p:attrNameLst>
                                          <p:attrName>style.visibility</p:attrName>
                                        </p:attrNameLst>
                                      </p:cBhvr>
                                      <p:to>
                                        <p:strVal val="visible"/>
                                      </p:to>
                                    </p:set>
                                  </p:childTnLst>
                                </p:cTn>
                              </p:par>
                            </p:childTnLst>
                          </p:cTn>
                        </p:par>
                        <p:par>
                          <p:cTn id="44" fill="hold">
                            <p:stCondLst>
                              <p:cond delay="6500"/>
                            </p:stCondLst>
                            <p:childTnLst>
                              <p:par>
                                <p:cTn id="45" presetID="1" presetClass="entr" presetSubtype="0" fill="hold" grpId="0" nodeType="afterEffect">
                                  <p:stCondLst>
                                    <p:cond delay="1000"/>
                                  </p:stCondLst>
                                  <p:childTnLst>
                                    <p:set>
                                      <p:cBhvr>
                                        <p:cTn id="46" dur="1" fill="hold">
                                          <p:stCondLst>
                                            <p:cond delay="499"/>
                                          </p:stCondLst>
                                        </p:cTn>
                                        <p:tgtEl>
                                          <p:spTgt spid="185"/>
                                        </p:tgtEl>
                                        <p:attrNameLst>
                                          <p:attrName>style.visibility</p:attrName>
                                        </p:attrNameLst>
                                      </p:cBhvr>
                                      <p:to>
                                        <p:strVal val="visible"/>
                                      </p:to>
                                    </p:set>
                                  </p:childTnLst>
                                </p:cTn>
                              </p:par>
                            </p:childTnLst>
                          </p:cTn>
                        </p:par>
                        <p:par>
                          <p:cTn id="47" fill="hold">
                            <p:stCondLst>
                              <p:cond delay="8000"/>
                            </p:stCondLst>
                            <p:childTnLst>
                              <p:par>
                                <p:cTn id="48" presetID="1" presetClass="entr" presetSubtype="0" fill="hold" grpId="0" nodeType="afterEffect">
                                  <p:stCondLst>
                                    <p:cond delay="1000"/>
                                  </p:stCondLst>
                                  <p:childTnLst>
                                    <p:set>
                                      <p:cBhvr>
                                        <p:cTn id="49" dur="1" fill="hold">
                                          <p:stCondLst>
                                            <p:cond delay="499"/>
                                          </p:stCondLst>
                                        </p:cTn>
                                        <p:tgtEl>
                                          <p:spTgt spid="186"/>
                                        </p:tgtEl>
                                        <p:attrNameLst>
                                          <p:attrName>style.visibility</p:attrName>
                                        </p:attrNameLst>
                                      </p:cBhvr>
                                      <p:to>
                                        <p:strVal val="visible"/>
                                      </p:to>
                                    </p:set>
                                  </p:childTnLst>
                                </p:cTn>
                              </p:par>
                            </p:childTnLst>
                          </p:cTn>
                        </p:par>
                        <p:par>
                          <p:cTn id="50" fill="hold">
                            <p:stCondLst>
                              <p:cond delay="9500"/>
                            </p:stCondLst>
                            <p:childTnLst>
                              <p:par>
                                <p:cTn id="51" presetID="1" presetClass="entr" presetSubtype="0" fill="hold" grpId="0" nodeType="afterEffect">
                                  <p:stCondLst>
                                    <p:cond delay="1000"/>
                                  </p:stCondLst>
                                  <p:childTnLst>
                                    <p:set>
                                      <p:cBhvr>
                                        <p:cTn id="52" dur="1" fill="hold">
                                          <p:stCondLst>
                                            <p:cond delay="499"/>
                                          </p:stCondLst>
                                        </p:cTn>
                                        <p:tgtEl>
                                          <p:spTgt spid="187"/>
                                        </p:tgtEl>
                                        <p:attrNameLst>
                                          <p:attrName>style.visibility</p:attrName>
                                        </p:attrNameLst>
                                      </p:cBhvr>
                                      <p:to>
                                        <p:strVal val="visible"/>
                                      </p:to>
                                    </p:set>
                                  </p:childTnLst>
                                </p:cTn>
                              </p:par>
                            </p:childTnLst>
                          </p:cTn>
                        </p:par>
                        <p:par>
                          <p:cTn id="53" fill="hold">
                            <p:stCondLst>
                              <p:cond delay="11000"/>
                            </p:stCondLst>
                            <p:childTnLst>
                              <p:par>
                                <p:cTn id="54" presetID="1" presetClass="entr" presetSubtype="0" fill="hold" grpId="0" nodeType="afterEffect">
                                  <p:stCondLst>
                                    <p:cond delay="1000"/>
                                  </p:stCondLst>
                                  <p:childTnLst>
                                    <p:set>
                                      <p:cBhvr>
                                        <p:cTn id="55" dur="1" fill="hold">
                                          <p:stCondLst>
                                            <p:cond delay="499"/>
                                          </p:stCondLst>
                                        </p:cTn>
                                        <p:tgtEl>
                                          <p:spTgt spid="188"/>
                                        </p:tgtEl>
                                        <p:attrNameLst>
                                          <p:attrName>style.visibility</p:attrName>
                                        </p:attrNameLst>
                                      </p:cBhvr>
                                      <p:to>
                                        <p:strVal val="visible"/>
                                      </p:to>
                                    </p:set>
                                  </p:childTnLst>
                                </p:cTn>
                              </p:par>
                            </p:childTnLst>
                          </p:cTn>
                        </p:par>
                        <p:par>
                          <p:cTn id="56" fill="hold">
                            <p:stCondLst>
                              <p:cond delay="12500"/>
                            </p:stCondLst>
                            <p:childTnLst>
                              <p:par>
                                <p:cTn id="57" presetID="1" presetClass="entr" presetSubtype="0" fill="hold" grpId="0" nodeType="afterEffect">
                                  <p:stCondLst>
                                    <p:cond delay="1000"/>
                                  </p:stCondLst>
                                  <p:childTnLst>
                                    <p:set>
                                      <p:cBhvr>
                                        <p:cTn id="58" dur="1" fill="hold">
                                          <p:stCondLst>
                                            <p:cond delay="499"/>
                                          </p:stCondLst>
                                        </p:cTn>
                                        <p:tgtEl>
                                          <p:spTgt spid="189"/>
                                        </p:tgtEl>
                                        <p:attrNameLst>
                                          <p:attrName>style.visibility</p:attrName>
                                        </p:attrNameLst>
                                      </p:cBhvr>
                                      <p:to>
                                        <p:strVal val="visible"/>
                                      </p:to>
                                    </p:set>
                                  </p:childTnLst>
                                </p:cTn>
                              </p:par>
                            </p:childTnLst>
                          </p:cTn>
                        </p:par>
                        <p:par>
                          <p:cTn id="59" fill="hold">
                            <p:stCondLst>
                              <p:cond delay="14000"/>
                            </p:stCondLst>
                            <p:childTnLst>
                              <p:par>
                                <p:cTn id="60" presetID="1" presetClass="entr" presetSubtype="0" fill="hold" grpId="0" nodeType="afterEffect">
                                  <p:stCondLst>
                                    <p:cond delay="1000"/>
                                  </p:stCondLst>
                                  <p:childTnLst>
                                    <p:set>
                                      <p:cBhvr>
                                        <p:cTn id="61" dur="1" fill="hold">
                                          <p:stCondLst>
                                            <p:cond delay="499"/>
                                          </p:stCondLst>
                                        </p:cTn>
                                        <p:tgtEl>
                                          <p:spTgt spid="19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2" fill="hold">
                            <p:stCondLst>
                              <p:cond delay="15500"/>
                            </p:stCondLst>
                            <p:childTnLst>
                              <p:par>
                                <p:cTn id="63" presetID="1" presetClass="entr" presetSubtype="0" fill="hold" grpId="0" nodeType="afterEffect">
                                  <p:stCondLst>
                                    <p:cond delay="1000"/>
                                  </p:stCondLst>
                                  <p:childTnLst>
                                    <p:set>
                                      <p:cBhvr>
                                        <p:cTn id="64" dur="1" fill="hold">
                                          <p:stCondLst>
                                            <p:cond delay="499"/>
                                          </p:stCondLst>
                                        </p:cTn>
                                        <p:tgtEl>
                                          <p:spTgt spid="19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alarm clock.wav"/>
                                        </p:tgtEl>
                                      </p:cMediaNode>
                                    </p:audio>
                                  </p:subTnLst>
                                </p:cTn>
                              </p:par>
                            </p:childTnLst>
                          </p:cTn>
                        </p:par>
                        <p:par>
                          <p:cTn id="65" fill="hold">
                            <p:stCondLst>
                              <p:cond delay="17000"/>
                            </p:stCondLst>
                            <p:childTnLst>
                              <p:par>
                                <p:cTn id="66" presetID="16" presetClass="entr" presetSubtype="21"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barn(inVertical)">
                                      <p:cBhvr>
                                        <p:cTn id="68" dur="1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autoUpdateAnimBg="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174">
            <a:extLst>
              <a:ext uri="{FF2B5EF4-FFF2-40B4-BE49-F238E27FC236}">
                <a16:creationId xmlns:a16="http://schemas.microsoft.com/office/drawing/2014/main" id="{52691D40-8C0E-4667-A610-1C54EA7D9EE2}"/>
              </a:ext>
            </a:extLst>
          </p:cNvPr>
          <p:cNvSpPr/>
          <p:nvPr/>
        </p:nvSpPr>
        <p:spPr>
          <a:xfrm>
            <a:off x="4795139" y="57547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a:t>
            </a:r>
            <a:r>
              <a:rPr lang="en-US" sz="5400" b="1" dirty="0" smtClean="0">
                <a:latin typeface="Times New Roman" panose="02020603050405020304" pitchFamily="18" charset="0"/>
                <a:cs typeface="Times New Roman" panose="02020603050405020304" pitchFamily="18" charset="0"/>
              </a:rPr>
              <a:t>30</a:t>
            </a:r>
            <a:endParaRPr lang="en-US" sz="5400" b="1" dirty="0">
              <a:latin typeface="Times New Roman" panose="02020603050405020304" pitchFamily="18" charset="0"/>
              <a:cs typeface="Times New Roman" panose="02020603050405020304" pitchFamily="18" charset="0"/>
            </a:endParaRPr>
          </a:p>
        </p:txBody>
      </p:sp>
      <p:sp>
        <p:nvSpPr>
          <p:cNvPr id="6" name="Choice_D"/>
          <p:cNvSpPr/>
          <p:nvPr/>
        </p:nvSpPr>
        <p:spPr>
          <a:xfrm>
            <a:off x="9453424" y="3937914"/>
            <a:ext cx="2355117"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1"/>
                </a:solidFill>
              </a:rPr>
              <a:t>D. </a:t>
            </a:r>
            <a:r>
              <a:rPr lang="en-US" sz="3200" dirty="0" smtClean="0">
                <a:solidFill>
                  <a:schemeClr val="tx1"/>
                </a:solidFill>
              </a:rPr>
              <a:t>4cm</a:t>
            </a:r>
            <a:endParaRPr lang="en-US" sz="3200" dirty="0">
              <a:solidFill>
                <a:schemeClr val="tx1"/>
              </a:solidFill>
            </a:endParaRPr>
          </a:p>
        </p:txBody>
      </p:sp>
      <p:sp>
        <p:nvSpPr>
          <p:cNvPr id="5" name="Choice_C"/>
          <p:cNvSpPr/>
          <p:nvPr/>
        </p:nvSpPr>
        <p:spPr>
          <a:xfrm>
            <a:off x="6289967" y="3937914"/>
            <a:ext cx="2271967"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1"/>
                </a:solidFill>
              </a:rPr>
              <a:t>C</a:t>
            </a:r>
            <a:r>
              <a:rPr lang="en-US" sz="3200" dirty="0" smtClean="0">
                <a:solidFill>
                  <a:schemeClr val="tx1"/>
                </a:solidFill>
              </a:rPr>
              <a:t>. </a:t>
            </a:r>
            <a:r>
              <a:rPr lang="en-US" sz="3200" dirty="0" smtClean="0">
                <a:solidFill>
                  <a:schemeClr val="tx1"/>
                </a:solidFill>
              </a:rPr>
              <a:t>5cm</a:t>
            </a:r>
            <a:endParaRPr lang="en-US" sz="3200" dirty="0">
              <a:solidFill>
                <a:schemeClr val="tx1"/>
              </a:solidFill>
            </a:endParaRPr>
          </a:p>
        </p:txBody>
      </p:sp>
      <p:sp>
        <p:nvSpPr>
          <p:cNvPr id="7" name="Choice_B"/>
          <p:cNvSpPr/>
          <p:nvPr/>
        </p:nvSpPr>
        <p:spPr>
          <a:xfrm>
            <a:off x="3000575" y="3939695"/>
            <a:ext cx="2397902"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1"/>
                </a:solidFill>
              </a:rPr>
              <a:t>B. </a:t>
            </a:r>
            <a:r>
              <a:rPr lang="en-US" sz="3200" dirty="0" smtClean="0">
                <a:solidFill>
                  <a:schemeClr val="tx1"/>
                </a:solidFill>
              </a:rPr>
              <a:t>6cm</a:t>
            </a:r>
            <a:endParaRPr lang="en-US" sz="3200" dirty="0">
              <a:solidFill>
                <a:schemeClr val="tx1"/>
              </a:solidFill>
            </a:endParaRPr>
          </a:p>
        </p:txBody>
      </p:sp>
      <p:sp>
        <p:nvSpPr>
          <p:cNvPr id="4" name="Choice_A"/>
          <p:cNvSpPr/>
          <p:nvPr/>
        </p:nvSpPr>
        <p:spPr>
          <a:xfrm>
            <a:off x="248690" y="3939695"/>
            <a:ext cx="2317988"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1"/>
                </a:solidFill>
              </a:rPr>
              <a:t>A.</a:t>
            </a:r>
            <a:r>
              <a:rPr lang="en-US" sz="3200" b="1" dirty="0">
                <a:solidFill>
                  <a:schemeClr val="tx1"/>
                </a:solidFill>
              </a:rPr>
              <a:t> </a:t>
            </a:r>
            <a:r>
              <a:rPr lang="en-US" sz="3200" dirty="0" smtClean="0">
                <a:solidFill>
                  <a:schemeClr val="tx1"/>
                </a:solidFill>
              </a:rPr>
              <a:t>3cm</a:t>
            </a:r>
            <a:endParaRPr lang="en-US" sz="3200" dirty="0">
              <a:solidFill>
                <a:schemeClr val="tx1"/>
              </a:solidFill>
            </a:endParaRPr>
          </a:p>
        </p:txBody>
      </p:sp>
      <p:sp>
        <p:nvSpPr>
          <p:cNvPr id="8" name="Question"/>
          <p:cNvSpPr/>
          <p:nvPr/>
        </p:nvSpPr>
        <p:spPr>
          <a:xfrm>
            <a:off x="68781" y="399997"/>
            <a:ext cx="11559851" cy="2179917"/>
          </a:xfrm>
          <a:prstGeom prst="hexagon">
            <a:avLst/>
          </a:prstGeom>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Câu </a:t>
            </a:r>
            <a:r>
              <a:rPr lang="en-US" sz="3200" b="1" dirty="0" smtClean="0">
                <a:solidFill>
                  <a:srgbClr val="FF0000"/>
                </a:solidFill>
                <a:latin typeface="Times New Roman" panose="02020603050405020304" pitchFamily="18" charset="0"/>
                <a:cs typeface="Times New Roman" panose="02020603050405020304" pitchFamily="18" charset="0"/>
              </a:rPr>
              <a:t>16</a:t>
            </a:r>
            <a:r>
              <a:rPr lang="vi-VN" sz="3200" b="1" dirty="0" smtClean="0">
                <a:solidFill>
                  <a:srgbClr val="FF0000"/>
                </a:solidFill>
                <a:latin typeface="Times New Roman" panose="02020603050405020304" pitchFamily="18" charset="0"/>
                <a:cs typeface="Times New Roman" panose="02020603050405020304" pitchFamily="18" charset="0"/>
              </a:rPr>
              <a:t>: </a:t>
            </a:r>
            <a:r>
              <a:rPr lang="vi-VN" sz="3600" dirty="0">
                <a:solidFill>
                  <a:srgbClr val="FF0000"/>
                </a:solidFill>
                <a:latin typeface="Times New Roman" panose="02020603050405020304" pitchFamily="18" charset="0"/>
                <a:cs typeface="Times New Roman" panose="02020603050405020304" pitchFamily="18" charset="0"/>
              </a:rPr>
              <a:t>Cho đoạn thẳng AB= 8cm. Hai điểm M và I nằm trên trung trực của AB biết rằng I nằm trên AB. Nếu IM = 3cm thì độ dài đoạn MB là:</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80" name="Rectangle: Rounded Corners 174">
            <a:extLst>
              <a:ext uri="{FF2B5EF4-FFF2-40B4-BE49-F238E27FC236}">
                <a16:creationId xmlns:a16="http://schemas.microsoft.com/office/drawing/2014/main" id="{52691D40-8C0E-4667-A610-1C54EA7D9EE2}"/>
              </a:ext>
            </a:extLst>
          </p:cNvPr>
          <p:cNvSpPr/>
          <p:nvPr/>
        </p:nvSpPr>
        <p:spPr>
          <a:xfrm>
            <a:off x="4786434" y="5747664"/>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4802493" y="574057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4802874" y="575156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4770375" y="572958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4802493" y="571149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4793788" y="5722734"/>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4793787" y="574440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4786434" y="575475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4826599" y="5733996"/>
            <a:ext cx="2212295"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4791392" y="5736673"/>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4777728" y="5714759"/>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4777728" y="5732775"/>
            <a:ext cx="2339261"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199" name="Choice_C"/>
          <p:cNvSpPr/>
          <p:nvPr/>
        </p:nvSpPr>
        <p:spPr>
          <a:xfrm>
            <a:off x="6289967" y="3959193"/>
            <a:ext cx="2271967"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C</a:t>
            </a:r>
            <a:r>
              <a:rPr lang="en-US" sz="3200" dirty="0">
                <a:solidFill>
                  <a:schemeClr val="tx1"/>
                </a:solidFill>
              </a:rPr>
              <a:t>. 5cm</a:t>
            </a:r>
            <a:endParaRPr lang="en-US" sz="3200" dirty="0">
              <a:solidFill>
                <a:schemeClr val="tx1"/>
              </a:solidFill>
            </a:endParaRPr>
          </a:p>
        </p:txBody>
      </p:sp>
    </p:spTree>
    <p:extLst>
      <p:ext uri="{BB962C8B-B14F-4D97-AF65-F5344CB8AC3E}">
        <p14:creationId xmlns:p14="http://schemas.microsoft.com/office/powerpoint/2010/main" val="5381692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999"/>
                                          </p:stCondLst>
                                        </p:cTn>
                                        <p:tgtEl>
                                          <p:spTgt spid="21"/>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grpId="0" nodeType="afterEffect">
                                  <p:stCondLst>
                                    <p:cond delay="1000"/>
                                  </p:stCondLst>
                                  <p:childTnLst>
                                    <p:set>
                                      <p:cBhvr>
                                        <p:cTn id="34" dur="1" fill="hold">
                                          <p:stCondLst>
                                            <p:cond delay="19999"/>
                                          </p:stCondLst>
                                        </p:cTn>
                                        <p:tgtEl>
                                          <p:spTgt spid="180"/>
                                        </p:tgtEl>
                                        <p:attrNameLst>
                                          <p:attrName>style.visibility</p:attrName>
                                        </p:attrNameLst>
                                      </p:cBhvr>
                                      <p:to>
                                        <p:strVal val="visible"/>
                                      </p:to>
                                    </p:set>
                                  </p:childTnLst>
                                </p:cTn>
                              </p:par>
                            </p:childTnLst>
                          </p:cTn>
                        </p:par>
                        <p:par>
                          <p:cTn id="35" fill="hold">
                            <p:stCondLst>
                              <p:cond delay="22000"/>
                            </p:stCondLst>
                            <p:childTnLst>
                              <p:par>
                                <p:cTn id="36" presetID="1" presetClass="entr" presetSubtype="0" fill="hold" grpId="0" nodeType="afterEffect">
                                  <p:stCondLst>
                                    <p:cond delay="1000"/>
                                  </p:stCondLst>
                                  <p:childTnLst>
                                    <p:set>
                                      <p:cBhvr>
                                        <p:cTn id="37" dur="1" fill="hold">
                                          <p:stCondLst>
                                            <p:cond delay="9"/>
                                          </p:stCondLst>
                                        </p:cTn>
                                        <p:tgtEl>
                                          <p:spTgt spid="181"/>
                                        </p:tgtEl>
                                        <p:attrNameLst>
                                          <p:attrName>style.visibility</p:attrName>
                                        </p:attrNameLst>
                                      </p:cBhvr>
                                      <p:to>
                                        <p:strVal val="visible"/>
                                      </p:to>
                                    </p:set>
                                  </p:childTnLst>
                                </p:cTn>
                              </p:par>
                            </p:childTnLst>
                          </p:cTn>
                        </p:par>
                        <p:par>
                          <p:cTn id="38" fill="hold">
                            <p:stCondLst>
                              <p:cond delay="23010"/>
                            </p:stCondLst>
                            <p:childTnLst>
                              <p:par>
                                <p:cTn id="39" presetID="1" presetClass="entr" presetSubtype="0" fill="hold" grpId="0" nodeType="afterEffect">
                                  <p:stCondLst>
                                    <p:cond delay="1000"/>
                                  </p:stCondLst>
                                  <p:childTnLst>
                                    <p:set>
                                      <p:cBhvr>
                                        <p:cTn id="40" dur="1" fill="hold">
                                          <p:stCondLst>
                                            <p:cond delay="9"/>
                                          </p:stCondLst>
                                        </p:cTn>
                                        <p:tgtEl>
                                          <p:spTgt spid="182"/>
                                        </p:tgtEl>
                                        <p:attrNameLst>
                                          <p:attrName>style.visibility</p:attrName>
                                        </p:attrNameLst>
                                      </p:cBhvr>
                                      <p:to>
                                        <p:strVal val="visible"/>
                                      </p:to>
                                    </p:set>
                                  </p:childTnLst>
                                </p:cTn>
                              </p:par>
                            </p:childTnLst>
                          </p:cTn>
                        </p:par>
                        <p:par>
                          <p:cTn id="41" fill="hold">
                            <p:stCondLst>
                              <p:cond delay="24020"/>
                            </p:stCondLst>
                            <p:childTnLst>
                              <p:par>
                                <p:cTn id="42" presetID="1" presetClass="entr" presetSubtype="0" fill="hold" grpId="0" nodeType="afterEffect">
                                  <p:stCondLst>
                                    <p:cond delay="1000"/>
                                  </p:stCondLst>
                                  <p:childTnLst>
                                    <p:set>
                                      <p:cBhvr>
                                        <p:cTn id="43" dur="1" fill="hold">
                                          <p:stCondLst>
                                            <p:cond delay="9"/>
                                          </p:stCondLst>
                                        </p:cTn>
                                        <p:tgtEl>
                                          <p:spTgt spid="183"/>
                                        </p:tgtEl>
                                        <p:attrNameLst>
                                          <p:attrName>style.visibility</p:attrName>
                                        </p:attrNameLst>
                                      </p:cBhvr>
                                      <p:to>
                                        <p:strVal val="visible"/>
                                      </p:to>
                                    </p:set>
                                  </p:childTnLst>
                                </p:cTn>
                              </p:par>
                            </p:childTnLst>
                          </p:cTn>
                        </p:par>
                        <p:par>
                          <p:cTn id="44" fill="hold">
                            <p:stCondLst>
                              <p:cond delay="25030"/>
                            </p:stCondLst>
                            <p:childTnLst>
                              <p:par>
                                <p:cTn id="45" presetID="1" presetClass="entr" presetSubtype="0" fill="hold" grpId="0" nodeType="afterEffect">
                                  <p:stCondLst>
                                    <p:cond delay="1000"/>
                                  </p:stCondLst>
                                  <p:childTnLst>
                                    <p:set>
                                      <p:cBhvr>
                                        <p:cTn id="46" dur="1" fill="hold">
                                          <p:stCondLst>
                                            <p:cond delay="9"/>
                                          </p:stCondLst>
                                        </p:cTn>
                                        <p:tgtEl>
                                          <p:spTgt spid="184"/>
                                        </p:tgtEl>
                                        <p:attrNameLst>
                                          <p:attrName>style.visibility</p:attrName>
                                        </p:attrNameLst>
                                      </p:cBhvr>
                                      <p:to>
                                        <p:strVal val="visible"/>
                                      </p:to>
                                    </p:set>
                                  </p:childTnLst>
                                </p:cTn>
                              </p:par>
                            </p:childTnLst>
                          </p:cTn>
                        </p:par>
                        <p:par>
                          <p:cTn id="47" fill="hold">
                            <p:stCondLst>
                              <p:cond delay="26040"/>
                            </p:stCondLst>
                            <p:childTnLst>
                              <p:par>
                                <p:cTn id="48" presetID="1" presetClass="entr" presetSubtype="0" fill="hold" grpId="0" nodeType="afterEffect">
                                  <p:stCondLst>
                                    <p:cond delay="1000"/>
                                  </p:stCondLst>
                                  <p:childTnLst>
                                    <p:set>
                                      <p:cBhvr>
                                        <p:cTn id="49" dur="1" fill="hold">
                                          <p:stCondLst>
                                            <p:cond delay="9"/>
                                          </p:stCondLst>
                                        </p:cTn>
                                        <p:tgtEl>
                                          <p:spTgt spid="185"/>
                                        </p:tgtEl>
                                        <p:attrNameLst>
                                          <p:attrName>style.visibility</p:attrName>
                                        </p:attrNameLst>
                                      </p:cBhvr>
                                      <p:to>
                                        <p:strVal val="visible"/>
                                      </p:to>
                                    </p:set>
                                  </p:childTnLst>
                                </p:cTn>
                              </p:par>
                            </p:childTnLst>
                          </p:cTn>
                        </p:par>
                        <p:par>
                          <p:cTn id="50" fill="hold">
                            <p:stCondLst>
                              <p:cond delay="27050"/>
                            </p:stCondLst>
                            <p:childTnLst>
                              <p:par>
                                <p:cTn id="51" presetID="1" presetClass="entr" presetSubtype="0" fill="hold" grpId="0" nodeType="afterEffect">
                                  <p:stCondLst>
                                    <p:cond delay="1000"/>
                                  </p:stCondLst>
                                  <p:childTnLst>
                                    <p:set>
                                      <p:cBhvr>
                                        <p:cTn id="52" dur="1" fill="hold">
                                          <p:stCondLst>
                                            <p:cond delay="9"/>
                                          </p:stCondLst>
                                        </p:cTn>
                                        <p:tgtEl>
                                          <p:spTgt spid="186"/>
                                        </p:tgtEl>
                                        <p:attrNameLst>
                                          <p:attrName>style.visibility</p:attrName>
                                        </p:attrNameLst>
                                      </p:cBhvr>
                                      <p:to>
                                        <p:strVal val="visible"/>
                                      </p:to>
                                    </p:set>
                                  </p:childTnLst>
                                </p:cTn>
                              </p:par>
                            </p:childTnLst>
                          </p:cTn>
                        </p:par>
                        <p:par>
                          <p:cTn id="53" fill="hold">
                            <p:stCondLst>
                              <p:cond delay="28060"/>
                            </p:stCondLst>
                            <p:childTnLst>
                              <p:par>
                                <p:cTn id="54" presetID="1" presetClass="entr" presetSubtype="0" fill="hold" grpId="0" nodeType="afterEffect">
                                  <p:stCondLst>
                                    <p:cond delay="1000"/>
                                  </p:stCondLst>
                                  <p:childTnLst>
                                    <p:set>
                                      <p:cBhvr>
                                        <p:cTn id="55" dur="1" fill="hold">
                                          <p:stCondLst>
                                            <p:cond delay="9"/>
                                          </p:stCondLst>
                                        </p:cTn>
                                        <p:tgtEl>
                                          <p:spTgt spid="187"/>
                                        </p:tgtEl>
                                        <p:attrNameLst>
                                          <p:attrName>style.visibility</p:attrName>
                                        </p:attrNameLst>
                                      </p:cBhvr>
                                      <p:to>
                                        <p:strVal val="visible"/>
                                      </p:to>
                                    </p:set>
                                  </p:childTnLst>
                                </p:cTn>
                              </p:par>
                            </p:childTnLst>
                          </p:cTn>
                        </p:par>
                        <p:par>
                          <p:cTn id="56" fill="hold">
                            <p:stCondLst>
                              <p:cond delay="29070"/>
                            </p:stCondLst>
                            <p:childTnLst>
                              <p:par>
                                <p:cTn id="57" presetID="1" presetClass="entr" presetSubtype="0" fill="hold" grpId="0" nodeType="afterEffect">
                                  <p:stCondLst>
                                    <p:cond delay="1000"/>
                                  </p:stCondLst>
                                  <p:childTnLst>
                                    <p:set>
                                      <p:cBhvr>
                                        <p:cTn id="58" dur="1" fill="hold">
                                          <p:stCondLst>
                                            <p:cond delay="9"/>
                                          </p:stCondLst>
                                        </p:cTn>
                                        <p:tgtEl>
                                          <p:spTgt spid="188"/>
                                        </p:tgtEl>
                                        <p:attrNameLst>
                                          <p:attrName>style.visibility</p:attrName>
                                        </p:attrNameLst>
                                      </p:cBhvr>
                                      <p:to>
                                        <p:strVal val="visible"/>
                                      </p:to>
                                    </p:set>
                                  </p:childTnLst>
                                </p:cTn>
                              </p:par>
                            </p:childTnLst>
                          </p:cTn>
                        </p:par>
                        <p:par>
                          <p:cTn id="59" fill="hold">
                            <p:stCondLst>
                              <p:cond delay="30080"/>
                            </p:stCondLst>
                            <p:childTnLst>
                              <p:par>
                                <p:cTn id="60" presetID="1" presetClass="entr" presetSubtype="0" fill="hold" grpId="0" nodeType="afterEffect">
                                  <p:stCondLst>
                                    <p:cond delay="1000"/>
                                  </p:stCondLst>
                                  <p:childTnLst>
                                    <p:set>
                                      <p:cBhvr>
                                        <p:cTn id="61" dur="1" fill="hold">
                                          <p:stCondLst>
                                            <p:cond delay="9"/>
                                          </p:stCondLst>
                                        </p:cTn>
                                        <p:tgtEl>
                                          <p:spTgt spid="189"/>
                                        </p:tgtEl>
                                        <p:attrNameLst>
                                          <p:attrName>style.visibility</p:attrName>
                                        </p:attrNameLst>
                                      </p:cBhvr>
                                      <p:to>
                                        <p:strVal val="visible"/>
                                      </p:to>
                                    </p:set>
                                  </p:childTnLst>
                                </p:cTn>
                              </p:par>
                            </p:childTnLst>
                          </p:cTn>
                        </p:par>
                        <p:par>
                          <p:cTn id="62" fill="hold">
                            <p:stCondLst>
                              <p:cond delay="31090"/>
                            </p:stCondLst>
                            <p:childTnLst>
                              <p:par>
                                <p:cTn id="63" presetID="1" presetClass="entr" presetSubtype="0" fill="hold" grpId="0" nodeType="afterEffect">
                                  <p:stCondLst>
                                    <p:cond delay="1000"/>
                                  </p:stCondLst>
                                  <p:childTnLst>
                                    <p:set>
                                      <p:cBhvr>
                                        <p:cTn id="64" dur="1" fill="hold">
                                          <p:stCondLst>
                                            <p:cond delay="9"/>
                                          </p:stCondLst>
                                        </p:cTn>
                                        <p:tgtEl>
                                          <p:spTgt spid="190"/>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childTnLst>
                          </p:cTn>
                        </p:par>
                        <p:par>
                          <p:cTn id="65" fill="hold">
                            <p:stCondLst>
                              <p:cond delay="32100"/>
                            </p:stCondLst>
                            <p:childTnLst>
                              <p:par>
                                <p:cTn id="66" presetID="1" presetClass="entr" presetSubtype="0" fill="hold" grpId="0" nodeType="afterEffect">
                                  <p:stCondLst>
                                    <p:cond delay="1000"/>
                                  </p:stCondLst>
                                  <p:childTnLst>
                                    <p:set>
                                      <p:cBhvr>
                                        <p:cTn id="67" dur="1" fill="hold">
                                          <p:stCondLst>
                                            <p:cond delay="9"/>
                                          </p:stCondLst>
                                        </p:cTn>
                                        <p:tgtEl>
                                          <p:spTgt spid="191"/>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alarm clock.wav"/>
                                        </p:tgtEl>
                                      </p:cMediaNode>
                                    </p:audio>
                                  </p:sub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utoUpdateAnimBg="0"/>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p:bldP spid="19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flipH="1">
            <a:off x="1191801" y="761612"/>
            <a:ext cx="9863192" cy="3539430"/>
          </a:xfrm>
          <a:prstGeom prst="rect">
            <a:avLst/>
          </a:prstGeom>
          <a:noFill/>
        </p:spPr>
        <p:txBody>
          <a:bodyPr wrap="squar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TIẾT </a:t>
            </a:r>
            <a:r>
              <a:rPr lang="en-US" sz="3200" b="1" dirty="0" smtClean="0">
                <a:solidFill>
                  <a:srgbClr val="FF0000"/>
                </a:solidFill>
                <a:latin typeface="Times New Roman" panose="02020603050405020304" pitchFamily="18" charset="0"/>
                <a:cs typeface="Times New Roman" panose="02020603050405020304" pitchFamily="18" charset="0"/>
              </a:rPr>
              <a:t>2</a:t>
            </a:r>
            <a:endParaRPr lang="en-US" sz="3200" b="1" dirty="0" smtClean="0">
              <a:solidFill>
                <a:srgbClr val="FF0000"/>
              </a:solidFill>
              <a:latin typeface="Times New Roman" panose="02020603050405020304" pitchFamily="18" charset="0"/>
              <a:cs typeface="Times New Roman" panose="02020603050405020304" pitchFamily="18" charset="0"/>
            </a:endParaRPr>
          </a:p>
          <a:p>
            <a:pPr algn="ctr"/>
            <a:endParaRPr lang="en-US" sz="3200" b="1" dirty="0" smtClean="0">
              <a:latin typeface="Times New Roman" panose="02020603050405020304" pitchFamily="18" charset="0"/>
              <a:cs typeface="Times New Roman" panose="02020603050405020304" pitchFamily="18" charset="0"/>
            </a:endParaRPr>
          </a:p>
          <a:p>
            <a:r>
              <a:rPr lang="nl-NL" sz="3200" dirty="0" smtClean="0">
                <a:latin typeface="Times New Roman" panose="02020603050405020304" pitchFamily="18" charset="0"/>
                <a:cs typeface="Times New Roman" panose="02020603050405020304" pitchFamily="18" charset="0"/>
              </a:rPr>
              <a:t>Ôn </a:t>
            </a:r>
            <a:r>
              <a:rPr lang="nl-NL" sz="3200" dirty="0">
                <a:latin typeface="Times New Roman" panose="02020603050405020304" pitchFamily="18" charset="0"/>
                <a:cs typeface="Times New Roman" panose="02020603050405020304" pitchFamily="18" charset="0"/>
              </a:rPr>
              <a:t>tập kiến thức đã học </a:t>
            </a:r>
            <a:r>
              <a:rPr lang="nl-NL" sz="3200" dirty="0" smtClean="0">
                <a:latin typeface="Times New Roman" panose="02020603050405020304" pitchFamily="18" charset="0"/>
                <a:cs typeface="Times New Roman" panose="02020603050405020304" pitchFamily="18" charset="0"/>
              </a:rPr>
              <a:t>về</a:t>
            </a:r>
            <a:r>
              <a:rPr lang="nl-NL" sz="3200" dirty="0" smtClean="0">
                <a:latin typeface="Times New Roman" panose="02020603050405020304" pitchFamily="18" charset="0"/>
                <a:cs typeface="Times New Roman" panose="02020603050405020304" pitchFamily="18" charset="0"/>
              </a:rPr>
              <a:t>:</a:t>
            </a:r>
          </a:p>
          <a:p>
            <a:endParaRPr lang="nl-NL" sz="3200" dirty="0" smtClean="0">
              <a:latin typeface="Times New Roman" panose="02020603050405020304" pitchFamily="18" charset="0"/>
              <a:cs typeface="Times New Roman" panose="02020603050405020304" pitchFamily="18" charset="0"/>
            </a:endParaRPr>
          </a:p>
          <a:p>
            <a:pPr marL="457200" lvl="0" indent="-457200">
              <a:buFont typeface="Wingdings" panose="05000000000000000000" pitchFamily="2" charset="2"/>
              <a:buChar char="v"/>
            </a:pPr>
            <a:r>
              <a:rPr lang="nl-NL" sz="3200" dirty="0">
                <a:latin typeface="Times New Roman" panose="02020603050405020304" pitchFamily="18" charset="0"/>
                <a:cs typeface="Times New Roman" panose="02020603050405020304" pitchFamily="18" charset="0"/>
              </a:rPr>
              <a:t>T</a:t>
            </a:r>
            <a:r>
              <a:rPr lang="nl-NL" sz="3200" dirty="0" smtClean="0">
                <a:solidFill>
                  <a:prstClr val="black"/>
                </a:solidFill>
                <a:latin typeface="Times New Roman" panose="02020603050405020304" pitchFamily="18" charset="0"/>
                <a:cs typeface="Times New Roman" panose="02020603050405020304" pitchFamily="18" charset="0"/>
              </a:rPr>
              <a:t>ính </a:t>
            </a:r>
            <a:r>
              <a:rPr lang="nl-NL" sz="3200" dirty="0">
                <a:solidFill>
                  <a:prstClr val="black"/>
                </a:solidFill>
                <a:latin typeface="Times New Roman" panose="02020603050405020304" pitchFamily="18" charset="0"/>
                <a:cs typeface="Times New Roman" panose="02020603050405020304" pitchFamily="18" charset="0"/>
              </a:rPr>
              <a:t>chất các đường đồng quy của các đường đặc biệt trong tam giác như: trung tuyến, trung trực, phân giác, đường cao.</a:t>
            </a:r>
            <a:endParaRPr lang="en-US"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8560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174">
            <a:extLst>
              <a:ext uri="{FF2B5EF4-FFF2-40B4-BE49-F238E27FC236}">
                <a16:creationId xmlns:a16="http://schemas.microsoft.com/office/drawing/2014/main" id="{52691D40-8C0E-4667-A610-1C54EA7D9EE2}"/>
              </a:ext>
            </a:extLst>
          </p:cNvPr>
          <p:cNvSpPr/>
          <p:nvPr/>
        </p:nvSpPr>
        <p:spPr>
          <a:xfrm>
            <a:off x="4795139" y="57547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a:t>
            </a:r>
            <a:r>
              <a:rPr lang="en-US" sz="5400" b="1" dirty="0" smtClean="0">
                <a:latin typeface="Times New Roman" panose="02020603050405020304" pitchFamily="18" charset="0"/>
                <a:cs typeface="Times New Roman" panose="02020603050405020304" pitchFamily="18" charset="0"/>
              </a:rPr>
              <a:t>30</a:t>
            </a:r>
            <a:endParaRPr lang="en-US" sz="5400" b="1" dirty="0">
              <a:latin typeface="Times New Roman" panose="02020603050405020304" pitchFamily="18" charset="0"/>
              <a:cs typeface="Times New Roman" panose="02020603050405020304" pitchFamily="18" charset="0"/>
            </a:endParaRPr>
          </a:p>
        </p:txBody>
      </p:sp>
      <p:sp>
        <p:nvSpPr>
          <p:cNvPr id="6" name="Choice_D"/>
          <p:cNvSpPr/>
          <p:nvPr/>
        </p:nvSpPr>
        <p:spPr>
          <a:xfrm>
            <a:off x="9111874" y="3937914"/>
            <a:ext cx="2696667"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1"/>
                </a:solidFill>
              </a:rPr>
              <a:t>D. </a:t>
            </a:r>
            <a:r>
              <a:rPr lang="en-US" sz="3200" dirty="0" smtClean="0">
                <a:solidFill>
                  <a:schemeClr val="tx1"/>
                </a:solidFill>
              </a:rPr>
              <a:t>6,5 </a:t>
            </a:r>
            <a:r>
              <a:rPr lang="en-US" sz="3200" dirty="0" smtClean="0">
                <a:solidFill>
                  <a:schemeClr val="tx1"/>
                </a:solidFill>
              </a:rPr>
              <a:t>cm</a:t>
            </a:r>
            <a:endParaRPr lang="en-US" sz="3200" dirty="0">
              <a:solidFill>
                <a:schemeClr val="tx1"/>
              </a:solidFill>
            </a:endParaRPr>
          </a:p>
        </p:txBody>
      </p:sp>
      <p:sp>
        <p:nvSpPr>
          <p:cNvPr id="5" name="Choice_C"/>
          <p:cNvSpPr/>
          <p:nvPr/>
        </p:nvSpPr>
        <p:spPr>
          <a:xfrm>
            <a:off x="6289967" y="3937914"/>
            <a:ext cx="2271967"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1"/>
                </a:solidFill>
              </a:rPr>
              <a:t>C</a:t>
            </a:r>
            <a:r>
              <a:rPr lang="en-US" sz="3200" dirty="0" smtClean="0">
                <a:solidFill>
                  <a:schemeClr val="tx1"/>
                </a:solidFill>
              </a:rPr>
              <a:t>. </a:t>
            </a:r>
            <a:r>
              <a:rPr lang="en-US" sz="3200" dirty="0" smtClean="0">
                <a:solidFill>
                  <a:schemeClr val="tx1"/>
                </a:solidFill>
              </a:rPr>
              <a:t>5 cm</a:t>
            </a:r>
            <a:endParaRPr lang="en-US" sz="3200" dirty="0">
              <a:solidFill>
                <a:schemeClr val="tx1"/>
              </a:solidFill>
            </a:endParaRPr>
          </a:p>
        </p:txBody>
      </p:sp>
      <p:sp>
        <p:nvSpPr>
          <p:cNvPr id="7" name="Choice_B"/>
          <p:cNvSpPr/>
          <p:nvPr/>
        </p:nvSpPr>
        <p:spPr>
          <a:xfrm>
            <a:off x="3342125" y="3937914"/>
            <a:ext cx="2397902"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1"/>
                </a:solidFill>
              </a:rPr>
              <a:t>B. </a:t>
            </a:r>
            <a:r>
              <a:rPr lang="en-US" sz="3200" dirty="0" smtClean="0">
                <a:solidFill>
                  <a:schemeClr val="tx1"/>
                </a:solidFill>
              </a:rPr>
              <a:t>6 cm</a:t>
            </a:r>
            <a:endParaRPr lang="en-US" sz="3200" dirty="0">
              <a:solidFill>
                <a:schemeClr val="tx1"/>
              </a:solidFill>
            </a:endParaRPr>
          </a:p>
        </p:txBody>
      </p:sp>
      <p:sp>
        <p:nvSpPr>
          <p:cNvPr id="4" name="Choice_A"/>
          <p:cNvSpPr/>
          <p:nvPr/>
        </p:nvSpPr>
        <p:spPr>
          <a:xfrm>
            <a:off x="248690" y="3939695"/>
            <a:ext cx="2543496"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1"/>
                </a:solidFill>
              </a:rPr>
              <a:t>A.</a:t>
            </a:r>
            <a:r>
              <a:rPr lang="en-US" sz="3200" b="1" dirty="0">
                <a:solidFill>
                  <a:schemeClr val="tx1"/>
                </a:solidFill>
              </a:rPr>
              <a:t> </a:t>
            </a:r>
            <a:r>
              <a:rPr lang="en-US" sz="3200" dirty="0" smtClean="0">
                <a:solidFill>
                  <a:schemeClr val="tx1"/>
                </a:solidFill>
              </a:rPr>
              <a:t>5,5 </a:t>
            </a:r>
            <a:r>
              <a:rPr lang="en-US" sz="3200" dirty="0" smtClean="0">
                <a:solidFill>
                  <a:schemeClr val="tx1"/>
                </a:solidFill>
              </a:rPr>
              <a:t>cm</a:t>
            </a:r>
            <a:endParaRPr lang="en-US" sz="3200" dirty="0">
              <a:solidFill>
                <a:schemeClr val="tx1"/>
              </a:solidFill>
            </a:endParaRPr>
          </a:p>
        </p:txBody>
      </p:sp>
      <p:sp>
        <p:nvSpPr>
          <p:cNvPr id="8" name="Question"/>
          <p:cNvSpPr/>
          <p:nvPr/>
        </p:nvSpPr>
        <p:spPr>
          <a:xfrm>
            <a:off x="248690" y="399997"/>
            <a:ext cx="10920053" cy="2196246"/>
          </a:xfrm>
          <a:prstGeom prst="hexagon">
            <a:avLst/>
          </a:prstGeom>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lang="vi-VN" sz="3800" b="1" dirty="0" smtClean="0">
                <a:solidFill>
                  <a:srgbClr val="FF0000"/>
                </a:solidFill>
                <a:latin typeface="Times New Roman" panose="02020603050405020304" pitchFamily="18" charset="0"/>
                <a:cs typeface="Times New Roman" panose="02020603050405020304" pitchFamily="18" charset="0"/>
              </a:rPr>
              <a:t>Câu </a:t>
            </a:r>
            <a:r>
              <a:rPr lang="en-US" sz="3800" b="1" dirty="0" smtClean="0">
                <a:solidFill>
                  <a:srgbClr val="FF0000"/>
                </a:solidFill>
                <a:latin typeface="Times New Roman" panose="02020603050405020304" pitchFamily="18" charset="0"/>
                <a:cs typeface="Times New Roman" panose="02020603050405020304" pitchFamily="18" charset="0"/>
              </a:rPr>
              <a:t>17</a:t>
            </a:r>
            <a:r>
              <a:rPr lang="vi-VN" sz="3800" b="1" dirty="0" smtClean="0">
                <a:solidFill>
                  <a:srgbClr val="FF0000"/>
                </a:solidFill>
                <a:latin typeface="Times New Roman" panose="02020603050405020304" pitchFamily="18" charset="0"/>
                <a:cs typeface="Times New Roman" panose="02020603050405020304" pitchFamily="18" charset="0"/>
              </a:rPr>
              <a:t>: </a:t>
            </a:r>
            <a:r>
              <a:rPr lang="vi-VN" sz="3800" dirty="0">
                <a:solidFill>
                  <a:srgbClr val="FF0000"/>
                </a:solidFill>
                <a:latin typeface="Times New Roman" panose="02020603050405020304" pitchFamily="18" charset="0"/>
                <a:cs typeface="Times New Roman" panose="02020603050405020304" pitchFamily="18" charset="0"/>
              </a:rPr>
              <a:t>Cho tam giác ABC vuông tại A, biết BC = 11 cm. Đường trung tuyến AM có độ dài là:</a:t>
            </a:r>
            <a:endParaRPr lang="en-US" sz="3800" dirty="0">
              <a:solidFill>
                <a:srgbClr val="FF0000"/>
              </a:solidFill>
              <a:latin typeface="Times New Roman" panose="02020603050405020304" pitchFamily="18" charset="0"/>
              <a:cs typeface="Times New Roman" panose="02020603050405020304" pitchFamily="18" charset="0"/>
            </a:endParaRPr>
          </a:p>
        </p:txBody>
      </p:sp>
      <p:sp>
        <p:nvSpPr>
          <p:cNvPr id="180" name="Rectangle: Rounded Corners 174">
            <a:extLst>
              <a:ext uri="{FF2B5EF4-FFF2-40B4-BE49-F238E27FC236}">
                <a16:creationId xmlns:a16="http://schemas.microsoft.com/office/drawing/2014/main" id="{52691D40-8C0E-4667-A610-1C54EA7D9EE2}"/>
              </a:ext>
            </a:extLst>
          </p:cNvPr>
          <p:cNvSpPr/>
          <p:nvPr/>
        </p:nvSpPr>
        <p:spPr>
          <a:xfrm>
            <a:off x="4786434" y="5747664"/>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4802493" y="574057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4802874" y="575156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4770375" y="572958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4802493" y="571149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4793788" y="5722734"/>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4793787" y="574440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4786434" y="575475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4826599" y="5733996"/>
            <a:ext cx="2212295"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4791392" y="5736673"/>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4777728" y="5714759"/>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4777728" y="5732775"/>
            <a:ext cx="2339261"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199" name="Choice_C"/>
          <p:cNvSpPr/>
          <p:nvPr/>
        </p:nvSpPr>
        <p:spPr>
          <a:xfrm>
            <a:off x="248690" y="3936165"/>
            <a:ext cx="2543495"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A. </a:t>
            </a:r>
            <a:r>
              <a:rPr lang="en-US" sz="3200" dirty="0">
                <a:solidFill>
                  <a:schemeClr val="tx1"/>
                </a:solidFill>
              </a:rPr>
              <a:t>5,5 cm</a:t>
            </a:r>
            <a:endParaRPr lang="en-US" sz="3200" dirty="0">
              <a:solidFill>
                <a:schemeClr val="tx1"/>
              </a:solidFill>
            </a:endParaRPr>
          </a:p>
        </p:txBody>
      </p:sp>
    </p:spTree>
    <p:extLst>
      <p:ext uri="{BB962C8B-B14F-4D97-AF65-F5344CB8AC3E}">
        <p14:creationId xmlns:p14="http://schemas.microsoft.com/office/powerpoint/2010/main" val="40346557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999"/>
                                          </p:stCondLst>
                                        </p:cTn>
                                        <p:tgtEl>
                                          <p:spTgt spid="21"/>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grpId="0" nodeType="afterEffect">
                                  <p:stCondLst>
                                    <p:cond delay="1000"/>
                                  </p:stCondLst>
                                  <p:childTnLst>
                                    <p:set>
                                      <p:cBhvr>
                                        <p:cTn id="34" dur="1" fill="hold">
                                          <p:stCondLst>
                                            <p:cond delay="19999"/>
                                          </p:stCondLst>
                                        </p:cTn>
                                        <p:tgtEl>
                                          <p:spTgt spid="180"/>
                                        </p:tgtEl>
                                        <p:attrNameLst>
                                          <p:attrName>style.visibility</p:attrName>
                                        </p:attrNameLst>
                                      </p:cBhvr>
                                      <p:to>
                                        <p:strVal val="visible"/>
                                      </p:to>
                                    </p:set>
                                  </p:childTnLst>
                                </p:cTn>
                              </p:par>
                            </p:childTnLst>
                          </p:cTn>
                        </p:par>
                        <p:par>
                          <p:cTn id="35" fill="hold">
                            <p:stCondLst>
                              <p:cond delay="22000"/>
                            </p:stCondLst>
                            <p:childTnLst>
                              <p:par>
                                <p:cTn id="36" presetID="1" presetClass="entr" presetSubtype="0" fill="hold" grpId="0" nodeType="afterEffect">
                                  <p:stCondLst>
                                    <p:cond delay="1000"/>
                                  </p:stCondLst>
                                  <p:childTnLst>
                                    <p:set>
                                      <p:cBhvr>
                                        <p:cTn id="37" dur="1" fill="hold">
                                          <p:stCondLst>
                                            <p:cond delay="9"/>
                                          </p:stCondLst>
                                        </p:cTn>
                                        <p:tgtEl>
                                          <p:spTgt spid="181"/>
                                        </p:tgtEl>
                                        <p:attrNameLst>
                                          <p:attrName>style.visibility</p:attrName>
                                        </p:attrNameLst>
                                      </p:cBhvr>
                                      <p:to>
                                        <p:strVal val="visible"/>
                                      </p:to>
                                    </p:set>
                                  </p:childTnLst>
                                </p:cTn>
                              </p:par>
                            </p:childTnLst>
                          </p:cTn>
                        </p:par>
                        <p:par>
                          <p:cTn id="38" fill="hold">
                            <p:stCondLst>
                              <p:cond delay="23010"/>
                            </p:stCondLst>
                            <p:childTnLst>
                              <p:par>
                                <p:cTn id="39" presetID="1" presetClass="entr" presetSubtype="0" fill="hold" grpId="0" nodeType="afterEffect">
                                  <p:stCondLst>
                                    <p:cond delay="1000"/>
                                  </p:stCondLst>
                                  <p:childTnLst>
                                    <p:set>
                                      <p:cBhvr>
                                        <p:cTn id="40" dur="1" fill="hold">
                                          <p:stCondLst>
                                            <p:cond delay="9"/>
                                          </p:stCondLst>
                                        </p:cTn>
                                        <p:tgtEl>
                                          <p:spTgt spid="182"/>
                                        </p:tgtEl>
                                        <p:attrNameLst>
                                          <p:attrName>style.visibility</p:attrName>
                                        </p:attrNameLst>
                                      </p:cBhvr>
                                      <p:to>
                                        <p:strVal val="visible"/>
                                      </p:to>
                                    </p:set>
                                  </p:childTnLst>
                                </p:cTn>
                              </p:par>
                            </p:childTnLst>
                          </p:cTn>
                        </p:par>
                        <p:par>
                          <p:cTn id="41" fill="hold">
                            <p:stCondLst>
                              <p:cond delay="24020"/>
                            </p:stCondLst>
                            <p:childTnLst>
                              <p:par>
                                <p:cTn id="42" presetID="1" presetClass="entr" presetSubtype="0" fill="hold" grpId="0" nodeType="afterEffect">
                                  <p:stCondLst>
                                    <p:cond delay="1000"/>
                                  </p:stCondLst>
                                  <p:childTnLst>
                                    <p:set>
                                      <p:cBhvr>
                                        <p:cTn id="43" dur="1" fill="hold">
                                          <p:stCondLst>
                                            <p:cond delay="9"/>
                                          </p:stCondLst>
                                        </p:cTn>
                                        <p:tgtEl>
                                          <p:spTgt spid="183"/>
                                        </p:tgtEl>
                                        <p:attrNameLst>
                                          <p:attrName>style.visibility</p:attrName>
                                        </p:attrNameLst>
                                      </p:cBhvr>
                                      <p:to>
                                        <p:strVal val="visible"/>
                                      </p:to>
                                    </p:set>
                                  </p:childTnLst>
                                </p:cTn>
                              </p:par>
                            </p:childTnLst>
                          </p:cTn>
                        </p:par>
                        <p:par>
                          <p:cTn id="44" fill="hold">
                            <p:stCondLst>
                              <p:cond delay="25030"/>
                            </p:stCondLst>
                            <p:childTnLst>
                              <p:par>
                                <p:cTn id="45" presetID="1" presetClass="entr" presetSubtype="0" fill="hold" grpId="0" nodeType="afterEffect">
                                  <p:stCondLst>
                                    <p:cond delay="1000"/>
                                  </p:stCondLst>
                                  <p:childTnLst>
                                    <p:set>
                                      <p:cBhvr>
                                        <p:cTn id="46" dur="1" fill="hold">
                                          <p:stCondLst>
                                            <p:cond delay="9"/>
                                          </p:stCondLst>
                                        </p:cTn>
                                        <p:tgtEl>
                                          <p:spTgt spid="184"/>
                                        </p:tgtEl>
                                        <p:attrNameLst>
                                          <p:attrName>style.visibility</p:attrName>
                                        </p:attrNameLst>
                                      </p:cBhvr>
                                      <p:to>
                                        <p:strVal val="visible"/>
                                      </p:to>
                                    </p:set>
                                  </p:childTnLst>
                                </p:cTn>
                              </p:par>
                            </p:childTnLst>
                          </p:cTn>
                        </p:par>
                        <p:par>
                          <p:cTn id="47" fill="hold">
                            <p:stCondLst>
                              <p:cond delay="26040"/>
                            </p:stCondLst>
                            <p:childTnLst>
                              <p:par>
                                <p:cTn id="48" presetID="1" presetClass="entr" presetSubtype="0" fill="hold" grpId="0" nodeType="afterEffect">
                                  <p:stCondLst>
                                    <p:cond delay="1000"/>
                                  </p:stCondLst>
                                  <p:childTnLst>
                                    <p:set>
                                      <p:cBhvr>
                                        <p:cTn id="49" dur="1" fill="hold">
                                          <p:stCondLst>
                                            <p:cond delay="9"/>
                                          </p:stCondLst>
                                        </p:cTn>
                                        <p:tgtEl>
                                          <p:spTgt spid="185"/>
                                        </p:tgtEl>
                                        <p:attrNameLst>
                                          <p:attrName>style.visibility</p:attrName>
                                        </p:attrNameLst>
                                      </p:cBhvr>
                                      <p:to>
                                        <p:strVal val="visible"/>
                                      </p:to>
                                    </p:set>
                                  </p:childTnLst>
                                </p:cTn>
                              </p:par>
                            </p:childTnLst>
                          </p:cTn>
                        </p:par>
                        <p:par>
                          <p:cTn id="50" fill="hold">
                            <p:stCondLst>
                              <p:cond delay="27050"/>
                            </p:stCondLst>
                            <p:childTnLst>
                              <p:par>
                                <p:cTn id="51" presetID="1" presetClass="entr" presetSubtype="0" fill="hold" grpId="0" nodeType="afterEffect">
                                  <p:stCondLst>
                                    <p:cond delay="1000"/>
                                  </p:stCondLst>
                                  <p:childTnLst>
                                    <p:set>
                                      <p:cBhvr>
                                        <p:cTn id="52" dur="1" fill="hold">
                                          <p:stCondLst>
                                            <p:cond delay="9"/>
                                          </p:stCondLst>
                                        </p:cTn>
                                        <p:tgtEl>
                                          <p:spTgt spid="186"/>
                                        </p:tgtEl>
                                        <p:attrNameLst>
                                          <p:attrName>style.visibility</p:attrName>
                                        </p:attrNameLst>
                                      </p:cBhvr>
                                      <p:to>
                                        <p:strVal val="visible"/>
                                      </p:to>
                                    </p:set>
                                  </p:childTnLst>
                                </p:cTn>
                              </p:par>
                            </p:childTnLst>
                          </p:cTn>
                        </p:par>
                        <p:par>
                          <p:cTn id="53" fill="hold">
                            <p:stCondLst>
                              <p:cond delay="28060"/>
                            </p:stCondLst>
                            <p:childTnLst>
                              <p:par>
                                <p:cTn id="54" presetID="1" presetClass="entr" presetSubtype="0" fill="hold" grpId="0" nodeType="afterEffect">
                                  <p:stCondLst>
                                    <p:cond delay="1000"/>
                                  </p:stCondLst>
                                  <p:childTnLst>
                                    <p:set>
                                      <p:cBhvr>
                                        <p:cTn id="55" dur="1" fill="hold">
                                          <p:stCondLst>
                                            <p:cond delay="9"/>
                                          </p:stCondLst>
                                        </p:cTn>
                                        <p:tgtEl>
                                          <p:spTgt spid="187"/>
                                        </p:tgtEl>
                                        <p:attrNameLst>
                                          <p:attrName>style.visibility</p:attrName>
                                        </p:attrNameLst>
                                      </p:cBhvr>
                                      <p:to>
                                        <p:strVal val="visible"/>
                                      </p:to>
                                    </p:set>
                                  </p:childTnLst>
                                </p:cTn>
                              </p:par>
                            </p:childTnLst>
                          </p:cTn>
                        </p:par>
                        <p:par>
                          <p:cTn id="56" fill="hold">
                            <p:stCondLst>
                              <p:cond delay="29070"/>
                            </p:stCondLst>
                            <p:childTnLst>
                              <p:par>
                                <p:cTn id="57" presetID="1" presetClass="entr" presetSubtype="0" fill="hold" grpId="0" nodeType="afterEffect">
                                  <p:stCondLst>
                                    <p:cond delay="1000"/>
                                  </p:stCondLst>
                                  <p:childTnLst>
                                    <p:set>
                                      <p:cBhvr>
                                        <p:cTn id="58" dur="1" fill="hold">
                                          <p:stCondLst>
                                            <p:cond delay="9"/>
                                          </p:stCondLst>
                                        </p:cTn>
                                        <p:tgtEl>
                                          <p:spTgt spid="188"/>
                                        </p:tgtEl>
                                        <p:attrNameLst>
                                          <p:attrName>style.visibility</p:attrName>
                                        </p:attrNameLst>
                                      </p:cBhvr>
                                      <p:to>
                                        <p:strVal val="visible"/>
                                      </p:to>
                                    </p:set>
                                  </p:childTnLst>
                                </p:cTn>
                              </p:par>
                            </p:childTnLst>
                          </p:cTn>
                        </p:par>
                        <p:par>
                          <p:cTn id="59" fill="hold">
                            <p:stCondLst>
                              <p:cond delay="30080"/>
                            </p:stCondLst>
                            <p:childTnLst>
                              <p:par>
                                <p:cTn id="60" presetID="1" presetClass="entr" presetSubtype="0" fill="hold" grpId="0" nodeType="afterEffect">
                                  <p:stCondLst>
                                    <p:cond delay="1000"/>
                                  </p:stCondLst>
                                  <p:childTnLst>
                                    <p:set>
                                      <p:cBhvr>
                                        <p:cTn id="61" dur="1" fill="hold">
                                          <p:stCondLst>
                                            <p:cond delay="9"/>
                                          </p:stCondLst>
                                        </p:cTn>
                                        <p:tgtEl>
                                          <p:spTgt spid="189"/>
                                        </p:tgtEl>
                                        <p:attrNameLst>
                                          <p:attrName>style.visibility</p:attrName>
                                        </p:attrNameLst>
                                      </p:cBhvr>
                                      <p:to>
                                        <p:strVal val="visible"/>
                                      </p:to>
                                    </p:set>
                                  </p:childTnLst>
                                </p:cTn>
                              </p:par>
                            </p:childTnLst>
                          </p:cTn>
                        </p:par>
                        <p:par>
                          <p:cTn id="62" fill="hold">
                            <p:stCondLst>
                              <p:cond delay="31090"/>
                            </p:stCondLst>
                            <p:childTnLst>
                              <p:par>
                                <p:cTn id="63" presetID="1" presetClass="entr" presetSubtype="0" fill="hold" grpId="0" nodeType="afterEffect">
                                  <p:stCondLst>
                                    <p:cond delay="1000"/>
                                  </p:stCondLst>
                                  <p:childTnLst>
                                    <p:set>
                                      <p:cBhvr>
                                        <p:cTn id="64" dur="1" fill="hold">
                                          <p:stCondLst>
                                            <p:cond delay="9"/>
                                          </p:stCondLst>
                                        </p:cTn>
                                        <p:tgtEl>
                                          <p:spTgt spid="190"/>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childTnLst>
                          </p:cTn>
                        </p:par>
                        <p:par>
                          <p:cTn id="65" fill="hold">
                            <p:stCondLst>
                              <p:cond delay="32100"/>
                            </p:stCondLst>
                            <p:childTnLst>
                              <p:par>
                                <p:cTn id="66" presetID="1" presetClass="entr" presetSubtype="0" fill="hold" grpId="0" nodeType="afterEffect">
                                  <p:stCondLst>
                                    <p:cond delay="1000"/>
                                  </p:stCondLst>
                                  <p:childTnLst>
                                    <p:set>
                                      <p:cBhvr>
                                        <p:cTn id="67" dur="1" fill="hold">
                                          <p:stCondLst>
                                            <p:cond delay="9"/>
                                          </p:stCondLst>
                                        </p:cTn>
                                        <p:tgtEl>
                                          <p:spTgt spid="191"/>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alarm clock.wav"/>
                                        </p:tgtEl>
                                      </p:cMediaNode>
                                    </p:audio>
                                  </p:sub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utoUpdateAnimBg="0"/>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p:bldP spid="1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ice_D"/>
          <p:cNvSpPr/>
          <p:nvPr/>
        </p:nvSpPr>
        <p:spPr>
          <a:xfrm>
            <a:off x="6440130" y="4262577"/>
            <a:ext cx="5294465" cy="1005840"/>
          </a:xfrm>
          <a:prstGeom prst="hexagon">
            <a:avLst/>
          </a:prstGeom>
          <a:solidFill>
            <a:schemeClr val="accent6">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D. </a:t>
            </a:r>
            <a:r>
              <a:rPr lang="vi-VN" sz="3200" dirty="0">
                <a:solidFill>
                  <a:schemeClr val="tx1"/>
                </a:solidFill>
              </a:rPr>
              <a:t>Cả ba phương án trên đều </a:t>
            </a:r>
            <a:r>
              <a:rPr lang="vi-VN" sz="3200" dirty="0" smtClean="0">
                <a:solidFill>
                  <a:schemeClr val="tx1"/>
                </a:solidFill>
              </a:rPr>
              <a:t>sai</a:t>
            </a:r>
            <a:r>
              <a:rPr lang="en-US" sz="3200" dirty="0" smtClean="0">
                <a:solidFill>
                  <a:schemeClr val="tx1"/>
                </a:solidFill>
              </a:rPr>
              <a:t>.</a:t>
            </a:r>
            <a:endParaRPr lang="vi-VN" sz="3200" dirty="0">
              <a:solidFill>
                <a:schemeClr val="tx1"/>
              </a:solidFill>
            </a:endParaRPr>
          </a:p>
        </p:txBody>
      </p:sp>
      <p:sp>
        <p:nvSpPr>
          <p:cNvPr id="5" name="Choice_C"/>
          <p:cNvSpPr/>
          <p:nvPr/>
        </p:nvSpPr>
        <p:spPr>
          <a:xfrm>
            <a:off x="6440130" y="3028034"/>
            <a:ext cx="5294466" cy="1005840"/>
          </a:xfrm>
          <a:prstGeom prst="hexagon">
            <a:avLst/>
          </a:prstGeom>
          <a:solidFill>
            <a:srgbClr val="00B0F0"/>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C</a:t>
            </a:r>
            <a:r>
              <a:rPr lang="en-US" sz="3200" b="1" dirty="0" smtClean="0">
                <a:solidFill>
                  <a:schemeClr val="tx1"/>
                </a:solidFill>
              </a:rPr>
              <a:t>. </a:t>
            </a:r>
            <a:r>
              <a:rPr lang="en-US" sz="3200" dirty="0" smtClean="0">
                <a:solidFill>
                  <a:schemeClr val="tx1"/>
                </a:solidFill>
              </a:rPr>
              <a:t>NA = NB</a:t>
            </a:r>
            <a:endParaRPr lang="en-US" sz="3200" dirty="0">
              <a:solidFill>
                <a:schemeClr val="tx1"/>
              </a:solidFill>
            </a:endParaRPr>
          </a:p>
        </p:txBody>
      </p:sp>
      <p:sp>
        <p:nvSpPr>
          <p:cNvPr id="7" name="Choice_B"/>
          <p:cNvSpPr/>
          <p:nvPr/>
        </p:nvSpPr>
        <p:spPr>
          <a:xfrm>
            <a:off x="297392" y="4278205"/>
            <a:ext cx="5189007" cy="1005840"/>
          </a:xfrm>
          <a:prstGeom prst="hexagon">
            <a:avLst/>
          </a:prstGeom>
          <a:solidFill>
            <a:schemeClr val="accent6">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B</a:t>
            </a:r>
            <a:r>
              <a:rPr lang="en-US" sz="3200" b="1" dirty="0" smtClean="0">
                <a:solidFill>
                  <a:schemeClr val="tx1"/>
                </a:solidFill>
              </a:rPr>
              <a:t>. </a:t>
            </a:r>
            <a:r>
              <a:rPr lang="en-US" sz="3200" dirty="0" smtClean="0">
                <a:solidFill>
                  <a:schemeClr val="tx1"/>
                </a:solidFill>
              </a:rPr>
              <a:t>NA </a:t>
            </a:r>
            <a:r>
              <a:rPr lang="en-US" sz="3200" dirty="0">
                <a:solidFill>
                  <a:schemeClr val="tx1"/>
                </a:solidFill>
              </a:rPr>
              <a:t>&gt;</a:t>
            </a:r>
            <a:r>
              <a:rPr lang="en-US" sz="3200" dirty="0" smtClean="0">
                <a:solidFill>
                  <a:schemeClr val="tx1"/>
                </a:solidFill>
              </a:rPr>
              <a:t> </a:t>
            </a:r>
            <a:r>
              <a:rPr lang="en-US" sz="3200" dirty="0" smtClean="0">
                <a:solidFill>
                  <a:schemeClr val="tx1"/>
                </a:solidFill>
              </a:rPr>
              <a:t>NB</a:t>
            </a:r>
            <a:endParaRPr lang="en-US" sz="3200" dirty="0">
              <a:solidFill>
                <a:schemeClr val="tx1"/>
              </a:solidFill>
            </a:endParaRPr>
          </a:p>
        </p:txBody>
      </p:sp>
      <p:sp>
        <p:nvSpPr>
          <p:cNvPr id="4" name="Choice_A"/>
          <p:cNvSpPr/>
          <p:nvPr/>
        </p:nvSpPr>
        <p:spPr>
          <a:xfrm>
            <a:off x="297393" y="3028034"/>
            <a:ext cx="5189007" cy="1005840"/>
          </a:xfrm>
          <a:prstGeom prst="hexagon">
            <a:avLst/>
          </a:prstGeom>
          <a:solidFill>
            <a:srgbClr val="00B0F0"/>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A. </a:t>
            </a:r>
            <a:r>
              <a:rPr lang="en-US" sz="3200" dirty="0" smtClean="0">
                <a:solidFill>
                  <a:schemeClr val="tx1"/>
                </a:solidFill>
              </a:rPr>
              <a:t>NA</a:t>
            </a:r>
            <a:r>
              <a:rPr lang="en-US" sz="3200" dirty="0" smtClean="0">
                <a:solidFill>
                  <a:schemeClr val="tx1"/>
                </a:solidFill>
              </a:rPr>
              <a:t> </a:t>
            </a:r>
            <a:r>
              <a:rPr lang="en-US" sz="3200" dirty="0">
                <a:solidFill>
                  <a:schemeClr val="tx1"/>
                </a:solidFill>
              </a:rPr>
              <a:t>&lt; </a:t>
            </a:r>
            <a:r>
              <a:rPr lang="en-US" sz="3200" dirty="0" smtClean="0">
                <a:solidFill>
                  <a:schemeClr val="tx1"/>
                </a:solidFill>
              </a:rPr>
              <a:t>NB</a:t>
            </a:r>
            <a:endParaRPr lang="en-US" sz="3200" dirty="0">
              <a:solidFill>
                <a:schemeClr val="tx1"/>
              </a:solidFill>
            </a:endParaRPr>
          </a:p>
        </p:txBody>
      </p:sp>
      <p:sp>
        <p:nvSpPr>
          <p:cNvPr id="8" name="Question"/>
          <p:cNvSpPr/>
          <p:nvPr/>
        </p:nvSpPr>
        <p:spPr>
          <a:xfrm>
            <a:off x="297393" y="689348"/>
            <a:ext cx="11437202" cy="1378424"/>
          </a:xfrm>
          <a:prstGeom prst="hexagon">
            <a:avLst/>
          </a:prstGeom>
          <a:ln/>
        </p:spPr>
        <p:style>
          <a:lnRef idx="2">
            <a:schemeClr val="accent5">
              <a:shade val="50000"/>
            </a:schemeClr>
          </a:lnRef>
          <a:fillRef idx="1003">
            <a:schemeClr val="dk2"/>
          </a:fillRef>
          <a:effectRef idx="0">
            <a:schemeClr val="accent5"/>
          </a:effectRef>
          <a:fontRef idx="minor">
            <a:schemeClr val="lt1"/>
          </a:fontRef>
        </p:style>
        <p:txBody>
          <a:bodyPr rtlCol="0" anchor="ctr">
            <a:noAutofit/>
          </a:bodyPr>
          <a:lstStyle/>
          <a:p>
            <a:pPr>
              <a:spcAft>
                <a:spcPts val="0"/>
              </a:spcAft>
              <a:tabLst>
                <a:tab pos="1979930" algn="l"/>
                <a:tab pos="3599815" algn="l"/>
                <a:tab pos="5219700" algn="l"/>
              </a:tabLst>
            </a:pPr>
            <a:r>
              <a:rPr lang="en-US" sz="36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18: </a:t>
            </a:r>
            <a:r>
              <a:rPr lang="vi-VN"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Điểm N thuộc đường trung trực của đoạn thẳng AB  thì:</a:t>
            </a:r>
            <a:endParaRPr lang="en-US" sz="36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0" name="Rectangle: Rounded Corners 174">
            <a:extLst>
              <a:ext uri="{FF2B5EF4-FFF2-40B4-BE49-F238E27FC236}">
                <a16:creationId xmlns:a16="http://schemas.microsoft.com/office/drawing/2014/main" id="{52691D40-8C0E-4667-A610-1C54EA7D9EE2}"/>
              </a:ext>
            </a:extLst>
          </p:cNvPr>
          <p:cNvSpPr/>
          <p:nvPr/>
        </p:nvSpPr>
        <p:spPr>
          <a:xfrm>
            <a:off x="4879204" y="543859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4903442" y="552639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4850575" y="5477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4879413" y="55117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4852178" y="546786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4877810" y="544835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4880807" y="549712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4882410" y="5477614"/>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4954936" y="549712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4830286" y="544834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4892611" y="544835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4898026" y="546785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19" name="Choice_C"/>
          <p:cNvSpPr/>
          <p:nvPr/>
        </p:nvSpPr>
        <p:spPr>
          <a:xfrm>
            <a:off x="6440130" y="3025078"/>
            <a:ext cx="5294465"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C. </a:t>
            </a:r>
            <a:r>
              <a:rPr lang="en-US" sz="3200" dirty="0">
                <a:solidFill>
                  <a:schemeClr val="tx1"/>
                </a:solidFill>
              </a:rPr>
              <a:t>NA = NB</a:t>
            </a:r>
            <a:endParaRPr lang="en-US" sz="3200" dirty="0">
              <a:solidFill>
                <a:schemeClr val="tx1"/>
              </a:solidFill>
            </a:endParaRPr>
          </a:p>
        </p:txBody>
      </p:sp>
    </p:spTree>
    <p:extLst>
      <p:ext uri="{BB962C8B-B14F-4D97-AF65-F5344CB8AC3E}">
        <p14:creationId xmlns:p14="http://schemas.microsoft.com/office/powerpoint/2010/main" val="23093851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80"/>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1000"/>
                                  </p:stCondLst>
                                  <p:childTnLst>
                                    <p:set>
                                      <p:cBhvr>
                                        <p:cTn id="34" dur="1" fill="hold">
                                          <p:stCondLst>
                                            <p:cond delay="499"/>
                                          </p:stCondLst>
                                        </p:cTn>
                                        <p:tgtEl>
                                          <p:spTgt spid="181"/>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1000"/>
                                  </p:stCondLst>
                                  <p:childTnLst>
                                    <p:set>
                                      <p:cBhvr>
                                        <p:cTn id="37" dur="1" fill="hold">
                                          <p:stCondLst>
                                            <p:cond delay="499"/>
                                          </p:stCondLst>
                                        </p:cTn>
                                        <p:tgtEl>
                                          <p:spTgt spid="182"/>
                                        </p:tgtEl>
                                        <p:attrNameLst>
                                          <p:attrName>style.visibility</p:attrName>
                                        </p:attrNameLst>
                                      </p:cBhvr>
                                      <p:to>
                                        <p:strVal val="visible"/>
                                      </p:to>
                                    </p:set>
                                  </p:childTnLst>
                                </p:cTn>
                              </p:par>
                            </p:childTnLst>
                          </p:cTn>
                        </p:par>
                        <p:par>
                          <p:cTn id="38" fill="hold">
                            <p:stCondLst>
                              <p:cond delay="3500"/>
                            </p:stCondLst>
                            <p:childTnLst>
                              <p:par>
                                <p:cTn id="39" presetID="1" presetClass="entr" presetSubtype="0" fill="hold" grpId="0" nodeType="afterEffect">
                                  <p:stCondLst>
                                    <p:cond delay="1000"/>
                                  </p:stCondLst>
                                  <p:childTnLst>
                                    <p:set>
                                      <p:cBhvr>
                                        <p:cTn id="40" dur="1" fill="hold">
                                          <p:stCondLst>
                                            <p:cond delay="499"/>
                                          </p:stCondLst>
                                        </p:cTn>
                                        <p:tgtEl>
                                          <p:spTgt spid="183"/>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1000"/>
                                  </p:stCondLst>
                                  <p:childTnLst>
                                    <p:set>
                                      <p:cBhvr>
                                        <p:cTn id="43" dur="1" fill="hold">
                                          <p:stCondLst>
                                            <p:cond delay="499"/>
                                          </p:stCondLst>
                                        </p:cTn>
                                        <p:tgtEl>
                                          <p:spTgt spid="184"/>
                                        </p:tgtEl>
                                        <p:attrNameLst>
                                          <p:attrName>style.visibility</p:attrName>
                                        </p:attrNameLst>
                                      </p:cBhvr>
                                      <p:to>
                                        <p:strVal val="visible"/>
                                      </p:to>
                                    </p:set>
                                  </p:childTnLst>
                                </p:cTn>
                              </p:par>
                            </p:childTnLst>
                          </p:cTn>
                        </p:par>
                        <p:par>
                          <p:cTn id="44" fill="hold">
                            <p:stCondLst>
                              <p:cond delay="6500"/>
                            </p:stCondLst>
                            <p:childTnLst>
                              <p:par>
                                <p:cTn id="45" presetID="1" presetClass="entr" presetSubtype="0" fill="hold" grpId="0" nodeType="afterEffect">
                                  <p:stCondLst>
                                    <p:cond delay="1000"/>
                                  </p:stCondLst>
                                  <p:childTnLst>
                                    <p:set>
                                      <p:cBhvr>
                                        <p:cTn id="46" dur="1" fill="hold">
                                          <p:stCondLst>
                                            <p:cond delay="499"/>
                                          </p:stCondLst>
                                        </p:cTn>
                                        <p:tgtEl>
                                          <p:spTgt spid="185"/>
                                        </p:tgtEl>
                                        <p:attrNameLst>
                                          <p:attrName>style.visibility</p:attrName>
                                        </p:attrNameLst>
                                      </p:cBhvr>
                                      <p:to>
                                        <p:strVal val="visible"/>
                                      </p:to>
                                    </p:set>
                                  </p:childTnLst>
                                </p:cTn>
                              </p:par>
                            </p:childTnLst>
                          </p:cTn>
                        </p:par>
                        <p:par>
                          <p:cTn id="47" fill="hold">
                            <p:stCondLst>
                              <p:cond delay="8000"/>
                            </p:stCondLst>
                            <p:childTnLst>
                              <p:par>
                                <p:cTn id="48" presetID="1" presetClass="entr" presetSubtype="0" fill="hold" grpId="0" nodeType="afterEffect">
                                  <p:stCondLst>
                                    <p:cond delay="1000"/>
                                  </p:stCondLst>
                                  <p:childTnLst>
                                    <p:set>
                                      <p:cBhvr>
                                        <p:cTn id="49" dur="1" fill="hold">
                                          <p:stCondLst>
                                            <p:cond delay="499"/>
                                          </p:stCondLst>
                                        </p:cTn>
                                        <p:tgtEl>
                                          <p:spTgt spid="186"/>
                                        </p:tgtEl>
                                        <p:attrNameLst>
                                          <p:attrName>style.visibility</p:attrName>
                                        </p:attrNameLst>
                                      </p:cBhvr>
                                      <p:to>
                                        <p:strVal val="visible"/>
                                      </p:to>
                                    </p:set>
                                  </p:childTnLst>
                                </p:cTn>
                              </p:par>
                            </p:childTnLst>
                          </p:cTn>
                        </p:par>
                        <p:par>
                          <p:cTn id="50" fill="hold">
                            <p:stCondLst>
                              <p:cond delay="9500"/>
                            </p:stCondLst>
                            <p:childTnLst>
                              <p:par>
                                <p:cTn id="51" presetID="1" presetClass="entr" presetSubtype="0" fill="hold" grpId="0" nodeType="afterEffect">
                                  <p:stCondLst>
                                    <p:cond delay="1000"/>
                                  </p:stCondLst>
                                  <p:childTnLst>
                                    <p:set>
                                      <p:cBhvr>
                                        <p:cTn id="52" dur="1" fill="hold">
                                          <p:stCondLst>
                                            <p:cond delay="499"/>
                                          </p:stCondLst>
                                        </p:cTn>
                                        <p:tgtEl>
                                          <p:spTgt spid="187"/>
                                        </p:tgtEl>
                                        <p:attrNameLst>
                                          <p:attrName>style.visibility</p:attrName>
                                        </p:attrNameLst>
                                      </p:cBhvr>
                                      <p:to>
                                        <p:strVal val="visible"/>
                                      </p:to>
                                    </p:set>
                                  </p:childTnLst>
                                </p:cTn>
                              </p:par>
                            </p:childTnLst>
                          </p:cTn>
                        </p:par>
                        <p:par>
                          <p:cTn id="53" fill="hold">
                            <p:stCondLst>
                              <p:cond delay="11000"/>
                            </p:stCondLst>
                            <p:childTnLst>
                              <p:par>
                                <p:cTn id="54" presetID="1" presetClass="entr" presetSubtype="0" fill="hold" grpId="0" nodeType="afterEffect">
                                  <p:stCondLst>
                                    <p:cond delay="1000"/>
                                  </p:stCondLst>
                                  <p:childTnLst>
                                    <p:set>
                                      <p:cBhvr>
                                        <p:cTn id="55" dur="1" fill="hold">
                                          <p:stCondLst>
                                            <p:cond delay="499"/>
                                          </p:stCondLst>
                                        </p:cTn>
                                        <p:tgtEl>
                                          <p:spTgt spid="188"/>
                                        </p:tgtEl>
                                        <p:attrNameLst>
                                          <p:attrName>style.visibility</p:attrName>
                                        </p:attrNameLst>
                                      </p:cBhvr>
                                      <p:to>
                                        <p:strVal val="visible"/>
                                      </p:to>
                                    </p:set>
                                  </p:childTnLst>
                                </p:cTn>
                              </p:par>
                            </p:childTnLst>
                          </p:cTn>
                        </p:par>
                        <p:par>
                          <p:cTn id="56" fill="hold">
                            <p:stCondLst>
                              <p:cond delay="12500"/>
                            </p:stCondLst>
                            <p:childTnLst>
                              <p:par>
                                <p:cTn id="57" presetID="1" presetClass="entr" presetSubtype="0" fill="hold" grpId="0" nodeType="afterEffect">
                                  <p:stCondLst>
                                    <p:cond delay="1000"/>
                                  </p:stCondLst>
                                  <p:childTnLst>
                                    <p:set>
                                      <p:cBhvr>
                                        <p:cTn id="58" dur="1" fill="hold">
                                          <p:stCondLst>
                                            <p:cond delay="499"/>
                                          </p:stCondLst>
                                        </p:cTn>
                                        <p:tgtEl>
                                          <p:spTgt spid="189"/>
                                        </p:tgtEl>
                                        <p:attrNameLst>
                                          <p:attrName>style.visibility</p:attrName>
                                        </p:attrNameLst>
                                      </p:cBhvr>
                                      <p:to>
                                        <p:strVal val="visible"/>
                                      </p:to>
                                    </p:set>
                                  </p:childTnLst>
                                </p:cTn>
                              </p:par>
                            </p:childTnLst>
                          </p:cTn>
                        </p:par>
                        <p:par>
                          <p:cTn id="59" fill="hold">
                            <p:stCondLst>
                              <p:cond delay="14000"/>
                            </p:stCondLst>
                            <p:childTnLst>
                              <p:par>
                                <p:cTn id="60" presetID="1" presetClass="entr" presetSubtype="0" fill="hold" grpId="0" nodeType="afterEffect">
                                  <p:stCondLst>
                                    <p:cond delay="1000"/>
                                  </p:stCondLst>
                                  <p:childTnLst>
                                    <p:set>
                                      <p:cBhvr>
                                        <p:cTn id="61" dur="1" fill="hold">
                                          <p:stCondLst>
                                            <p:cond delay="499"/>
                                          </p:stCondLst>
                                        </p:cTn>
                                        <p:tgtEl>
                                          <p:spTgt spid="19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2" fill="hold">
                            <p:stCondLst>
                              <p:cond delay="15500"/>
                            </p:stCondLst>
                            <p:childTnLst>
                              <p:par>
                                <p:cTn id="63" presetID="1" presetClass="entr" presetSubtype="0" fill="hold" grpId="0" nodeType="afterEffect">
                                  <p:stCondLst>
                                    <p:cond delay="1000"/>
                                  </p:stCondLst>
                                  <p:childTnLst>
                                    <p:set>
                                      <p:cBhvr>
                                        <p:cTn id="64" dur="1" fill="hold">
                                          <p:stCondLst>
                                            <p:cond delay="499"/>
                                          </p:stCondLst>
                                        </p:cTn>
                                        <p:tgtEl>
                                          <p:spTgt spid="19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alarm clock.wav"/>
                                        </p:tgtEl>
                                      </p:cMediaNode>
                                    </p:audio>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autoUpdateAnimBg="0"/>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ice_D"/>
          <p:cNvSpPr/>
          <p:nvPr/>
        </p:nvSpPr>
        <p:spPr>
          <a:xfrm>
            <a:off x="8123761" y="4422996"/>
            <a:ext cx="3779590"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D. </a:t>
            </a:r>
            <a:r>
              <a:rPr lang="en-US" sz="3200" dirty="0" smtClean="0">
                <a:solidFill>
                  <a:schemeClr val="tx1"/>
                </a:solidFill>
              </a:rPr>
              <a:t>AM = AG</a:t>
            </a:r>
            <a:endParaRPr lang="en-US" sz="3200" dirty="0">
              <a:solidFill>
                <a:schemeClr val="tx1"/>
              </a:solidFill>
            </a:endParaRPr>
          </a:p>
        </p:txBody>
      </p:sp>
      <mc:AlternateContent xmlns:mc="http://schemas.openxmlformats.org/markup-compatibility/2006">
        <mc:Choice xmlns:a14="http://schemas.microsoft.com/office/drawing/2010/main" Requires="a14">
          <p:sp>
            <p:nvSpPr>
              <p:cNvPr id="5" name="Choice_C"/>
              <p:cNvSpPr/>
              <p:nvPr/>
            </p:nvSpPr>
            <p:spPr>
              <a:xfrm>
                <a:off x="8125217" y="3115572"/>
                <a:ext cx="3778134"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1"/>
                    </a:solidFill>
                  </a:rPr>
                  <a:t>C</a:t>
                </a:r>
                <a:r>
                  <a:rPr lang="en-US" sz="3200" dirty="0">
                    <a:solidFill>
                      <a:schemeClr val="tx1"/>
                    </a:solidFill>
                  </a:rPr>
                  <a:t>. AG = </a:t>
                </a:r>
                <a14:m>
                  <m:oMath xmlns:m="http://schemas.openxmlformats.org/officeDocument/2006/math">
                    <m:f>
                      <m:fPr>
                        <m:ctrlPr>
                          <a:rPr lang="en-US" sz="4000" i="1">
                            <a:solidFill>
                              <a:schemeClr val="tx1"/>
                            </a:solidFill>
                            <a:latin typeface="Cambria Math" panose="02040503050406030204" pitchFamily="18" charset="0"/>
                          </a:rPr>
                        </m:ctrlPr>
                      </m:fPr>
                      <m:num>
                        <m:r>
                          <a:rPr lang="en-US" sz="4000" b="0" i="1" smtClean="0">
                            <a:solidFill>
                              <a:schemeClr val="tx1"/>
                            </a:solidFill>
                            <a:latin typeface="Cambria Math" panose="02040503050406030204" pitchFamily="18" charset="0"/>
                          </a:rPr>
                          <m:t>3</m:t>
                        </m:r>
                      </m:num>
                      <m:den>
                        <m:r>
                          <a:rPr lang="en-US" sz="4000" b="0" i="1" smtClean="0">
                            <a:solidFill>
                              <a:schemeClr val="tx1"/>
                            </a:solidFill>
                            <a:latin typeface="Cambria Math" panose="02040503050406030204" pitchFamily="18" charset="0"/>
                          </a:rPr>
                          <m:t>4</m:t>
                        </m:r>
                      </m:den>
                    </m:f>
                  </m:oMath>
                </a14:m>
                <a:r>
                  <a:rPr lang="en-US" sz="3200" dirty="0">
                    <a:solidFill>
                      <a:schemeClr val="tx1"/>
                    </a:solidFill>
                  </a:rPr>
                  <a:t> </a:t>
                </a:r>
                <a:r>
                  <a:rPr lang="en-US" sz="3200" dirty="0" smtClean="0">
                    <a:solidFill>
                      <a:schemeClr val="tx1"/>
                    </a:solidFill>
                  </a:rPr>
                  <a:t>AB</a:t>
                </a:r>
                <a:endParaRPr lang="en-US" sz="3200" dirty="0">
                  <a:solidFill>
                    <a:schemeClr val="tx1"/>
                  </a:solidFill>
                </a:endParaRPr>
              </a:p>
            </p:txBody>
          </p:sp>
        </mc:Choice>
        <mc:Fallback>
          <p:sp>
            <p:nvSpPr>
              <p:cNvPr id="5" name="Choice_C"/>
              <p:cNvSpPr>
                <a:spLocks noRot="1" noChangeAspect="1" noMove="1" noResize="1" noEditPoints="1" noAdjustHandles="1" noChangeArrowheads="1" noChangeShapeType="1" noTextEdit="1"/>
              </p:cNvSpPr>
              <p:nvPr/>
            </p:nvSpPr>
            <p:spPr>
              <a:xfrm>
                <a:off x="8125217" y="3115572"/>
                <a:ext cx="3778134" cy="1005840"/>
              </a:xfrm>
              <a:prstGeom prst="hexagon">
                <a:avLst/>
              </a:prstGeom>
              <a:blipFill>
                <a:blip r:embed="rId5"/>
                <a:stretch>
                  <a:fillRect b="-1212"/>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Choice_B"/>
              <p:cNvSpPr/>
              <p:nvPr/>
            </p:nvSpPr>
            <p:spPr>
              <a:xfrm>
                <a:off x="292421" y="4422996"/>
                <a:ext cx="3778133"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1"/>
                    </a:solidFill>
                  </a:rPr>
                  <a:t>B</a:t>
                </a:r>
                <a:r>
                  <a:rPr lang="en-US" sz="3200" dirty="0">
                    <a:solidFill>
                      <a:schemeClr val="tx1"/>
                    </a:solidFill>
                  </a:rPr>
                  <a:t>. </a:t>
                </a:r>
                <a:r>
                  <a:rPr lang="en-US" sz="3200" dirty="0" smtClean="0">
                    <a:solidFill>
                      <a:schemeClr val="tx1"/>
                    </a:solidFill>
                  </a:rPr>
                  <a:t>AG </a:t>
                </a:r>
                <a:r>
                  <a:rPr lang="en-US" sz="3200" dirty="0">
                    <a:solidFill>
                      <a:schemeClr val="tx1"/>
                    </a:solidFill>
                  </a:rPr>
                  <a:t>= </a:t>
                </a:r>
                <a14:m>
                  <m:oMath xmlns:m="http://schemas.openxmlformats.org/officeDocument/2006/math">
                    <m:f>
                      <m:fPr>
                        <m:ctrlPr>
                          <a:rPr lang="en-US" sz="4000" i="1">
                            <a:solidFill>
                              <a:schemeClr val="tx1"/>
                            </a:solidFill>
                            <a:latin typeface="Cambria Math" panose="02040503050406030204" pitchFamily="18" charset="0"/>
                          </a:rPr>
                        </m:ctrlPr>
                      </m:fPr>
                      <m:num>
                        <m:r>
                          <a:rPr lang="en-US" sz="4000" b="0" i="1" smtClean="0">
                            <a:solidFill>
                              <a:schemeClr val="tx1"/>
                            </a:solidFill>
                            <a:latin typeface="Cambria Math" panose="02040503050406030204" pitchFamily="18" charset="0"/>
                          </a:rPr>
                          <m:t>2</m:t>
                        </m:r>
                      </m:num>
                      <m:den>
                        <m:r>
                          <a:rPr lang="en-US" sz="4000" i="1">
                            <a:solidFill>
                              <a:schemeClr val="tx1"/>
                            </a:solidFill>
                            <a:latin typeface="Cambria Math" panose="02040503050406030204" pitchFamily="18" charset="0"/>
                          </a:rPr>
                          <m:t>3</m:t>
                        </m:r>
                      </m:den>
                    </m:f>
                  </m:oMath>
                </a14:m>
                <a:r>
                  <a:rPr lang="en-US" sz="3200" dirty="0">
                    <a:solidFill>
                      <a:schemeClr val="tx1"/>
                    </a:solidFill>
                  </a:rPr>
                  <a:t> </a:t>
                </a:r>
                <a:r>
                  <a:rPr lang="en-US" sz="3200" dirty="0" smtClean="0">
                    <a:solidFill>
                      <a:schemeClr val="tx1"/>
                    </a:solidFill>
                  </a:rPr>
                  <a:t>AM</a:t>
                </a:r>
                <a:endParaRPr lang="en-US" sz="3200" dirty="0">
                  <a:solidFill>
                    <a:schemeClr val="tx1"/>
                  </a:solidFill>
                </a:endParaRPr>
              </a:p>
            </p:txBody>
          </p:sp>
        </mc:Choice>
        <mc:Fallback>
          <p:sp>
            <p:nvSpPr>
              <p:cNvPr id="7" name="Choice_B"/>
              <p:cNvSpPr>
                <a:spLocks noRot="1" noChangeAspect="1" noMove="1" noResize="1" noEditPoints="1" noAdjustHandles="1" noChangeArrowheads="1" noChangeShapeType="1" noTextEdit="1"/>
              </p:cNvSpPr>
              <p:nvPr/>
            </p:nvSpPr>
            <p:spPr>
              <a:xfrm>
                <a:off x="292421" y="4422996"/>
                <a:ext cx="3778133" cy="1005840"/>
              </a:xfrm>
              <a:prstGeom prst="hexagon">
                <a:avLst/>
              </a:prstGeom>
              <a:blipFill>
                <a:blip r:embed="rId6"/>
                <a:stretch>
                  <a:fillRect b="-1212"/>
                </a:stretch>
              </a:blipFill>
              <a:ln>
                <a:noFill/>
              </a:ln>
            </p:spPr>
            <p:txBody>
              <a:bodyPr/>
              <a:lstStyle/>
              <a:p>
                <a:r>
                  <a:rPr lang="en-US">
                    <a:noFill/>
                  </a:rPr>
                  <a:t> </a:t>
                </a:r>
              </a:p>
            </p:txBody>
          </p:sp>
        </mc:Fallback>
      </mc:AlternateContent>
      <p:sp>
        <p:nvSpPr>
          <p:cNvPr id="4" name="Choice_A"/>
          <p:cNvSpPr/>
          <p:nvPr/>
        </p:nvSpPr>
        <p:spPr>
          <a:xfrm>
            <a:off x="292419" y="3125257"/>
            <a:ext cx="3778135"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1"/>
                </a:solidFill>
              </a:rPr>
              <a:t>A. </a:t>
            </a:r>
            <a:r>
              <a:rPr lang="en-US" sz="3200" dirty="0" smtClean="0">
                <a:solidFill>
                  <a:schemeClr val="tx1"/>
                </a:solidFill>
              </a:rPr>
              <a:t>AM = AB</a:t>
            </a:r>
            <a:endParaRPr lang="en-US" sz="3200" dirty="0">
              <a:solidFill>
                <a:schemeClr val="tx1"/>
              </a:solidFill>
            </a:endParaRPr>
          </a:p>
        </p:txBody>
      </p:sp>
      <p:sp>
        <p:nvSpPr>
          <p:cNvPr id="8" name="Question"/>
          <p:cNvSpPr/>
          <p:nvPr/>
        </p:nvSpPr>
        <p:spPr>
          <a:xfrm>
            <a:off x="292421" y="718458"/>
            <a:ext cx="11457127" cy="1616528"/>
          </a:xfrm>
          <a:prstGeom prst="hexagon">
            <a:avLst/>
          </a:prstGeom>
          <a:solidFill>
            <a:schemeClr val="accent1">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noAutofit/>
          </a:bodyPr>
          <a:lstStyle/>
          <a:p>
            <a:r>
              <a:rPr lang="vi-VN" sz="3600" b="1" dirty="0">
                <a:solidFill>
                  <a:srgbClr val="FF0000"/>
                </a:solidFill>
                <a:latin typeface="Times New Roman" panose="02020603050405020304" pitchFamily="18" charset="0"/>
                <a:cs typeface="Times New Roman" panose="02020603050405020304" pitchFamily="18" charset="0"/>
              </a:rPr>
              <a:t>Câu </a:t>
            </a:r>
            <a:r>
              <a:rPr lang="en-US" sz="3600" b="1" dirty="0" smtClean="0">
                <a:solidFill>
                  <a:srgbClr val="FF0000"/>
                </a:solidFill>
                <a:latin typeface="Times New Roman" panose="02020603050405020304" pitchFamily="18" charset="0"/>
                <a:cs typeface="Times New Roman" panose="02020603050405020304" pitchFamily="18" charset="0"/>
              </a:rPr>
              <a:t>19</a:t>
            </a:r>
            <a:r>
              <a:rPr lang="vi-VN" sz="3600" b="1" dirty="0" smtClean="0">
                <a:solidFill>
                  <a:srgbClr val="FF0000"/>
                </a:solidFill>
                <a:latin typeface="Times New Roman" panose="02020603050405020304" pitchFamily="18" charset="0"/>
                <a:cs typeface="Times New Roman" panose="02020603050405020304" pitchFamily="18" charset="0"/>
              </a:rPr>
              <a:t>: </a:t>
            </a:r>
            <a:r>
              <a:rPr lang="vi-VN" sz="3600" dirty="0">
                <a:solidFill>
                  <a:srgbClr val="FF0000"/>
                </a:solidFill>
                <a:latin typeface="Times New Roman" panose="02020603050405020304" pitchFamily="18" charset="0"/>
                <a:cs typeface="Times New Roman" panose="02020603050405020304" pitchFamily="18" charset="0"/>
              </a:rPr>
              <a:t>Nếu AM là đường trung tuyến và G là trọng tâm của tam giác ABC thì :</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80" name="Rectangle: Rounded Corners 174">
            <a:extLst>
              <a:ext uri="{FF2B5EF4-FFF2-40B4-BE49-F238E27FC236}">
                <a16:creationId xmlns:a16="http://schemas.microsoft.com/office/drawing/2014/main" id="{52691D40-8C0E-4667-A610-1C54EA7D9EE2}"/>
              </a:ext>
            </a:extLst>
          </p:cNvPr>
          <p:cNvSpPr/>
          <p:nvPr/>
        </p:nvSpPr>
        <p:spPr>
          <a:xfrm>
            <a:off x="4987485" y="543859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5001373" y="54483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5047786" y="546785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4999014" y="544834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4950844" y="542883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5004026" y="542883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5040667" y="5438594"/>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5015040" y="544834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5012447" y="5428833"/>
            <a:ext cx="2212295"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5017633" y="5438592"/>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5027853" y="5448345"/>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5004535" y="5438584"/>
            <a:ext cx="2339261"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mc:AlternateContent xmlns:mc="http://schemas.openxmlformats.org/markup-compatibility/2006">
        <mc:Choice xmlns:a14="http://schemas.microsoft.com/office/drawing/2010/main" Requires="a14">
          <p:sp>
            <p:nvSpPr>
              <p:cNvPr id="19" name="Choice_C"/>
              <p:cNvSpPr/>
              <p:nvPr/>
            </p:nvSpPr>
            <p:spPr>
              <a:xfrm>
                <a:off x="299224" y="4418448"/>
                <a:ext cx="3779242"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B</a:t>
                </a:r>
                <a:r>
                  <a:rPr lang="en-US" sz="3200" dirty="0">
                    <a:solidFill>
                      <a:schemeClr val="tx1"/>
                    </a:solidFill>
                  </a:rPr>
                  <a:t>. </a:t>
                </a:r>
                <a:r>
                  <a:rPr lang="en-US" sz="3200" dirty="0">
                    <a:solidFill>
                      <a:schemeClr val="tx1"/>
                    </a:solidFill>
                  </a:rPr>
                  <a:t>AG </a:t>
                </a:r>
                <a:r>
                  <a:rPr lang="en-US" sz="3200" dirty="0">
                    <a:solidFill>
                      <a:schemeClr val="tx1"/>
                    </a:solidFill>
                  </a:rPr>
                  <a:t>= </a:t>
                </a:r>
                <a14:m>
                  <m:oMath xmlns:m="http://schemas.openxmlformats.org/officeDocument/2006/math">
                    <m:f>
                      <m:fPr>
                        <m:ctrlPr>
                          <a:rPr lang="en-US" sz="4000" i="1">
                            <a:solidFill>
                              <a:schemeClr val="tx1"/>
                            </a:solidFill>
                            <a:latin typeface="Cambria Math" panose="02040503050406030204" pitchFamily="18" charset="0"/>
                          </a:rPr>
                        </m:ctrlPr>
                      </m:fPr>
                      <m:num>
                        <m:r>
                          <a:rPr lang="en-US" sz="4000" i="1">
                            <a:solidFill>
                              <a:schemeClr val="tx1"/>
                            </a:solidFill>
                            <a:latin typeface="Cambria Math" panose="02040503050406030204" pitchFamily="18" charset="0"/>
                          </a:rPr>
                          <m:t>2</m:t>
                        </m:r>
                      </m:num>
                      <m:den>
                        <m:r>
                          <a:rPr lang="en-US" sz="4000" i="1">
                            <a:solidFill>
                              <a:schemeClr val="tx1"/>
                            </a:solidFill>
                            <a:latin typeface="Cambria Math" panose="02040503050406030204" pitchFamily="18" charset="0"/>
                          </a:rPr>
                          <m:t>3</m:t>
                        </m:r>
                      </m:den>
                    </m:f>
                  </m:oMath>
                </a14:m>
                <a:r>
                  <a:rPr lang="en-US" sz="3200" dirty="0">
                    <a:solidFill>
                      <a:schemeClr val="tx1"/>
                    </a:solidFill>
                  </a:rPr>
                  <a:t> </a:t>
                </a:r>
                <a:r>
                  <a:rPr lang="en-US" sz="3200" dirty="0">
                    <a:solidFill>
                      <a:schemeClr val="tx1"/>
                    </a:solidFill>
                  </a:rPr>
                  <a:t>AM</a:t>
                </a:r>
                <a:endParaRPr lang="en-US" sz="3200" dirty="0">
                  <a:solidFill>
                    <a:schemeClr val="tx1"/>
                  </a:solidFill>
                </a:endParaRPr>
              </a:p>
            </p:txBody>
          </p:sp>
        </mc:Choice>
        <mc:Fallback>
          <p:sp>
            <p:nvSpPr>
              <p:cNvPr id="19" name="Choice_C"/>
              <p:cNvSpPr>
                <a:spLocks noRot="1" noChangeAspect="1" noMove="1" noResize="1" noEditPoints="1" noAdjustHandles="1" noChangeArrowheads="1" noChangeShapeType="1" noTextEdit="1"/>
              </p:cNvSpPr>
              <p:nvPr/>
            </p:nvSpPr>
            <p:spPr>
              <a:xfrm>
                <a:off x="299224" y="4418448"/>
                <a:ext cx="3779242" cy="1005840"/>
              </a:xfrm>
              <a:prstGeom prst="hexagon">
                <a:avLst/>
              </a:prstGeom>
              <a:blipFill>
                <a:blip r:embed="rId7"/>
                <a:stretch>
                  <a:fillRect b="-121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1793966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999"/>
                                          </p:stCondLst>
                                        </p:cTn>
                                        <p:tgtEl>
                                          <p:spTgt spid="180"/>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grpId="0" nodeType="afterEffect">
                                  <p:stCondLst>
                                    <p:cond delay="1000"/>
                                  </p:stCondLst>
                                  <p:childTnLst>
                                    <p:set>
                                      <p:cBhvr>
                                        <p:cTn id="34" dur="1" fill="hold">
                                          <p:stCondLst>
                                            <p:cond delay="9"/>
                                          </p:stCondLst>
                                        </p:cTn>
                                        <p:tgtEl>
                                          <p:spTgt spid="181"/>
                                        </p:tgtEl>
                                        <p:attrNameLst>
                                          <p:attrName>style.visibility</p:attrName>
                                        </p:attrNameLst>
                                      </p:cBhvr>
                                      <p:to>
                                        <p:strVal val="visible"/>
                                      </p:to>
                                    </p:set>
                                  </p:childTnLst>
                                </p:cTn>
                              </p:par>
                            </p:childTnLst>
                          </p:cTn>
                        </p:par>
                        <p:par>
                          <p:cTn id="35" fill="hold">
                            <p:stCondLst>
                              <p:cond delay="2010"/>
                            </p:stCondLst>
                            <p:childTnLst>
                              <p:par>
                                <p:cTn id="36" presetID="1" presetClass="entr" presetSubtype="0" fill="hold" grpId="0" nodeType="afterEffect">
                                  <p:stCondLst>
                                    <p:cond delay="1000"/>
                                  </p:stCondLst>
                                  <p:childTnLst>
                                    <p:set>
                                      <p:cBhvr>
                                        <p:cTn id="37" dur="1" fill="hold">
                                          <p:stCondLst>
                                            <p:cond delay="9"/>
                                          </p:stCondLst>
                                        </p:cTn>
                                        <p:tgtEl>
                                          <p:spTgt spid="182"/>
                                        </p:tgtEl>
                                        <p:attrNameLst>
                                          <p:attrName>style.visibility</p:attrName>
                                        </p:attrNameLst>
                                      </p:cBhvr>
                                      <p:to>
                                        <p:strVal val="visible"/>
                                      </p:to>
                                    </p:set>
                                  </p:childTnLst>
                                </p:cTn>
                              </p:par>
                            </p:childTnLst>
                          </p:cTn>
                        </p:par>
                        <p:par>
                          <p:cTn id="38" fill="hold">
                            <p:stCondLst>
                              <p:cond delay="3020"/>
                            </p:stCondLst>
                            <p:childTnLst>
                              <p:par>
                                <p:cTn id="39" presetID="1" presetClass="entr" presetSubtype="0" fill="hold" grpId="0" nodeType="afterEffect">
                                  <p:stCondLst>
                                    <p:cond delay="1000"/>
                                  </p:stCondLst>
                                  <p:childTnLst>
                                    <p:set>
                                      <p:cBhvr>
                                        <p:cTn id="40" dur="1" fill="hold">
                                          <p:stCondLst>
                                            <p:cond delay="9"/>
                                          </p:stCondLst>
                                        </p:cTn>
                                        <p:tgtEl>
                                          <p:spTgt spid="183"/>
                                        </p:tgtEl>
                                        <p:attrNameLst>
                                          <p:attrName>style.visibility</p:attrName>
                                        </p:attrNameLst>
                                      </p:cBhvr>
                                      <p:to>
                                        <p:strVal val="visible"/>
                                      </p:to>
                                    </p:set>
                                  </p:childTnLst>
                                </p:cTn>
                              </p:par>
                            </p:childTnLst>
                          </p:cTn>
                        </p:par>
                        <p:par>
                          <p:cTn id="41" fill="hold">
                            <p:stCondLst>
                              <p:cond delay="4030"/>
                            </p:stCondLst>
                            <p:childTnLst>
                              <p:par>
                                <p:cTn id="42" presetID="1" presetClass="entr" presetSubtype="0" fill="hold" grpId="0" nodeType="afterEffect">
                                  <p:stCondLst>
                                    <p:cond delay="1000"/>
                                  </p:stCondLst>
                                  <p:childTnLst>
                                    <p:set>
                                      <p:cBhvr>
                                        <p:cTn id="43" dur="1" fill="hold">
                                          <p:stCondLst>
                                            <p:cond delay="9"/>
                                          </p:stCondLst>
                                        </p:cTn>
                                        <p:tgtEl>
                                          <p:spTgt spid="184"/>
                                        </p:tgtEl>
                                        <p:attrNameLst>
                                          <p:attrName>style.visibility</p:attrName>
                                        </p:attrNameLst>
                                      </p:cBhvr>
                                      <p:to>
                                        <p:strVal val="visible"/>
                                      </p:to>
                                    </p:set>
                                  </p:childTnLst>
                                </p:cTn>
                              </p:par>
                            </p:childTnLst>
                          </p:cTn>
                        </p:par>
                        <p:par>
                          <p:cTn id="44" fill="hold">
                            <p:stCondLst>
                              <p:cond delay="5040"/>
                            </p:stCondLst>
                            <p:childTnLst>
                              <p:par>
                                <p:cTn id="45" presetID="1" presetClass="entr" presetSubtype="0" fill="hold" grpId="0" nodeType="afterEffect">
                                  <p:stCondLst>
                                    <p:cond delay="1000"/>
                                  </p:stCondLst>
                                  <p:childTnLst>
                                    <p:set>
                                      <p:cBhvr>
                                        <p:cTn id="46" dur="1" fill="hold">
                                          <p:stCondLst>
                                            <p:cond delay="9"/>
                                          </p:stCondLst>
                                        </p:cTn>
                                        <p:tgtEl>
                                          <p:spTgt spid="185"/>
                                        </p:tgtEl>
                                        <p:attrNameLst>
                                          <p:attrName>style.visibility</p:attrName>
                                        </p:attrNameLst>
                                      </p:cBhvr>
                                      <p:to>
                                        <p:strVal val="visible"/>
                                      </p:to>
                                    </p:set>
                                  </p:childTnLst>
                                </p:cTn>
                              </p:par>
                            </p:childTnLst>
                          </p:cTn>
                        </p:par>
                        <p:par>
                          <p:cTn id="47" fill="hold">
                            <p:stCondLst>
                              <p:cond delay="6050"/>
                            </p:stCondLst>
                            <p:childTnLst>
                              <p:par>
                                <p:cTn id="48" presetID="1" presetClass="entr" presetSubtype="0" fill="hold" grpId="0" nodeType="afterEffect">
                                  <p:stCondLst>
                                    <p:cond delay="1000"/>
                                  </p:stCondLst>
                                  <p:childTnLst>
                                    <p:set>
                                      <p:cBhvr>
                                        <p:cTn id="49" dur="1" fill="hold">
                                          <p:stCondLst>
                                            <p:cond delay="9"/>
                                          </p:stCondLst>
                                        </p:cTn>
                                        <p:tgtEl>
                                          <p:spTgt spid="186"/>
                                        </p:tgtEl>
                                        <p:attrNameLst>
                                          <p:attrName>style.visibility</p:attrName>
                                        </p:attrNameLst>
                                      </p:cBhvr>
                                      <p:to>
                                        <p:strVal val="visible"/>
                                      </p:to>
                                    </p:set>
                                  </p:childTnLst>
                                </p:cTn>
                              </p:par>
                            </p:childTnLst>
                          </p:cTn>
                        </p:par>
                        <p:par>
                          <p:cTn id="50" fill="hold">
                            <p:stCondLst>
                              <p:cond delay="7060"/>
                            </p:stCondLst>
                            <p:childTnLst>
                              <p:par>
                                <p:cTn id="51" presetID="1" presetClass="entr" presetSubtype="0" fill="hold" grpId="0" nodeType="afterEffect">
                                  <p:stCondLst>
                                    <p:cond delay="1000"/>
                                  </p:stCondLst>
                                  <p:childTnLst>
                                    <p:set>
                                      <p:cBhvr>
                                        <p:cTn id="52" dur="1" fill="hold">
                                          <p:stCondLst>
                                            <p:cond delay="9"/>
                                          </p:stCondLst>
                                        </p:cTn>
                                        <p:tgtEl>
                                          <p:spTgt spid="187"/>
                                        </p:tgtEl>
                                        <p:attrNameLst>
                                          <p:attrName>style.visibility</p:attrName>
                                        </p:attrNameLst>
                                      </p:cBhvr>
                                      <p:to>
                                        <p:strVal val="visible"/>
                                      </p:to>
                                    </p:set>
                                  </p:childTnLst>
                                </p:cTn>
                              </p:par>
                            </p:childTnLst>
                          </p:cTn>
                        </p:par>
                        <p:par>
                          <p:cTn id="53" fill="hold">
                            <p:stCondLst>
                              <p:cond delay="8070"/>
                            </p:stCondLst>
                            <p:childTnLst>
                              <p:par>
                                <p:cTn id="54" presetID="1" presetClass="entr" presetSubtype="0" fill="hold" grpId="0" nodeType="afterEffect">
                                  <p:stCondLst>
                                    <p:cond delay="1000"/>
                                  </p:stCondLst>
                                  <p:childTnLst>
                                    <p:set>
                                      <p:cBhvr>
                                        <p:cTn id="55" dur="1" fill="hold">
                                          <p:stCondLst>
                                            <p:cond delay="9"/>
                                          </p:stCondLst>
                                        </p:cTn>
                                        <p:tgtEl>
                                          <p:spTgt spid="188"/>
                                        </p:tgtEl>
                                        <p:attrNameLst>
                                          <p:attrName>style.visibility</p:attrName>
                                        </p:attrNameLst>
                                      </p:cBhvr>
                                      <p:to>
                                        <p:strVal val="visible"/>
                                      </p:to>
                                    </p:set>
                                  </p:childTnLst>
                                </p:cTn>
                              </p:par>
                            </p:childTnLst>
                          </p:cTn>
                        </p:par>
                        <p:par>
                          <p:cTn id="56" fill="hold">
                            <p:stCondLst>
                              <p:cond delay="9080"/>
                            </p:stCondLst>
                            <p:childTnLst>
                              <p:par>
                                <p:cTn id="57" presetID="1" presetClass="entr" presetSubtype="0" fill="hold" grpId="0" nodeType="afterEffect">
                                  <p:stCondLst>
                                    <p:cond delay="1000"/>
                                  </p:stCondLst>
                                  <p:childTnLst>
                                    <p:set>
                                      <p:cBhvr>
                                        <p:cTn id="58" dur="1" fill="hold">
                                          <p:stCondLst>
                                            <p:cond delay="499"/>
                                          </p:stCondLst>
                                        </p:cTn>
                                        <p:tgtEl>
                                          <p:spTgt spid="189"/>
                                        </p:tgtEl>
                                        <p:attrNameLst>
                                          <p:attrName>style.visibility</p:attrName>
                                        </p:attrNameLst>
                                      </p:cBhvr>
                                      <p:to>
                                        <p:strVal val="visible"/>
                                      </p:to>
                                    </p:set>
                                  </p:childTnLst>
                                </p:cTn>
                              </p:par>
                            </p:childTnLst>
                          </p:cTn>
                        </p:par>
                        <p:par>
                          <p:cTn id="59" fill="hold">
                            <p:stCondLst>
                              <p:cond delay="10580"/>
                            </p:stCondLst>
                            <p:childTnLst>
                              <p:par>
                                <p:cTn id="60" presetID="1" presetClass="entr" presetSubtype="0" fill="hold" grpId="0" nodeType="afterEffect">
                                  <p:stCondLst>
                                    <p:cond delay="1000"/>
                                  </p:stCondLst>
                                  <p:childTnLst>
                                    <p:set>
                                      <p:cBhvr>
                                        <p:cTn id="61" dur="1" fill="hold">
                                          <p:stCondLst>
                                            <p:cond delay="9"/>
                                          </p:stCondLst>
                                        </p:cTn>
                                        <p:tgtEl>
                                          <p:spTgt spid="19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2" fill="hold">
                            <p:stCondLst>
                              <p:cond delay="11590"/>
                            </p:stCondLst>
                            <p:childTnLst>
                              <p:par>
                                <p:cTn id="63" presetID="1" presetClass="entr" presetSubtype="0" fill="hold" grpId="0" nodeType="afterEffect">
                                  <p:stCondLst>
                                    <p:cond delay="1000"/>
                                  </p:stCondLst>
                                  <p:childTnLst>
                                    <p:set>
                                      <p:cBhvr>
                                        <p:cTn id="64" dur="1" fill="hold">
                                          <p:stCondLst>
                                            <p:cond delay="9"/>
                                          </p:stCondLst>
                                        </p:cTn>
                                        <p:tgtEl>
                                          <p:spTgt spid="19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alarm clock.wav"/>
                                        </p:tgtEl>
                                      </p:cMediaNode>
                                    </p:audio>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ice_D"/>
          <p:cNvSpPr/>
          <p:nvPr/>
        </p:nvSpPr>
        <p:spPr>
          <a:xfrm>
            <a:off x="0" y="5072096"/>
            <a:ext cx="12192000" cy="1081437"/>
          </a:xfrm>
          <a:prstGeom prst="hexagon">
            <a:avLst/>
          </a:prstGeom>
          <a:solidFill>
            <a:schemeClr val="accent6">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r>
              <a:rPr lang="en-US" sz="3000" b="1" dirty="0">
                <a:solidFill>
                  <a:schemeClr val="tx1"/>
                </a:solidFill>
              </a:rPr>
              <a:t>D. </a:t>
            </a:r>
            <a:r>
              <a:rPr lang="vi-VN" sz="3000" dirty="0">
                <a:solidFill>
                  <a:schemeClr val="tx1"/>
                </a:solidFill>
              </a:rPr>
              <a:t>Dựng hai đường cao của tam giác MNQ, chúng cắt nhai tại 1 điểm, đó chính là điểm O cần phải tìm</a:t>
            </a:r>
            <a:r>
              <a:rPr lang="vi-VN" sz="3000" dirty="0" smtClean="0">
                <a:solidFill>
                  <a:schemeClr val="tx1"/>
                </a:solidFill>
              </a:rPr>
              <a:t>.</a:t>
            </a:r>
            <a:endParaRPr lang="vi-VN" sz="3000" dirty="0">
              <a:solidFill>
                <a:schemeClr val="tx1"/>
              </a:solidFill>
            </a:endParaRPr>
          </a:p>
        </p:txBody>
      </p:sp>
      <p:sp>
        <p:nvSpPr>
          <p:cNvPr id="5" name="Choice_C"/>
          <p:cNvSpPr/>
          <p:nvPr/>
        </p:nvSpPr>
        <p:spPr>
          <a:xfrm>
            <a:off x="0" y="3909997"/>
            <a:ext cx="12192000" cy="1127958"/>
          </a:xfrm>
          <a:prstGeom prst="hexagon">
            <a:avLst/>
          </a:prstGeom>
          <a:solidFill>
            <a:schemeClr val="accent6">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000" b="1" dirty="0">
                <a:solidFill>
                  <a:schemeClr val="tx1"/>
                </a:solidFill>
              </a:rPr>
              <a:t>C. </a:t>
            </a:r>
            <a:r>
              <a:rPr lang="vi-VN" sz="3000" dirty="0">
                <a:solidFill>
                  <a:schemeClr val="tx1"/>
                </a:solidFill>
              </a:rPr>
              <a:t>Dựng hai đường phân giác của tam giác MNQ, chúng cắt nhau tại 1 điểm, đó chính là điểm O cần phải tìm.</a:t>
            </a:r>
            <a:endParaRPr lang="en-US" sz="3000" dirty="0">
              <a:solidFill>
                <a:schemeClr val="tx1"/>
              </a:solidFill>
            </a:endParaRPr>
          </a:p>
        </p:txBody>
      </p:sp>
      <p:sp>
        <p:nvSpPr>
          <p:cNvPr id="7" name="Choice_B"/>
          <p:cNvSpPr/>
          <p:nvPr/>
        </p:nvSpPr>
        <p:spPr>
          <a:xfrm>
            <a:off x="0" y="2790404"/>
            <a:ext cx="12192000" cy="1085452"/>
          </a:xfrm>
          <a:prstGeom prst="hexagon">
            <a:avLst/>
          </a:prstGeom>
          <a:solidFill>
            <a:schemeClr val="accent6">
              <a:lumMod val="40000"/>
              <a:lumOff val="60000"/>
            </a:schemeClr>
          </a:solidFill>
          <a:ln/>
        </p:spPr>
        <p:style>
          <a:lnRef idx="3">
            <a:schemeClr val="lt1"/>
          </a:lnRef>
          <a:fillRef idx="1">
            <a:schemeClr val="accent1"/>
          </a:fillRef>
          <a:effectRef idx="1">
            <a:schemeClr val="accent1"/>
          </a:effectRef>
          <a:fontRef idx="minor">
            <a:schemeClr val="lt1"/>
          </a:fontRef>
        </p:style>
        <p:txBody>
          <a:bodyPr rtlCol="0" anchor="ctr"/>
          <a:lstStyle/>
          <a:p>
            <a:r>
              <a:rPr lang="en-US" sz="3000" b="1" dirty="0" smtClean="0">
                <a:solidFill>
                  <a:schemeClr val="tx1"/>
                </a:solidFill>
              </a:rPr>
              <a:t>B. </a:t>
            </a:r>
            <a:r>
              <a:rPr lang="vi-VN" sz="3000" dirty="0">
                <a:solidFill>
                  <a:schemeClr val="tx1"/>
                </a:solidFill>
              </a:rPr>
              <a:t>Dựng hai đường trung tuyến của tam giác MNQ, chúng cắt nhau tại 1 điểm chính là điểm O cần phải tìm.</a:t>
            </a:r>
            <a:r>
              <a:rPr lang="vi-VN" sz="3000" b="1" dirty="0">
                <a:solidFill>
                  <a:schemeClr val="tx1"/>
                </a:solidFill>
              </a:rPr>
              <a:t>	</a:t>
            </a:r>
            <a:endParaRPr lang="en-US" sz="3000" dirty="0">
              <a:solidFill>
                <a:schemeClr val="tx1"/>
              </a:solidFill>
            </a:endParaRPr>
          </a:p>
        </p:txBody>
      </p:sp>
      <p:sp>
        <p:nvSpPr>
          <p:cNvPr id="4" name="Choice_A"/>
          <p:cNvSpPr/>
          <p:nvPr/>
        </p:nvSpPr>
        <p:spPr>
          <a:xfrm>
            <a:off x="0" y="1651860"/>
            <a:ext cx="12192000" cy="1090572"/>
          </a:xfrm>
          <a:prstGeom prst="hexagon">
            <a:avLst/>
          </a:prstGeom>
          <a:solidFill>
            <a:schemeClr val="accent6">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r>
              <a:rPr lang="en-US" sz="3000" b="1" dirty="0" smtClean="0">
                <a:solidFill>
                  <a:schemeClr val="tx1"/>
                </a:solidFill>
              </a:rPr>
              <a:t>A. </a:t>
            </a:r>
            <a:r>
              <a:rPr lang="vi-VN" sz="3000" dirty="0">
                <a:solidFill>
                  <a:schemeClr val="tx1"/>
                </a:solidFill>
              </a:rPr>
              <a:t>Dựng hai đường trung trực của tam giác MNQ, chúng cắt nhau tại 1 điểm, đó chính là điểm O cần phải tìm.</a:t>
            </a:r>
            <a:endParaRPr lang="en-US" sz="3000" dirty="0">
              <a:solidFill>
                <a:schemeClr val="tx1"/>
              </a:solidFill>
            </a:endParaRPr>
          </a:p>
        </p:txBody>
      </p:sp>
      <p:sp>
        <p:nvSpPr>
          <p:cNvPr id="8" name="Question"/>
          <p:cNvSpPr/>
          <p:nvPr/>
        </p:nvSpPr>
        <p:spPr>
          <a:xfrm>
            <a:off x="0" y="209410"/>
            <a:ext cx="12311743" cy="1243834"/>
          </a:xfrm>
          <a:prstGeom prst="hexagon">
            <a:avLst/>
          </a:prstGeom>
          <a:solidFill>
            <a:schemeClr val="tx2"/>
          </a:solidFill>
          <a:ln/>
        </p:spPr>
        <p:style>
          <a:lnRef idx="3">
            <a:schemeClr val="lt1"/>
          </a:lnRef>
          <a:fillRef idx="1">
            <a:schemeClr val="accent4"/>
          </a:fillRef>
          <a:effectRef idx="1">
            <a:schemeClr val="accent4"/>
          </a:effectRef>
          <a:fontRef idx="minor">
            <a:schemeClr val="lt1"/>
          </a:fontRef>
        </p:style>
        <p:txBody>
          <a:bodyPr rtlCol="0" anchor="ctr">
            <a:normAutofit fontScale="92500" lnSpcReduction="20000"/>
          </a:bodyPr>
          <a:lstStyle/>
          <a:p>
            <a:r>
              <a:rPr lang="vi-VN" sz="4000" b="1" dirty="0">
                <a:solidFill>
                  <a:schemeClr val="bg1"/>
                </a:solidFill>
                <a:latin typeface="Times New Roman" panose="02020603050405020304" pitchFamily="18" charset="0"/>
                <a:cs typeface="Times New Roman" panose="02020603050405020304" pitchFamily="18" charset="0"/>
              </a:rPr>
              <a:t>Câu </a:t>
            </a:r>
            <a:r>
              <a:rPr lang="en-US" sz="4000" b="1" dirty="0" smtClean="0">
                <a:solidFill>
                  <a:schemeClr val="bg1"/>
                </a:solidFill>
                <a:latin typeface="Times New Roman" panose="02020603050405020304" pitchFamily="18" charset="0"/>
                <a:cs typeface="Times New Roman" panose="02020603050405020304" pitchFamily="18" charset="0"/>
              </a:rPr>
              <a:t>20</a:t>
            </a:r>
            <a:r>
              <a:rPr lang="vi-VN" sz="4000" b="1" dirty="0" smtClean="0">
                <a:solidFill>
                  <a:schemeClr val="bg1"/>
                </a:solidFill>
                <a:latin typeface="Times New Roman" panose="02020603050405020304" pitchFamily="18" charset="0"/>
                <a:cs typeface="Times New Roman" panose="02020603050405020304" pitchFamily="18" charset="0"/>
              </a:rPr>
              <a:t>: </a:t>
            </a:r>
            <a:r>
              <a:rPr lang="vi-VN" sz="4000" dirty="0">
                <a:solidFill>
                  <a:schemeClr val="bg1"/>
                </a:solidFill>
                <a:latin typeface="Times New Roman" panose="02020603050405020304" pitchFamily="18" charset="0"/>
                <a:cs typeface="Times New Roman" panose="02020603050405020304" pitchFamily="18" charset="0"/>
              </a:rPr>
              <a:t>Để chọn điểm O cách đều 3 đỉnh M,N,P của tam giác MNP thì ta phải:</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180" name="Rectangle: Rounded Corners 174">
            <a:extLst>
              <a:ext uri="{FF2B5EF4-FFF2-40B4-BE49-F238E27FC236}">
                <a16:creationId xmlns:a16="http://schemas.microsoft.com/office/drawing/2014/main" id="{52691D40-8C0E-4667-A610-1C54EA7D9EE2}"/>
              </a:ext>
            </a:extLst>
          </p:cNvPr>
          <p:cNvSpPr/>
          <p:nvPr/>
        </p:nvSpPr>
        <p:spPr>
          <a:xfrm>
            <a:off x="9539694" y="6148655"/>
            <a:ext cx="2292627" cy="621551"/>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9563932" y="6236449"/>
            <a:ext cx="2292627" cy="621551"/>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9511065" y="6187675"/>
            <a:ext cx="2292627" cy="621551"/>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9539903" y="6221816"/>
            <a:ext cx="2292627" cy="621551"/>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9512668" y="6177919"/>
            <a:ext cx="2292627" cy="621551"/>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9538300" y="6158411"/>
            <a:ext cx="2292627" cy="621551"/>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9541297" y="6207182"/>
            <a:ext cx="2292627" cy="621551"/>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9542900" y="6187673"/>
            <a:ext cx="2292627" cy="621551"/>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9615426" y="6207185"/>
            <a:ext cx="2292627" cy="621551"/>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9573390" y="6158411"/>
            <a:ext cx="2292627" cy="621551"/>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9563932" y="6158411"/>
            <a:ext cx="2292627" cy="621551"/>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9554574" y="6187674"/>
            <a:ext cx="2292627" cy="621551"/>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20" name="Choice_C"/>
          <p:cNvSpPr/>
          <p:nvPr/>
        </p:nvSpPr>
        <p:spPr>
          <a:xfrm>
            <a:off x="0" y="1617719"/>
            <a:ext cx="12192000" cy="1090576"/>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000" b="1" dirty="0">
                <a:solidFill>
                  <a:schemeClr val="tx1"/>
                </a:solidFill>
              </a:rPr>
              <a:t>A. </a:t>
            </a:r>
            <a:r>
              <a:rPr lang="vi-VN" sz="3000" dirty="0">
                <a:solidFill>
                  <a:schemeClr val="tx1"/>
                </a:solidFill>
              </a:rPr>
              <a:t>Dựng hai đường trung trực của tam giác MNQ, chúng cắt nhau tại 1 điểm, đó chính là điểm O cần phải tìm.</a:t>
            </a:r>
            <a:endParaRPr lang="en-US" sz="3000" dirty="0">
              <a:solidFill>
                <a:schemeClr val="tx1"/>
              </a:solidFill>
            </a:endParaRPr>
          </a:p>
        </p:txBody>
      </p:sp>
    </p:spTree>
    <p:extLst>
      <p:ext uri="{BB962C8B-B14F-4D97-AF65-F5344CB8AC3E}">
        <p14:creationId xmlns:p14="http://schemas.microsoft.com/office/powerpoint/2010/main" val="7559019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80"/>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1000"/>
                                  </p:stCondLst>
                                  <p:childTnLst>
                                    <p:set>
                                      <p:cBhvr>
                                        <p:cTn id="34" dur="1" fill="hold">
                                          <p:stCondLst>
                                            <p:cond delay="499"/>
                                          </p:stCondLst>
                                        </p:cTn>
                                        <p:tgtEl>
                                          <p:spTgt spid="181"/>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1000"/>
                                  </p:stCondLst>
                                  <p:childTnLst>
                                    <p:set>
                                      <p:cBhvr>
                                        <p:cTn id="37" dur="1" fill="hold">
                                          <p:stCondLst>
                                            <p:cond delay="499"/>
                                          </p:stCondLst>
                                        </p:cTn>
                                        <p:tgtEl>
                                          <p:spTgt spid="182"/>
                                        </p:tgtEl>
                                        <p:attrNameLst>
                                          <p:attrName>style.visibility</p:attrName>
                                        </p:attrNameLst>
                                      </p:cBhvr>
                                      <p:to>
                                        <p:strVal val="visible"/>
                                      </p:to>
                                    </p:set>
                                  </p:childTnLst>
                                </p:cTn>
                              </p:par>
                            </p:childTnLst>
                          </p:cTn>
                        </p:par>
                        <p:par>
                          <p:cTn id="38" fill="hold">
                            <p:stCondLst>
                              <p:cond delay="3500"/>
                            </p:stCondLst>
                            <p:childTnLst>
                              <p:par>
                                <p:cTn id="39" presetID="1" presetClass="entr" presetSubtype="0" fill="hold" grpId="0" nodeType="afterEffect">
                                  <p:stCondLst>
                                    <p:cond delay="1000"/>
                                  </p:stCondLst>
                                  <p:childTnLst>
                                    <p:set>
                                      <p:cBhvr>
                                        <p:cTn id="40" dur="1" fill="hold">
                                          <p:stCondLst>
                                            <p:cond delay="499"/>
                                          </p:stCondLst>
                                        </p:cTn>
                                        <p:tgtEl>
                                          <p:spTgt spid="183"/>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1000"/>
                                  </p:stCondLst>
                                  <p:childTnLst>
                                    <p:set>
                                      <p:cBhvr>
                                        <p:cTn id="43" dur="1" fill="hold">
                                          <p:stCondLst>
                                            <p:cond delay="499"/>
                                          </p:stCondLst>
                                        </p:cTn>
                                        <p:tgtEl>
                                          <p:spTgt spid="184"/>
                                        </p:tgtEl>
                                        <p:attrNameLst>
                                          <p:attrName>style.visibility</p:attrName>
                                        </p:attrNameLst>
                                      </p:cBhvr>
                                      <p:to>
                                        <p:strVal val="visible"/>
                                      </p:to>
                                    </p:set>
                                  </p:childTnLst>
                                </p:cTn>
                              </p:par>
                            </p:childTnLst>
                          </p:cTn>
                        </p:par>
                        <p:par>
                          <p:cTn id="44" fill="hold">
                            <p:stCondLst>
                              <p:cond delay="6500"/>
                            </p:stCondLst>
                            <p:childTnLst>
                              <p:par>
                                <p:cTn id="45" presetID="1" presetClass="entr" presetSubtype="0" fill="hold" grpId="0" nodeType="afterEffect">
                                  <p:stCondLst>
                                    <p:cond delay="1000"/>
                                  </p:stCondLst>
                                  <p:childTnLst>
                                    <p:set>
                                      <p:cBhvr>
                                        <p:cTn id="46" dur="1" fill="hold">
                                          <p:stCondLst>
                                            <p:cond delay="499"/>
                                          </p:stCondLst>
                                        </p:cTn>
                                        <p:tgtEl>
                                          <p:spTgt spid="185"/>
                                        </p:tgtEl>
                                        <p:attrNameLst>
                                          <p:attrName>style.visibility</p:attrName>
                                        </p:attrNameLst>
                                      </p:cBhvr>
                                      <p:to>
                                        <p:strVal val="visible"/>
                                      </p:to>
                                    </p:set>
                                  </p:childTnLst>
                                </p:cTn>
                              </p:par>
                            </p:childTnLst>
                          </p:cTn>
                        </p:par>
                        <p:par>
                          <p:cTn id="47" fill="hold">
                            <p:stCondLst>
                              <p:cond delay="8000"/>
                            </p:stCondLst>
                            <p:childTnLst>
                              <p:par>
                                <p:cTn id="48" presetID="1" presetClass="entr" presetSubtype="0" fill="hold" grpId="0" nodeType="afterEffect">
                                  <p:stCondLst>
                                    <p:cond delay="1000"/>
                                  </p:stCondLst>
                                  <p:childTnLst>
                                    <p:set>
                                      <p:cBhvr>
                                        <p:cTn id="49" dur="1" fill="hold">
                                          <p:stCondLst>
                                            <p:cond delay="499"/>
                                          </p:stCondLst>
                                        </p:cTn>
                                        <p:tgtEl>
                                          <p:spTgt spid="186"/>
                                        </p:tgtEl>
                                        <p:attrNameLst>
                                          <p:attrName>style.visibility</p:attrName>
                                        </p:attrNameLst>
                                      </p:cBhvr>
                                      <p:to>
                                        <p:strVal val="visible"/>
                                      </p:to>
                                    </p:set>
                                  </p:childTnLst>
                                </p:cTn>
                              </p:par>
                            </p:childTnLst>
                          </p:cTn>
                        </p:par>
                        <p:par>
                          <p:cTn id="50" fill="hold">
                            <p:stCondLst>
                              <p:cond delay="9500"/>
                            </p:stCondLst>
                            <p:childTnLst>
                              <p:par>
                                <p:cTn id="51" presetID="1" presetClass="entr" presetSubtype="0" fill="hold" grpId="0" nodeType="afterEffect">
                                  <p:stCondLst>
                                    <p:cond delay="1000"/>
                                  </p:stCondLst>
                                  <p:childTnLst>
                                    <p:set>
                                      <p:cBhvr>
                                        <p:cTn id="52" dur="1" fill="hold">
                                          <p:stCondLst>
                                            <p:cond delay="499"/>
                                          </p:stCondLst>
                                        </p:cTn>
                                        <p:tgtEl>
                                          <p:spTgt spid="187"/>
                                        </p:tgtEl>
                                        <p:attrNameLst>
                                          <p:attrName>style.visibility</p:attrName>
                                        </p:attrNameLst>
                                      </p:cBhvr>
                                      <p:to>
                                        <p:strVal val="visible"/>
                                      </p:to>
                                    </p:set>
                                  </p:childTnLst>
                                </p:cTn>
                              </p:par>
                            </p:childTnLst>
                          </p:cTn>
                        </p:par>
                        <p:par>
                          <p:cTn id="53" fill="hold">
                            <p:stCondLst>
                              <p:cond delay="11000"/>
                            </p:stCondLst>
                            <p:childTnLst>
                              <p:par>
                                <p:cTn id="54" presetID="1" presetClass="entr" presetSubtype="0" fill="hold" grpId="0" nodeType="afterEffect">
                                  <p:stCondLst>
                                    <p:cond delay="1000"/>
                                  </p:stCondLst>
                                  <p:childTnLst>
                                    <p:set>
                                      <p:cBhvr>
                                        <p:cTn id="55" dur="1" fill="hold">
                                          <p:stCondLst>
                                            <p:cond delay="499"/>
                                          </p:stCondLst>
                                        </p:cTn>
                                        <p:tgtEl>
                                          <p:spTgt spid="188"/>
                                        </p:tgtEl>
                                        <p:attrNameLst>
                                          <p:attrName>style.visibility</p:attrName>
                                        </p:attrNameLst>
                                      </p:cBhvr>
                                      <p:to>
                                        <p:strVal val="visible"/>
                                      </p:to>
                                    </p:set>
                                  </p:childTnLst>
                                </p:cTn>
                              </p:par>
                            </p:childTnLst>
                          </p:cTn>
                        </p:par>
                        <p:par>
                          <p:cTn id="56" fill="hold">
                            <p:stCondLst>
                              <p:cond delay="12500"/>
                            </p:stCondLst>
                            <p:childTnLst>
                              <p:par>
                                <p:cTn id="57" presetID="1" presetClass="entr" presetSubtype="0" fill="hold" grpId="0" nodeType="afterEffect">
                                  <p:stCondLst>
                                    <p:cond delay="1000"/>
                                  </p:stCondLst>
                                  <p:childTnLst>
                                    <p:set>
                                      <p:cBhvr>
                                        <p:cTn id="58" dur="1" fill="hold">
                                          <p:stCondLst>
                                            <p:cond delay="499"/>
                                          </p:stCondLst>
                                        </p:cTn>
                                        <p:tgtEl>
                                          <p:spTgt spid="189"/>
                                        </p:tgtEl>
                                        <p:attrNameLst>
                                          <p:attrName>style.visibility</p:attrName>
                                        </p:attrNameLst>
                                      </p:cBhvr>
                                      <p:to>
                                        <p:strVal val="visible"/>
                                      </p:to>
                                    </p:set>
                                  </p:childTnLst>
                                </p:cTn>
                              </p:par>
                            </p:childTnLst>
                          </p:cTn>
                        </p:par>
                        <p:par>
                          <p:cTn id="59" fill="hold">
                            <p:stCondLst>
                              <p:cond delay="14000"/>
                            </p:stCondLst>
                            <p:childTnLst>
                              <p:par>
                                <p:cTn id="60" presetID="1" presetClass="entr" presetSubtype="0" fill="hold" grpId="0" nodeType="afterEffect">
                                  <p:stCondLst>
                                    <p:cond delay="1000"/>
                                  </p:stCondLst>
                                  <p:childTnLst>
                                    <p:set>
                                      <p:cBhvr>
                                        <p:cTn id="61" dur="1" fill="hold">
                                          <p:stCondLst>
                                            <p:cond delay="499"/>
                                          </p:stCondLst>
                                        </p:cTn>
                                        <p:tgtEl>
                                          <p:spTgt spid="19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2" fill="hold">
                            <p:stCondLst>
                              <p:cond delay="15500"/>
                            </p:stCondLst>
                            <p:childTnLst>
                              <p:par>
                                <p:cTn id="63" presetID="1" presetClass="entr" presetSubtype="0" fill="hold" grpId="0" nodeType="afterEffect">
                                  <p:stCondLst>
                                    <p:cond delay="1000"/>
                                  </p:stCondLst>
                                  <p:childTnLst>
                                    <p:set>
                                      <p:cBhvr>
                                        <p:cTn id="64" dur="1" fill="hold">
                                          <p:stCondLst>
                                            <p:cond delay="499"/>
                                          </p:stCondLst>
                                        </p:cTn>
                                        <p:tgtEl>
                                          <p:spTgt spid="19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alarm clock.wav"/>
                                        </p:tgtEl>
                                      </p:cMediaNode>
                                    </p:audio>
                                  </p:subTnLst>
                                </p:cTn>
                              </p:par>
                            </p:childTnLst>
                          </p:cTn>
                        </p:par>
                        <p:par>
                          <p:cTn id="65" fill="hold">
                            <p:stCondLst>
                              <p:cond delay="17000"/>
                            </p:stCondLst>
                            <p:childTnLst>
                              <p:par>
                                <p:cTn id="66" presetID="16" presetClass="entr" presetSubtype="21"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barn(inVertical)">
                                      <p:cBhvr>
                                        <p:cTn id="68" dur="1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autoUpdateAnimBg="0"/>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175380" y="821502"/>
            <a:ext cx="11903527" cy="5847755"/>
          </a:xfrm>
          <a:prstGeom prst="rect">
            <a:avLst/>
          </a:prstGeom>
        </p:spPr>
        <p:txBody>
          <a:bodyPr wrap="square">
            <a:spAutoFit/>
          </a:bodyPr>
          <a:lstStyle/>
          <a:p>
            <a:r>
              <a:rPr lang="vi-VN" sz="3400" b="1" dirty="0">
                <a:solidFill>
                  <a:srgbClr val="FFFF00"/>
                </a:solidFill>
                <a:latin typeface="Times New Roman" panose="02020603050405020304" pitchFamily="18" charset="0"/>
                <a:cs typeface="Times New Roman" panose="02020603050405020304" pitchFamily="18" charset="0"/>
              </a:rPr>
              <a:t>Bài 1: Điền từ:</a:t>
            </a:r>
          </a:p>
          <a:p>
            <a:r>
              <a:rPr lang="vi-VN" sz="3400" dirty="0" smtClean="0">
                <a:solidFill>
                  <a:schemeClr val="bg1"/>
                </a:solidFill>
                <a:latin typeface="Times New Roman" panose="02020603050405020304" pitchFamily="18" charset="0"/>
                <a:cs typeface="Times New Roman" panose="02020603050405020304" pitchFamily="18" charset="0"/>
              </a:rPr>
              <a:t>a.</a:t>
            </a:r>
            <a:r>
              <a:rPr lang="en-US" sz="3400" dirty="0" smtClean="0">
                <a:solidFill>
                  <a:schemeClr val="bg1"/>
                </a:solidFill>
                <a:latin typeface="Times New Roman" panose="02020603050405020304" pitchFamily="18" charset="0"/>
                <a:cs typeface="Times New Roman" panose="02020603050405020304" pitchFamily="18" charset="0"/>
              </a:rPr>
              <a:t> </a:t>
            </a:r>
            <a:r>
              <a:rPr lang="vi-VN" sz="3400" dirty="0" smtClean="0">
                <a:solidFill>
                  <a:schemeClr val="bg1"/>
                </a:solidFill>
                <a:latin typeface="Times New Roman" panose="02020603050405020304" pitchFamily="18" charset="0"/>
                <a:cs typeface="Times New Roman" panose="02020603050405020304" pitchFamily="18" charset="0"/>
              </a:rPr>
              <a:t>Giao điểm của ba đường cao trong tam giác gọi là……………</a:t>
            </a:r>
            <a:r>
              <a:rPr lang="en-US" sz="3400" dirty="0" smtClean="0">
                <a:solidFill>
                  <a:schemeClr val="bg1"/>
                </a:solidFill>
                <a:latin typeface="Times New Roman" panose="02020603050405020304" pitchFamily="18" charset="0"/>
                <a:cs typeface="Times New Roman" panose="02020603050405020304" pitchFamily="18" charset="0"/>
              </a:rPr>
              <a:t>…..</a:t>
            </a:r>
            <a:endParaRPr lang="vi-VN" sz="3400" dirty="0" smtClean="0">
              <a:solidFill>
                <a:schemeClr val="bg1"/>
              </a:solidFill>
              <a:latin typeface="Times New Roman" panose="02020603050405020304" pitchFamily="18" charset="0"/>
              <a:cs typeface="Times New Roman" panose="02020603050405020304" pitchFamily="18" charset="0"/>
            </a:endParaRPr>
          </a:p>
          <a:p>
            <a:r>
              <a:rPr lang="vi-VN" sz="3400" dirty="0" smtClean="0">
                <a:solidFill>
                  <a:schemeClr val="bg1"/>
                </a:solidFill>
                <a:latin typeface="Times New Roman" panose="02020603050405020304" pitchFamily="18" charset="0"/>
                <a:cs typeface="Times New Roman" panose="02020603050405020304" pitchFamily="18" charset="0"/>
              </a:rPr>
              <a:t>b.</a:t>
            </a:r>
            <a:r>
              <a:rPr lang="en-US" sz="3400" dirty="0" smtClean="0">
                <a:solidFill>
                  <a:schemeClr val="bg1"/>
                </a:solidFill>
                <a:latin typeface="Times New Roman" panose="02020603050405020304" pitchFamily="18" charset="0"/>
                <a:cs typeface="Times New Roman" panose="02020603050405020304" pitchFamily="18" charset="0"/>
              </a:rPr>
              <a:t> </a:t>
            </a:r>
            <a:r>
              <a:rPr lang="vi-VN" sz="3400" dirty="0" smtClean="0">
                <a:solidFill>
                  <a:schemeClr val="bg1"/>
                </a:solidFill>
                <a:latin typeface="Times New Roman" panose="02020603050405020304" pitchFamily="18" charset="0"/>
                <a:cs typeface="Times New Roman" panose="02020603050405020304" pitchFamily="18" charset="0"/>
              </a:rPr>
              <a:t>Điểm </a:t>
            </a:r>
            <a:r>
              <a:rPr lang="vi-VN" sz="3400" dirty="0">
                <a:solidFill>
                  <a:schemeClr val="bg1"/>
                </a:solidFill>
                <a:latin typeface="Times New Roman" panose="02020603050405020304" pitchFamily="18" charset="0"/>
                <a:cs typeface="Times New Roman" panose="02020603050405020304" pitchFamily="18" charset="0"/>
              </a:rPr>
              <a:t>nằm </a:t>
            </a:r>
            <a:r>
              <a:rPr lang="vi-VN" sz="3400" dirty="0" smtClean="0">
                <a:solidFill>
                  <a:schemeClr val="bg1"/>
                </a:solidFill>
                <a:latin typeface="Times New Roman" panose="02020603050405020304" pitchFamily="18" charset="0"/>
                <a:cs typeface="Times New Roman" panose="02020603050405020304" pitchFamily="18" charset="0"/>
              </a:rPr>
              <a:t>trên…………</a:t>
            </a:r>
            <a:r>
              <a:rPr lang="en-US" sz="3400" dirty="0" smtClean="0">
                <a:solidFill>
                  <a:schemeClr val="bg1"/>
                </a:solidFill>
                <a:latin typeface="Times New Roman" panose="02020603050405020304" pitchFamily="18" charset="0"/>
                <a:cs typeface="Times New Roman" panose="02020603050405020304" pitchFamily="18" charset="0"/>
              </a:rPr>
              <a:t>……………........</a:t>
            </a:r>
            <a:r>
              <a:rPr lang="vi-VN" sz="3400" dirty="0" smtClean="0">
                <a:solidFill>
                  <a:schemeClr val="bg1"/>
                </a:solidFill>
                <a:latin typeface="Times New Roman" panose="02020603050405020304" pitchFamily="18" charset="0"/>
                <a:cs typeface="Times New Roman" panose="02020603050405020304" pitchFamily="18" charset="0"/>
              </a:rPr>
              <a:t>của </a:t>
            </a:r>
            <a:r>
              <a:rPr lang="vi-VN" sz="3400" dirty="0">
                <a:solidFill>
                  <a:schemeClr val="bg1"/>
                </a:solidFill>
                <a:latin typeface="Times New Roman" panose="02020603050405020304" pitchFamily="18" charset="0"/>
                <a:cs typeface="Times New Roman" panose="02020603050405020304" pitchFamily="18" charset="0"/>
              </a:rPr>
              <a:t>đoạn thẳng thì cách đều hai đầu mút của đoạn thẳng đó.</a:t>
            </a:r>
          </a:p>
          <a:p>
            <a:r>
              <a:rPr lang="vi-VN" sz="3400" dirty="0">
                <a:solidFill>
                  <a:schemeClr val="bg1"/>
                </a:solidFill>
                <a:latin typeface="Times New Roman" panose="02020603050405020304" pitchFamily="18" charset="0"/>
                <a:cs typeface="Times New Roman" panose="02020603050405020304" pitchFamily="18" charset="0"/>
              </a:rPr>
              <a:t>c</a:t>
            </a:r>
            <a:r>
              <a:rPr lang="vi-VN" sz="3400" dirty="0" smtClean="0">
                <a:solidFill>
                  <a:schemeClr val="bg1"/>
                </a:solidFill>
                <a:latin typeface="Times New Roman" panose="02020603050405020304" pitchFamily="18" charset="0"/>
                <a:cs typeface="Times New Roman" panose="02020603050405020304" pitchFamily="18" charset="0"/>
              </a:rPr>
              <a:t>.</a:t>
            </a:r>
            <a:r>
              <a:rPr lang="en-US" sz="3400" dirty="0" smtClean="0">
                <a:solidFill>
                  <a:schemeClr val="bg1"/>
                </a:solidFill>
                <a:latin typeface="Times New Roman" panose="02020603050405020304" pitchFamily="18" charset="0"/>
                <a:cs typeface="Times New Roman" panose="02020603050405020304" pitchFamily="18" charset="0"/>
              </a:rPr>
              <a:t> </a:t>
            </a:r>
            <a:r>
              <a:rPr lang="vi-VN" sz="3400" dirty="0" smtClean="0">
                <a:solidFill>
                  <a:schemeClr val="bg1"/>
                </a:solidFill>
                <a:latin typeface="Times New Roman" panose="02020603050405020304" pitchFamily="18" charset="0"/>
                <a:cs typeface="Times New Roman" panose="02020603050405020304" pitchFamily="18" charset="0"/>
              </a:rPr>
              <a:t>Giao </a:t>
            </a:r>
            <a:r>
              <a:rPr lang="vi-VN" sz="3400" dirty="0">
                <a:solidFill>
                  <a:schemeClr val="bg1"/>
                </a:solidFill>
                <a:latin typeface="Times New Roman" panose="02020603050405020304" pitchFamily="18" charset="0"/>
                <a:cs typeface="Times New Roman" panose="02020603050405020304" pitchFamily="18" charset="0"/>
              </a:rPr>
              <a:t>điểm của ba đường trung tuyến trong tam giác gọi là</a:t>
            </a:r>
            <a:r>
              <a:rPr lang="vi-VN" sz="3400" dirty="0" smtClean="0">
                <a:solidFill>
                  <a:schemeClr val="bg1"/>
                </a:solidFill>
                <a:latin typeface="Times New Roman" panose="02020603050405020304" pitchFamily="18" charset="0"/>
                <a:cs typeface="Times New Roman" panose="02020603050405020304" pitchFamily="18" charset="0"/>
              </a:rPr>
              <a:t>………</a:t>
            </a:r>
            <a:r>
              <a:rPr lang="en-US" sz="3400" dirty="0" smtClean="0">
                <a:solidFill>
                  <a:schemeClr val="bg1"/>
                </a:solidFill>
                <a:latin typeface="Times New Roman" panose="02020603050405020304" pitchFamily="18" charset="0"/>
                <a:cs typeface="Times New Roman" panose="02020603050405020304" pitchFamily="18" charset="0"/>
              </a:rPr>
              <a:t>……………</a:t>
            </a:r>
            <a:endParaRPr lang="vi-VN" sz="3400" dirty="0">
              <a:solidFill>
                <a:schemeClr val="bg1"/>
              </a:solidFill>
              <a:latin typeface="Times New Roman" panose="02020603050405020304" pitchFamily="18" charset="0"/>
              <a:cs typeface="Times New Roman" panose="02020603050405020304" pitchFamily="18" charset="0"/>
            </a:endParaRPr>
          </a:p>
          <a:p>
            <a:r>
              <a:rPr lang="vi-VN" sz="3400" dirty="0">
                <a:solidFill>
                  <a:schemeClr val="bg1"/>
                </a:solidFill>
                <a:latin typeface="Times New Roman" panose="02020603050405020304" pitchFamily="18" charset="0"/>
                <a:cs typeface="Times New Roman" panose="02020603050405020304" pitchFamily="18" charset="0"/>
              </a:rPr>
              <a:t>d</a:t>
            </a:r>
            <a:r>
              <a:rPr lang="vi-VN" sz="3400" dirty="0" smtClean="0">
                <a:solidFill>
                  <a:schemeClr val="bg1"/>
                </a:solidFill>
                <a:latin typeface="Times New Roman" panose="02020603050405020304" pitchFamily="18" charset="0"/>
                <a:cs typeface="Times New Roman" panose="02020603050405020304" pitchFamily="18" charset="0"/>
              </a:rPr>
              <a:t>.</a:t>
            </a:r>
            <a:r>
              <a:rPr lang="en-US" sz="3400" dirty="0" smtClean="0">
                <a:solidFill>
                  <a:schemeClr val="bg1"/>
                </a:solidFill>
                <a:latin typeface="Times New Roman" panose="02020603050405020304" pitchFamily="18" charset="0"/>
                <a:cs typeface="Times New Roman" panose="02020603050405020304" pitchFamily="18" charset="0"/>
              </a:rPr>
              <a:t> </a:t>
            </a:r>
            <a:r>
              <a:rPr lang="vi-VN" sz="3400" dirty="0" smtClean="0">
                <a:solidFill>
                  <a:schemeClr val="bg1"/>
                </a:solidFill>
                <a:latin typeface="Times New Roman" panose="02020603050405020304" pitchFamily="18" charset="0"/>
                <a:cs typeface="Times New Roman" panose="02020603050405020304" pitchFamily="18" charset="0"/>
              </a:rPr>
              <a:t>Điểm </a:t>
            </a:r>
            <a:r>
              <a:rPr lang="vi-VN" sz="3400" dirty="0">
                <a:solidFill>
                  <a:schemeClr val="bg1"/>
                </a:solidFill>
                <a:latin typeface="Times New Roman" panose="02020603050405020304" pitchFamily="18" charset="0"/>
                <a:cs typeface="Times New Roman" panose="02020603050405020304" pitchFamily="18" charset="0"/>
              </a:rPr>
              <a:t>cách đều ba cạnh của tam </a:t>
            </a:r>
            <a:r>
              <a:rPr lang="vi-VN" sz="3400" dirty="0" smtClean="0">
                <a:solidFill>
                  <a:schemeClr val="bg1"/>
                </a:solidFill>
                <a:latin typeface="Times New Roman" panose="02020603050405020304" pitchFamily="18" charset="0"/>
                <a:cs typeface="Times New Roman" panose="02020603050405020304" pitchFamily="18" charset="0"/>
              </a:rPr>
              <a:t>giác</a:t>
            </a:r>
            <a:r>
              <a:rPr lang="en-US" sz="3400" dirty="0">
                <a:solidFill>
                  <a:schemeClr val="bg1"/>
                </a:solidFill>
                <a:latin typeface="Times New Roman" panose="02020603050405020304" pitchFamily="18" charset="0"/>
                <a:cs typeface="Times New Roman" panose="02020603050405020304" pitchFamily="18" charset="0"/>
              </a:rPr>
              <a:t> </a:t>
            </a:r>
            <a:r>
              <a:rPr lang="vi-VN" sz="3400" dirty="0" smtClean="0">
                <a:solidFill>
                  <a:schemeClr val="bg1"/>
                </a:solidFill>
                <a:latin typeface="Times New Roman" panose="02020603050405020304" pitchFamily="18" charset="0"/>
                <a:cs typeface="Times New Roman" panose="02020603050405020304" pitchFamily="18" charset="0"/>
              </a:rPr>
              <a:t>là…………</a:t>
            </a:r>
            <a:r>
              <a:rPr lang="en-US" sz="3400" dirty="0" smtClean="0">
                <a:solidFill>
                  <a:schemeClr val="bg1"/>
                </a:solidFill>
                <a:latin typeface="Times New Roman" panose="02020603050405020304" pitchFamily="18" charset="0"/>
                <a:cs typeface="Times New Roman" panose="02020603050405020304" pitchFamily="18" charset="0"/>
              </a:rPr>
              <a:t>………………………………………………………….</a:t>
            </a:r>
            <a:endParaRPr lang="vi-VN" sz="3400" dirty="0">
              <a:solidFill>
                <a:schemeClr val="bg1"/>
              </a:solidFill>
              <a:latin typeface="Times New Roman" panose="02020603050405020304" pitchFamily="18" charset="0"/>
              <a:cs typeface="Times New Roman" panose="02020603050405020304" pitchFamily="18" charset="0"/>
            </a:endParaRPr>
          </a:p>
          <a:p>
            <a:r>
              <a:rPr lang="vi-VN" sz="3400" dirty="0" smtClean="0">
                <a:solidFill>
                  <a:schemeClr val="bg1"/>
                </a:solidFill>
                <a:latin typeface="Times New Roman" panose="02020603050405020304" pitchFamily="18" charset="0"/>
                <a:cs typeface="Times New Roman" panose="02020603050405020304" pitchFamily="18" charset="0"/>
              </a:rPr>
              <a:t>e.</a:t>
            </a:r>
            <a:r>
              <a:rPr lang="en-US" sz="3400" dirty="0" smtClean="0">
                <a:solidFill>
                  <a:schemeClr val="bg1"/>
                </a:solidFill>
                <a:latin typeface="Times New Roman" panose="02020603050405020304" pitchFamily="18" charset="0"/>
                <a:cs typeface="Times New Roman" panose="02020603050405020304" pitchFamily="18" charset="0"/>
              </a:rPr>
              <a:t> </a:t>
            </a:r>
            <a:r>
              <a:rPr lang="vi-VN" sz="3400" dirty="0" smtClean="0">
                <a:solidFill>
                  <a:schemeClr val="bg1"/>
                </a:solidFill>
                <a:latin typeface="Times New Roman" panose="02020603050405020304" pitchFamily="18" charset="0"/>
                <a:cs typeface="Times New Roman" panose="02020603050405020304" pitchFamily="18" charset="0"/>
              </a:rPr>
              <a:t>Điểm </a:t>
            </a:r>
            <a:r>
              <a:rPr lang="vi-VN" sz="3400" dirty="0">
                <a:solidFill>
                  <a:schemeClr val="bg1"/>
                </a:solidFill>
                <a:latin typeface="Times New Roman" panose="02020603050405020304" pitchFamily="18" charset="0"/>
                <a:cs typeface="Times New Roman" panose="02020603050405020304" pitchFamily="18" charset="0"/>
              </a:rPr>
              <a:t>cách đều ba đỉnh của </a:t>
            </a:r>
            <a:r>
              <a:rPr lang="vi-VN" sz="3400" dirty="0" smtClean="0">
                <a:solidFill>
                  <a:schemeClr val="bg1"/>
                </a:solidFill>
                <a:latin typeface="Times New Roman" panose="02020603050405020304" pitchFamily="18" charset="0"/>
                <a:cs typeface="Times New Roman" panose="02020603050405020304" pitchFamily="18" charset="0"/>
              </a:rPr>
              <a:t>tam </a:t>
            </a:r>
            <a:r>
              <a:rPr lang="vi-VN" sz="3400" dirty="0">
                <a:solidFill>
                  <a:schemeClr val="bg1"/>
                </a:solidFill>
                <a:latin typeface="Times New Roman" panose="02020603050405020304" pitchFamily="18" charset="0"/>
                <a:cs typeface="Times New Roman" panose="02020603050405020304" pitchFamily="18" charset="0"/>
              </a:rPr>
              <a:t>giác là</a:t>
            </a:r>
            <a:r>
              <a:rPr lang="vi-VN" sz="3400" dirty="0" smtClean="0">
                <a:solidFill>
                  <a:schemeClr val="bg1"/>
                </a:solidFill>
                <a:latin typeface="Times New Roman" panose="02020603050405020304" pitchFamily="18" charset="0"/>
                <a:cs typeface="Times New Roman" panose="02020603050405020304" pitchFamily="18" charset="0"/>
              </a:rPr>
              <a:t>……………</a:t>
            </a:r>
            <a:r>
              <a:rPr lang="en-US" sz="3400" dirty="0" smtClean="0">
                <a:solidFill>
                  <a:schemeClr val="bg1"/>
                </a:solidFill>
                <a:latin typeface="Times New Roman" panose="02020603050405020304" pitchFamily="18" charset="0"/>
                <a:cs typeface="Times New Roman" panose="02020603050405020304" pitchFamily="18" charset="0"/>
              </a:rPr>
              <a:t>……………………………………………………….</a:t>
            </a:r>
            <a:endParaRPr lang="vi-VN" sz="3400" dirty="0">
              <a:solidFill>
                <a:schemeClr val="bg1"/>
              </a:solidFill>
              <a:latin typeface="Times New Roman" panose="02020603050405020304" pitchFamily="18" charset="0"/>
              <a:cs typeface="Times New Roman" panose="02020603050405020304" pitchFamily="18" charset="0"/>
            </a:endParaRPr>
          </a:p>
        </p:txBody>
      </p:sp>
      <p:sp>
        <p:nvSpPr>
          <p:cNvPr id="1031" name="TextBox 1030"/>
          <p:cNvSpPr txBox="1"/>
          <p:nvPr/>
        </p:nvSpPr>
        <p:spPr>
          <a:xfrm>
            <a:off x="3103950" y="61611"/>
            <a:ext cx="5476567" cy="707886"/>
          </a:xfrm>
          <a:prstGeom prst="rect">
            <a:avLst/>
          </a:prstGeom>
          <a:noFill/>
        </p:spPr>
        <p:txBody>
          <a:bodyPr wrap="square" rtlCol="0">
            <a:spAutoFit/>
          </a:bodyPr>
          <a:lstStyle/>
          <a:p>
            <a:pPr algn="ctr"/>
            <a:r>
              <a:rPr lang="en-US" sz="4000" b="1" dirty="0">
                <a:ln w="22225">
                  <a:solidFill>
                    <a:schemeClr val="accent2"/>
                  </a:solidFill>
                  <a:prstDash val="solid"/>
                </a:ln>
                <a:solidFill>
                  <a:srgbClr val="FFFF00"/>
                </a:solidFill>
                <a:effectLst>
                  <a:reflection blurRad="6350" stA="55000" endA="50" endPos="85000" dist="60007" dir="5400000" sy="-100000" algn="bl" rotWithShape="0"/>
                </a:effectLst>
                <a:latin typeface="Times New Roman" panose="02020603050405020304" pitchFamily="18" charset="0"/>
                <a:cs typeface="Times New Roman" panose="02020603050405020304" pitchFamily="18" charset="0"/>
              </a:rPr>
              <a:t>B ÀI T </a:t>
            </a:r>
            <a:r>
              <a:rPr lang="en-US" sz="4000" b="1" dirty="0" smtClean="0">
                <a:ln w="22225">
                  <a:solidFill>
                    <a:schemeClr val="accent2"/>
                  </a:solidFill>
                  <a:prstDash val="solid"/>
                </a:ln>
                <a:solidFill>
                  <a:srgbClr val="FFFF00"/>
                </a:solidFill>
                <a:effectLst>
                  <a:reflection blurRad="6350" stA="55000" endA="50" endPos="85000" dist="60007" dir="5400000" sy="-100000" algn="bl" rotWithShape="0"/>
                </a:effectLst>
                <a:latin typeface="Times New Roman" panose="02020603050405020304" pitchFamily="18" charset="0"/>
                <a:cs typeface="Times New Roman" panose="02020603050405020304" pitchFamily="18" charset="0"/>
              </a:rPr>
              <a:t>ẬP T</a:t>
            </a:r>
            <a:r>
              <a:rPr lang="vi-VN" sz="4000" b="1" dirty="0">
                <a:ln w="22225">
                  <a:solidFill>
                    <a:schemeClr val="accent2"/>
                  </a:solidFill>
                  <a:prstDash val="solid"/>
                </a:ln>
                <a:solidFill>
                  <a:srgbClr val="FFFF00"/>
                </a:solidFill>
                <a:effectLst>
                  <a:reflection blurRad="6350" stA="55000" endA="50" endPos="85000" dist="60007" dir="5400000" sy="-100000" algn="bl" rotWithShape="0"/>
                </a:effectLst>
                <a:latin typeface="Times New Roman" panose="02020603050405020304" pitchFamily="18" charset="0"/>
                <a:cs typeface="Times New Roman" panose="02020603050405020304" pitchFamily="18" charset="0"/>
              </a:rPr>
              <a:t> </a:t>
            </a:r>
            <a:r>
              <a:rPr lang="vi-VN" sz="4000" b="1" dirty="0" smtClean="0">
                <a:ln w="22225">
                  <a:solidFill>
                    <a:schemeClr val="accent2"/>
                  </a:solidFill>
                  <a:prstDash val="solid"/>
                </a:ln>
                <a:solidFill>
                  <a:srgbClr val="FFFF00"/>
                </a:solidFill>
                <a:effectLst>
                  <a:reflection blurRad="6350" stA="55000" endA="50" endPos="85000" dist="60007" dir="5400000" sy="-100000" algn="bl" rotWithShape="0"/>
                </a:effectLst>
                <a:latin typeface="Times New Roman" panose="02020603050405020304" pitchFamily="18" charset="0"/>
                <a:cs typeface="Times New Roman" panose="02020603050405020304" pitchFamily="18" charset="0"/>
              </a:rPr>
              <a:t>Ự</a:t>
            </a:r>
            <a:r>
              <a:rPr lang="en-US" sz="4000" b="1" dirty="0">
                <a:ln w="22225">
                  <a:solidFill>
                    <a:schemeClr val="accent2"/>
                  </a:solidFill>
                  <a:prstDash val="solid"/>
                </a:ln>
                <a:solidFill>
                  <a:srgbClr val="FFFF00"/>
                </a:solidFill>
                <a:effectLst>
                  <a:reflection blurRad="6350" stA="55000" endA="50" endPos="85000" dist="60007" dir="5400000" sy="-100000" algn="bl" rotWithShape="0"/>
                </a:effectLst>
                <a:latin typeface="Times New Roman" panose="02020603050405020304" pitchFamily="18" charset="0"/>
                <a:cs typeface="Times New Roman" panose="02020603050405020304" pitchFamily="18" charset="0"/>
              </a:rPr>
              <a:t> LU ẬN</a:t>
            </a:r>
          </a:p>
        </p:txBody>
      </p:sp>
      <p:sp>
        <p:nvSpPr>
          <p:cNvPr id="3" name="TextBox 2"/>
          <p:cNvSpPr txBox="1"/>
          <p:nvPr/>
        </p:nvSpPr>
        <p:spPr>
          <a:xfrm>
            <a:off x="913757" y="3843895"/>
            <a:ext cx="2074607" cy="584775"/>
          </a:xfrm>
          <a:prstGeom prst="rect">
            <a:avLst/>
          </a:prstGeom>
          <a:noFill/>
        </p:spPr>
        <p:txBody>
          <a:bodyPr wrap="none" rtlCol="0">
            <a:spAutoFit/>
          </a:bodyPr>
          <a:lstStyle/>
          <a:p>
            <a:r>
              <a:rPr lang="en-US" sz="3200" b="1" dirty="0" err="1">
                <a:solidFill>
                  <a:srgbClr val="FFFF00"/>
                </a:solidFill>
              </a:rPr>
              <a:t>trọng</a:t>
            </a:r>
            <a:r>
              <a:rPr lang="en-US" sz="3200" b="1" dirty="0">
                <a:solidFill>
                  <a:srgbClr val="FFFF00"/>
                </a:solidFill>
              </a:rPr>
              <a:t> </a:t>
            </a:r>
            <a:r>
              <a:rPr lang="en-US" sz="3200" b="1" dirty="0" err="1" smtClean="0">
                <a:solidFill>
                  <a:srgbClr val="FFFF00"/>
                </a:solidFill>
              </a:rPr>
              <a:t>tâm</a:t>
            </a:r>
            <a:endParaRPr lang="en-US" sz="3200" b="1" dirty="0">
              <a:solidFill>
                <a:srgbClr val="FFFF00"/>
              </a:solidFill>
            </a:endParaRPr>
          </a:p>
        </p:txBody>
      </p:sp>
      <p:sp>
        <p:nvSpPr>
          <p:cNvPr id="6" name="TextBox 5"/>
          <p:cNvSpPr txBox="1"/>
          <p:nvPr/>
        </p:nvSpPr>
        <p:spPr>
          <a:xfrm>
            <a:off x="3811943" y="2320608"/>
            <a:ext cx="3608680" cy="584775"/>
          </a:xfrm>
          <a:prstGeom prst="rect">
            <a:avLst/>
          </a:prstGeom>
          <a:noFill/>
        </p:spPr>
        <p:txBody>
          <a:bodyPr wrap="none" rtlCol="0">
            <a:spAutoFit/>
          </a:bodyPr>
          <a:lstStyle/>
          <a:p>
            <a:r>
              <a:rPr lang="vi-VN" sz="3200" b="1" dirty="0">
                <a:solidFill>
                  <a:srgbClr val="FFFF00"/>
                </a:solidFill>
              </a:rPr>
              <a:t>đường</a:t>
            </a:r>
            <a:r>
              <a:rPr lang="en-US" sz="3200" b="1" dirty="0" smtClean="0">
                <a:solidFill>
                  <a:srgbClr val="FFFF00"/>
                </a:solidFill>
              </a:rPr>
              <a:t> </a:t>
            </a:r>
            <a:r>
              <a:rPr lang="en-US" sz="3200" b="1" dirty="0" err="1" smtClean="0">
                <a:solidFill>
                  <a:srgbClr val="FFFF00"/>
                </a:solidFill>
              </a:rPr>
              <a:t>trung</a:t>
            </a:r>
            <a:r>
              <a:rPr lang="en-US" sz="3200" b="1" dirty="0">
                <a:solidFill>
                  <a:srgbClr val="FFFF00"/>
                </a:solidFill>
              </a:rPr>
              <a:t> </a:t>
            </a:r>
            <a:r>
              <a:rPr lang="en-US" sz="3200" b="1" dirty="0" err="1">
                <a:solidFill>
                  <a:srgbClr val="FFFF00"/>
                </a:solidFill>
              </a:rPr>
              <a:t>trực</a:t>
            </a:r>
            <a:endParaRPr lang="en-US" sz="3200" b="1" dirty="0">
              <a:solidFill>
                <a:srgbClr val="FFFF00"/>
              </a:solidFill>
            </a:endParaRPr>
          </a:p>
        </p:txBody>
      </p:sp>
      <p:sp>
        <p:nvSpPr>
          <p:cNvPr id="7" name="TextBox 6"/>
          <p:cNvSpPr txBox="1"/>
          <p:nvPr/>
        </p:nvSpPr>
        <p:spPr>
          <a:xfrm>
            <a:off x="913757" y="1735833"/>
            <a:ext cx="1848583" cy="584775"/>
          </a:xfrm>
          <a:prstGeom prst="rect">
            <a:avLst/>
          </a:prstGeom>
          <a:noFill/>
        </p:spPr>
        <p:txBody>
          <a:bodyPr wrap="none" rtlCol="0">
            <a:spAutoFit/>
          </a:bodyPr>
          <a:lstStyle/>
          <a:p>
            <a:r>
              <a:rPr lang="en-US" sz="3200" b="1" dirty="0" err="1">
                <a:solidFill>
                  <a:srgbClr val="FFFF00"/>
                </a:solidFill>
              </a:rPr>
              <a:t>t</a:t>
            </a:r>
            <a:r>
              <a:rPr lang="en-US" sz="3200" b="1" dirty="0" err="1" smtClean="0">
                <a:solidFill>
                  <a:srgbClr val="FFFF00"/>
                </a:solidFill>
              </a:rPr>
              <a:t>rực</a:t>
            </a:r>
            <a:r>
              <a:rPr lang="en-US" sz="3200" b="1" dirty="0" smtClean="0">
                <a:solidFill>
                  <a:srgbClr val="FFFF00"/>
                </a:solidFill>
              </a:rPr>
              <a:t> </a:t>
            </a:r>
            <a:r>
              <a:rPr lang="en-US" sz="3200" b="1" dirty="0" err="1" smtClean="0">
                <a:solidFill>
                  <a:srgbClr val="FFFF00"/>
                </a:solidFill>
              </a:rPr>
              <a:t>tâm</a:t>
            </a:r>
            <a:endParaRPr lang="en-US" sz="3200" b="1" dirty="0">
              <a:solidFill>
                <a:srgbClr val="FFFF00"/>
              </a:solidFill>
            </a:endParaRPr>
          </a:p>
        </p:txBody>
      </p:sp>
      <p:sp>
        <p:nvSpPr>
          <p:cNvPr id="8" name="TextBox 7"/>
          <p:cNvSpPr txBox="1"/>
          <p:nvPr/>
        </p:nvSpPr>
        <p:spPr>
          <a:xfrm>
            <a:off x="1680407" y="5926555"/>
            <a:ext cx="9488495" cy="553998"/>
          </a:xfrm>
          <a:prstGeom prst="rect">
            <a:avLst/>
          </a:prstGeom>
          <a:noFill/>
        </p:spPr>
        <p:txBody>
          <a:bodyPr wrap="none" rtlCol="0">
            <a:spAutoFit/>
          </a:bodyPr>
          <a:lstStyle/>
          <a:p>
            <a:r>
              <a:rPr lang="en-US" sz="3000" b="1" dirty="0" err="1">
                <a:solidFill>
                  <a:srgbClr val="FFFF00"/>
                </a:solidFill>
              </a:rPr>
              <a:t>g</a:t>
            </a:r>
            <a:r>
              <a:rPr lang="en-US" sz="3000" b="1" dirty="0" err="1" smtClean="0">
                <a:solidFill>
                  <a:srgbClr val="FFFF00"/>
                </a:solidFill>
              </a:rPr>
              <a:t>iao</a:t>
            </a:r>
            <a:r>
              <a:rPr lang="en-US" sz="3000" b="1" dirty="0" smtClean="0">
                <a:solidFill>
                  <a:srgbClr val="FFFF00"/>
                </a:solidFill>
              </a:rPr>
              <a:t> </a:t>
            </a:r>
            <a:r>
              <a:rPr lang="en-US" sz="3000" b="1" dirty="0" err="1" smtClean="0">
                <a:solidFill>
                  <a:srgbClr val="FFFF00"/>
                </a:solidFill>
              </a:rPr>
              <a:t>điểm</a:t>
            </a:r>
            <a:r>
              <a:rPr lang="en-US" sz="3000" b="1" dirty="0">
                <a:solidFill>
                  <a:srgbClr val="FFFF00"/>
                </a:solidFill>
              </a:rPr>
              <a:t> </a:t>
            </a:r>
            <a:r>
              <a:rPr lang="en-US" sz="3000" b="1" dirty="0" smtClean="0">
                <a:solidFill>
                  <a:srgbClr val="FFFF00"/>
                </a:solidFill>
              </a:rPr>
              <a:t>của </a:t>
            </a:r>
            <a:r>
              <a:rPr lang="en-US" sz="3000" b="1" dirty="0" err="1" smtClean="0">
                <a:solidFill>
                  <a:srgbClr val="FFFF00"/>
                </a:solidFill>
              </a:rPr>
              <a:t>ba</a:t>
            </a:r>
            <a:r>
              <a:rPr lang="en-US" sz="3000" b="1" dirty="0">
                <a:solidFill>
                  <a:srgbClr val="FFFF00"/>
                </a:solidFill>
              </a:rPr>
              <a:t> </a:t>
            </a:r>
            <a:r>
              <a:rPr lang="en-US" sz="3000" b="1" dirty="0" smtClean="0">
                <a:solidFill>
                  <a:srgbClr val="FFFF00"/>
                </a:solidFill>
              </a:rPr>
              <a:t>đ</a:t>
            </a:r>
            <a:r>
              <a:rPr lang="vi-VN" sz="3000" b="1" dirty="0" smtClean="0">
                <a:solidFill>
                  <a:srgbClr val="FFFF00"/>
                </a:solidFill>
              </a:rPr>
              <a:t>ường</a:t>
            </a:r>
            <a:r>
              <a:rPr lang="en-US" sz="3000" b="1" dirty="0" smtClean="0">
                <a:solidFill>
                  <a:srgbClr val="FFFF00"/>
                </a:solidFill>
              </a:rPr>
              <a:t> </a:t>
            </a:r>
            <a:r>
              <a:rPr lang="en-US" sz="3000" b="1" dirty="0" err="1" smtClean="0">
                <a:solidFill>
                  <a:srgbClr val="FFFF00"/>
                </a:solidFill>
              </a:rPr>
              <a:t>trung</a:t>
            </a:r>
            <a:r>
              <a:rPr lang="en-US" sz="3000" b="1" dirty="0">
                <a:solidFill>
                  <a:srgbClr val="FFFF00"/>
                </a:solidFill>
              </a:rPr>
              <a:t> </a:t>
            </a:r>
            <a:r>
              <a:rPr lang="en-US" sz="3000" b="1" dirty="0" err="1" smtClean="0">
                <a:solidFill>
                  <a:srgbClr val="FFFF00"/>
                </a:solidFill>
              </a:rPr>
              <a:t>trực</a:t>
            </a:r>
            <a:r>
              <a:rPr lang="en-US" sz="3000" b="1" dirty="0" smtClean="0">
                <a:solidFill>
                  <a:srgbClr val="FFFF00"/>
                </a:solidFill>
              </a:rPr>
              <a:t> </a:t>
            </a:r>
            <a:r>
              <a:rPr lang="en-US" sz="3000" b="1" dirty="0" err="1" smtClean="0">
                <a:solidFill>
                  <a:srgbClr val="FFFF00"/>
                </a:solidFill>
              </a:rPr>
              <a:t>trong</a:t>
            </a:r>
            <a:r>
              <a:rPr lang="en-US" sz="3000" b="1" dirty="0" smtClean="0">
                <a:solidFill>
                  <a:srgbClr val="FFFF00"/>
                </a:solidFill>
              </a:rPr>
              <a:t> </a:t>
            </a:r>
            <a:r>
              <a:rPr lang="en-US" sz="3000" b="1" dirty="0">
                <a:solidFill>
                  <a:srgbClr val="FFFF00"/>
                </a:solidFill>
              </a:rPr>
              <a:t>tam </a:t>
            </a:r>
            <a:r>
              <a:rPr lang="en-US" sz="3000" b="1" dirty="0" err="1" smtClean="0">
                <a:solidFill>
                  <a:srgbClr val="FFFF00"/>
                </a:solidFill>
              </a:rPr>
              <a:t>giác</a:t>
            </a:r>
            <a:r>
              <a:rPr lang="en-US" sz="3000" b="1" dirty="0" smtClean="0">
                <a:solidFill>
                  <a:srgbClr val="FFFF00"/>
                </a:solidFill>
              </a:rPr>
              <a:t>.</a:t>
            </a:r>
            <a:endParaRPr lang="en-US" sz="3000" b="1" dirty="0">
              <a:solidFill>
                <a:srgbClr val="FFFF00"/>
              </a:solidFill>
            </a:endParaRPr>
          </a:p>
        </p:txBody>
      </p:sp>
      <p:sp>
        <p:nvSpPr>
          <p:cNvPr id="9" name="TextBox 8"/>
          <p:cNvSpPr txBox="1"/>
          <p:nvPr/>
        </p:nvSpPr>
        <p:spPr>
          <a:xfrm>
            <a:off x="1680407" y="4994965"/>
            <a:ext cx="9611927" cy="553998"/>
          </a:xfrm>
          <a:prstGeom prst="rect">
            <a:avLst/>
          </a:prstGeom>
          <a:noFill/>
        </p:spPr>
        <p:txBody>
          <a:bodyPr wrap="none" rtlCol="0">
            <a:spAutoFit/>
          </a:bodyPr>
          <a:lstStyle/>
          <a:p>
            <a:r>
              <a:rPr lang="en-US" sz="3000" b="1" dirty="0" err="1">
                <a:solidFill>
                  <a:srgbClr val="FFFF00"/>
                </a:solidFill>
              </a:rPr>
              <a:t>g</a:t>
            </a:r>
            <a:r>
              <a:rPr lang="en-US" sz="3000" b="1" dirty="0" err="1" smtClean="0">
                <a:solidFill>
                  <a:srgbClr val="FFFF00"/>
                </a:solidFill>
              </a:rPr>
              <a:t>iao</a:t>
            </a:r>
            <a:r>
              <a:rPr lang="en-US" sz="3000" b="1" dirty="0" smtClean="0">
                <a:solidFill>
                  <a:srgbClr val="FFFF00"/>
                </a:solidFill>
              </a:rPr>
              <a:t> </a:t>
            </a:r>
            <a:r>
              <a:rPr lang="en-US" sz="3000" b="1" dirty="0" err="1" smtClean="0">
                <a:solidFill>
                  <a:srgbClr val="FFFF00"/>
                </a:solidFill>
              </a:rPr>
              <a:t>điểm</a:t>
            </a:r>
            <a:r>
              <a:rPr lang="en-US" sz="3000" b="1" dirty="0">
                <a:solidFill>
                  <a:srgbClr val="FFFF00"/>
                </a:solidFill>
              </a:rPr>
              <a:t> </a:t>
            </a:r>
            <a:r>
              <a:rPr lang="en-US" sz="3000" b="1" dirty="0" smtClean="0">
                <a:solidFill>
                  <a:srgbClr val="FFFF00"/>
                </a:solidFill>
              </a:rPr>
              <a:t>của </a:t>
            </a:r>
            <a:r>
              <a:rPr lang="en-US" sz="3000" b="1" dirty="0" err="1" smtClean="0">
                <a:solidFill>
                  <a:srgbClr val="FFFF00"/>
                </a:solidFill>
              </a:rPr>
              <a:t>ba</a:t>
            </a:r>
            <a:r>
              <a:rPr lang="en-US" sz="3000" b="1" dirty="0" smtClean="0">
                <a:solidFill>
                  <a:srgbClr val="FFFF00"/>
                </a:solidFill>
              </a:rPr>
              <a:t> đ</a:t>
            </a:r>
            <a:r>
              <a:rPr lang="vi-VN" sz="3000" b="1" dirty="0">
                <a:solidFill>
                  <a:srgbClr val="FFFF00"/>
                </a:solidFill>
              </a:rPr>
              <a:t>ư</a:t>
            </a:r>
            <a:r>
              <a:rPr lang="en-US" sz="3000" b="1" dirty="0" err="1" smtClean="0">
                <a:solidFill>
                  <a:srgbClr val="FFFF00"/>
                </a:solidFill>
              </a:rPr>
              <a:t>ờng</a:t>
            </a:r>
            <a:r>
              <a:rPr lang="en-US" sz="3000" b="1" dirty="0">
                <a:solidFill>
                  <a:srgbClr val="FFFF00"/>
                </a:solidFill>
              </a:rPr>
              <a:t> </a:t>
            </a:r>
            <a:r>
              <a:rPr lang="en-US" sz="3000" b="1" dirty="0" err="1" smtClean="0">
                <a:solidFill>
                  <a:srgbClr val="FFFF00"/>
                </a:solidFill>
              </a:rPr>
              <a:t>phân</a:t>
            </a:r>
            <a:r>
              <a:rPr lang="en-US" sz="3000" b="1" dirty="0">
                <a:solidFill>
                  <a:srgbClr val="FFFF00"/>
                </a:solidFill>
              </a:rPr>
              <a:t> </a:t>
            </a:r>
            <a:r>
              <a:rPr lang="en-US" sz="3000" b="1" dirty="0" err="1" smtClean="0">
                <a:solidFill>
                  <a:srgbClr val="FFFF00"/>
                </a:solidFill>
              </a:rPr>
              <a:t>giác</a:t>
            </a:r>
            <a:r>
              <a:rPr lang="en-US" sz="3000" b="1" dirty="0" smtClean="0">
                <a:solidFill>
                  <a:srgbClr val="FFFF00"/>
                </a:solidFill>
              </a:rPr>
              <a:t> </a:t>
            </a:r>
            <a:r>
              <a:rPr lang="en-US" sz="3000" b="1" dirty="0" err="1" smtClean="0">
                <a:solidFill>
                  <a:srgbClr val="FFFF00"/>
                </a:solidFill>
              </a:rPr>
              <a:t>trong</a:t>
            </a:r>
            <a:r>
              <a:rPr lang="en-US" sz="3000" b="1" dirty="0" smtClean="0">
                <a:solidFill>
                  <a:srgbClr val="FFFF00"/>
                </a:solidFill>
              </a:rPr>
              <a:t> </a:t>
            </a:r>
            <a:r>
              <a:rPr lang="en-US" sz="3000" b="1" dirty="0">
                <a:solidFill>
                  <a:srgbClr val="FFFF00"/>
                </a:solidFill>
              </a:rPr>
              <a:t>tam </a:t>
            </a:r>
            <a:r>
              <a:rPr lang="en-US" sz="3000" b="1" dirty="0" err="1" smtClean="0">
                <a:solidFill>
                  <a:srgbClr val="FFFF00"/>
                </a:solidFill>
              </a:rPr>
              <a:t>giác</a:t>
            </a:r>
            <a:r>
              <a:rPr lang="en-US" sz="3000" b="1" dirty="0" smtClean="0">
                <a:solidFill>
                  <a:srgbClr val="FFFF00"/>
                </a:solidFill>
              </a:rPr>
              <a:t>. </a:t>
            </a:r>
            <a:endParaRPr lang="en-US" sz="3000" b="1" dirty="0">
              <a:solidFill>
                <a:srgbClr val="FFFF00"/>
              </a:solidFill>
            </a:endParaRPr>
          </a:p>
        </p:txBody>
      </p:sp>
    </p:spTree>
    <p:extLst>
      <p:ext uri="{BB962C8B-B14F-4D97-AF65-F5344CB8AC3E}">
        <p14:creationId xmlns:p14="http://schemas.microsoft.com/office/powerpoint/2010/main" val="41485557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31"/>
                                        </p:tgtEl>
                                        <p:attrNameLst>
                                          <p:attrName>style.visibility</p:attrName>
                                        </p:attrNameLst>
                                      </p:cBhvr>
                                      <p:to>
                                        <p:strVal val="visible"/>
                                      </p:to>
                                    </p:set>
                                    <p:anim calcmode="lin" valueType="num">
                                      <p:cBhvr>
                                        <p:cTn id="7" dur="500" fill="hold"/>
                                        <p:tgtEl>
                                          <p:spTgt spid="10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31"/>
                                        </p:tgtEl>
                                        <p:attrNameLst>
                                          <p:attrName>ppt_y</p:attrName>
                                        </p:attrNameLst>
                                      </p:cBhvr>
                                      <p:tavLst>
                                        <p:tav tm="0">
                                          <p:val>
                                            <p:strVal val="#ppt_y"/>
                                          </p:val>
                                        </p:tav>
                                        <p:tav tm="100000">
                                          <p:val>
                                            <p:strVal val="#ppt_y"/>
                                          </p:val>
                                        </p:tav>
                                      </p:tavLst>
                                    </p:anim>
                                    <p:anim calcmode="lin" valueType="num">
                                      <p:cBhvr>
                                        <p:cTn id="9" dur="500" fill="hold"/>
                                        <p:tgtEl>
                                          <p:spTgt spid="10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31"/>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1">
                                            <p:txEl>
                                              <p:pRg st="0" end="0"/>
                                            </p:txEl>
                                          </p:spTgt>
                                        </p:tgtEl>
                                        <p:attrNameLst>
                                          <p:attrName>style.visibility</p:attrName>
                                        </p:attrNameLst>
                                      </p:cBhvr>
                                      <p:to>
                                        <p:strVal val="visible"/>
                                      </p:to>
                                    </p:set>
                                    <p:anim calcmode="lin" valueType="num">
                                      <p:cBhvr>
                                        <p:cTn id="16" dur="500" fill="hold"/>
                                        <p:tgtEl>
                                          <p:spTgt spid="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1">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1">
                                            <p:txEl>
                                              <p:pRg st="1" end="1"/>
                                            </p:txEl>
                                          </p:spTgt>
                                        </p:tgtEl>
                                        <p:attrNameLst>
                                          <p:attrName>style.visibility</p:attrName>
                                        </p:attrNameLst>
                                      </p:cBhvr>
                                      <p:to>
                                        <p:strVal val="visible"/>
                                      </p:to>
                                    </p:set>
                                    <p:anim calcmode="lin" valueType="num">
                                      <p:cBhvr>
                                        <p:cTn id="25" dur="500" fill="hold"/>
                                        <p:tgtEl>
                                          <p:spTgt spid="3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1">
                                            <p:txEl>
                                              <p:pRg st="1" end="1"/>
                                            </p:txEl>
                                          </p:spTgt>
                                        </p:tgtEl>
                                        <p:attrNameLst>
                                          <p:attrName>ppt_y</p:attrName>
                                        </p:attrNameLst>
                                      </p:cBhvr>
                                      <p:tavLst>
                                        <p:tav tm="0">
                                          <p:val>
                                            <p:strVal val="#ppt_y"/>
                                          </p:val>
                                        </p:tav>
                                        <p:tav tm="100000">
                                          <p:val>
                                            <p:strVal val="#ppt_y"/>
                                          </p:val>
                                        </p:tav>
                                      </p:tavLst>
                                    </p:anim>
                                    <p:anim calcmode="lin" valueType="num">
                                      <p:cBhvr>
                                        <p:cTn id="27" dur="500" fill="hold"/>
                                        <p:tgtEl>
                                          <p:spTgt spid="3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7"/>
                                        </p:tgtEl>
                                        <p:attrNameLst>
                                          <p:attrName>ppt_y</p:attrName>
                                        </p:attrNameLst>
                                      </p:cBhvr>
                                      <p:tavLst>
                                        <p:tav tm="0">
                                          <p:val>
                                            <p:strVal val="#ppt_y"/>
                                          </p:val>
                                        </p:tav>
                                        <p:tav tm="100000">
                                          <p:val>
                                            <p:strVal val="#ppt_y"/>
                                          </p:val>
                                        </p:tav>
                                      </p:tavLst>
                                    </p:anim>
                                    <p:anim calcmode="lin" valueType="num">
                                      <p:cBhvr>
                                        <p:cTn id="3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31">
                                            <p:txEl>
                                              <p:pRg st="2" end="2"/>
                                            </p:txEl>
                                          </p:spTgt>
                                        </p:tgtEl>
                                        <p:attrNameLst>
                                          <p:attrName>style.visibility</p:attrName>
                                        </p:attrNameLst>
                                      </p:cBhvr>
                                      <p:to>
                                        <p:strVal val="visible"/>
                                      </p:to>
                                    </p:set>
                                    <p:anim calcmode="lin" valueType="num">
                                      <p:cBhvr>
                                        <p:cTn id="43" dur="500" fill="hold"/>
                                        <p:tgtEl>
                                          <p:spTgt spid="3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1">
                                            <p:txEl>
                                              <p:pRg st="2" end="2"/>
                                            </p:txEl>
                                          </p:spTgt>
                                        </p:tgtEl>
                                        <p:attrNameLst>
                                          <p:attrName>ppt_y</p:attrName>
                                        </p:attrNameLst>
                                      </p:cBhvr>
                                      <p:tavLst>
                                        <p:tav tm="0">
                                          <p:val>
                                            <p:strVal val="#ppt_y"/>
                                          </p:val>
                                        </p:tav>
                                        <p:tav tm="100000">
                                          <p:val>
                                            <p:strVal val="#ppt_y"/>
                                          </p:val>
                                        </p:tav>
                                      </p:tavLst>
                                    </p:anim>
                                    <p:anim calcmode="lin" valueType="num">
                                      <p:cBhvr>
                                        <p:cTn id="45" dur="500" fill="hold"/>
                                        <p:tgtEl>
                                          <p:spTgt spid="3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1">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6"/>
                                        </p:tgtEl>
                                        <p:attrNameLst>
                                          <p:attrName>style.visibility</p:attrName>
                                        </p:attrNameLst>
                                      </p:cBhvr>
                                      <p:to>
                                        <p:strVal val="visible"/>
                                      </p:to>
                                    </p:set>
                                    <p:anim calcmode="lin" valueType="num">
                                      <p:cBhvr>
                                        <p:cTn id="5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6"/>
                                        </p:tgtEl>
                                        <p:attrNameLst>
                                          <p:attrName>ppt_y</p:attrName>
                                        </p:attrNameLst>
                                      </p:cBhvr>
                                      <p:tavLst>
                                        <p:tav tm="0">
                                          <p:val>
                                            <p:strVal val="#ppt_y"/>
                                          </p:val>
                                        </p:tav>
                                        <p:tav tm="100000">
                                          <p:val>
                                            <p:strVal val="#ppt_y"/>
                                          </p:val>
                                        </p:tav>
                                      </p:tavLst>
                                    </p:anim>
                                    <p:anim calcmode="lin" valueType="num">
                                      <p:cBhvr>
                                        <p:cTn id="5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31">
                                            <p:txEl>
                                              <p:pRg st="3" end="3"/>
                                            </p:txEl>
                                          </p:spTgt>
                                        </p:tgtEl>
                                        <p:attrNameLst>
                                          <p:attrName>style.visibility</p:attrName>
                                        </p:attrNameLst>
                                      </p:cBhvr>
                                      <p:to>
                                        <p:strVal val="visible"/>
                                      </p:to>
                                    </p:set>
                                    <p:anim calcmode="lin" valueType="num">
                                      <p:cBhvr>
                                        <p:cTn id="61" dur="500" fill="hold"/>
                                        <p:tgtEl>
                                          <p:spTgt spid="3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31">
                                            <p:txEl>
                                              <p:pRg st="3" end="3"/>
                                            </p:txEl>
                                          </p:spTgt>
                                        </p:tgtEl>
                                        <p:attrNameLst>
                                          <p:attrName>ppt_y</p:attrName>
                                        </p:attrNameLst>
                                      </p:cBhvr>
                                      <p:tavLst>
                                        <p:tav tm="0">
                                          <p:val>
                                            <p:strVal val="#ppt_y"/>
                                          </p:val>
                                        </p:tav>
                                        <p:tav tm="100000">
                                          <p:val>
                                            <p:strVal val="#ppt_y"/>
                                          </p:val>
                                        </p:tav>
                                      </p:tavLst>
                                    </p:anim>
                                    <p:anim calcmode="lin" valueType="num">
                                      <p:cBhvr>
                                        <p:cTn id="63" dur="500" fill="hold"/>
                                        <p:tgtEl>
                                          <p:spTgt spid="3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3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31">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3"/>
                                        </p:tgtEl>
                                        <p:attrNameLst>
                                          <p:attrName>style.visibility</p:attrName>
                                        </p:attrNameLst>
                                      </p:cBhvr>
                                      <p:to>
                                        <p:strVal val="visible"/>
                                      </p:to>
                                    </p:set>
                                    <p:anim calcmode="lin" valueType="num">
                                      <p:cBhvr>
                                        <p:cTn id="70"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3"/>
                                        </p:tgtEl>
                                        <p:attrNameLst>
                                          <p:attrName>ppt_y</p:attrName>
                                        </p:attrNameLst>
                                      </p:cBhvr>
                                      <p:tavLst>
                                        <p:tav tm="0">
                                          <p:val>
                                            <p:strVal val="#ppt_y"/>
                                          </p:val>
                                        </p:tav>
                                        <p:tav tm="100000">
                                          <p:val>
                                            <p:strVal val="#ppt_y"/>
                                          </p:val>
                                        </p:tav>
                                      </p:tavLst>
                                    </p:anim>
                                    <p:anim calcmode="lin" valueType="num">
                                      <p:cBhvr>
                                        <p:cTn id="72"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3"/>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grpId="0" nodeType="clickEffect">
                                  <p:stCondLst>
                                    <p:cond delay="0"/>
                                  </p:stCondLst>
                                  <p:iterate type="lt">
                                    <p:tmPct val="10000"/>
                                  </p:iterate>
                                  <p:childTnLst>
                                    <p:set>
                                      <p:cBhvr>
                                        <p:cTn id="78" dur="1" fill="hold">
                                          <p:stCondLst>
                                            <p:cond delay="0"/>
                                          </p:stCondLst>
                                        </p:cTn>
                                        <p:tgtEl>
                                          <p:spTgt spid="31">
                                            <p:txEl>
                                              <p:pRg st="4" end="4"/>
                                            </p:txEl>
                                          </p:spTgt>
                                        </p:tgtEl>
                                        <p:attrNameLst>
                                          <p:attrName>style.visibility</p:attrName>
                                        </p:attrNameLst>
                                      </p:cBhvr>
                                      <p:to>
                                        <p:strVal val="visible"/>
                                      </p:to>
                                    </p:set>
                                    <p:anim calcmode="lin" valueType="num">
                                      <p:cBhvr>
                                        <p:cTn id="79" dur="500" fill="hold"/>
                                        <p:tgtEl>
                                          <p:spTgt spid="3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31">
                                            <p:txEl>
                                              <p:pRg st="4" end="4"/>
                                            </p:txEl>
                                          </p:spTgt>
                                        </p:tgtEl>
                                        <p:attrNameLst>
                                          <p:attrName>ppt_y</p:attrName>
                                        </p:attrNameLst>
                                      </p:cBhvr>
                                      <p:tavLst>
                                        <p:tav tm="0">
                                          <p:val>
                                            <p:strVal val="#ppt_y"/>
                                          </p:val>
                                        </p:tav>
                                        <p:tav tm="100000">
                                          <p:val>
                                            <p:strVal val="#ppt_y"/>
                                          </p:val>
                                        </p:tav>
                                      </p:tavLst>
                                    </p:anim>
                                    <p:anim calcmode="lin" valueType="num">
                                      <p:cBhvr>
                                        <p:cTn id="81" dur="500" fill="hold"/>
                                        <p:tgtEl>
                                          <p:spTgt spid="3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3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31">
                                            <p:txEl>
                                              <p:pRg st="4" end="4"/>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41" presetClass="entr" presetSubtype="0" fill="hold" grpId="0" nodeType="clickEffect">
                                  <p:stCondLst>
                                    <p:cond delay="0"/>
                                  </p:stCondLst>
                                  <p:iterate type="lt">
                                    <p:tmPct val="10000"/>
                                  </p:iterate>
                                  <p:childTnLst>
                                    <p:set>
                                      <p:cBhvr>
                                        <p:cTn id="87" dur="1" fill="hold">
                                          <p:stCondLst>
                                            <p:cond delay="0"/>
                                          </p:stCondLst>
                                        </p:cTn>
                                        <p:tgtEl>
                                          <p:spTgt spid="9"/>
                                        </p:tgtEl>
                                        <p:attrNameLst>
                                          <p:attrName>style.visibility</p:attrName>
                                        </p:attrNameLst>
                                      </p:cBhvr>
                                      <p:to>
                                        <p:strVal val="visible"/>
                                      </p:to>
                                    </p:set>
                                    <p:anim calcmode="lin" valueType="num">
                                      <p:cBhvr>
                                        <p:cTn id="8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9"/>
                                        </p:tgtEl>
                                        <p:attrNameLst>
                                          <p:attrName>ppt_y</p:attrName>
                                        </p:attrNameLst>
                                      </p:cBhvr>
                                      <p:tavLst>
                                        <p:tav tm="0">
                                          <p:val>
                                            <p:strVal val="#ppt_y"/>
                                          </p:val>
                                        </p:tav>
                                        <p:tav tm="100000">
                                          <p:val>
                                            <p:strVal val="#ppt_y"/>
                                          </p:val>
                                        </p:tav>
                                      </p:tavLst>
                                    </p:anim>
                                    <p:anim calcmode="lin" valueType="num">
                                      <p:cBhvr>
                                        <p:cTn id="9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9"/>
                                        </p:tgtEl>
                                      </p:cBhvr>
                                    </p:animEffect>
                                  </p:childTnLst>
                                </p:cTn>
                              </p:par>
                            </p:childTnLst>
                          </p:cTn>
                        </p:par>
                      </p:childTnLst>
                    </p:cTn>
                  </p:par>
                  <p:par>
                    <p:cTn id="93" fill="hold">
                      <p:stCondLst>
                        <p:cond delay="indefinite"/>
                      </p:stCondLst>
                      <p:childTnLst>
                        <p:par>
                          <p:cTn id="94" fill="hold">
                            <p:stCondLst>
                              <p:cond delay="0"/>
                            </p:stCondLst>
                            <p:childTnLst>
                              <p:par>
                                <p:cTn id="95" presetID="41" presetClass="entr" presetSubtype="0" fill="hold" grpId="0" nodeType="clickEffect">
                                  <p:stCondLst>
                                    <p:cond delay="0"/>
                                  </p:stCondLst>
                                  <p:iterate type="lt">
                                    <p:tmPct val="10000"/>
                                  </p:iterate>
                                  <p:childTnLst>
                                    <p:set>
                                      <p:cBhvr>
                                        <p:cTn id="96" dur="1" fill="hold">
                                          <p:stCondLst>
                                            <p:cond delay="0"/>
                                          </p:stCondLst>
                                        </p:cTn>
                                        <p:tgtEl>
                                          <p:spTgt spid="31">
                                            <p:txEl>
                                              <p:pRg st="5" end="5"/>
                                            </p:txEl>
                                          </p:spTgt>
                                        </p:tgtEl>
                                        <p:attrNameLst>
                                          <p:attrName>style.visibility</p:attrName>
                                        </p:attrNameLst>
                                      </p:cBhvr>
                                      <p:to>
                                        <p:strVal val="visible"/>
                                      </p:to>
                                    </p:set>
                                    <p:anim calcmode="lin" valueType="num">
                                      <p:cBhvr>
                                        <p:cTn id="97" dur="500" fill="hold"/>
                                        <p:tgtEl>
                                          <p:spTgt spid="31">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31">
                                            <p:txEl>
                                              <p:pRg st="5" end="5"/>
                                            </p:txEl>
                                          </p:spTgt>
                                        </p:tgtEl>
                                        <p:attrNameLst>
                                          <p:attrName>ppt_y</p:attrName>
                                        </p:attrNameLst>
                                      </p:cBhvr>
                                      <p:tavLst>
                                        <p:tav tm="0">
                                          <p:val>
                                            <p:strVal val="#ppt_y"/>
                                          </p:val>
                                        </p:tav>
                                        <p:tav tm="100000">
                                          <p:val>
                                            <p:strVal val="#ppt_y"/>
                                          </p:val>
                                        </p:tav>
                                      </p:tavLst>
                                    </p:anim>
                                    <p:anim calcmode="lin" valueType="num">
                                      <p:cBhvr>
                                        <p:cTn id="99" dur="500" fill="hold"/>
                                        <p:tgtEl>
                                          <p:spTgt spid="31">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31">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31">
                                            <p:txEl>
                                              <p:pRg st="5" end="5"/>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41" presetClass="entr" presetSubtype="0" fill="hold" grpId="0" nodeType="clickEffect">
                                  <p:stCondLst>
                                    <p:cond delay="0"/>
                                  </p:stCondLst>
                                  <p:iterate type="lt">
                                    <p:tmPct val="10000"/>
                                  </p:iterate>
                                  <p:childTnLst>
                                    <p:set>
                                      <p:cBhvr>
                                        <p:cTn id="105" dur="1" fill="hold">
                                          <p:stCondLst>
                                            <p:cond delay="0"/>
                                          </p:stCondLst>
                                        </p:cTn>
                                        <p:tgtEl>
                                          <p:spTgt spid="8"/>
                                        </p:tgtEl>
                                        <p:attrNameLst>
                                          <p:attrName>style.visibility</p:attrName>
                                        </p:attrNameLst>
                                      </p:cBhvr>
                                      <p:to>
                                        <p:strVal val="visible"/>
                                      </p:to>
                                    </p:set>
                                    <p:anim calcmode="lin" valueType="num">
                                      <p:cBhvr>
                                        <p:cTn id="10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8"/>
                                        </p:tgtEl>
                                        <p:attrNameLst>
                                          <p:attrName>ppt_y</p:attrName>
                                        </p:attrNameLst>
                                      </p:cBhvr>
                                      <p:tavLst>
                                        <p:tav tm="0">
                                          <p:val>
                                            <p:strVal val="#ppt_y"/>
                                          </p:val>
                                        </p:tav>
                                        <p:tav tm="100000">
                                          <p:val>
                                            <p:strVal val="#ppt_y"/>
                                          </p:val>
                                        </p:tav>
                                      </p:tavLst>
                                    </p:anim>
                                    <p:anim calcmode="lin" valueType="num">
                                      <p:cBhvr>
                                        <p:cTn id="10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uiExpand="1" build="p"/>
      <p:bldP spid="1031" grpId="0"/>
      <p:bldP spid="3" grpId="0"/>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1" name="Rectangle 30"/>
              <p:cNvSpPr/>
              <p:nvPr/>
            </p:nvSpPr>
            <p:spPr>
              <a:xfrm>
                <a:off x="1175657" y="1370593"/>
                <a:ext cx="9895113" cy="4583499"/>
              </a:xfrm>
              <a:prstGeom prst="rect">
                <a:avLst/>
              </a:prstGeom>
            </p:spPr>
            <p:txBody>
              <a:bodyPr wrap="square">
                <a:spAutoFit/>
              </a:bodyPr>
              <a:lstStyle/>
              <a:p>
                <a:pPr lvl="0"/>
                <a:r>
                  <a:rPr lang="vi-VN" sz="3400" b="1" dirty="0" smtClean="0">
                    <a:solidFill>
                      <a:srgbClr val="FFFF00"/>
                    </a:solidFill>
                    <a:latin typeface="Times New Roman" panose="02020603050405020304" pitchFamily="18" charset="0"/>
                    <a:cs typeface="Times New Roman" panose="02020603050405020304" pitchFamily="18" charset="0"/>
                  </a:rPr>
                  <a:t>Bài 2: </a:t>
                </a:r>
                <a:r>
                  <a:rPr lang="vi-VN" sz="3400" dirty="0">
                    <a:solidFill>
                      <a:prstClr val="white"/>
                    </a:solidFill>
                    <a:latin typeface="Times New Roman" panose="02020603050405020304" pitchFamily="18" charset="0"/>
                    <a:cs typeface="Times New Roman" panose="02020603050405020304" pitchFamily="18" charset="0"/>
                  </a:rPr>
                  <a:t>Cho tam giác ABC vuông tại A, </a:t>
                </a:r>
                <a14:m>
                  <m:oMath xmlns:m="http://schemas.openxmlformats.org/officeDocument/2006/math">
                    <m:acc>
                      <m:accPr>
                        <m:chr m:val="̂"/>
                        <m:ctrlPr>
                          <a:rPr lang="vi-VN" sz="3400" i="1" smtClean="0">
                            <a:solidFill>
                              <a:prstClr val="white"/>
                            </a:solidFill>
                            <a:latin typeface="Cambria Math" panose="02040503050406030204" pitchFamily="18" charset="0"/>
                            <a:cs typeface="Times New Roman" panose="02020603050405020304" pitchFamily="18" charset="0"/>
                          </a:rPr>
                        </m:ctrlPr>
                      </m:accPr>
                      <m:e>
                        <m:r>
                          <a:rPr lang="en-US" sz="3400" b="0" i="1" smtClean="0">
                            <a:solidFill>
                              <a:prstClr val="white"/>
                            </a:solidFill>
                            <a:latin typeface="Cambria Math" panose="02040503050406030204" pitchFamily="18" charset="0"/>
                            <a:cs typeface="Times New Roman" panose="02020603050405020304" pitchFamily="18" charset="0"/>
                          </a:rPr>
                          <m:t>𝐴𝐵𝐶</m:t>
                        </m:r>
                      </m:e>
                    </m:acc>
                    <m:r>
                      <a:rPr lang="en-US" sz="3400" b="0" i="1" smtClean="0">
                        <a:solidFill>
                          <a:prstClr val="white"/>
                        </a:solidFill>
                        <a:latin typeface="Cambria Math" panose="02040503050406030204" pitchFamily="18" charset="0"/>
                        <a:cs typeface="Times New Roman" panose="02020603050405020304" pitchFamily="18" charset="0"/>
                      </a:rPr>
                      <m:t>=60</m:t>
                    </m:r>
                    <m:r>
                      <a:rPr lang="en-US" sz="3400" b="0" i="1" smtClean="0">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vi-VN" sz="3400" dirty="0" smtClean="0">
                    <a:solidFill>
                      <a:prstClr val="white"/>
                    </a:solidFill>
                    <a:latin typeface="Times New Roman" panose="02020603050405020304" pitchFamily="18" charset="0"/>
                    <a:cs typeface="Times New Roman" panose="02020603050405020304" pitchFamily="18" charset="0"/>
                  </a:rPr>
                  <a:t> </a:t>
                </a:r>
                <a:r>
                  <a:rPr lang="vi-VN" sz="3400" dirty="0">
                    <a:solidFill>
                      <a:prstClr val="white"/>
                    </a:solidFill>
                    <a:latin typeface="Times New Roman" panose="02020603050405020304" pitchFamily="18" charset="0"/>
                    <a:cs typeface="Times New Roman" panose="02020603050405020304" pitchFamily="18" charset="0"/>
                  </a:rPr>
                  <a:t>. Trên cạnh AC lấy điểm H sao cho H là trung điểm đoạn thẳng AC. Qua H vẽ đường thẳng vuông góc với AC cắt cạnh BC tại D. Gọi M là giao điểm của AD và BH</a:t>
                </a:r>
                <a:r>
                  <a:rPr lang="vi-VN" sz="3400" dirty="0" smtClean="0">
                    <a:solidFill>
                      <a:prstClr val="white"/>
                    </a:solidFill>
                    <a:latin typeface="Times New Roman" panose="02020603050405020304" pitchFamily="18" charset="0"/>
                    <a:cs typeface="Times New Roman" panose="02020603050405020304" pitchFamily="18" charset="0"/>
                  </a:rPr>
                  <a:t>.</a:t>
                </a:r>
                <a:endParaRPr lang="vi-VN" sz="3400" dirty="0">
                  <a:solidFill>
                    <a:prstClr val="white"/>
                  </a:solidFill>
                  <a:latin typeface="Times New Roman" panose="02020603050405020304" pitchFamily="18" charset="0"/>
                  <a:cs typeface="Times New Roman" panose="02020603050405020304" pitchFamily="18" charset="0"/>
                </a:endParaRPr>
              </a:p>
              <a:p>
                <a:pPr lvl="0">
                  <a:lnSpc>
                    <a:spcPct val="150000"/>
                  </a:lnSpc>
                </a:pPr>
                <a:r>
                  <a:rPr lang="vi-VN" sz="3400" dirty="0">
                    <a:solidFill>
                      <a:prstClr val="white"/>
                    </a:solidFill>
                    <a:latin typeface="Times New Roman" panose="02020603050405020304" pitchFamily="18" charset="0"/>
                    <a:cs typeface="Times New Roman" panose="02020603050405020304" pitchFamily="18" charset="0"/>
                  </a:rPr>
                  <a:t>a</a:t>
                </a:r>
                <a:r>
                  <a:rPr lang="vi-VN" sz="3400" dirty="0" smtClean="0">
                    <a:solidFill>
                      <a:prstClr val="white"/>
                    </a:solidFill>
                    <a:latin typeface="Times New Roman" panose="02020603050405020304" pitchFamily="18" charset="0"/>
                    <a:cs typeface="Times New Roman" panose="02020603050405020304" pitchFamily="18" charset="0"/>
                  </a:rPr>
                  <a:t>.</a:t>
                </a:r>
                <a:r>
                  <a:rPr lang="en-US" sz="3400" dirty="0" smtClean="0">
                    <a:solidFill>
                      <a:prstClr val="white"/>
                    </a:solidFill>
                    <a:latin typeface="Times New Roman" panose="02020603050405020304" pitchFamily="18" charset="0"/>
                    <a:cs typeface="Times New Roman" panose="02020603050405020304" pitchFamily="18" charset="0"/>
                  </a:rPr>
                  <a:t> </a:t>
                </a:r>
                <a:r>
                  <a:rPr lang="vi-VN" sz="3400" dirty="0" smtClean="0">
                    <a:solidFill>
                      <a:prstClr val="white"/>
                    </a:solidFill>
                    <a:latin typeface="Times New Roman" panose="02020603050405020304" pitchFamily="18" charset="0"/>
                    <a:cs typeface="Times New Roman" panose="02020603050405020304" pitchFamily="18" charset="0"/>
                  </a:rPr>
                  <a:t>Tính </a:t>
                </a:r>
                <a:r>
                  <a:rPr lang="vi-VN" sz="3400" dirty="0">
                    <a:solidFill>
                      <a:prstClr val="white"/>
                    </a:solidFill>
                    <a:latin typeface="Times New Roman" panose="02020603050405020304" pitchFamily="18" charset="0"/>
                    <a:cs typeface="Times New Roman" panose="02020603050405020304" pitchFamily="18" charset="0"/>
                  </a:rPr>
                  <a:t>số </a:t>
                </a:r>
                <a:r>
                  <a:rPr lang="vi-VN" sz="3400" dirty="0" smtClean="0">
                    <a:solidFill>
                      <a:prstClr val="white"/>
                    </a:solidFill>
                    <a:latin typeface="Times New Roman" panose="02020603050405020304" pitchFamily="18" charset="0"/>
                    <a:cs typeface="Times New Roman" panose="02020603050405020304" pitchFamily="18" charset="0"/>
                  </a:rPr>
                  <a:t>đo</a:t>
                </a:r>
                <a:r>
                  <a:rPr lang="en-US" sz="3400" dirty="0" smtClean="0">
                    <a:solidFill>
                      <a:prstClr val="white"/>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400" i="1" smtClean="0">
                            <a:solidFill>
                              <a:prstClr val="white"/>
                            </a:solidFill>
                            <a:latin typeface="Cambria Math" panose="02040503050406030204" pitchFamily="18" charset="0"/>
                            <a:cs typeface="Times New Roman" panose="02020603050405020304" pitchFamily="18" charset="0"/>
                          </a:rPr>
                        </m:ctrlPr>
                      </m:accPr>
                      <m:e>
                        <m:r>
                          <a:rPr lang="en-US" sz="3400" b="0" i="1" smtClean="0">
                            <a:solidFill>
                              <a:prstClr val="white"/>
                            </a:solidFill>
                            <a:latin typeface="Cambria Math" panose="02040503050406030204" pitchFamily="18" charset="0"/>
                            <a:cs typeface="Times New Roman" panose="02020603050405020304" pitchFamily="18" charset="0"/>
                          </a:rPr>
                          <m:t>𝐴𝐶𝐵</m:t>
                        </m:r>
                      </m:e>
                    </m:acc>
                    <m:r>
                      <a:rPr lang="en-US" sz="3400" b="0" i="0" smtClean="0">
                        <a:solidFill>
                          <a:prstClr val="white"/>
                        </a:solidFill>
                        <a:latin typeface="Cambria Math" panose="02040503050406030204" pitchFamily="18" charset="0"/>
                        <a:cs typeface="Times New Roman" panose="02020603050405020304" pitchFamily="18" charset="0"/>
                      </a:rPr>
                      <m:t>, </m:t>
                    </m:r>
                  </m:oMath>
                </a14:m>
                <a:r>
                  <a:rPr lang="vi-VN" sz="3400" dirty="0" smtClean="0">
                    <a:solidFill>
                      <a:prstClr val="white"/>
                    </a:solidFill>
                    <a:latin typeface="Times New Roman" panose="02020603050405020304" pitchFamily="18" charset="0"/>
                    <a:cs typeface="Times New Roman" panose="02020603050405020304" pitchFamily="18" charset="0"/>
                  </a:rPr>
                  <a:t>từ </a:t>
                </a:r>
                <a:r>
                  <a:rPr lang="vi-VN" sz="3400" dirty="0">
                    <a:solidFill>
                      <a:prstClr val="white"/>
                    </a:solidFill>
                    <a:latin typeface="Times New Roman" panose="02020603050405020304" pitchFamily="18" charset="0"/>
                    <a:cs typeface="Times New Roman" panose="02020603050405020304" pitchFamily="18" charset="0"/>
                  </a:rPr>
                  <a:t>đó so sánh độ dài cạnh AB và AC</a:t>
                </a:r>
              </a:p>
              <a:p>
                <a:pPr lvl="0">
                  <a:lnSpc>
                    <a:spcPct val="150000"/>
                  </a:lnSpc>
                </a:pPr>
                <a:r>
                  <a:rPr lang="vi-VN" sz="3400" dirty="0">
                    <a:solidFill>
                      <a:prstClr val="white"/>
                    </a:solidFill>
                    <a:latin typeface="Times New Roman" panose="02020603050405020304" pitchFamily="18" charset="0"/>
                    <a:cs typeface="Times New Roman" panose="02020603050405020304" pitchFamily="18" charset="0"/>
                  </a:rPr>
                  <a:t>b</a:t>
                </a:r>
                <a:r>
                  <a:rPr lang="vi-VN" sz="3400" dirty="0" smtClean="0">
                    <a:solidFill>
                      <a:prstClr val="white"/>
                    </a:solidFill>
                    <a:latin typeface="Times New Roman" panose="02020603050405020304" pitchFamily="18" charset="0"/>
                    <a:cs typeface="Times New Roman" panose="02020603050405020304" pitchFamily="18" charset="0"/>
                  </a:rPr>
                  <a:t>.</a:t>
                </a:r>
                <a:r>
                  <a:rPr lang="en-US" sz="3400" dirty="0" smtClean="0">
                    <a:solidFill>
                      <a:prstClr val="white"/>
                    </a:solidFill>
                    <a:latin typeface="Times New Roman" panose="02020603050405020304" pitchFamily="18" charset="0"/>
                    <a:cs typeface="Times New Roman" panose="02020603050405020304" pitchFamily="18" charset="0"/>
                  </a:rPr>
                  <a:t> </a:t>
                </a:r>
                <a:r>
                  <a:rPr lang="vi-VN" sz="3400" dirty="0" smtClean="0">
                    <a:solidFill>
                      <a:prstClr val="white"/>
                    </a:solidFill>
                    <a:latin typeface="Times New Roman" panose="02020603050405020304" pitchFamily="18" charset="0"/>
                    <a:cs typeface="Times New Roman" panose="02020603050405020304" pitchFamily="18" charset="0"/>
                  </a:rPr>
                  <a:t>Chứng </a:t>
                </a:r>
                <a:r>
                  <a:rPr lang="vi-VN" sz="3400" dirty="0">
                    <a:solidFill>
                      <a:prstClr val="white"/>
                    </a:solidFill>
                    <a:latin typeface="Times New Roman" panose="02020603050405020304" pitchFamily="18" charset="0"/>
                    <a:cs typeface="Times New Roman" panose="02020603050405020304" pitchFamily="18" charset="0"/>
                  </a:rPr>
                  <a:t>minh: </a:t>
                </a:r>
                <a:r>
                  <a:rPr lang="el-GR" sz="3400" dirty="0" smtClean="0">
                    <a:solidFill>
                      <a:prstClr val="white"/>
                    </a:solidFill>
                    <a:latin typeface="Times New Roman" panose="02020603050405020304" pitchFamily="18" charset="0"/>
                    <a:cs typeface="Times New Roman" panose="02020603050405020304" pitchFamily="18" charset="0"/>
                  </a:rPr>
                  <a:t>Δ</a:t>
                </a:r>
                <a:r>
                  <a:rPr lang="en-US" sz="3400" dirty="0" smtClean="0">
                    <a:solidFill>
                      <a:prstClr val="white"/>
                    </a:solidFill>
                    <a:latin typeface="Times New Roman" panose="02020603050405020304" pitchFamily="18" charset="0"/>
                    <a:cs typeface="Times New Roman" panose="02020603050405020304" pitchFamily="18" charset="0"/>
                  </a:rPr>
                  <a:t>DHA = </a:t>
                </a:r>
                <a:r>
                  <a:rPr lang="el-GR" sz="3400" dirty="0" smtClean="0">
                    <a:solidFill>
                      <a:prstClr val="white"/>
                    </a:solidFill>
                    <a:latin typeface="Times New Roman" panose="02020603050405020304" pitchFamily="18" charset="0"/>
                    <a:cs typeface="Times New Roman" panose="02020603050405020304" pitchFamily="18" charset="0"/>
                  </a:rPr>
                  <a:t>Δ</a:t>
                </a:r>
                <a:r>
                  <a:rPr lang="en-US" sz="3400" dirty="0" smtClean="0">
                    <a:solidFill>
                      <a:prstClr val="white"/>
                    </a:solidFill>
                    <a:latin typeface="Times New Roman" panose="02020603050405020304" pitchFamily="18" charset="0"/>
                    <a:cs typeface="Times New Roman" panose="02020603050405020304" pitchFamily="18" charset="0"/>
                  </a:rPr>
                  <a:t>DHC</a:t>
                </a:r>
                <a:r>
                  <a:rPr lang="vi-VN" sz="3400" dirty="0" smtClean="0">
                    <a:solidFill>
                      <a:prstClr val="white"/>
                    </a:solidFill>
                    <a:latin typeface="Times New Roman" panose="02020603050405020304" pitchFamily="18" charset="0"/>
                    <a:cs typeface="Times New Roman" panose="02020603050405020304" pitchFamily="18" charset="0"/>
                  </a:rPr>
                  <a:t> </a:t>
                </a:r>
                <a:endParaRPr lang="vi-VN" sz="3400" dirty="0">
                  <a:solidFill>
                    <a:prstClr val="white"/>
                  </a:solidFill>
                  <a:latin typeface="Times New Roman" panose="02020603050405020304" pitchFamily="18" charset="0"/>
                  <a:cs typeface="Times New Roman" panose="02020603050405020304" pitchFamily="18" charset="0"/>
                </a:endParaRPr>
              </a:p>
              <a:p>
                <a:pPr lvl="0">
                  <a:lnSpc>
                    <a:spcPct val="150000"/>
                  </a:lnSpc>
                </a:pPr>
                <a:r>
                  <a:rPr lang="vi-VN" sz="3400" dirty="0">
                    <a:solidFill>
                      <a:prstClr val="white"/>
                    </a:solidFill>
                    <a:latin typeface="Times New Roman" panose="02020603050405020304" pitchFamily="18" charset="0"/>
                    <a:cs typeface="Times New Roman" panose="02020603050405020304" pitchFamily="18" charset="0"/>
                  </a:rPr>
                  <a:t>c</a:t>
                </a:r>
                <a:r>
                  <a:rPr lang="vi-VN" sz="3400" dirty="0" smtClean="0">
                    <a:solidFill>
                      <a:prstClr val="white"/>
                    </a:solidFill>
                    <a:latin typeface="Times New Roman" panose="02020603050405020304" pitchFamily="18" charset="0"/>
                    <a:cs typeface="Times New Roman" panose="02020603050405020304" pitchFamily="18" charset="0"/>
                  </a:rPr>
                  <a:t>.</a:t>
                </a:r>
                <a:r>
                  <a:rPr lang="en-US" sz="3400" dirty="0" smtClean="0">
                    <a:solidFill>
                      <a:prstClr val="white"/>
                    </a:solidFill>
                    <a:latin typeface="Times New Roman" panose="02020603050405020304" pitchFamily="18" charset="0"/>
                    <a:cs typeface="Times New Roman" panose="02020603050405020304" pitchFamily="18" charset="0"/>
                  </a:rPr>
                  <a:t> </a:t>
                </a:r>
                <a:r>
                  <a:rPr lang="vi-VN" sz="3400" dirty="0" smtClean="0">
                    <a:solidFill>
                      <a:prstClr val="white"/>
                    </a:solidFill>
                    <a:latin typeface="Times New Roman" panose="02020603050405020304" pitchFamily="18" charset="0"/>
                    <a:cs typeface="Times New Roman" panose="02020603050405020304" pitchFamily="18" charset="0"/>
                  </a:rPr>
                  <a:t>Chứng </a:t>
                </a:r>
                <a:r>
                  <a:rPr lang="vi-VN" sz="3400" dirty="0">
                    <a:solidFill>
                      <a:prstClr val="white"/>
                    </a:solidFill>
                    <a:latin typeface="Times New Roman" panose="02020603050405020304" pitchFamily="18" charset="0"/>
                    <a:cs typeface="Times New Roman" panose="02020603050405020304" pitchFamily="18" charset="0"/>
                  </a:rPr>
                  <a:t>minh: </a:t>
                </a:r>
                <a:r>
                  <a:rPr lang="el-GR" sz="3400" dirty="0" smtClean="0">
                    <a:solidFill>
                      <a:prstClr val="white"/>
                    </a:solidFill>
                    <a:latin typeface="Times New Roman" panose="02020603050405020304" pitchFamily="18" charset="0"/>
                    <a:cs typeface="Times New Roman" panose="02020603050405020304" pitchFamily="18" charset="0"/>
                  </a:rPr>
                  <a:t>Δ</a:t>
                </a:r>
                <a:r>
                  <a:rPr lang="en-US" sz="3400" dirty="0" smtClean="0">
                    <a:solidFill>
                      <a:prstClr val="white"/>
                    </a:solidFill>
                    <a:latin typeface="Times New Roman" panose="02020603050405020304" pitchFamily="18" charset="0"/>
                    <a:cs typeface="Times New Roman" panose="02020603050405020304" pitchFamily="18" charset="0"/>
                  </a:rPr>
                  <a:t>ABD </a:t>
                </a:r>
                <a:r>
                  <a:rPr lang="vi-VN" sz="3400" dirty="0" smtClean="0">
                    <a:solidFill>
                      <a:prstClr val="white"/>
                    </a:solidFill>
                    <a:latin typeface="Times New Roman" panose="02020603050405020304" pitchFamily="18" charset="0"/>
                    <a:cs typeface="Times New Roman" panose="02020603050405020304" pitchFamily="18" charset="0"/>
                  </a:rPr>
                  <a:t>cân </a:t>
                </a:r>
                <a:r>
                  <a:rPr lang="vi-VN" sz="3400" dirty="0">
                    <a:solidFill>
                      <a:prstClr val="white"/>
                    </a:solidFill>
                    <a:latin typeface="Times New Roman" panose="02020603050405020304" pitchFamily="18" charset="0"/>
                    <a:cs typeface="Times New Roman" panose="02020603050405020304" pitchFamily="18" charset="0"/>
                  </a:rPr>
                  <a:t>và M trọng tâm </a:t>
                </a:r>
                <a:r>
                  <a:rPr lang="el-GR" sz="3400" dirty="0" smtClean="0">
                    <a:solidFill>
                      <a:prstClr val="white"/>
                    </a:solidFill>
                    <a:latin typeface="Times New Roman" panose="02020603050405020304" pitchFamily="18" charset="0"/>
                    <a:cs typeface="Times New Roman" panose="02020603050405020304" pitchFamily="18" charset="0"/>
                  </a:rPr>
                  <a:t>Δ</a:t>
                </a:r>
                <a:r>
                  <a:rPr lang="en-US" sz="3400" dirty="0" smtClean="0">
                    <a:solidFill>
                      <a:prstClr val="white"/>
                    </a:solidFill>
                    <a:latin typeface="Times New Roman" panose="02020603050405020304" pitchFamily="18" charset="0"/>
                    <a:cs typeface="Times New Roman" panose="02020603050405020304" pitchFamily="18" charset="0"/>
                  </a:rPr>
                  <a:t>ABC</a:t>
                </a:r>
                <a:endParaRPr lang="vi-VN" sz="3400" dirty="0">
                  <a:solidFill>
                    <a:prstClr val="white"/>
                  </a:solidFill>
                  <a:latin typeface="Times New Roman" panose="02020603050405020304" pitchFamily="18" charset="0"/>
                  <a:cs typeface="Times New Roman" panose="02020603050405020304" pitchFamily="18" charset="0"/>
                </a:endParaRPr>
              </a:p>
            </p:txBody>
          </p:sp>
        </mc:Choice>
        <mc:Fallback>
          <p:sp>
            <p:nvSpPr>
              <p:cNvPr id="31" name="Rectangle 30"/>
              <p:cNvSpPr>
                <a:spLocks noRot="1" noChangeAspect="1" noMove="1" noResize="1" noEditPoints="1" noAdjustHandles="1" noChangeArrowheads="1" noChangeShapeType="1" noTextEdit="1"/>
              </p:cNvSpPr>
              <p:nvPr/>
            </p:nvSpPr>
            <p:spPr>
              <a:xfrm>
                <a:off x="1175657" y="1370593"/>
                <a:ext cx="9895113" cy="4583499"/>
              </a:xfrm>
              <a:prstGeom prst="rect">
                <a:avLst/>
              </a:prstGeom>
              <a:blipFill>
                <a:blip r:embed="rId3"/>
                <a:stretch>
                  <a:fillRect l="-1725" t="-1596" r="-2588" b="-1596"/>
                </a:stretch>
              </a:blipFill>
            </p:spPr>
            <p:txBody>
              <a:bodyPr/>
              <a:lstStyle/>
              <a:p>
                <a:r>
                  <a:rPr lang="en-US">
                    <a:noFill/>
                  </a:rPr>
                  <a:t> </a:t>
                </a:r>
              </a:p>
            </p:txBody>
          </p:sp>
        </mc:Fallback>
      </mc:AlternateContent>
      <p:sp>
        <p:nvSpPr>
          <p:cNvPr id="1031" name="TextBox 1030"/>
          <p:cNvSpPr txBox="1"/>
          <p:nvPr/>
        </p:nvSpPr>
        <p:spPr>
          <a:xfrm>
            <a:off x="4003310" y="320602"/>
            <a:ext cx="547656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solidFill>
                    <a:srgbClr val="ED7D31"/>
                  </a:solidFill>
                  <a:prstDash val="solid"/>
                </a:ln>
                <a:solidFill>
                  <a:srgbClr val="FFFF00"/>
                </a:solidFill>
                <a:effectLst>
                  <a:reflection blurRad="6350" stA="55000" endA="50" endPos="85000" dist="60007" dir="5400000" sy="-100000" algn="bl" rotWithShape="0"/>
                </a:effectLst>
                <a:uLnTx/>
                <a:uFillTx/>
                <a:latin typeface="Times New Roman" panose="02020603050405020304" pitchFamily="18" charset="0"/>
                <a:ea typeface="+mn-ea"/>
                <a:cs typeface="Times New Roman" panose="02020603050405020304" pitchFamily="18" charset="0"/>
              </a:rPr>
              <a:t>B ÀI T </a:t>
            </a:r>
            <a:r>
              <a:rPr kumimoji="0" lang="en-US" sz="4000" b="1" i="0" u="none" strike="noStrike" kern="1200" cap="none" spc="0" normalizeH="0" baseline="0" noProof="0" dirty="0" smtClean="0">
                <a:ln w="22225">
                  <a:solidFill>
                    <a:srgbClr val="ED7D31"/>
                  </a:solidFill>
                  <a:prstDash val="solid"/>
                </a:ln>
                <a:solidFill>
                  <a:srgbClr val="FFFF00"/>
                </a:solidFill>
                <a:effectLst>
                  <a:reflection blurRad="6350" stA="55000" endA="50" endPos="85000" dist="60007" dir="5400000" sy="-100000" algn="bl" rotWithShape="0"/>
                </a:effectLst>
                <a:uLnTx/>
                <a:uFillTx/>
                <a:latin typeface="Times New Roman" panose="02020603050405020304" pitchFamily="18" charset="0"/>
                <a:ea typeface="+mn-ea"/>
                <a:cs typeface="Times New Roman" panose="02020603050405020304" pitchFamily="18" charset="0"/>
              </a:rPr>
              <a:t>ẬP T</a:t>
            </a:r>
            <a:r>
              <a:rPr kumimoji="0" lang="vi-VN" sz="4000" b="1" i="0" u="none" strike="noStrike" kern="1200" cap="none" spc="0" normalizeH="0" baseline="0" noProof="0" dirty="0">
                <a:ln w="22225">
                  <a:solidFill>
                    <a:srgbClr val="ED7D31"/>
                  </a:solidFill>
                  <a:prstDash val="solid"/>
                </a:ln>
                <a:solidFill>
                  <a:srgbClr val="FFFF00"/>
                </a:solidFill>
                <a:effectLst>
                  <a:reflection blurRad="6350" stA="55000" endA="50" endPos="85000" dist="60007"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vi-VN" sz="4000" b="1" i="0" u="none" strike="noStrike" kern="1200" cap="none" spc="0" normalizeH="0" baseline="0" noProof="0" dirty="0" smtClean="0">
                <a:ln w="22225">
                  <a:solidFill>
                    <a:srgbClr val="ED7D31"/>
                  </a:solidFill>
                  <a:prstDash val="solid"/>
                </a:ln>
                <a:solidFill>
                  <a:srgbClr val="FFFF00"/>
                </a:solidFill>
                <a:effectLst>
                  <a:reflection blurRad="6350" stA="55000" endA="50" endPos="85000" dist="60007" dir="5400000" sy="-100000" algn="bl" rotWithShape="0"/>
                </a:effectLst>
                <a:uLnTx/>
                <a:uFillTx/>
                <a:latin typeface="Times New Roman" panose="02020603050405020304" pitchFamily="18" charset="0"/>
                <a:ea typeface="+mn-ea"/>
                <a:cs typeface="Times New Roman" panose="02020603050405020304" pitchFamily="18" charset="0"/>
              </a:rPr>
              <a:t>Ự</a:t>
            </a:r>
            <a:r>
              <a:rPr kumimoji="0" lang="en-US" sz="4000" b="1" i="0" u="none" strike="noStrike" kern="1200" cap="none" spc="0" normalizeH="0" baseline="0" noProof="0" dirty="0">
                <a:ln w="22225">
                  <a:solidFill>
                    <a:srgbClr val="ED7D31"/>
                  </a:solidFill>
                  <a:prstDash val="solid"/>
                </a:ln>
                <a:solidFill>
                  <a:srgbClr val="FFFF00"/>
                </a:solidFill>
                <a:effectLst>
                  <a:reflection blurRad="6350" stA="55000" endA="50" endPos="85000" dist="60007" dir="5400000" sy="-100000" algn="bl" rotWithShape="0"/>
                </a:effectLst>
                <a:uLnTx/>
                <a:uFillTx/>
                <a:latin typeface="Times New Roman" panose="02020603050405020304" pitchFamily="18" charset="0"/>
                <a:ea typeface="+mn-ea"/>
                <a:cs typeface="Times New Roman" panose="02020603050405020304" pitchFamily="18" charset="0"/>
              </a:rPr>
              <a:t> LU ẬN</a:t>
            </a:r>
          </a:p>
        </p:txBody>
      </p:sp>
    </p:spTree>
    <p:extLst>
      <p:ext uri="{BB962C8B-B14F-4D97-AF65-F5344CB8AC3E}">
        <p14:creationId xmlns:p14="http://schemas.microsoft.com/office/powerpoint/2010/main" val="40735183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31"/>
                                        </p:tgtEl>
                                        <p:attrNameLst>
                                          <p:attrName>style.visibility</p:attrName>
                                        </p:attrNameLst>
                                      </p:cBhvr>
                                      <p:to>
                                        <p:strVal val="visible"/>
                                      </p:to>
                                    </p:set>
                                    <p:anim calcmode="lin" valueType="num">
                                      <p:cBhvr>
                                        <p:cTn id="7" dur="500" fill="hold"/>
                                        <p:tgtEl>
                                          <p:spTgt spid="10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31"/>
                                        </p:tgtEl>
                                        <p:attrNameLst>
                                          <p:attrName>ppt_y</p:attrName>
                                        </p:attrNameLst>
                                      </p:cBhvr>
                                      <p:tavLst>
                                        <p:tav tm="0">
                                          <p:val>
                                            <p:strVal val="#ppt_y"/>
                                          </p:val>
                                        </p:tav>
                                        <p:tav tm="100000">
                                          <p:val>
                                            <p:strVal val="#ppt_y"/>
                                          </p:val>
                                        </p:tav>
                                      </p:tavLst>
                                    </p:anim>
                                    <p:anim calcmode="lin" valueType="num">
                                      <p:cBhvr>
                                        <p:cTn id="9" dur="500" fill="hold"/>
                                        <p:tgtEl>
                                          <p:spTgt spid="10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31"/>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1">
                                            <p:txEl>
                                              <p:pRg st="0" end="0"/>
                                            </p:txEl>
                                          </p:spTgt>
                                        </p:tgtEl>
                                        <p:attrNameLst>
                                          <p:attrName>style.visibility</p:attrName>
                                        </p:attrNameLst>
                                      </p:cBhvr>
                                      <p:to>
                                        <p:strVal val="visible"/>
                                      </p:to>
                                    </p:set>
                                    <p:anim calcmode="lin" valueType="num">
                                      <p:cBhvr>
                                        <p:cTn id="16" dur="500" fill="hold"/>
                                        <p:tgtEl>
                                          <p:spTgt spid="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1">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1">
                                            <p:txEl>
                                              <p:pRg st="1" end="1"/>
                                            </p:txEl>
                                          </p:spTgt>
                                        </p:tgtEl>
                                        <p:attrNameLst>
                                          <p:attrName>style.visibility</p:attrName>
                                        </p:attrNameLst>
                                      </p:cBhvr>
                                      <p:to>
                                        <p:strVal val="visible"/>
                                      </p:to>
                                    </p:set>
                                    <p:anim calcmode="lin" valueType="num">
                                      <p:cBhvr>
                                        <p:cTn id="25" dur="500" fill="hold"/>
                                        <p:tgtEl>
                                          <p:spTgt spid="3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1">
                                            <p:txEl>
                                              <p:pRg st="1" end="1"/>
                                            </p:txEl>
                                          </p:spTgt>
                                        </p:tgtEl>
                                        <p:attrNameLst>
                                          <p:attrName>ppt_y</p:attrName>
                                        </p:attrNameLst>
                                      </p:cBhvr>
                                      <p:tavLst>
                                        <p:tav tm="0">
                                          <p:val>
                                            <p:strVal val="#ppt_y"/>
                                          </p:val>
                                        </p:tav>
                                        <p:tav tm="100000">
                                          <p:val>
                                            <p:strVal val="#ppt_y"/>
                                          </p:val>
                                        </p:tav>
                                      </p:tavLst>
                                    </p:anim>
                                    <p:anim calcmode="lin" valueType="num">
                                      <p:cBhvr>
                                        <p:cTn id="27" dur="500" fill="hold"/>
                                        <p:tgtEl>
                                          <p:spTgt spid="3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1">
                                            <p:txEl>
                                              <p:pRg st="2" end="2"/>
                                            </p:txEl>
                                          </p:spTgt>
                                        </p:tgtEl>
                                        <p:attrNameLst>
                                          <p:attrName>style.visibility</p:attrName>
                                        </p:attrNameLst>
                                      </p:cBhvr>
                                      <p:to>
                                        <p:strVal val="visible"/>
                                      </p:to>
                                    </p:set>
                                    <p:anim calcmode="lin" valueType="num">
                                      <p:cBhvr>
                                        <p:cTn id="34" dur="500" fill="hold"/>
                                        <p:tgtEl>
                                          <p:spTgt spid="3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1">
                                            <p:txEl>
                                              <p:pRg st="2" end="2"/>
                                            </p:txEl>
                                          </p:spTgt>
                                        </p:tgtEl>
                                        <p:attrNameLst>
                                          <p:attrName>ppt_y</p:attrName>
                                        </p:attrNameLst>
                                      </p:cBhvr>
                                      <p:tavLst>
                                        <p:tav tm="0">
                                          <p:val>
                                            <p:strVal val="#ppt_y"/>
                                          </p:val>
                                        </p:tav>
                                        <p:tav tm="100000">
                                          <p:val>
                                            <p:strVal val="#ppt_y"/>
                                          </p:val>
                                        </p:tav>
                                      </p:tavLst>
                                    </p:anim>
                                    <p:anim calcmode="lin" valueType="num">
                                      <p:cBhvr>
                                        <p:cTn id="36" dur="500" fill="hold"/>
                                        <p:tgtEl>
                                          <p:spTgt spid="3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1">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31">
                                            <p:txEl>
                                              <p:pRg st="3" end="3"/>
                                            </p:txEl>
                                          </p:spTgt>
                                        </p:tgtEl>
                                        <p:attrNameLst>
                                          <p:attrName>style.visibility</p:attrName>
                                        </p:attrNameLst>
                                      </p:cBhvr>
                                      <p:to>
                                        <p:strVal val="visible"/>
                                      </p:to>
                                    </p:set>
                                    <p:anim calcmode="lin" valueType="num">
                                      <p:cBhvr>
                                        <p:cTn id="43" dur="500" fill="hold"/>
                                        <p:tgtEl>
                                          <p:spTgt spid="3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1">
                                            <p:txEl>
                                              <p:pRg st="3" end="3"/>
                                            </p:txEl>
                                          </p:spTgt>
                                        </p:tgtEl>
                                        <p:attrNameLst>
                                          <p:attrName>ppt_y</p:attrName>
                                        </p:attrNameLst>
                                      </p:cBhvr>
                                      <p:tavLst>
                                        <p:tav tm="0">
                                          <p:val>
                                            <p:strVal val="#ppt_y"/>
                                          </p:val>
                                        </p:tav>
                                        <p:tav tm="100000">
                                          <p:val>
                                            <p:strVal val="#ppt_y"/>
                                          </p:val>
                                        </p:tav>
                                      </p:tavLst>
                                    </p:anim>
                                    <p:anim calcmode="lin" valueType="num">
                                      <p:cBhvr>
                                        <p:cTn id="45" dur="500" fill="hold"/>
                                        <p:tgtEl>
                                          <p:spTgt spid="3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uiExpand="1" build="p"/>
      <p:bldP spid="103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107894" y="852964"/>
            <a:ext cx="5926120" cy="5632032"/>
          </a:xfrm>
          <a:prstGeom prst="roundRect">
            <a:avLst/>
          </a:prstGeom>
          <a:solidFill>
            <a:schemeClr val="accent4">
              <a:lumMod val="20000"/>
              <a:lumOff val="80000"/>
            </a:schemeClr>
          </a:solidFill>
          <a:ln>
            <a:solidFill>
              <a:srgbClr val="42AE5D"/>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153097" y="86487"/>
            <a:ext cx="1518364" cy="584775"/>
          </a:xfrm>
          <a:prstGeom prst="rect">
            <a:avLst/>
          </a:prstGeom>
        </p:spPr>
        <p:txBody>
          <a:bodyPr wrap="none">
            <a:spAutoFit/>
          </a:bodyPr>
          <a:lstStyle/>
          <a:p>
            <a:pPr>
              <a:spcAft>
                <a:spcPts val="0"/>
              </a:spcAft>
            </a:pPr>
            <a:r>
              <a:rPr lang="nl-NL" sz="3200" b="1" dirty="0">
                <a:solidFill>
                  <a:srgbClr val="42AE5D"/>
                </a:solidFill>
                <a:latin typeface="Times New Roman" panose="02020603050405020304" pitchFamily="18" charset="0"/>
                <a:ea typeface="Times New Roman" panose="02020603050405020304" pitchFamily="18" charset="0"/>
              </a:rPr>
              <a:t>Bài giải</a:t>
            </a:r>
            <a:endParaRPr lang="en-US" sz="3200" dirty="0">
              <a:solidFill>
                <a:srgbClr val="42AE5D"/>
              </a:solidFill>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6052157" y="852964"/>
            <a:ext cx="5962405" cy="5632032"/>
          </a:xfrm>
          <a:prstGeom prst="rect">
            <a:avLst/>
          </a:prstGeom>
        </p:spPr>
      </p:pic>
      <mc:AlternateContent xmlns:mc="http://schemas.openxmlformats.org/markup-compatibility/2006">
        <mc:Choice xmlns:a14="http://schemas.microsoft.com/office/drawing/2010/main" Requires="a14">
          <p:sp>
            <p:nvSpPr>
              <p:cNvPr id="11" name="Rectangle 10"/>
              <p:cNvSpPr/>
              <p:nvPr/>
            </p:nvSpPr>
            <p:spPr>
              <a:xfrm>
                <a:off x="6569830" y="940562"/>
                <a:ext cx="5347939" cy="718210"/>
              </a:xfrm>
              <a:prstGeom prst="rect">
                <a:avLst/>
              </a:prstGeom>
            </p:spPr>
            <p:txBody>
              <a:bodyPr wrap="none">
                <a:spAutoFit/>
              </a:bodyPr>
              <a:lstStyle/>
              <a:p>
                <a:pPr marL="457200" indent="-457200">
                  <a:buAutoNum type="alphaLcParenR"/>
                </a:pPr>
                <a:r>
                  <a:rPr lang="en-US" sz="2000" b="1" dirty="0" err="1" smtClean="0">
                    <a:latin typeface="Times New Roman" panose="02020603050405020304" pitchFamily="18" charset="0"/>
                    <a:cs typeface="Times New Roman" panose="02020603050405020304" pitchFamily="18" charset="0"/>
                  </a:rPr>
                  <a:t>Tính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số</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đo</a:t>
                </a:r>
                <a:r>
                  <a:rPr lang="en-US" sz="2000" b="1" dirty="0" smtClean="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b="1" i="1" smtClean="0">
                            <a:latin typeface="Cambria Math" panose="02040503050406030204" pitchFamily="18" charset="0"/>
                            <a:cs typeface="Times New Roman" panose="02020603050405020304" pitchFamily="18" charset="0"/>
                          </a:rPr>
                        </m:ctrlPr>
                      </m:accPr>
                      <m:e>
                        <m:r>
                          <a:rPr lang="en-US" sz="2000" b="1" i="1" smtClean="0">
                            <a:latin typeface="Cambria Math" panose="02040503050406030204" pitchFamily="18" charset="0"/>
                            <a:cs typeface="Times New Roman" panose="02020603050405020304" pitchFamily="18" charset="0"/>
                          </a:rPr>
                          <m:t>𝑨𝑪𝑩</m:t>
                        </m:r>
                      </m:e>
                    </m:acc>
                  </m:oMath>
                </a14:m>
                <a:r>
                  <a:rPr lang="en-US" sz="2000" b="1" dirty="0" smtClean="0">
                    <a:latin typeface="Times New Roman" panose="02020603050405020304" pitchFamily="18" charset="0"/>
                    <a:cs typeface="Times New Roman" panose="02020603050405020304" pitchFamily="18" charset="0"/>
                  </a:rPr>
                  <a:t>, từ </a:t>
                </a:r>
                <a:r>
                  <a:rPr lang="en-US" sz="2000" b="1" dirty="0" err="1" smtClean="0">
                    <a:latin typeface="Times New Roman" panose="02020603050405020304" pitchFamily="18" charset="0"/>
                    <a:cs typeface="Times New Roman" panose="02020603050405020304" pitchFamily="18" charset="0"/>
                  </a:rPr>
                  <a:t>đó</a:t>
                </a:r>
                <a:r>
                  <a:rPr lang="en-US" sz="2000" b="1" dirty="0" smtClean="0">
                    <a:latin typeface="Times New Roman" panose="02020603050405020304" pitchFamily="18" charset="0"/>
                    <a:cs typeface="Times New Roman" panose="02020603050405020304" pitchFamily="18" charset="0"/>
                  </a:rPr>
                  <a:t> so </a:t>
                </a:r>
                <a:r>
                  <a:rPr lang="en-US" sz="2000" b="1" dirty="0" err="1" smtClean="0">
                    <a:latin typeface="Times New Roman" panose="02020603050405020304" pitchFamily="18" charset="0"/>
                    <a:cs typeface="Times New Roman" panose="02020603050405020304" pitchFamily="18" charset="0"/>
                  </a:rPr>
                  <a:t>sánh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độ</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dài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cạnh</a:t>
                </a:r>
                <a:r>
                  <a:rPr lang="en-US" sz="2000" b="1" dirty="0" smtClean="0">
                    <a:latin typeface="Times New Roman" panose="02020603050405020304" pitchFamily="18" charset="0"/>
                    <a:cs typeface="Times New Roman" panose="02020603050405020304" pitchFamily="18" charset="0"/>
                  </a:rPr>
                  <a:t> </a:t>
                </a:r>
              </a:p>
              <a:p>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AB và AC</a:t>
                </a:r>
                <a:endParaRPr lang="en-US" sz="2000" b="1" dirty="0">
                  <a:latin typeface="Times New Roman" panose="02020603050405020304" pitchFamily="18" charset="0"/>
                  <a:cs typeface="Times New Roman" panose="02020603050405020304" pitchFamily="18"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6569830" y="940562"/>
                <a:ext cx="5347939" cy="718210"/>
              </a:xfrm>
              <a:prstGeom prst="rect">
                <a:avLst/>
              </a:prstGeom>
              <a:blipFill>
                <a:blip r:embed="rId4"/>
                <a:stretch>
                  <a:fillRect l="-1026" t="-4237" b="-14407"/>
                </a:stretch>
              </a:blipFill>
            </p:spPr>
            <p:txBody>
              <a:bodyPr/>
              <a:lstStyle/>
              <a:p>
                <a:r>
                  <a:rPr lang="en-US">
                    <a:noFill/>
                  </a:rPr>
                  <a:t> </a:t>
                </a:r>
              </a:p>
            </p:txBody>
          </p:sp>
        </mc:Fallback>
      </mc:AlternateContent>
      <p:sp>
        <p:nvSpPr>
          <p:cNvPr id="12" name="TextBox 11"/>
          <p:cNvSpPr txBox="1"/>
          <p:nvPr/>
        </p:nvSpPr>
        <p:spPr>
          <a:xfrm>
            <a:off x="6569830" y="1626015"/>
            <a:ext cx="3339889" cy="400110"/>
          </a:xfrm>
          <a:prstGeom prst="rect">
            <a:avLst/>
          </a:prstGeom>
          <a:noFill/>
        </p:spPr>
        <p:txBody>
          <a:bodyPr wrap="none" rtlCol="0">
            <a:spAutoFit/>
          </a:bodyPr>
          <a:lstStyle/>
          <a:p>
            <a:pPr marL="342900" indent="-342900">
              <a:buFont typeface="Arial" panose="020B0604020202020204" pitchFamily="34" charset="0"/>
              <a:buChar char="•"/>
            </a:pPr>
            <a:r>
              <a:rPr lang="en-US" sz="2000" dirty="0" err="1" smtClean="0">
                <a:latin typeface="Times New Roman" panose="02020603050405020304" pitchFamily="18" charset="0"/>
                <a:cs typeface="Times New Roman" panose="02020603050405020304" pitchFamily="18" charset="0"/>
              </a:rPr>
              <a:t>Xét</a:t>
            </a:r>
            <a:r>
              <a:rPr lang="en-US" sz="2000" dirty="0" smtClean="0">
                <a:latin typeface="Times New Roman" panose="02020603050405020304" pitchFamily="18" charset="0"/>
                <a:cs typeface="Times New Roman" panose="02020603050405020304" pitchFamily="18" charset="0"/>
              </a:rPr>
              <a:t> </a:t>
            </a:r>
            <a:r>
              <a:rPr lang="el-GR" sz="2000" dirty="0" smtClean="0">
                <a:latin typeface="Times New Roman" panose="02020603050405020304" pitchFamily="18" charset="0"/>
                <a:cs typeface="Times New Roman" panose="02020603050405020304" pitchFamily="18" charset="0"/>
              </a:rPr>
              <a:t>Δ</a:t>
            </a:r>
            <a:r>
              <a:rPr lang="en-US" sz="2000" dirty="0" smtClean="0">
                <a:latin typeface="Times New Roman" panose="02020603050405020304" pitchFamily="18" charset="0"/>
                <a:cs typeface="Times New Roman" panose="02020603050405020304" pitchFamily="18" charset="0"/>
              </a:rPr>
              <a:t>ABC </a:t>
            </a:r>
            <a:r>
              <a:rPr lang="en-US" sz="2000" dirty="0" err="1" smtClean="0">
                <a:latin typeface="Times New Roman" panose="02020603050405020304" pitchFamily="18" charset="0"/>
                <a:cs typeface="Times New Roman" panose="02020603050405020304" pitchFamily="18" charset="0"/>
              </a:rPr>
              <a:t>vuông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tại</a:t>
            </a:r>
            <a:r>
              <a:rPr lang="en-US" sz="2000" dirty="0" smtClean="0">
                <a:latin typeface="Times New Roman" panose="02020603050405020304" pitchFamily="18" charset="0"/>
                <a:cs typeface="Times New Roman" panose="02020603050405020304" pitchFamily="18" charset="0"/>
              </a:rPr>
              <a:t> A, có:</a:t>
            </a:r>
            <a:endParaRPr 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4" name="TextBox 13"/>
              <p:cNvSpPr txBox="1"/>
              <p:nvPr/>
            </p:nvSpPr>
            <p:spPr>
              <a:xfrm>
                <a:off x="6569830" y="2754389"/>
                <a:ext cx="3215304" cy="4104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m:t>
                      </m:r>
                      <m:r>
                        <a:rPr lang="en-US" sz="2000" b="0" i="1" smtClean="0">
                          <a:latin typeface="Cambria Math" panose="02040503050406030204" pitchFamily="18" charset="0"/>
                        </a:rPr>
                        <m:t> </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𝐴𝐶𝐵</m:t>
                          </m:r>
                        </m:e>
                      </m:acc>
                      <m:r>
                        <a:rPr lang="en-US" sz="2000" b="0" i="1" smtClean="0">
                          <a:latin typeface="Cambria Math" panose="02040503050406030204" pitchFamily="18" charset="0"/>
                        </a:rPr>
                        <m:t>=</m:t>
                      </m:r>
                      <m:r>
                        <a:rPr lang="en-US" sz="2000" b="0" i="1" smtClean="0">
                          <a:latin typeface="Cambria Math" panose="02040503050406030204" pitchFamily="18" charset="0"/>
                        </a:rPr>
                        <m:t>90</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62</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28</m:t>
                      </m:r>
                      <m:r>
                        <a:rPr lang="en-US" sz="2000" b="0" i="1" smtClean="0">
                          <a:latin typeface="Cambria Math" panose="02040503050406030204" pitchFamily="18" charset="0"/>
                          <a:ea typeface="Cambria Math" panose="02040503050406030204" pitchFamily="18" charset="0"/>
                        </a:rPr>
                        <m:t>°</m:t>
                      </m:r>
                    </m:oMath>
                  </m:oMathPara>
                </a14:m>
                <a:endParaRPr lang="en-US" sz="2000" dirty="0"/>
              </a:p>
            </p:txBody>
          </p:sp>
        </mc:Choice>
        <mc:Fallback>
          <p:sp>
            <p:nvSpPr>
              <p:cNvPr id="14" name="TextBox 13"/>
              <p:cNvSpPr txBox="1">
                <a:spLocks noRot="1" noChangeAspect="1" noMove="1" noResize="1" noEditPoints="1" noAdjustHandles="1" noChangeArrowheads="1" noChangeShapeType="1" noTextEdit="1"/>
              </p:cNvSpPr>
              <p:nvPr/>
            </p:nvSpPr>
            <p:spPr>
              <a:xfrm>
                <a:off x="6569830" y="2754389"/>
                <a:ext cx="3215304" cy="410433"/>
              </a:xfrm>
              <a:prstGeom prst="rect">
                <a:avLst/>
              </a:prstGeom>
              <a:blipFill>
                <a:blip r:embed="rId5"/>
                <a:stretch>
                  <a:fillRect t="-74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6569830" y="3620041"/>
                <a:ext cx="154664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m:t>
                      </m:r>
                      <m:r>
                        <a:rPr lang="en-US" sz="2000" b="0" i="1" smtClean="0">
                          <a:latin typeface="Cambria Math" panose="02040503050406030204" pitchFamily="18" charset="0"/>
                        </a:rPr>
                        <m:t>𝐴𝐶</m:t>
                      </m:r>
                      <m:r>
                        <a:rPr lang="en-US" sz="2000" b="0" i="1" smtClean="0">
                          <a:latin typeface="Cambria Math" panose="02040503050406030204" pitchFamily="18" charset="0"/>
                        </a:rPr>
                        <m:t>&gt;</m:t>
                      </m:r>
                      <m:r>
                        <a:rPr lang="en-US" sz="2000" b="0" i="1" smtClean="0">
                          <a:latin typeface="Cambria Math" panose="02040503050406030204" pitchFamily="18" charset="0"/>
                        </a:rPr>
                        <m:t>𝐴𝐵</m:t>
                      </m:r>
                    </m:oMath>
                  </m:oMathPara>
                </a14:m>
                <a:endParaRPr lang="en-US" sz="2000" dirty="0"/>
              </a:p>
            </p:txBody>
          </p:sp>
        </mc:Choice>
        <mc:Fallback>
          <p:sp>
            <p:nvSpPr>
              <p:cNvPr id="15" name="TextBox 14"/>
              <p:cNvSpPr txBox="1">
                <a:spLocks noRot="1" noChangeAspect="1" noMove="1" noResize="1" noEditPoints="1" noAdjustHandles="1" noChangeArrowheads="1" noChangeShapeType="1" noTextEdit="1"/>
              </p:cNvSpPr>
              <p:nvPr/>
            </p:nvSpPr>
            <p:spPr>
              <a:xfrm>
                <a:off x="6569830" y="3620041"/>
                <a:ext cx="1546642" cy="400110"/>
              </a:xfrm>
              <a:prstGeom prst="rect">
                <a:avLst/>
              </a:prstGeom>
              <a:blipFill>
                <a:blip r:embed="rId6"/>
                <a:stretch>
                  <a:fillRect/>
                </a:stretch>
              </a:blipFill>
            </p:spPr>
            <p:txBody>
              <a:bodyPr/>
              <a:lstStyle/>
              <a:p>
                <a:r>
                  <a:rPr lang="en-US">
                    <a:noFill/>
                  </a:rPr>
                  <a:t> </a:t>
                </a:r>
              </a:p>
            </p:txBody>
          </p:sp>
        </mc:Fallback>
      </mc:AlternateContent>
      <p:sp>
        <p:nvSpPr>
          <p:cNvPr id="18" name="TextBox 17"/>
          <p:cNvSpPr txBox="1"/>
          <p:nvPr/>
        </p:nvSpPr>
        <p:spPr>
          <a:xfrm>
            <a:off x="6980903" y="4807974"/>
            <a:ext cx="184731" cy="369332"/>
          </a:xfrm>
          <a:prstGeom prst="rect">
            <a:avLst/>
          </a:prstGeom>
          <a:noFill/>
        </p:spPr>
        <p:txBody>
          <a:bodyPr wrap="none" rtlCol="0">
            <a:spAutoFit/>
          </a:bodyPr>
          <a:lstStyle/>
          <a:p>
            <a:endParaRPr lang="en-US" dirty="0"/>
          </a:p>
        </p:txBody>
      </p:sp>
      <p:sp>
        <p:nvSpPr>
          <p:cNvPr id="19" name="Rectangle 18"/>
          <p:cNvSpPr/>
          <p:nvPr/>
        </p:nvSpPr>
        <p:spPr>
          <a:xfrm>
            <a:off x="6569830" y="4060894"/>
            <a:ext cx="3769750" cy="400110"/>
          </a:xfrm>
          <a:prstGeom prst="rect">
            <a:avLst/>
          </a:prstGeom>
        </p:spPr>
        <p:txBody>
          <a:bodyPr wrap="none">
            <a:spAutoFit/>
          </a:bodyPr>
          <a:lstStyle/>
          <a:p>
            <a:r>
              <a:rPr lang="en-US" sz="2000" b="1" dirty="0" smtClean="0">
                <a:latin typeface="Times New Roman" panose="02020603050405020304" pitchFamily="18" charset="0"/>
                <a:cs typeface="Times New Roman" panose="02020603050405020304" pitchFamily="18" charset="0"/>
              </a:rPr>
              <a:t>b) </a:t>
            </a:r>
            <a:r>
              <a:rPr lang="en-US" sz="2000" b="1" dirty="0" err="1">
                <a:latin typeface="Times New Roman" panose="02020603050405020304" pitchFamily="18" charset="0"/>
                <a:cs typeface="Times New Roman" panose="02020603050405020304" pitchFamily="18" charset="0"/>
              </a:rPr>
              <a:t>Chứng</a:t>
            </a:r>
            <a:r>
              <a:rPr lang="en-US" sz="2000" b="1" dirty="0">
                <a:latin typeface="Times New Roman" panose="02020603050405020304" pitchFamily="18" charset="0"/>
                <a:cs typeface="Times New Roman" panose="02020603050405020304" pitchFamily="18" charset="0"/>
              </a:rPr>
              <a:t> minh: </a:t>
            </a:r>
            <a:r>
              <a:rPr lang="el-GR" sz="2000" b="1" dirty="0">
                <a:latin typeface="Times New Roman" panose="02020603050405020304" pitchFamily="18" charset="0"/>
                <a:cs typeface="Times New Roman" panose="02020603050405020304" pitchFamily="18" charset="0"/>
              </a:rPr>
              <a:t>Δ</a:t>
            </a:r>
            <a:r>
              <a:rPr lang="en-US" sz="2000" b="1" dirty="0">
                <a:latin typeface="Times New Roman" panose="02020603050405020304" pitchFamily="18" charset="0"/>
                <a:cs typeface="Times New Roman" panose="02020603050405020304" pitchFamily="18" charset="0"/>
              </a:rPr>
              <a:t>DHA = </a:t>
            </a:r>
            <a:r>
              <a:rPr lang="el-GR" sz="2000" b="1" dirty="0">
                <a:latin typeface="Times New Roman" panose="02020603050405020304" pitchFamily="18" charset="0"/>
                <a:cs typeface="Times New Roman" panose="02020603050405020304" pitchFamily="18" charset="0"/>
              </a:rPr>
              <a:t>Δ</a:t>
            </a:r>
            <a:r>
              <a:rPr lang="en-US" sz="2000" b="1" dirty="0">
                <a:latin typeface="Times New Roman" panose="02020603050405020304" pitchFamily="18" charset="0"/>
                <a:cs typeface="Times New Roman" panose="02020603050405020304" pitchFamily="18" charset="0"/>
              </a:rPr>
              <a:t>DHC </a:t>
            </a:r>
            <a:endParaRPr lang="en-US" sz="2000"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1" name="TextBox 20"/>
              <p:cNvSpPr txBox="1"/>
              <p:nvPr/>
            </p:nvSpPr>
            <p:spPr>
              <a:xfrm>
                <a:off x="6541104" y="4555042"/>
                <a:ext cx="5448607" cy="1074910"/>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Xét</a:t>
                </a:r>
                <a:r>
                  <a:rPr lang="en-US" sz="2000" dirty="0" smtClean="0">
                    <a:latin typeface="Times New Roman" panose="02020603050405020304" pitchFamily="18" charset="0"/>
                    <a:cs typeface="Times New Roman" panose="02020603050405020304" pitchFamily="18" charset="0"/>
                  </a:rPr>
                  <a:t> </a:t>
                </a:r>
                <a:r>
                  <a:rPr lang="el-GR" sz="2000" dirty="0" smtClean="0">
                    <a:latin typeface="Times New Roman" panose="02020603050405020304" pitchFamily="18" charset="0"/>
                    <a:cs typeface="Times New Roman" panose="02020603050405020304" pitchFamily="18" charset="0"/>
                  </a:rPr>
                  <a:t>Δ</a:t>
                </a:r>
                <a:r>
                  <a:rPr lang="en-US" sz="2000" dirty="0" smtClean="0">
                    <a:latin typeface="Times New Roman" panose="02020603050405020304" pitchFamily="18" charset="0"/>
                    <a:cs typeface="Times New Roman" panose="02020603050405020304" pitchFamily="18" charset="0"/>
                  </a:rPr>
                  <a:t>DHA</a:t>
                </a:r>
                <a:r>
                  <a:rPr lang="en-US"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và </a:t>
                </a:r>
                <a:r>
                  <a:rPr lang="el-GR" sz="2000" dirty="0" smtClean="0">
                    <a:latin typeface="Times New Roman" panose="02020603050405020304" pitchFamily="18" charset="0"/>
                    <a:cs typeface="Times New Roman" panose="02020603050405020304" pitchFamily="18" charset="0"/>
                  </a:rPr>
                  <a:t>Δ</a:t>
                </a:r>
                <a:r>
                  <a:rPr lang="en-US" sz="2000" dirty="0" smtClean="0">
                    <a:latin typeface="Times New Roman" panose="02020603050405020304" pitchFamily="18" charset="0"/>
                    <a:cs typeface="Times New Roman" panose="02020603050405020304" pitchFamily="18" charset="0"/>
                  </a:rPr>
                  <a:t>DHC</a:t>
                </a:r>
                <a:r>
                  <a:rPr lang="en-US"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có: </a:t>
                </a:r>
                <a14:m>
                  <m:oMath xmlns:m="http://schemas.openxmlformats.org/officeDocument/2006/math">
                    <m:d>
                      <m:dPr>
                        <m:begChr m:val="{"/>
                        <m:endChr m:val=""/>
                        <m:ctrlPr>
                          <a:rPr lang="en-US" sz="2000" i="1" smtClean="0">
                            <a:latin typeface="Cambria Math" panose="02040503050406030204" pitchFamily="18" charset="0"/>
                            <a:cs typeface="Times New Roman" panose="02020603050405020304" pitchFamily="18" charset="0"/>
                          </a:rPr>
                        </m:ctrlPr>
                      </m:dPr>
                      <m:e>
                        <m:eqArr>
                          <m:eqArrPr>
                            <m:ctrlPr>
                              <a:rPr lang="en-US" sz="2000" i="1" smtClean="0">
                                <a:latin typeface="Cambria Math" panose="02040503050406030204" pitchFamily="18" charset="0"/>
                                <a:cs typeface="Times New Roman" panose="02020603050405020304" pitchFamily="18" charset="0"/>
                              </a:rPr>
                            </m:ctrlPr>
                          </m:eqArrPr>
                          <m:e>
                            <m:acc>
                              <m:accPr>
                                <m:chr m:val="̂"/>
                                <m:ctrlPr>
                                  <a:rPr lang="en-US" sz="2000" i="1" smtClean="0">
                                    <a:latin typeface="Cambria Math" panose="02040503050406030204" pitchFamily="18" charset="0"/>
                                    <a:cs typeface="Times New Roman" panose="02020603050405020304" pitchFamily="18" charset="0"/>
                                  </a:rPr>
                                </m:ctrlPr>
                              </m:accPr>
                              <m:e>
                                <m:r>
                                  <a:rPr lang="en-US" sz="2000" b="0" i="1" smtClean="0">
                                    <a:latin typeface="Cambria Math" panose="02040503050406030204" pitchFamily="18" charset="0"/>
                                    <a:cs typeface="Times New Roman" panose="02020603050405020304" pitchFamily="18" charset="0"/>
                                  </a:rPr>
                                  <m:t>𝐷𝐻𝐴</m:t>
                                </m:r>
                              </m:e>
                            </m:acc>
                            <m:r>
                              <a:rPr lang="en-US" sz="2000" b="0" i="1" smtClean="0">
                                <a:latin typeface="Cambria Math" panose="02040503050406030204" pitchFamily="18" charset="0"/>
                                <a:cs typeface="Times New Roman" panose="02020603050405020304" pitchFamily="18" charset="0"/>
                              </a:rPr>
                              <m:t>=</m:t>
                            </m:r>
                            <m:acc>
                              <m:accPr>
                                <m:chr m:val="̂"/>
                                <m:ctrlPr>
                                  <a:rPr lang="en-US" sz="2000" b="0" i="1" smtClean="0">
                                    <a:latin typeface="Cambria Math" panose="02040503050406030204" pitchFamily="18" charset="0"/>
                                    <a:cs typeface="Times New Roman" panose="02020603050405020304" pitchFamily="18" charset="0"/>
                                  </a:rPr>
                                </m:ctrlPr>
                              </m:accPr>
                              <m:e>
                                <m:r>
                                  <a:rPr lang="en-US" sz="2000" b="0" i="1" smtClean="0">
                                    <a:latin typeface="Cambria Math" panose="02040503050406030204" pitchFamily="18" charset="0"/>
                                    <a:cs typeface="Times New Roman" panose="02020603050405020304" pitchFamily="18" charset="0"/>
                                  </a:rPr>
                                  <m:t>𝐷𝐻𝐶</m:t>
                                </m:r>
                              </m:e>
                            </m:acc>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90</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e>
                          <m:e>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𝐴𝐻</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𝐶𝐻</m:t>
                            </m:r>
                          </m:e>
                          <m:e>
                            <m:r>
                              <a:rPr lang="en-US" sz="2000" b="0" i="1" smtClean="0">
                                <a:latin typeface="Cambria Math" panose="02040503050406030204" pitchFamily="18" charset="0"/>
                                <a:cs typeface="Times New Roman" panose="02020603050405020304" pitchFamily="18" charset="0"/>
                              </a:rPr>
                              <m:t>𝐷𝐻</m:t>
                            </m:r>
                            <m:r>
                              <a:rPr lang="en-US" sz="2000" b="0" i="1" smtClean="0">
                                <a:latin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cs typeface="Times New Roman" panose="02020603050405020304" pitchFamily="18" charset="0"/>
                              </a:rPr>
                              <m:t>𝑐</m:t>
                            </m:r>
                            <m:r>
                              <a:rPr lang="en-US" sz="2000" b="0" i="1" smtClean="0">
                                <a:latin typeface="Cambria Math" panose="02040503050406030204" pitchFamily="18" charset="0"/>
                                <a:cs typeface="Times New Roman" panose="02020603050405020304" pitchFamily="18" charset="0"/>
                              </a:rPr>
                              <m:t>ạ</m:t>
                            </m:r>
                            <m:r>
                              <a:rPr lang="en-US" sz="2000" b="0" i="1" smtClean="0">
                                <a:latin typeface="Cambria Math" panose="02040503050406030204" pitchFamily="18" charset="0"/>
                                <a:cs typeface="Times New Roman" panose="02020603050405020304" pitchFamily="18" charset="0"/>
                              </a:rPr>
                              <m:t>𝑛</m:t>
                            </m:r>
                            <m:r>
                              <a:rPr lang="en-US" sz="2000" b="0" i="1" smtClean="0">
                                <a:latin typeface="Cambria Math" panose="02040503050406030204" pitchFamily="18" charset="0"/>
                                <a:cs typeface="Times New Roman" panose="02020603050405020304" pitchFamily="18" charset="0"/>
                              </a:rPr>
                              <m:t>h</m:t>
                            </m:r>
                            <m:r>
                              <a:rPr lang="en-US" sz="2000" b="0" i="1" smtClean="0">
                                <a:latin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cs typeface="Times New Roman" panose="02020603050405020304" pitchFamily="18" charset="0"/>
                              </a:rPr>
                              <m:t>𝑐</m:t>
                            </m:r>
                            <m:r>
                              <a:rPr lang="en-US" sz="2000" b="0" i="1" smtClean="0">
                                <a:latin typeface="Cambria Math" panose="02040503050406030204" pitchFamily="18" charset="0"/>
                                <a:cs typeface="Times New Roman" panose="02020603050405020304" pitchFamily="18" charset="0"/>
                              </a:rPr>
                              <m:t>h</m:t>
                            </m:r>
                            <m:r>
                              <a:rPr lang="en-US" sz="2000" b="0" i="1" smtClean="0">
                                <a:latin typeface="Cambria Math" panose="02040503050406030204" pitchFamily="18" charset="0"/>
                                <a:cs typeface="Times New Roman" panose="02020603050405020304" pitchFamily="18" charset="0"/>
                              </a:rPr>
                              <m:t>𝑢𝑛𝑔</m:t>
                            </m:r>
                          </m:e>
                        </m:eqArr>
                      </m:e>
                    </m:d>
                  </m:oMath>
                </a14:m>
                <a:endParaRPr lang="en-US" sz="2000" dirty="0">
                  <a:latin typeface="Times New Roman" panose="02020603050405020304" pitchFamily="18" charset="0"/>
                  <a:cs typeface="Times New Roman" panose="02020603050405020304" pitchFamily="18" charset="0"/>
                </a:endParaRPr>
              </a:p>
            </p:txBody>
          </p:sp>
        </mc:Choice>
        <mc:Fallback>
          <p:sp>
            <p:nvSpPr>
              <p:cNvPr id="21" name="TextBox 20"/>
              <p:cNvSpPr txBox="1">
                <a:spLocks noRot="1" noChangeAspect="1" noMove="1" noResize="1" noEditPoints="1" noAdjustHandles="1" noChangeArrowheads="1" noChangeShapeType="1" noTextEdit="1"/>
              </p:cNvSpPr>
              <p:nvPr/>
            </p:nvSpPr>
            <p:spPr>
              <a:xfrm>
                <a:off x="6541104" y="4555042"/>
                <a:ext cx="5448607" cy="1074910"/>
              </a:xfrm>
              <a:prstGeom prst="rect">
                <a:avLst/>
              </a:prstGeom>
              <a:blipFill>
                <a:blip r:embed="rId7"/>
                <a:stretch>
                  <a:fillRect l="-10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p:cNvSpPr txBox="1"/>
              <p:nvPr/>
            </p:nvSpPr>
            <p:spPr>
              <a:xfrm>
                <a:off x="6541104" y="5721010"/>
                <a:ext cx="365202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m:t>
                      </m:r>
                      <m:r>
                        <a:rPr lang="en-US" sz="2000" b="0" i="1" smtClean="0">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𝐷𝐻𝐴</m:t>
                      </m:r>
                      <m:r>
                        <a:rPr lang="en-US" sz="2000" i="1">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𝐷𝐻𝐶</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𝑐</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𝑔</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𝑐</m:t>
                      </m:r>
                      <m:r>
                        <a:rPr lang="en-US" sz="2000" i="1">
                          <a:latin typeface="Cambria Math" panose="02040503050406030204" pitchFamily="18" charset="0"/>
                          <a:ea typeface="Cambria Math" panose="02040503050406030204" pitchFamily="18" charset="0"/>
                        </a:rPr>
                        <m:t>)</m:t>
                      </m:r>
                    </m:oMath>
                  </m:oMathPara>
                </a14:m>
                <a:endParaRPr lang="en-US" sz="2000" dirty="0"/>
              </a:p>
            </p:txBody>
          </p:sp>
        </mc:Choice>
        <mc:Fallback>
          <p:sp>
            <p:nvSpPr>
              <p:cNvPr id="22" name="TextBox 21"/>
              <p:cNvSpPr txBox="1">
                <a:spLocks noRot="1" noChangeAspect="1" noMove="1" noResize="1" noEditPoints="1" noAdjustHandles="1" noChangeArrowheads="1" noChangeShapeType="1" noTextEdit="1"/>
              </p:cNvSpPr>
              <p:nvPr/>
            </p:nvSpPr>
            <p:spPr>
              <a:xfrm>
                <a:off x="6541104" y="5721010"/>
                <a:ext cx="3652025" cy="400110"/>
              </a:xfrm>
              <a:prstGeom prst="rect">
                <a:avLst/>
              </a:prstGeom>
              <a:blipFill>
                <a:blip r:embed="rId8"/>
                <a:stretch>
                  <a:fillRect b="-18182"/>
                </a:stretch>
              </a:blipFill>
            </p:spPr>
            <p:txBody>
              <a:bodyPr/>
              <a:lstStyle/>
              <a:p>
                <a:r>
                  <a:rPr lang="en-US">
                    <a:noFill/>
                  </a:rPr>
                  <a:t> </a:t>
                </a:r>
              </a:p>
            </p:txBody>
          </p:sp>
        </mc:Fallback>
      </mc:AlternateContent>
      <p:pic>
        <p:nvPicPr>
          <p:cNvPr id="614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4548" y="1943367"/>
            <a:ext cx="5876579" cy="304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4" name="TextBox 3"/>
              <p:cNvSpPr txBox="1"/>
              <p:nvPr/>
            </p:nvSpPr>
            <p:spPr>
              <a:xfrm>
                <a:off x="6795873" y="2025661"/>
                <a:ext cx="2172261" cy="71019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en-US" i="1" smtClean="0">
                                  <a:latin typeface="Cambria Math" panose="02040503050406030204" pitchFamily="18" charset="0"/>
                                </a:rPr>
                              </m:ctrlPr>
                            </m:eqArr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𝐴𝐵𝐶</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𝐴𝐶𝐵</m:t>
                                  </m:r>
                                </m:e>
                              </m:acc>
                              <m:r>
                                <a:rPr lang="en-US" b="0" i="1" smtClean="0">
                                  <a:latin typeface="Cambria Math" panose="02040503050406030204" pitchFamily="18" charset="0"/>
                                </a:rPr>
                                <m:t>=</m:t>
                              </m:r>
                              <m:r>
                                <a:rPr lang="en-US" b="0" i="1" smtClean="0">
                                  <a:latin typeface="Cambria Math" panose="02040503050406030204" pitchFamily="18" charset="0"/>
                                </a:rPr>
                                <m:t>90</m:t>
                              </m:r>
                              <m:r>
                                <a:rPr lang="en-US" b="0" i="1" smtClean="0">
                                  <a:latin typeface="Cambria Math" panose="02040503050406030204" pitchFamily="18" charset="0"/>
                                  <a:ea typeface="Cambria Math" panose="02040503050406030204" pitchFamily="18" charset="0"/>
                                </a:rPr>
                                <m:t>°</m:t>
                              </m:r>
                            </m:e>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𝐴𝐵𝐶</m:t>
                                  </m:r>
                                </m:e>
                              </m:acc>
                              <m:r>
                                <a:rPr lang="en-US" b="0" i="1" smtClean="0">
                                  <a:latin typeface="Cambria Math" panose="02040503050406030204" pitchFamily="18" charset="0"/>
                                </a:rPr>
                                <m:t>=</m:t>
                              </m:r>
                              <m:r>
                                <a:rPr lang="en-US" b="0" i="1" smtClean="0">
                                  <a:latin typeface="Cambria Math" panose="02040503050406030204" pitchFamily="18" charset="0"/>
                                </a:rPr>
                                <m:t>62</m:t>
                              </m:r>
                              <m:r>
                                <a:rPr lang="en-US" b="0" i="1" smtClean="0">
                                  <a:latin typeface="Cambria Math" panose="02040503050406030204" pitchFamily="18" charset="0"/>
                                  <a:ea typeface="Cambria Math" panose="02040503050406030204" pitchFamily="18" charset="0"/>
                                </a:rPr>
                                <m:t>°</m:t>
                              </m:r>
                            </m:e>
                          </m:eqArr>
                        </m:e>
                      </m:d>
                    </m:oMath>
                  </m:oMathPara>
                </a14:m>
                <a:endParaRPr lang="en-US" dirty="0"/>
              </a:p>
            </p:txBody>
          </p:sp>
        </mc:Choice>
        <mc:Fallback>
          <p:sp>
            <p:nvSpPr>
              <p:cNvPr id="4" name="TextBox 3"/>
              <p:cNvSpPr txBox="1">
                <a:spLocks noRot="1" noChangeAspect="1" noMove="1" noResize="1" noEditPoints="1" noAdjustHandles="1" noChangeArrowheads="1" noChangeShapeType="1" noTextEdit="1"/>
              </p:cNvSpPr>
              <p:nvPr/>
            </p:nvSpPr>
            <p:spPr>
              <a:xfrm>
                <a:off x="6795873" y="2025661"/>
                <a:ext cx="2172261" cy="71019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6569830" y="3147373"/>
                <a:ext cx="3435812" cy="378630"/>
              </a:xfrm>
              <a:prstGeom prst="rect">
                <a:avLst/>
              </a:prstGeom>
            </p:spPr>
            <p:txBody>
              <a:bodyPr wrap="none">
                <a:spAutoFit/>
              </a:bodyPr>
              <a:lstStyle/>
              <a:p>
                <a:pPr marL="342900" indent="-3429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Ta có: </a:t>
                </a:r>
                <a14:m>
                  <m:oMath xmlns:m="http://schemas.openxmlformats.org/officeDocument/2006/math">
                    <m:acc>
                      <m:accPr>
                        <m:chr m:val="̂"/>
                        <m:ctrlPr>
                          <a:rPr lang="en-US"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𝐴𝐵𝐶</m:t>
                        </m:r>
                      </m:e>
                    </m:acc>
                    <m:r>
                      <a:rPr lang="en-US" b="0" i="1" smtClean="0">
                        <a:latin typeface="Cambria Math" panose="02040503050406030204" pitchFamily="18" charset="0"/>
                        <a:cs typeface="Times New Roman" panose="02020603050405020304" pitchFamily="18" charset="0"/>
                      </a:rPr>
                      <m:t>&gt;</m:t>
                    </m:r>
                    <m:acc>
                      <m:accPr>
                        <m:chr m:val="̂"/>
                        <m:ctrlPr>
                          <a:rPr lang="en-US" b="0"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𝐴𝐶𝐵</m:t>
                        </m:r>
                      </m:e>
                    </m:acc>
                  </m:oMath>
                </a14:m>
                <a:r>
                  <a:rPr lang="en-US" dirty="0" smtClean="0">
                    <a:latin typeface="Times New Roman" panose="02020603050405020304" pitchFamily="18" charset="0"/>
                    <a:cs typeface="Times New Roman" panose="02020603050405020304" pitchFamily="18" charset="0"/>
                  </a:rPr>
                  <a:t> ( 62</a:t>
                </a:r>
                <a:r>
                  <a:rPr lang="he-IL" dirty="0" smtClean="0">
                    <a:latin typeface="Cambria Math" panose="02040503050406030204" pitchFamily="18" charset="0"/>
                    <a:ea typeface="Cambria Math" panose="02040503050406030204" pitchFamily="18" charset="0"/>
                    <a:cs typeface="Times New Roman" panose="02020603050405020304" pitchFamily="18" charset="0"/>
                  </a:rPr>
                  <a:t>֯</a:t>
                </a:r>
                <a:r>
                  <a:rPr lang="en-US" dirty="0">
                    <a:latin typeface="Cambria Math" panose="02040503050406030204" pitchFamily="18" charset="0"/>
                    <a:ea typeface="Cambria Math" panose="02040503050406030204" pitchFamily="18" charset="0"/>
                    <a:cs typeface="Times New Roman" panose="02020603050405020304" pitchFamily="18" charset="0"/>
                  </a:rPr>
                  <a:t> </a:t>
                </a:r>
                <a:r>
                  <a:rPr lang="en-US" dirty="0" smtClean="0">
                    <a:latin typeface="Cambria Math" panose="02040503050406030204" pitchFamily="18" charset="0"/>
                    <a:ea typeface="Cambria Math" panose="02040503050406030204" pitchFamily="18" charset="0"/>
                    <a:cs typeface="Times New Roman" panose="02020603050405020304" pitchFamily="18" charset="0"/>
                  </a:rPr>
                  <a:t>&gt; 28</a:t>
                </a:r>
                <a:r>
                  <a:rPr lang="he-IL" dirty="0" smtClean="0">
                    <a:latin typeface="Times New Roman" panose="02020603050405020304" pitchFamily="18" charset="0"/>
                    <a:ea typeface="Cambria Math" panose="02040503050406030204" pitchFamily="18" charset="0"/>
                    <a:cs typeface="Times New Roman" panose="02020603050405020304" pitchFamily="18" charset="0"/>
                  </a:rPr>
                  <a:t>֯</a:t>
                </a:r>
                <a:r>
                  <a:rPr lang="en-US" dirty="0" smtClean="0">
                    <a:latin typeface="Times New Roman" panose="02020603050405020304" pitchFamily="18" charset="0"/>
                    <a:ea typeface="Cambria Math" panose="020405030504060302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6569830" y="3147373"/>
                <a:ext cx="3435812" cy="378630"/>
              </a:xfrm>
              <a:prstGeom prst="rect">
                <a:avLst/>
              </a:prstGeom>
              <a:blipFill>
                <a:blip r:embed="rId11"/>
                <a:stretch>
                  <a:fillRect l="-1243" t="-6452" r="-3375" b="-25806"/>
                </a:stretch>
              </a:blipFill>
            </p:spPr>
            <p:txBody>
              <a:bodyPr/>
              <a:lstStyle/>
              <a:p>
                <a:r>
                  <a:rPr lang="en-US">
                    <a:noFill/>
                  </a:rPr>
                  <a:t> </a:t>
                </a:r>
              </a:p>
            </p:txBody>
          </p:sp>
        </mc:Fallback>
      </mc:AlternateContent>
    </p:spTree>
    <p:extLst>
      <p:ext uri="{BB962C8B-B14F-4D97-AF65-F5344CB8AC3E}">
        <p14:creationId xmlns:p14="http://schemas.microsoft.com/office/powerpoint/2010/main" val="143917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animEffect transition="in" filter="fade">
                                      <p:cBhvr>
                                        <p:cTn id="11" dur="500"/>
                                        <p:tgtEl>
                                          <p:spTgt spid="614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11">
                                            <p:txEl>
                                              <p:pRg st="0" end="0"/>
                                            </p:txEl>
                                          </p:spTgt>
                                        </p:tgtEl>
                                        <p:attrNameLst>
                                          <p:attrName>style.visibility</p:attrName>
                                        </p:attrNameLst>
                                      </p:cBhvr>
                                      <p:to>
                                        <p:strVal val="visible"/>
                                      </p:to>
                                    </p:set>
                                    <p:anim calcmode="lin" valueType="num">
                                      <p:cBhvr>
                                        <p:cTn id="20"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11">
                                            <p:txEl>
                                              <p:pRg st="1" end="1"/>
                                            </p:txEl>
                                          </p:spTgt>
                                        </p:tgtEl>
                                        <p:attrNameLst>
                                          <p:attrName>style.visibility</p:attrName>
                                        </p:attrNameLst>
                                      </p:cBhvr>
                                      <p:to>
                                        <p:strVal val="visible"/>
                                      </p:to>
                                    </p:set>
                                    <p:anim calcmode="lin" valueType="num">
                                      <p:cBhvr>
                                        <p:cTn id="29" dur="500" fill="hold"/>
                                        <p:tgtEl>
                                          <p:spTgt spid="1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1">
                                            <p:txEl>
                                              <p:pRg st="1" end="1"/>
                                            </p:txEl>
                                          </p:spTgt>
                                        </p:tgtEl>
                                        <p:attrNameLst>
                                          <p:attrName>ppt_y</p:attrName>
                                        </p:attrNameLst>
                                      </p:cBhvr>
                                      <p:tavLst>
                                        <p:tav tm="0">
                                          <p:val>
                                            <p:strVal val="#ppt_y"/>
                                          </p:val>
                                        </p:tav>
                                        <p:tav tm="100000">
                                          <p:val>
                                            <p:strVal val="#ppt_y"/>
                                          </p:val>
                                        </p:tav>
                                      </p:tavLst>
                                    </p:anim>
                                    <p:anim calcmode="lin" valueType="num">
                                      <p:cBhvr>
                                        <p:cTn id="31" dur="500" fill="hold"/>
                                        <p:tgtEl>
                                          <p:spTgt spid="1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1">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12">
                                            <p:txEl>
                                              <p:pRg st="0" end="0"/>
                                            </p:txEl>
                                          </p:spTgt>
                                        </p:tgtEl>
                                        <p:attrNameLst>
                                          <p:attrName>style.visibility</p:attrName>
                                        </p:attrNameLst>
                                      </p:cBhvr>
                                      <p:to>
                                        <p:strVal val="visible"/>
                                      </p:to>
                                    </p:set>
                                    <p:anim calcmode="lin" valueType="num">
                                      <p:cBhvr>
                                        <p:cTn id="38"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40"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grpId="0" nodeType="clickEffect">
                                  <p:stCondLst>
                                    <p:cond delay="0"/>
                                  </p:stCondLst>
                                  <p:iterate type="lt">
                                    <p:tmPct val="10000"/>
                                  </p:iterate>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4"/>
                                        </p:tgtEl>
                                        <p:attrNameLst>
                                          <p:attrName>ppt_y</p:attrName>
                                        </p:attrNameLst>
                                      </p:cBhvr>
                                      <p:tavLst>
                                        <p:tav tm="0">
                                          <p:val>
                                            <p:strVal val="#ppt_y"/>
                                          </p:val>
                                        </p:tav>
                                        <p:tav tm="100000">
                                          <p:val>
                                            <p:strVal val="#ppt_y"/>
                                          </p:val>
                                        </p:tav>
                                      </p:tavLst>
                                    </p:anim>
                                    <p:anim calcmode="lin" valueType="num">
                                      <p:cBhvr>
                                        <p:cTn id="4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4"/>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1" presetClass="entr" presetSubtype="0" fill="hold" grpId="0" nodeType="clickEffect">
                                  <p:stCondLst>
                                    <p:cond delay="0"/>
                                  </p:stCondLst>
                                  <p:iterate type="lt">
                                    <p:tmPct val="10000"/>
                                  </p:iterate>
                                  <p:childTnLst>
                                    <p:set>
                                      <p:cBhvr>
                                        <p:cTn id="62" dur="1" fill="hold">
                                          <p:stCondLst>
                                            <p:cond delay="0"/>
                                          </p:stCondLst>
                                        </p:cTn>
                                        <p:tgtEl>
                                          <p:spTgt spid="7"/>
                                        </p:tgtEl>
                                        <p:attrNameLst>
                                          <p:attrName>style.visibility</p:attrName>
                                        </p:attrNameLst>
                                      </p:cBhvr>
                                      <p:to>
                                        <p:strVal val="visible"/>
                                      </p:to>
                                    </p:set>
                                    <p:anim calcmode="lin" valueType="num">
                                      <p:cBhvr>
                                        <p:cTn id="6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7"/>
                                        </p:tgtEl>
                                        <p:attrNameLst>
                                          <p:attrName>ppt_y</p:attrName>
                                        </p:attrNameLst>
                                      </p:cBhvr>
                                      <p:tavLst>
                                        <p:tav tm="0">
                                          <p:val>
                                            <p:strVal val="#ppt_y"/>
                                          </p:val>
                                        </p:tav>
                                        <p:tav tm="100000">
                                          <p:val>
                                            <p:strVal val="#ppt_y"/>
                                          </p:val>
                                        </p:tav>
                                      </p:tavLst>
                                    </p:anim>
                                    <p:anim calcmode="lin" valueType="num">
                                      <p:cBhvr>
                                        <p:cTn id="6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anim calcmode="lin" valueType="num">
                                      <p:cBhvr>
                                        <p:cTn id="73" dur="1000" fill="hold"/>
                                        <p:tgtEl>
                                          <p:spTgt spid="15"/>
                                        </p:tgtEl>
                                        <p:attrNameLst>
                                          <p:attrName>ppt_x</p:attrName>
                                        </p:attrNameLst>
                                      </p:cBhvr>
                                      <p:tavLst>
                                        <p:tav tm="0">
                                          <p:val>
                                            <p:strVal val="#ppt_x"/>
                                          </p:val>
                                        </p:tav>
                                        <p:tav tm="100000">
                                          <p:val>
                                            <p:strVal val="#ppt_x"/>
                                          </p:val>
                                        </p:tav>
                                      </p:tavLst>
                                    </p:anim>
                                    <p:anim calcmode="lin" valueType="num">
                                      <p:cBhvr>
                                        <p:cTn id="7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grpId="0" nodeType="clickEffect">
                                  <p:stCondLst>
                                    <p:cond delay="0"/>
                                  </p:stCondLst>
                                  <p:iterate type="lt">
                                    <p:tmPct val="10000"/>
                                  </p:iterate>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19"/>
                                        </p:tgtEl>
                                        <p:attrNameLst>
                                          <p:attrName>ppt_y</p:attrName>
                                        </p:attrNameLst>
                                      </p:cBhvr>
                                      <p:tavLst>
                                        <p:tav tm="0">
                                          <p:val>
                                            <p:strVal val="#ppt_y"/>
                                          </p:val>
                                        </p:tav>
                                        <p:tav tm="100000">
                                          <p:val>
                                            <p:strVal val="#ppt_y"/>
                                          </p:val>
                                        </p:tav>
                                      </p:tavLst>
                                    </p:anim>
                                    <p:anim calcmode="lin" valueType="num">
                                      <p:cBhvr>
                                        <p:cTn id="81"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41" presetClass="entr" presetSubtype="0" fill="hold" nodeType="clickEffect">
                                  <p:stCondLst>
                                    <p:cond delay="0"/>
                                  </p:stCondLst>
                                  <p:iterate type="lt">
                                    <p:tmPct val="10000"/>
                                  </p:iterate>
                                  <p:childTnLst>
                                    <p:set>
                                      <p:cBhvr>
                                        <p:cTn id="87" dur="1" fill="hold">
                                          <p:stCondLst>
                                            <p:cond delay="0"/>
                                          </p:stCondLst>
                                        </p:cTn>
                                        <p:tgtEl>
                                          <p:spTgt spid="21">
                                            <p:txEl>
                                              <p:pRg st="0" end="0"/>
                                            </p:txEl>
                                          </p:spTgt>
                                        </p:tgtEl>
                                        <p:attrNameLst>
                                          <p:attrName>style.visibility</p:attrName>
                                        </p:attrNameLst>
                                      </p:cBhvr>
                                      <p:to>
                                        <p:strVal val="visible"/>
                                      </p:to>
                                    </p:set>
                                    <p:anim calcmode="lin" valueType="num">
                                      <p:cBhvr>
                                        <p:cTn id="88" dur="500" fill="hold"/>
                                        <p:tgtEl>
                                          <p:spTgt spid="2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21">
                                            <p:txEl>
                                              <p:pRg st="0" end="0"/>
                                            </p:txEl>
                                          </p:spTgt>
                                        </p:tgtEl>
                                        <p:attrNameLst>
                                          <p:attrName>ppt_y</p:attrName>
                                        </p:attrNameLst>
                                      </p:cBhvr>
                                      <p:tavLst>
                                        <p:tav tm="0">
                                          <p:val>
                                            <p:strVal val="#ppt_y"/>
                                          </p:val>
                                        </p:tav>
                                        <p:tav tm="100000">
                                          <p:val>
                                            <p:strVal val="#ppt_y"/>
                                          </p:val>
                                        </p:tav>
                                      </p:tavLst>
                                    </p:anim>
                                    <p:anim calcmode="lin" valueType="num">
                                      <p:cBhvr>
                                        <p:cTn id="90" dur="500" fill="hold"/>
                                        <p:tgtEl>
                                          <p:spTgt spid="2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2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21">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1000"/>
                                        <p:tgtEl>
                                          <p:spTgt spid="22"/>
                                        </p:tgtEl>
                                      </p:cBhvr>
                                    </p:animEffect>
                                    <p:anim calcmode="lin" valueType="num">
                                      <p:cBhvr>
                                        <p:cTn id="98" dur="1000" fill="hold"/>
                                        <p:tgtEl>
                                          <p:spTgt spid="22"/>
                                        </p:tgtEl>
                                        <p:attrNameLst>
                                          <p:attrName>ppt_x</p:attrName>
                                        </p:attrNameLst>
                                      </p:cBhvr>
                                      <p:tavLst>
                                        <p:tav tm="0">
                                          <p:val>
                                            <p:strVal val="#ppt_x"/>
                                          </p:val>
                                        </p:tav>
                                        <p:tav tm="100000">
                                          <p:val>
                                            <p:strVal val="#ppt_x"/>
                                          </p:val>
                                        </p:tav>
                                      </p:tavLst>
                                    </p:anim>
                                    <p:anim calcmode="lin" valueType="num">
                                      <p:cBhvr>
                                        <p:cTn id="9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uiExpand="1" build="p"/>
      <p:bldP spid="12" grpId="0" build="p"/>
      <p:bldP spid="14" grpId="0"/>
      <p:bldP spid="15" grpId="0"/>
      <p:bldP spid="19" grpId="0"/>
      <p:bldP spid="22" grpId="0"/>
      <p:bldP spid="4"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7894" y="852964"/>
            <a:ext cx="5926120" cy="5632032"/>
          </a:xfrm>
          <a:prstGeom prst="roundRect">
            <a:avLst/>
          </a:prstGeom>
          <a:solidFill>
            <a:schemeClr val="accent4">
              <a:lumMod val="20000"/>
              <a:lumOff val="80000"/>
            </a:schemeClr>
          </a:solidFill>
          <a:ln>
            <a:solidFill>
              <a:srgbClr val="42AE5D"/>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153097" y="86487"/>
            <a:ext cx="1518364" cy="584775"/>
          </a:xfrm>
          <a:prstGeom prst="rect">
            <a:avLst/>
          </a:prstGeom>
        </p:spPr>
        <p:txBody>
          <a:bodyPr wrap="none">
            <a:spAutoFit/>
          </a:bodyPr>
          <a:lstStyle/>
          <a:p>
            <a:pPr>
              <a:spcAft>
                <a:spcPts val="0"/>
              </a:spcAft>
            </a:pPr>
            <a:r>
              <a:rPr lang="nl-NL" sz="3200" b="1" dirty="0">
                <a:solidFill>
                  <a:srgbClr val="42AE5D"/>
                </a:solidFill>
                <a:latin typeface="Times New Roman" panose="02020603050405020304" pitchFamily="18" charset="0"/>
                <a:ea typeface="Times New Roman" panose="02020603050405020304" pitchFamily="18" charset="0"/>
              </a:rPr>
              <a:t>Bài giải</a:t>
            </a:r>
            <a:endParaRPr lang="en-US" sz="3200" dirty="0">
              <a:solidFill>
                <a:srgbClr val="42AE5D"/>
              </a:solidFill>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6052157" y="852964"/>
            <a:ext cx="5962405" cy="5632032"/>
          </a:xfrm>
          <a:prstGeom prst="rect">
            <a:avLst/>
          </a:prstGeom>
        </p:spPr>
      </p:pic>
      <p:sp>
        <p:nvSpPr>
          <p:cNvPr id="12" name="TextBox 11"/>
          <p:cNvSpPr txBox="1"/>
          <p:nvPr/>
        </p:nvSpPr>
        <p:spPr>
          <a:xfrm>
            <a:off x="6541104" y="4060894"/>
            <a:ext cx="2021964" cy="400110"/>
          </a:xfrm>
          <a:prstGeom prst="rect">
            <a:avLst/>
          </a:prstGeom>
          <a:noFill/>
        </p:spPr>
        <p:txBody>
          <a:bodyPr wrap="none" rtlCol="0">
            <a:spAutoFit/>
          </a:bodyPr>
          <a:lstStyle/>
          <a:p>
            <a:pPr marL="342900" indent="-342900">
              <a:buFont typeface="Arial" panose="020B0604020202020204" pitchFamily="34" charset="0"/>
              <a:buChar char="•"/>
            </a:pPr>
            <a:r>
              <a:rPr lang="en-US" sz="2000" dirty="0" err="1" smtClean="0">
                <a:latin typeface="Times New Roman" panose="02020603050405020304" pitchFamily="18" charset="0"/>
                <a:cs typeface="Times New Roman" panose="02020603050405020304" pitchFamily="18" charset="0"/>
              </a:rPr>
              <a:t>Xét</a:t>
            </a:r>
            <a:r>
              <a:rPr lang="en-US" sz="2000" dirty="0" smtClean="0">
                <a:latin typeface="Times New Roman" panose="02020603050405020304" pitchFamily="18" charset="0"/>
                <a:cs typeface="Times New Roman" panose="02020603050405020304" pitchFamily="18" charset="0"/>
              </a:rPr>
              <a:t> </a:t>
            </a:r>
            <a:r>
              <a:rPr lang="el-GR" sz="2000" dirty="0" smtClean="0">
                <a:latin typeface="Times New Roman" panose="02020603050405020304" pitchFamily="18" charset="0"/>
                <a:cs typeface="Times New Roman" panose="02020603050405020304" pitchFamily="18" charset="0"/>
              </a:rPr>
              <a:t>Δ</a:t>
            </a:r>
            <a:r>
              <a:rPr lang="en-US" sz="2000" dirty="0" smtClean="0">
                <a:latin typeface="Times New Roman" panose="02020603050405020304" pitchFamily="18" charset="0"/>
                <a:cs typeface="Times New Roman" panose="02020603050405020304" pitchFamily="18" charset="0"/>
              </a:rPr>
              <a:t>ABC có:</a:t>
            </a:r>
            <a:endParaRPr lang="en-US" sz="20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6980903" y="4807974"/>
            <a:ext cx="184731" cy="369332"/>
          </a:xfrm>
          <a:prstGeom prst="rect">
            <a:avLst/>
          </a:prstGeom>
          <a:noFill/>
        </p:spPr>
        <p:txBody>
          <a:bodyPr wrap="none" rtlCol="0">
            <a:spAutoFit/>
          </a:bodyPr>
          <a:lstStyle/>
          <a:p>
            <a:endParaRPr lang="en-US" dirty="0"/>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075" y="1071372"/>
            <a:ext cx="5876579" cy="304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4" name="TextBox 3"/>
              <p:cNvSpPr txBox="1"/>
              <p:nvPr/>
            </p:nvSpPr>
            <p:spPr>
              <a:xfrm>
                <a:off x="6506410" y="4560434"/>
                <a:ext cx="4578653" cy="1117998"/>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en-US" i="1" smtClean="0">
                                  <a:latin typeface="Cambria Math" panose="02040503050406030204" pitchFamily="18" charset="0"/>
                                </a:rPr>
                              </m:ctrlPr>
                            </m:eqArrPr>
                            <m:e>
                              <m:r>
                                <a:rPr lang="en-US" b="0" i="1" smtClean="0">
                                  <a:latin typeface="Cambria Math" panose="02040503050406030204" pitchFamily="18" charset="0"/>
                                </a:rPr>
                                <m:t>𝐴𝐷</m:t>
                              </m:r>
                              <m:r>
                                <a:rPr lang="en-US" b="0" i="1" smtClean="0">
                                  <a:latin typeface="Cambria Math" panose="02040503050406030204" pitchFamily="18" charset="0"/>
                                </a:rPr>
                                <m:t> </m:t>
                              </m:r>
                              <m:r>
                                <a:rPr lang="en-US" b="0" i="1" smtClean="0">
                                  <a:latin typeface="Cambria Math" panose="02040503050406030204" pitchFamily="18" charset="0"/>
                                </a:rPr>
                                <m:t>𝑙</m:t>
                              </m:r>
                              <m:r>
                                <a:rPr lang="en-US" b="0" i="1" smtClean="0">
                                  <a:latin typeface="Cambria Math" panose="02040503050406030204" pitchFamily="18" charset="0"/>
                                </a:rPr>
                                <m:t>à đườ</m:t>
                              </m:r>
                              <m:r>
                                <a:rPr lang="en-US" b="0" i="1" smtClean="0">
                                  <a:latin typeface="Cambria Math" panose="02040503050406030204" pitchFamily="18" charset="0"/>
                                </a:rPr>
                                <m:t>𝑛𝑔</m:t>
                              </m:r>
                              <m:r>
                                <a:rPr lang="en-US" b="0" i="1" smtClean="0">
                                  <a:latin typeface="Cambria Math" panose="02040503050406030204" pitchFamily="18" charset="0"/>
                                </a:rPr>
                                <m:t> </m:t>
                              </m:r>
                              <m:r>
                                <a:rPr lang="en-US" b="0" i="1" smtClean="0">
                                  <a:latin typeface="Cambria Math" panose="02040503050406030204" pitchFamily="18" charset="0"/>
                                </a:rPr>
                                <m:t>𝑡𝑟𝑢𝑛𝑔</m:t>
                              </m:r>
                              <m:r>
                                <a:rPr lang="en-US" b="0" i="1" smtClean="0">
                                  <a:latin typeface="Cambria Math" panose="02040503050406030204" pitchFamily="18" charset="0"/>
                                </a:rPr>
                                <m:t> </m:t>
                              </m:r>
                              <m:r>
                                <a:rPr lang="en-US" b="0" i="1" smtClean="0">
                                  <a:latin typeface="Cambria Math" panose="02040503050406030204" pitchFamily="18" charset="0"/>
                                </a:rPr>
                                <m:t>𝑡𝑢𝑦</m:t>
                              </m:r>
                              <m:r>
                                <a:rPr lang="en-US" b="0" i="1" smtClean="0">
                                  <a:latin typeface="Cambria Math" panose="02040503050406030204" pitchFamily="18" charset="0"/>
                                </a:rPr>
                                <m:t>ế</m:t>
                              </m:r>
                              <m:r>
                                <a:rPr lang="en-US" b="0" i="1" smtClean="0">
                                  <a:latin typeface="Cambria Math" panose="02040503050406030204" pitchFamily="18" charset="0"/>
                                </a:rPr>
                                <m:t>𝑛</m:t>
                              </m:r>
                              <m:r>
                                <a:rPr lang="en-US" b="0" i="1" smtClean="0">
                                  <a:latin typeface="Cambria Math" panose="02040503050406030204" pitchFamily="18" charset="0"/>
                                </a:rPr>
                                <m:t> </m:t>
                              </m:r>
                              <m:r>
                                <a:rPr lang="en-US" b="0" i="1" smtClean="0">
                                  <a:latin typeface="Cambria Math" panose="02040503050406030204" pitchFamily="18" charset="0"/>
                                </a:rPr>
                                <m:t>𝑡𝑟𝑜𝑛𝑔</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𝐴𝐵𝐶</m:t>
                              </m:r>
                            </m:e>
                            <m:e>
                              <m:r>
                                <a:rPr lang="en-US" b="0" i="1" smtClean="0">
                                  <a:latin typeface="Cambria Math" panose="02040503050406030204" pitchFamily="18" charset="0"/>
                                </a:rPr>
                                <m:t>𝐵𝐻</m:t>
                              </m:r>
                              <m:r>
                                <a:rPr lang="en-US" b="0" i="1" smtClean="0">
                                  <a:latin typeface="Cambria Math" panose="02040503050406030204" pitchFamily="18" charset="0"/>
                                </a:rPr>
                                <m:t> </m:t>
                              </m:r>
                              <m:r>
                                <a:rPr lang="en-US" b="0" i="1" smtClean="0">
                                  <a:latin typeface="Cambria Math" panose="02040503050406030204" pitchFamily="18" charset="0"/>
                                </a:rPr>
                                <m:t>𝑙</m:t>
                              </m:r>
                              <m:r>
                                <a:rPr lang="en-US" b="0" i="1" smtClean="0">
                                  <a:latin typeface="Cambria Math" panose="02040503050406030204" pitchFamily="18" charset="0"/>
                                </a:rPr>
                                <m:t>à đườ</m:t>
                              </m:r>
                              <m:r>
                                <a:rPr lang="en-US" b="0" i="1" smtClean="0">
                                  <a:latin typeface="Cambria Math" panose="02040503050406030204" pitchFamily="18" charset="0"/>
                                </a:rPr>
                                <m:t>𝑛𝑔</m:t>
                              </m:r>
                              <m:r>
                                <a:rPr lang="en-US" b="0" i="1" smtClean="0">
                                  <a:latin typeface="Cambria Math" panose="02040503050406030204" pitchFamily="18" charset="0"/>
                                </a:rPr>
                                <m:t> </m:t>
                              </m:r>
                              <m:r>
                                <a:rPr lang="en-US" b="0" i="1" smtClean="0">
                                  <a:latin typeface="Cambria Math" panose="02040503050406030204" pitchFamily="18" charset="0"/>
                                </a:rPr>
                                <m:t>𝑡𝑟𝑢𝑛𝑔</m:t>
                              </m:r>
                              <m:r>
                                <a:rPr lang="en-US" b="0" i="1" smtClean="0">
                                  <a:latin typeface="Cambria Math" panose="02040503050406030204" pitchFamily="18" charset="0"/>
                                </a:rPr>
                                <m:t> </m:t>
                              </m:r>
                              <m:r>
                                <a:rPr lang="en-US" b="0" i="1" smtClean="0">
                                  <a:latin typeface="Cambria Math" panose="02040503050406030204" pitchFamily="18" charset="0"/>
                                </a:rPr>
                                <m:t>𝑡𝑢𝑦</m:t>
                              </m:r>
                              <m:r>
                                <a:rPr lang="en-US" b="0" i="1" smtClean="0">
                                  <a:latin typeface="Cambria Math" panose="02040503050406030204" pitchFamily="18" charset="0"/>
                                </a:rPr>
                                <m:t>ế</m:t>
                              </m:r>
                              <m:r>
                                <a:rPr lang="en-US" b="0" i="1" smtClean="0">
                                  <a:latin typeface="Cambria Math" panose="02040503050406030204" pitchFamily="18" charset="0"/>
                                </a:rPr>
                                <m:t>𝑛</m:t>
                              </m:r>
                              <m:r>
                                <a:rPr lang="en-US" b="0" i="1" smtClean="0">
                                  <a:latin typeface="Cambria Math" panose="02040503050406030204" pitchFamily="18" charset="0"/>
                                </a:rPr>
                                <m:t> </m:t>
                              </m:r>
                              <m:r>
                                <a:rPr lang="en-US" b="0" i="1" smtClean="0">
                                  <a:latin typeface="Cambria Math" panose="02040503050406030204" pitchFamily="18" charset="0"/>
                                </a:rPr>
                                <m:t>𝑡𝑟𝑜𝑛𝑔</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𝐴𝐵𝐶</m:t>
                              </m:r>
                            </m:e>
                            <m:e>
                              <m:r>
                                <a:rPr lang="en-US" b="0" i="1" smtClean="0">
                                  <a:latin typeface="Cambria Math" panose="02040503050406030204" pitchFamily="18" charset="0"/>
                                </a:rPr>
                                <m:t>𝑀</m:t>
                              </m:r>
                              <m:r>
                                <a:rPr lang="en-US" b="0" i="1" smtClean="0">
                                  <a:latin typeface="Cambria Math" panose="02040503050406030204" pitchFamily="18" charset="0"/>
                                </a:rPr>
                                <m:t> </m:t>
                              </m:r>
                              <m:r>
                                <a:rPr lang="en-US" b="0" i="1" smtClean="0">
                                  <a:latin typeface="Cambria Math" panose="02040503050406030204" pitchFamily="18" charset="0"/>
                                </a:rPr>
                                <m:t>𝑙</m:t>
                              </m:r>
                              <m:r>
                                <a:rPr lang="en-US" b="0" i="1" smtClean="0">
                                  <a:latin typeface="Cambria Math" panose="02040503050406030204" pitchFamily="18" charset="0"/>
                                </a:rPr>
                                <m:t>à </m:t>
                              </m:r>
                              <m:r>
                                <a:rPr lang="en-US" b="0" i="1" smtClean="0">
                                  <a:latin typeface="Cambria Math" panose="02040503050406030204" pitchFamily="18" charset="0"/>
                                </a:rPr>
                                <m:t>𝑔𝑖𝑎𝑖</m:t>
                              </m:r>
                              <m:r>
                                <a:rPr lang="en-US" b="0" i="1" smtClean="0">
                                  <a:latin typeface="Cambria Math" panose="02040503050406030204" pitchFamily="18" charset="0"/>
                                </a:rPr>
                                <m:t> đ</m:t>
                              </m:r>
                              <m:r>
                                <a:rPr lang="en-US" b="0" i="1" smtClean="0">
                                  <a:latin typeface="Cambria Math" panose="02040503050406030204" pitchFamily="18" charset="0"/>
                                </a:rPr>
                                <m:t>𝑖</m:t>
                              </m:r>
                              <m:r>
                                <a:rPr lang="en-US" b="0" i="1" smtClean="0">
                                  <a:latin typeface="Cambria Math" panose="02040503050406030204" pitchFamily="18" charset="0"/>
                                </a:rPr>
                                <m:t>ể</m:t>
                              </m:r>
                              <m:r>
                                <a:rPr lang="en-US" b="0" i="1" smtClean="0">
                                  <a:latin typeface="Cambria Math" panose="02040503050406030204" pitchFamily="18" charset="0"/>
                                </a:rPr>
                                <m:t>𝑚</m:t>
                              </m:r>
                              <m:r>
                                <a:rPr lang="en-US" b="0" i="1" smtClean="0">
                                  <a:latin typeface="Cambria Math" panose="02040503050406030204" pitchFamily="18" charset="0"/>
                                </a:rPr>
                                <m:t> </m:t>
                              </m:r>
                              <m:r>
                                <a:rPr lang="en-US" b="0" i="1" smtClean="0">
                                  <a:latin typeface="Cambria Math" panose="02040503050406030204" pitchFamily="18" charset="0"/>
                                </a:rPr>
                                <m:t>𝑐</m:t>
                              </m:r>
                              <m:r>
                                <a:rPr lang="en-US" b="0" i="1" smtClean="0">
                                  <a:latin typeface="Cambria Math" panose="02040503050406030204" pitchFamily="18" charset="0"/>
                                </a:rPr>
                                <m:t>ủ</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𝐵𝐻</m:t>
                              </m:r>
                              <m:r>
                                <a:rPr lang="en-US" b="0" i="1" smtClean="0">
                                  <a:latin typeface="Cambria Math" panose="02040503050406030204" pitchFamily="18" charset="0"/>
                                </a:rPr>
                                <m:t> </m:t>
                              </m:r>
                              <m:r>
                                <a:rPr lang="en-US" b="0" i="1" smtClean="0">
                                  <a:latin typeface="Cambria Math" panose="02040503050406030204" pitchFamily="18" charset="0"/>
                                </a:rPr>
                                <m:t>𝑣</m:t>
                              </m:r>
                              <m:r>
                                <a:rPr lang="en-US" b="0" i="1" smtClean="0">
                                  <a:latin typeface="Cambria Math" panose="02040503050406030204" pitchFamily="18" charset="0"/>
                                </a:rPr>
                                <m:t>à </m:t>
                              </m:r>
                              <m:r>
                                <a:rPr lang="en-US" b="0" i="1" smtClean="0">
                                  <a:latin typeface="Cambria Math" panose="02040503050406030204" pitchFamily="18" charset="0"/>
                                </a:rPr>
                                <m:t>𝐴𝐷</m:t>
                              </m:r>
                            </m:e>
                          </m:eqArr>
                        </m:e>
                      </m:d>
                    </m:oMath>
                  </m:oMathPara>
                </a14:m>
                <a:endParaRPr lang="en-US" dirty="0"/>
              </a:p>
            </p:txBody>
          </p:sp>
        </mc:Choice>
        <mc:Fallback>
          <p:sp>
            <p:nvSpPr>
              <p:cNvPr id="4" name="TextBox 3"/>
              <p:cNvSpPr txBox="1">
                <a:spLocks noRot="1" noChangeAspect="1" noMove="1" noResize="1" noEditPoints="1" noAdjustHandles="1" noChangeArrowheads="1" noChangeShapeType="1" noTextEdit="1"/>
              </p:cNvSpPr>
              <p:nvPr/>
            </p:nvSpPr>
            <p:spPr>
              <a:xfrm>
                <a:off x="6506410" y="4560434"/>
                <a:ext cx="4578653" cy="1117998"/>
              </a:xfrm>
              <a:prstGeom prst="rect">
                <a:avLst/>
              </a:prstGeom>
              <a:blipFill>
                <a:blip r:embed="rId4"/>
                <a:stretch>
                  <a:fillRect/>
                </a:stretch>
              </a:blipFill>
            </p:spPr>
            <p:txBody>
              <a:bodyPr/>
              <a:lstStyle/>
              <a:p>
                <a:r>
                  <a:rPr lang="en-US">
                    <a:noFill/>
                  </a:rPr>
                  <a:t> </a:t>
                </a:r>
              </a:p>
            </p:txBody>
          </p:sp>
        </mc:Fallback>
      </mc:AlternateContent>
      <p:sp>
        <p:nvSpPr>
          <p:cNvPr id="16" name="Rectangle 15"/>
          <p:cNvSpPr/>
          <p:nvPr/>
        </p:nvSpPr>
        <p:spPr>
          <a:xfrm>
            <a:off x="193534" y="4487054"/>
            <a:ext cx="5718745" cy="400110"/>
          </a:xfrm>
          <a:prstGeom prst="rect">
            <a:avLst/>
          </a:prstGeom>
        </p:spPr>
        <p:txBody>
          <a:bodyPr wrap="none">
            <a:spAutoFit/>
          </a:bodyPr>
          <a:lstStyle/>
          <a:p>
            <a:r>
              <a:rPr lang="en-US" sz="2000" b="1" dirty="0" smtClean="0">
                <a:latin typeface="Times New Roman" panose="02020603050405020304" pitchFamily="18" charset="0"/>
                <a:cs typeface="Times New Roman" panose="02020603050405020304" pitchFamily="18" charset="0"/>
              </a:rPr>
              <a:t>c) </a:t>
            </a:r>
            <a:r>
              <a:rPr lang="en-US" sz="2000" b="1" dirty="0" err="1" smtClean="0">
                <a:latin typeface="Times New Roman" panose="02020603050405020304" pitchFamily="18" charset="0"/>
                <a:cs typeface="Times New Roman" panose="02020603050405020304" pitchFamily="18" charset="0"/>
              </a:rPr>
              <a:t>Chứng</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minh: </a:t>
            </a:r>
            <a:r>
              <a:rPr lang="el-GR" sz="2000" b="1" dirty="0">
                <a:latin typeface="Times New Roman" panose="02020603050405020304" pitchFamily="18" charset="0"/>
                <a:cs typeface="Times New Roman" panose="02020603050405020304" pitchFamily="18" charset="0"/>
              </a:rPr>
              <a:t>Δ</a:t>
            </a:r>
            <a:r>
              <a:rPr lang="en-US" sz="2000" b="1" dirty="0">
                <a:latin typeface="Times New Roman" panose="02020603050405020304" pitchFamily="18" charset="0"/>
                <a:cs typeface="Times New Roman" panose="02020603050405020304" pitchFamily="18" charset="0"/>
              </a:rPr>
              <a:t>ABD </a:t>
            </a:r>
            <a:r>
              <a:rPr lang="en-US" sz="2000" b="1" dirty="0" err="1">
                <a:latin typeface="Times New Roman" panose="02020603050405020304" pitchFamily="18" charset="0"/>
                <a:cs typeface="Times New Roman" panose="02020603050405020304" pitchFamily="18" charset="0"/>
              </a:rPr>
              <a:t>cân</a:t>
            </a:r>
            <a:r>
              <a:rPr lang="en-US" sz="2000" b="1" dirty="0">
                <a:latin typeface="Times New Roman" panose="02020603050405020304" pitchFamily="18" charset="0"/>
                <a:cs typeface="Times New Roman" panose="02020603050405020304" pitchFamily="18" charset="0"/>
              </a:rPr>
              <a:t> và M </a:t>
            </a:r>
            <a:r>
              <a:rPr lang="en-US" sz="2000" b="1" dirty="0" err="1">
                <a:latin typeface="Times New Roman" panose="02020603050405020304" pitchFamily="18" charset="0"/>
                <a:cs typeface="Times New Roman" panose="02020603050405020304" pitchFamily="18" charset="0"/>
              </a:rPr>
              <a:t>trọng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tâm</a:t>
            </a:r>
            <a:r>
              <a:rPr lang="en-US" sz="2000" b="1" dirty="0">
                <a:latin typeface="Times New Roman" panose="02020603050405020304" pitchFamily="18" charset="0"/>
                <a:cs typeface="Times New Roman" panose="02020603050405020304" pitchFamily="18" charset="0"/>
              </a:rPr>
              <a:t> </a:t>
            </a:r>
            <a:r>
              <a:rPr lang="el-GR" sz="2000" b="1" dirty="0">
                <a:latin typeface="Times New Roman" panose="02020603050405020304" pitchFamily="18" charset="0"/>
                <a:cs typeface="Times New Roman" panose="02020603050405020304" pitchFamily="18" charset="0"/>
              </a:rPr>
              <a:t>Δ</a:t>
            </a:r>
            <a:r>
              <a:rPr lang="en-US" sz="2000" b="1" dirty="0" smtClean="0">
                <a:latin typeface="Times New Roman" panose="02020603050405020304" pitchFamily="18" charset="0"/>
                <a:cs typeface="Times New Roman" panose="02020603050405020304" pitchFamily="18" charset="0"/>
              </a:rPr>
              <a:t>ABC.</a:t>
            </a:r>
            <a:endParaRPr lang="en-US" sz="2000"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0" name="TextBox 19"/>
              <p:cNvSpPr txBox="1"/>
              <p:nvPr/>
            </p:nvSpPr>
            <p:spPr>
              <a:xfrm>
                <a:off x="135605" y="4887164"/>
                <a:ext cx="5755871" cy="1232004"/>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Ta </a:t>
                </a:r>
                <a:r>
                  <a:rPr lang="en-US" sz="2000" dirty="0" smtClean="0">
                    <a:latin typeface="Times New Roman" panose="02020603050405020304" pitchFamily="18" charset="0"/>
                    <a:cs typeface="Times New Roman" panose="02020603050405020304" pitchFamily="18" charset="0"/>
                  </a:rPr>
                  <a:t>có: </a:t>
                </a:r>
                <a14:m>
                  <m:oMath xmlns:m="http://schemas.openxmlformats.org/officeDocument/2006/math">
                    <m:d>
                      <m:dPr>
                        <m:begChr m:val="{"/>
                        <m:endChr m:val=""/>
                        <m:ctrlPr>
                          <a:rPr lang="en-US" sz="2000" i="1" smtClean="0">
                            <a:latin typeface="Cambria Math" panose="02040503050406030204" pitchFamily="18" charset="0"/>
                            <a:cs typeface="Times New Roman" panose="02020603050405020304" pitchFamily="18" charset="0"/>
                          </a:rPr>
                        </m:ctrlPr>
                      </m:dPr>
                      <m:e>
                        <m:eqArr>
                          <m:eqArrPr>
                            <m:ctrlPr>
                              <a:rPr lang="en-US" sz="2000" i="1" smtClean="0">
                                <a:latin typeface="Cambria Math" panose="02040503050406030204" pitchFamily="18" charset="0"/>
                                <a:cs typeface="Times New Roman" panose="02020603050405020304" pitchFamily="18" charset="0"/>
                              </a:rPr>
                            </m:ctrlPr>
                          </m:eqArrPr>
                          <m:e>
                            <m:acc>
                              <m:accPr>
                                <m:chr m:val="̂"/>
                                <m:ctrlPr>
                                  <a:rPr lang="en-US" sz="2000" i="1" smtClean="0">
                                    <a:latin typeface="Cambria Math" panose="02040503050406030204" pitchFamily="18" charset="0"/>
                                    <a:cs typeface="Times New Roman" panose="02020603050405020304" pitchFamily="18" charset="0"/>
                                  </a:rPr>
                                </m:ctrlPr>
                              </m:accPr>
                              <m:e>
                                <m:r>
                                  <a:rPr lang="en-US" sz="2000" b="0" i="1" smtClean="0">
                                    <a:latin typeface="Cambria Math" panose="02040503050406030204" pitchFamily="18" charset="0"/>
                                    <a:cs typeface="Times New Roman" panose="02020603050405020304" pitchFamily="18" charset="0"/>
                                  </a:rPr>
                                  <m:t>𝐷𝐴𝐵</m:t>
                                </m:r>
                              </m:e>
                            </m:acc>
                            <m:r>
                              <a:rPr lang="en-US" sz="2000" b="0" i="1" smtClean="0">
                                <a:latin typeface="Cambria Math" panose="02040503050406030204" pitchFamily="18" charset="0"/>
                                <a:cs typeface="Times New Roman" panose="02020603050405020304" pitchFamily="18" charset="0"/>
                              </a:rPr>
                              <m:t>+</m:t>
                            </m:r>
                            <m:acc>
                              <m:accPr>
                                <m:chr m:val="̂"/>
                                <m:ctrlPr>
                                  <a:rPr lang="en-US" sz="2000" b="0" i="1" smtClean="0">
                                    <a:latin typeface="Cambria Math" panose="02040503050406030204" pitchFamily="18" charset="0"/>
                                    <a:cs typeface="Times New Roman" panose="02020603050405020304" pitchFamily="18" charset="0"/>
                                  </a:rPr>
                                </m:ctrlPr>
                              </m:accPr>
                              <m:e>
                                <m:r>
                                  <a:rPr lang="en-US" sz="2000" b="0" i="1" smtClean="0">
                                    <a:latin typeface="Cambria Math" panose="02040503050406030204" pitchFamily="18" charset="0"/>
                                    <a:cs typeface="Times New Roman" panose="02020603050405020304" pitchFamily="18" charset="0"/>
                                  </a:rPr>
                                  <m:t>𝐷𝐴𝐻</m:t>
                                </m:r>
                              </m:e>
                            </m:acc>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90</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sz="2000" b="0" i="1" smtClean="0">
                                <a:latin typeface="Cambria Math" panose="02040503050406030204" pitchFamily="18" charset="0"/>
                                <a:ea typeface="Cambria Math" panose="02040503050406030204" pitchFamily="18" charset="0"/>
                                <a:cs typeface="Times New Roman" panose="02020603050405020304" pitchFamily="18" charset="0"/>
                              </a:rPr>
                              <m:t>Δ</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𝐴𝐵𝐶</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𝑣𝑢</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ô</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𝑛𝑔</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𝑡</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ạ</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𝑖</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𝐴</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e>
                          <m:e>
                            <m:acc>
                              <m:accPr>
                                <m:chr m:val="̂"/>
                                <m:ctrlPr>
                                  <a:rPr lang="en-US" sz="2000" b="0"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𝐷𝐵𝐴</m:t>
                                </m:r>
                              </m:e>
                            </m:acc>
                            <m:r>
                              <a:rPr lang="en-US" sz="2000" b="0" i="1" smtClean="0">
                                <a:latin typeface="Cambria Math" panose="02040503050406030204" pitchFamily="18" charset="0"/>
                                <a:cs typeface="Times New Roman" panose="02020603050405020304" pitchFamily="18" charset="0"/>
                              </a:rPr>
                              <m:t>+ </m:t>
                            </m:r>
                            <m:acc>
                              <m:accPr>
                                <m:chr m:val="̂"/>
                                <m:ctrlPr>
                                  <a:rPr lang="en-US" sz="2000" b="0" i="1" smtClean="0">
                                    <a:latin typeface="Cambria Math" panose="02040503050406030204" pitchFamily="18" charset="0"/>
                                    <a:cs typeface="Times New Roman" panose="02020603050405020304" pitchFamily="18" charset="0"/>
                                  </a:rPr>
                                </m:ctrlPr>
                              </m:accPr>
                              <m:e>
                                <m:r>
                                  <a:rPr lang="en-US" sz="2000" b="0" i="1" smtClean="0">
                                    <a:latin typeface="Cambria Math" panose="02040503050406030204" pitchFamily="18" charset="0"/>
                                    <a:cs typeface="Times New Roman" panose="02020603050405020304" pitchFamily="18" charset="0"/>
                                  </a:rPr>
                                  <m:t>𝐷𝐶𝐻</m:t>
                                </m:r>
                              </m:e>
                            </m:acc>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90</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2</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𝑔</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ó</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𝑐</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𝑝</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h</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ụ </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𝑛</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h</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𝑎𝑢</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e>
                          <m:e>
                            <m:acc>
                              <m:accPr>
                                <m:chr m:val="̂"/>
                                <m:ctrlPr>
                                  <a:rPr lang="en-US" sz="2000" b="0" i="1" smtClean="0">
                                    <a:latin typeface="Cambria Math" panose="02040503050406030204" pitchFamily="18" charset="0"/>
                                    <a:cs typeface="Times New Roman" panose="02020603050405020304" pitchFamily="18" charset="0"/>
                                  </a:rPr>
                                </m:ctrlPr>
                              </m:accPr>
                              <m:e>
                                <m:r>
                                  <a:rPr lang="en-US" sz="2000" b="0" i="1" smtClean="0">
                                    <a:latin typeface="Cambria Math" panose="02040503050406030204" pitchFamily="18" charset="0"/>
                                    <a:cs typeface="Times New Roman" panose="02020603050405020304" pitchFamily="18" charset="0"/>
                                  </a:rPr>
                                  <m:t>𝐷𝐴𝐻</m:t>
                                </m:r>
                              </m:e>
                            </m:acc>
                            <m:r>
                              <a:rPr lang="en-US" sz="2000" b="0" i="1" smtClean="0">
                                <a:latin typeface="Cambria Math" panose="02040503050406030204" pitchFamily="18" charset="0"/>
                                <a:cs typeface="Times New Roman" panose="02020603050405020304" pitchFamily="18" charset="0"/>
                              </a:rPr>
                              <m:t>=</m:t>
                            </m:r>
                            <m:acc>
                              <m:accPr>
                                <m:chr m:val="̂"/>
                                <m:ctrlPr>
                                  <a:rPr lang="en-US" sz="2000" b="0" i="1" smtClean="0">
                                    <a:latin typeface="Cambria Math" panose="02040503050406030204" pitchFamily="18" charset="0"/>
                                    <a:cs typeface="Times New Roman" panose="02020603050405020304" pitchFamily="18" charset="0"/>
                                  </a:rPr>
                                </m:ctrlPr>
                              </m:accPr>
                              <m:e>
                                <m:r>
                                  <a:rPr lang="en-US" sz="2000" b="0" i="1" smtClean="0">
                                    <a:latin typeface="Cambria Math" panose="02040503050406030204" pitchFamily="18" charset="0"/>
                                    <a:cs typeface="Times New Roman" panose="02020603050405020304" pitchFamily="18" charset="0"/>
                                  </a:rPr>
                                  <m:t>𝐷𝐶𝐻</m:t>
                                </m:r>
                              </m:e>
                            </m:acc>
                            <m:r>
                              <a:rPr lang="en-US" sz="2000" b="0" i="1" smtClean="0">
                                <a:latin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𝐷𝐻𝐴</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𝐷𝐻𝐶</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e>
                        </m:eqArr>
                      </m:e>
                    </m:d>
                  </m:oMath>
                </a14:m>
                <a:endParaRPr lang="en-US" sz="2000" dirty="0">
                  <a:latin typeface="Times New Roman" panose="02020603050405020304" pitchFamily="18" charset="0"/>
                  <a:cs typeface="Times New Roman" panose="02020603050405020304" pitchFamily="18"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135605" y="4887164"/>
                <a:ext cx="5755871" cy="1232004"/>
              </a:xfrm>
              <a:prstGeom prst="rect">
                <a:avLst/>
              </a:prstGeom>
              <a:blipFill>
                <a:blip r:embed="rId5"/>
                <a:stretch>
                  <a:fillRect l="-95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p:cNvSpPr txBox="1"/>
              <p:nvPr/>
            </p:nvSpPr>
            <p:spPr>
              <a:xfrm>
                <a:off x="6541104" y="1090742"/>
                <a:ext cx="2021964" cy="4104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m:t>
                      </m:r>
                      <m:r>
                        <a:rPr lang="en-US" sz="2000" b="0" i="1" smtClean="0">
                          <a:latin typeface="Cambria Math" panose="02040503050406030204" pitchFamily="18" charset="0"/>
                        </a:rPr>
                        <m:t> </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𝐷𝐴𝐵</m:t>
                          </m:r>
                        </m:e>
                      </m:acc>
                      <m:r>
                        <a:rPr lang="en-US" sz="2000" b="0" i="1" smtClean="0">
                          <a:latin typeface="Cambria Math" panose="02040503050406030204" pitchFamily="18" charset="0"/>
                        </a:rPr>
                        <m:t>= </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𝐷𝐵𝐴</m:t>
                          </m:r>
                        </m:e>
                      </m:acc>
                    </m:oMath>
                  </m:oMathPara>
                </a14:m>
                <a:endParaRPr lang="en-US" sz="2000" dirty="0"/>
              </a:p>
            </p:txBody>
          </p:sp>
        </mc:Choice>
        <mc:Fallback>
          <p:sp>
            <p:nvSpPr>
              <p:cNvPr id="23" name="TextBox 22"/>
              <p:cNvSpPr txBox="1">
                <a:spLocks noRot="1" noChangeAspect="1" noMove="1" noResize="1" noEditPoints="1" noAdjustHandles="1" noChangeArrowheads="1" noChangeShapeType="1" noTextEdit="1"/>
              </p:cNvSpPr>
              <p:nvPr/>
            </p:nvSpPr>
            <p:spPr>
              <a:xfrm>
                <a:off x="6541104" y="1090742"/>
                <a:ext cx="2021964" cy="410433"/>
              </a:xfrm>
              <a:prstGeom prst="rect">
                <a:avLst/>
              </a:prstGeom>
              <a:blipFill>
                <a:blip r:embed="rId6"/>
                <a:stretch>
                  <a:fillRect t="-7463" r="-6475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p:cNvSpPr txBox="1"/>
              <p:nvPr/>
            </p:nvSpPr>
            <p:spPr>
              <a:xfrm>
                <a:off x="6528473" y="5860134"/>
                <a:ext cx="342875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m:t>
                      </m:r>
                      <m:r>
                        <a:rPr lang="en-US" sz="2000" b="0" i="1" smtClean="0">
                          <a:latin typeface="Cambria Math" panose="02040503050406030204" pitchFamily="18" charset="0"/>
                        </a:rPr>
                        <m:t>𝑀</m:t>
                      </m:r>
                      <m:r>
                        <a:rPr lang="en-US" sz="2000" b="0" i="1" smtClean="0">
                          <a:latin typeface="Cambria Math" panose="02040503050406030204" pitchFamily="18" charset="0"/>
                        </a:rPr>
                        <m:t> </m:t>
                      </m:r>
                      <m:r>
                        <a:rPr lang="en-US" sz="2000" b="0" i="1" smtClean="0">
                          <a:latin typeface="Cambria Math" panose="02040503050406030204" pitchFamily="18" charset="0"/>
                        </a:rPr>
                        <m:t>𝑙</m:t>
                      </m:r>
                      <m:r>
                        <a:rPr lang="en-US" sz="2000" b="0" i="1" smtClean="0">
                          <a:latin typeface="Cambria Math" panose="02040503050406030204" pitchFamily="18" charset="0"/>
                        </a:rPr>
                        <m:t>à </m:t>
                      </m:r>
                      <m:r>
                        <a:rPr lang="en-US" sz="2000" b="0" i="1" smtClean="0">
                          <a:latin typeface="Cambria Math" panose="02040503050406030204" pitchFamily="18" charset="0"/>
                        </a:rPr>
                        <m:t>𝑡𝑟</m:t>
                      </m:r>
                      <m:r>
                        <a:rPr lang="en-US" sz="2000" b="0" i="1" smtClean="0">
                          <a:latin typeface="Cambria Math" panose="02040503050406030204" pitchFamily="18" charset="0"/>
                        </a:rPr>
                        <m:t>ọ</m:t>
                      </m:r>
                      <m:r>
                        <a:rPr lang="en-US" sz="2000" b="0" i="1" smtClean="0">
                          <a:latin typeface="Cambria Math" panose="02040503050406030204" pitchFamily="18" charset="0"/>
                        </a:rPr>
                        <m:t>𝑛𝑔</m:t>
                      </m:r>
                      <m:r>
                        <a:rPr lang="en-US" sz="2000" b="0" i="1" smtClean="0">
                          <a:latin typeface="Cambria Math" panose="02040503050406030204" pitchFamily="18" charset="0"/>
                        </a:rPr>
                        <m:t> </m:t>
                      </m:r>
                      <m:r>
                        <a:rPr lang="en-US" sz="2000" b="0" i="1" smtClean="0">
                          <a:latin typeface="Cambria Math" panose="02040503050406030204" pitchFamily="18" charset="0"/>
                        </a:rPr>
                        <m:t>𝑡</m:t>
                      </m:r>
                      <m:r>
                        <a:rPr lang="en-US" sz="2000" b="0" i="1" smtClean="0">
                          <a:latin typeface="Cambria Math" panose="02040503050406030204" pitchFamily="18" charset="0"/>
                        </a:rPr>
                        <m:t>â</m:t>
                      </m:r>
                      <m:r>
                        <a:rPr lang="en-US" sz="2000" b="0" i="1" smtClean="0">
                          <a:latin typeface="Cambria Math" panose="02040503050406030204" pitchFamily="18" charset="0"/>
                        </a:rPr>
                        <m:t>𝑚</m:t>
                      </m:r>
                      <m:r>
                        <a:rPr lang="en-US" sz="2000" b="0" i="1" smtClean="0">
                          <a:latin typeface="Cambria Math" panose="02040503050406030204" pitchFamily="18" charset="0"/>
                        </a:rPr>
                        <m:t> </m:t>
                      </m:r>
                      <m:r>
                        <a:rPr lang="en-US" sz="2000" b="0" i="1" smtClean="0">
                          <a:latin typeface="Cambria Math" panose="02040503050406030204" pitchFamily="18" charset="0"/>
                        </a:rPr>
                        <m:t>𝑐</m:t>
                      </m:r>
                      <m:r>
                        <a:rPr lang="en-US" sz="2000" b="0" i="1" smtClean="0">
                          <a:latin typeface="Cambria Math" panose="02040503050406030204" pitchFamily="18" charset="0"/>
                        </a:rPr>
                        <m:t>ủ</m:t>
                      </m:r>
                      <m:r>
                        <a:rPr lang="en-US" sz="2000" b="0" i="1" smtClean="0">
                          <a:latin typeface="Cambria Math" panose="02040503050406030204" pitchFamily="18" charset="0"/>
                        </a:rPr>
                        <m:t>𝑎</m:t>
                      </m:r>
                      <m:r>
                        <a:rPr lang="en-US" sz="2000" b="0" i="1" smtClean="0">
                          <a:latin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𝐴𝐵𝐶</m:t>
                      </m:r>
                    </m:oMath>
                  </m:oMathPara>
                </a14:m>
                <a:endParaRPr lang="en-US" sz="2000" dirty="0"/>
              </a:p>
            </p:txBody>
          </p:sp>
        </mc:Choice>
        <mc:Fallback>
          <p:sp>
            <p:nvSpPr>
              <p:cNvPr id="24" name="TextBox 23"/>
              <p:cNvSpPr txBox="1">
                <a:spLocks noRot="1" noChangeAspect="1" noMove="1" noResize="1" noEditPoints="1" noAdjustHandles="1" noChangeArrowheads="1" noChangeShapeType="1" noTextEdit="1"/>
              </p:cNvSpPr>
              <p:nvPr/>
            </p:nvSpPr>
            <p:spPr>
              <a:xfrm>
                <a:off x="6528473" y="5860134"/>
                <a:ext cx="3428759" cy="400110"/>
              </a:xfrm>
              <a:prstGeom prst="rect">
                <a:avLst/>
              </a:prstGeom>
              <a:blipFill>
                <a:blip r:embed="rId7"/>
                <a:stretch>
                  <a:fillRect b="-1363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p:cNvSpPr txBox="1"/>
              <p:nvPr/>
            </p:nvSpPr>
            <p:spPr>
              <a:xfrm>
                <a:off x="6528473" y="1584612"/>
                <a:ext cx="233846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m:t>
                      </m:r>
                      <m:r>
                        <a:rPr lang="en-US" sz="2000" b="0" i="1" smtClean="0">
                          <a:latin typeface="Cambria Math" panose="02040503050406030204" pitchFamily="18" charset="0"/>
                        </a:rPr>
                        <m:t> </m:t>
                      </m:r>
                      <m:r>
                        <m:rPr>
                          <m:sty m:val="p"/>
                        </m:rPr>
                        <a:rPr lang="el-GR" sz="2000" b="0" i="1" smtClean="0">
                          <a:latin typeface="Cambria Math" panose="02040503050406030204" pitchFamily="18" charset="0"/>
                        </a:rPr>
                        <m:t>Δ</m:t>
                      </m:r>
                      <m:r>
                        <a:rPr lang="en-US" sz="2000" b="0" i="1" smtClean="0">
                          <a:latin typeface="Cambria Math" panose="02040503050406030204" pitchFamily="18" charset="0"/>
                        </a:rPr>
                        <m:t>𝐴𝐵𝐷</m:t>
                      </m:r>
                      <m:r>
                        <a:rPr lang="en-US" sz="2000" b="0" i="1" smtClean="0">
                          <a:latin typeface="Cambria Math" panose="02040503050406030204" pitchFamily="18" charset="0"/>
                        </a:rPr>
                        <m:t> </m:t>
                      </m:r>
                      <m:r>
                        <a:rPr lang="en-US" sz="2000" b="0" i="1" smtClean="0">
                          <a:latin typeface="Cambria Math" panose="02040503050406030204" pitchFamily="18" charset="0"/>
                        </a:rPr>
                        <m:t>𝑐</m:t>
                      </m:r>
                      <m:r>
                        <a:rPr lang="en-US" sz="2000" b="0" i="1" smtClean="0">
                          <a:latin typeface="Cambria Math" panose="02040503050406030204" pitchFamily="18" charset="0"/>
                        </a:rPr>
                        <m:t>â</m:t>
                      </m:r>
                      <m:r>
                        <a:rPr lang="en-US" sz="2000" b="0" i="1" smtClean="0">
                          <a:latin typeface="Cambria Math" panose="02040503050406030204" pitchFamily="18" charset="0"/>
                        </a:rPr>
                        <m:t>𝑛</m:t>
                      </m:r>
                      <m:r>
                        <a:rPr lang="en-US" sz="2000" b="0" i="1" smtClean="0">
                          <a:latin typeface="Cambria Math" panose="02040503050406030204" pitchFamily="18" charset="0"/>
                        </a:rPr>
                        <m:t> </m:t>
                      </m:r>
                      <m:r>
                        <a:rPr lang="en-US" sz="2000" b="0" i="1" smtClean="0">
                          <a:latin typeface="Cambria Math" panose="02040503050406030204" pitchFamily="18" charset="0"/>
                        </a:rPr>
                        <m:t>𝑡</m:t>
                      </m:r>
                      <m:r>
                        <a:rPr lang="en-US" sz="2000" b="0" i="1" smtClean="0">
                          <a:latin typeface="Cambria Math" panose="02040503050406030204" pitchFamily="18" charset="0"/>
                        </a:rPr>
                        <m:t>ạ</m:t>
                      </m:r>
                      <m:r>
                        <a:rPr lang="en-US" sz="2000" b="0" i="1" smtClean="0">
                          <a:latin typeface="Cambria Math" panose="02040503050406030204" pitchFamily="18" charset="0"/>
                        </a:rPr>
                        <m:t>𝑖</m:t>
                      </m:r>
                      <m:r>
                        <a:rPr lang="en-US" sz="2000" b="0" i="1" smtClean="0">
                          <a:latin typeface="Cambria Math" panose="02040503050406030204" pitchFamily="18" charset="0"/>
                        </a:rPr>
                        <m:t> </m:t>
                      </m:r>
                      <m:r>
                        <a:rPr lang="en-US" sz="2000" b="0" i="1" smtClean="0">
                          <a:latin typeface="Cambria Math" panose="02040503050406030204" pitchFamily="18" charset="0"/>
                        </a:rPr>
                        <m:t>𝐷</m:t>
                      </m:r>
                    </m:oMath>
                  </m:oMathPara>
                </a14:m>
                <a:endParaRPr lang="en-US" sz="2000" dirty="0"/>
              </a:p>
            </p:txBody>
          </p:sp>
        </mc:Choice>
        <mc:Fallback>
          <p:sp>
            <p:nvSpPr>
              <p:cNvPr id="25" name="TextBox 24"/>
              <p:cNvSpPr txBox="1">
                <a:spLocks noRot="1" noChangeAspect="1" noMove="1" noResize="1" noEditPoints="1" noAdjustHandles="1" noChangeArrowheads="1" noChangeShapeType="1" noTextEdit="1"/>
              </p:cNvSpPr>
              <p:nvPr/>
            </p:nvSpPr>
            <p:spPr>
              <a:xfrm>
                <a:off x="6528473" y="1584612"/>
                <a:ext cx="2338461" cy="400110"/>
              </a:xfrm>
              <a:prstGeom prst="rect">
                <a:avLst/>
              </a:prstGeom>
              <a:blipFill>
                <a:blip r:embed="rId8"/>
                <a:stretch>
                  <a:fillRect b="-13636"/>
                </a:stretch>
              </a:blipFill>
            </p:spPr>
            <p:txBody>
              <a:bodyPr/>
              <a:lstStyle/>
              <a:p>
                <a:r>
                  <a:rPr lang="en-US">
                    <a:noFill/>
                  </a:rPr>
                  <a:t> </a:t>
                </a:r>
              </a:p>
            </p:txBody>
          </p:sp>
        </mc:Fallback>
      </mc:AlternateContent>
      <p:sp>
        <p:nvSpPr>
          <p:cNvPr id="2" name="TextBox 1"/>
          <p:cNvSpPr txBox="1"/>
          <p:nvPr/>
        </p:nvSpPr>
        <p:spPr>
          <a:xfrm>
            <a:off x="6528473" y="2506771"/>
            <a:ext cx="3224152" cy="369332"/>
          </a:xfrm>
          <a:prstGeom prst="rect">
            <a:avLst/>
          </a:prstGeom>
          <a:noFill/>
        </p:spPr>
        <p:txBody>
          <a:bodyPr wrap="none" rtlCol="0">
            <a:spAutoFit/>
          </a:bodyPr>
          <a:lstStyle/>
          <a:p>
            <a:r>
              <a:rPr lang="en-US" dirty="0" err="1" smtClean="0"/>
              <a:t>Mà</a:t>
            </a:r>
            <a:r>
              <a:rPr lang="en-US" dirty="0" smtClean="0"/>
              <a:t> DC = DA (</a:t>
            </a:r>
            <a:r>
              <a:rPr lang="el-GR" dirty="0" smtClean="0"/>
              <a:t>Δ</a:t>
            </a:r>
            <a:r>
              <a:rPr lang="en-US" dirty="0" smtClean="0"/>
              <a:t>DHA = </a:t>
            </a:r>
            <a:r>
              <a:rPr lang="el-GR" dirty="0" smtClean="0"/>
              <a:t>Δ</a:t>
            </a:r>
            <a:r>
              <a:rPr lang="en-US" dirty="0" smtClean="0"/>
              <a:t>DHC)</a:t>
            </a:r>
            <a:endParaRPr lang="en-US" dirty="0"/>
          </a:p>
        </p:txBody>
      </p:sp>
      <mc:AlternateContent xmlns:mc="http://schemas.openxmlformats.org/markup-compatibility/2006">
        <mc:Choice xmlns:a14="http://schemas.microsoft.com/office/drawing/2010/main" Requires="a14">
          <p:sp>
            <p:nvSpPr>
              <p:cNvPr id="27" name="TextBox 26"/>
              <p:cNvSpPr txBox="1"/>
              <p:nvPr/>
            </p:nvSpPr>
            <p:spPr>
              <a:xfrm>
                <a:off x="6541104" y="2025224"/>
                <a:ext cx="157953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m:t>
                      </m:r>
                      <m:r>
                        <a:rPr lang="en-US" sz="2000" b="0" i="1" smtClean="0">
                          <a:latin typeface="Cambria Math" panose="02040503050406030204" pitchFamily="18" charset="0"/>
                        </a:rPr>
                        <m:t>𝐷𝐵</m:t>
                      </m:r>
                      <m:r>
                        <a:rPr lang="en-US" sz="2000" b="0" i="1" smtClean="0">
                          <a:latin typeface="Cambria Math" panose="02040503050406030204" pitchFamily="18" charset="0"/>
                        </a:rPr>
                        <m:t>=</m:t>
                      </m:r>
                      <m:r>
                        <a:rPr lang="en-US" sz="2000" b="0" i="1" smtClean="0">
                          <a:latin typeface="Cambria Math" panose="02040503050406030204" pitchFamily="18" charset="0"/>
                        </a:rPr>
                        <m:t>𝐷𝐴</m:t>
                      </m:r>
                    </m:oMath>
                  </m:oMathPara>
                </a14:m>
                <a:endParaRPr lang="en-US" sz="2000" dirty="0"/>
              </a:p>
            </p:txBody>
          </p:sp>
        </mc:Choice>
        <mc:Fallback>
          <p:sp>
            <p:nvSpPr>
              <p:cNvPr id="27" name="TextBox 26"/>
              <p:cNvSpPr txBox="1">
                <a:spLocks noRot="1" noChangeAspect="1" noMove="1" noResize="1" noEditPoints="1" noAdjustHandles="1" noChangeArrowheads="1" noChangeShapeType="1" noTextEdit="1"/>
              </p:cNvSpPr>
              <p:nvPr/>
            </p:nvSpPr>
            <p:spPr>
              <a:xfrm>
                <a:off x="6541104" y="2025224"/>
                <a:ext cx="1579535" cy="40011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p:cNvSpPr txBox="1"/>
              <p:nvPr/>
            </p:nvSpPr>
            <p:spPr>
              <a:xfrm>
                <a:off x="6528473" y="2947383"/>
                <a:ext cx="2779351" cy="523220"/>
              </a:xfrm>
              <a:prstGeom prst="rect">
                <a:avLst/>
              </a:prstGeom>
              <a:noFill/>
            </p:spPr>
            <p:txBody>
              <a:bodyPr wrap="none" rtlCol="0">
                <a:spAutoFit/>
              </a:bodyPr>
              <a:lstStyle/>
              <a:p>
                <a:pPr/>
                <a14:m>
                  <m:oMath xmlns:m="http://schemas.openxmlformats.org/officeDocument/2006/math">
                    <m:r>
                      <a:rPr lang="en-US" sz="2000" i="1" smtClean="0">
                        <a:latin typeface="Cambria Math" panose="02040503050406030204" pitchFamily="18" charset="0"/>
                      </a:rPr>
                      <m:t>⇒</m:t>
                    </m:r>
                    <m:r>
                      <a:rPr lang="en-US" sz="2000" b="0" i="1" smtClean="0">
                        <a:latin typeface="Cambria Math" panose="02040503050406030204" pitchFamily="18" charset="0"/>
                      </a:rPr>
                      <m:t>𝐷𝐵</m:t>
                    </m:r>
                    <m:r>
                      <a:rPr lang="en-US" sz="2000" b="0" i="1" smtClean="0">
                        <a:latin typeface="Cambria Math" panose="02040503050406030204" pitchFamily="18" charset="0"/>
                      </a:rPr>
                      <m:t>=</m:t>
                    </m:r>
                    <m:r>
                      <a:rPr lang="en-US" sz="2000" b="0" i="1" smtClean="0">
                        <a:latin typeface="Cambria Math" panose="02040503050406030204" pitchFamily="18" charset="0"/>
                      </a:rPr>
                      <m:t>𝐷𝐶</m:t>
                    </m:r>
                  </m:oMath>
                </a14:m>
                <a:r>
                  <a:rPr lang="en-US" sz="2000" dirty="0" smtClean="0"/>
                  <a:t> và D </a:t>
                </a:r>
                <a:r>
                  <a:rPr lang="el-GR" sz="2800" dirty="0" smtClean="0">
                    <a:latin typeface="Cambria Math" panose="02040503050406030204" pitchFamily="18" charset="0"/>
                    <a:ea typeface="Cambria Math" panose="02040503050406030204" pitchFamily="18" charset="0"/>
                  </a:rPr>
                  <a:t>ϵ</a:t>
                </a:r>
                <a:r>
                  <a:rPr lang="en-US" sz="2800" dirty="0" smtClean="0">
                    <a:latin typeface="Cambria Math" panose="02040503050406030204" pitchFamily="18" charset="0"/>
                    <a:ea typeface="Cambria Math" panose="02040503050406030204" pitchFamily="18" charset="0"/>
                  </a:rPr>
                  <a:t> </a:t>
                </a:r>
                <a:r>
                  <a:rPr lang="en-US" sz="2400" dirty="0" smtClean="0">
                    <a:latin typeface="Cambria Math" panose="02040503050406030204" pitchFamily="18" charset="0"/>
                    <a:ea typeface="Cambria Math" panose="02040503050406030204" pitchFamily="18" charset="0"/>
                  </a:rPr>
                  <a:t>BC</a:t>
                </a:r>
                <a:endParaRPr lang="en-US" sz="2400" dirty="0"/>
              </a:p>
            </p:txBody>
          </p:sp>
        </mc:Choice>
        <mc:Fallback>
          <p:sp>
            <p:nvSpPr>
              <p:cNvPr id="29" name="TextBox 28"/>
              <p:cNvSpPr txBox="1">
                <a:spLocks noRot="1" noChangeAspect="1" noMove="1" noResize="1" noEditPoints="1" noAdjustHandles="1" noChangeArrowheads="1" noChangeShapeType="1" noTextEdit="1"/>
              </p:cNvSpPr>
              <p:nvPr/>
            </p:nvSpPr>
            <p:spPr>
              <a:xfrm>
                <a:off x="6528473" y="2947383"/>
                <a:ext cx="2779351" cy="523220"/>
              </a:xfrm>
              <a:prstGeom prst="rect">
                <a:avLst/>
              </a:prstGeom>
              <a:blipFill>
                <a:blip r:embed="rId10"/>
                <a:stretch>
                  <a:fillRect t="-11628" r="-2412" b="-31395"/>
                </a:stretch>
              </a:blipFill>
            </p:spPr>
            <p:txBody>
              <a:bodyPr/>
              <a:lstStyle/>
              <a:p>
                <a:r>
                  <a:rPr lang="en-US">
                    <a:noFill/>
                  </a:rPr>
                  <a:t> </a:t>
                </a:r>
              </a:p>
            </p:txBody>
          </p:sp>
        </mc:Fallback>
      </mc:AlternateContent>
      <p:sp>
        <p:nvSpPr>
          <p:cNvPr id="6" name="TextBox 5"/>
          <p:cNvSpPr txBox="1"/>
          <p:nvPr/>
        </p:nvSpPr>
        <p:spPr>
          <a:xfrm>
            <a:off x="6506410" y="3610997"/>
            <a:ext cx="3159839" cy="369332"/>
          </a:xfrm>
          <a:prstGeom prst="rect">
            <a:avLst/>
          </a:prstGeom>
          <a:noFill/>
        </p:spPr>
        <p:txBody>
          <a:bodyPr wrap="none" rtlCol="0">
            <a:spAutoFit/>
          </a:bodyPr>
          <a:lstStyle/>
          <a:p>
            <a:r>
              <a:rPr lang="en-US" dirty="0" smtClean="0"/>
              <a:t>Vậy D </a:t>
            </a:r>
            <a:r>
              <a:rPr lang="en-US" dirty="0" err="1" smtClean="0"/>
              <a:t>là</a:t>
            </a:r>
            <a:r>
              <a:rPr lang="en-US" dirty="0" smtClean="0"/>
              <a:t> </a:t>
            </a:r>
            <a:r>
              <a:rPr lang="en-US" dirty="0" err="1" smtClean="0"/>
              <a:t>trung</a:t>
            </a:r>
            <a:r>
              <a:rPr lang="en-US" dirty="0" smtClean="0"/>
              <a:t> </a:t>
            </a:r>
            <a:r>
              <a:rPr lang="en-US" dirty="0" err="1" smtClean="0"/>
              <a:t>điểm</a:t>
            </a:r>
            <a:r>
              <a:rPr lang="en-US" dirty="0" smtClean="0"/>
              <a:t> </a:t>
            </a:r>
            <a:r>
              <a:rPr lang="en-US" dirty="0" err="1" smtClean="0"/>
              <a:t>cạnh</a:t>
            </a:r>
            <a:r>
              <a:rPr lang="en-US" dirty="0" smtClean="0"/>
              <a:t> BC</a:t>
            </a:r>
            <a:endParaRPr lang="en-US" dirty="0"/>
          </a:p>
        </p:txBody>
      </p:sp>
    </p:spTree>
    <p:extLst>
      <p:ext uri="{BB962C8B-B14F-4D97-AF65-F5344CB8AC3E}">
        <p14:creationId xmlns:p14="http://schemas.microsoft.com/office/powerpoint/2010/main" val="12281398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animEffect transition="in" filter="fade">
                                      <p:cBhvr>
                                        <p:cTn id="11" dur="500"/>
                                        <p:tgtEl>
                                          <p:spTgt spid="6148"/>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6">
                                            <p:txEl>
                                              <p:pRg st="0" end="0"/>
                                            </p:txEl>
                                          </p:spTgt>
                                        </p:tgtEl>
                                        <p:attrNameLst>
                                          <p:attrName>style.visibility</p:attrName>
                                        </p:attrNameLst>
                                      </p:cBhvr>
                                      <p:to>
                                        <p:strVal val="visible"/>
                                      </p:to>
                                    </p:set>
                                    <p:anim calcmode="lin" valueType="num">
                                      <p:cBhvr>
                                        <p:cTn id="16"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0">
                                            <p:txEl>
                                              <p:pRg st="0" end="0"/>
                                            </p:txEl>
                                          </p:spTgt>
                                        </p:tgtEl>
                                        <p:attrNameLst>
                                          <p:attrName>style.visibility</p:attrName>
                                        </p:attrNameLst>
                                      </p:cBhvr>
                                      <p:to>
                                        <p:strVal val="visible"/>
                                      </p:to>
                                    </p:set>
                                    <p:anim calcmode="lin" valueType="num">
                                      <p:cBhvr>
                                        <p:cTn id="25" dur="500" fill="hold"/>
                                        <p:tgtEl>
                                          <p:spTgt spid="2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2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1" presetClass="entr" presetSubtype="0" fill="hold" grpId="0" nodeType="clickEffect">
                                  <p:stCondLst>
                                    <p:cond delay="0"/>
                                  </p:stCondLst>
                                  <p:iterate type="lt">
                                    <p:tmPct val="10000"/>
                                  </p:iterate>
                                  <p:childTnLst>
                                    <p:set>
                                      <p:cBhvr>
                                        <p:cTn id="58" dur="1" fill="hold">
                                          <p:stCondLst>
                                            <p:cond delay="0"/>
                                          </p:stCondLst>
                                        </p:cTn>
                                        <p:tgtEl>
                                          <p:spTgt spid="2"/>
                                        </p:tgtEl>
                                        <p:attrNameLst>
                                          <p:attrName>style.visibility</p:attrName>
                                        </p:attrNameLst>
                                      </p:cBhvr>
                                      <p:to>
                                        <p:strVal val="visible"/>
                                      </p:to>
                                    </p:set>
                                    <p:anim calcmode="lin" valueType="num">
                                      <p:cBhvr>
                                        <p:cTn id="59"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2"/>
                                        </p:tgtEl>
                                        <p:attrNameLst>
                                          <p:attrName>ppt_y</p:attrName>
                                        </p:attrNameLst>
                                      </p:cBhvr>
                                      <p:tavLst>
                                        <p:tav tm="0">
                                          <p:val>
                                            <p:strVal val="#ppt_y"/>
                                          </p:val>
                                        </p:tav>
                                        <p:tav tm="100000">
                                          <p:val>
                                            <p:strVal val="#ppt_y"/>
                                          </p:val>
                                        </p:tav>
                                      </p:tavLst>
                                    </p:anim>
                                    <p:anim calcmode="lin" valueType="num">
                                      <p:cBhvr>
                                        <p:cTn id="61"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2"/>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1000"/>
                                        <p:tgtEl>
                                          <p:spTgt spid="29"/>
                                        </p:tgtEl>
                                      </p:cBhvr>
                                    </p:animEffect>
                                    <p:anim calcmode="lin" valueType="num">
                                      <p:cBhvr>
                                        <p:cTn id="69" dur="1000" fill="hold"/>
                                        <p:tgtEl>
                                          <p:spTgt spid="29"/>
                                        </p:tgtEl>
                                        <p:attrNameLst>
                                          <p:attrName>ppt_x</p:attrName>
                                        </p:attrNameLst>
                                      </p:cBhvr>
                                      <p:tavLst>
                                        <p:tav tm="0">
                                          <p:val>
                                            <p:strVal val="#ppt_x"/>
                                          </p:val>
                                        </p:tav>
                                        <p:tav tm="100000">
                                          <p:val>
                                            <p:strVal val="#ppt_x"/>
                                          </p:val>
                                        </p:tav>
                                      </p:tavLst>
                                    </p:anim>
                                    <p:anim calcmode="lin" valueType="num">
                                      <p:cBhvr>
                                        <p:cTn id="7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1" presetClass="entr" presetSubtype="0" fill="hold" grpId="0" nodeType="clickEffect">
                                  <p:stCondLst>
                                    <p:cond delay="0"/>
                                  </p:stCondLst>
                                  <p:iterate type="lt">
                                    <p:tmPct val="10000"/>
                                  </p:iterate>
                                  <p:childTnLst>
                                    <p:set>
                                      <p:cBhvr>
                                        <p:cTn id="74" dur="1" fill="hold">
                                          <p:stCondLst>
                                            <p:cond delay="0"/>
                                          </p:stCondLst>
                                        </p:cTn>
                                        <p:tgtEl>
                                          <p:spTgt spid="6"/>
                                        </p:tgtEl>
                                        <p:attrNameLst>
                                          <p:attrName>style.visibility</p:attrName>
                                        </p:attrNameLst>
                                      </p:cBhvr>
                                      <p:to>
                                        <p:strVal val="visible"/>
                                      </p:to>
                                    </p:set>
                                    <p:anim calcmode="lin" valueType="num">
                                      <p:cBhvr>
                                        <p:cTn id="7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6"/>
                                        </p:tgtEl>
                                        <p:attrNameLst>
                                          <p:attrName>ppt_y</p:attrName>
                                        </p:attrNameLst>
                                      </p:cBhvr>
                                      <p:tavLst>
                                        <p:tav tm="0">
                                          <p:val>
                                            <p:strVal val="#ppt_y"/>
                                          </p:val>
                                        </p:tav>
                                        <p:tav tm="100000">
                                          <p:val>
                                            <p:strVal val="#ppt_y"/>
                                          </p:val>
                                        </p:tav>
                                      </p:tavLst>
                                    </p:anim>
                                    <p:anim calcmode="lin" valueType="num">
                                      <p:cBhvr>
                                        <p:cTn id="7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6"/>
                                        </p:tgtEl>
                                      </p:cBhvr>
                                    </p:animEffect>
                                  </p:childTnLst>
                                </p:cTn>
                              </p:par>
                            </p:childTnLst>
                          </p:cTn>
                        </p:par>
                      </p:childTnLst>
                    </p:cTn>
                  </p:par>
                  <p:par>
                    <p:cTn id="80" fill="hold">
                      <p:stCondLst>
                        <p:cond delay="indefinite"/>
                      </p:stCondLst>
                      <p:childTnLst>
                        <p:par>
                          <p:cTn id="81" fill="hold">
                            <p:stCondLst>
                              <p:cond delay="0"/>
                            </p:stCondLst>
                            <p:childTnLst>
                              <p:par>
                                <p:cTn id="82" presetID="41" presetClass="entr" presetSubtype="0" fill="hold" grpId="0" nodeType="clickEffect">
                                  <p:stCondLst>
                                    <p:cond delay="0"/>
                                  </p:stCondLst>
                                  <p:iterate type="lt">
                                    <p:tmPct val="10000"/>
                                  </p:iterate>
                                  <p:childTnLst>
                                    <p:set>
                                      <p:cBhvr>
                                        <p:cTn id="83" dur="1" fill="hold">
                                          <p:stCondLst>
                                            <p:cond delay="0"/>
                                          </p:stCondLst>
                                        </p:cTn>
                                        <p:tgtEl>
                                          <p:spTgt spid="12">
                                            <p:txEl>
                                              <p:pRg st="0" end="0"/>
                                            </p:txEl>
                                          </p:spTgt>
                                        </p:tgtEl>
                                        <p:attrNameLst>
                                          <p:attrName>style.visibility</p:attrName>
                                        </p:attrNameLst>
                                      </p:cBhvr>
                                      <p:to>
                                        <p:strVal val="visible"/>
                                      </p:to>
                                    </p:set>
                                    <p:anim calcmode="lin" valueType="num">
                                      <p:cBhvr>
                                        <p:cTn id="84"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86"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12">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41" presetClass="entr" presetSubtype="0" fill="hold" grpId="0" nodeType="clickEffect">
                                  <p:stCondLst>
                                    <p:cond delay="0"/>
                                  </p:stCondLst>
                                  <p:iterate type="lt">
                                    <p:tmPct val="10000"/>
                                  </p:iterate>
                                  <p:childTnLst>
                                    <p:set>
                                      <p:cBhvr>
                                        <p:cTn id="92" dur="1" fill="hold">
                                          <p:stCondLst>
                                            <p:cond delay="0"/>
                                          </p:stCondLst>
                                        </p:cTn>
                                        <p:tgtEl>
                                          <p:spTgt spid="4"/>
                                        </p:tgtEl>
                                        <p:attrNameLst>
                                          <p:attrName>style.visibility</p:attrName>
                                        </p:attrNameLst>
                                      </p:cBhvr>
                                      <p:to>
                                        <p:strVal val="visible"/>
                                      </p:to>
                                    </p:set>
                                    <p:anim calcmode="lin" valueType="num">
                                      <p:cBhvr>
                                        <p:cTn id="9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4"/>
                                        </p:tgtEl>
                                        <p:attrNameLst>
                                          <p:attrName>ppt_y</p:attrName>
                                        </p:attrNameLst>
                                      </p:cBhvr>
                                      <p:tavLst>
                                        <p:tav tm="0">
                                          <p:val>
                                            <p:strVal val="#ppt_y"/>
                                          </p:val>
                                        </p:tav>
                                        <p:tav tm="100000">
                                          <p:val>
                                            <p:strVal val="#ppt_y"/>
                                          </p:val>
                                        </p:tav>
                                      </p:tavLst>
                                    </p:anim>
                                    <p:anim calcmode="lin" valueType="num">
                                      <p:cBhvr>
                                        <p:cTn id="9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4"/>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000"/>
                                        <p:tgtEl>
                                          <p:spTgt spid="24"/>
                                        </p:tgtEl>
                                      </p:cBhvr>
                                    </p:animEffect>
                                    <p:anim calcmode="lin" valueType="num">
                                      <p:cBhvr>
                                        <p:cTn id="103" dur="1000" fill="hold"/>
                                        <p:tgtEl>
                                          <p:spTgt spid="24"/>
                                        </p:tgtEl>
                                        <p:attrNameLst>
                                          <p:attrName>ppt_x</p:attrName>
                                        </p:attrNameLst>
                                      </p:cBhvr>
                                      <p:tavLst>
                                        <p:tav tm="0">
                                          <p:val>
                                            <p:strVal val="#ppt_x"/>
                                          </p:val>
                                        </p:tav>
                                        <p:tav tm="100000">
                                          <p:val>
                                            <p:strVal val="#ppt_x"/>
                                          </p:val>
                                        </p:tav>
                                      </p:tavLst>
                                    </p:anim>
                                    <p:anim calcmode="lin" valueType="num">
                                      <p:cBhvr>
                                        <p:cTn id="10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build="p"/>
      <p:bldP spid="4" grpId="0"/>
      <p:bldP spid="16" grpId="0" build="p"/>
      <p:bldP spid="23" grpId="0"/>
      <p:bldP spid="24" grpId="0"/>
      <p:bldP spid="25" grpId="0"/>
      <p:bldP spid="2" grpId="0"/>
      <p:bldP spid="27" grpId="0"/>
      <p:bldP spid="29"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3A1F482-6A8D-4AF7-A2BC-728C69646EC4}"/>
              </a:ext>
            </a:extLst>
          </p:cNvPr>
          <p:cNvSpPr/>
          <p:nvPr/>
        </p:nvSpPr>
        <p:spPr>
          <a:xfrm>
            <a:off x="2408903" y="159316"/>
            <a:ext cx="6646606" cy="8636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rPr>
              <a:t>GIAO VIỆC VỀ NHÀ</a:t>
            </a:r>
          </a:p>
        </p:txBody>
      </p:sp>
      <p:sp>
        <p:nvSpPr>
          <p:cNvPr id="4" name="TextBox 3">
            <a:extLst>
              <a:ext uri="{FF2B5EF4-FFF2-40B4-BE49-F238E27FC236}">
                <a16:creationId xmlns:a16="http://schemas.microsoft.com/office/drawing/2014/main" id="{4F060DDF-3480-4270-9998-8AB6BF9F9146}"/>
              </a:ext>
            </a:extLst>
          </p:cNvPr>
          <p:cNvSpPr txBox="1"/>
          <p:nvPr/>
        </p:nvSpPr>
        <p:spPr>
          <a:xfrm>
            <a:off x="0" y="1182231"/>
            <a:ext cx="12192000" cy="954107"/>
          </a:xfrm>
          <a:prstGeom prst="rect">
            <a:avLst/>
          </a:prstGeom>
          <a:noFill/>
        </p:spPr>
        <p:txBody>
          <a:bodyPr wrap="square" rtlCol="0">
            <a:spAutoFit/>
          </a:bodyPr>
          <a:lstStyle/>
          <a:p>
            <a:pPr marL="457200" indent="-457200" algn="just">
              <a:buFontTx/>
              <a:buChar char="-"/>
            </a:pPr>
            <a:r>
              <a:rPr lang="en-US" sz="2800" b="1" dirty="0" err="1">
                <a:latin typeface="Times New Roman" panose="02020603050405020304" pitchFamily="18" charset="0"/>
                <a:cs typeface="Times New Roman" panose="02020603050405020304" pitchFamily="18" charset="0"/>
              </a:rPr>
              <a:t>Hoàn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các bài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phiếu</a:t>
            </a:r>
            <a:r>
              <a:rPr lang="en-US" sz="2800" b="1" dirty="0">
                <a:latin typeface="Times New Roman" panose="02020603050405020304" pitchFamily="18" charset="0"/>
                <a:cs typeface="Times New Roman" panose="02020603050405020304" pitchFamily="18" charset="0"/>
              </a:rPr>
              <a:t> học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a:t>
            </a:r>
          </a:p>
          <a:p>
            <a:pPr marL="457200" indent="-457200" algn="just">
              <a:buFontTx/>
              <a:buChar char="-"/>
            </a:pPr>
            <a:r>
              <a:rPr lang="en-US" sz="2800" b="1" dirty="0">
                <a:latin typeface="Times New Roman" panose="02020603050405020304" pitchFamily="18" charset="0"/>
                <a:cs typeface="Times New Roman" panose="02020603050405020304" pitchFamily="18" charset="0"/>
              </a:rPr>
              <a:t>Xem lại các bài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cs typeface="Times New Roman" panose="02020603050405020304" pitchFamily="18" charset="0"/>
              </a:rPr>
              <a:t> làm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a:t>
            </a:r>
          </a:p>
        </p:txBody>
      </p:sp>
      <p:pic>
        <p:nvPicPr>
          <p:cNvPr id="6" name="Picture 5" descr="A picture containing doll, toy&#10;&#10;Description automatically generated">
            <a:extLst>
              <a:ext uri="{FF2B5EF4-FFF2-40B4-BE49-F238E27FC236}">
                <a16:creationId xmlns:a16="http://schemas.microsoft.com/office/drawing/2014/main" id="{00FD7D42-0B13-46BE-BD30-D9066D2727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0" y="2454969"/>
            <a:ext cx="8572500" cy="4381500"/>
          </a:xfrm>
          <a:prstGeom prst="rect">
            <a:avLst/>
          </a:prstGeom>
        </p:spPr>
      </p:pic>
    </p:spTree>
    <p:extLst>
      <p:ext uri="{BB962C8B-B14F-4D97-AF65-F5344CB8AC3E}">
        <p14:creationId xmlns:p14="http://schemas.microsoft.com/office/powerpoint/2010/main" val="7046673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J14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73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20008" y="3021555"/>
            <a:ext cx="8220404" cy="1693155"/>
          </a:xfrm>
          <a:prstGeom prst="rect">
            <a:avLst/>
          </a:prstGeom>
          <a:noFill/>
        </p:spPr>
        <p:txBody>
          <a:bodyPr wrap="none" lIns="91440" tIns="45720" rIns="91440" bIns="45720">
            <a:prstTxWarp prst="textWave4">
              <a:avLst/>
            </a:prstTxWarp>
            <a:spAutoFit/>
          </a:bodyPr>
          <a:lstStyle/>
          <a:p>
            <a:pPr algn="ctr"/>
            <a:r>
              <a:rPr lang="en-US" sz="5400" b="1" dirty="0">
                <a:ln w="22225">
                  <a:solidFill>
                    <a:schemeClr val="accent2"/>
                  </a:solidFill>
                  <a:prstDash val="solid"/>
                </a:ln>
                <a:solidFill>
                  <a:srgbClr val="00B050"/>
                </a:solidFill>
              </a:rPr>
              <a:t>CHÚC</a:t>
            </a:r>
            <a:r>
              <a:rPr lang="en-US" sz="5400" dirty="0">
                <a:ln w="0"/>
                <a:solidFill>
                  <a:schemeClr val="accent1"/>
                </a:solidFill>
                <a:effectLst>
                  <a:outerShdw blurRad="38100" dist="25400" dir="5400000" algn="ctr" rotWithShape="0">
                    <a:srgbClr val="6E747A">
                      <a:alpha val="43000"/>
                    </a:srgbClr>
                  </a:outerShdw>
                </a:effectLst>
              </a:rPr>
              <a:t> </a:t>
            </a:r>
            <a:r>
              <a:rPr lang="en-US" sz="5400" b="1" dirty="0">
                <a:ln w="12700" cmpd="sng">
                  <a:solidFill>
                    <a:schemeClr val="accent4"/>
                  </a:solidFill>
                  <a:prstDash val="solid"/>
                </a:ln>
                <a:solidFill>
                  <a:srgbClr val="FFFF00"/>
                </a:solidFill>
              </a:rPr>
              <a:t>CÁC</a:t>
            </a:r>
            <a:r>
              <a:rPr lang="en-US" sz="5400" dirty="0">
                <a:ln w="0"/>
                <a:solidFill>
                  <a:schemeClr val="accent1"/>
                </a:solidFill>
                <a:effectLst>
                  <a:outerShdw blurRad="38100" dist="25400" dir="5400000" algn="ctr" rotWithShape="0">
                    <a:srgbClr val="6E747A">
                      <a:alpha val="43000"/>
                    </a:srgbClr>
                  </a:outerShdw>
                </a:effectLst>
              </a:rPr>
              <a:t> </a:t>
            </a:r>
            <a:r>
              <a:rPr lang="en-US" sz="5400" b="1" spc="50" dirty="0">
                <a:ln w="9525" cmpd="sng">
                  <a:solidFill>
                    <a:schemeClr val="accent1"/>
                  </a:solidFill>
                  <a:prstDash val="solid"/>
                </a:ln>
                <a:solidFill>
                  <a:srgbClr val="FF66FF"/>
                </a:solidFill>
                <a:effectLst>
                  <a:glow rad="38100">
                    <a:schemeClr val="accent1">
                      <a:alpha val="40000"/>
                    </a:schemeClr>
                  </a:glow>
                </a:effectLst>
              </a:rPr>
              <a:t>EM</a:t>
            </a:r>
            <a:r>
              <a:rPr lang="en-US" sz="5400" dirty="0">
                <a:ln w="0"/>
                <a:solidFill>
                  <a:schemeClr val="accent1"/>
                </a:solidFill>
                <a:effectLst>
                  <a:outerShdw blurRad="38100" dist="25400" dir="5400000" algn="ctr" rotWithShape="0">
                    <a:srgbClr val="6E747A">
                      <a:alpha val="43000"/>
                    </a:srgbClr>
                  </a:outerShdw>
                </a:effectLst>
              </a:rPr>
              <a:t> </a:t>
            </a:r>
            <a:r>
              <a:rPr lang="en-US" sz="5400" b="1" dirty="0">
                <a:ln w="6600">
                  <a:solidFill>
                    <a:schemeClr val="accent2"/>
                  </a:solidFill>
                  <a:prstDash val="solid"/>
                </a:ln>
                <a:solidFill>
                  <a:srgbClr val="00B0F0"/>
                </a:solidFill>
                <a:effectLst>
                  <a:outerShdw dist="38100" dir="2700000" algn="tl" rotWithShape="0">
                    <a:schemeClr val="accent2"/>
                  </a:outerShdw>
                </a:effectLst>
              </a:rPr>
              <a:t>HỌC</a:t>
            </a:r>
            <a:r>
              <a:rPr lang="en-US" sz="5400" dirty="0">
                <a:ln w="0"/>
                <a:solidFill>
                  <a:schemeClr val="accent1"/>
                </a:solidFill>
                <a:effectLst>
                  <a:outerShdw blurRad="38100" dist="25400" dir="5400000" algn="ctr" rotWithShape="0">
                    <a:srgbClr val="6E747A">
                      <a:alpha val="43000"/>
                    </a:srgbClr>
                  </a:outerShdw>
                </a:effectLst>
              </a:rPr>
              <a:t> </a:t>
            </a:r>
            <a:r>
              <a:rPr lang="en-US" sz="5400" b="1" dirty="0">
                <a:ln w="12700">
                  <a:solidFill>
                    <a:schemeClr val="accent1"/>
                  </a:solidFill>
                  <a:prstDash val="solid"/>
                </a:ln>
                <a:solidFill>
                  <a:srgbClr val="FF0000"/>
                </a:solidFill>
                <a:effectLst>
                  <a:outerShdw dist="38100" dir="2640000" algn="bl" rotWithShape="0">
                    <a:schemeClr val="accent1"/>
                  </a:outerShdw>
                </a:effectLst>
              </a:rPr>
              <a:t>TỐT</a:t>
            </a:r>
          </a:p>
        </p:txBody>
      </p:sp>
    </p:spTree>
    <p:extLst>
      <p:ext uri="{BB962C8B-B14F-4D97-AF65-F5344CB8AC3E}">
        <p14:creationId xmlns:p14="http://schemas.microsoft.com/office/powerpoint/2010/main" val="29024669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65007" y="2344338"/>
            <a:ext cx="9202993" cy="1991360"/>
          </a:xfrm>
        </p:spPr>
        <p:txBody>
          <a:bodyPr>
            <a:prstTxWarp prst="textPlain">
              <a:avLst/>
            </a:prstTxWarp>
          </a:bodyPr>
          <a:lstStyle/>
          <a:p>
            <a:r>
              <a:rPr lang="en-US" sz="5400" b="1" dirty="0" err="1" smtClean="0">
                <a:solidFill>
                  <a:srgbClr val="FFFF00"/>
                </a:solidFill>
                <a:latin typeface="Arial" pitchFamily="34" charset="0"/>
                <a:cs typeface="Arial" pitchFamily="34" charset="0"/>
              </a:rPr>
              <a:t>Trò</a:t>
            </a:r>
            <a:r>
              <a:rPr lang="en-US" sz="5400" b="1" dirty="0" smtClean="0">
                <a:solidFill>
                  <a:srgbClr val="FFFF00"/>
                </a:solidFill>
                <a:latin typeface="Arial" pitchFamily="34" charset="0"/>
                <a:cs typeface="Arial" pitchFamily="34" charset="0"/>
              </a:rPr>
              <a:t> </a:t>
            </a:r>
            <a:r>
              <a:rPr lang="en-US" sz="5400" b="1" dirty="0" err="1" smtClean="0">
                <a:solidFill>
                  <a:srgbClr val="FFFF00"/>
                </a:solidFill>
                <a:latin typeface="Arial" pitchFamily="34" charset="0"/>
                <a:cs typeface="Arial" pitchFamily="34" charset="0"/>
              </a:rPr>
              <a:t>ch</a:t>
            </a:r>
            <a:r>
              <a:rPr lang="vi-VN" sz="5400" b="1" dirty="0" smtClean="0">
                <a:solidFill>
                  <a:srgbClr val="FFFF00"/>
                </a:solidFill>
                <a:latin typeface="Arial" pitchFamily="34" charset="0"/>
                <a:cs typeface="Arial" pitchFamily="34" charset="0"/>
              </a:rPr>
              <a:t>ơi</a:t>
            </a:r>
            <a:r>
              <a:rPr lang="en-US" sz="5400" b="1" dirty="0" smtClean="0">
                <a:solidFill>
                  <a:srgbClr val="FFFF00"/>
                </a:solidFill>
                <a:latin typeface="Arial" pitchFamily="34" charset="0"/>
                <a:cs typeface="Arial" pitchFamily="34" charset="0"/>
              </a:rPr>
              <a:t> TRẮC </a:t>
            </a:r>
            <a:r>
              <a:rPr lang="en-US" sz="5400" b="1" dirty="0">
                <a:solidFill>
                  <a:srgbClr val="FFFF00"/>
                </a:solidFill>
                <a:latin typeface="Arial" pitchFamily="34" charset="0"/>
                <a:cs typeface="Arial" pitchFamily="34" charset="0"/>
              </a:rPr>
              <a:t>NGHIỆM </a:t>
            </a:r>
          </a:p>
        </p:txBody>
      </p:sp>
    </p:spTree>
    <p:extLst>
      <p:ext uri="{BB962C8B-B14F-4D97-AF65-F5344CB8AC3E}">
        <p14:creationId xmlns:p14="http://schemas.microsoft.com/office/powerpoint/2010/main" val="7565885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ice_D"/>
          <p:cNvSpPr/>
          <p:nvPr/>
        </p:nvSpPr>
        <p:spPr>
          <a:xfrm>
            <a:off x="278283" y="5113553"/>
            <a:ext cx="11629770" cy="1005840"/>
          </a:xfrm>
          <a:prstGeom prst="hexagon">
            <a:avLst/>
          </a:prstGeom>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r>
              <a:rPr lang="vi-VN" sz="3200" b="1" dirty="0">
                <a:solidFill>
                  <a:schemeClr val="tx1"/>
                </a:solidFill>
              </a:rPr>
              <a:t>D. </a:t>
            </a:r>
            <a:r>
              <a:rPr lang="vi-VN" sz="3200" dirty="0">
                <a:solidFill>
                  <a:schemeClr val="tx1"/>
                </a:solidFill>
              </a:rPr>
              <a:t>Giao điểm các đường phân giác của tam giác.</a:t>
            </a:r>
            <a:endParaRPr lang="en-US" sz="3200" dirty="0">
              <a:solidFill>
                <a:schemeClr val="tx1"/>
              </a:solidFill>
            </a:endParaRPr>
          </a:p>
        </p:txBody>
      </p:sp>
      <p:sp>
        <p:nvSpPr>
          <p:cNvPr id="5" name="Choice_C"/>
          <p:cNvSpPr/>
          <p:nvPr/>
        </p:nvSpPr>
        <p:spPr>
          <a:xfrm>
            <a:off x="278285" y="4045163"/>
            <a:ext cx="11587734" cy="1005840"/>
          </a:xfrm>
          <a:prstGeom prst="hexagon">
            <a:avLst/>
          </a:prstGeom>
          <a:solidFill>
            <a:schemeClr val="accent2">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vi-VN" sz="3200" dirty="0">
                <a:solidFill>
                  <a:schemeClr val="tx1"/>
                </a:solidFill>
              </a:rPr>
              <a:t>C. Giao điểm các đường cao của tam giác.</a:t>
            </a:r>
            <a:endParaRPr lang="en-US" sz="3200" dirty="0">
              <a:solidFill>
                <a:schemeClr val="tx1"/>
              </a:solidFill>
            </a:endParaRPr>
          </a:p>
        </p:txBody>
      </p:sp>
      <p:sp>
        <p:nvSpPr>
          <p:cNvPr id="7" name="Choice_B"/>
          <p:cNvSpPr/>
          <p:nvPr/>
        </p:nvSpPr>
        <p:spPr>
          <a:xfrm>
            <a:off x="278283" y="2981080"/>
            <a:ext cx="11552643" cy="1005840"/>
          </a:xfrm>
          <a:prstGeom prst="hexagon">
            <a:avLst/>
          </a:prstGeom>
          <a:solidFill>
            <a:schemeClr val="accent2">
              <a:lumMod val="40000"/>
              <a:lumOff val="60000"/>
            </a:schemeClr>
          </a:solidFill>
          <a:ln/>
        </p:spPr>
        <p:style>
          <a:lnRef idx="3">
            <a:schemeClr val="lt1"/>
          </a:lnRef>
          <a:fillRef idx="1">
            <a:schemeClr val="accent1"/>
          </a:fillRef>
          <a:effectRef idx="1">
            <a:schemeClr val="accent1"/>
          </a:effectRef>
          <a:fontRef idx="minor">
            <a:schemeClr val="lt1"/>
          </a:fontRef>
        </p:style>
        <p:txBody>
          <a:bodyPr rtlCol="0" anchor="ctr"/>
          <a:lstStyle/>
          <a:p>
            <a:r>
              <a:rPr lang="vi-VN" sz="3200" b="1" dirty="0">
                <a:solidFill>
                  <a:schemeClr val="tx1"/>
                </a:solidFill>
              </a:rPr>
              <a:t>B. </a:t>
            </a:r>
            <a:r>
              <a:rPr lang="vi-VN" sz="3200" dirty="0">
                <a:solidFill>
                  <a:schemeClr val="tx1"/>
                </a:solidFill>
              </a:rPr>
              <a:t>Giao điểm các đường trưng trực của tam </a:t>
            </a:r>
            <a:r>
              <a:rPr lang="vi-VN" sz="3200" dirty="0" smtClean="0">
                <a:solidFill>
                  <a:schemeClr val="tx1"/>
                </a:solidFill>
              </a:rPr>
              <a:t>giác</a:t>
            </a:r>
            <a:r>
              <a:rPr lang="en-US" sz="3200" dirty="0" smtClean="0">
                <a:solidFill>
                  <a:schemeClr val="tx1"/>
                </a:solidFill>
              </a:rPr>
              <a:t>.</a:t>
            </a:r>
            <a:endParaRPr lang="en-US" sz="3200" dirty="0">
              <a:solidFill>
                <a:schemeClr val="tx1"/>
              </a:solidFill>
            </a:endParaRPr>
          </a:p>
        </p:txBody>
      </p:sp>
      <p:sp>
        <p:nvSpPr>
          <p:cNvPr id="4" name="Choice_A"/>
          <p:cNvSpPr/>
          <p:nvPr/>
        </p:nvSpPr>
        <p:spPr>
          <a:xfrm>
            <a:off x="278283" y="1916997"/>
            <a:ext cx="11552644" cy="1005840"/>
          </a:xfrm>
          <a:prstGeom prst="hexagon">
            <a:avLst/>
          </a:prstGeom>
          <a:solidFill>
            <a:schemeClr val="accent2">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r>
              <a:rPr lang="vi-VN" sz="3200" b="1" dirty="0">
                <a:solidFill>
                  <a:schemeClr val="tx1"/>
                </a:solidFill>
              </a:rPr>
              <a:t>A. </a:t>
            </a:r>
            <a:r>
              <a:rPr lang="vi-VN" sz="3200" dirty="0">
                <a:solidFill>
                  <a:schemeClr val="tx1"/>
                </a:solidFill>
              </a:rPr>
              <a:t>Giao điểm các đường trung tuyến của tam giác</a:t>
            </a:r>
            <a:r>
              <a:rPr lang="vi-VN" sz="3200" dirty="0" smtClean="0">
                <a:solidFill>
                  <a:schemeClr val="tx1"/>
                </a:solidFill>
              </a:rPr>
              <a:t>.</a:t>
            </a:r>
            <a:endParaRPr lang="en-US" sz="3200" dirty="0">
              <a:solidFill>
                <a:schemeClr val="tx1"/>
              </a:solidFill>
            </a:endParaRPr>
          </a:p>
        </p:txBody>
      </p:sp>
      <p:sp>
        <p:nvSpPr>
          <p:cNvPr id="8" name="Question"/>
          <p:cNvSpPr/>
          <p:nvPr/>
        </p:nvSpPr>
        <p:spPr>
          <a:xfrm>
            <a:off x="226487" y="79739"/>
            <a:ext cx="11639530" cy="1645035"/>
          </a:xfrm>
          <a:prstGeom prst="hexagon">
            <a:avLst/>
          </a:prstGeom>
          <a:solidFill>
            <a:schemeClr val="tx2"/>
          </a:solidFill>
          <a:ln/>
        </p:spPr>
        <p:style>
          <a:lnRef idx="3">
            <a:schemeClr val="lt1"/>
          </a:lnRef>
          <a:fillRef idx="1">
            <a:schemeClr val="accent4"/>
          </a:fillRef>
          <a:effectRef idx="1">
            <a:schemeClr val="accent4"/>
          </a:effectRef>
          <a:fontRef idx="minor">
            <a:schemeClr val="lt1"/>
          </a:fontRef>
        </p:style>
        <p:txBody>
          <a:bodyPr rtlCol="0" anchor="ctr">
            <a:noAutofit/>
          </a:bodyPr>
          <a:lstStyle/>
          <a:p>
            <a:r>
              <a:rPr lang="vi-VN" sz="3600" b="1" dirty="0">
                <a:solidFill>
                  <a:schemeClr val="bg1"/>
                </a:solidFill>
                <a:latin typeface="Times New Roman" panose="02020603050405020304" pitchFamily="18" charset="0"/>
                <a:cs typeface="Times New Roman" panose="02020603050405020304" pitchFamily="18" charset="0"/>
              </a:rPr>
              <a:t>Câu </a:t>
            </a:r>
            <a:r>
              <a:rPr lang="en-US" sz="3600" b="1" dirty="0" smtClean="0">
                <a:solidFill>
                  <a:schemeClr val="bg1"/>
                </a:solidFill>
                <a:latin typeface="Times New Roman" panose="02020603050405020304" pitchFamily="18" charset="0"/>
                <a:cs typeface="Times New Roman" panose="02020603050405020304" pitchFamily="18" charset="0"/>
              </a:rPr>
              <a:t>1</a:t>
            </a:r>
            <a:r>
              <a:rPr lang="vi-VN" sz="3600" b="1" dirty="0" smtClean="0">
                <a:solidFill>
                  <a:schemeClr val="bg1"/>
                </a:solidFill>
                <a:latin typeface="Times New Roman" panose="02020603050405020304" pitchFamily="18" charset="0"/>
                <a:cs typeface="Times New Roman" panose="02020603050405020304" pitchFamily="18" charset="0"/>
              </a:rPr>
              <a:t>: </a:t>
            </a:r>
            <a:r>
              <a:rPr lang="en-US" sz="3600" dirty="0" err="1" smtClean="0">
                <a:solidFill>
                  <a:schemeClr val="bg1"/>
                </a:solidFill>
                <a:latin typeface="Times New Roman" panose="02020603050405020304" pitchFamily="18" charset="0"/>
                <a:cs typeface="Times New Roman" panose="02020603050405020304" pitchFamily="18" charset="0"/>
              </a:rPr>
              <a:t>Chọn</a:t>
            </a:r>
            <a:r>
              <a:rPr lang="en-US" sz="3600" dirty="0" smtClean="0">
                <a:solidFill>
                  <a:schemeClr val="bg1"/>
                </a:solidFill>
                <a:latin typeface="Times New Roman" panose="02020603050405020304" pitchFamily="18" charset="0"/>
                <a:cs typeface="Times New Roman" panose="02020603050405020304" pitchFamily="18" charset="0"/>
              </a:rPr>
              <a:t> </a:t>
            </a:r>
            <a:r>
              <a:rPr lang="vi-VN" sz="3600" dirty="0" smtClean="0">
                <a:solidFill>
                  <a:schemeClr val="bg1"/>
                </a:solidFill>
                <a:latin typeface="Times New Roman" panose="02020603050405020304" pitchFamily="18" charset="0"/>
                <a:cs typeface="Times New Roman" panose="02020603050405020304" pitchFamily="18" charset="0"/>
              </a:rPr>
              <a:t>câu </a:t>
            </a:r>
            <a:r>
              <a:rPr lang="vi-VN" sz="3600" dirty="0">
                <a:solidFill>
                  <a:schemeClr val="bg1"/>
                </a:solidFill>
                <a:latin typeface="Times New Roman" panose="02020603050405020304" pitchFamily="18" charset="0"/>
                <a:cs typeface="Times New Roman" panose="02020603050405020304" pitchFamily="18" charset="0"/>
              </a:rPr>
              <a:t>trả lời </a:t>
            </a:r>
            <a:r>
              <a:rPr lang="vi-VN" sz="3600" dirty="0" smtClean="0">
                <a:solidFill>
                  <a:schemeClr val="bg1"/>
                </a:solidFill>
                <a:latin typeface="Times New Roman" panose="02020603050405020304" pitchFamily="18" charset="0"/>
                <a:cs typeface="Times New Roman" panose="02020603050405020304" pitchFamily="18" charset="0"/>
              </a:rPr>
              <a:t>đúng</a:t>
            </a:r>
            <a:r>
              <a:rPr lang="en-US" sz="3600" dirty="0" smtClean="0">
                <a:solidFill>
                  <a:schemeClr val="bg1"/>
                </a:solidFill>
                <a:latin typeface="Times New Roman" panose="02020603050405020304" pitchFamily="18" charset="0"/>
                <a:cs typeface="Times New Roman" panose="02020603050405020304" pitchFamily="18" charset="0"/>
              </a:rPr>
              <a:t>?</a:t>
            </a:r>
          </a:p>
          <a:p>
            <a:r>
              <a:rPr lang="vi-VN" sz="3600" dirty="0" smtClean="0">
                <a:solidFill>
                  <a:srgbClr val="FFFF00"/>
                </a:solidFill>
                <a:latin typeface="Times New Roman" panose="02020603050405020304" pitchFamily="18" charset="0"/>
                <a:cs typeface="Times New Roman" panose="02020603050405020304" pitchFamily="18" charset="0"/>
              </a:rPr>
              <a:t>Trực </a:t>
            </a:r>
            <a:r>
              <a:rPr lang="vi-VN" sz="3600" dirty="0">
                <a:solidFill>
                  <a:srgbClr val="FFFF00"/>
                </a:solidFill>
                <a:latin typeface="Times New Roman" panose="02020603050405020304" pitchFamily="18" charset="0"/>
                <a:cs typeface="Times New Roman" panose="02020603050405020304" pitchFamily="18" charset="0"/>
              </a:rPr>
              <a:t>tâm của một tam giác thường là:</a:t>
            </a:r>
          </a:p>
        </p:txBody>
      </p:sp>
      <p:sp>
        <p:nvSpPr>
          <p:cNvPr id="180" name="Rectangle: Rounded Corners 174">
            <a:extLst>
              <a:ext uri="{FF2B5EF4-FFF2-40B4-BE49-F238E27FC236}">
                <a16:creationId xmlns:a16="http://schemas.microsoft.com/office/drawing/2014/main" id="{52691D40-8C0E-4667-A610-1C54EA7D9EE2}"/>
              </a:ext>
            </a:extLst>
          </p:cNvPr>
          <p:cNvSpPr/>
          <p:nvPr/>
        </p:nvSpPr>
        <p:spPr>
          <a:xfrm>
            <a:off x="9539694" y="6065743"/>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9563932" y="6153537"/>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9511065" y="6104763"/>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9539903" y="6138904"/>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9512668" y="6095007"/>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9538300" y="6075499"/>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9541297" y="6124270"/>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9542900" y="6104761"/>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9615426" y="6124273"/>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9573390" y="6075499"/>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9563932" y="6075499"/>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9554574" y="6104762"/>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19" name="Choice_C"/>
          <p:cNvSpPr/>
          <p:nvPr/>
        </p:nvSpPr>
        <p:spPr>
          <a:xfrm>
            <a:off x="278283" y="4045160"/>
            <a:ext cx="11587734"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vi-VN" sz="3200" b="1" dirty="0">
                <a:solidFill>
                  <a:schemeClr val="tx1"/>
                </a:solidFill>
              </a:rPr>
              <a:t>C</a:t>
            </a:r>
            <a:r>
              <a:rPr lang="vi-VN" sz="3200" dirty="0">
                <a:solidFill>
                  <a:schemeClr val="tx1"/>
                </a:solidFill>
              </a:rPr>
              <a:t>. Giao điểm các đường cao của tam giác.</a:t>
            </a:r>
            <a:endParaRPr lang="en-US" sz="3200" dirty="0">
              <a:solidFill>
                <a:schemeClr val="tx1"/>
              </a:solidFill>
            </a:endParaRPr>
          </a:p>
        </p:txBody>
      </p:sp>
    </p:spTree>
    <p:extLst>
      <p:ext uri="{BB962C8B-B14F-4D97-AF65-F5344CB8AC3E}">
        <p14:creationId xmlns:p14="http://schemas.microsoft.com/office/powerpoint/2010/main" val="13318656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80"/>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1000"/>
                                  </p:stCondLst>
                                  <p:childTnLst>
                                    <p:set>
                                      <p:cBhvr>
                                        <p:cTn id="34" dur="1" fill="hold">
                                          <p:stCondLst>
                                            <p:cond delay="499"/>
                                          </p:stCondLst>
                                        </p:cTn>
                                        <p:tgtEl>
                                          <p:spTgt spid="181"/>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1000"/>
                                  </p:stCondLst>
                                  <p:childTnLst>
                                    <p:set>
                                      <p:cBhvr>
                                        <p:cTn id="37" dur="1" fill="hold">
                                          <p:stCondLst>
                                            <p:cond delay="499"/>
                                          </p:stCondLst>
                                        </p:cTn>
                                        <p:tgtEl>
                                          <p:spTgt spid="182"/>
                                        </p:tgtEl>
                                        <p:attrNameLst>
                                          <p:attrName>style.visibility</p:attrName>
                                        </p:attrNameLst>
                                      </p:cBhvr>
                                      <p:to>
                                        <p:strVal val="visible"/>
                                      </p:to>
                                    </p:set>
                                  </p:childTnLst>
                                </p:cTn>
                              </p:par>
                            </p:childTnLst>
                          </p:cTn>
                        </p:par>
                        <p:par>
                          <p:cTn id="38" fill="hold">
                            <p:stCondLst>
                              <p:cond delay="3500"/>
                            </p:stCondLst>
                            <p:childTnLst>
                              <p:par>
                                <p:cTn id="39" presetID="1" presetClass="entr" presetSubtype="0" fill="hold" grpId="0" nodeType="afterEffect">
                                  <p:stCondLst>
                                    <p:cond delay="1000"/>
                                  </p:stCondLst>
                                  <p:childTnLst>
                                    <p:set>
                                      <p:cBhvr>
                                        <p:cTn id="40" dur="1" fill="hold">
                                          <p:stCondLst>
                                            <p:cond delay="499"/>
                                          </p:stCondLst>
                                        </p:cTn>
                                        <p:tgtEl>
                                          <p:spTgt spid="183"/>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1000"/>
                                  </p:stCondLst>
                                  <p:childTnLst>
                                    <p:set>
                                      <p:cBhvr>
                                        <p:cTn id="43" dur="1" fill="hold">
                                          <p:stCondLst>
                                            <p:cond delay="499"/>
                                          </p:stCondLst>
                                        </p:cTn>
                                        <p:tgtEl>
                                          <p:spTgt spid="184"/>
                                        </p:tgtEl>
                                        <p:attrNameLst>
                                          <p:attrName>style.visibility</p:attrName>
                                        </p:attrNameLst>
                                      </p:cBhvr>
                                      <p:to>
                                        <p:strVal val="visible"/>
                                      </p:to>
                                    </p:set>
                                  </p:childTnLst>
                                </p:cTn>
                              </p:par>
                            </p:childTnLst>
                          </p:cTn>
                        </p:par>
                        <p:par>
                          <p:cTn id="44" fill="hold">
                            <p:stCondLst>
                              <p:cond delay="6500"/>
                            </p:stCondLst>
                            <p:childTnLst>
                              <p:par>
                                <p:cTn id="45" presetID="1" presetClass="entr" presetSubtype="0" fill="hold" grpId="0" nodeType="afterEffect">
                                  <p:stCondLst>
                                    <p:cond delay="1000"/>
                                  </p:stCondLst>
                                  <p:childTnLst>
                                    <p:set>
                                      <p:cBhvr>
                                        <p:cTn id="46" dur="1" fill="hold">
                                          <p:stCondLst>
                                            <p:cond delay="499"/>
                                          </p:stCondLst>
                                        </p:cTn>
                                        <p:tgtEl>
                                          <p:spTgt spid="185"/>
                                        </p:tgtEl>
                                        <p:attrNameLst>
                                          <p:attrName>style.visibility</p:attrName>
                                        </p:attrNameLst>
                                      </p:cBhvr>
                                      <p:to>
                                        <p:strVal val="visible"/>
                                      </p:to>
                                    </p:set>
                                  </p:childTnLst>
                                </p:cTn>
                              </p:par>
                            </p:childTnLst>
                          </p:cTn>
                        </p:par>
                        <p:par>
                          <p:cTn id="47" fill="hold">
                            <p:stCondLst>
                              <p:cond delay="8000"/>
                            </p:stCondLst>
                            <p:childTnLst>
                              <p:par>
                                <p:cTn id="48" presetID="1" presetClass="entr" presetSubtype="0" fill="hold" grpId="0" nodeType="afterEffect">
                                  <p:stCondLst>
                                    <p:cond delay="1000"/>
                                  </p:stCondLst>
                                  <p:childTnLst>
                                    <p:set>
                                      <p:cBhvr>
                                        <p:cTn id="49" dur="1" fill="hold">
                                          <p:stCondLst>
                                            <p:cond delay="499"/>
                                          </p:stCondLst>
                                        </p:cTn>
                                        <p:tgtEl>
                                          <p:spTgt spid="186"/>
                                        </p:tgtEl>
                                        <p:attrNameLst>
                                          <p:attrName>style.visibility</p:attrName>
                                        </p:attrNameLst>
                                      </p:cBhvr>
                                      <p:to>
                                        <p:strVal val="visible"/>
                                      </p:to>
                                    </p:set>
                                  </p:childTnLst>
                                </p:cTn>
                              </p:par>
                            </p:childTnLst>
                          </p:cTn>
                        </p:par>
                        <p:par>
                          <p:cTn id="50" fill="hold">
                            <p:stCondLst>
                              <p:cond delay="9500"/>
                            </p:stCondLst>
                            <p:childTnLst>
                              <p:par>
                                <p:cTn id="51" presetID="1" presetClass="entr" presetSubtype="0" fill="hold" grpId="0" nodeType="afterEffect">
                                  <p:stCondLst>
                                    <p:cond delay="1000"/>
                                  </p:stCondLst>
                                  <p:childTnLst>
                                    <p:set>
                                      <p:cBhvr>
                                        <p:cTn id="52" dur="1" fill="hold">
                                          <p:stCondLst>
                                            <p:cond delay="499"/>
                                          </p:stCondLst>
                                        </p:cTn>
                                        <p:tgtEl>
                                          <p:spTgt spid="187"/>
                                        </p:tgtEl>
                                        <p:attrNameLst>
                                          <p:attrName>style.visibility</p:attrName>
                                        </p:attrNameLst>
                                      </p:cBhvr>
                                      <p:to>
                                        <p:strVal val="visible"/>
                                      </p:to>
                                    </p:set>
                                  </p:childTnLst>
                                </p:cTn>
                              </p:par>
                            </p:childTnLst>
                          </p:cTn>
                        </p:par>
                        <p:par>
                          <p:cTn id="53" fill="hold">
                            <p:stCondLst>
                              <p:cond delay="11000"/>
                            </p:stCondLst>
                            <p:childTnLst>
                              <p:par>
                                <p:cTn id="54" presetID="1" presetClass="entr" presetSubtype="0" fill="hold" grpId="0" nodeType="afterEffect">
                                  <p:stCondLst>
                                    <p:cond delay="1000"/>
                                  </p:stCondLst>
                                  <p:childTnLst>
                                    <p:set>
                                      <p:cBhvr>
                                        <p:cTn id="55" dur="1" fill="hold">
                                          <p:stCondLst>
                                            <p:cond delay="499"/>
                                          </p:stCondLst>
                                        </p:cTn>
                                        <p:tgtEl>
                                          <p:spTgt spid="188"/>
                                        </p:tgtEl>
                                        <p:attrNameLst>
                                          <p:attrName>style.visibility</p:attrName>
                                        </p:attrNameLst>
                                      </p:cBhvr>
                                      <p:to>
                                        <p:strVal val="visible"/>
                                      </p:to>
                                    </p:set>
                                  </p:childTnLst>
                                </p:cTn>
                              </p:par>
                            </p:childTnLst>
                          </p:cTn>
                        </p:par>
                        <p:par>
                          <p:cTn id="56" fill="hold">
                            <p:stCondLst>
                              <p:cond delay="12500"/>
                            </p:stCondLst>
                            <p:childTnLst>
                              <p:par>
                                <p:cTn id="57" presetID="1" presetClass="entr" presetSubtype="0" fill="hold" grpId="0" nodeType="afterEffect">
                                  <p:stCondLst>
                                    <p:cond delay="1000"/>
                                  </p:stCondLst>
                                  <p:childTnLst>
                                    <p:set>
                                      <p:cBhvr>
                                        <p:cTn id="58" dur="1" fill="hold">
                                          <p:stCondLst>
                                            <p:cond delay="499"/>
                                          </p:stCondLst>
                                        </p:cTn>
                                        <p:tgtEl>
                                          <p:spTgt spid="189"/>
                                        </p:tgtEl>
                                        <p:attrNameLst>
                                          <p:attrName>style.visibility</p:attrName>
                                        </p:attrNameLst>
                                      </p:cBhvr>
                                      <p:to>
                                        <p:strVal val="visible"/>
                                      </p:to>
                                    </p:set>
                                  </p:childTnLst>
                                </p:cTn>
                              </p:par>
                            </p:childTnLst>
                          </p:cTn>
                        </p:par>
                        <p:par>
                          <p:cTn id="59" fill="hold">
                            <p:stCondLst>
                              <p:cond delay="14000"/>
                            </p:stCondLst>
                            <p:childTnLst>
                              <p:par>
                                <p:cTn id="60" presetID="1" presetClass="entr" presetSubtype="0" fill="hold" grpId="0" nodeType="afterEffect">
                                  <p:stCondLst>
                                    <p:cond delay="1000"/>
                                  </p:stCondLst>
                                  <p:childTnLst>
                                    <p:set>
                                      <p:cBhvr>
                                        <p:cTn id="61" dur="1" fill="hold">
                                          <p:stCondLst>
                                            <p:cond delay="499"/>
                                          </p:stCondLst>
                                        </p:cTn>
                                        <p:tgtEl>
                                          <p:spTgt spid="19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2" fill="hold">
                            <p:stCondLst>
                              <p:cond delay="15500"/>
                            </p:stCondLst>
                            <p:childTnLst>
                              <p:par>
                                <p:cTn id="63" presetID="1" presetClass="entr" presetSubtype="0" fill="hold" grpId="0" nodeType="afterEffect">
                                  <p:stCondLst>
                                    <p:cond delay="1000"/>
                                  </p:stCondLst>
                                  <p:childTnLst>
                                    <p:set>
                                      <p:cBhvr>
                                        <p:cTn id="64" dur="1" fill="hold">
                                          <p:stCondLst>
                                            <p:cond delay="499"/>
                                          </p:stCondLst>
                                        </p:cTn>
                                        <p:tgtEl>
                                          <p:spTgt spid="19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alarm clock.wav"/>
                                        </p:tgtEl>
                                      </p:cMediaNode>
                                    </p:audio>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autoUpdateAnimBg="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ice_D"/>
          <p:cNvSpPr/>
          <p:nvPr/>
        </p:nvSpPr>
        <p:spPr>
          <a:xfrm>
            <a:off x="278287" y="5072096"/>
            <a:ext cx="11437202" cy="1081437"/>
          </a:xfrm>
          <a:prstGeom prst="hexagon">
            <a:avLst/>
          </a:prstGeom>
          <a:solidFill>
            <a:schemeClr val="accent6">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r>
              <a:rPr lang="en-US" sz="3200" b="1">
                <a:solidFill>
                  <a:schemeClr val="tx1"/>
                </a:solidFill>
              </a:rPr>
              <a:t>D. </a:t>
            </a:r>
            <a:r>
              <a:rPr lang="vi-VN" sz="3200">
                <a:solidFill>
                  <a:schemeClr val="tx1"/>
                </a:solidFill>
              </a:rPr>
              <a:t>Trong một tam giác, giao điểm của ba đường phân giác luôn nằm ngoài tam giác đó.</a:t>
            </a:r>
            <a:endParaRPr lang="vi-VN" sz="3200" dirty="0">
              <a:solidFill>
                <a:schemeClr val="tx1"/>
              </a:solidFill>
            </a:endParaRPr>
          </a:p>
        </p:txBody>
      </p:sp>
      <p:sp>
        <p:nvSpPr>
          <p:cNvPr id="5" name="Choice_C"/>
          <p:cNvSpPr/>
          <p:nvPr/>
        </p:nvSpPr>
        <p:spPr>
          <a:xfrm>
            <a:off x="278287" y="3909997"/>
            <a:ext cx="11437202" cy="1127958"/>
          </a:xfrm>
          <a:prstGeom prst="hexagon">
            <a:avLst/>
          </a:prstGeom>
          <a:solidFill>
            <a:schemeClr val="accent6">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C. </a:t>
            </a:r>
            <a:r>
              <a:rPr lang="vi-VN" sz="3200" dirty="0">
                <a:solidFill>
                  <a:schemeClr val="tx1"/>
                </a:solidFill>
              </a:rPr>
              <a:t>Trong một tam giác, giao điểm của ba đường phân giác thì cách đều 3 đỉnh của tam giác đó.</a:t>
            </a:r>
            <a:endParaRPr lang="en-US" sz="3200" dirty="0">
              <a:solidFill>
                <a:schemeClr val="tx1"/>
              </a:solidFill>
            </a:endParaRPr>
          </a:p>
        </p:txBody>
      </p:sp>
      <p:sp>
        <p:nvSpPr>
          <p:cNvPr id="7" name="Choice_B"/>
          <p:cNvSpPr/>
          <p:nvPr/>
        </p:nvSpPr>
        <p:spPr>
          <a:xfrm>
            <a:off x="278287" y="2790404"/>
            <a:ext cx="11437202" cy="1085452"/>
          </a:xfrm>
          <a:prstGeom prst="hexagon">
            <a:avLst/>
          </a:prstGeom>
          <a:solidFill>
            <a:schemeClr val="accent6">
              <a:lumMod val="40000"/>
              <a:lumOff val="60000"/>
            </a:schemeClr>
          </a:solidFill>
          <a:ln/>
        </p:spPr>
        <p:style>
          <a:lnRef idx="3">
            <a:schemeClr val="lt1"/>
          </a:lnRef>
          <a:fillRef idx="1">
            <a:schemeClr val="accent1"/>
          </a:fillRef>
          <a:effectRef idx="1">
            <a:schemeClr val="accent1"/>
          </a:effectRef>
          <a:fontRef idx="minor">
            <a:schemeClr val="lt1"/>
          </a:fontRef>
        </p:style>
        <p:txBody>
          <a:bodyPr rtlCol="0" anchor="ctr"/>
          <a:lstStyle/>
          <a:p>
            <a:r>
              <a:rPr lang="en-US" sz="3200" b="1" dirty="0" smtClean="0">
                <a:solidFill>
                  <a:schemeClr val="tx1"/>
                </a:solidFill>
              </a:rPr>
              <a:t>B. </a:t>
            </a:r>
            <a:r>
              <a:rPr lang="vi-VN" sz="3200" dirty="0">
                <a:solidFill>
                  <a:schemeClr val="tx1"/>
                </a:solidFill>
              </a:rPr>
              <a:t>Trong một tam giác, giao điểm của ba đường phân giác là trọng tâm của tam giác đó</a:t>
            </a:r>
            <a:r>
              <a:rPr lang="vi-VN" sz="3200" b="1" dirty="0">
                <a:solidFill>
                  <a:schemeClr val="tx1"/>
                </a:solidFill>
              </a:rPr>
              <a:t>.	</a:t>
            </a:r>
            <a:endParaRPr lang="en-US" sz="3200" dirty="0">
              <a:solidFill>
                <a:schemeClr val="tx1"/>
              </a:solidFill>
            </a:endParaRPr>
          </a:p>
        </p:txBody>
      </p:sp>
      <p:sp>
        <p:nvSpPr>
          <p:cNvPr id="4" name="Choice_A"/>
          <p:cNvSpPr/>
          <p:nvPr/>
        </p:nvSpPr>
        <p:spPr>
          <a:xfrm>
            <a:off x="278287" y="1651860"/>
            <a:ext cx="11437202" cy="1090572"/>
          </a:xfrm>
          <a:prstGeom prst="hexagon">
            <a:avLst/>
          </a:prstGeom>
          <a:solidFill>
            <a:schemeClr val="accent6">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r>
              <a:rPr lang="en-US" sz="3200" b="1" dirty="0" smtClean="0">
                <a:solidFill>
                  <a:schemeClr val="tx1"/>
                </a:solidFill>
              </a:rPr>
              <a:t>A. </a:t>
            </a:r>
            <a:r>
              <a:rPr lang="vi-VN" sz="3200" dirty="0">
                <a:solidFill>
                  <a:schemeClr val="tx1"/>
                </a:solidFill>
              </a:rPr>
              <a:t>Trong một tam giác, giao điểm của ba đường phân giác thì cách đều ba cạnh của tam giác </a:t>
            </a:r>
            <a:r>
              <a:rPr lang="vi-VN" sz="3200" dirty="0" smtClean="0">
                <a:solidFill>
                  <a:schemeClr val="tx1"/>
                </a:solidFill>
              </a:rPr>
              <a:t>đó</a:t>
            </a:r>
            <a:r>
              <a:rPr lang="en-US" sz="3200" dirty="0" smtClean="0">
                <a:solidFill>
                  <a:schemeClr val="tx1"/>
                </a:solidFill>
              </a:rPr>
              <a:t>.</a:t>
            </a:r>
            <a:r>
              <a:rPr lang="vi-VN" sz="3200" dirty="0">
                <a:solidFill>
                  <a:schemeClr val="tx1"/>
                </a:solidFill>
              </a:rPr>
              <a:t>	</a:t>
            </a:r>
            <a:endParaRPr lang="en-US" sz="3200" dirty="0">
              <a:solidFill>
                <a:schemeClr val="tx1"/>
              </a:solidFill>
            </a:endParaRPr>
          </a:p>
        </p:txBody>
      </p:sp>
      <p:sp>
        <p:nvSpPr>
          <p:cNvPr id="8" name="Question"/>
          <p:cNvSpPr/>
          <p:nvPr/>
        </p:nvSpPr>
        <p:spPr>
          <a:xfrm>
            <a:off x="278287" y="209409"/>
            <a:ext cx="11437202" cy="1378424"/>
          </a:xfrm>
          <a:prstGeom prst="hexagon">
            <a:avLst/>
          </a:prstGeom>
          <a:solidFill>
            <a:schemeClr val="tx2"/>
          </a:solidFill>
          <a:ln/>
        </p:spPr>
        <p:style>
          <a:lnRef idx="3">
            <a:schemeClr val="lt1"/>
          </a:lnRef>
          <a:fillRef idx="1">
            <a:schemeClr val="accent4"/>
          </a:fillRef>
          <a:effectRef idx="1">
            <a:schemeClr val="accent4"/>
          </a:effectRef>
          <a:fontRef idx="minor">
            <a:schemeClr val="lt1"/>
          </a:fontRef>
        </p:style>
        <p:txBody>
          <a:bodyPr rtlCol="0" anchor="ctr">
            <a:normAutofit/>
          </a:bodyPr>
          <a:lstStyle/>
          <a:p>
            <a:r>
              <a:rPr lang="vi-VN" sz="4000" b="1" dirty="0">
                <a:solidFill>
                  <a:schemeClr val="bg1"/>
                </a:solidFill>
                <a:latin typeface="Times New Roman" panose="02020603050405020304" pitchFamily="18" charset="0"/>
                <a:cs typeface="Times New Roman" panose="02020603050405020304" pitchFamily="18" charset="0"/>
              </a:rPr>
              <a:t>Câu </a:t>
            </a:r>
            <a:r>
              <a:rPr lang="en-US" sz="4000" b="1" dirty="0">
                <a:solidFill>
                  <a:schemeClr val="bg1"/>
                </a:solidFill>
                <a:latin typeface="Times New Roman" panose="02020603050405020304" pitchFamily="18" charset="0"/>
                <a:cs typeface="Times New Roman" panose="02020603050405020304" pitchFamily="18" charset="0"/>
              </a:rPr>
              <a:t>2</a:t>
            </a:r>
            <a:r>
              <a:rPr lang="vi-VN" sz="4000" b="1" dirty="0" smtClean="0">
                <a:solidFill>
                  <a:schemeClr val="bg1"/>
                </a:solidFill>
                <a:latin typeface="Times New Roman" panose="02020603050405020304" pitchFamily="18" charset="0"/>
                <a:cs typeface="Times New Roman" panose="02020603050405020304" pitchFamily="18" charset="0"/>
              </a:rPr>
              <a:t>: </a:t>
            </a:r>
            <a:r>
              <a:rPr lang="vi-VN" sz="4000" dirty="0" smtClean="0">
                <a:solidFill>
                  <a:schemeClr val="bg1"/>
                </a:solidFill>
                <a:latin typeface="Times New Roman" panose="02020603050405020304" pitchFamily="18" charset="0"/>
                <a:cs typeface="Times New Roman" panose="02020603050405020304" pitchFamily="18" charset="0"/>
              </a:rPr>
              <a:t>Chọn </a:t>
            </a:r>
            <a:r>
              <a:rPr lang="vi-VN" sz="4000" dirty="0">
                <a:solidFill>
                  <a:schemeClr val="bg1"/>
                </a:solidFill>
                <a:latin typeface="Times New Roman" panose="02020603050405020304" pitchFamily="18" charset="0"/>
                <a:cs typeface="Times New Roman" panose="02020603050405020304" pitchFamily="18" charset="0"/>
              </a:rPr>
              <a:t>câu trả lời </a:t>
            </a:r>
            <a:r>
              <a:rPr lang="vi-VN" sz="4000" dirty="0" smtClean="0">
                <a:solidFill>
                  <a:schemeClr val="bg1"/>
                </a:solidFill>
                <a:latin typeface="Times New Roman" panose="02020603050405020304" pitchFamily="18" charset="0"/>
                <a:cs typeface="Times New Roman" panose="02020603050405020304" pitchFamily="18" charset="0"/>
              </a:rPr>
              <a:t>đúng</a:t>
            </a:r>
            <a:r>
              <a:rPr lang="en-US" sz="4000" dirty="0" smtClean="0">
                <a:solidFill>
                  <a:schemeClr val="bg1"/>
                </a:solidFill>
                <a:latin typeface="Times New Roman" panose="02020603050405020304" pitchFamily="18" charset="0"/>
                <a:cs typeface="Times New Roman" panose="02020603050405020304" pitchFamily="18" charset="0"/>
              </a:rPr>
              <a:t> ?</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180" name="Rectangle: Rounded Corners 174">
            <a:extLst>
              <a:ext uri="{FF2B5EF4-FFF2-40B4-BE49-F238E27FC236}">
                <a16:creationId xmlns:a16="http://schemas.microsoft.com/office/drawing/2014/main" id="{52691D40-8C0E-4667-A610-1C54EA7D9EE2}"/>
              </a:ext>
            </a:extLst>
          </p:cNvPr>
          <p:cNvSpPr/>
          <p:nvPr/>
        </p:nvSpPr>
        <p:spPr>
          <a:xfrm>
            <a:off x="9539694" y="6065743"/>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9563932" y="6153537"/>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9511065" y="6104763"/>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9539903" y="6138904"/>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9512668" y="6095007"/>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9538300" y="6075499"/>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9541297" y="6124270"/>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9542900" y="6104761"/>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9615426" y="6124273"/>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9573390" y="6075499"/>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9563932" y="6075499"/>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9554574" y="6104762"/>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20" name="Choice_C"/>
          <p:cNvSpPr/>
          <p:nvPr/>
        </p:nvSpPr>
        <p:spPr>
          <a:xfrm>
            <a:off x="306994" y="1651860"/>
            <a:ext cx="11437202" cy="1090576"/>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A. </a:t>
            </a:r>
            <a:r>
              <a:rPr lang="vi-VN" sz="3200" dirty="0">
                <a:solidFill>
                  <a:schemeClr val="tx1"/>
                </a:solidFill>
              </a:rPr>
              <a:t>Trong một tam giác, giao điểm của ba đường phân giác thì cách đều ba cạnh của tam giác đó</a:t>
            </a:r>
            <a:r>
              <a:rPr lang="en-US" sz="3200" dirty="0">
                <a:solidFill>
                  <a:schemeClr val="tx1"/>
                </a:solidFill>
              </a:rPr>
              <a:t>.</a:t>
            </a:r>
            <a:endParaRPr lang="en-US" sz="3200" dirty="0">
              <a:solidFill>
                <a:schemeClr val="tx1"/>
              </a:solidFill>
            </a:endParaRPr>
          </a:p>
        </p:txBody>
      </p:sp>
    </p:spTree>
    <p:extLst>
      <p:ext uri="{BB962C8B-B14F-4D97-AF65-F5344CB8AC3E}">
        <p14:creationId xmlns:p14="http://schemas.microsoft.com/office/powerpoint/2010/main" val="34123027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80"/>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1000"/>
                                  </p:stCondLst>
                                  <p:childTnLst>
                                    <p:set>
                                      <p:cBhvr>
                                        <p:cTn id="34" dur="1" fill="hold">
                                          <p:stCondLst>
                                            <p:cond delay="499"/>
                                          </p:stCondLst>
                                        </p:cTn>
                                        <p:tgtEl>
                                          <p:spTgt spid="181"/>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1000"/>
                                  </p:stCondLst>
                                  <p:childTnLst>
                                    <p:set>
                                      <p:cBhvr>
                                        <p:cTn id="37" dur="1" fill="hold">
                                          <p:stCondLst>
                                            <p:cond delay="499"/>
                                          </p:stCondLst>
                                        </p:cTn>
                                        <p:tgtEl>
                                          <p:spTgt spid="182"/>
                                        </p:tgtEl>
                                        <p:attrNameLst>
                                          <p:attrName>style.visibility</p:attrName>
                                        </p:attrNameLst>
                                      </p:cBhvr>
                                      <p:to>
                                        <p:strVal val="visible"/>
                                      </p:to>
                                    </p:set>
                                  </p:childTnLst>
                                </p:cTn>
                              </p:par>
                            </p:childTnLst>
                          </p:cTn>
                        </p:par>
                        <p:par>
                          <p:cTn id="38" fill="hold">
                            <p:stCondLst>
                              <p:cond delay="3500"/>
                            </p:stCondLst>
                            <p:childTnLst>
                              <p:par>
                                <p:cTn id="39" presetID="1" presetClass="entr" presetSubtype="0" fill="hold" grpId="0" nodeType="afterEffect">
                                  <p:stCondLst>
                                    <p:cond delay="1000"/>
                                  </p:stCondLst>
                                  <p:childTnLst>
                                    <p:set>
                                      <p:cBhvr>
                                        <p:cTn id="40" dur="1" fill="hold">
                                          <p:stCondLst>
                                            <p:cond delay="499"/>
                                          </p:stCondLst>
                                        </p:cTn>
                                        <p:tgtEl>
                                          <p:spTgt spid="183"/>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1000"/>
                                  </p:stCondLst>
                                  <p:childTnLst>
                                    <p:set>
                                      <p:cBhvr>
                                        <p:cTn id="43" dur="1" fill="hold">
                                          <p:stCondLst>
                                            <p:cond delay="499"/>
                                          </p:stCondLst>
                                        </p:cTn>
                                        <p:tgtEl>
                                          <p:spTgt spid="184"/>
                                        </p:tgtEl>
                                        <p:attrNameLst>
                                          <p:attrName>style.visibility</p:attrName>
                                        </p:attrNameLst>
                                      </p:cBhvr>
                                      <p:to>
                                        <p:strVal val="visible"/>
                                      </p:to>
                                    </p:set>
                                  </p:childTnLst>
                                </p:cTn>
                              </p:par>
                            </p:childTnLst>
                          </p:cTn>
                        </p:par>
                        <p:par>
                          <p:cTn id="44" fill="hold">
                            <p:stCondLst>
                              <p:cond delay="6500"/>
                            </p:stCondLst>
                            <p:childTnLst>
                              <p:par>
                                <p:cTn id="45" presetID="1" presetClass="entr" presetSubtype="0" fill="hold" grpId="0" nodeType="afterEffect">
                                  <p:stCondLst>
                                    <p:cond delay="1000"/>
                                  </p:stCondLst>
                                  <p:childTnLst>
                                    <p:set>
                                      <p:cBhvr>
                                        <p:cTn id="46" dur="1" fill="hold">
                                          <p:stCondLst>
                                            <p:cond delay="499"/>
                                          </p:stCondLst>
                                        </p:cTn>
                                        <p:tgtEl>
                                          <p:spTgt spid="185"/>
                                        </p:tgtEl>
                                        <p:attrNameLst>
                                          <p:attrName>style.visibility</p:attrName>
                                        </p:attrNameLst>
                                      </p:cBhvr>
                                      <p:to>
                                        <p:strVal val="visible"/>
                                      </p:to>
                                    </p:set>
                                  </p:childTnLst>
                                </p:cTn>
                              </p:par>
                            </p:childTnLst>
                          </p:cTn>
                        </p:par>
                        <p:par>
                          <p:cTn id="47" fill="hold">
                            <p:stCondLst>
                              <p:cond delay="8000"/>
                            </p:stCondLst>
                            <p:childTnLst>
                              <p:par>
                                <p:cTn id="48" presetID="1" presetClass="entr" presetSubtype="0" fill="hold" grpId="0" nodeType="afterEffect">
                                  <p:stCondLst>
                                    <p:cond delay="1000"/>
                                  </p:stCondLst>
                                  <p:childTnLst>
                                    <p:set>
                                      <p:cBhvr>
                                        <p:cTn id="49" dur="1" fill="hold">
                                          <p:stCondLst>
                                            <p:cond delay="499"/>
                                          </p:stCondLst>
                                        </p:cTn>
                                        <p:tgtEl>
                                          <p:spTgt spid="186"/>
                                        </p:tgtEl>
                                        <p:attrNameLst>
                                          <p:attrName>style.visibility</p:attrName>
                                        </p:attrNameLst>
                                      </p:cBhvr>
                                      <p:to>
                                        <p:strVal val="visible"/>
                                      </p:to>
                                    </p:set>
                                  </p:childTnLst>
                                </p:cTn>
                              </p:par>
                            </p:childTnLst>
                          </p:cTn>
                        </p:par>
                        <p:par>
                          <p:cTn id="50" fill="hold">
                            <p:stCondLst>
                              <p:cond delay="9500"/>
                            </p:stCondLst>
                            <p:childTnLst>
                              <p:par>
                                <p:cTn id="51" presetID="1" presetClass="entr" presetSubtype="0" fill="hold" grpId="0" nodeType="afterEffect">
                                  <p:stCondLst>
                                    <p:cond delay="1000"/>
                                  </p:stCondLst>
                                  <p:childTnLst>
                                    <p:set>
                                      <p:cBhvr>
                                        <p:cTn id="52" dur="1" fill="hold">
                                          <p:stCondLst>
                                            <p:cond delay="499"/>
                                          </p:stCondLst>
                                        </p:cTn>
                                        <p:tgtEl>
                                          <p:spTgt spid="187"/>
                                        </p:tgtEl>
                                        <p:attrNameLst>
                                          <p:attrName>style.visibility</p:attrName>
                                        </p:attrNameLst>
                                      </p:cBhvr>
                                      <p:to>
                                        <p:strVal val="visible"/>
                                      </p:to>
                                    </p:set>
                                  </p:childTnLst>
                                </p:cTn>
                              </p:par>
                            </p:childTnLst>
                          </p:cTn>
                        </p:par>
                        <p:par>
                          <p:cTn id="53" fill="hold">
                            <p:stCondLst>
                              <p:cond delay="11000"/>
                            </p:stCondLst>
                            <p:childTnLst>
                              <p:par>
                                <p:cTn id="54" presetID="1" presetClass="entr" presetSubtype="0" fill="hold" grpId="0" nodeType="afterEffect">
                                  <p:stCondLst>
                                    <p:cond delay="1000"/>
                                  </p:stCondLst>
                                  <p:childTnLst>
                                    <p:set>
                                      <p:cBhvr>
                                        <p:cTn id="55" dur="1" fill="hold">
                                          <p:stCondLst>
                                            <p:cond delay="499"/>
                                          </p:stCondLst>
                                        </p:cTn>
                                        <p:tgtEl>
                                          <p:spTgt spid="188"/>
                                        </p:tgtEl>
                                        <p:attrNameLst>
                                          <p:attrName>style.visibility</p:attrName>
                                        </p:attrNameLst>
                                      </p:cBhvr>
                                      <p:to>
                                        <p:strVal val="visible"/>
                                      </p:to>
                                    </p:set>
                                  </p:childTnLst>
                                </p:cTn>
                              </p:par>
                            </p:childTnLst>
                          </p:cTn>
                        </p:par>
                        <p:par>
                          <p:cTn id="56" fill="hold">
                            <p:stCondLst>
                              <p:cond delay="12500"/>
                            </p:stCondLst>
                            <p:childTnLst>
                              <p:par>
                                <p:cTn id="57" presetID="1" presetClass="entr" presetSubtype="0" fill="hold" grpId="0" nodeType="afterEffect">
                                  <p:stCondLst>
                                    <p:cond delay="1000"/>
                                  </p:stCondLst>
                                  <p:childTnLst>
                                    <p:set>
                                      <p:cBhvr>
                                        <p:cTn id="58" dur="1" fill="hold">
                                          <p:stCondLst>
                                            <p:cond delay="499"/>
                                          </p:stCondLst>
                                        </p:cTn>
                                        <p:tgtEl>
                                          <p:spTgt spid="189"/>
                                        </p:tgtEl>
                                        <p:attrNameLst>
                                          <p:attrName>style.visibility</p:attrName>
                                        </p:attrNameLst>
                                      </p:cBhvr>
                                      <p:to>
                                        <p:strVal val="visible"/>
                                      </p:to>
                                    </p:set>
                                  </p:childTnLst>
                                </p:cTn>
                              </p:par>
                            </p:childTnLst>
                          </p:cTn>
                        </p:par>
                        <p:par>
                          <p:cTn id="59" fill="hold">
                            <p:stCondLst>
                              <p:cond delay="14000"/>
                            </p:stCondLst>
                            <p:childTnLst>
                              <p:par>
                                <p:cTn id="60" presetID="1" presetClass="entr" presetSubtype="0" fill="hold" grpId="0" nodeType="afterEffect">
                                  <p:stCondLst>
                                    <p:cond delay="1000"/>
                                  </p:stCondLst>
                                  <p:childTnLst>
                                    <p:set>
                                      <p:cBhvr>
                                        <p:cTn id="61" dur="1" fill="hold">
                                          <p:stCondLst>
                                            <p:cond delay="499"/>
                                          </p:stCondLst>
                                        </p:cTn>
                                        <p:tgtEl>
                                          <p:spTgt spid="19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2" fill="hold">
                            <p:stCondLst>
                              <p:cond delay="15500"/>
                            </p:stCondLst>
                            <p:childTnLst>
                              <p:par>
                                <p:cTn id="63" presetID="1" presetClass="entr" presetSubtype="0" fill="hold" grpId="0" nodeType="afterEffect">
                                  <p:stCondLst>
                                    <p:cond delay="1000"/>
                                  </p:stCondLst>
                                  <p:childTnLst>
                                    <p:set>
                                      <p:cBhvr>
                                        <p:cTn id="64" dur="1" fill="hold">
                                          <p:stCondLst>
                                            <p:cond delay="499"/>
                                          </p:stCondLst>
                                        </p:cTn>
                                        <p:tgtEl>
                                          <p:spTgt spid="19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alarm clock.wav"/>
                                        </p:tgtEl>
                                      </p:cMediaNode>
                                    </p:audio>
                                  </p:subTnLst>
                                </p:cTn>
                              </p:par>
                            </p:childTnLst>
                          </p:cTn>
                        </p:par>
                        <p:par>
                          <p:cTn id="65" fill="hold">
                            <p:stCondLst>
                              <p:cond delay="17000"/>
                            </p:stCondLst>
                            <p:childTnLst>
                              <p:par>
                                <p:cTn id="66" presetID="16" presetClass="entr" presetSubtype="21"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barn(inVertical)">
                                      <p:cBhvr>
                                        <p:cTn id="68" dur="1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autoUpdateAnimBg="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ice_D"/>
          <p:cNvSpPr/>
          <p:nvPr/>
        </p:nvSpPr>
        <p:spPr>
          <a:xfrm>
            <a:off x="6656438" y="4262577"/>
            <a:ext cx="5078157" cy="1005840"/>
          </a:xfrm>
          <a:prstGeom prst="hexagon">
            <a:avLst/>
          </a:prstGeom>
          <a:solidFill>
            <a:schemeClr val="accent6">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1"/>
                </a:solidFill>
              </a:rPr>
              <a:t>D</a:t>
            </a:r>
            <a:r>
              <a:rPr lang="en-US" sz="3200" b="1" dirty="0">
                <a:solidFill>
                  <a:schemeClr val="tx1"/>
                </a:solidFill>
              </a:rPr>
              <a:t>. </a:t>
            </a:r>
            <a:r>
              <a:rPr lang="en-US" sz="3200" dirty="0" err="1">
                <a:solidFill>
                  <a:schemeClr val="tx1"/>
                </a:solidFill>
              </a:rPr>
              <a:t>Nằm</a:t>
            </a:r>
            <a:r>
              <a:rPr lang="en-US" sz="3200" dirty="0">
                <a:solidFill>
                  <a:schemeClr val="tx1"/>
                </a:solidFill>
              </a:rPr>
              <a:t> </a:t>
            </a:r>
            <a:r>
              <a:rPr lang="en-US" sz="3200" dirty="0" err="1">
                <a:solidFill>
                  <a:schemeClr val="tx1"/>
                </a:solidFill>
              </a:rPr>
              <a:t>bên</a:t>
            </a:r>
            <a:r>
              <a:rPr lang="en-US" sz="3200" dirty="0">
                <a:solidFill>
                  <a:schemeClr val="tx1"/>
                </a:solidFill>
              </a:rPr>
              <a:t> </a:t>
            </a:r>
            <a:r>
              <a:rPr lang="en-US" sz="3200" dirty="0" err="1">
                <a:solidFill>
                  <a:schemeClr val="tx1"/>
                </a:solidFill>
              </a:rPr>
              <a:t>ngoài</a:t>
            </a:r>
            <a:r>
              <a:rPr lang="en-US" sz="3200" dirty="0">
                <a:solidFill>
                  <a:schemeClr val="tx1"/>
                </a:solidFill>
              </a:rPr>
              <a:t> tam </a:t>
            </a:r>
            <a:r>
              <a:rPr lang="en-US" sz="3200" dirty="0" err="1">
                <a:solidFill>
                  <a:schemeClr val="tx1"/>
                </a:solidFill>
              </a:rPr>
              <a:t>giác</a:t>
            </a:r>
            <a:r>
              <a:rPr lang="en-US" sz="3200" dirty="0">
                <a:solidFill>
                  <a:schemeClr val="tx1"/>
                </a:solidFill>
              </a:rPr>
              <a:t> </a:t>
            </a:r>
            <a:endParaRPr lang="en-US" sz="3200" dirty="0">
              <a:solidFill>
                <a:schemeClr val="tx1"/>
              </a:solidFill>
            </a:endParaRPr>
          </a:p>
        </p:txBody>
      </p:sp>
      <p:sp>
        <p:nvSpPr>
          <p:cNvPr id="5" name="Choice_C"/>
          <p:cNvSpPr/>
          <p:nvPr/>
        </p:nvSpPr>
        <p:spPr>
          <a:xfrm>
            <a:off x="6656438" y="3028034"/>
            <a:ext cx="5078157" cy="1005840"/>
          </a:xfrm>
          <a:prstGeom prst="hexagon">
            <a:avLst/>
          </a:prstGeom>
          <a:solidFill>
            <a:srgbClr val="00B0F0"/>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1"/>
                </a:solidFill>
              </a:rPr>
              <a:t>C. </a:t>
            </a:r>
            <a:r>
              <a:rPr lang="en-US" sz="3200" dirty="0" err="1">
                <a:solidFill>
                  <a:schemeClr val="tx1"/>
                </a:solidFill>
              </a:rPr>
              <a:t>Nằm</a:t>
            </a:r>
            <a:r>
              <a:rPr lang="en-US" sz="3200" dirty="0">
                <a:solidFill>
                  <a:schemeClr val="tx1"/>
                </a:solidFill>
              </a:rPr>
              <a:t> </a:t>
            </a:r>
            <a:r>
              <a:rPr lang="en-US" sz="3200" dirty="0" err="1">
                <a:solidFill>
                  <a:schemeClr val="tx1"/>
                </a:solidFill>
              </a:rPr>
              <a:t>bên</a:t>
            </a:r>
            <a:r>
              <a:rPr lang="en-US" sz="3200" dirty="0">
                <a:solidFill>
                  <a:schemeClr val="tx1"/>
                </a:solidFill>
              </a:rPr>
              <a:t> </a:t>
            </a:r>
            <a:r>
              <a:rPr lang="en-US" sz="3200" dirty="0" err="1">
                <a:solidFill>
                  <a:schemeClr val="tx1"/>
                </a:solidFill>
              </a:rPr>
              <a:t>trong</a:t>
            </a:r>
            <a:r>
              <a:rPr lang="en-US" sz="3200" dirty="0">
                <a:solidFill>
                  <a:schemeClr val="tx1"/>
                </a:solidFill>
              </a:rPr>
              <a:t> tam </a:t>
            </a:r>
            <a:r>
              <a:rPr lang="en-US" sz="3200" dirty="0" err="1">
                <a:solidFill>
                  <a:schemeClr val="tx1"/>
                </a:solidFill>
              </a:rPr>
              <a:t>giác</a:t>
            </a:r>
            <a:endParaRPr lang="en-US" sz="3200" dirty="0">
              <a:solidFill>
                <a:schemeClr val="tx1"/>
              </a:solidFill>
            </a:endParaRPr>
          </a:p>
        </p:txBody>
      </p:sp>
      <p:sp>
        <p:nvSpPr>
          <p:cNvPr id="7" name="Choice_B"/>
          <p:cNvSpPr/>
          <p:nvPr/>
        </p:nvSpPr>
        <p:spPr>
          <a:xfrm>
            <a:off x="297393" y="4278205"/>
            <a:ext cx="4835048" cy="1005840"/>
          </a:xfrm>
          <a:prstGeom prst="hexagon">
            <a:avLst/>
          </a:prstGeom>
          <a:solidFill>
            <a:schemeClr val="accent6">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1"/>
                </a:solidFill>
              </a:rPr>
              <a:t>B. </a:t>
            </a:r>
            <a:r>
              <a:rPr lang="en-US" sz="3200" dirty="0" err="1">
                <a:solidFill>
                  <a:schemeClr val="tx1"/>
                </a:solidFill>
              </a:rPr>
              <a:t>Là</a:t>
            </a:r>
            <a:r>
              <a:rPr lang="en-US" sz="3200" dirty="0">
                <a:solidFill>
                  <a:schemeClr val="tx1"/>
                </a:solidFill>
              </a:rPr>
              <a:t> </a:t>
            </a:r>
            <a:r>
              <a:rPr lang="en-US" sz="3200" dirty="0" err="1">
                <a:solidFill>
                  <a:schemeClr val="tx1"/>
                </a:solidFill>
              </a:rPr>
              <a:t>trung</a:t>
            </a:r>
            <a:r>
              <a:rPr lang="en-US" sz="3200" dirty="0">
                <a:solidFill>
                  <a:schemeClr val="tx1"/>
                </a:solidFill>
              </a:rPr>
              <a:t> </a:t>
            </a:r>
            <a:r>
              <a:rPr lang="en-US" sz="3200" dirty="0" err="1">
                <a:solidFill>
                  <a:schemeClr val="tx1"/>
                </a:solidFill>
              </a:rPr>
              <a:t>điểm</a:t>
            </a:r>
            <a:r>
              <a:rPr lang="en-US" sz="3200" dirty="0">
                <a:solidFill>
                  <a:schemeClr val="tx1"/>
                </a:solidFill>
              </a:rPr>
              <a:t> của AC </a:t>
            </a:r>
            <a:endParaRPr lang="en-US" sz="3200" dirty="0">
              <a:solidFill>
                <a:schemeClr val="tx1"/>
              </a:solidFill>
            </a:endParaRPr>
          </a:p>
        </p:txBody>
      </p:sp>
      <p:sp>
        <p:nvSpPr>
          <p:cNvPr id="4" name="Choice_A"/>
          <p:cNvSpPr/>
          <p:nvPr/>
        </p:nvSpPr>
        <p:spPr>
          <a:xfrm>
            <a:off x="297394" y="3028034"/>
            <a:ext cx="4835046" cy="1005840"/>
          </a:xfrm>
          <a:prstGeom prst="hexagon">
            <a:avLst/>
          </a:prstGeom>
          <a:solidFill>
            <a:srgbClr val="00B0F0"/>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1"/>
                </a:solidFill>
              </a:rPr>
              <a:t>A. </a:t>
            </a:r>
            <a:r>
              <a:rPr lang="en-US" sz="3200" dirty="0" err="1">
                <a:solidFill>
                  <a:schemeClr val="tx1"/>
                </a:solidFill>
              </a:rPr>
              <a:t>Trùng</a:t>
            </a:r>
            <a:r>
              <a:rPr lang="en-US" sz="3200" dirty="0">
                <a:solidFill>
                  <a:schemeClr val="tx1"/>
                </a:solidFill>
              </a:rPr>
              <a:t> </a:t>
            </a:r>
            <a:r>
              <a:rPr lang="en-US" sz="3200" dirty="0" err="1">
                <a:solidFill>
                  <a:schemeClr val="tx1"/>
                </a:solidFill>
              </a:rPr>
              <a:t>với</a:t>
            </a:r>
            <a:r>
              <a:rPr lang="en-US" sz="3200" dirty="0">
                <a:solidFill>
                  <a:schemeClr val="tx1"/>
                </a:solidFill>
              </a:rPr>
              <a:t> </a:t>
            </a:r>
            <a:r>
              <a:rPr lang="en-US" sz="3200" dirty="0" err="1">
                <a:solidFill>
                  <a:schemeClr val="tx1"/>
                </a:solidFill>
              </a:rPr>
              <a:t>điểm</a:t>
            </a:r>
            <a:r>
              <a:rPr lang="en-US" sz="3200" dirty="0">
                <a:solidFill>
                  <a:schemeClr val="tx1"/>
                </a:solidFill>
              </a:rPr>
              <a:t> B</a:t>
            </a:r>
            <a:endParaRPr lang="en-US" sz="3200" dirty="0">
              <a:solidFill>
                <a:schemeClr val="tx1"/>
              </a:solidFill>
            </a:endParaRPr>
          </a:p>
        </p:txBody>
      </p:sp>
      <p:sp>
        <p:nvSpPr>
          <p:cNvPr id="8" name="Question"/>
          <p:cNvSpPr/>
          <p:nvPr/>
        </p:nvSpPr>
        <p:spPr>
          <a:xfrm>
            <a:off x="297393" y="689348"/>
            <a:ext cx="11437202" cy="1378424"/>
          </a:xfrm>
          <a:prstGeom prst="hexagon">
            <a:avLst/>
          </a:prstGeom>
          <a:ln/>
        </p:spPr>
        <p:style>
          <a:lnRef idx="2">
            <a:schemeClr val="accent5">
              <a:shade val="50000"/>
            </a:schemeClr>
          </a:lnRef>
          <a:fillRef idx="1003">
            <a:schemeClr val="dk2"/>
          </a:fillRef>
          <a:effectRef idx="0">
            <a:schemeClr val="accent5"/>
          </a:effectRef>
          <a:fontRef idx="minor">
            <a:schemeClr val="lt1"/>
          </a:fontRef>
        </p:style>
        <p:txBody>
          <a:bodyPr rtlCol="0" anchor="ctr">
            <a:noAutofit/>
          </a:bodyPr>
          <a:lstStyle/>
          <a:p>
            <a:pPr>
              <a:spcAft>
                <a:spcPts val="0"/>
              </a:spcAft>
              <a:tabLst>
                <a:tab pos="1979930" algn="l"/>
                <a:tab pos="3599815" algn="l"/>
                <a:tab pos="5219700" algn="l"/>
              </a:tabLst>
            </a:pPr>
            <a:r>
              <a:rPr lang="en-US" sz="3700" b="1" dirty="0" err="1">
                <a:solidFill>
                  <a:schemeClr val="bg1"/>
                </a:solidFill>
                <a:latin typeface="Times New Roman" panose="02020603050405020304" pitchFamily="18" charset="0"/>
                <a:ea typeface="Times New Roman" panose="02020603050405020304" pitchFamily="18" charset="0"/>
              </a:rPr>
              <a:t>Câu</a:t>
            </a:r>
            <a:r>
              <a:rPr lang="en-US" sz="3700" b="1" dirty="0">
                <a:solidFill>
                  <a:schemeClr val="bg1"/>
                </a:solidFill>
                <a:latin typeface="Times New Roman" panose="02020603050405020304" pitchFamily="18" charset="0"/>
                <a:ea typeface="Times New Roman" panose="02020603050405020304" pitchFamily="18" charset="0"/>
              </a:rPr>
              <a:t> </a:t>
            </a:r>
            <a:r>
              <a:rPr lang="en-US" sz="3700" b="1" dirty="0">
                <a:solidFill>
                  <a:schemeClr val="bg1"/>
                </a:solidFill>
                <a:latin typeface="Times New Roman" panose="02020603050405020304" pitchFamily="18" charset="0"/>
                <a:ea typeface="Times New Roman" panose="02020603050405020304" pitchFamily="18" charset="0"/>
              </a:rPr>
              <a:t>3</a:t>
            </a:r>
            <a:r>
              <a:rPr lang="en-US" sz="3700" b="1" dirty="0" smtClean="0">
                <a:solidFill>
                  <a:schemeClr val="bg1"/>
                </a:solidFill>
                <a:latin typeface="Times New Roman" panose="02020603050405020304" pitchFamily="18" charset="0"/>
                <a:ea typeface="Times New Roman" panose="02020603050405020304" pitchFamily="18" charset="0"/>
              </a:rPr>
              <a:t>: </a:t>
            </a:r>
            <a:r>
              <a:rPr lang="en-US" sz="3700" dirty="0" smtClean="0">
                <a:solidFill>
                  <a:schemeClr val="bg1"/>
                </a:solidFill>
                <a:latin typeface="Times New Roman" panose="02020603050405020304" pitchFamily="18" charset="0"/>
                <a:ea typeface="Times New Roman" panose="02020603050405020304" pitchFamily="18" charset="0"/>
              </a:rPr>
              <a:t>Cho </a:t>
            </a:r>
            <a:r>
              <a:rPr lang="en-US" sz="3700" dirty="0">
                <a:solidFill>
                  <a:schemeClr val="bg1"/>
                </a:solidFill>
                <a:latin typeface="Times New Roman" panose="02020603050405020304" pitchFamily="18" charset="0"/>
                <a:ea typeface="Times New Roman" panose="02020603050405020304" pitchFamily="18" charset="0"/>
              </a:rPr>
              <a:t>tam </a:t>
            </a:r>
            <a:r>
              <a:rPr lang="en-US" sz="3700" dirty="0" err="1">
                <a:solidFill>
                  <a:schemeClr val="bg1"/>
                </a:solidFill>
                <a:latin typeface="Times New Roman" panose="02020603050405020304" pitchFamily="18" charset="0"/>
                <a:ea typeface="Times New Roman" panose="02020603050405020304" pitchFamily="18" charset="0"/>
              </a:rPr>
              <a:t>giác</a:t>
            </a:r>
            <a:r>
              <a:rPr lang="en-US" sz="3700" dirty="0">
                <a:solidFill>
                  <a:schemeClr val="bg1"/>
                </a:solidFill>
                <a:latin typeface="Times New Roman" panose="02020603050405020304" pitchFamily="18" charset="0"/>
                <a:ea typeface="Times New Roman" panose="02020603050405020304" pitchFamily="18" charset="0"/>
              </a:rPr>
              <a:t> ABC </a:t>
            </a:r>
            <a:r>
              <a:rPr lang="en-US" sz="3700" dirty="0" err="1">
                <a:solidFill>
                  <a:schemeClr val="bg1"/>
                </a:solidFill>
                <a:latin typeface="Times New Roman" panose="02020603050405020304" pitchFamily="18" charset="0"/>
                <a:ea typeface="Times New Roman" panose="02020603050405020304" pitchFamily="18" charset="0"/>
              </a:rPr>
              <a:t>vuông</a:t>
            </a:r>
            <a:r>
              <a:rPr lang="en-US" sz="3700" dirty="0">
                <a:solidFill>
                  <a:schemeClr val="bg1"/>
                </a:solidFill>
                <a:latin typeface="Times New Roman" panose="02020603050405020304" pitchFamily="18" charset="0"/>
                <a:ea typeface="Times New Roman" panose="02020603050405020304" pitchFamily="18" charset="0"/>
              </a:rPr>
              <a:t> </a:t>
            </a:r>
            <a:r>
              <a:rPr lang="en-US" sz="3700" dirty="0" err="1">
                <a:solidFill>
                  <a:schemeClr val="bg1"/>
                </a:solidFill>
                <a:latin typeface="Times New Roman" panose="02020603050405020304" pitchFamily="18" charset="0"/>
                <a:ea typeface="Times New Roman" panose="02020603050405020304" pitchFamily="18" charset="0"/>
              </a:rPr>
              <a:t>tại</a:t>
            </a:r>
            <a:r>
              <a:rPr lang="en-US" sz="3700" dirty="0">
                <a:solidFill>
                  <a:schemeClr val="bg1"/>
                </a:solidFill>
                <a:latin typeface="Times New Roman" panose="02020603050405020304" pitchFamily="18" charset="0"/>
                <a:ea typeface="Times New Roman" panose="02020603050405020304" pitchFamily="18" charset="0"/>
              </a:rPr>
              <a:t> B thì </a:t>
            </a:r>
            <a:r>
              <a:rPr lang="en-US" sz="3700" dirty="0" err="1">
                <a:solidFill>
                  <a:schemeClr val="bg1"/>
                </a:solidFill>
                <a:latin typeface="Times New Roman" panose="02020603050405020304" pitchFamily="18" charset="0"/>
                <a:ea typeface="Times New Roman" panose="02020603050405020304" pitchFamily="18" charset="0"/>
              </a:rPr>
              <a:t>trực</a:t>
            </a:r>
            <a:r>
              <a:rPr lang="en-US" sz="3700" dirty="0">
                <a:solidFill>
                  <a:schemeClr val="bg1"/>
                </a:solidFill>
                <a:latin typeface="Times New Roman" panose="02020603050405020304" pitchFamily="18" charset="0"/>
                <a:ea typeface="Times New Roman" panose="02020603050405020304" pitchFamily="18" charset="0"/>
              </a:rPr>
              <a:t> </a:t>
            </a:r>
            <a:r>
              <a:rPr lang="en-US" sz="3700" dirty="0" err="1">
                <a:solidFill>
                  <a:schemeClr val="bg1"/>
                </a:solidFill>
                <a:latin typeface="Times New Roman" panose="02020603050405020304" pitchFamily="18" charset="0"/>
                <a:ea typeface="Times New Roman" panose="02020603050405020304" pitchFamily="18" charset="0"/>
              </a:rPr>
              <a:t>tâm</a:t>
            </a:r>
            <a:r>
              <a:rPr lang="en-US" sz="3700" dirty="0">
                <a:solidFill>
                  <a:schemeClr val="bg1"/>
                </a:solidFill>
                <a:latin typeface="Times New Roman" panose="02020603050405020304" pitchFamily="18" charset="0"/>
                <a:ea typeface="Times New Roman" panose="02020603050405020304" pitchFamily="18" charset="0"/>
              </a:rPr>
              <a:t> của tam </a:t>
            </a:r>
            <a:r>
              <a:rPr lang="en-US" sz="3700" dirty="0" err="1">
                <a:solidFill>
                  <a:schemeClr val="bg1"/>
                </a:solidFill>
                <a:latin typeface="Times New Roman" panose="02020603050405020304" pitchFamily="18" charset="0"/>
                <a:ea typeface="Times New Roman" panose="02020603050405020304" pitchFamily="18" charset="0"/>
              </a:rPr>
              <a:t>giác</a:t>
            </a:r>
            <a:r>
              <a:rPr lang="en-US" sz="3700" dirty="0">
                <a:solidFill>
                  <a:schemeClr val="bg1"/>
                </a:solidFill>
                <a:latin typeface="Times New Roman" panose="02020603050405020304" pitchFamily="18" charset="0"/>
                <a:ea typeface="Times New Roman" panose="02020603050405020304" pitchFamily="18" charset="0"/>
              </a:rPr>
              <a:t> ABC :</a:t>
            </a:r>
            <a:endParaRPr lang="en-US" sz="3700" dirty="0">
              <a:solidFill>
                <a:schemeClr val="bg1"/>
              </a:solidFill>
              <a:effectLst/>
              <a:latin typeface="Times New Roman" panose="02020603050405020304" pitchFamily="18" charset="0"/>
              <a:ea typeface="Times New Roman" panose="02020603050405020304" pitchFamily="18" charset="0"/>
            </a:endParaRPr>
          </a:p>
        </p:txBody>
      </p:sp>
      <p:sp>
        <p:nvSpPr>
          <p:cNvPr id="180" name="Rectangle: Rounded Corners 174">
            <a:extLst>
              <a:ext uri="{FF2B5EF4-FFF2-40B4-BE49-F238E27FC236}">
                <a16:creationId xmlns:a16="http://schemas.microsoft.com/office/drawing/2014/main" id="{52691D40-8C0E-4667-A610-1C54EA7D9EE2}"/>
              </a:ext>
            </a:extLst>
          </p:cNvPr>
          <p:cNvSpPr/>
          <p:nvPr/>
        </p:nvSpPr>
        <p:spPr>
          <a:xfrm>
            <a:off x="4879204" y="543859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4903442" y="552639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4850575" y="5477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4879413" y="55117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4852178" y="546786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4877810" y="544835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4880807" y="549712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4882410" y="5477614"/>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4954936" y="549712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4830286" y="544834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4892611" y="544835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4898026" y="546785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19" name="Choice_C"/>
          <p:cNvSpPr/>
          <p:nvPr/>
        </p:nvSpPr>
        <p:spPr>
          <a:xfrm>
            <a:off x="292272" y="3028029"/>
            <a:ext cx="4840168"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A. </a:t>
            </a:r>
            <a:r>
              <a:rPr lang="en-US" sz="3200" dirty="0" err="1">
                <a:solidFill>
                  <a:schemeClr val="tx1"/>
                </a:solidFill>
              </a:rPr>
              <a:t>Trùng</a:t>
            </a:r>
            <a:r>
              <a:rPr lang="en-US" sz="3200" dirty="0">
                <a:solidFill>
                  <a:schemeClr val="tx1"/>
                </a:solidFill>
              </a:rPr>
              <a:t> </a:t>
            </a:r>
            <a:r>
              <a:rPr lang="en-US" sz="3200" dirty="0" err="1">
                <a:solidFill>
                  <a:schemeClr val="tx1"/>
                </a:solidFill>
              </a:rPr>
              <a:t>với</a:t>
            </a:r>
            <a:r>
              <a:rPr lang="en-US" sz="3200" dirty="0">
                <a:solidFill>
                  <a:schemeClr val="tx1"/>
                </a:solidFill>
              </a:rPr>
              <a:t> </a:t>
            </a:r>
            <a:r>
              <a:rPr lang="en-US" sz="3200" dirty="0" err="1">
                <a:solidFill>
                  <a:schemeClr val="tx1"/>
                </a:solidFill>
              </a:rPr>
              <a:t>điểm</a:t>
            </a:r>
            <a:r>
              <a:rPr lang="en-US" sz="3200" dirty="0">
                <a:solidFill>
                  <a:schemeClr val="tx1"/>
                </a:solidFill>
              </a:rPr>
              <a:t> </a:t>
            </a:r>
            <a:r>
              <a:rPr lang="en-US" sz="3200" dirty="0" smtClean="0">
                <a:solidFill>
                  <a:schemeClr val="tx1"/>
                </a:solidFill>
              </a:rPr>
              <a:t>B</a:t>
            </a:r>
            <a:endParaRPr lang="en-US" sz="3200" dirty="0">
              <a:solidFill>
                <a:schemeClr val="tx1"/>
              </a:solidFill>
            </a:endParaRPr>
          </a:p>
        </p:txBody>
      </p:sp>
    </p:spTree>
    <p:extLst>
      <p:ext uri="{BB962C8B-B14F-4D97-AF65-F5344CB8AC3E}">
        <p14:creationId xmlns:p14="http://schemas.microsoft.com/office/powerpoint/2010/main" val="39683930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80"/>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1000"/>
                                  </p:stCondLst>
                                  <p:childTnLst>
                                    <p:set>
                                      <p:cBhvr>
                                        <p:cTn id="34" dur="1" fill="hold">
                                          <p:stCondLst>
                                            <p:cond delay="499"/>
                                          </p:stCondLst>
                                        </p:cTn>
                                        <p:tgtEl>
                                          <p:spTgt spid="181"/>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1000"/>
                                  </p:stCondLst>
                                  <p:childTnLst>
                                    <p:set>
                                      <p:cBhvr>
                                        <p:cTn id="37" dur="1" fill="hold">
                                          <p:stCondLst>
                                            <p:cond delay="499"/>
                                          </p:stCondLst>
                                        </p:cTn>
                                        <p:tgtEl>
                                          <p:spTgt spid="182"/>
                                        </p:tgtEl>
                                        <p:attrNameLst>
                                          <p:attrName>style.visibility</p:attrName>
                                        </p:attrNameLst>
                                      </p:cBhvr>
                                      <p:to>
                                        <p:strVal val="visible"/>
                                      </p:to>
                                    </p:set>
                                  </p:childTnLst>
                                </p:cTn>
                              </p:par>
                            </p:childTnLst>
                          </p:cTn>
                        </p:par>
                        <p:par>
                          <p:cTn id="38" fill="hold">
                            <p:stCondLst>
                              <p:cond delay="3500"/>
                            </p:stCondLst>
                            <p:childTnLst>
                              <p:par>
                                <p:cTn id="39" presetID="1" presetClass="entr" presetSubtype="0" fill="hold" grpId="0" nodeType="afterEffect">
                                  <p:stCondLst>
                                    <p:cond delay="1000"/>
                                  </p:stCondLst>
                                  <p:childTnLst>
                                    <p:set>
                                      <p:cBhvr>
                                        <p:cTn id="40" dur="1" fill="hold">
                                          <p:stCondLst>
                                            <p:cond delay="499"/>
                                          </p:stCondLst>
                                        </p:cTn>
                                        <p:tgtEl>
                                          <p:spTgt spid="183"/>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1000"/>
                                  </p:stCondLst>
                                  <p:childTnLst>
                                    <p:set>
                                      <p:cBhvr>
                                        <p:cTn id="43" dur="1" fill="hold">
                                          <p:stCondLst>
                                            <p:cond delay="499"/>
                                          </p:stCondLst>
                                        </p:cTn>
                                        <p:tgtEl>
                                          <p:spTgt spid="184"/>
                                        </p:tgtEl>
                                        <p:attrNameLst>
                                          <p:attrName>style.visibility</p:attrName>
                                        </p:attrNameLst>
                                      </p:cBhvr>
                                      <p:to>
                                        <p:strVal val="visible"/>
                                      </p:to>
                                    </p:set>
                                  </p:childTnLst>
                                </p:cTn>
                              </p:par>
                            </p:childTnLst>
                          </p:cTn>
                        </p:par>
                        <p:par>
                          <p:cTn id="44" fill="hold">
                            <p:stCondLst>
                              <p:cond delay="6500"/>
                            </p:stCondLst>
                            <p:childTnLst>
                              <p:par>
                                <p:cTn id="45" presetID="1" presetClass="entr" presetSubtype="0" fill="hold" grpId="0" nodeType="afterEffect">
                                  <p:stCondLst>
                                    <p:cond delay="1000"/>
                                  </p:stCondLst>
                                  <p:childTnLst>
                                    <p:set>
                                      <p:cBhvr>
                                        <p:cTn id="46" dur="1" fill="hold">
                                          <p:stCondLst>
                                            <p:cond delay="499"/>
                                          </p:stCondLst>
                                        </p:cTn>
                                        <p:tgtEl>
                                          <p:spTgt spid="185"/>
                                        </p:tgtEl>
                                        <p:attrNameLst>
                                          <p:attrName>style.visibility</p:attrName>
                                        </p:attrNameLst>
                                      </p:cBhvr>
                                      <p:to>
                                        <p:strVal val="visible"/>
                                      </p:to>
                                    </p:set>
                                  </p:childTnLst>
                                </p:cTn>
                              </p:par>
                            </p:childTnLst>
                          </p:cTn>
                        </p:par>
                        <p:par>
                          <p:cTn id="47" fill="hold">
                            <p:stCondLst>
                              <p:cond delay="8000"/>
                            </p:stCondLst>
                            <p:childTnLst>
                              <p:par>
                                <p:cTn id="48" presetID="1" presetClass="entr" presetSubtype="0" fill="hold" grpId="0" nodeType="afterEffect">
                                  <p:stCondLst>
                                    <p:cond delay="1000"/>
                                  </p:stCondLst>
                                  <p:childTnLst>
                                    <p:set>
                                      <p:cBhvr>
                                        <p:cTn id="49" dur="1" fill="hold">
                                          <p:stCondLst>
                                            <p:cond delay="499"/>
                                          </p:stCondLst>
                                        </p:cTn>
                                        <p:tgtEl>
                                          <p:spTgt spid="186"/>
                                        </p:tgtEl>
                                        <p:attrNameLst>
                                          <p:attrName>style.visibility</p:attrName>
                                        </p:attrNameLst>
                                      </p:cBhvr>
                                      <p:to>
                                        <p:strVal val="visible"/>
                                      </p:to>
                                    </p:set>
                                  </p:childTnLst>
                                </p:cTn>
                              </p:par>
                            </p:childTnLst>
                          </p:cTn>
                        </p:par>
                        <p:par>
                          <p:cTn id="50" fill="hold">
                            <p:stCondLst>
                              <p:cond delay="9500"/>
                            </p:stCondLst>
                            <p:childTnLst>
                              <p:par>
                                <p:cTn id="51" presetID="1" presetClass="entr" presetSubtype="0" fill="hold" grpId="0" nodeType="afterEffect">
                                  <p:stCondLst>
                                    <p:cond delay="1000"/>
                                  </p:stCondLst>
                                  <p:childTnLst>
                                    <p:set>
                                      <p:cBhvr>
                                        <p:cTn id="52" dur="1" fill="hold">
                                          <p:stCondLst>
                                            <p:cond delay="499"/>
                                          </p:stCondLst>
                                        </p:cTn>
                                        <p:tgtEl>
                                          <p:spTgt spid="187"/>
                                        </p:tgtEl>
                                        <p:attrNameLst>
                                          <p:attrName>style.visibility</p:attrName>
                                        </p:attrNameLst>
                                      </p:cBhvr>
                                      <p:to>
                                        <p:strVal val="visible"/>
                                      </p:to>
                                    </p:set>
                                  </p:childTnLst>
                                </p:cTn>
                              </p:par>
                            </p:childTnLst>
                          </p:cTn>
                        </p:par>
                        <p:par>
                          <p:cTn id="53" fill="hold">
                            <p:stCondLst>
                              <p:cond delay="11000"/>
                            </p:stCondLst>
                            <p:childTnLst>
                              <p:par>
                                <p:cTn id="54" presetID="1" presetClass="entr" presetSubtype="0" fill="hold" grpId="0" nodeType="afterEffect">
                                  <p:stCondLst>
                                    <p:cond delay="1000"/>
                                  </p:stCondLst>
                                  <p:childTnLst>
                                    <p:set>
                                      <p:cBhvr>
                                        <p:cTn id="55" dur="1" fill="hold">
                                          <p:stCondLst>
                                            <p:cond delay="499"/>
                                          </p:stCondLst>
                                        </p:cTn>
                                        <p:tgtEl>
                                          <p:spTgt spid="188"/>
                                        </p:tgtEl>
                                        <p:attrNameLst>
                                          <p:attrName>style.visibility</p:attrName>
                                        </p:attrNameLst>
                                      </p:cBhvr>
                                      <p:to>
                                        <p:strVal val="visible"/>
                                      </p:to>
                                    </p:set>
                                  </p:childTnLst>
                                </p:cTn>
                              </p:par>
                            </p:childTnLst>
                          </p:cTn>
                        </p:par>
                        <p:par>
                          <p:cTn id="56" fill="hold">
                            <p:stCondLst>
                              <p:cond delay="12500"/>
                            </p:stCondLst>
                            <p:childTnLst>
                              <p:par>
                                <p:cTn id="57" presetID="1" presetClass="entr" presetSubtype="0" fill="hold" grpId="0" nodeType="afterEffect">
                                  <p:stCondLst>
                                    <p:cond delay="1000"/>
                                  </p:stCondLst>
                                  <p:childTnLst>
                                    <p:set>
                                      <p:cBhvr>
                                        <p:cTn id="58" dur="1" fill="hold">
                                          <p:stCondLst>
                                            <p:cond delay="499"/>
                                          </p:stCondLst>
                                        </p:cTn>
                                        <p:tgtEl>
                                          <p:spTgt spid="189"/>
                                        </p:tgtEl>
                                        <p:attrNameLst>
                                          <p:attrName>style.visibility</p:attrName>
                                        </p:attrNameLst>
                                      </p:cBhvr>
                                      <p:to>
                                        <p:strVal val="visible"/>
                                      </p:to>
                                    </p:set>
                                  </p:childTnLst>
                                </p:cTn>
                              </p:par>
                            </p:childTnLst>
                          </p:cTn>
                        </p:par>
                        <p:par>
                          <p:cTn id="59" fill="hold">
                            <p:stCondLst>
                              <p:cond delay="14000"/>
                            </p:stCondLst>
                            <p:childTnLst>
                              <p:par>
                                <p:cTn id="60" presetID="1" presetClass="entr" presetSubtype="0" fill="hold" grpId="0" nodeType="afterEffect">
                                  <p:stCondLst>
                                    <p:cond delay="1000"/>
                                  </p:stCondLst>
                                  <p:childTnLst>
                                    <p:set>
                                      <p:cBhvr>
                                        <p:cTn id="61" dur="1" fill="hold">
                                          <p:stCondLst>
                                            <p:cond delay="499"/>
                                          </p:stCondLst>
                                        </p:cTn>
                                        <p:tgtEl>
                                          <p:spTgt spid="19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2" fill="hold">
                            <p:stCondLst>
                              <p:cond delay="15500"/>
                            </p:stCondLst>
                            <p:childTnLst>
                              <p:par>
                                <p:cTn id="63" presetID="1" presetClass="entr" presetSubtype="0" fill="hold" grpId="0" nodeType="afterEffect">
                                  <p:stCondLst>
                                    <p:cond delay="1000"/>
                                  </p:stCondLst>
                                  <p:childTnLst>
                                    <p:set>
                                      <p:cBhvr>
                                        <p:cTn id="64" dur="1" fill="hold">
                                          <p:stCondLst>
                                            <p:cond delay="499"/>
                                          </p:stCondLst>
                                        </p:cTn>
                                        <p:tgtEl>
                                          <p:spTgt spid="19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alarm clock.wav"/>
                                        </p:tgtEl>
                                      </p:cMediaNode>
                                    </p:audio>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autoUpdateAnimBg="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ice_D"/>
          <p:cNvSpPr/>
          <p:nvPr/>
        </p:nvSpPr>
        <p:spPr>
          <a:xfrm>
            <a:off x="6440130" y="4262577"/>
            <a:ext cx="5294465" cy="1005840"/>
          </a:xfrm>
          <a:prstGeom prst="hexagon">
            <a:avLst/>
          </a:prstGeom>
          <a:solidFill>
            <a:schemeClr val="accent6">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D. </a:t>
            </a:r>
            <a:r>
              <a:rPr lang="en-US" sz="3200" dirty="0">
                <a:solidFill>
                  <a:schemeClr val="tx1"/>
                </a:solidFill>
              </a:rPr>
              <a:t>Tam </a:t>
            </a:r>
            <a:r>
              <a:rPr lang="en-US" sz="3200" dirty="0" err="1">
                <a:solidFill>
                  <a:schemeClr val="tx1"/>
                </a:solidFill>
              </a:rPr>
              <a:t>giác</a:t>
            </a:r>
            <a:r>
              <a:rPr lang="en-US" sz="3200" dirty="0">
                <a:solidFill>
                  <a:schemeClr val="tx1"/>
                </a:solidFill>
              </a:rPr>
              <a:t> </a:t>
            </a:r>
            <a:r>
              <a:rPr lang="en-US" sz="3200" dirty="0" err="1" smtClean="0">
                <a:solidFill>
                  <a:schemeClr val="tx1"/>
                </a:solidFill>
              </a:rPr>
              <a:t>cân</a:t>
            </a:r>
            <a:endParaRPr lang="en-US" sz="3200" dirty="0">
              <a:solidFill>
                <a:schemeClr val="tx1"/>
              </a:solidFill>
            </a:endParaRPr>
          </a:p>
        </p:txBody>
      </p:sp>
      <p:sp>
        <p:nvSpPr>
          <p:cNvPr id="5" name="Choice_C"/>
          <p:cNvSpPr/>
          <p:nvPr/>
        </p:nvSpPr>
        <p:spPr>
          <a:xfrm>
            <a:off x="6440130" y="3028034"/>
            <a:ext cx="5294466" cy="1005840"/>
          </a:xfrm>
          <a:prstGeom prst="hexagon">
            <a:avLst/>
          </a:prstGeom>
          <a:solidFill>
            <a:srgbClr val="00B0F0"/>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C. </a:t>
            </a:r>
            <a:r>
              <a:rPr lang="en-US" sz="3200" dirty="0">
                <a:solidFill>
                  <a:schemeClr val="tx1"/>
                </a:solidFill>
              </a:rPr>
              <a:t>Tam </a:t>
            </a:r>
            <a:r>
              <a:rPr lang="en-US" sz="3200" dirty="0" err="1">
                <a:solidFill>
                  <a:schemeClr val="tx1"/>
                </a:solidFill>
              </a:rPr>
              <a:t>giác</a:t>
            </a:r>
            <a:r>
              <a:rPr lang="en-US" sz="3200" dirty="0">
                <a:solidFill>
                  <a:schemeClr val="tx1"/>
                </a:solidFill>
              </a:rPr>
              <a:t> </a:t>
            </a:r>
            <a:r>
              <a:rPr lang="en-US" sz="3200" dirty="0" err="1">
                <a:solidFill>
                  <a:schemeClr val="tx1"/>
                </a:solidFill>
              </a:rPr>
              <a:t>nhọn</a:t>
            </a:r>
            <a:endParaRPr lang="en-US" sz="3200" dirty="0">
              <a:solidFill>
                <a:schemeClr val="tx1"/>
              </a:solidFill>
            </a:endParaRPr>
          </a:p>
        </p:txBody>
      </p:sp>
      <p:sp>
        <p:nvSpPr>
          <p:cNvPr id="7" name="Choice_B"/>
          <p:cNvSpPr/>
          <p:nvPr/>
        </p:nvSpPr>
        <p:spPr>
          <a:xfrm>
            <a:off x="297392" y="4278205"/>
            <a:ext cx="5189007" cy="1005840"/>
          </a:xfrm>
          <a:prstGeom prst="hexagon">
            <a:avLst/>
          </a:prstGeom>
          <a:solidFill>
            <a:schemeClr val="accent6">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1"/>
                </a:solidFill>
              </a:rPr>
              <a:t>B</a:t>
            </a:r>
            <a:r>
              <a:rPr lang="en-US" sz="3200" b="1" dirty="0">
                <a:solidFill>
                  <a:schemeClr val="tx1"/>
                </a:solidFill>
              </a:rPr>
              <a:t>. </a:t>
            </a:r>
            <a:r>
              <a:rPr lang="en-US" sz="3200" dirty="0">
                <a:solidFill>
                  <a:schemeClr val="tx1"/>
                </a:solidFill>
              </a:rPr>
              <a:t>Tam </a:t>
            </a:r>
            <a:r>
              <a:rPr lang="en-US" sz="3200" dirty="0" err="1">
                <a:solidFill>
                  <a:schemeClr val="tx1"/>
                </a:solidFill>
              </a:rPr>
              <a:t>giác</a:t>
            </a:r>
            <a:r>
              <a:rPr lang="en-US" sz="3200" dirty="0">
                <a:solidFill>
                  <a:schemeClr val="tx1"/>
                </a:solidFill>
              </a:rPr>
              <a:t> </a:t>
            </a:r>
            <a:r>
              <a:rPr lang="en-US" sz="3200" dirty="0" err="1">
                <a:solidFill>
                  <a:schemeClr val="tx1"/>
                </a:solidFill>
              </a:rPr>
              <a:t>đều</a:t>
            </a:r>
            <a:endParaRPr lang="en-US" sz="3200" dirty="0">
              <a:solidFill>
                <a:schemeClr val="tx1"/>
              </a:solidFill>
            </a:endParaRPr>
          </a:p>
        </p:txBody>
      </p:sp>
      <p:sp>
        <p:nvSpPr>
          <p:cNvPr id="4" name="Choice_A"/>
          <p:cNvSpPr/>
          <p:nvPr/>
        </p:nvSpPr>
        <p:spPr>
          <a:xfrm>
            <a:off x="297393" y="3028034"/>
            <a:ext cx="5189007" cy="1005840"/>
          </a:xfrm>
          <a:prstGeom prst="hexagon">
            <a:avLst/>
          </a:prstGeom>
          <a:solidFill>
            <a:srgbClr val="00B0F0"/>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a:solidFill>
                  <a:schemeClr val="tx1"/>
                </a:solidFill>
              </a:rPr>
              <a:t>A. Tam </a:t>
            </a:r>
            <a:r>
              <a:rPr lang="en-US" sz="3200" dirty="0" err="1">
                <a:solidFill>
                  <a:schemeClr val="tx1"/>
                </a:solidFill>
              </a:rPr>
              <a:t>giác</a:t>
            </a:r>
            <a:r>
              <a:rPr lang="en-US" sz="3200" dirty="0">
                <a:solidFill>
                  <a:schemeClr val="tx1"/>
                </a:solidFill>
              </a:rPr>
              <a:t> </a:t>
            </a:r>
            <a:r>
              <a:rPr lang="en-US" sz="3200" dirty="0" err="1">
                <a:solidFill>
                  <a:schemeClr val="tx1"/>
                </a:solidFill>
              </a:rPr>
              <a:t>vuông</a:t>
            </a:r>
            <a:endParaRPr lang="en-US" sz="3200" dirty="0">
              <a:solidFill>
                <a:schemeClr val="tx1"/>
              </a:solidFill>
            </a:endParaRPr>
          </a:p>
        </p:txBody>
      </p:sp>
      <mc:AlternateContent xmlns:mc="http://schemas.openxmlformats.org/markup-compatibility/2006">
        <mc:Choice xmlns:a14="http://schemas.microsoft.com/office/drawing/2010/main" Requires="a14">
          <p:sp>
            <p:nvSpPr>
              <p:cNvPr id="8" name="Question"/>
              <p:cNvSpPr/>
              <p:nvPr/>
            </p:nvSpPr>
            <p:spPr>
              <a:xfrm>
                <a:off x="0" y="244888"/>
                <a:ext cx="12192000" cy="1877826"/>
              </a:xfrm>
              <a:prstGeom prst="hexagon">
                <a:avLst/>
              </a:prstGeom>
              <a:ln/>
            </p:spPr>
            <p:style>
              <a:lnRef idx="2">
                <a:schemeClr val="accent5">
                  <a:shade val="50000"/>
                </a:schemeClr>
              </a:lnRef>
              <a:fillRef idx="1003">
                <a:schemeClr val="dk2"/>
              </a:fillRef>
              <a:effectRef idx="0">
                <a:schemeClr val="accent5"/>
              </a:effectRef>
              <a:fontRef idx="minor">
                <a:schemeClr val="lt1"/>
              </a:fontRef>
            </p:style>
            <p:txBody>
              <a:bodyPr rtlCol="0" anchor="ctr">
                <a:noAutofit/>
              </a:bodyPr>
              <a:lstStyle/>
              <a:p>
                <a:pPr>
                  <a:spcAft>
                    <a:spcPts val="0"/>
                  </a:spcAft>
                  <a:tabLst>
                    <a:tab pos="1979930" algn="l"/>
                    <a:tab pos="3599815" algn="l"/>
                    <a:tab pos="5219700" algn="l"/>
                  </a:tabLst>
                </a:pPr>
                <a:r>
                  <a:rPr lang="en-US" sz="36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36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Cho tam giác ABC vuông tại A. Đường phân giác của </a:t>
                </a:r>
                <a14:m>
                  <m:oMath xmlns:m="http://schemas.openxmlformats.org/officeDocument/2006/math">
                    <m:acc>
                      <m:accPr>
                        <m:chr m:val="̂"/>
                        <m:ctrlPr>
                          <a:rPr lang="vi-VN" sz="3600" i="1" smtClean="0">
                            <a:solidFill>
                              <a:schemeClr val="bg1"/>
                            </a:solidFill>
                            <a:latin typeface="Cambria Math" panose="02040503050406030204" pitchFamily="18" charset="0"/>
                            <a:cs typeface="Times New Roman" panose="02020603050405020304" pitchFamily="18" charset="0"/>
                          </a:rPr>
                        </m:ctrlPr>
                      </m:accPr>
                      <m:e>
                        <m:r>
                          <a:rPr lang="en-US" sz="3600" b="0" i="1" smtClean="0">
                            <a:solidFill>
                              <a:schemeClr val="bg1"/>
                            </a:solidFill>
                            <a:latin typeface="Cambria Math" panose="02040503050406030204" pitchFamily="18" charset="0"/>
                            <a:cs typeface="Times New Roman" panose="02020603050405020304" pitchFamily="18" charset="0"/>
                          </a:rPr>
                          <m:t>𝐴𝐵𝐶</m:t>
                        </m:r>
                      </m:e>
                    </m:acc>
                  </m:oMath>
                </a14:m>
                <a:r>
                  <a:rPr lang="en-US" sz="36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cắt </a:t>
                </a:r>
                <a:r>
                  <a:rPr lang="vi-VN"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đường trung trực của đoạn thẳng AC ở D. Tam giác </a:t>
                </a:r>
                <a:r>
                  <a:rPr lang="vi-VN" sz="36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DBC</a:t>
                </a:r>
                <a:r>
                  <a:rPr lang="en-US" sz="36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vi-VN"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8" name="Question"/>
              <p:cNvSpPr>
                <a:spLocks noRot="1" noChangeAspect="1" noMove="1" noResize="1" noEditPoints="1" noAdjustHandles="1" noChangeArrowheads="1" noChangeShapeType="1" noTextEdit="1"/>
              </p:cNvSpPr>
              <p:nvPr/>
            </p:nvSpPr>
            <p:spPr>
              <a:xfrm>
                <a:off x="0" y="244888"/>
                <a:ext cx="12192000" cy="1877826"/>
              </a:xfrm>
              <a:prstGeom prst="hexagon">
                <a:avLst/>
              </a:prstGeom>
              <a:blipFill>
                <a:blip r:embed="rId5"/>
                <a:stretch>
                  <a:fillRect t="-955" b="-7643"/>
                </a:stretch>
              </a:blipFill>
              <a:ln/>
            </p:spPr>
            <p:txBody>
              <a:bodyPr/>
              <a:lstStyle/>
              <a:p>
                <a:r>
                  <a:rPr lang="en-US">
                    <a:noFill/>
                  </a:rPr>
                  <a:t> </a:t>
                </a:r>
              </a:p>
            </p:txBody>
          </p:sp>
        </mc:Fallback>
      </mc:AlternateContent>
      <p:sp>
        <p:nvSpPr>
          <p:cNvPr id="180" name="Rectangle: Rounded Corners 174">
            <a:extLst>
              <a:ext uri="{FF2B5EF4-FFF2-40B4-BE49-F238E27FC236}">
                <a16:creationId xmlns:a16="http://schemas.microsoft.com/office/drawing/2014/main" id="{52691D40-8C0E-4667-A610-1C54EA7D9EE2}"/>
              </a:ext>
            </a:extLst>
          </p:cNvPr>
          <p:cNvSpPr/>
          <p:nvPr/>
        </p:nvSpPr>
        <p:spPr>
          <a:xfrm>
            <a:off x="4879204" y="543859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4903442" y="552639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4850575" y="5477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4879413" y="55117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4852178" y="546786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4877810" y="544835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4880807" y="549712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4882410" y="5477614"/>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4954936" y="549712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4830286" y="544834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4892611" y="544835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4898026" y="546785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19" name="Choice_C"/>
          <p:cNvSpPr/>
          <p:nvPr/>
        </p:nvSpPr>
        <p:spPr>
          <a:xfrm>
            <a:off x="297392" y="3042666"/>
            <a:ext cx="5189007"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A</a:t>
            </a:r>
            <a:r>
              <a:rPr lang="en-US" sz="3200" b="1" dirty="0" smtClean="0">
                <a:solidFill>
                  <a:schemeClr val="tx1"/>
                </a:solidFill>
              </a:rPr>
              <a:t>. </a:t>
            </a:r>
            <a:r>
              <a:rPr lang="en-US" sz="3200" dirty="0">
                <a:solidFill>
                  <a:schemeClr val="tx1"/>
                </a:solidFill>
              </a:rPr>
              <a:t>Tam </a:t>
            </a:r>
            <a:r>
              <a:rPr lang="en-US" sz="3200" dirty="0" err="1">
                <a:solidFill>
                  <a:schemeClr val="tx1"/>
                </a:solidFill>
              </a:rPr>
              <a:t>giác</a:t>
            </a:r>
            <a:r>
              <a:rPr lang="en-US" sz="3200" dirty="0">
                <a:solidFill>
                  <a:schemeClr val="tx1"/>
                </a:solidFill>
              </a:rPr>
              <a:t> </a:t>
            </a:r>
            <a:r>
              <a:rPr lang="en-US" sz="3200" dirty="0" err="1" smtClean="0">
                <a:solidFill>
                  <a:schemeClr val="tx1"/>
                </a:solidFill>
              </a:rPr>
              <a:t>vuông</a:t>
            </a:r>
            <a:endParaRPr lang="en-US" sz="3200" dirty="0">
              <a:solidFill>
                <a:schemeClr val="tx1"/>
              </a:solidFill>
            </a:endParaRPr>
          </a:p>
        </p:txBody>
      </p:sp>
    </p:spTree>
    <p:extLst>
      <p:ext uri="{BB962C8B-B14F-4D97-AF65-F5344CB8AC3E}">
        <p14:creationId xmlns:p14="http://schemas.microsoft.com/office/powerpoint/2010/main" val="20595331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80"/>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1000"/>
                                  </p:stCondLst>
                                  <p:childTnLst>
                                    <p:set>
                                      <p:cBhvr>
                                        <p:cTn id="34" dur="1" fill="hold">
                                          <p:stCondLst>
                                            <p:cond delay="499"/>
                                          </p:stCondLst>
                                        </p:cTn>
                                        <p:tgtEl>
                                          <p:spTgt spid="181"/>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1000"/>
                                  </p:stCondLst>
                                  <p:childTnLst>
                                    <p:set>
                                      <p:cBhvr>
                                        <p:cTn id="37" dur="1" fill="hold">
                                          <p:stCondLst>
                                            <p:cond delay="499"/>
                                          </p:stCondLst>
                                        </p:cTn>
                                        <p:tgtEl>
                                          <p:spTgt spid="182"/>
                                        </p:tgtEl>
                                        <p:attrNameLst>
                                          <p:attrName>style.visibility</p:attrName>
                                        </p:attrNameLst>
                                      </p:cBhvr>
                                      <p:to>
                                        <p:strVal val="visible"/>
                                      </p:to>
                                    </p:set>
                                  </p:childTnLst>
                                </p:cTn>
                              </p:par>
                            </p:childTnLst>
                          </p:cTn>
                        </p:par>
                        <p:par>
                          <p:cTn id="38" fill="hold">
                            <p:stCondLst>
                              <p:cond delay="3500"/>
                            </p:stCondLst>
                            <p:childTnLst>
                              <p:par>
                                <p:cTn id="39" presetID="1" presetClass="entr" presetSubtype="0" fill="hold" grpId="0" nodeType="afterEffect">
                                  <p:stCondLst>
                                    <p:cond delay="1000"/>
                                  </p:stCondLst>
                                  <p:childTnLst>
                                    <p:set>
                                      <p:cBhvr>
                                        <p:cTn id="40" dur="1" fill="hold">
                                          <p:stCondLst>
                                            <p:cond delay="499"/>
                                          </p:stCondLst>
                                        </p:cTn>
                                        <p:tgtEl>
                                          <p:spTgt spid="183"/>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1000"/>
                                  </p:stCondLst>
                                  <p:childTnLst>
                                    <p:set>
                                      <p:cBhvr>
                                        <p:cTn id="43" dur="1" fill="hold">
                                          <p:stCondLst>
                                            <p:cond delay="499"/>
                                          </p:stCondLst>
                                        </p:cTn>
                                        <p:tgtEl>
                                          <p:spTgt spid="184"/>
                                        </p:tgtEl>
                                        <p:attrNameLst>
                                          <p:attrName>style.visibility</p:attrName>
                                        </p:attrNameLst>
                                      </p:cBhvr>
                                      <p:to>
                                        <p:strVal val="visible"/>
                                      </p:to>
                                    </p:set>
                                  </p:childTnLst>
                                </p:cTn>
                              </p:par>
                            </p:childTnLst>
                          </p:cTn>
                        </p:par>
                        <p:par>
                          <p:cTn id="44" fill="hold">
                            <p:stCondLst>
                              <p:cond delay="6500"/>
                            </p:stCondLst>
                            <p:childTnLst>
                              <p:par>
                                <p:cTn id="45" presetID="1" presetClass="entr" presetSubtype="0" fill="hold" grpId="0" nodeType="afterEffect">
                                  <p:stCondLst>
                                    <p:cond delay="1000"/>
                                  </p:stCondLst>
                                  <p:childTnLst>
                                    <p:set>
                                      <p:cBhvr>
                                        <p:cTn id="46" dur="1" fill="hold">
                                          <p:stCondLst>
                                            <p:cond delay="499"/>
                                          </p:stCondLst>
                                        </p:cTn>
                                        <p:tgtEl>
                                          <p:spTgt spid="185"/>
                                        </p:tgtEl>
                                        <p:attrNameLst>
                                          <p:attrName>style.visibility</p:attrName>
                                        </p:attrNameLst>
                                      </p:cBhvr>
                                      <p:to>
                                        <p:strVal val="visible"/>
                                      </p:to>
                                    </p:set>
                                  </p:childTnLst>
                                </p:cTn>
                              </p:par>
                            </p:childTnLst>
                          </p:cTn>
                        </p:par>
                        <p:par>
                          <p:cTn id="47" fill="hold">
                            <p:stCondLst>
                              <p:cond delay="8000"/>
                            </p:stCondLst>
                            <p:childTnLst>
                              <p:par>
                                <p:cTn id="48" presetID="1" presetClass="entr" presetSubtype="0" fill="hold" grpId="0" nodeType="afterEffect">
                                  <p:stCondLst>
                                    <p:cond delay="1000"/>
                                  </p:stCondLst>
                                  <p:childTnLst>
                                    <p:set>
                                      <p:cBhvr>
                                        <p:cTn id="49" dur="1" fill="hold">
                                          <p:stCondLst>
                                            <p:cond delay="499"/>
                                          </p:stCondLst>
                                        </p:cTn>
                                        <p:tgtEl>
                                          <p:spTgt spid="186"/>
                                        </p:tgtEl>
                                        <p:attrNameLst>
                                          <p:attrName>style.visibility</p:attrName>
                                        </p:attrNameLst>
                                      </p:cBhvr>
                                      <p:to>
                                        <p:strVal val="visible"/>
                                      </p:to>
                                    </p:set>
                                  </p:childTnLst>
                                </p:cTn>
                              </p:par>
                            </p:childTnLst>
                          </p:cTn>
                        </p:par>
                        <p:par>
                          <p:cTn id="50" fill="hold">
                            <p:stCondLst>
                              <p:cond delay="9500"/>
                            </p:stCondLst>
                            <p:childTnLst>
                              <p:par>
                                <p:cTn id="51" presetID="1" presetClass="entr" presetSubtype="0" fill="hold" grpId="0" nodeType="afterEffect">
                                  <p:stCondLst>
                                    <p:cond delay="1000"/>
                                  </p:stCondLst>
                                  <p:childTnLst>
                                    <p:set>
                                      <p:cBhvr>
                                        <p:cTn id="52" dur="1" fill="hold">
                                          <p:stCondLst>
                                            <p:cond delay="499"/>
                                          </p:stCondLst>
                                        </p:cTn>
                                        <p:tgtEl>
                                          <p:spTgt spid="187"/>
                                        </p:tgtEl>
                                        <p:attrNameLst>
                                          <p:attrName>style.visibility</p:attrName>
                                        </p:attrNameLst>
                                      </p:cBhvr>
                                      <p:to>
                                        <p:strVal val="visible"/>
                                      </p:to>
                                    </p:set>
                                  </p:childTnLst>
                                </p:cTn>
                              </p:par>
                            </p:childTnLst>
                          </p:cTn>
                        </p:par>
                        <p:par>
                          <p:cTn id="53" fill="hold">
                            <p:stCondLst>
                              <p:cond delay="11000"/>
                            </p:stCondLst>
                            <p:childTnLst>
                              <p:par>
                                <p:cTn id="54" presetID="1" presetClass="entr" presetSubtype="0" fill="hold" grpId="0" nodeType="afterEffect">
                                  <p:stCondLst>
                                    <p:cond delay="1000"/>
                                  </p:stCondLst>
                                  <p:childTnLst>
                                    <p:set>
                                      <p:cBhvr>
                                        <p:cTn id="55" dur="1" fill="hold">
                                          <p:stCondLst>
                                            <p:cond delay="499"/>
                                          </p:stCondLst>
                                        </p:cTn>
                                        <p:tgtEl>
                                          <p:spTgt spid="188"/>
                                        </p:tgtEl>
                                        <p:attrNameLst>
                                          <p:attrName>style.visibility</p:attrName>
                                        </p:attrNameLst>
                                      </p:cBhvr>
                                      <p:to>
                                        <p:strVal val="visible"/>
                                      </p:to>
                                    </p:set>
                                  </p:childTnLst>
                                </p:cTn>
                              </p:par>
                            </p:childTnLst>
                          </p:cTn>
                        </p:par>
                        <p:par>
                          <p:cTn id="56" fill="hold">
                            <p:stCondLst>
                              <p:cond delay="12500"/>
                            </p:stCondLst>
                            <p:childTnLst>
                              <p:par>
                                <p:cTn id="57" presetID="1" presetClass="entr" presetSubtype="0" fill="hold" grpId="0" nodeType="afterEffect">
                                  <p:stCondLst>
                                    <p:cond delay="1000"/>
                                  </p:stCondLst>
                                  <p:childTnLst>
                                    <p:set>
                                      <p:cBhvr>
                                        <p:cTn id="58" dur="1" fill="hold">
                                          <p:stCondLst>
                                            <p:cond delay="499"/>
                                          </p:stCondLst>
                                        </p:cTn>
                                        <p:tgtEl>
                                          <p:spTgt spid="189"/>
                                        </p:tgtEl>
                                        <p:attrNameLst>
                                          <p:attrName>style.visibility</p:attrName>
                                        </p:attrNameLst>
                                      </p:cBhvr>
                                      <p:to>
                                        <p:strVal val="visible"/>
                                      </p:to>
                                    </p:set>
                                  </p:childTnLst>
                                </p:cTn>
                              </p:par>
                            </p:childTnLst>
                          </p:cTn>
                        </p:par>
                        <p:par>
                          <p:cTn id="59" fill="hold">
                            <p:stCondLst>
                              <p:cond delay="14000"/>
                            </p:stCondLst>
                            <p:childTnLst>
                              <p:par>
                                <p:cTn id="60" presetID="1" presetClass="entr" presetSubtype="0" fill="hold" grpId="0" nodeType="afterEffect">
                                  <p:stCondLst>
                                    <p:cond delay="1000"/>
                                  </p:stCondLst>
                                  <p:childTnLst>
                                    <p:set>
                                      <p:cBhvr>
                                        <p:cTn id="61" dur="1" fill="hold">
                                          <p:stCondLst>
                                            <p:cond delay="499"/>
                                          </p:stCondLst>
                                        </p:cTn>
                                        <p:tgtEl>
                                          <p:spTgt spid="19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2" fill="hold">
                            <p:stCondLst>
                              <p:cond delay="15500"/>
                            </p:stCondLst>
                            <p:childTnLst>
                              <p:par>
                                <p:cTn id="63" presetID="1" presetClass="entr" presetSubtype="0" fill="hold" grpId="0" nodeType="afterEffect">
                                  <p:stCondLst>
                                    <p:cond delay="1000"/>
                                  </p:stCondLst>
                                  <p:childTnLst>
                                    <p:set>
                                      <p:cBhvr>
                                        <p:cTn id="64" dur="1" fill="hold">
                                          <p:stCondLst>
                                            <p:cond delay="499"/>
                                          </p:stCondLst>
                                        </p:cTn>
                                        <p:tgtEl>
                                          <p:spTgt spid="19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alarm clock.wav"/>
                                        </p:tgtEl>
                                      </p:cMediaNode>
                                    </p:audio>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autoUpdateAnimBg="0"/>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ice_D"/>
          <p:cNvSpPr/>
          <p:nvPr/>
        </p:nvSpPr>
        <p:spPr>
          <a:xfrm>
            <a:off x="6440130" y="4262577"/>
            <a:ext cx="5294465" cy="1005840"/>
          </a:xfrm>
          <a:prstGeom prst="hexagon">
            <a:avLst/>
          </a:prstGeom>
          <a:solidFill>
            <a:schemeClr val="accent6">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1"/>
                </a:solidFill>
              </a:rPr>
              <a:t>D. </a:t>
            </a:r>
            <a:r>
              <a:rPr lang="en-US" sz="3200" dirty="0" err="1" smtClean="0">
                <a:solidFill>
                  <a:schemeClr val="tx1"/>
                </a:solidFill>
              </a:rPr>
              <a:t>Cách</a:t>
            </a:r>
            <a:r>
              <a:rPr lang="en-US" sz="3200" dirty="0">
                <a:solidFill>
                  <a:schemeClr val="tx1"/>
                </a:solidFill>
              </a:rPr>
              <a:t> </a:t>
            </a:r>
            <a:r>
              <a:rPr lang="en-US" sz="3200" dirty="0" err="1" smtClean="0">
                <a:solidFill>
                  <a:schemeClr val="tx1"/>
                </a:solidFill>
              </a:rPr>
              <a:t>đều</a:t>
            </a:r>
            <a:r>
              <a:rPr lang="en-US" sz="3200" dirty="0">
                <a:solidFill>
                  <a:schemeClr val="tx1"/>
                </a:solidFill>
              </a:rPr>
              <a:t> 3 </a:t>
            </a:r>
            <a:r>
              <a:rPr lang="en-US" sz="3200" dirty="0" err="1">
                <a:solidFill>
                  <a:schemeClr val="tx1"/>
                </a:solidFill>
              </a:rPr>
              <a:t>đỉnh</a:t>
            </a:r>
            <a:endParaRPr lang="en-US" sz="3200" dirty="0">
              <a:solidFill>
                <a:schemeClr val="tx1"/>
              </a:solidFill>
            </a:endParaRPr>
          </a:p>
        </p:txBody>
      </p:sp>
      <p:sp>
        <p:nvSpPr>
          <p:cNvPr id="5" name="Choice_C"/>
          <p:cNvSpPr/>
          <p:nvPr/>
        </p:nvSpPr>
        <p:spPr>
          <a:xfrm>
            <a:off x="6440130" y="3028034"/>
            <a:ext cx="5294466" cy="1005840"/>
          </a:xfrm>
          <a:prstGeom prst="hexagon">
            <a:avLst/>
          </a:prstGeom>
          <a:solidFill>
            <a:srgbClr val="00B0F0"/>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C. </a:t>
            </a:r>
            <a:r>
              <a:rPr lang="en-US" sz="3200" dirty="0" err="1">
                <a:solidFill>
                  <a:schemeClr val="tx1"/>
                </a:solidFill>
              </a:rPr>
              <a:t>Là</a:t>
            </a:r>
            <a:r>
              <a:rPr lang="en-US" sz="3200" dirty="0">
                <a:solidFill>
                  <a:schemeClr val="tx1"/>
                </a:solidFill>
              </a:rPr>
              <a:t> </a:t>
            </a:r>
            <a:r>
              <a:rPr lang="en-US" sz="3200" dirty="0" err="1">
                <a:solidFill>
                  <a:schemeClr val="tx1"/>
                </a:solidFill>
              </a:rPr>
              <a:t>tâm</a:t>
            </a:r>
            <a:r>
              <a:rPr lang="en-US" sz="3200" dirty="0">
                <a:solidFill>
                  <a:schemeClr val="tx1"/>
                </a:solidFill>
              </a:rPr>
              <a:t> đ</a:t>
            </a:r>
            <a:r>
              <a:rPr lang="vi-VN" sz="3200" dirty="0">
                <a:solidFill>
                  <a:schemeClr val="tx1"/>
                </a:solidFill>
              </a:rPr>
              <a:t>ường</a:t>
            </a:r>
            <a:r>
              <a:rPr lang="en-US" sz="3200" dirty="0">
                <a:solidFill>
                  <a:schemeClr val="tx1"/>
                </a:solidFill>
              </a:rPr>
              <a:t> </a:t>
            </a:r>
            <a:r>
              <a:rPr lang="en-US" sz="3200" dirty="0" err="1">
                <a:solidFill>
                  <a:schemeClr val="tx1"/>
                </a:solidFill>
              </a:rPr>
              <a:t>tròn</a:t>
            </a:r>
            <a:r>
              <a:rPr lang="en-US" sz="3200" dirty="0">
                <a:solidFill>
                  <a:schemeClr val="tx1"/>
                </a:solidFill>
              </a:rPr>
              <a:t> </a:t>
            </a:r>
            <a:r>
              <a:rPr lang="en-US" sz="3200" dirty="0" err="1">
                <a:solidFill>
                  <a:schemeClr val="tx1"/>
                </a:solidFill>
              </a:rPr>
              <a:t>ngoại</a:t>
            </a:r>
            <a:r>
              <a:rPr lang="en-US" sz="3200" dirty="0">
                <a:solidFill>
                  <a:schemeClr val="tx1"/>
                </a:solidFill>
              </a:rPr>
              <a:t> tiếp</a:t>
            </a:r>
            <a:endParaRPr lang="en-US" sz="3200" dirty="0">
              <a:solidFill>
                <a:schemeClr val="tx1"/>
              </a:solidFill>
            </a:endParaRPr>
          </a:p>
        </p:txBody>
      </p:sp>
      <p:sp>
        <p:nvSpPr>
          <p:cNvPr id="7" name="Choice_B"/>
          <p:cNvSpPr/>
          <p:nvPr/>
        </p:nvSpPr>
        <p:spPr>
          <a:xfrm>
            <a:off x="297392" y="4278205"/>
            <a:ext cx="5189007" cy="1005840"/>
          </a:xfrm>
          <a:prstGeom prst="hexagon">
            <a:avLst/>
          </a:prstGeom>
          <a:solidFill>
            <a:schemeClr val="accent6">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1"/>
                </a:solidFill>
              </a:rPr>
              <a:t>B. </a:t>
            </a:r>
            <a:r>
              <a:rPr lang="en-US" sz="3200" dirty="0" err="1" smtClean="0">
                <a:solidFill>
                  <a:schemeClr val="tx1"/>
                </a:solidFill>
              </a:rPr>
              <a:t>Là</a:t>
            </a:r>
            <a:r>
              <a:rPr lang="en-US" sz="3200" dirty="0" smtClean="0">
                <a:solidFill>
                  <a:schemeClr val="tx1"/>
                </a:solidFill>
              </a:rPr>
              <a:t> </a:t>
            </a:r>
            <a:r>
              <a:rPr lang="en-US" sz="3200" dirty="0" err="1" smtClean="0">
                <a:solidFill>
                  <a:schemeClr val="tx1"/>
                </a:solidFill>
              </a:rPr>
              <a:t>trực</a:t>
            </a:r>
            <a:r>
              <a:rPr lang="en-US" sz="3200" dirty="0">
                <a:solidFill>
                  <a:schemeClr val="tx1"/>
                </a:solidFill>
              </a:rPr>
              <a:t> </a:t>
            </a:r>
            <a:r>
              <a:rPr lang="en-US" sz="3200" dirty="0" err="1" smtClean="0">
                <a:solidFill>
                  <a:schemeClr val="tx1"/>
                </a:solidFill>
              </a:rPr>
              <a:t>tâm</a:t>
            </a:r>
            <a:endParaRPr lang="en-US" sz="3200" dirty="0">
              <a:solidFill>
                <a:schemeClr val="tx1"/>
              </a:solidFill>
            </a:endParaRPr>
          </a:p>
        </p:txBody>
      </p:sp>
      <p:sp>
        <p:nvSpPr>
          <p:cNvPr id="4" name="Choice_A"/>
          <p:cNvSpPr/>
          <p:nvPr/>
        </p:nvSpPr>
        <p:spPr>
          <a:xfrm>
            <a:off x="297393" y="3028034"/>
            <a:ext cx="5189007" cy="1005840"/>
          </a:xfrm>
          <a:prstGeom prst="hexagon">
            <a:avLst/>
          </a:prstGeom>
          <a:solidFill>
            <a:srgbClr val="00B0F0"/>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1"/>
                </a:solidFill>
              </a:rPr>
              <a:t>A. </a:t>
            </a:r>
            <a:r>
              <a:rPr lang="en-US" sz="3200" dirty="0" err="1" smtClean="0">
                <a:solidFill>
                  <a:schemeClr val="tx1"/>
                </a:solidFill>
              </a:rPr>
              <a:t>Cách</a:t>
            </a:r>
            <a:r>
              <a:rPr lang="en-US" sz="3200" dirty="0">
                <a:solidFill>
                  <a:schemeClr val="tx1"/>
                </a:solidFill>
              </a:rPr>
              <a:t> </a:t>
            </a:r>
            <a:r>
              <a:rPr lang="en-US" sz="3200" dirty="0" err="1" smtClean="0">
                <a:solidFill>
                  <a:schemeClr val="tx1"/>
                </a:solidFill>
              </a:rPr>
              <a:t>đều</a:t>
            </a:r>
            <a:r>
              <a:rPr lang="en-US" sz="3200" dirty="0" smtClean="0">
                <a:solidFill>
                  <a:schemeClr val="tx1"/>
                </a:solidFill>
              </a:rPr>
              <a:t> </a:t>
            </a:r>
            <a:r>
              <a:rPr lang="en-US" sz="3200" dirty="0">
                <a:solidFill>
                  <a:schemeClr val="tx1"/>
                </a:solidFill>
              </a:rPr>
              <a:t>3 </a:t>
            </a:r>
            <a:r>
              <a:rPr lang="en-US" sz="3200" dirty="0" err="1">
                <a:solidFill>
                  <a:schemeClr val="tx1"/>
                </a:solidFill>
              </a:rPr>
              <a:t>cạnh</a:t>
            </a:r>
            <a:endParaRPr lang="en-US" sz="3200" dirty="0">
              <a:solidFill>
                <a:schemeClr val="tx1"/>
              </a:solidFill>
            </a:endParaRPr>
          </a:p>
        </p:txBody>
      </p:sp>
      <p:sp>
        <p:nvSpPr>
          <p:cNvPr id="8" name="Question"/>
          <p:cNvSpPr/>
          <p:nvPr/>
        </p:nvSpPr>
        <p:spPr>
          <a:xfrm>
            <a:off x="297393" y="689348"/>
            <a:ext cx="11437202" cy="1378424"/>
          </a:xfrm>
          <a:prstGeom prst="hexagon">
            <a:avLst/>
          </a:prstGeom>
          <a:ln/>
        </p:spPr>
        <p:style>
          <a:lnRef idx="2">
            <a:schemeClr val="accent5">
              <a:shade val="50000"/>
            </a:schemeClr>
          </a:lnRef>
          <a:fillRef idx="1003">
            <a:schemeClr val="dk2"/>
          </a:fillRef>
          <a:effectRef idx="0">
            <a:schemeClr val="accent5"/>
          </a:effectRef>
          <a:fontRef idx="minor">
            <a:schemeClr val="lt1"/>
          </a:fontRef>
        </p:style>
        <p:txBody>
          <a:bodyPr rtlCol="0" anchor="ctr">
            <a:noAutofit/>
          </a:bodyPr>
          <a:lstStyle/>
          <a:p>
            <a:pPr>
              <a:spcAft>
                <a:spcPts val="0"/>
              </a:spcAft>
              <a:tabLst>
                <a:tab pos="1979930" algn="l"/>
                <a:tab pos="3599815" algn="l"/>
                <a:tab pos="5219700" algn="l"/>
              </a:tabLst>
            </a:pPr>
            <a:r>
              <a:rPr lang="en-US" sz="3700" b="1" dirty="0" err="1">
                <a:solidFill>
                  <a:schemeClr val="bg1"/>
                </a:solidFill>
                <a:latin typeface="Times New Roman" panose="02020603050405020304" pitchFamily="18" charset="0"/>
                <a:ea typeface="Times New Roman" panose="02020603050405020304" pitchFamily="18" charset="0"/>
              </a:rPr>
              <a:t>Câu</a:t>
            </a:r>
            <a:r>
              <a:rPr lang="en-US" sz="3700" b="1" dirty="0">
                <a:solidFill>
                  <a:schemeClr val="bg1"/>
                </a:solidFill>
                <a:latin typeface="Times New Roman" panose="02020603050405020304" pitchFamily="18" charset="0"/>
                <a:ea typeface="Times New Roman" panose="02020603050405020304" pitchFamily="18" charset="0"/>
              </a:rPr>
              <a:t> </a:t>
            </a:r>
            <a:r>
              <a:rPr lang="en-US" sz="3700" b="1" dirty="0" smtClean="0">
                <a:solidFill>
                  <a:schemeClr val="bg1"/>
                </a:solidFill>
                <a:latin typeface="Times New Roman" panose="02020603050405020304" pitchFamily="18" charset="0"/>
                <a:ea typeface="Times New Roman" panose="02020603050405020304" pitchFamily="18" charset="0"/>
              </a:rPr>
              <a:t>5: </a:t>
            </a:r>
            <a:r>
              <a:rPr lang="vi-VN" sz="3700" dirty="0" smtClean="0">
                <a:solidFill>
                  <a:schemeClr val="bg1"/>
                </a:solidFill>
                <a:latin typeface="Times New Roman" panose="02020603050405020304" pitchFamily="18" charset="0"/>
                <a:ea typeface="Times New Roman" panose="02020603050405020304" pitchFamily="18" charset="0"/>
              </a:rPr>
              <a:t>Giao </a:t>
            </a:r>
            <a:r>
              <a:rPr lang="vi-VN" sz="3700" dirty="0">
                <a:solidFill>
                  <a:schemeClr val="bg1"/>
                </a:solidFill>
                <a:latin typeface="Times New Roman" panose="02020603050405020304" pitchFamily="18" charset="0"/>
                <a:ea typeface="Times New Roman" panose="02020603050405020304" pitchFamily="18" charset="0"/>
              </a:rPr>
              <a:t>điểm ba đường phân giác của một tam giác</a:t>
            </a:r>
            <a:r>
              <a:rPr lang="vi-VN" sz="3700" dirty="0" smtClean="0">
                <a:solidFill>
                  <a:schemeClr val="bg1"/>
                </a:solidFill>
                <a:latin typeface="Times New Roman" panose="02020603050405020304" pitchFamily="18" charset="0"/>
                <a:ea typeface="Times New Roman" panose="02020603050405020304" pitchFamily="18" charset="0"/>
              </a:rPr>
              <a:t>:</a:t>
            </a:r>
            <a:endParaRPr lang="en-US" sz="3700" dirty="0">
              <a:solidFill>
                <a:schemeClr val="bg1"/>
              </a:solidFill>
              <a:effectLst/>
              <a:latin typeface="Times New Roman" panose="02020603050405020304" pitchFamily="18" charset="0"/>
              <a:ea typeface="Times New Roman" panose="02020603050405020304" pitchFamily="18" charset="0"/>
            </a:endParaRPr>
          </a:p>
        </p:txBody>
      </p:sp>
      <p:sp>
        <p:nvSpPr>
          <p:cNvPr id="180" name="Rectangle: Rounded Corners 174">
            <a:extLst>
              <a:ext uri="{FF2B5EF4-FFF2-40B4-BE49-F238E27FC236}">
                <a16:creationId xmlns:a16="http://schemas.microsoft.com/office/drawing/2014/main" id="{52691D40-8C0E-4667-A610-1C54EA7D9EE2}"/>
              </a:ext>
            </a:extLst>
          </p:cNvPr>
          <p:cNvSpPr/>
          <p:nvPr/>
        </p:nvSpPr>
        <p:spPr>
          <a:xfrm>
            <a:off x="4879204" y="543859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4903442" y="552639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4850575" y="5477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4879413" y="55117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4852178" y="546786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4877810" y="544835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4880807" y="549712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4882410" y="5477614"/>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4954936" y="549712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4830286" y="544834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4892611" y="544835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4898026" y="546785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19" name="Choice_C"/>
          <p:cNvSpPr/>
          <p:nvPr/>
        </p:nvSpPr>
        <p:spPr>
          <a:xfrm>
            <a:off x="297392" y="3018277"/>
            <a:ext cx="5189007"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A. </a:t>
            </a:r>
            <a:r>
              <a:rPr lang="en-US" sz="3200" dirty="0" err="1">
                <a:solidFill>
                  <a:schemeClr val="tx1"/>
                </a:solidFill>
              </a:rPr>
              <a:t>Cách</a:t>
            </a:r>
            <a:r>
              <a:rPr lang="en-US" sz="3200" dirty="0">
                <a:solidFill>
                  <a:schemeClr val="tx1"/>
                </a:solidFill>
              </a:rPr>
              <a:t> </a:t>
            </a:r>
            <a:r>
              <a:rPr lang="en-US" sz="3200" dirty="0" err="1">
                <a:solidFill>
                  <a:schemeClr val="tx1"/>
                </a:solidFill>
              </a:rPr>
              <a:t>đều</a:t>
            </a:r>
            <a:r>
              <a:rPr lang="en-US" sz="3200" dirty="0">
                <a:solidFill>
                  <a:schemeClr val="tx1"/>
                </a:solidFill>
              </a:rPr>
              <a:t> 3 </a:t>
            </a:r>
            <a:r>
              <a:rPr lang="en-US" sz="3200" dirty="0" err="1">
                <a:solidFill>
                  <a:schemeClr val="tx1"/>
                </a:solidFill>
              </a:rPr>
              <a:t>cạnh</a:t>
            </a:r>
            <a:endParaRPr lang="en-US" sz="3200" dirty="0">
              <a:solidFill>
                <a:schemeClr val="tx1"/>
              </a:solidFill>
            </a:endParaRPr>
          </a:p>
        </p:txBody>
      </p:sp>
    </p:spTree>
    <p:extLst>
      <p:ext uri="{BB962C8B-B14F-4D97-AF65-F5344CB8AC3E}">
        <p14:creationId xmlns:p14="http://schemas.microsoft.com/office/powerpoint/2010/main" val="7271851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80"/>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1000"/>
                                  </p:stCondLst>
                                  <p:childTnLst>
                                    <p:set>
                                      <p:cBhvr>
                                        <p:cTn id="34" dur="1" fill="hold">
                                          <p:stCondLst>
                                            <p:cond delay="499"/>
                                          </p:stCondLst>
                                        </p:cTn>
                                        <p:tgtEl>
                                          <p:spTgt spid="181"/>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1000"/>
                                  </p:stCondLst>
                                  <p:childTnLst>
                                    <p:set>
                                      <p:cBhvr>
                                        <p:cTn id="37" dur="1" fill="hold">
                                          <p:stCondLst>
                                            <p:cond delay="499"/>
                                          </p:stCondLst>
                                        </p:cTn>
                                        <p:tgtEl>
                                          <p:spTgt spid="182"/>
                                        </p:tgtEl>
                                        <p:attrNameLst>
                                          <p:attrName>style.visibility</p:attrName>
                                        </p:attrNameLst>
                                      </p:cBhvr>
                                      <p:to>
                                        <p:strVal val="visible"/>
                                      </p:to>
                                    </p:set>
                                  </p:childTnLst>
                                </p:cTn>
                              </p:par>
                            </p:childTnLst>
                          </p:cTn>
                        </p:par>
                        <p:par>
                          <p:cTn id="38" fill="hold">
                            <p:stCondLst>
                              <p:cond delay="3500"/>
                            </p:stCondLst>
                            <p:childTnLst>
                              <p:par>
                                <p:cTn id="39" presetID="1" presetClass="entr" presetSubtype="0" fill="hold" grpId="0" nodeType="afterEffect">
                                  <p:stCondLst>
                                    <p:cond delay="1000"/>
                                  </p:stCondLst>
                                  <p:childTnLst>
                                    <p:set>
                                      <p:cBhvr>
                                        <p:cTn id="40" dur="1" fill="hold">
                                          <p:stCondLst>
                                            <p:cond delay="499"/>
                                          </p:stCondLst>
                                        </p:cTn>
                                        <p:tgtEl>
                                          <p:spTgt spid="183"/>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1000"/>
                                  </p:stCondLst>
                                  <p:childTnLst>
                                    <p:set>
                                      <p:cBhvr>
                                        <p:cTn id="43" dur="1" fill="hold">
                                          <p:stCondLst>
                                            <p:cond delay="499"/>
                                          </p:stCondLst>
                                        </p:cTn>
                                        <p:tgtEl>
                                          <p:spTgt spid="184"/>
                                        </p:tgtEl>
                                        <p:attrNameLst>
                                          <p:attrName>style.visibility</p:attrName>
                                        </p:attrNameLst>
                                      </p:cBhvr>
                                      <p:to>
                                        <p:strVal val="visible"/>
                                      </p:to>
                                    </p:set>
                                  </p:childTnLst>
                                </p:cTn>
                              </p:par>
                            </p:childTnLst>
                          </p:cTn>
                        </p:par>
                        <p:par>
                          <p:cTn id="44" fill="hold">
                            <p:stCondLst>
                              <p:cond delay="6500"/>
                            </p:stCondLst>
                            <p:childTnLst>
                              <p:par>
                                <p:cTn id="45" presetID="1" presetClass="entr" presetSubtype="0" fill="hold" grpId="0" nodeType="afterEffect">
                                  <p:stCondLst>
                                    <p:cond delay="1000"/>
                                  </p:stCondLst>
                                  <p:childTnLst>
                                    <p:set>
                                      <p:cBhvr>
                                        <p:cTn id="46" dur="1" fill="hold">
                                          <p:stCondLst>
                                            <p:cond delay="499"/>
                                          </p:stCondLst>
                                        </p:cTn>
                                        <p:tgtEl>
                                          <p:spTgt spid="185"/>
                                        </p:tgtEl>
                                        <p:attrNameLst>
                                          <p:attrName>style.visibility</p:attrName>
                                        </p:attrNameLst>
                                      </p:cBhvr>
                                      <p:to>
                                        <p:strVal val="visible"/>
                                      </p:to>
                                    </p:set>
                                  </p:childTnLst>
                                </p:cTn>
                              </p:par>
                            </p:childTnLst>
                          </p:cTn>
                        </p:par>
                        <p:par>
                          <p:cTn id="47" fill="hold">
                            <p:stCondLst>
                              <p:cond delay="8000"/>
                            </p:stCondLst>
                            <p:childTnLst>
                              <p:par>
                                <p:cTn id="48" presetID="1" presetClass="entr" presetSubtype="0" fill="hold" grpId="0" nodeType="afterEffect">
                                  <p:stCondLst>
                                    <p:cond delay="1000"/>
                                  </p:stCondLst>
                                  <p:childTnLst>
                                    <p:set>
                                      <p:cBhvr>
                                        <p:cTn id="49" dur="1" fill="hold">
                                          <p:stCondLst>
                                            <p:cond delay="499"/>
                                          </p:stCondLst>
                                        </p:cTn>
                                        <p:tgtEl>
                                          <p:spTgt spid="186"/>
                                        </p:tgtEl>
                                        <p:attrNameLst>
                                          <p:attrName>style.visibility</p:attrName>
                                        </p:attrNameLst>
                                      </p:cBhvr>
                                      <p:to>
                                        <p:strVal val="visible"/>
                                      </p:to>
                                    </p:set>
                                  </p:childTnLst>
                                </p:cTn>
                              </p:par>
                            </p:childTnLst>
                          </p:cTn>
                        </p:par>
                        <p:par>
                          <p:cTn id="50" fill="hold">
                            <p:stCondLst>
                              <p:cond delay="9500"/>
                            </p:stCondLst>
                            <p:childTnLst>
                              <p:par>
                                <p:cTn id="51" presetID="1" presetClass="entr" presetSubtype="0" fill="hold" grpId="0" nodeType="afterEffect">
                                  <p:stCondLst>
                                    <p:cond delay="1000"/>
                                  </p:stCondLst>
                                  <p:childTnLst>
                                    <p:set>
                                      <p:cBhvr>
                                        <p:cTn id="52" dur="1" fill="hold">
                                          <p:stCondLst>
                                            <p:cond delay="499"/>
                                          </p:stCondLst>
                                        </p:cTn>
                                        <p:tgtEl>
                                          <p:spTgt spid="187"/>
                                        </p:tgtEl>
                                        <p:attrNameLst>
                                          <p:attrName>style.visibility</p:attrName>
                                        </p:attrNameLst>
                                      </p:cBhvr>
                                      <p:to>
                                        <p:strVal val="visible"/>
                                      </p:to>
                                    </p:set>
                                  </p:childTnLst>
                                </p:cTn>
                              </p:par>
                            </p:childTnLst>
                          </p:cTn>
                        </p:par>
                        <p:par>
                          <p:cTn id="53" fill="hold">
                            <p:stCondLst>
                              <p:cond delay="11000"/>
                            </p:stCondLst>
                            <p:childTnLst>
                              <p:par>
                                <p:cTn id="54" presetID="1" presetClass="entr" presetSubtype="0" fill="hold" grpId="0" nodeType="afterEffect">
                                  <p:stCondLst>
                                    <p:cond delay="1000"/>
                                  </p:stCondLst>
                                  <p:childTnLst>
                                    <p:set>
                                      <p:cBhvr>
                                        <p:cTn id="55" dur="1" fill="hold">
                                          <p:stCondLst>
                                            <p:cond delay="499"/>
                                          </p:stCondLst>
                                        </p:cTn>
                                        <p:tgtEl>
                                          <p:spTgt spid="188"/>
                                        </p:tgtEl>
                                        <p:attrNameLst>
                                          <p:attrName>style.visibility</p:attrName>
                                        </p:attrNameLst>
                                      </p:cBhvr>
                                      <p:to>
                                        <p:strVal val="visible"/>
                                      </p:to>
                                    </p:set>
                                  </p:childTnLst>
                                </p:cTn>
                              </p:par>
                            </p:childTnLst>
                          </p:cTn>
                        </p:par>
                        <p:par>
                          <p:cTn id="56" fill="hold">
                            <p:stCondLst>
                              <p:cond delay="12500"/>
                            </p:stCondLst>
                            <p:childTnLst>
                              <p:par>
                                <p:cTn id="57" presetID="1" presetClass="entr" presetSubtype="0" fill="hold" grpId="0" nodeType="afterEffect">
                                  <p:stCondLst>
                                    <p:cond delay="1000"/>
                                  </p:stCondLst>
                                  <p:childTnLst>
                                    <p:set>
                                      <p:cBhvr>
                                        <p:cTn id="58" dur="1" fill="hold">
                                          <p:stCondLst>
                                            <p:cond delay="499"/>
                                          </p:stCondLst>
                                        </p:cTn>
                                        <p:tgtEl>
                                          <p:spTgt spid="189"/>
                                        </p:tgtEl>
                                        <p:attrNameLst>
                                          <p:attrName>style.visibility</p:attrName>
                                        </p:attrNameLst>
                                      </p:cBhvr>
                                      <p:to>
                                        <p:strVal val="visible"/>
                                      </p:to>
                                    </p:set>
                                  </p:childTnLst>
                                </p:cTn>
                              </p:par>
                            </p:childTnLst>
                          </p:cTn>
                        </p:par>
                        <p:par>
                          <p:cTn id="59" fill="hold">
                            <p:stCondLst>
                              <p:cond delay="14000"/>
                            </p:stCondLst>
                            <p:childTnLst>
                              <p:par>
                                <p:cTn id="60" presetID="1" presetClass="entr" presetSubtype="0" fill="hold" grpId="0" nodeType="afterEffect">
                                  <p:stCondLst>
                                    <p:cond delay="1000"/>
                                  </p:stCondLst>
                                  <p:childTnLst>
                                    <p:set>
                                      <p:cBhvr>
                                        <p:cTn id="61" dur="1" fill="hold">
                                          <p:stCondLst>
                                            <p:cond delay="499"/>
                                          </p:stCondLst>
                                        </p:cTn>
                                        <p:tgtEl>
                                          <p:spTgt spid="19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2" fill="hold">
                            <p:stCondLst>
                              <p:cond delay="15500"/>
                            </p:stCondLst>
                            <p:childTnLst>
                              <p:par>
                                <p:cTn id="63" presetID="1" presetClass="entr" presetSubtype="0" fill="hold" grpId="0" nodeType="afterEffect">
                                  <p:stCondLst>
                                    <p:cond delay="1000"/>
                                  </p:stCondLst>
                                  <p:childTnLst>
                                    <p:set>
                                      <p:cBhvr>
                                        <p:cTn id="64" dur="1" fill="hold">
                                          <p:stCondLst>
                                            <p:cond delay="499"/>
                                          </p:stCondLst>
                                        </p:cTn>
                                        <p:tgtEl>
                                          <p:spTgt spid="19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alarm clock.wav"/>
                                        </p:tgtEl>
                                      </p:cMediaNode>
                                    </p:audio>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autoUpdateAnimBg="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Choice_D"/>
              <p:cNvSpPr/>
              <p:nvPr/>
            </p:nvSpPr>
            <p:spPr>
              <a:xfrm>
                <a:off x="6440130" y="4262577"/>
                <a:ext cx="5294465" cy="1005840"/>
              </a:xfrm>
              <a:prstGeom prst="hexagon">
                <a:avLst/>
              </a:prstGeom>
              <a:solidFill>
                <a:schemeClr val="accent6">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1"/>
                    </a:solidFill>
                  </a:rPr>
                  <a:t>D. </a:t>
                </a:r>
                <a:r>
                  <a:rPr lang="en-US" sz="3200" dirty="0" smtClean="0">
                    <a:solidFill>
                      <a:schemeClr val="tx1"/>
                    </a:solidFill>
                  </a:rPr>
                  <a:t>AG = </a:t>
                </a:r>
                <a14:m>
                  <m:oMath xmlns:m="http://schemas.openxmlformats.org/officeDocument/2006/math">
                    <m:f>
                      <m:fPr>
                        <m:ctrlPr>
                          <a:rPr lang="en-US" sz="4000" i="1" smtClean="0">
                            <a:solidFill>
                              <a:schemeClr val="tx1"/>
                            </a:solidFill>
                            <a:latin typeface="Cambria Math" panose="02040503050406030204" pitchFamily="18" charset="0"/>
                          </a:rPr>
                        </m:ctrlPr>
                      </m:fPr>
                      <m:num>
                        <m:r>
                          <a:rPr lang="en-US" sz="4000" b="0" i="1" smtClean="0">
                            <a:solidFill>
                              <a:schemeClr val="tx1"/>
                            </a:solidFill>
                            <a:latin typeface="Cambria Math" panose="02040503050406030204" pitchFamily="18" charset="0"/>
                          </a:rPr>
                          <m:t>𝐺𝑂</m:t>
                        </m:r>
                      </m:num>
                      <m:den>
                        <m:r>
                          <a:rPr lang="en-US" sz="4000" b="0" i="1" smtClean="0">
                            <a:solidFill>
                              <a:schemeClr val="tx1"/>
                            </a:solidFill>
                            <a:latin typeface="Cambria Math" panose="02040503050406030204" pitchFamily="18" charset="0"/>
                          </a:rPr>
                          <m:t>2</m:t>
                        </m:r>
                      </m:den>
                    </m:f>
                  </m:oMath>
                </a14:m>
                <a:endParaRPr lang="en-US" sz="4000" dirty="0">
                  <a:solidFill>
                    <a:schemeClr val="tx1"/>
                  </a:solidFill>
                </a:endParaRPr>
              </a:p>
            </p:txBody>
          </p:sp>
        </mc:Choice>
        <mc:Fallback>
          <p:sp>
            <p:nvSpPr>
              <p:cNvPr id="6" name="Choice_D"/>
              <p:cNvSpPr>
                <a:spLocks noRot="1" noChangeAspect="1" noMove="1" noResize="1" noEditPoints="1" noAdjustHandles="1" noChangeArrowheads="1" noChangeShapeType="1" noTextEdit="1"/>
              </p:cNvSpPr>
              <p:nvPr/>
            </p:nvSpPr>
            <p:spPr>
              <a:xfrm>
                <a:off x="6440130" y="4262577"/>
                <a:ext cx="5294465" cy="1005840"/>
              </a:xfrm>
              <a:prstGeom prst="hexagon">
                <a:avLst/>
              </a:prstGeom>
              <a:blipFill>
                <a:blip r:embed="rId5"/>
                <a:stretch>
                  <a:fillRect b="-1212"/>
                </a:stretch>
              </a:blipFill>
              <a:ln>
                <a:noFill/>
              </a:ln>
            </p:spPr>
            <p:txBody>
              <a:bodyPr/>
              <a:lstStyle/>
              <a:p>
                <a:r>
                  <a:rPr lang="en-US">
                    <a:noFill/>
                  </a:rPr>
                  <a:t> </a:t>
                </a:r>
              </a:p>
            </p:txBody>
          </p:sp>
        </mc:Fallback>
      </mc:AlternateContent>
      <p:sp>
        <p:nvSpPr>
          <p:cNvPr id="5" name="Choice_C"/>
          <p:cNvSpPr/>
          <p:nvPr/>
        </p:nvSpPr>
        <p:spPr>
          <a:xfrm>
            <a:off x="6440130" y="3028034"/>
            <a:ext cx="5294466" cy="1005840"/>
          </a:xfrm>
          <a:prstGeom prst="hexagon">
            <a:avLst/>
          </a:prstGeom>
          <a:solidFill>
            <a:srgbClr val="00B0F0"/>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C. </a:t>
            </a:r>
            <a:r>
              <a:rPr lang="en-US" sz="3200" dirty="0">
                <a:solidFill>
                  <a:schemeClr val="tx1"/>
                </a:solidFill>
              </a:rPr>
              <a:t>Ba </a:t>
            </a:r>
            <a:r>
              <a:rPr lang="en-US" sz="3200" dirty="0" err="1">
                <a:solidFill>
                  <a:schemeClr val="tx1"/>
                </a:solidFill>
              </a:rPr>
              <a:t>điểm</a:t>
            </a:r>
            <a:r>
              <a:rPr lang="en-US" sz="3200" dirty="0">
                <a:solidFill>
                  <a:schemeClr val="tx1"/>
                </a:solidFill>
              </a:rPr>
              <a:t> A, G, O không </a:t>
            </a:r>
            <a:r>
              <a:rPr lang="en-US" sz="3200" dirty="0" err="1">
                <a:solidFill>
                  <a:schemeClr val="tx1"/>
                </a:solidFill>
              </a:rPr>
              <a:t>thẳng</a:t>
            </a:r>
            <a:r>
              <a:rPr lang="en-US" sz="3200" dirty="0">
                <a:solidFill>
                  <a:schemeClr val="tx1"/>
                </a:solidFill>
              </a:rPr>
              <a:t> </a:t>
            </a:r>
            <a:r>
              <a:rPr lang="en-US" sz="3200" dirty="0" err="1">
                <a:solidFill>
                  <a:schemeClr val="tx1"/>
                </a:solidFill>
              </a:rPr>
              <a:t>hàng</a:t>
            </a:r>
            <a:endParaRPr lang="en-US" sz="3200" dirty="0">
              <a:solidFill>
                <a:schemeClr val="tx1"/>
              </a:solidFill>
            </a:endParaRPr>
          </a:p>
        </p:txBody>
      </p:sp>
      <p:sp>
        <p:nvSpPr>
          <p:cNvPr id="7" name="Choice_B"/>
          <p:cNvSpPr/>
          <p:nvPr/>
        </p:nvSpPr>
        <p:spPr>
          <a:xfrm>
            <a:off x="297392" y="4278205"/>
            <a:ext cx="5189007" cy="1005840"/>
          </a:xfrm>
          <a:prstGeom prst="hexagon">
            <a:avLst/>
          </a:prstGeom>
          <a:solidFill>
            <a:schemeClr val="accent6">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1"/>
                </a:solidFill>
              </a:rPr>
              <a:t>B</a:t>
            </a:r>
            <a:r>
              <a:rPr lang="en-US" sz="3200" b="1" dirty="0">
                <a:solidFill>
                  <a:schemeClr val="tx1"/>
                </a:solidFill>
              </a:rPr>
              <a:t>. </a:t>
            </a:r>
            <a:r>
              <a:rPr lang="en-US" sz="3200" dirty="0">
                <a:solidFill>
                  <a:schemeClr val="tx1"/>
                </a:solidFill>
              </a:rPr>
              <a:t>AG = 2GO</a:t>
            </a:r>
            <a:endParaRPr lang="en-US" sz="3200" dirty="0">
              <a:solidFill>
                <a:schemeClr val="tx1"/>
              </a:solidFill>
            </a:endParaRPr>
          </a:p>
        </p:txBody>
      </p:sp>
      <p:sp>
        <p:nvSpPr>
          <p:cNvPr id="4" name="Choice_A"/>
          <p:cNvSpPr/>
          <p:nvPr/>
        </p:nvSpPr>
        <p:spPr>
          <a:xfrm>
            <a:off x="297393" y="3028034"/>
            <a:ext cx="5189007" cy="1005840"/>
          </a:xfrm>
          <a:prstGeom prst="hexagon">
            <a:avLst/>
          </a:prstGeom>
          <a:solidFill>
            <a:srgbClr val="00B0F0"/>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A</a:t>
            </a:r>
            <a:r>
              <a:rPr lang="en-US" sz="3200" dirty="0">
                <a:solidFill>
                  <a:schemeClr val="tx1"/>
                </a:solidFill>
              </a:rPr>
              <a:t>. AG = GO</a:t>
            </a:r>
            <a:endParaRPr lang="en-US" sz="3200" dirty="0">
              <a:solidFill>
                <a:schemeClr val="tx1"/>
              </a:solidFill>
            </a:endParaRPr>
          </a:p>
        </p:txBody>
      </p:sp>
      <p:sp>
        <p:nvSpPr>
          <p:cNvPr id="8" name="Question"/>
          <p:cNvSpPr/>
          <p:nvPr/>
        </p:nvSpPr>
        <p:spPr>
          <a:xfrm>
            <a:off x="0" y="244888"/>
            <a:ext cx="12192000" cy="1877826"/>
          </a:xfrm>
          <a:prstGeom prst="hexagon">
            <a:avLst/>
          </a:prstGeom>
          <a:ln/>
        </p:spPr>
        <p:style>
          <a:lnRef idx="2">
            <a:schemeClr val="accent5">
              <a:shade val="50000"/>
            </a:schemeClr>
          </a:lnRef>
          <a:fillRef idx="1003">
            <a:schemeClr val="dk2"/>
          </a:fillRef>
          <a:effectRef idx="0">
            <a:schemeClr val="accent5"/>
          </a:effectRef>
          <a:fontRef idx="minor">
            <a:schemeClr val="lt1"/>
          </a:fontRef>
        </p:style>
        <p:txBody>
          <a:bodyPr rtlCol="0" anchor="ctr">
            <a:noAutofit/>
          </a:bodyPr>
          <a:lstStyle/>
          <a:p>
            <a:pPr>
              <a:spcAft>
                <a:spcPts val="0"/>
              </a:spcAft>
              <a:tabLst>
                <a:tab pos="1979930" algn="l"/>
                <a:tab pos="3599815" algn="l"/>
                <a:tab pos="5219700" algn="l"/>
              </a:tabLst>
            </a:pPr>
            <a:r>
              <a:rPr lang="en-US" sz="36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6: </a:t>
            </a:r>
            <a:r>
              <a:rPr lang="vi-VN"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Cho tam giác ABC vuông tại A có G là trọng tâm, O là giao điểm các đường trung trực của tam giác ABC. Khẳng định nào dưới đây là </a:t>
            </a:r>
            <a:r>
              <a:rPr lang="vi-VN" sz="3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vi-VN"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0" name="Rectangle: Rounded Corners 174">
            <a:extLst>
              <a:ext uri="{FF2B5EF4-FFF2-40B4-BE49-F238E27FC236}">
                <a16:creationId xmlns:a16="http://schemas.microsoft.com/office/drawing/2014/main" id="{52691D40-8C0E-4667-A610-1C54EA7D9EE2}"/>
              </a:ext>
            </a:extLst>
          </p:cNvPr>
          <p:cNvSpPr/>
          <p:nvPr/>
        </p:nvSpPr>
        <p:spPr>
          <a:xfrm>
            <a:off x="4879204" y="543859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4903442" y="552639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4850575" y="5477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4879413" y="55117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4852178" y="546786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4877810" y="544835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4880807" y="549712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4882410" y="5477614"/>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4954936" y="549712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4830286" y="544834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4892611" y="544835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4898026" y="546785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19" name="Choice_C"/>
          <p:cNvSpPr/>
          <p:nvPr/>
        </p:nvSpPr>
        <p:spPr>
          <a:xfrm>
            <a:off x="297392" y="4287956"/>
            <a:ext cx="5189007"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B. </a:t>
            </a:r>
            <a:r>
              <a:rPr lang="en-US" sz="3200" dirty="0">
                <a:solidFill>
                  <a:schemeClr val="tx1"/>
                </a:solidFill>
              </a:rPr>
              <a:t>AG = 2GO</a:t>
            </a:r>
            <a:endParaRPr lang="en-US" sz="3200" dirty="0">
              <a:solidFill>
                <a:schemeClr val="tx1"/>
              </a:solidFill>
            </a:endParaRPr>
          </a:p>
        </p:txBody>
      </p:sp>
    </p:spTree>
    <p:extLst>
      <p:ext uri="{BB962C8B-B14F-4D97-AF65-F5344CB8AC3E}">
        <p14:creationId xmlns:p14="http://schemas.microsoft.com/office/powerpoint/2010/main" val="2059001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80"/>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1000"/>
                                  </p:stCondLst>
                                  <p:childTnLst>
                                    <p:set>
                                      <p:cBhvr>
                                        <p:cTn id="34" dur="1" fill="hold">
                                          <p:stCondLst>
                                            <p:cond delay="499"/>
                                          </p:stCondLst>
                                        </p:cTn>
                                        <p:tgtEl>
                                          <p:spTgt spid="181"/>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1000"/>
                                  </p:stCondLst>
                                  <p:childTnLst>
                                    <p:set>
                                      <p:cBhvr>
                                        <p:cTn id="37" dur="1" fill="hold">
                                          <p:stCondLst>
                                            <p:cond delay="499"/>
                                          </p:stCondLst>
                                        </p:cTn>
                                        <p:tgtEl>
                                          <p:spTgt spid="182"/>
                                        </p:tgtEl>
                                        <p:attrNameLst>
                                          <p:attrName>style.visibility</p:attrName>
                                        </p:attrNameLst>
                                      </p:cBhvr>
                                      <p:to>
                                        <p:strVal val="visible"/>
                                      </p:to>
                                    </p:set>
                                  </p:childTnLst>
                                </p:cTn>
                              </p:par>
                            </p:childTnLst>
                          </p:cTn>
                        </p:par>
                        <p:par>
                          <p:cTn id="38" fill="hold">
                            <p:stCondLst>
                              <p:cond delay="3500"/>
                            </p:stCondLst>
                            <p:childTnLst>
                              <p:par>
                                <p:cTn id="39" presetID="1" presetClass="entr" presetSubtype="0" fill="hold" grpId="0" nodeType="afterEffect">
                                  <p:stCondLst>
                                    <p:cond delay="1000"/>
                                  </p:stCondLst>
                                  <p:childTnLst>
                                    <p:set>
                                      <p:cBhvr>
                                        <p:cTn id="40" dur="1" fill="hold">
                                          <p:stCondLst>
                                            <p:cond delay="499"/>
                                          </p:stCondLst>
                                        </p:cTn>
                                        <p:tgtEl>
                                          <p:spTgt spid="183"/>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1000"/>
                                  </p:stCondLst>
                                  <p:childTnLst>
                                    <p:set>
                                      <p:cBhvr>
                                        <p:cTn id="43" dur="1" fill="hold">
                                          <p:stCondLst>
                                            <p:cond delay="499"/>
                                          </p:stCondLst>
                                        </p:cTn>
                                        <p:tgtEl>
                                          <p:spTgt spid="184"/>
                                        </p:tgtEl>
                                        <p:attrNameLst>
                                          <p:attrName>style.visibility</p:attrName>
                                        </p:attrNameLst>
                                      </p:cBhvr>
                                      <p:to>
                                        <p:strVal val="visible"/>
                                      </p:to>
                                    </p:set>
                                  </p:childTnLst>
                                </p:cTn>
                              </p:par>
                            </p:childTnLst>
                          </p:cTn>
                        </p:par>
                        <p:par>
                          <p:cTn id="44" fill="hold">
                            <p:stCondLst>
                              <p:cond delay="6500"/>
                            </p:stCondLst>
                            <p:childTnLst>
                              <p:par>
                                <p:cTn id="45" presetID="1" presetClass="entr" presetSubtype="0" fill="hold" grpId="0" nodeType="afterEffect">
                                  <p:stCondLst>
                                    <p:cond delay="1000"/>
                                  </p:stCondLst>
                                  <p:childTnLst>
                                    <p:set>
                                      <p:cBhvr>
                                        <p:cTn id="46" dur="1" fill="hold">
                                          <p:stCondLst>
                                            <p:cond delay="499"/>
                                          </p:stCondLst>
                                        </p:cTn>
                                        <p:tgtEl>
                                          <p:spTgt spid="185"/>
                                        </p:tgtEl>
                                        <p:attrNameLst>
                                          <p:attrName>style.visibility</p:attrName>
                                        </p:attrNameLst>
                                      </p:cBhvr>
                                      <p:to>
                                        <p:strVal val="visible"/>
                                      </p:to>
                                    </p:set>
                                  </p:childTnLst>
                                </p:cTn>
                              </p:par>
                            </p:childTnLst>
                          </p:cTn>
                        </p:par>
                        <p:par>
                          <p:cTn id="47" fill="hold">
                            <p:stCondLst>
                              <p:cond delay="8000"/>
                            </p:stCondLst>
                            <p:childTnLst>
                              <p:par>
                                <p:cTn id="48" presetID="1" presetClass="entr" presetSubtype="0" fill="hold" grpId="0" nodeType="afterEffect">
                                  <p:stCondLst>
                                    <p:cond delay="1000"/>
                                  </p:stCondLst>
                                  <p:childTnLst>
                                    <p:set>
                                      <p:cBhvr>
                                        <p:cTn id="49" dur="1" fill="hold">
                                          <p:stCondLst>
                                            <p:cond delay="499"/>
                                          </p:stCondLst>
                                        </p:cTn>
                                        <p:tgtEl>
                                          <p:spTgt spid="186"/>
                                        </p:tgtEl>
                                        <p:attrNameLst>
                                          <p:attrName>style.visibility</p:attrName>
                                        </p:attrNameLst>
                                      </p:cBhvr>
                                      <p:to>
                                        <p:strVal val="visible"/>
                                      </p:to>
                                    </p:set>
                                  </p:childTnLst>
                                </p:cTn>
                              </p:par>
                            </p:childTnLst>
                          </p:cTn>
                        </p:par>
                        <p:par>
                          <p:cTn id="50" fill="hold">
                            <p:stCondLst>
                              <p:cond delay="9500"/>
                            </p:stCondLst>
                            <p:childTnLst>
                              <p:par>
                                <p:cTn id="51" presetID="1" presetClass="entr" presetSubtype="0" fill="hold" grpId="0" nodeType="afterEffect">
                                  <p:stCondLst>
                                    <p:cond delay="1000"/>
                                  </p:stCondLst>
                                  <p:childTnLst>
                                    <p:set>
                                      <p:cBhvr>
                                        <p:cTn id="52" dur="1" fill="hold">
                                          <p:stCondLst>
                                            <p:cond delay="499"/>
                                          </p:stCondLst>
                                        </p:cTn>
                                        <p:tgtEl>
                                          <p:spTgt spid="187"/>
                                        </p:tgtEl>
                                        <p:attrNameLst>
                                          <p:attrName>style.visibility</p:attrName>
                                        </p:attrNameLst>
                                      </p:cBhvr>
                                      <p:to>
                                        <p:strVal val="visible"/>
                                      </p:to>
                                    </p:set>
                                  </p:childTnLst>
                                </p:cTn>
                              </p:par>
                            </p:childTnLst>
                          </p:cTn>
                        </p:par>
                        <p:par>
                          <p:cTn id="53" fill="hold">
                            <p:stCondLst>
                              <p:cond delay="11000"/>
                            </p:stCondLst>
                            <p:childTnLst>
                              <p:par>
                                <p:cTn id="54" presetID="1" presetClass="entr" presetSubtype="0" fill="hold" grpId="0" nodeType="afterEffect">
                                  <p:stCondLst>
                                    <p:cond delay="1000"/>
                                  </p:stCondLst>
                                  <p:childTnLst>
                                    <p:set>
                                      <p:cBhvr>
                                        <p:cTn id="55" dur="1" fill="hold">
                                          <p:stCondLst>
                                            <p:cond delay="499"/>
                                          </p:stCondLst>
                                        </p:cTn>
                                        <p:tgtEl>
                                          <p:spTgt spid="188"/>
                                        </p:tgtEl>
                                        <p:attrNameLst>
                                          <p:attrName>style.visibility</p:attrName>
                                        </p:attrNameLst>
                                      </p:cBhvr>
                                      <p:to>
                                        <p:strVal val="visible"/>
                                      </p:to>
                                    </p:set>
                                  </p:childTnLst>
                                </p:cTn>
                              </p:par>
                            </p:childTnLst>
                          </p:cTn>
                        </p:par>
                        <p:par>
                          <p:cTn id="56" fill="hold">
                            <p:stCondLst>
                              <p:cond delay="12500"/>
                            </p:stCondLst>
                            <p:childTnLst>
                              <p:par>
                                <p:cTn id="57" presetID="1" presetClass="entr" presetSubtype="0" fill="hold" grpId="0" nodeType="afterEffect">
                                  <p:stCondLst>
                                    <p:cond delay="1000"/>
                                  </p:stCondLst>
                                  <p:childTnLst>
                                    <p:set>
                                      <p:cBhvr>
                                        <p:cTn id="58" dur="1" fill="hold">
                                          <p:stCondLst>
                                            <p:cond delay="499"/>
                                          </p:stCondLst>
                                        </p:cTn>
                                        <p:tgtEl>
                                          <p:spTgt spid="189"/>
                                        </p:tgtEl>
                                        <p:attrNameLst>
                                          <p:attrName>style.visibility</p:attrName>
                                        </p:attrNameLst>
                                      </p:cBhvr>
                                      <p:to>
                                        <p:strVal val="visible"/>
                                      </p:to>
                                    </p:set>
                                  </p:childTnLst>
                                </p:cTn>
                              </p:par>
                            </p:childTnLst>
                          </p:cTn>
                        </p:par>
                        <p:par>
                          <p:cTn id="59" fill="hold">
                            <p:stCondLst>
                              <p:cond delay="14000"/>
                            </p:stCondLst>
                            <p:childTnLst>
                              <p:par>
                                <p:cTn id="60" presetID="1" presetClass="entr" presetSubtype="0" fill="hold" grpId="0" nodeType="afterEffect">
                                  <p:stCondLst>
                                    <p:cond delay="1000"/>
                                  </p:stCondLst>
                                  <p:childTnLst>
                                    <p:set>
                                      <p:cBhvr>
                                        <p:cTn id="61" dur="1" fill="hold">
                                          <p:stCondLst>
                                            <p:cond delay="499"/>
                                          </p:stCondLst>
                                        </p:cTn>
                                        <p:tgtEl>
                                          <p:spTgt spid="19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2" fill="hold">
                            <p:stCondLst>
                              <p:cond delay="15500"/>
                            </p:stCondLst>
                            <p:childTnLst>
                              <p:par>
                                <p:cTn id="63" presetID="1" presetClass="entr" presetSubtype="0" fill="hold" grpId="0" nodeType="afterEffect">
                                  <p:stCondLst>
                                    <p:cond delay="1000"/>
                                  </p:stCondLst>
                                  <p:childTnLst>
                                    <p:set>
                                      <p:cBhvr>
                                        <p:cTn id="64" dur="1" fill="hold">
                                          <p:stCondLst>
                                            <p:cond delay="499"/>
                                          </p:stCondLst>
                                        </p:cTn>
                                        <p:tgtEl>
                                          <p:spTgt spid="19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alarm clock.wav"/>
                                        </p:tgtEl>
                                      </p:cMediaNode>
                                    </p:audio>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autoUpdateAnimBg="0"/>
      <p:bldP spid="19" grpId="0" animBg="1"/>
    </p:bldLst>
  </p:timing>
</p:sld>
</file>

<file path=ppt/theme/theme1.xml><?xml version="1.0" encoding="utf-8"?>
<a:theme xmlns:a="http://schemas.openxmlformats.org/drawingml/2006/main" name="Cro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1702</TotalTime>
  <Words>2444</Words>
  <Application>Microsoft Office PowerPoint</Application>
  <PresentationFormat>Widescreen</PresentationFormat>
  <Paragraphs>439</Paragraphs>
  <Slides>29</Slides>
  <Notes>20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Arial</vt:lpstr>
      <vt:lpstr>Calibri</vt:lpstr>
      <vt:lpstr>Cambria Math</vt:lpstr>
      <vt:lpstr>Franklin Gothic Book</vt:lpstr>
      <vt:lpstr>Tahoma</vt:lpstr>
      <vt:lpstr>Times New Roman</vt:lpstr>
      <vt:lpstr>Wingdings</vt:lpstr>
      <vt:lpstr>Crop</vt:lpstr>
      <vt:lpstr>MathType 6.0 Equation</vt:lpstr>
      <vt:lpstr>PowerPoint Presentation</vt:lpstr>
      <vt:lpstr>PowerPoint Presentation</vt:lpstr>
      <vt:lpstr>Trò chơi TRẮC NGHIỆM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Alliance Data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Newman, Chris</dc:creator>
  <cp:lastModifiedBy>Admin</cp:lastModifiedBy>
  <cp:revision>146</cp:revision>
  <dcterms:created xsi:type="dcterms:W3CDTF">2018-02-27T18:03:41Z</dcterms:created>
  <dcterms:modified xsi:type="dcterms:W3CDTF">2022-08-03T18:37:04Z</dcterms:modified>
</cp:coreProperties>
</file>