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8" r:id="rId2"/>
    <p:sldId id="257" r:id="rId3"/>
    <p:sldId id="258" r:id="rId4"/>
    <p:sldId id="286" r:id="rId5"/>
    <p:sldId id="355" r:id="rId6"/>
    <p:sldId id="356" r:id="rId7"/>
    <p:sldId id="342" r:id="rId8"/>
    <p:sldId id="305" r:id="rId9"/>
    <p:sldId id="311" r:id="rId10"/>
    <p:sldId id="353" r:id="rId11"/>
    <p:sldId id="308" r:id="rId12"/>
    <p:sldId id="339" r:id="rId13"/>
    <p:sldId id="314" r:id="rId14"/>
    <p:sldId id="317" r:id="rId15"/>
    <p:sldId id="340" r:id="rId16"/>
    <p:sldId id="344" r:id="rId17"/>
    <p:sldId id="345" r:id="rId18"/>
    <p:sldId id="320" r:id="rId19"/>
    <p:sldId id="341" r:id="rId20"/>
    <p:sldId id="322" r:id="rId21"/>
    <p:sldId id="347" r:id="rId22"/>
    <p:sldId id="323" r:id="rId23"/>
    <p:sldId id="349" r:id="rId24"/>
    <p:sldId id="350" r:id="rId25"/>
    <p:sldId id="324" r:id="rId26"/>
    <p:sldId id="325" r:id="rId27"/>
    <p:sldId id="346" r:id="rId28"/>
    <p:sldId id="348" r:id="rId29"/>
    <p:sldId id="352" r:id="rId30"/>
    <p:sldId id="35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265" autoAdjust="0"/>
  </p:normalViewPr>
  <p:slideViewPr>
    <p:cSldViewPr>
      <p:cViewPr>
        <p:scale>
          <a:sx n="84" d="100"/>
          <a:sy n="84" d="100"/>
        </p:scale>
        <p:origin x="-324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02147-E815-40AE-BDCD-5B951872322A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0A3D-D13C-4C5A-9CF0-83839692F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DDE422-EF6E-46B8-B924-99EAC81F0A9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A4AB89-E29E-4E7E-BBD4-214CD09E7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pic>
        <p:nvPicPr>
          <p:cNvPr id="49156" name="Picture 4" descr="attachmen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WordArt 6"/>
          <p:cNvSpPr>
            <a:spLocks noChangeArrowheads="1" noChangeShapeType="1" noTextEdit="1"/>
          </p:cNvSpPr>
          <p:nvPr/>
        </p:nvSpPr>
        <p:spPr bwMode="auto">
          <a:xfrm>
            <a:off x="381000" y="533400"/>
            <a:ext cx="5715000" cy="419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 LỚP </a:t>
            </a:r>
            <a:r>
              <a:rPr lang="en-US" sz="32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10A4</a:t>
            </a:r>
            <a:endParaRPr lang="en-US" sz="32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KÍNH CHÀO </a:t>
            </a:r>
          </a:p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QUÝ THẦY CÔ </a:t>
            </a:r>
          </a:p>
          <a:p>
            <a:r>
              <a:rPr lang="en-US" sz="32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VỀ DỰ GIỜ!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repeatCount="indefinite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5" descr="tam cam 2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52400" y="152401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him se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6781800" y="152400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382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304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5" descr="tam cam 10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152400" y="24384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733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464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510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5" name="Picture 4" descr="tam cam 6"/>
          <p:cNvPicPr>
            <a:picLocks noChangeAspect="1" noChangeArrowheads="1"/>
          </p:cNvPicPr>
          <p:nvPr/>
        </p:nvPicPr>
        <p:blipFill>
          <a:blip r:embed="rId5">
            <a:lum contrast="30000"/>
          </a:blip>
          <a:srcRect/>
          <a:stretch>
            <a:fillRect/>
          </a:stretch>
        </p:blipFill>
        <p:spPr bwMode="auto">
          <a:xfrm>
            <a:off x="2133600" y="152400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 descr="tam cam 14"/>
          <p:cNvPicPr>
            <a:picLocks noChangeAspect="1" noChangeArrowheads="1"/>
          </p:cNvPicPr>
          <p:nvPr/>
        </p:nvPicPr>
        <p:blipFill>
          <a:blip r:embed="rId6" cstate="print">
            <a:lum contrast="18000"/>
          </a:blip>
          <a:srcRect/>
          <a:stretch>
            <a:fillRect/>
          </a:stretch>
        </p:blipFill>
        <p:spPr bwMode="auto">
          <a:xfrm>
            <a:off x="2133600" y="2438400"/>
            <a:ext cx="1981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Ca bong"/>
          <p:cNvPicPr>
            <a:picLocks noChangeAspect="1" noChangeArrowheads="1"/>
          </p:cNvPicPr>
          <p:nvPr/>
        </p:nvPicPr>
        <p:blipFill>
          <a:blip r:embed="rId7" cstate="print">
            <a:lum contrast="48000"/>
          </a:blip>
          <a:srcRect/>
          <a:stretch>
            <a:fillRect/>
          </a:stretch>
        </p:blipFill>
        <p:spPr bwMode="auto">
          <a:xfrm>
            <a:off x="4419600" y="152400"/>
            <a:ext cx="2133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838200" y="2057400"/>
            <a:ext cx="45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819399" y="2133600"/>
            <a:ext cx="45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292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4114800"/>
            <a:ext cx="33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181600" y="647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819400" y="647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pic>
        <p:nvPicPr>
          <p:cNvPr id="28" name="Picture 6" descr="Picture1"/>
          <p:cNvPicPr>
            <a:picLocks noChangeAspect="1" noChangeArrowheads="1"/>
          </p:cNvPicPr>
          <p:nvPr/>
        </p:nvPicPr>
        <p:blipFill>
          <a:blip r:embed="rId8">
            <a:lum contrast="36000"/>
          </a:blip>
          <a:srcRect/>
          <a:stretch>
            <a:fillRect/>
          </a:stretch>
        </p:blipFill>
        <p:spPr bwMode="auto">
          <a:xfrm>
            <a:off x="6629400" y="24384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tam cam 21"/>
          <p:cNvPicPr>
            <a:picLocks noChangeAspect="1" noChangeArrowheads="1"/>
          </p:cNvPicPr>
          <p:nvPr/>
        </p:nvPicPr>
        <p:blipFill>
          <a:blip r:embed="rId9">
            <a:lum contrast="30000"/>
          </a:blip>
          <a:srcRect/>
          <a:stretch>
            <a:fillRect/>
          </a:stretch>
        </p:blipFill>
        <p:spPr bwMode="auto">
          <a:xfrm>
            <a:off x="2057400" y="4572000"/>
            <a:ext cx="2057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 descr="vua hoi"/>
          <p:cNvPicPr>
            <a:picLocks noChangeAspect="1" noChangeArrowheads="1"/>
          </p:cNvPicPr>
          <p:nvPr/>
        </p:nvPicPr>
        <p:blipFill>
          <a:blip r:embed="rId10">
            <a:lum contrast="36000"/>
          </a:blip>
          <a:srcRect/>
          <a:stretch>
            <a:fillRect/>
          </a:stretch>
        </p:blipFill>
        <p:spPr bwMode="auto">
          <a:xfrm>
            <a:off x="4343400" y="4648200"/>
            <a:ext cx="2209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tam cam 19"/>
          <p:cNvPicPr>
            <a:picLocks noChangeAspect="1" noChangeArrowheads="1"/>
          </p:cNvPicPr>
          <p:nvPr/>
        </p:nvPicPr>
        <p:blipFill>
          <a:blip r:embed="rId11">
            <a:lum contrast="30000"/>
          </a:blip>
          <a:srcRect/>
          <a:stretch>
            <a:fillRect/>
          </a:stretch>
        </p:blipFill>
        <p:spPr bwMode="auto">
          <a:xfrm>
            <a:off x="152400" y="457200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tam cam 25"/>
          <p:cNvPicPr>
            <a:picLocks noChangeAspect="1" noChangeArrowheads="1"/>
          </p:cNvPicPr>
          <p:nvPr/>
        </p:nvPicPr>
        <p:blipFill>
          <a:blip r:embed="rId12">
            <a:lum contrast="42000"/>
          </a:blip>
          <a:srcRect/>
          <a:stretch>
            <a:fillRect/>
          </a:stretch>
        </p:blipFill>
        <p:spPr bwMode="auto">
          <a:xfrm>
            <a:off x="6629400" y="45720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tam cam 15"/>
          <p:cNvPicPr>
            <a:picLocks noChangeAspect="1" noChangeArrowheads="1"/>
          </p:cNvPicPr>
          <p:nvPr/>
        </p:nvPicPr>
        <p:blipFill>
          <a:blip r:embed="rId13">
            <a:lum contrast="30000"/>
          </a:blip>
          <a:srcRect/>
          <a:stretch>
            <a:fillRect/>
          </a:stretch>
        </p:blipFill>
        <p:spPr bwMode="auto">
          <a:xfrm>
            <a:off x="4267200" y="2438400"/>
            <a:ext cx="2133600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7543800" y="2133600"/>
            <a:ext cx="39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14400" y="42672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971800" y="42672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0" y="42672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43800" y="4267200"/>
            <a:ext cx="47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838200" y="6477000"/>
            <a:ext cx="47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467600" y="647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/>
      <p:bldP spid="14" grpId="0"/>
      <p:bldP spid="18" grpId="0"/>
      <p:bldP spid="20" grpId="0"/>
      <p:bldP spid="22" grpId="0"/>
      <p:bldP spid="46" grpId="0"/>
      <p:bldP spid="47" grpId="0"/>
      <p:bldP spid="48" grpId="0"/>
      <p:bldP spid="50" grpId="0"/>
      <p:bldP spid="52" grpId="0"/>
      <p:bldP spid="53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/>
              <a:t>Hoạt động </a:t>
            </a:r>
            <a:r>
              <a:rPr lang="de-DE" sz="2800" b="1" u="sng" dirty="0" smtClean="0"/>
              <a:t>hình thành </a:t>
            </a:r>
          </a:p>
          <a:p>
            <a:r>
              <a:rPr lang="de-DE" sz="2800" b="1" u="sng" dirty="0" smtClean="0"/>
              <a:t>kiến thức mới</a:t>
            </a:r>
            <a:endParaRPr lang="de-DE" sz="2800" b="1" u="sng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I. Tìm hiểu chung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7696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/>
              <a:t>Hoạt động </a:t>
            </a:r>
            <a:r>
              <a:rPr lang="de-DE" sz="2800" b="1" u="sng" dirty="0" smtClean="0"/>
              <a:t>hình thành </a:t>
            </a:r>
          </a:p>
          <a:p>
            <a:r>
              <a:rPr lang="de-DE" sz="2800" b="1" u="sng" dirty="0" smtClean="0"/>
              <a:t>kiến thức mới</a:t>
            </a:r>
            <a:endParaRPr lang="de-DE" sz="2800" b="1" u="sng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610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củaTấm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Qua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/>
              <a:t>Hoạt động </a:t>
            </a:r>
            <a:r>
              <a:rPr lang="de-DE" sz="2800" b="1" u="sng" dirty="0" smtClean="0"/>
              <a:t>hình thành </a:t>
            </a:r>
          </a:p>
          <a:p>
            <a:r>
              <a:rPr lang="de-DE" sz="2800" b="1" u="sng" dirty="0" smtClean="0"/>
              <a:t>kiến thức mới</a:t>
            </a:r>
            <a:endParaRPr lang="de-DE" sz="2800" b="1" u="sng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610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6002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dirty="0" smtClean="0"/>
          </a:p>
          <a:p>
            <a:endParaRPr lang="en-US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28601"/>
          <a:ext cx="8305800" cy="6476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1149145"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endParaRPr lang="en-US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Cám</a:t>
                      </a:r>
                      <a:endParaRPr lang="en-US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qủa</a:t>
                      </a:r>
                      <a:endParaRPr lang="en-US" sz="3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2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30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bắt</a:t>
                      </a:r>
                      <a:r>
                        <a:rPr lang="en-US" sz="30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tép</a:t>
                      </a:r>
                      <a:endParaRPr lang="en-US" sz="3000" b="1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Nuôi</a:t>
                      </a:r>
                      <a:r>
                        <a:rPr lang="en-US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</a:t>
                      </a:r>
                      <a:r>
                        <a:rPr lang="en-US" sz="3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Bống</a:t>
                      </a:r>
                      <a:endParaRPr lang="en-US" sz="3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62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</a:t>
                      </a:r>
                      <a:r>
                        <a:rPr lang="en-US" sz="30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trẩy</a:t>
                      </a:r>
                      <a:r>
                        <a:rPr lang="en-US" sz="30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endParaRPr lang="en-US" sz="3000" b="1" dirty="0" smtClean="0">
                        <a:solidFill>
                          <a:schemeClr val="dk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0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Thử</a:t>
                      </a:r>
                      <a:r>
                        <a:rPr lang="en-US" sz="3000" b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000" b="1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giầy</a:t>
                      </a:r>
                      <a:endParaRPr lang="en-US" sz="30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752601"/>
            <a:ext cx="84582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57201"/>
          <a:ext cx="8382000" cy="5674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28800"/>
                <a:gridCol w="2057400"/>
                <a:gridCol w="2971800"/>
              </a:tblGrid>
              <a:tr h="74099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Cám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qủa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560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9822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1371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tép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2954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giỏ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1" y="12954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đủng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tép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1" y="3810000"/>
            <a:ext cx="1447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Bống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35814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1" y="3581400"/>
            <a:ext cx="205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rình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trộm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91200" y="35814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giết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4343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endParaRPr lang="en-US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12954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1828800"/>
            <a:ext cx="289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củaTấm</a:t>
            </a:r>
            <a:endParaRPr lang="en-US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2667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bưng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867400" y="4953000"/>
            <a:ext cx="29718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òa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57201"/>
          <a:ext cx="8382000" cy="5674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828800"/>
                <a:gridCol w="2057400"/>
                <a:gridCol w="2971800"/>
              </a:tblGrid>
              <a:tr h="74099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Cám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qủa</a:t>
                      </a:r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endParaRPr lang="en-US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35606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9822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trẩy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05000" y="1828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1828800"/>
            <a:ext cx="213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trẩy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05000" y="41910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giầy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733800" y="41910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Khinh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41910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12954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1828800"/>
            <a:ext cx="289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2667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bưng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" y="4495800"/>
            <a:ext cx="1413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b="1" i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endParaRPr lang="en-US" b="1" i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4000" b="1" dirty="0" smtClean="0"/>
          </a:p>
          <a:p>
            <a:endParaRPr lang="en-US" sz="4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/>
              <a:t>Hoạt động </a:t>
            </a:r>
            <a:r>
              <a:rPr lang="de-DE" sz="2800" b="1" u="sng" dirty="0" smtClean="0"/>
              <a:t>hình thành </a:t>
            </a:r>
          </a:p>
          <a:p>
            <a:r>
              <a:rPr lang="de-DE" sz="2800" b="1" u="sng" dirty="0" smtClean="0"/>
              <a:t>kiến thức mới</a:t>
            </a:r>
            <a:endParaRPr lang="de-DE" sz="2800" b="1" u="sng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4572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981200"/>
            <a:ext cx="86106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4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1385888"/>
            <a:ext cx="8915400" cy="778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5000" b="1" dirty="0" smtClean="0">
                <a:latin typeface="Times New Roman" pitchFamily="18" charset="0"/>
                <a:cs typeface="Times New Roman" pitchFamily="18" charset="0"/>
              </a:rPr>
              <a:t>? Lí do nào em cho rằng đó là những truyện cổ tích thần kì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b="1" dirty="0">
              <a:latin typeface="Times New Roman" pitchFamily="18" charset="0"/>
              <a:cs typeface="Times New Roman" pitchFamily="18" charset="0"/>
            </a:endParaRPr>
          </a:p>
          <a:p>
            <a:endParaRPr lang="pt-BR" sz="5000" b="1" i="1" dirty="0" smtClean="0"/>
          </a:p>
          <a:p>
            <a:endParaRPr lang="en-US" sz="5000" b="1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724400" y="457200"/>
            <a:ext cx="4191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dirty="0" smtClean="0"/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vi-VN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1385888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3048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100697"/>
            <a:ext cx="8458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201174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Ca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00234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HP,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XH,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962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6096000"/>
            <a:ext cx="353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a.Đúng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6161782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b.Sai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8" grpId="1"/>
      <p:bldP spid="9" grpId="0"/>
      <p:bldP spid="10" grpId="0"/>
      <p:bldP spid="10" grpId="1"/>
      <p:bldP spid="11" grpId="0"/>
      <p:bldP spid="12" grpId="0"/>
      <p:bldP spid="1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04800" y="152400"/>
            <a:ext cx="411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1385888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800" dirty="0"/>
          </a:p>
          <a:p>
            <a:endParaRPr lang="en-US" sz="2800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228600"/>
            <a:ext cx="426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0668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7526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2209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b.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2667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32766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6800" y="38100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ủi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  <p:bldP spid="9" grpId="0"/>
      <p:bldP spid="9" grpId="1"/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0"/>
            <a:ext cx="403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152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37272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5: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722602"/>
            <a:ext cx="853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560802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4495800"/>
            <a:ext cx="838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0"/>
            <a:ext cx="403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152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1041737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22098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a.Yếu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3403937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b.Âm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bỉ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2209800"/>
            <a:ext cx="312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8200" y="3352800"/>
            <a:ext cx="2286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d.Yếu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cỏi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04800" y="152400"/>
            <a:ext cx="403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762000" y="3657600"/>
            <a:ext cx="2819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b. Ở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152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1066800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u="sng" dirty="0" smtClean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" y="25908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bão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274320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38100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d.Ăn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/>
      <p:bldP spid="22" grpId="0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0"/>
            <a:ext cx="403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vận dụng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990600"/>
            <a:ext cx="89154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14350" indent="-514350"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?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đọa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trớ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trêu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giành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Ko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FontTx/>
              <a:buChar char="-"/>
            </a:pP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bé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Tx/>
              <a:buChar char="-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: ở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152400"/>
            <a:ext cx="4038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Hình thức cá nhân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0"/>
            <a:ext cx="42672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tìm tòi, mở rộng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990600"/>
            <a:ext cx="8915400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típ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ý: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Nàng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Diệp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Hạn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Trung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Quốc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Con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cá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vàng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Thái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Lan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Truyện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con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rùa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(Mi-an-ma)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Nê-ang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Can-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tóc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(Cam-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pu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chia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Lọ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Lem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Pháp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Tro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bếp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Đức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Tua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Gia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-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Tua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Nhi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Tày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Ý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Ưởi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- Ý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Noọng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Thái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Gầu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Nà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-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Gầu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Rềnh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Mông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Đôi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giày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vàng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Chăm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Ú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Cao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Hơ-rê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  <a:buClr>
                <a:srgbClr val="FFCC00"/>
              </a:buClr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Gơliu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- 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Gơlát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66"/>
                </a:solidFill>
                <a:latin typeface="Times New Roman" pitchFamily="18" charset="0"/>
              </a:rPr>
              <a:t>Xơrê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>)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953000" y="152400"/>
            <a:ext cx="36576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Hình thức cá nhân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10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1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1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10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10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10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1000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1000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01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501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152400"/>
          <a:ext cx="7620001" cy="641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889"/>
                <a:gridCol w="1599259"/>
                <a:gridCol w="1881482"/>
                <a:gridCol w="3010371"/>
              </a:tblGrid>
              <a:tr h="324604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Tấm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con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Cám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qủa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1060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741060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13212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862"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66800" y="685800"/>
            <a:ext cx="106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tép</a:t>
            </a:r>
            <a:endParaRPr lang="en-US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85801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giỏ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685800"/>
            <a:ext cx="1600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đủng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tép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685800"/>
            <a:ext cx="2819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yếm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thưởng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củaTấm</a:t>
            </a:r>
            <a:endParaRPr lang="en-US" sz="16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bưng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2438400"/>
            <a:ext cx="99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Bống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2438400"/>
            <a:ext cx="1447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733800" y="22860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rình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trộm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209800"/>
            <a:ext cx="2667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Bống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lừa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giết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-&gt;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Tước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endParaRPr lang="en-US" sz="1400" b="1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òa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endParaRPr lang="en-US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1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endParaRPr lang="en-US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884003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trẩy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46554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thóc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4777026"/>
            <a:ext cx="144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Sắm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trẩy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0" y="4016276"/>
            <a:ext cx="289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-&gt;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16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hiệnlên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6172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giầy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6248401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giầy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810000" y="6248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Khinh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miệt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0" y="6273225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16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0"/>
            <a:ext cx="40386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luyện tập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609600" y="5943600"/>
            <a:ext cx="2819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152400"/>
            <a:ext cx="4038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pt-BR" sz="2400" dirty="0" smtClean="0"/>
              <a:t> </a:t>
            </a:r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Câu hỏi trắc nghiệm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38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1524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a.Khát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1840468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b.Khát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2145268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c.Khát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vọng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32120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" y="29072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91000" y="2895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191000" y="3200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403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đuối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9600" y="4419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b.Âm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bỉ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91000" y="4038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0" y="44196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d.Yếu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cỏi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876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00" y="5562600"/>
            <a:ext cx="243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a.Gieo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bão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57150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c.Ác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6019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d.Ăn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8" grpId="1"/>
      <p:bldP spid="10" grpId="0"/>
      <p:bldP spid="11" grpId="0"/>
      <p:bldP spid="12" grpId="0"/>
      <p:bldP spid="13" grpId="0"/>
      <p:bldP spid="13" grpId="1"/>
      <p:bldP spid="14" grpId="0"/>
      <p:bldP spid="14" grpId="1"/>
      <p:bldP spid="15" grpId="0"/>
      <p:bldP spid="15" grpId="1"/>
      <p:bldP spid="17" grpId="0"/>
      <p:bldP spid="18" grpId="0"/>
      <p:bldP spid="19" grpId="0"/>
      <p:bldP spid="19" grpId="1"/>
      <p:bldP spid="20" grpId="0"/>
      <p:bldP spid="20" grpId="1"/>
      <p:bldP spid="21" grpId="0"/>
      <p:bldP spid="21" grpId="1"/>
      <p:bldP spid="22" grpId="0"/>
      <p:bldP spid="23" grpId="0"/>
      <p:bldP spid="23" grpId="1"/>
      <p:bldP spid="24" grpId="0" build="allAtOnce"/>
      <p:bldP spid="25" grpId="0"/>
      <p:bldP spid="25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I. Tìm hiểu chung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87630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0386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1: Khởi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động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28600" y="1600200"/>
            <a:ext cx="8915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Sọ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Thạch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Sanh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khế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tabLst>
                <a:tab pos="457200" algn="l"/>
              </a:tabLst>
            </a:pPr>
            <a:endParaRPr lang="pt-BR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tabLst>
                <a:tab pos="457200" algn="l"/>
              </a:tabLst>
            </a:pPr>
            <a:endParaRPr lang="vi-VN" sz="5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609600"/>
            <a:ext cx="4572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6106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Cám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 Qua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? Qua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triết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4000" b="1" dirty="0" smtClean="0"/>
          </a:p>
          <a:p>
            <a:endParaRPr lang="en-US" sz="4000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a bong"/>
          <p:cNvPicPr>
            <a:picLocks noChangeAspect="1" noChangeArrowheads="1"/>
          </p:cNvPicPr>
          <p:nvPr/>
        </p:nvPicPr>
        <p:blipFill>
          <a:blip r:embed="rId2">
            <a:lum contrast="48000"/>
          </a:blip>
          <a:srcRect/>
          <a:stretch>
            <a:fillRect/>
          </a:stretch>
        </p:blipFill>
        <p:spPr bwMode="auto">
          <a:xfrm>
            <a:off x="4419600" y="228600"/>
            <a:ext cx="456247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244475" y="254000"/>
            <a:ext cx="2796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0" y="1828800"/>
            <a:ext cx="437038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 b="1" i="1" dirty="0">
                <a:latin typeface="Tahoma" pitchFamily="34" charset="0"/>
              </a:rPr>
              <a:t>TẤM CÁM</a:t>
            </a:r>
            <a:r>
              <a:rPr lang="en-US" sz="6000" b="1" i="1" dirty="0">
                <a:latin typeface="Tahoma" pitchFamily="34" charset="0"/>
              </a:rPr>
              <a:t> 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790700" y="3352800"/>
            <a:ext cx="2468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 dirty="0"/>
              <a:t>(</a:t>
            </a:r>
            <a:r>
              <a:rPr lang="en-US" sz="2400" b="1" i="1" dirty="0" err="1"/>
              <a:t>Truyện</a:t>
            </a:r>
            <a:r>
              <a:rPr lang="en-US" sz="2400" b="1" i="1" dirty="0"/>
              <a:t> </a:t>
            </a:r>
            <a:r>
              <a:rPr lang="en-US" sz="2400" b="1" i="1" dirty="0" err="1"/>
              <a:t>cổ</a:t>
            </a:r>
            <a:r>
              <a:rPr lang="en-US" sz="2400" b="1" i="1" dirty="0"/>
              <a:t> </a:t>
            </a:r>
            <a:r>
              <a:rPr lang="en-US" sz="2400" b="1" i="1" dirty="0" err="1"/>
              <a:t>tích</a:t>
            </a:r>
            <a:r>
              <a:rPr lang="en-US" sz="2400" b="1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I. Tìm hiểu chung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876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676401"/>
            <a:ext cx="845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I. Tìm hiểu chung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8763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676401"/>
            <a:ext cx="845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kì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5720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I. Tìm hiểu chung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447800"/>
            <a:ext cx="8763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VD: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Diệp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Lọ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Lem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Nam (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Tày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; Ý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Ưởi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Noong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; Ú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Cao –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Hơ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rê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81000" y="228600"/>
            <a:ext cx="4114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de-DE" sz="2800" b="1" u="sng" dirty="0">
                <a:latin typeface="Times New Roman" pitchFamily="18" charset="0"/>
                <a:cs typeface="Times New Roman" pitchFamily="18" charset="0"/>
              </a:rPr>
              <a:t>Hoạt động </a:t>
            </a:r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hình thành </a:t>
            </a:r>
          </a:p>
          <a:p>
            <a:r>
              <a:rPr lang="de-DE" sz="2800" b="1" u="sng" dirty="0" smtClean="0">
                <a:latin typeface="Times New Roman" pitchFamily="18" charset="0"/>
                <a:cs typeface="Times New Roman" pitchFamily="18" charset="0"/>
              </a:rPr>
              <a:t>kiến thức mới</a:t>
            </a:r>
            <a:endParaRPr lang="de-DE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4648200" y="609600"/>
            <a:ext cx="426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2400" b="1" dirty="0" smtClean="0">
                <a:latin typeface="Times New Roman" pitchFamily="18" charset="0"/>
                <a:cs typeface="Times New Roman" pitchFamily="18" charset="0"/>
              </a:rPr>
              <a:t>I. Tìm hiểu chung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1600200"/>
            <a:ext cx="8610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571500"/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0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5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/>
            <a:endParaRPr lang="en-US" sz="5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5" descr="tam cam 2"/>
          <p:cNvPicPr>
            <a:picLocks noChangeAspect="1" noChangeArrowheads="1"/>
          </p:cNvPicPr>
          <p:nvPr/>
        </p:nvPicPr>
        <p:blipFill>
          <a:blip r:embed="rId2">
            <a:lum contrast="24000"/>
          </a:blip>
          <a:srcRect/>
          <a:stretch>
            <a:fillRect/>
          </a:stretch>
        </p:blipFill>
        <p:spPr bwMode="auto">
          <a:xfrm>
            <a:off x="152400" y="152400"/>
            <a:ext cx="1752600" cy="205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chim se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2133600" y="152400"/>
            <a:ext cx="1905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38200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95600" y="304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2" name="Picture 5" descr="tam cam 10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/>
          <a:stretch>
            <a:fillRect/>
          </a:stretch>
        </p:blipFill>
        <p:spPr bwMode="auto">
          <a:xfrm>
            <a:off x="228600" y="45720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733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4648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510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5" name="Picture 4" descr="tam cam 6"/>
          <p:cNvPicPr>
            <a:picLocks noChangeAspect="1" noChangeArrowheads="1"/>
          </p:cNvPicPr>
          <p:nvPr/>
        </p:nvPicPr>
        <p:blipFill>
          <a:blip r:embed="rId5">
            <a:lum contrast="30000"/>
          </a:blip>
          <a:srcRect/>
          <a:stretch>
            <a:fillRect/>
          </a:stretch>
        </p:blipFill>
        <p:spPr bwMode="auto">
          <a:xfrm>
            <a:off x="2133600" y="4572000"/>
            <a:ext cx="1905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7" descr="tam cam 14"/>
          <p:cNvPicPr>
            <a:picLocks noChangeAspect="1" noChangeArrowheads="1"/>
          </p:cNvPicPr>
          <p:nvPr/>
        </p:nvPicPr>
        <p:blipFill>
          <a:blip r:embed="rId6" cstate="print">
            <a:lum contrast="18000"/>
          </a:blip>
          <a:srcRect/>
          <a:stretch>
            <a:fillRect/>
          </a:stretch>
        </p:blipFill>
        <p:spPr bwMode="auto">
          <a:xfrm>
            <a:off x="4191000" y="152400"/>
            <a:ext cx="2133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Ca bong"/>
          <p:cNvPicPr>
            <a:picLocks noChangeAspect="1" noChangeArrowheads="1"/>
          </p:cNvPicPr>
          <p:nvPr/>
        </p:nvPicPr>
        <p:blipFill>
          <a:blip r:embed="rId7" cstate="print">
            <a:lum contrast="48000"/>
          </a:blip>
          <a:srcRect/>
          <a:stretch>
            <a:fillRect/>
          </a:stretch>
        </p:blipFill>
        <p:spPr bwMode="auto">
          <a:xfrm>
            <a:off x="2057400" y="2438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TextBox 45"/>
          <p:cNvSpPr txBox="1"/>
          <p:nvPr/>
        </p:nvSpPr>
        <p:spPr>
          <a:xfrm>
            <a:off x="838200" y="2133600"/>
            <a:ext cx="45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819399" y="2133600"/>
            <a:ext cx="457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5029200" y="2133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295400" y="4114800"/>
            <a:ext cx="322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4343400" y="4114800"/>
            <a:ext cx="33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7239000" y="4114800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181600" y="647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11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743200" y="647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</a:t>
            </a:r>
            <a:endParaRPr lang="en-US" b="1" dirty="0"/>
          </a:p>
        </p:txBody>
      </p:sp>
      <p:pic>
        <p:nvPicPr>
          <p:cNvPr id="28" name="Picture 6" descr="Picture1"/>
          <p:cNvPicPr>
            <a:picLocks noChangeAspect="1" noChangeArrowheads="1"/>
          </p:cNvPicPr>
          <p:nvPr/>
        </p:nvPicPr>
        <p:blipFill>
          <a:blip r:embed="rId8">
            <a:lum contrast="36000"/>
          </a:blip>
          <a:srcRect/>
          <a:stretch>
            <a:fillRect/>
          </a:stretch>
        </p:blipFill>
        <p:spPr bwMode="auto">
          <a:xfrm>
            <a:off x="6553200" y="152400"/>
            <a:ext cx="2209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tam cam 21"/>
          <p:cNvPicPr>
            <a:picLocks noChangeAspect="1" noChangeArrowheads="1"/>
          </p:cNvPicPr>
          <p:nvPr/>
        </p:nvPicPr>
        <p:blipFill>
          <a:blip r:embed="rId9">
            <a:lum contrast="30000"/>
          </a:blip>
          <a:srcRect/>
          <a:stretch>
            <a:fillRect/>
          </a:stretch>
        </p:blipFill>
        <p:spPr bwMode="auto">
          <a:xfrm>
            <a:off x="152400" y="24384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 descr="vua hoi"/>
          <p:cNvPicPr>
            <a:picLocks noChangeAspect="1" noChangeArrowheads="1"/>
          </p:cNvPicPr>
          <p:nvPr/>
        </p:nvPicPr>
        <p:blipFill>
          <a:blip r:embed="rId10">
            <a:lum contrast="36000"/>
          </a:blip>
          <a:srcRect/>
          <a:stretch>
            <a:fillRect/>
          </a:stretch>
        </p:blipFill>
        <p:spPr bwMode="auto">
          <a:xfrm>
            <a:off x="6629400" y="24384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tam cam 19"/>
          <p:cNvPicPr>
            <a:picLocks noChangeAspect="1" noChangeArrowheads="1"/>
          </p:cNvPicPr>
          <p:nvPr/>
        </p:nvPicPr>
        <p:blipFill>
          <a:blip r:embed="rId11">
            <a:lum contrast="30000"/>
          </a:blip>
          <a:srcRect/>
          <a:stretch>
            <a:fillRect/>
          </a:stretch>
        </p:blipFill>
        <p:spPr bwMode="auto">
          <a:xfrm>
            <a:off x="4267200" y="4648200"/>
            <a:ext cx="213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 descr="tam cam 25"/>
          <p:cNvPicPr>
            <a:picLocks noChangeAspect="1" noChangeArrowheads="1"/>
          </p:cNvPicPr>
          <p:nvPr/>
        </p:nvPicPr>
        <p:blipFill>
          <a:blip r:embed="rId12">
            <a:lum contrast="42000"/>
          </a:blip>
          <a:srcRect/>
          <a:stretch>
            <a:fillRect/>
          </a:stretch>
        </p:blipFill>
        <p:spPr bwMode="auto">
          <a:xfrm>
            <a:off x="6629400" y="45720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tam cam 15"/>
          <p:cNvPicPr>
            <a:picLocks noChangeAspect="1" noChangeArrowheads="1"/>
          </p:cNvPicPr>
          <p:nvPr/>
        </p:nvPicPr>
        <p:blipFill>
          <a:blip r:embed="rId13">
            <a:lum contrast="30000"/>
          </a:blip>
          <a:srcRect/>
          <a:stretch>
            <a:fillRect/>
          </a:stretch>
        </p:blipFill>
        <p:spPr bwMode="auto">
          <a:xfrm>
            <a:off x="4267200" y="2438400"/>
            <a:ext cx="2133600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7543800" y="2133600"/>
            <a:ext cx="39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914400" y="42672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971800" y="42672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6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181600" y="42672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7543800" y="4267200"/>
            <a:ext cx="47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</a:t>
            </a:r>
            <a:endParaRPr lang="en-US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990600" y="6477000"/>
            <a:ext cx="32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</a:t>
            </a:r>
            <a:endParaRPr lang="en-US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467600" y="6477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  <p:bldP spid="11" grpId="0"/>
      <p:bldP spid="14" grpId="0"/>
      <p:bldP spid="18" grpId="0"/>
      <p:bldP spid="20" grpId="0"/>
      <p:bldP spid="22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2130</TotalTime>
  <Words>1785</Words>
  <Application>Microsoft Office PowerPoint</Application>
  <PresentationFormat>On-screen Show (4:3)</PresentationFormat>
  <Paragraphs>287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TLC</dc:creator>
  <cp:lastModifiedBy>TLC</cp:lastModifiedBy>
  <cp:revision>366</cp:revision>
  <dcterms:created xsi:type="dcterms:W3CDTF">2017-09-22T14:30:14Z</dcterms:created>
  <dcterms:modified xsi:type="dcterms:W3CDTF">2017-10-22T15:12:31Z</dcterms:modified>
</cp:coreProperties>
</file>