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78" r:id="rId2"/>
    <p:sldId id="257" r:id="rId3"/>
    <p:sldId id="258" r:id="rId4"/>
    <p:sldId id="286" r:id="rId5"/>
    <p:sldId id="355" r:id="rId6"/>
    <p:sldId id="356" r:id="rId7"/>
    <p:sldId id="342" r:id="rId8"/>
    <p:sldId id="305" r:id="rId9"/>
    <p:sldId id="311" r:id="rId10"/>
    <p:sldId id="353" r:id="rId11"/>
    <p:sldId id="308" r:id="rId12"/>
    <p:sldId id="339" r:id="rId13"/>
    <p:sldId id="314" r:id="rId14"/>
    <p:sldId id="317" r:id="rId15"/>
    <p:sldId id="340" r:id="rId16"/>
    <p:sldId id="344" r:id="rId17"/>
    <p:sldId id="345" r:id="rId18"/>
    <p:sldId id="320" r:id="rId19"/>
    <p:sldId id="341" r:id="rId20"/>
    <p:sldId id="322" r:id="rId21"/>
    <p:sldId id="347" r:id="rId22"/>
    <p:sldId id="323" r:id="rId23"/>
    <p:sldId id="349" r:id="rId24"/>
    <p:sldId id="350" r:id="rId25"/>
    <p:sldId id="324" r:id="rId26"/>
    <p:sldId id="325" r:id="rId27"/>
    <p:sldId id="346" r:id="rId28"/>
    <p:sldId id="348" r:id="rId29"/>
    <p:sldId id="352" r:id="rId30"/>
    <p:sldId id="354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265" autoAdjust="0"/>
  </p:normalViewPr>
  <p:slideViewPr>
    <p:cSldViewPr>
      <p:cViewPr>
        <p:scale>
          <a:sx n="84" d="100"/>
          <a:sy n="84" d="100"/>
        </p:scale>
        <p:origin x="-324" y="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402147-E815-40AE-BDCD-5B951872322A}" type="datetimeFigureOut">
              <a:rPr lang="en-US" smtClean="0"/>
              <a:pPr/>
              <a:t>10/22/2017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C0A3D-D13C-4C5A-9CF0-83839692F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DE422-EF6E-46B8-B924-99EAC81F0A99}" type="datetimeFigureOut">
              <a:rPr lang="en-US" smtClean="0"/>
              <a:pPr/>
              <a:t>10/22/2017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7A4AB89-E29E-4E7E-BBD4-214CD09E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DE422-EF6E-46B8-B924-99EAC81F0A99}" type="datetimeFigureOut">
              <a:rPr lang="en-US" smtClean="0"/>
              <a:pPr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4AB89-E29E-4E7E-BBD4-214CD09E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DE422-EF6E-46B8-B924-99EAC81F0A99}" type="datetimeFigureOut">
              <a:rPr lang="en-US" smtClean="0"/>
              <a:pPr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4AB89-E29E-4E7E-BBD4-214CD09E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DE422-EF6E-46B8-B924-99EAC81F0A99}" type="datetimeFigureOut">
              <a:rPr lang="en-US" smtClean="0"/>
              <a:pPr/>
              <a:t>10/22/2017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7A4AB89-E29E-4E7E-BBD4-214CD09E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DE422-EF6E-46B8-B924-99EAC81F0A99}" type="datetimeFigureOut">
              <a:rPr lang="en-US" smtClean="0"/>
              <a:pPr/>
              <a:t>10/22/2017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4AB89-E29E-4E7E-BBD4-214CD09E72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DE422-EF6E-46B8-B924-99EAC81F0A99}" type="datetimeFigureOut">
              <a:rPr lang="en-US" smtClean="0"/>
              <a:pPr/>
              <a:t>10/22/2017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4AB89-E29E-4E7E-BBD4-214CD09E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DE422-EF6E-46B8-B924-99EAC81F0A99}" type="datetimeFigureOut">
              <a:rPr lang="en-US" smtClean="0"/>
              <a:pPr/>
              <a:t>10/22/2017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7A4AB89-E29E-4E7E-BBD4-214CD09E72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DE422-EF6E-46B8-B924-99EAC81F0A99}" type="datetimeFigureOut">
              <a:rPr lang="en-US" smtClean="0"/>
              <a:pPr/>
              <a:t>10/22/2017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4AB89-E29E-4E7E-BBD4-214CD09E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DE422-EF6E-46B8-B924-99EAC81F0A99}" type="datetimeFigureOut">
              <a:rPr lang="en-US" smtClean="0"/>
              <a:pPr/>
              <a:t>10/22/2017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4AB89-E29E-4E7E-BBD4-214CD09E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DE422-EF6E-46B8-B924-99EAC81F0A99}" type="datetimeFigureOut">
              <a:rPr lang="en-US" smtClean="0"/>
              <a:pPr/>
              <a:t>10/22/2017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4AB89-E29E-4E7E-BBD4-214CD09E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DE422-EF6E-46B8-B924-99EAC81F0A99}" type="datetimeFigureOut">
              <a:rPr lang="en-US" smtClean="0"/>
              <a:pPr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4AB89-E29E-4E7E-BBD4-214CD09E72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7DDE422-EF6E-46B8-B924-99EAC81F0A99}" type="datetimeFigureOut">
              <a:rPr lang="en-US" smtClean="0"/>
              <a:pPr/>
              <a:t>10/22/2017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7A4AB89-E29E-4E7E-BBD4-214CD09E72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image" Target="../media/image16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12" Type="http://schemas.openxmlformats.org/officeDocument/2006/relationships/image" Target="../media/image15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jpeg"/><Relationship Id="rId11" Type="http://schemas.openxmlformats.org/officeDocument/2006/relationships/image" Target="../media/image14.jpeg"/><Relationship Id="rId5" Type="http://schemas.openxmlformats.org/officeDocument/2006/relationships/image" Target="../media/image8.jpeg"/><Relationship Id="rId10" Type="http://schemas.openxmlformats.org/officeDocument/2006/relationships/image" Target="../media/image13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image" Target="../media/image16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12" Type="http://schemas.openxmlformats.org/officeDocument/2006/relationships/image" Target="../media/image15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jpeg"/><Relationship Id="rId11" Type="http://schemas.openxmlformats.org/officeDocument/2006/relationships/image" Target="../media/image14.jpeg"/><Relationship Id="rId5" Type="http://schemas.openxmlformats.org/officeDocument/2006/relationships/image" Target="../media/image8.jpeg"/><Relationship Id="rId10" Type="http://schemas.openxmlformats.org/officeDocument/2006/relationships/image" Target="../media/image13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vi-VN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vi-VN" smtClean="0"/>
          </a:p>
        </p:txBody>
      </p:sp>
      <p:pic>
        <p:nvPicPr>
          <p:cNvPr id="49156" name="Picture 4" descr="attachme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8" name="WordArt 6"/>
          <p:cNvSpPr>
            <a:spLocks noChangeArrowheads="1" noChangeShapeType="1" noTextEdit="1"/>
          </p:cNvSpPr>
          <p:nvPr/>
        </p:nvSpPr>
        <p:spPr bwMode="auto">
          <a:xfrm>
            <a:off x="381000" y="533400"/>
            <a:ext cx="5715000" cy="419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2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LỚP </a:t>
            </a:r>
            <a:r>
              <a:rPr lang="en-US" sz="32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10A4</a:t>
            </a:r>
            <a:endParaRPr lang="en-US" sz="32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  <a:p>
            <a:r>
              <a:rPr lang="en-US" sz="32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KÍNH CHÀO </a:t>
            </a:r>
          </a:p>
          <a:p>
            <a:r>
              <a:rPr lang="en-US" sz="32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QUÝ THẦY CÔ </a:t>
            </a:r>
          </a:p>
          <a:p>
            <a:r>
              <a:rPr lang="en-US" sz="32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VỀ DỰ GIỜ!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repeatCount="indefinite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8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15240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5" descr="tam cam 2"/>
          <p:cNvPicPr>
            <a:picLocks noChangeAspect="1" noChangeArrowheads="1"/>
          </p:cNvPicPr>
          <p:nvPr/>
        </p:nvPicPr>
        <p:blipFill>
          <a:blip r:embed="rId2">
            <a:lum contrast="24000"/>
          </a:blip>
          <a:srcRect/>
          <a:stretch>
            <a:fillRect/>
          </a:stretch>
        </p:blipFill>
        <p:spPr bwMode="auto">
          <a:xfrm>
            <a:off x="152400" y="152401"/>
            <a:ext cx="1752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 descr="chim se"/>
          <p:cNvPicPr>
            <a:picLocks noChangeAspect="1" noChangeArrowheads="1"/>
          </p:cNvPicPr>
          <p:nvPr/>
        </p:nvPicPr>
        <p:blipFill>
          <a:blip r:embed="rId3">
            <a:lum contrast="18000"/>
          </a:blip>
          <a:srcRect/>
          <a:stretch>
            <a:fillRect/>
          </a:stretch>
        </p:blipFill>
        <p:spPr bwMode="auto">
          <a:xfrm>
            <a:off x="6781800" y="152400"/>
            <a:ext cx="2057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838200" y="3276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895600" y="3048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2" name="Picture 5" descr="tam cam 10"/>
          <p:cNvPicPr>
            <a:picLocks noChangeAspect="1" noChangeArrowheads="1"/>
          </p:cNvPicPr>
          <p:nvPr/>
        </p:nvPicPr>
        <p:blipFill>
          <a:blip r:embed="rId4">
            <a:lum contrast="24000"/>
          </a:blip>
          <a:srcRect/>
          <a:stretch>
            <a:fillRect/>
          </a:stretch>
        </p:blipFill>
        <p:spPr bwMode="auto">
          <a:xfrm>
            <a:off x="152400" y="2438400"/>
            <a:ext cx="1752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3733800" y="2971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62000" y="5410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981200" y="4648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657600" y="5105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25" name="Picture 4" descr="tam cam 6"/>
          <p:cNvPicPr>
            <a:picLocks noChangeAspect="1" noChangeArrowheads="1"/>
          </p:cNvPicPr>
          <p:nvPr/>
        </p:nvPicPr>
        <p:blipFill>
          <a:blip r:embed="rId5">
            <a:lum contrast="30000"/>
          </a:blip>
          <a:srcRect/>
          <a:stretch>
            <a:fillRect/>
          </a:stretch>
        </p:blipFill>
        <p:spPr bwMode="auto">
          <a:xfrm>
            <a:off x="2133600" y="152400"/>
            <a:ext cx="2057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7" descr="tam cam 14"/>
          <p:cNvPicPr>
            <a:picLocks noChangeAspect="1" noChangeArrowheads="1"/>
          </p:cNvPicPr>
          <p:nvPr/>
        </p:nvPicPr>
        <p:blipFill>
          <a:blip r:embed="rId6" cstate="print">
            <a:lum contrast="18000"/>
          </a:blip>
          <a:srcRect/>
          <a:stretch>
            <a:fillRect/>
          </a:stretch>
        </p:blipFill>
        <p:spPr bwMode="auto">
          <a:xfrm>
            <a:off x="2133600" y="2438400"/>
            <a:ext cx="19812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7" descr="Ca bong"/>
          <p:cNvPicPr>
            <a:picLocks noChangeAspect="1" noChangeArrowheads="1"/>
          </p:cNvPicPr>
          <p:nvPr/>
        </p:nvPicPr>
        <p:blipFill>
          <a:blip r:embed="rId7" cstate="print">
            <a:lum contrast="48000"/>
          </a:blip>
          <a:srcRect/>
          <a:stretch>
            <a:fillRect/>
          </a:stretch>
        </p:blipFill>
        <p:spPr bwMode="auto">
          <a:xfrm>
            <a:off x="4419600" y="152400"/>
            <a:ext cx="2133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" name="TextBox 45"/>
          <p:cNvSpPr txBox="1"/>
          <p:nvPr/>
        </p:nvSpPr>
        <p:spPr>
          <a:xfrm>
            <a:off x="838200" y="2057400"/>
            <a:ext cx="457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2819399" y="2133600"/>
            <a:ext cx="457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10</a:t>
            </a:r>
            <a:endParaRPr lang="en-US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5029200" y="2133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6</a:t>
            </a:r>
            <a:endParaRPr lang="en-US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4343400" y="4114800"/>
            <a:ext cx="337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5</a:t>
            </a:r>
            <a:endParaRPr lang="en-US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5181600" y="6477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8</a:t>
            </a:r>
            <a:endParaRPr lang="en-US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2819400" y="6477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5</a:t>
            </a:r>
            <a:endParaRPr lang="en-US" b="1" dirty="0"/>
          </a:p>
        </p:txBody>
      </p:sp>
      <p:pic>
        <p:nvPicPr>
          <p:cNvPr id="28" name="Picture 6" descr="Picture1"/>
          <p:cNvPicPr>
            <a:picLocks noChangeAspect="1" noChangeArrowheads="1"/>
          </p:cNvPicPr>
          <p:nvPr/>
        </p:nvPicPr>
        <p:blipFill>
          <a:blip r:embed="rId8">
            <a:lum contrast="36000"/>
          </a:blip>
          <a:srcRect/>
          <a:stretch>
            <a:fillRect/>
          </a:stretch>
        </p:blipFill>
        <p:spPr bwMode="auto">
          <a:xfrm>
            <a:off x="6629400" y="2438400"/>
            <a:ext cx="2209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4" descr="tam cam 21"/>
          <p:cNvPicPr>
            <a:picLocks noChangeAspect="1" noChangeArrowheads="1"/>
          </p:cNvPicPr>
          <p:nvPr/>
        </p:nvPicPr>
        <p:blipFill>
          <a:blip r:embed="rId9">
            <a:lum contrast="30000"/>
          </a:blip>
          <a:srcRect/>
          <a:stretch>
            <a:fillRect/>
          </a:stretch>
        </p:blipFill>
        <p:spPr bwMode="auto">
          <a:xfrm>
            <a:off x="2057400" y="4572000"/>
            <a:ext cx="2057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7" descr="vua hoi"/>
          <p:cNvPicPr>
            <a:picLocks noChangeAspect="1" noChangeArrowheads="1"/>
          </p:cNvPicPr>
          <p:nvPr/>
        </p:nvPicPr>
        <p:blipFill>
          <a:blip r:embed="rId10">
            <a:lum contrast="36000"/>
          </a:blip>
          <a:srcRect/>
          <a:stretch>
            <a:fillRect/>
          </a:stretch>
        </p:blipFill>
        <p:spPr bwMode="auto">
          <a:xfrm>
            <a:off x="4343400" y="4648200"/>
            <a:ext cx="2209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31" descr="tam cam 19"/>
          <p:cNvPicPr>
            <a:picLocks noChangeAspect="1" noChangeArrowheads="1"/>
          </p:cNvPicPr>
          <p:nvPr/>
        </p:nvPicPr>
        <p:blipFill>
          <a:blip r:embed="rId11">
            <a:lum contrast="30000"/>
          </a:blip>
          <a:srcRect/>
          <a:stretch>
            <a:fillRect/>
          </a:stretch>
        </p:blipFill>
        <p:spPr bwMode="auto">
          <a:xfrm>
            <a:off x="152400" y="4572000"/>
            <a:ext cx="1752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6" descr="tam cam 25"/>
          <p:cNvPicPr>
            <a:picLocks noChangeAspect="1" noChangeArrowheads="1"/>
          </p:cNvPicPr>
          <p:nvPr/>
        </p:nvPicPr>
        <p:blipFill>
          <a:blip r:embed="rId12">
            <a:lum contrast="42000"/>
          </a:blip>
          <a:srcRect/>
          <a:stretch>
            <a:fillRect/>
          </a:stretch>
        </p:blipFill>
        <p:spPr bwMode="auto">
          <a:xfrm>
            <a:off x="6629400" y="4572000"/>
            <a:ext cx="2209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4" descr="tam cam 15"/>
          <p:cNvPicPr>
            <a:picLocks noChangeAspect="1" noChangeArrowheads="1"/>
          </p:cNvPicPr>
          <p:nvPr/>
        </p:nvPicPr>
        <p:blipFill>
          <a:blip r:embed="rId13">
            <a:lum contrast="30000"/>
          </a:blip>
          <a:srcRect/>
          <a:stretch>
            <a:fillRect/>
          </a:stretch>
        </p:blipFill>
        <p:spPr bwMode="auto">
          <a:xfrm>
            <a:off x="4267200" y="2438400"/>
            <a:ext cx="2133600" cy="1981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TextBox 34"/>
          <p:cNvSpPr txBox="1"/>
          <p:nvPr/>
        </p:nvSpPr>
        <p:spPr>
          <a:xfrm>
            <a:off x="7543800" y="2133600"/>
            <a:ext cx="398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914400" y="4267200"/>
            <a:ext cx="322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9</a:t>
            </a:r>
            <a:endParaRPr lang="en-US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2971800" y="4267200"/>
            <a:ext cx="322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</a:t>
            </a:r>
            <a:endParaRPr lang="en-US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5181600" y="4267200"/>
            <a:ext cx="322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7</a:t>
            </a:r>
            <a:endParaRPr lang="en-US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7543800" y="4267200"/>
            <a:ext cx="474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4</a:t>
            </a:r>
            <a:endParaRPr lang="en-US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838200" y="6477000"/>
            <a:ext cx="474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11</a:t>
            </a:r>
            <a:endParaRPr lang="en-US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7467600" y="6477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12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9" grpId="0"/>
      <p:bldP spid="11" grpId="0"/>
      <p:bldP spid="14" grpId="0"/>
      <p:bldP spid="18" grpId="0"/>
      <p:bldP spid="20" grpId="0"/>
      <p:bldP spid="22" grpId="0"/>
      <p:bldP spid="46" grpId="0"/>
      <p:bldP spid="47" grpId="0"/>
      <p:bldP spid="48" grpId="0"/>
      <p:bldP spid="50" grpId="0"/>
      <p:bldP spid="52" grpId="0"/>
      <p:bldP spid="53" grpId="0"/>
      <p:bldP spid="35" grpId="0"/>
      <p:bldP spid="36" grpId="0"/>
      <p:bldP spid="37" grpId="0"/>
      <p:bldP spid="38" grpId="0"/>
      <p:bldP spid="39" grpId="0"/>
      <p:bldP spid="40" grpId="0"/>
      <p:bldP spid="4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381000" y="228600"/>
            <a:ext cx="41148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2800" b="1" u="sng" dirty="0"/>
              <a:t>Hoạt động </a:t>
            </a:r>
            <a:r>
              <a:rPr lang="de-DE" sz="2800" b="1" u="sng" dirty="0" smtClean="0"/>
              <a:t>hình thành </a:t>
            </a:r>
          </a:p>
          <a:p>
            <a:r>
              <a:rPr lang="de-DE" sz="2800" b="1" u="sng" dirty="0" smtClean="0"/>
              <a:t>kiến thức mới</a:t>
            </a:r>
            <a:endParaRPr lang="de-DE" sz="2800" b="1" u="sng" dirty="0"/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4648200" y="609600"/>
            <a:ext cx="42672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I. Tìm hiểu chung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/>
          </a:p>
        </p:txBody>
      </p:sp>
      <p:sp>
        <p:nvSpPr>
          <p:cNvPr id="4" name="Rectangle 3"/>
          <p:cNvSpPr/>
          <p:nvPr/>
        </p:nvSpPr>
        <p:spPr>
          <a:xfrm>
            <a:off x="381000" y="1600200"/>
            <a:ext cx="7696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cục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endParaRPr lang="en-US" sz="5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animBg="1"/>
      <p:bldP spid="5018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381000" y="228600"/>
            <a:ext cx="41148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2800" b="1" u="sng" dirty="0"/>
              <a:t>Hoạt động </a:t>
            </a:r>
            <a:r>
              <a:rPr lang="de-DE" sz="2800" b="1" u="sng" dirty="0" smtClean="0"/>
              <a:t>hình thành </a:t>
            </a:r>
          </a:p>
          <a:p>
            <a:r>
              <a:rPr lang="de-DE" sz="2800" b="1" u="sng" dirty="0" smtClean="0"/>
              <a:t>kiến thức mới</a:t>
            </a:r>
            <a:endParaRPr lang="de-DE" sz="2800" b="1" u="sng" dirty="0"/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4648200" y="609600"/>
            <a:ext cx="42672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1600200"/>
            <a:ext cx="861060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củaTấm</a:t>
            </a:r>
            <a:endParaRPr lang="en-US" sz="5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? Qua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Tấm</a:t>
            </a:r>
            <a:endParaRPr lang="en-US" sz="5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animBg="1"/>
      <p:bldP spid="5018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381000" y="228600"/>
            <a:ext cx="41148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2800" b="1" u="sng" dirty="0"/>
              <a:t>Hoạt động </a:t>
            </a:r>
            <a:r>
              <a:rPr lang="de-DE" sz="2800" b="1" u="sng" dirty="0" smtClean="0"/>
              <a:t>hình thành </a:t>
            </a:r>
          </a:p>
          <a:p>
            <a:r>
              <a:rPr lang="de-DE" sz="2800" b="1" u="sng" dirty="0" smtClean="0"/>
              <a:t>kiến thức mới</a:t>
            </a:r>
            <a:endParaRPr lang="de-DE" sz="2800" b="1" u="sng" dirty="0"/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4648200" y="609600"/>
            <a:ext cx="42672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1600200"/>
            <a:ext cx="8610600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khắc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họa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hạnh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phúc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endParaRPr lang="en-US" sz="5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0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animBg="1"/>
      <p:bldP spid="5018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600200"/>
            <a:ext cx="861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endParaRPr lang="en-US" dirty="0" smtClean="0"/>
          </a:p>
          <a:p>
            <a:endParaRPr lang="en-US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228601"/>
          <a:ext cx="8305800" cy="6476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6450"/>
                <a:gridCol w="2076450"/>
                <a:gridCol w="2076450"/>
                <a:gridCol w="2076450"/>
              </a:tblGrid>
              <a:tr h="1149145">
                <a:tc>
                  <a:txBody>
                    <a:bodyPr/>
                    <a:lstStyle/>
                    <a:p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Sự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việc</a:t>
                      </a:r>
                      <a:endParaRPr lang="en-US" sz="3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Tấm</a:t>
                      </a:r>
                      <a:endParaRPr lang="en-US" sz="3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Mẹ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con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Cám</a:t>
                      </a:r>
                      <a:endParaRPr lang="en-US" sz="3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Kết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qủa</a:t>
                      </a:r>
                      <a:endParaRPr lang="en-US" sz="3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625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Đi</a:t>
                      </a:r>
                      <a:r>
                        <a:rPr lang="en-US" sz="3000" b="1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b="1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bắt</a:t>
                      </a:r>
                      <a:r>
                        <a:rPr lang="en-US" sz="3000" b="1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b="1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tép</a:t>
                      </a:r>
                      <a:endParaRPr lang="en-US" sz="3000" b="1" dirty="0" smtClean="0">
                        <a:solidFill>
                          <a:schemeClr val="dk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625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Nuôi</a:t>
                      </a:r>
                      <a:r>
                        <a:rPr lang="en-US" sz="3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cá</a:t>
                      </a:r>
                      <a:r>
                        <a:rPr lang="en-US" sz="3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Bống</a:t>
                      </a:r>
                      <a:endParaRPr lang="en-US" sz="3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625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Đi</a:t>
                      </a:r>
                      <a:r>
                        <a:rPr lang="en-US" sz="3000" b="1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b="1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trẩy</a:t>
                      </a:r>
                      <a:r>
                        <a:rPr lang="en-US" sz="3000" b="1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b="1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hội</a:t>
                      </a:r>
                      <a:endParaRPr lang="en-US" sz="3000" b="1" dirty="0" smtClean="0">
                        <a:solidFill>
                          <a:schemeClr val="dk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402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Thử</a:t>
                      </a:r>
                      <a:r>
                        <a:rPr lang="en-US" sz="3000" b="1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b="1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giầy</a:t>
                      </a:r>
                      <a:endParaRPr lang="en-US" sz="3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381000" y="228600"/>
            <a:ext cx="41148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2800" b="1" u="sng" dirty="0">
                <a:latin typeface="Times New Roman" pitchFamily="18" charset="0"/>
                <a:cs typeface="Times New Roman" pitchFamily="18" charset="0"/>
              </a:rPr>
              <a:t>Hoạt động </a:t>
            </a:r>
            <a:r>
              <a:rPr lang="de-DE" sz="2800" b="1" u="sng" dirty="0" smtClean="0">
                <a:latin typeface="Times New Roman" pitchFamily="18" charset="0"/>
                <a:cs typeface="Times New Roman" pitchFamily="18" charset="0"/>
              </a:rPr>
              <a:t>hình thành </a:t>
            </a:r>
          </a:p>
          <a:p>
            <a:r>
              <a:rPr lang="de-DE" sz="2800" b="1" u="sng" dirty="0" smtClean="0">
                <a:latin typeface="Times New Roman" pitchFamily="18" charset="0"/>
                <a:cs typeface="Times New Roman" pitchFamily="18" charset="0"/>
              </a:rPr>
              <a:t>kiến thức mới</a:t>
            </a:r>
            <a:endParaRPr lang="de-DE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4648200" y="609600"/>
            <a:ext cx="42672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752601"/>
            <a:ext cx="84582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2</a:t>
            </a:r>
          </a:p>
          <a:p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4</a:t>
            </a:r>
          </a:p>
          <a:p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endParaRPr lang="en-US" sz="5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endParaRPr lang="en-US" sz="5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0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1000" y="457201"/>
          <a:ext cx="8382000" cy="5674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828800"/>
                <a:gridCol w="2057400"/>
                <a:gridCol w="2971800"/>
              </a:tblGrid>
              <a:tr h="74099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Sự</a:t>
                      </a:r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việc</a:t>
                      </a:r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Tấm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Mẹ</a:t>
                      </a:r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con </a:t>
                      </a:r>
                      <a:r>
                        <a:rPr lang="en-US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Cám</a:t>
                      </a:r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Kết</a:t>
                      </a:r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qủa</a:t>
                      </a:r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ý </a:t>
                      </a:r>
                      <a:r>
                        <a:rPr lang="en-US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nghĩa</a:t>
                      </a:r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35606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398223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13716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tép</a:t>
            </a:r>
            <a:endParaRPr lang="en-US" b="1" i="1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905000" y="1295400"/>
            <a:ext cx="182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Chịu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giỏ</a:t>
            </a:r>
            <a:endParaRPr lang="en-US" b="1" i="1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733801" y="1295400"/>
            <a:ext cx="2133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Cám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đủng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rong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endParaRPr lang="en-US" b="1" i="1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Cám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lừa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tép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1" y="3810000"/>
            <a:ext cx="14477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Nuôi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Bống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905000" y="3581400"/>
            <a:ext cx="1828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Nuôi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bống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hằng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endParaRPr lang="en-US" b="1" i="1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Coi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endParaRPr lang="en-US" b="1" i="1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733801" y="3581400"/>
            <a:ext cx="2057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Cám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rình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trộm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endParaRPr lang="en-US" b="1" i="1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Lừa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chăn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Trâu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thịt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bống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791200" y="3581400"/>
            <a:ext cx="281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Bống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Cám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lừa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giết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b="1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5791200" y="4343400"/>
            <a:ext cx="297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-&gt;</a:t>
            </a:r>
            <a:r>
              <a:rPr lang="en-US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Tước</a:t>
            </a:r>
            <a:r>
              <a:rPr lang="en-US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tựa</a:t>
            </a:r>
            <a:r>
              <a:rPr lang="en-US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endParaRPr lang="en-US" b="1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791200" y="1295400"/>
            <a:ext cx="297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yếm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Cám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lừa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chiếm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mất</a:t>
            </a:r>
            <a:endParaRPr lang="en-US" b="1" i="1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867400" y="1828800"/>
            <a:ext cx="28956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-&gt;</a:t>
            </a:r>
            <a:r>
              <a:rPr lang="en-US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Tước</a:t>
            </a:r>
            <a:r>
              <a:rPr lang="en-US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thưởng</a:t>
            </a:r>
            <a:r>
              <a:rPr lang="en-US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mồ</a:t>
            </a:r>
            <a:r>
              <a:rPr lang="en-US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hôi</a:t>
            </a:r>
            <a:r>
              <a:rPr lang="en-US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củaTấm</a:t>
            </a:r>
            <a:endParaRPr lang="en-US" b="1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791200" y="2667000"/>
            <a:ext cx="297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bưng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khóc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Bụt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endParaRPr lang="en-US" b="1" i="1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867400" y="4953000"/>
            <a:ext cx="29718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òa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khóc</a:t>
            </a:r>
            <a:endParaRPr lang="en-US" b="1" i="1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Bụt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endParaRPr lang="en-US" b="1" i="1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0" dur="1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3" dur="1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6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9" dur="20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1000" y="457201"/>
          <a:ext cx="8382000" cy="5674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828800"/>
                <a:gridCol w="2057400"/>
                <a:gridCol w="2971800"/>
              </a:tblGrid>
              <a:tr h="74099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Sự</a:t>
                      </a:r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việc</a:t>
                      </a:r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Tấm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Mẹ</a:t>
                      </a:r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con </a:t>
                      </a:r>
                      <a:r>
                        <a:rPr lang="en-US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Cám</a:t>
                      </a:r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Kết</a:t>
                      </a:r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qủa</a:t>
                      </a:r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ý </a:t>
                      </a:r>
                      <a:r>
                        <a:rPr lang="en-US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nghĩa</a:t>
                      </a:r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35606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398223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81000" y="20574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trẩy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endParaRPr lang="en-US" b="1" i="1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905000" y="1828800"/>
            <a:ext cx="182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Nhặt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thóc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lẫn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endParaRPr lang="en-US" b="1" i="1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733800" y="1828800"/>
            <a:ext cx="213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Sắm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quần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trẩy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endParaRPr lang="en-US" b="1" i="1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905000" y="4191000"/>
            <a:ext cx="182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giầy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733800" y="4191000"/>
            <a:ext cx="205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i="1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 -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Khinh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miệt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867400" y="4191000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hoàng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hậu</a:t>
            </a:r>
            <a:endParaRPr lang="en-US" b="1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5791200" y="12954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867400" y="1828800"/>
            <a:ext cx="28956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-&gt; </a:t>
            </a:r>
            <a:r>
              <a:rPr lang="en-US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niềm</a:t>
            </a:r>
            <a:r>
              <a:rPr lang="en-US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dù</a:t>
            </a:r>
            <a:r>
              <a:rPr lang="en-US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niềm</a:t>
            </a:r>
            <a:r>
              <a:rPr lang="en-US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endParaRPr lang="en-US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791200" y="2667000"/>
            <a:ext cx="297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bưng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khóc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Bụt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endParaRPr lang="en-US" b="1" i="1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57200" y="4495800"/>
            <a:ext cx="14135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giày</a:t>
            </a:r>
            <a:endParaRPr lang="en-US" b="1" i="1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2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381000" y="228600"/>
            <a:ext cx="41148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2800" b="1" u="sng" dirty="0">
                <a:latin typeface="Times New Roman" pitchFamily="18" charset="0"/>
                <a:cs typeface="Times New Roman" pitchFamily="18" charset="0"/>
              </a:rPr>
              <a:t>Hoạt động </a:t>
            </a:r>
            <a:r>
              <a:rPr lang="de-DE" sz="2800" b="1" u="sng" dirty="0" smtClean="0">
                <a:latin typeface="Times New Roman" pitchFamily="18" charset="0"/>
                <a:cs typeface="Times New Roman" pitchFamily="18" charset="0"/>
              </a:rPr>
              <a:t>hình thành </a:t>
            </a:r>
          </a:p>
          <a:p>
            <a:r>
              <a:rPr lang="de-DE" sz="2800" b="1" u="sng" dirty="0" smtClean="0">
                <a:latin typeface="Times New Roman" pitchFamily="18" charset="0"/>
                <a:cs typeface="Times New Roman" pitchFamily="18" charset="0"/>
              </a:rPr>
              <a:t>kiến thức mới</a:t>
            </a:r>
            <a:endParaRPr lang="de-DE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4648200" y="609600"/>
            <a:ext cx="42672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1600200"/>
            <a:ext cx="8610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hạnh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phúc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Tấm</a:t>
            </a:r>
            <a:endParaRPr lang="en-US" sz="5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571500"/>
            <a:endParaRPr lang="en-US" sz="4000" b="1" dirty="0" smtClean="0"/>
          </a:p>
          <a:p>
            <a:endParaRPr lang="en-US" sz="4000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animBg="1"/>
      <p:bldP spid="5018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381000" y="228600"/>
            <a:ext cx="4114800" cy="1066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2800" b="1" u="sng" dirty="0"/>
              <a:t>Hoạt động </a:t>
            </a:r>
            <a:r>
              <a:rPr lang="de-DE" sz="2800" b="1" u="sng" dirty="0" smtClean="0"/>
              <a:t>hình thành </a:t>
            </a:r>
          </a:p>
          <a:p>
            <a:r>
              <a:rPr lang="de-DE" sz="2800" b="1" u="sng" dirty="0" smtClean="0"/>
              <a:t>kiến thức mới</a:t>
            </a:r>
            <a:endParaRPr lang="de-DE" sz="2800" b="1" u="sng" dirty="0"/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4572000" y="457200"/>
            <a:ext cx="42672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981200"/>
            <a:ext cx="86106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4500" b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latin typeface="Times New Roman" pitchFamily="18" charset="0"/>
                <a:cs typeface="Times New Roman" pitchFamily="18" charset="0"/>
              </a:rPr>
              <a:t>kỳ</a:t>
            </a:r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4500" b="1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45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4500" b="1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endParaRPr lang="en-US" sz="45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animBg="1"/>
      <p:bldP spid="5018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381000" y="228600"/>
            <a:ext cx="41148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2800" b="1" u="sng" dirty="0">
                <a:latin typeface="Times New Roman" pitchFamily="18" charset="0"/>
                <a:cs typeface="Times New Roman" pitchFamily="18" charset="0"/>
              </a:rPr>
              <a:t>Hoạt động </a:t>
            </a:r>
            <a:r>
              <a:rPr lang="de-DE" sz="2800" b="1" u="sng" dirty="0" smtClean="0">
                <a:latin typeface="Times New Roman" pitchFamily="18" charset="0"/>
                <a:cs typeface="Times New Roman" pitchFamily="18" charset="0"/>
              </a:rPr>
              <a:t>khởi động</a:t>
            </a:r>
            <a:endParaRPr lang="de-DE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228600" y="1385888"/>
            <a:ext cx="8915400" cy="7786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gạch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pt-BR" sz="5000" b="1" dirty="0" smtClean="0">
                <a:latin typeface="Times New Roman" pitchFamily="18" charset="0"/>
                <a:cs typeface="Times New Roman" pitchFamily="18" charset="0"/>
              </a:rPr>
              <a:t>? Lí do nào em cho rằng đó là những truyện cổ tích thần kì</a:t>
            </a:r>
            <a:endParaRPr lang="en-US" sz="5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000" b="1" dirty="0">
              <a:latin typeface="Times New Roman" pitchFamily="18" charset="0"/>
              <a:cs typeface="Times New Roman" pitchFamily="18" charset="0"/>
            </a:endParaRPr>
          </a:p>
          <a:p>
            <a:endParaRPr lang="pt-BR" sz="5000" b="1" i="1" dirty="0" smtClean="0"/>
          </a:p>
          <a:p>
            <a:endParaRPr lang="en-US" sz="5000" b="1" dirty="0"/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4724400" y="457200"/>
            <a:ext cx="41910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 dirty="0" smtClean="0"/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: Ai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endParaRPr lang="vi-VN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10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10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animBg="1"/>
      <p:bldP spid="5018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381000" y="228600"/>
            <a:ext cx="41148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2800" b="1" u="sng" dirty="0">
                <a:latin typeface="Times New Roman" pitchFamily="18" charset="0"/>
                <a:cs typeface="Times New Roman" pitchFamily="18" charset="0"/>
              </a:rPr>
              <a:t>Hoạt động </a:t>
            </a:r>
            <a:r>
              <a:rPr lang="de-DE" sz="2800" b="1" u="sng" dirty="0" smtClean="0">
                <a:latin typeface="Times New Roman" pitchFamily="18" charset="0"/>
                <a:cs typeface="Times New Roman" pitchFamily="18" charset="0"/>
              </a:rPr>
              <a:t>luyện tập</a:t>
            </a:r>
            <a:endParaRPr lang="de-DE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228600" y="1385888"/>
            <a:ext cx="8915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 sz="2800" dirty="0"/>
          </a:p>
          <a:p>
            <a:endParaRPr lang="en-US" sz="2800" dirty="0"/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4648200" y="304800"/>
            <a:ext cx="42672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 sz="2400" dirty="0" smtClean="0"/>
              <a:t> </a:t>
            </a:r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Câu hỏi trắc nghiệm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5100697"/>
            <a:ext cx="8458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buộc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21920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xưa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2011740"/>
            <a:ext cx="8534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a. Ca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ngợi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3002340"/>
            <a:ext cx="8534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mơ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HP,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XH,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tuyệt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04800" y="3962400"/>
            <a:ext cx="838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xưa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" y="6096000"/>
            <a:ext cx="35329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a.Đúng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81600" y="6161782"/>
            <a:ext cx="1295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b.Sai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8" grpId="1"/>
      <p:bldP spid="9" grpId="0"/>
      <p:bldP spid="10" grpId="0"/>
      <p:bldP spid="10" grpId="1"/>
      <p:bldP spid="11" grpId="0"/>
      <p:bldP spid="12" grpId="0"/>
      <p:bldP spid="12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304800" y="152400"/>
            <a:ext cx="41148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2800" b="1" u="sng" dirty="0">
                <a:latin typeface="Times New Roman" pitchFamily="18" charset="0"/>
                <a:cs typeface="Times New Roman" pitchFamily="18" charset="0"/>
              </a:rPr>
              <a:t>Hoạt động </a:t>
            </a:r>
            <a:r>
              <a:rPr lang="de-DE" sz="2800" b="1" u="sng" dirty="0" smtClean="0">
                <a:latin typeface="Times New Roman" pitchFamily="18" charset="0"/>
                <a:cs typeface="Times New Roman" pitchFamily="18" charset="0"/>
              </a:rPr>
              <a:t>luyện tập</a:t>
            </a:r>
            <a:endParaRPr lang="de-DE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228600" y="1385888"/>
            <a:ext cx="8915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 sz="2800" dirty="0"/>
          </a:p>
          <a:p>
            <a:endParaRPr lang="en-US" sz="2800" dirty="0"/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4572000" y="228600"/>
            <a:ext cx="42672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 sz="2400" dirty="0" smtClean="0"/>
              <a:t> </a:t>
            </a:r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Câu hỏi trắc nghiệm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1066800"/>
            <a:ext cx="899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chiếm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đoạt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9200" y="17526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yếm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19200" y="2209800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b. Con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bống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19200" y="26670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giày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600" y="327660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4: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bống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66800" y="3810000"/>
            <a:ext cx="6705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ủi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8" grpId="1"/>
      <p:bldP spid="9" grpId="0"/>
      <p:bldP spid="9" grpId="1"/>
      <p:bldP spid="10" grpId="0"/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381000" y="0"/>
            <a:ext cx="40386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2800" b="1" u="sng" dirty="0">
                <a:latin typeface="Times New Roman" pitchFamily="18" charset="0"/>
                <a:cs typeface="Times New Roman" pitchFamily="18" charset="0"/>
              </a:rPr>
              <a:t>Hoạt động </a:t>
            </a:r>
            <a:r>
              <a:rPr lang="de-DE" sz="2800" b="1" u="sng" dirty="0" smtClean="0">
                <a:latin typeface="Times New Roman" pitchFamily="18" charset="0"/>
                <a:cs typeface="Times New Roman" pitchFamily="18" charset="0"/>
              </a:rPr>
              <a:t>luyện tập</a:t>
            </a:r>
            <a:endParaRPr lang="de-DE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4572000" y="152400"/>
            <a:ext cx="40386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 sz="2400" dirty="0" smtClean="0"/>
              <a:t> </a:t>
            </a:r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Câu hỏi trắc nghiệm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037272"/>
            <a:ext cx="8839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u="sng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000" b="1" u="sng" dirty="0" smtClean="0">
                <a:latin typeface="Times New Roman" pitchFamily="18" charset="0"/>
                <a:cs typeface="Times New Roman" pitchFamily="18" charset="0"/>
              </a:rPr>
              <a:t> 5: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Bụt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mơ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khát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vọng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2722602"/>
            <a:ext cx="8534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Khát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vọng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ấm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no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hạnh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phúc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3560802"/>
            <a:ext cx="853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Khát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vọng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giàu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9600" y="4495800"/>
            <a:ext cx="8382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Khát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vọng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lẽ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7" grpId="1"/>
      <p:bldP spid="8" grpId="0"/>
      <p:bldP spid="8" grpId="1"/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381000" y="0"/>
            <a:ext cx="40386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2800" b="1" u="sng" dirty="0">
                <a:latin typeface="Times New Roman" pitchFamily="18" charset="0"/>
                <a:cs typeface="Times New Roman" pitchFamily="18" charset="0"/>
              </a:rPr>
              <a:t>Hoạt động </a:t>
            </a:r>
            <a:r>
              <a:rPr lang="de-DE" sz="2800" b="1" u="sng" dirty="0" smtClean="0">
                <a:latin typeface="Times New Roman" pitchFamily="18" charset="0"/>
                <a:cs typeface="Times New Roman" pitchFamily="18" charset="0"/>
              </a:rPr>
              <a:t>luyện tập</a:t>
            </a:r>
            <a:endParaRPr lang="de-DE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4572000" y="152400"/>
            <a:ext cx="40386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 sz="2400" dirty="0" smtClean="0"/>
              <a:t> </a:t>
            </a:r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Câu hỏi trắc nghiệm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4800" y="1041737"/>
            <a:ext cx="8839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u="sng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000" b="1" u="sng" dirty="0" smtClean="0">
                <a:latin typeface="Times New Roman" pitchFamily="18" charset="0"/>
                <a:cs typeface="Times New Roman" pitchFamily="18" charset="0"/>
              </a:rPr>
              <a:t> 6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khóc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kháng</a:t>
            </a:r>
            <a:endParaRPr lang="en-US" sz="3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0" y="2209800"/>
            <a:ext cx="2819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a.Yếu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đuối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3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5800" y="3403937"/>
            <a:ext cx="2057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b.Âm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thầm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bền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bỉ</a:t>
            </a:r>
            <a:endParaRPr lang="en-US" sz="3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72000" y="2209800"/>
            <a:ext cx="3124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mẽ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liệt</a:t>
            </a:r>
            <a:endParaRPr lang="en-US" sz="3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48200" y="3352800"/>
            <a:ext cx="2286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d.Yếu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ớt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kém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cỏi</a:t>
            </a:r>
            <a:endParaRPr lang="en-US" sz="3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19" grpId="1"/>
      <p:bldP spid="20" grpId="0"/>
      <p:bldP spid="20" grpId="1"/>
      <p:bldP spid="21" grpId="0"/>
      <p:bldP spid="21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304800" y="152400"/>
            <a:ext cx="40386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2800" b="1" u="sng" dirty="0">
                <a:latin typeface="Times New Roman" pitchFamily="18" charset="0"/>
                <a:cs typeface="Times New Roman" pitchFamily="18" charset="0"/>
              </a:rPr>
              <a:t>Hoạt động </a:t>
            </a:r>
            <a:r>
              <a:rPr lang="de-DE" sz="2800" b="1" u="sng" dirty="0" smtClean="0">
                <a:latin typeface="Times New Roman" pitchFamily="18" charset="0"/>
                <a:cs typeface="Times New Roman" pitchFamily="18" charset="0"/>
              </a:rPr>
              <a:t>luyện tập</a:t>
            </a:r>
            <a:endParaRPr lang="de-DE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762000" y="3657600"/>
            <a:ext cx="28194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b. Ở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hiền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lành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4572000" y="152400"/>
            <a:ext cx="40386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 sz="2400" dirty="0" smtClean="0"/>
              <a:t> </a:t>
            </a:r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Câu hỏi trắc nghiệm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4800" y="1066800"/>
            <a:ext cx="8686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u="sng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000" b="1" u="sng" dirty="0" smtClean="0">
                <a:latin typeface="Times New Roman" pitchFamily="18" charset="0"/>
                <a:cs typeface="Times New Roman" pitchFamily="18" charset="0"/>
              </a:rPr>
              <a:t> 7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mâu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thuẫn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62000" y="2590800"/>
            <a:ext cx="2438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Gieo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bão</a:t>
            </a:r>
            <a:endParaRPr lang="en-US" sz="3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343400" y="2743200"/>
            <a:ext cx="2667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Ác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ác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báo</a:t>
            </a:r>
            <a:endParaRPr lang="en-US" sz="3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343400" y="3810000"/>
            <a:ext cx="304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d.Ăn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rào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0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/>
      <p:bldP spid="22" grpId="0"/>
      <p:bldP spid="23" grpId="0"/>
      <p:bldP spid="23" grpId="1"/>
      <p:bldP spid="24" grpId="0"/>
      <p:bldP spid="24" grpId="1"/>
      <p:bldP spid="25" grpId="0"/>
      <p:bldP spid="25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381000" y="0"/>
            <a:ext cx="40386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2800" b="1" u="sng" dirty="0">
                <a:latin typeface="Times New Roman" pitchFamily="18" charset="0"/>
                <a:cs typeface="Times New Roman" pitchFamily="18" charset="0"/>
              </a:rPr>
              <a:t>Hoạt động </a:t>
            </a:r>
            <a:r>
              <a:rPr lang="de-DE" sz="2800" b="1" u="sng" dirty="0" smtClean="0">
                <a:latin typeface="Times New Roman" pitchFamily="18" charset="0"/>
                <a:cs typeface="Times New Roman" pitchFamily="18" charset="0"/>
              </a:rPr>
              <a:t>vận dụng</a:t>
            </a:r>
            <a:endParaRPr lang="de-DE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228600" y="990600"/>
            <a:ext cx="8915400" cy="7478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514350" indent="-514350" algn="just"/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    ?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gắn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khóc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đuối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đọa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Cám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hoàng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chăng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khuyên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đuối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trớ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trêu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giành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hạnh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phúc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/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endParaRPr lang="fr-FR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    Ko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khi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khắc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họa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đuối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>
              <a:buFontTx/>
              <a:buChar char="-"/>
            </a:pP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kỳ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là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bé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hạnh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đuối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FontTx/>
              <a:buChar char="-"/>
            </a:pP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: ở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hiền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lành</a:t>
            </a:r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4572000" y="152400"/>
            <a:ext cx="40386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 sz="2400" dirty="0" smtClean="0"/>
              <a:t> </a:t>
            </a:r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Hình thức cá nhân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10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10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animBg="1"/>
      <p:bldP spid="5018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381000" y="0"/>
            <a:ext cx="42672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2800" b="1" u="sng" dirty="0">
                <a:latin typeface="Times New Roman" pitchFamily="18" charset="0"/>
                <a:cs typeface="Times New Roman" pitchFamily="18" charset="0"/>
              </a:rPr>
              <a:t>Hoạt động </a:t>
            </a:r>
            <a:r>
              <a:rPr lang="de-DE" sz="2800" b="1" u="sng" dirty="0" smtClean="0">
                <a:latin typeface="Times New Roman" pitchFamily="18" charset="0"/>
                <a:cs typeface="Times New Roman" pitchFamily="18" charset="0"/>
              </a:rPr>
              <a:t>tìm tòi, mở rộng</a:t>
            </a:r>
            <a:endParaRPr lang="de-DE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228600" y="990600"/>
            <a:ext cx="8915400" cy="574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fr-FR" sz="3000" b="1" dirty="0" err="1" smtClean="0">
                <a:latin typeface="Times New Roman" pitchFamily="18" charset="0"/>
                <a:cs typeface="Times New Roman" pitchFamily="18" charset="0"/>
              </a:rPr>
              <a:t>Sưu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000" b="1" dirty="0" err="1" smtClean="0">
                <a:latin typeface="Times New Roman" pitchFamily="18" charset="0"/>
                <a:cs typeface="Times New Roman" pitchFamily="18" charset="0"/>
              </a:rPr>
              <a:t>tầm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0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0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000" b="1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000" b="1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0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0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000" b="1" dirty="0" err="1" smtClean="0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000" b="1" dirty="0" err="1" smtClean="0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000" b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000" b="1" dirty="0" err="1" smtClean="0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000" b="1" dirty="0" err="1" smtClean="0">
                <a:latin typeface="Times New Roman" pitchFamily="18" charset="0"/>
                <a:cs typeface="Times New Roman" pitchFamily="18" charset="0"/>
              </a:rPr>
              <a:t>kỳ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0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000" b="1" dirty="0" err="1" smtClean="0"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000" b="1" dirty="0" err="1" smtClean="0">
                <a:latin typeface="Times New Roman" pitchFamily="18" charset="0"/>
                <a:cs typeface="Times New Roman" pitchFamily="18" charset="0"/>
              </a:rPr>
              <a:t>típ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000" b="1" dirty="0" err="1" smtClean="0"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000" b="1" dirty="0" err="1" smtClean="0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000" b="1" dirty="0" err="1" smtClean="0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000" b="1" dirty="0" err="1" smtClean="0">
                <a:latin typeface="Times New Roman" pitchFamily="18" charset="0"/>
                <a:cs typeface="Times New Roman" pitchFamily="18" charset="0"/>
              </a:rPr>
              <a:t>cám</a:t>
            </a:r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ý: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Clr>
                <a:srgbClr val="FFCC00"/>
              </a:buClr>
              <a:buFont typeface="Wingdings" pitchFamily="2" charset="2"/>
              <a:buChar char="q"/>
            </a:pPr>
            <a:r>
              <a:rPr lang="en-US" sz="2400" b="1" dirty="0" err="1" smtClean="0">
                <a:solidFill>
                  <a:srgbClr val="FF0066"/>
                </a:solidFill>
                <a:latin typeface="Times New Roman" pitchFamily="18" charset="0"/>
              </a:rPr>
              <a:t>Nàng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itchFamily="18" charset="0"/>
              </a:rPr>
              <a:t>Diệp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itchFamily="18" charset="0"/>
              </a:rPr>
              <a:t>Hạn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 (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itchFamily="18" charset="0"/>
              </a:rPr>
              <a:t>Trung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itchFamily="18" charset="0"/>
              </a:rPr>
              <a:t>Quốc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)</a:t>
            </a:r>
          </a:p>
          <a:p>
            <a:pPr>
              <a:lnSpc>
                <a:spcPct val="90000"/>
              </a:lnSpc>
              <a:buClr>
                <a:srgbClr val="FFCC00"/>
              </a:buClr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Con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itchFamily="18" charset="0"/>
              </a:rPr>
              <a:t>cá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itchFamily="18" charset="0"/>
              </a:rPr>
              <a:t>vàng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 (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itchFamily="18" charset="0"/>
              </a:rPr>
              <a:t>Thái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itchFamily="18" charset="0"/>
              </a:rPr>
              <a:t>Lan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)</a:t>
            </a:r>
          </a:p>
          <a:p>
            <a:pPr>
              <a:lnSpc>
                <a:spcPct val="90000"/>
              </a:lnSpc>
              <a:buClr>
                <a:srgbClr val="FFCC00"/>
              </a:buClr>
              <a:buFont typeface="Wingdings" pitchFamily="2" charset="2"/>
              <a:buChar char="q"/>
            </a:pPr>
            <a:r>
              <a:rPr lang="en-US" sz="2400" b="1" dirty="0" err="1" smtClean="0">
                <a:solidFill>
                  <a:srgbClr val="FF0066"/>
                </a:solidFill>
                <a:latin typeface="Times New Roman" pitchFamily="18" charset="0"/>
              </a:rPr>
              <a:t>Truyện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 con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itchFamily="18" charset="0"/>
              </a:rPr>
              <a:t>rùa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 (Mi-an-ma)</a:t>
            </a:r>
          </a:p>
          <a:p>
            <a:pPr>
              <a:lnSpc>
                <a:spcPct val="90000"/>
              </a:lnSpc>
              <a:buClr>
                <a:srgbClr val="FFCC00"/>
              </a:buClr>
              <a:buFont typeface="Wingdings" pitchFamily="2" charset="2"/>
              <a:buChar char="q"/>
            </a:pPr>
            <a:r>
              <a:rPr lang="en-US" sz="2400" b="1" dirty="0" err="1" smtClean="0">
                <a:solidFill>
                  <a:srgbClr val="FF0066"/>
                </a:solidFill>
                <a:latin typeface="Times New Roman" pitchFamily="18" charset="0"/>
              </a:rPr>
              <a:t>Nê-ang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 Can-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itchFamily="18" charset="0"/>
              </a:rPr>
              <a:t>tóc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 (Cam-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itchFamily="18" charset="0"/>
              </a:rPr>
              <a:t>pu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-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itchFamily="18" charset="0"/>
              </a:rPr>
              <a:t>chia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)</a:t>
            </a:r>
          </a:p>
          <a:p>
            <a:pPr>
              <a:lnSpc>
                <a:spcPct val="90000"/>
              </a:lnSpc>
              <a:buClr>
                <a:srgbClr val="FFCC00"/>
              </a:buClr>
              <a:buFont typeface="Wingdings" pitchFamily="2" charset="2"/>
              <a:buChar char="q"/>
            </a:pPr>
            <a:r>
              <a:rPr lang="en-US" sz="2400" b="1" dirty="0" err="1" smtClean="0">
                <a:solidFill>
                  <a:srgbClr val="FF0066"/>
                </a:solidFill>
                <a:latin typeface="Times New Roman" pitchFamily="18" charset="0"/>
              </a:rPr>
              <a:t>Cô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itchFamily="18" charset="0"/>
              </a:rPr>
              <a:t>Lọ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itchFamily="18" charset="0"/>
              </a:rPr>
              <a:t>Lem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 (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itchFamily="18" charset="0"/>
              </a:rPr>
              <a:t>Pháp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)</a:t>
            </a:r>
          </a:p>
          <a:p>
            <a:pPr>
              <a:lnSpc>
                <a:spcPct val="90000"/>
              </a:lnSpc>
              <a:buClr>
                <a:srgbClr val="FFCC00"/>
              </a:buClr>
              <a:buFont typeface="Wingdings" pitchFamily="2" charset="2"/>
              <a:buChar char="q"/>
            </a:pPr>
            <a:r>
              <a:rPr lang="en-US" sz="2400" b="1" dirty="0" err="1" smtClean="0">
                <a:solidFill>
                  <a:srgbClr val="FF0066"/>
                </a:solidFill>
                <a:latin typeface="Times New Roman" pitchFamily="18" charset="0"/>
              </a:rPr>
              <a:t>Cô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itchFamily="18" charset="0"/>
              </a:rPr>
              <a:t>Tro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itchFamily="18" charset="0"/>
              </a:rPr>
              <a:t>bếp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 (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itchFamily="18" charset="0"/>
              </a:rPr>
              <a:t>Đức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)</a:t>
            </a:r>
          </a:p>
          <a:p>
            <a:pPr>
              <a:lnSpc>
                <a:spcPct val="90000"/>
              </a:lnSpc>
              <a:buClr>
                <a:srgbClr val="FFCC00"/>
              </a:buClr>
              <a:buFont typeface="Wingdings" pitchFamily="2" charset="2"/>
              <a:buChar char="q"/>
            </a:pPr>
            <a:r>
              <a:rPr lang="en-US" sz="2400" b="1" dirty="0" err="1" smtClean="0">
                <a:solidFill>
                  <a:srgbClr val="FF0066"/>
                </a:solidFill>
                <a:latin typeface="Times New Roman" pitchFamily="18" charset="0"/>
              </a:rPr>
              <a:t>Tua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itchFamily="18" charset="0"/>
              </a:rPr>
              <a:t>Gia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 -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itchFamily="18" charset="0"/>
              </a:rPr>
              <a:t>Tua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itchFamily="18" charset="0"/>
              </a:rPr>
              <a:t>Nhi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 (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itchFamily="18" charset="0"/>
              </a:rPr>
              <a:t>Tày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)</a:t>
            </a:r>
          </a:p>
          <a:p>
            <a:pPr>
              <a:lnSpc>
                <a:spcPct val="90000"/>
              </a:lnSpc>
              <a:buClr>
                <a:srgbClr val="FFCC00"/>
              </a:buClr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Ý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itchFamily="18" charset="0"/>
              </a:rPr>
              <a:t>Ưởi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 - Ý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itchFamily="18" charset="0"/>
              </a:rPr>
              <a:t>Noọng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 (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itchFamily="18" charset="0"/>
              </a:rPr>
              <a:t>Thái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)</a:t>
            </a:r>
          </a:p>
          <a:p>
            <a:pPr>
              <a:lnSpc>
                <a:spcPct val="90000"/>
              </a:lnSpc>
              <a:buClr>
                <a:srgbClr val="FFCC00"/>
              </a:buClr>
              <a:buFont typeface="Wingdings" pitchFamily="2" charset="2"/>
              <a:buChar char="q"/>
            </a:pPr>
            <a:r>
              <a:rPr lang="en-US" sz="2400" b="1" dirty="0" err="1" smtClean="0">
                <a:solidFill>
                  <a:srgbClr val="FF0066"/>
                </a:solidFill>
                <a:latin typeface="Times New Roman" pitchFamily="18" charset="0"/>
              </a:rPr>
              <a:t>Gầu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itchFamily="18" charset="0"/>
              </a:rPr>
              <a:t>Nà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 -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itchFamily="18" charset="0"/>
              </a:rPr>
              <a:t>Gầu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itchFamily="18" charset="0"/>
              </a:rPr>
              <a:t>Rềnh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 (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itchFamily="18" charset="0"/>
              </a:rPr>
              <a:t>Mông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)</a:t>
            </a:r>
          </a:p>
          <a:p>
            <a:pPr>
              <a:lnSpc>
                <a:spcPct val="90000"/>
              </a:lnSpc>
              <a:buClr>
                <a:srgbClr val="FFCC00"/>
              </a:buClr>
              <a:buFont typeface="Wingdings" pitchFamily="2" charset="2"/>
              <a:buChar char="q"/>
            </a:pPr>
            <a:r>
              <a:rPr lang="en-US" sz="2400" b="1" dirty="0" err="1" smtClean="0">
                <a:solidFill>
                  <a:srgbClr val="FF0066"/>
                </a:solidFill>
                <a:latin typeface="Times New Roman" pitchFamily="18" charset="0"/>
              </a:rPr>
              <a:t>Đôi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itchFamily="18" charset="0"/>
              </a:rPr>
              <a:t>giày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itchFamily="18" charset="0"/>
              </a:rPr>
              <a:t>vàng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 (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itchFamily="18" charset="0"/>
              </a:rPr>
              <a:t>Chăm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)</a:t>
            </a:r>
          </a:p>
          <a:p>
            <a:pPr>
              <a:lnSpc>
                <a:spcPct val="90000"/>
              </a:lnSpc>
              <a:buClr>
                <a:srgbClr val="FFCC00"/>
              </a:buClr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Ú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itchFamily="18" charset="0"/>
              </a:rPr>
              <a:t>và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 Cao (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itchFamily="18" charset="0"/>
              </a:rPr>
              <a:t>Hơ-rê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)</a:t>
            </a:r>
          </a:p>
          <a:p>
            <a:pPr>
              <a:lnSpc>
                <a:spcPct val="90000"/>
              </a:lnSpc>
              <a:buClr>
                <a:srgbClr val="FFCC00"/>
              </a:buClr>
              <a:buFont typeface="Wingdings" pitchFamily="2" charset="2"/>
              <a:buChar char="q"/>
            </a:pPr>
            <a:r>
              <a:rPr lang="en-US" sz="2400" b="1" dirty="0" err="1" smtClean="0">
                <a:solidFill>
                  <a:srgbClr val="FF0066"/>
                </a:solidFill>
                <a:latin typeface="Times New Roman" pitchFamily="18" charset="0"/>
              </a:rPr>
              <a:t>Gơliu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 -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itchFamily="18" charset="0"/>
              </a:rPr>
              <a:t>Gơlát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 (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itchFamily="18" charset="0"/>
              </a:rPr>
              <a:t>Xơrê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>)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4953000" y="152400"/>
            <a:ext cx="36576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 sz="2400" dirty="0" smtClean="0"/>
              <a:t> </a:t>
            </a:r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Hình thức cá nhân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10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10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10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10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10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1000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7" dur="1000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2" dur="1000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7" dur="1000"/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2" dur="1000"/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7" dur="1000"/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2" dur="1000"/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7" dur="1000"/>
                                        <p:tgtEl>
                                          <p:spTgt spid="501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2" dur="1000"/>
                                        <p:tgtEl>
                                          <p:spTgt spid="501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500"/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500"/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500"/>
                                        <p:tgtEl>
                                          <p:spTgt spid="501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501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animBg="1"/>
      <p:bldP spid="5018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90600" y="152400"/>
          <a:ext cx="7620001" cy="64114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8889"/>
                <a:gridCol w="1599259"/>
                <a:gridCol w="1881482"/>
                <a:gridCol w="3010371"/>
              </a:tblGrid>
              <a:tr h="324604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Sự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việc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Tấm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Mẹ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con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Cám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Kết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qủa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741060">
                <a:tc>
                  <a:txBody>
                    <a:bodyPr/>
                    <a:lstStyle/>
                    <a:p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741060">
                <a:tc>
                  <a:txBody>
                    <a:bodyPr/>
                    <a:lstStyle/>
                    <a:p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213212">
                <a:tc>
                  <a:txBody>
                    <a:bodyPr/>
                    <a:lstStyle/>
                    <a:p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862">
                <a:tc>
                  <a:txBody>
                    <a:bodyPr/>
                    <a:lstStyle/>
                    <a:p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66800" y="685800"/>
            <a:ext cx="106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1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Cám</a:t>
            </a:r>
            <a:r>
              <a:rPr lang="en-US" sz="1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1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1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tép</a:t>
            </a:r>
            <a:endParaRPr lang="en-US" sz="1400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0" y="685801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Chịu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giỏ</a:t>
            </a:r>
            <a:endParaRPr lang="en-US" sz="1600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86200" y="685800"/>
            <a:ext cx="16002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Cám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đủng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rong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endParaRPr lang="en-US" sz="1600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Cám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lừa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tép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5791200" y="685800"/>
            <a:ext cx="2819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yếm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Cám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lừa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chiếm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mất</a:t>
            </a:r>
            <a:endParaRPr lang="en-US" sz="1600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-&gt;</a:t>
            </a:r>
            <a:r>
              <a:rPr lang="en-US" sz="16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Tước</a:t>
            </a:r>
            <a:r>
              <a:rPr lang="en-US" sz="16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sz="16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16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thưởng</a:t>
            </a:r>
            <a:r>
              <a:rPr lang="en-US" sz="16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16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16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mồ</a:t>
            </a:r>
            <a:r>
              <a:rPr lang="en-US" sz="16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hôi</a:t>
            </a:r>
            <a:r>
              <a:rPr lang="en-US" sz="16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16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16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củaTấm</a:t>
            </a:r>
            <a:endParaRPr lang="en-US" sz="1600" b="1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bưng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khóc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Bụt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endParaRPr lang="en-US" sz="1600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990600" y="2438400"/>
            <a:ext cx="990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nuôi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Bống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2209800" y="2438400"/>
            <a:ext cx="1447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Nuôi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bống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hằng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endParaRPr lang="en-US" sz="1600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Coi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endParaRPr lang="en-US" sz="1600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3733800" y="2286000"/>
            <a:ext cx="1828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Cám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rình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trộm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endParaRPr lang="en-US" sz="1600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Lừa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chăn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Trâu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thịt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bống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5791200" y="2209800"/>
            <a:ext cx="2667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 - </a:t>
            </a:r>
            <a:r>
              <a:rPr lang="en-US" sz="14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Bống</a:t>
            </a:r>
            <a:r>
              <a:rPr lang="en-US" sz="1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1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1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14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Cám</a:t>
            </a:r>
            <a:r>
              <a:rPr lang="en-US" sz="1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lừa</a:t>
            </a:r>
            <a:r>
              <a:rPr lang="en-US" sz="1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giết</a:t>
            </a:r>
            <a:r>
              <a:rPr lang="en-US" sz="1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1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mất</a:t>
            </a:r>
            <a:endParaRPr lang="en-US" sz="1400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-&gt;</a:t>
            </a:r>
            <a:r>
              <a:rPr lang="en-US" sz="14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Tước</a:t>
            </a:r>
            <a:r>
              <a:rPr lang="en-US" sz="14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sz="14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14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14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14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tựa</a:t>
            </a:r>
            <a:r>
              <a:rPr lang="en-US" sz="14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14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14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4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endParaRPr lang="en-US" sz="1400" b="1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4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1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òa</a:t>
            </a:r>
            <a:r>
              <a:rPr lang="en-US" sz="1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1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khóc</a:t>
            </a:r>
            <a:endParaRPr lang="en-US" sz="1400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4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Bụt</a:t>
            </a:r>
            <a:r>
              <a:rPr lang="en-US" sz="1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1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1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endParaRPr lang="en-US" sz="1400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990600" y="4884003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trẩy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endParaRPr lang="en-US" sz="1600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2209800" y="4655403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Nhặt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thóc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lẫn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endParaRPr lang="en-US" sz="1600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3886200" y="4777026"/>
            <a:ext cx="1447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Sắm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quần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trẩy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endParaRPr lang="en-US" sz="1600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5715000" y="4016276"/>
            <a:ext cx="2895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-&gt; </a:t>
            </a:r>
            <a:r>
              <a:rPr lang="en-US" sz="16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16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16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16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16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sz="16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16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niềm</a:t>
            </a:r>
            <a:r>
              <a:rPr lang="en-US" sz="16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16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16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dù</a:t>
            </a:r>
            <a:r>
              <a:rPr lang="en-US" sz="16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16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6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niềm</a:t>
            </a:r>
            <a:r>
              <a:rPr lang="en-US" sz="16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16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16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endParaRPr lang="en-US" sz="1600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khóc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endParaRPr lang="en-US" sz="1600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Bụt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hiệnlên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1066800" y="6172200"/>
            <a:ext cx="99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giầy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2209800" y="6248401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giầy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3810000" y="62484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 -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Khinh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miệt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5715000" y="6273225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hoàng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381000" y="0"/>
            <a:ext cx="40386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2800" b="1" u="sng" dirty="0">
                <a:latin typeface="Times New Roman" pitchFamily="18" charset="0"/>
                <a:cs typeface="Times New Roman" pitchFamily="18" charset="0"/>
              </a:rPr>
              <a:t>Hoạt động </a:t>
            </a:r>
            <a:r>
              <a:rPr lang="de-DE" sz="2800" b="1" u="sng" dirty="0" smtClean="0">
                <a:latin typeface="Times New Roman" pitchFamily="18" charset="0"/>
                <a:cs typeface="Times New Roman" pitchFamily="18" charset="0"/>
              </a:rPr>
              <a:t>luyện tập</a:t>
            </a:r>
            <a:endParaRPr lang="de-DE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609600" y="5943600"/>
            <a:ext cx="2819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b.Ở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hiền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lành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4572000" y="152400"/>
            <a:ext cx="40386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 sz="2400" dirty="0" smtClean="0"/>
              <a:t> </a:t>
            </a:r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Câu hỏi trắc nghiệm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838200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6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vọng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1524000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a.Khát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vọng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ấm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hạnh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phúc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1840468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b.Khát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vọng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giàu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9600" y="2145268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c.Khát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vọng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4800" y="2514600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8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5800" y="3212068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Mồ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côi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5800" y="2907268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a. Con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út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191000" y="28956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lốt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191000" y="32004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nghèo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04800" y="3657600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9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khóc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kháng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9600" y="40386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a.Yếu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đuối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9600" y="44196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b.Âm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thầm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bền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bỉ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91000" y="40386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liệt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91000" y="4419600"/>
            <a:ext cx="2286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d.Yếu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ớt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kém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cỏi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4800" y="4876800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10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mâu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thuẫn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09600" y="5562600"/>
            <a:ext cx="2438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a.Gieo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bão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191000" y="5715000"/>
            <a:ext cx="2667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c.Ác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báo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91000" y="60198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d.Ăn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7" grpId="1"/>
      <p:bldP spid="8" grpId="0"/>
      <p:bldP spid="8" grpId="1"/>
      <p:bldP spid="10" grpId="0"/>
      <p:bldP spid="11" grpId="0"/>
      <p:bldP spid="12" grpId="0"/>
      <p:bldP spid="13" grpId="0"/>
      <p:bldP spid="13" grpId="1"/>
      <p:bldP spid="14" grpId="0"/>
      <p:bldP spid="14" grpId="1"/>
      <p:bldP spid="15" grpId="0"/>
      <p:bldP spid="15" grpId="1"/>
      <p:bldP spid="17" grpId="0"/>
      <p:bldP spid="18" grpId="0"/>
      <p:bldP spid="19" grpId="0"/>
      <p:bldP spid="19" grpId="1"/>
      <p:bldP spid="20" grpId="0"/>
      <p:bldP spid="20" grpId="1"/>
      <p:bldP spid="21" grpId="0"/>
      <p:bldP spid="21" grpId="1"/>
      <p:bldP spid="22" grpId="0"/>
      <p:bldP spid="23" grpId="0"/>
      <p:bldP spid="23" grpId="1"/>
      <p:bldP spid="24" grpId="0" build="allAtOnce"/>
      <p:bldP spid="25" grpId="0"/>
      <p:bldP spid="25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381000" y="228600"/>
            <a:ext cx="41148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2800" b="1" u="sng" dirty="0">
                <a:latin typeface="Times New Roman" pitchFamily="18" charset="0"/>
                <a:cs typeface="Times New Roman" pitchFamily="18" charset="0"/>
              </a:rPr>
              <a:t>Hoạt động </a:t>
            </a:r>
            <a:r>
              <a:rPr lang="de-DE" sz="2800" b="1" u="sng" dirty="0" smtClean="0">
                <a:latin typeface="Times New Roman" pitchFamily="18" charset="0"/>
                <a:cs typeface="Times New Roman" pitchFamily="18" charset="0"/>
              </a:rPr>
              <a:t>hình thành </a:t>
            </a:r>
          </a:p>
          <a:p>
            <a:r>
              <a:rPr lang="de-DE" sz="2800" b="1" u="sng" dirty="0" smtClean="0">
                <a:latin typeface="Times New Roman" pitchFamily="18" charset="0"/>
                <a:cs typeface="Times New Roman" pitchFamily="18" charset="0"/>
              </a:rPr>
              <a:t>kiến thức mới</a:t>
            </a:r>
            <a:endParaRPr lang="de-DE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4572000" y="609600"/>
            <a:ext cx="42672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I. Tìm hiểu chung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1447800"/>
            <a:ext cx="8763000" cy="318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phổ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tộc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en-US" sz="3300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571500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animBg="1"/>
      <p:bldP spid="5018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381000" y="228600"/>
            <a:ext cx="40386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2800" b="1" u="sng" dirty="0">
                <a:latin typeface="Times New Roman" pitchFamily="18" charset="0"/>
                <a:cs typeface="Times New Roman" pitchFamily="18" charset="0"/>
              </a:rPr>
              <a:t>Hoạt động 1: Khởi </a:t>
            </a:r>
            <a:r>
              <a:rPr lang="de-DE" sz="2800" b="1" u="sng" dirty="0" smtClean="0">
                <a:latin typeface="Times New Roman" pitchFamily="18" charset="0"/>
                <a:cs typeface="Times New Roman" pitchFamily="18" charset="0"/>
              </a:rPr>
              <a:t>động</a:t>
            </a:r>
            <a:endParaRPr lang="de-DE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228600" y="1600200"/>
            <a:ext cx="89154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Cám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Sọ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Dừa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Thạch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Sanh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khế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>
              <a:tabLst>
                <a:tab pos="457200" algn="l"/>
              </a:tabLst>
            </a:pPr>
            <a:endParaRPr lang="pt-BR" sz="5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tabLst>
                <a:tab pos="457200" algn="l"/>
              </a:tabLst>
            </a:pPr>
            <a:endParaRPr lang="vi-VN" sz="5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4572000" y="609600"/>
            <a:ext cx="45720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: Ai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animBg="1"/>
      <p:bldP spid="50180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381000" y="228600"/>
            <a:ext cx="41148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2800" b="1" u="sng" dirty="0">
                <a:latin typeface="Times New Roman" pitchFamily="18" charset="0"/>
                <a:cs typeface="Times New Roman" pitchFamily="18" charset="0"/>
              </a:rPr>
              <a:t>Hoạt động </a:t>
            </a:r>
            <a:r>
              <a:rPr lang="de-DE" sz="2800" b="1" u="sng" dirty="0" smtClean="0">
                <a:latin typeface="Times New Roman" pitchFamily="18" charset="0"/>
                <a:cs typeface="Times New Roman" pitchFamily="18" charset="0"/>
              </a:rPr>
              <a:t>hình thành </a:t>
            </a:r>
          </a:p>
          <a:p>
            <a:r>
              <a:rPr lang="de-DE" sz="2800" b="1" u="sng" dirty="0" smtClean="0">
                <a:latin typeface="Times New Roman" pitchFamily="18" charset="0"/>
                <a:cs typeface="Times New Roman" pitchFamily="18" charset="0"/>
              </a:rPr>
              <a:t>kiến thức mới</a:t>
            </a:r>
            <a:endParaRPr lang="de-DE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4648200" y="609600"/>
            <a:ext cx="42672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1600200"/>
            <a:ext cx="86106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? Con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hạnh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phúc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trải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Cám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 Qua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mâu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thuẫn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? Qua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hoàng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triết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571500"/>
            <a:endParaRPr lang="en-US" sz="4000" b="1" dirty="0" smtClean="0"/>
          </a:p>
          <a:p>
            <a:endParaRPr lang="en-US" sz="4000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animBg="1"/>
      <p:bldP spid="5018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Ca bong"/>
          <p:cNvPicPr>
            <a:picLocks noChangeAspect="1" noChangeArrowheads="1"/>
          </p:cNvPicPr>
          <p:nvPr/>
        </p:nvPicPr>
        <p:blipFill>
          <a:blip r:embed="rId2">
            <a:lum contrast="48000"/>
          </a:blip>
          <a:srcRect/>
          <a:stretch>
            <a:fillRect/>
          </a:stretch>
        </p:blipFill>
        <p:spPr bwMode="auto">
          <a:xfrm>
            <a:off x="4419600" y="228600"/>
            <a:ext cx="4562475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244475" y="254000"/>
            <a:ext cx="27969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22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0" y="1828800"/>
            <a:ext cx="4370388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600" b="1" i="1" dirty="0">
                <a:latin typeface="Tahoma" pitchFamily="34" charset="0"/>
              </a:rPr>
              <a:t>TẤM CÁM</a:t>
            </a:r>
            <a:r>
              <a:rPr lang="en-US" sz="6000" b="1" i="1" dirty="0">
                <a:latin typeface="Tahoma" pitchFamily="34" charset="0"/>
              </a:rPr>
              <a:t> 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1790700" y="3352800"/>
            <a:ext cx="2468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 dirty="0"/>
              <a:t>(</a:t>
            </a:r>
            <a:r>
              <a:rPr lang="en-US" sz="2400" b="1" i="1" dirty="0" err="1"/>
              <a:t>Truyện</a:t>
            </a:r>
            <a:r>
              <a:rPr lang="en-US" sz="2400" b="1" i="1" dirty="0"/>
              <a:t> </a:t>
            </a:r>
            <a:r>
              <a:rPr lang="en-US" sz="2400" b="1" i="1" dirty="0" err="1"/>
              <a:t>cổ</a:t>
            </a:r>
            <a:r>
              <a:rPr lang="en-US" sz="2400" b="1" i="1" dirty="0"/>
              <a:t> </a:t>
            </a:r>
            <a:r>
              <a:rPr lang="en-US" sz="2400" b="1" i="1" dirty="0" err="1"/>
              <a:t>tích</a:t>
            </a:r>
            <a:r>
              <a:rPr lang="en-US" sz="2400" b="1" i="1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381000" y="228600"/>
            <a:ext cx="41148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2800" b="1" u="sng" dirty="0">
                <a:latin typeface="Times New Roman" pitchFamily="18" charset="0"/>
                <a:cs typeface="Times New Roman" pitchFamily="18" charset="0"/>
              </a:rPr>
              <a:t>Hoạt động </a:t>
            </a:r>
            <a:r>
              <a:rPr lang="de-DE" sz="2800" b="1" u="sng" dirty="0" smtClean="0">
                <a:latin typeface="Times New Roman" pitchFamily="18" charset="0"/>
                <a:cs typeface="Times New Roman" pitchFamily="18" charset="0"/>
              </a:rPr>
              <a:t>hình thành </a:t>
            </a:r>
          </a:p>
          <a:p>
            <a:r>
              <a:rPr lang="de-DE" sz="2800" b="1" u="sng" dirty="0" smtClean="0">
                <a:latin typeface="Times New Roman" pitchFamily="18" charset="0"/>
                <a:cs typeface="Times New Roman" pitchFamily="18" charset="0"/>
              </a:rPr>
              <a:t>kiến thức mới</a:t>
            </a:r>
            <a:endParaRPr lang="de-DE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4572000" y="609600"/>
            <a:ext cx="42672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I. Tìm hiểu chung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1447800"/>
            <a:ext cx="8763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5000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571500"/>
            <a:endParaRPr lang="en-US" sz="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1676401"/>
            <a:ext cx="84582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endParaRPr lang="en-US" sz="5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endParaRPr lang="en-US" sz="5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animBg="1"/>
      <p:bldP spid="5018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381000" y="228600"/>
            <a:ext cx="41148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2800" b="1" u="sng" dirty="0">
                <a:latin typeface="Times New Roman" pitchFamily="18" charset="0"/>
                <a:cs typeface="Times New Roman" pitchFamily="18" charset="0"/>
              </a:rPr>
              <a:t>Hoạt động </a:t>
            </a:r>
            <a:r>
              <a:rPr lang="de-DE" sz="2800" b="1" u="sng" dirty="0" smtClean="0">
                <a:latin typeface="Times New Roman" pitchFamily="18" charset="0"/>
                <a:cs typeface="Times New Roman" pitchFamily="18" charset="0"/>
              </a:rPr>
              <a:t>hình thành </a:t>
            </a:r>
          </a:p>
          <a:p>
            <a:r>
              <a:rPr lang="de-DE" sz="2800" b="1" u="sng" dirty="0" smtClean="0">
                <a:latin typeface="Times New Roman" pitchFamily="18" charset="0"/>
                <a:cs typeface="Times New Roman" pitchFamily="18" charset="0"/>
              </a:rPr>
              <a:t>kiến thức mới</a:t>
            </a:r>
            <a:endParaRPr lang="de-DE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4572000" y="609600"/>
            <a:ext cx="42672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I. Tìm hiểu chung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1447800"/>
            <a:ext cx="8763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5000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571500"/>
            <a:endParaRPr lang="en-US" sz="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1676401"/>
            <a:ext cx="84582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trưng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kì</a:t>
            </a:r>
            <a:endParaRPr lang="en-US" sz="5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animBg="1"/>
      <p:bldP spid="5018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381000" y="228600"/>
            <a:ext cx="41148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2800" b="1" u="sng" dirty="0">
                <a:latin typeface="Times New Roman" pitchFamily="18" charset="0"/>
                <a:cs typeface="Times New Roman" pitchFamily="18" charset="0"/>
              </a:rPr>
              <a:t>Hoạt động </a:t>
            </a:r>
            <a:r>
              <a:rPr lang="de-DE" sz="2800" b="1" u="sng" dirty="0" smtClean="0">
                <a:latin typeface="Times New Roman" pitchFamily="18" charset="0"/>
                <a:cs typeface="Times New Roman" pitchFamily="18" charset="0"/>
              </a:rPr>
              <a:t>hình thành </a:t>
            </a:r>
          </a:p>
          <a:p>
            <a:r>
              <a:rPr lang="de-DE" sz="2800" b="1" u="sng" dirty="0" smtClean="0">
                <a:latin typeface="Times New Roman" pitchFamily="18" charset="0"/>
                <a:cs typeface="Times New Roman" pitchFamily="18" charset="0"/>
              </a:rPr>
              <a:t>kiến thức mới</a:t>
            </a:r>
            <a:endParaRPr lang="de-DE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4572000" y="609600"/>
            <a:ext cx="42672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I. Tìm hiểu chung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1447800"/>
            <a:ext cx="8763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VD: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Nàng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Diệp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Lọ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Lem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tro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bếp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…)</a:t>
            </a:r>
          </a:p>
          <a:p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Nam (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Tua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Tua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Nhi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Tày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; Ý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Ưởi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, Ý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Noong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; Ú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Cao –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Hơ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rê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sz="5000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571500"/>
            <a:endParaRPr lang="en-US" sz="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animBg="1"/>
      <p:bldP spid="5018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381000" y="228600"/>
            <a:ext cx="41148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2800" b="1" u="sng" dirty="0">
                <a:latin typeface="Times New Roman" pitchFamily="18" charset="0"/>
                <a:cs typeface="Times New Roman" pitchFamily="18" charset="0"/>
              </a:rPr>
              <a:t>Hoạt động </a:t>
            </a:r>
            <a:r>
              <a:rPr lang="de-DE" sz="2800" b="1" u="sng" dirty="0" smtClean="0">
                <a:latin typeface="Times New Roman" pitchFamily="18" charset="0"/>
                <a:cs typeface="Times New Roman" pitchFamily="18" charset="0"/>
              </a:rPr>
              <a:t>hình thành </a:t>
            </a:r>
          </a:p>
          <a:p>
            <a:r>
              <a:rPr lang="de-DE" sz="2800" b="1" u="sng" dirty="0" smtClean="0">
                <a:latin typeface="Times New Roman" pitchFamily="18" charset="0"/>
                <a:cs typeface="Times New Roman" pitchFamily="18" charset="0"/>
              </a:rPr>
              <a:t>kiến thức mới</a:t>
            </a:r>
            <a:endParaRPr lang="de-DE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4648200" y="609600"/>
            <a:ext cx="42672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I. Tìm hiểu chung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/>
          </a:p>
        </p:txBody>
      </p:sp>
      <p:sp>
        <p:nvSpPr>
          <p:cNvPr id="4" name="Rectangle 3"/>
          <p:cNvSpPr/>
          <p:nvPr/>
        </p:nvSpPr>
        <p:spPr>
          <a:xfrm>
            <a:off x="381000" y="1600200"/>
            <a:ext cx="8610600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/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71500" indent="-571500"/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endParaRPr lang="en-US" sz="5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571500"/>
            <a:endParaRPr lang="en-US" sz="50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animBg="1"/>
      <p:bldP spid="5018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15240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5" descr="tam cam 2"/>
          <p:cNvPicPr>
            <a:picLocks noChangeAspect="1" noChangeArrowheads="1"/>
          </p:cNvPicPr>
          <p:nvPr/>
        </p:nvPicPr>
        <p:blipFill>
          <a:blip r:embed="rId2">
            <a:lum contrast="24000"/>
          </a:blip>
          <a:srcRect/>
          <a:stretch>
            <a:fillRect/>
          </a:stretch>
        </p:blipFill>
        <p:spPr bwMode="auto">
          <a:xfrm>
            <a:off x="152400" y="152400"/>
            <a:ext cx="1752600" cy="2057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 descr="chim se"/>
          <p:cNvPicPr>
            <a:picLocks noChangeAspect="1" noChangeArrowheads="1"/>
          </p:cNvPicPr>
          <p:nvPr/>
        </p:nvPicPr>
        <p:blipFill>
          <a:blip r:embed="rId3">
            <a:lum contrast="18000"/>
          </a:blip>
          <a:srcRect/>
          <a:stretch>
            <a:fillRect/>
          </a:stretch>
        </p:blipFill>
        <p:spPr bwMode="auto">
          <a:xfrm>
            <a:off x="2133600" y="152400"/>
            <a:ext cx="1905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838200" y="3276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895600" y="3048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2" name="Picture 5" descr="tam cam 10"/>
          <p:cNvPicPr>
            <a:picLocks noChangeAspect="1" noChangeArrowheads="1"/>
          </p:cNvPicPr>
          <p:nvPr/>
        </p:nvPicPr>
        <p:blipFill>
          <a:blip r:embed="rId4">
            <a:lum contrast="24000"/>
          </a:blip>
          <a:srcRect/>
          <a:stretch>
            <a:fillRect/>
          </a:stretch>
        </p:blipFill>
        <p:spPr bwMode="auto">
          <a:xfrm>
            <a:off x="228600" y="4572000"/>
            <a:ext cx="1752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3733800" y="2971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62000" y="5410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981200" y="4648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657600" y="5105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25" name="Picture 4" descr="tam cam 6"/>
          <p:cNvPicPr>
            <a:picLocks noChangeAspect="1" noChangeArrowheads="1"/>
          </p:cNvPicPr>
          <p:nvPr/>
        </p:nvPicPr>
        <p:blipFill>
          <a:blip r:embed="rId5">
            <a:lum contrast="30000"/>
          </a:blip>
          <a:srcRect/>
          <a:stretch>
            <a:fillRect/>
          </a:stretch>
        </p:blipFill>
        <p:spPr bwMode="auto">
          <a:xfrm>
            <a:off x="2133600" y="4572000"/>
            <a:ext cx="1905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7" descr="tam cam 14"/>
          <p:cNvPicPr>
            <a:picLocks noChangeAspect="1" noChangeArrowheads="1"/>
          </p:cNvPicPr>
          <p:nvPr/>
        </p:nvPicPr>
        <p:blipFill>
          <a:blip r:embed="rId6" cstate="print">
            <a:lum contrast="18000"/>
          </a:blip>
          <a:srcRect/>
          <a:stretch>
            <a:fillRect/>
          </a:stretch>
        </p:blipFill>
        <p:spPr bwMode="auto">
          <a:xfrm>
            <a:off x="4191000" y="152400"/>
            <a:ext cx="2133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7" descr="Ca bong"/>
          <p:cNvPicPr>
            <a:picLocks noChangeAspect="1" noChangeArrowheads="1"/>
          </p:cNvPicPr>
          <p:nvPr/>
        </p:nvPicPr>
        <p:blipFill>
          <a:blip r:embed="rId7" cstate="print">
            <a:lum contrast="48000"/>
          </a:blip>
          <a:srcRect/>
          <a:stretch>
            <a:fillRect/>
          </a:stretch>
        </p:blipFill>
        <p:spPr bwMode="auto">
          <a:xfrm>
            <a:off x="2057400" y="2438400"/>
            <a:ext cx="1981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" name="TextBox 45"/>
          <p:cNvSpPr txBox="1"/>
          <p:nvPr/>
        </p:nvSpPr>
        <p:spPr>
          <a:xfrm>
            <a:off x="838200" y="2133600"/>
            <a:ext cx="457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2819399" y="2133600"/>
            <a:ext cx="457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5029200" y="2133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</a:t>
            </a:r>
            <a:endParaRPr lang="en-US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1295400" y="4114800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4</a:t>
            </a:r>
            <a:endParaRPr lang="en-US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4343400" y="4114800"/>
            <a:ext cx="337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5</a:t>
            </a:r>
            <a:endParaRPr lang="en-US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7239000" y="4114800"/>
            <a:ext cx="413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6</a:t>
            </a:r>
            <a:endParaRPr lang="en-US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5181600" y="6477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11</a:t>
            </a:r>
            <a:endParaRPr lang="en-US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2743200" y="6477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10</a:t>
            </a:r>
            <a:endParaRPr lang="en-US" b="1" dirty="0"/>
          </a:p>
        </p:txBody>
      </p:sp>
      <p:pic>
        <p:nvPicPr>
          <p:cNvPr id="28" name="Picture 6" descr="Picture1"/>
          <p:cNvPicPr>
            <a:picLocks noChangeAspect="1" noChangeArrowheads="1"/>
          </p:cNvPicPr>
          <p:nvPr/>
        </p:nvPicPr>
        <p:blipFill>
          <a:blip r:embed="rId8">
            <a:lum contrast="36000"/>
          </a:blip>
          <a:srcRect/>
          <a:stretch>
            <a:fillRect/>
          </a:stretch>
        </p:blipFill>
        <p:spPr bwMode="auto">
          <a:xfrm>
            <a:off x="6553200" y="152400"/>
            <a:ext cx="2209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4" descr="tam cam 21"/>
          <p:cNvPicPr>
            <a:picLocks noChangeAspect="1" noChangeArrowheads="1"/>
          </p:cNvPicPr>
          <p:nvPr/>
        </p:nvPicPr>
        <p:blipFill>
          <a:blip r:embed="rId9">
            <a:lum contrast="30000"/>
          </a:blip>
          <a:srcRect/>
          <a:stretch>
            <a:fillRect/>
          </a:stretch>
        </p:blipFill>
        <p:spPr bwMode="auto">
          <a:xfrm>
            <a:off x="152400" y="2438400"/>
            <a:ext cx="1752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7" descr="vua hoi"/>
          <p:cNvPicPr>
            <a:picLocks noChangeAspect="1" noChangeArrowheads="1"/>
          </p:cNvPicPr>
          <p:nvPr/>
        </p:nvPicPr>
        <p:blipFill>
          <a:blip r:embed="rId10">
            <a:lum contrast="36000"/>
          </a:blip>
          <a:srcRect/>
          <a:stretch>
            <a:fillRect/>
          </a:stretch>
        </p:blipFill>
        <p:spPr bwMode="auto">
          <a:xfrm>
            <a:off x="6629400" y="2438400"/>
            <a:ext cx="2209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31" descr="tam cam 19"/>
          <p:cNvPicPr>
            <a:picLocks noChangeAspect="1" noChangeArrowheads="1"/>
          </p:cNvPicPr>
          <p:nvPr/>
        </p:nvPicPr>
        <p:blipFill>
          <a:blip r:embed="rId11">
            <a:lum contrast="30000"/>
          </a:blip>
          <a:srcRect/>
          <a:stretch>
            <a:fillRect/>
          </a:stretch>
        </p:blipFill>
        <p:spPr bwMode="auto">
          <a:xfrm>
            <a:off x="4267200" y="4648200"/>
            <a:ext cx="2133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6" descr="tam cam 25"/>
          <p:cNvPicPr>
            <a:picLocks noChangeAspect="1" noChangeArrowheads="1"/>
          </p:cNvPicPr>
          <p:nvPr/>
        </p:nvPicPr>
        <p:blipFill>
          <a:blip r:embed="rId12">
            <a:lum contrast="42000"/>
          </a:blip>
          <a:srcRect/>
          <a:stretch>
            <a:fillRect/>
          </a:stretch>
        </p:blipFill>
        <p:spPr bwMode="auto">
          <a:xfrm>
            <a:off x="6629400" y="4572000"/>
            <a:ext cx="2209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4" descr="tam cam 15"/>
          <p:cNvPicPr>
            <a:picLocks noChangeAspect="1" noChangeArrowheads="1"/>
          </p:cNvPicPr>
          <p:nvPr/>
        </p:nvPicPr>
        <p:blipFill>
          <a:blip r:embed="rId13">
            <a:lum contrast="30000"/>
          </a:blip>
          <a:srcRect/>
          <a:stretch>
            <a:fillRect/>
          </a:stretch>
        </p:blipFill>
        <p:spPr bwMode="auto">
          <a:xfrm>
            <a:off x="4267200" y="2438400"/>
            <a:ext cx="2133600" cy="1981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TextBox 34"/>
          <p:cNvSpPr txBox="1"/>
          <p:nvPr/>
        </p:nvSpPr>
        <p:spPr>
          <a:xfrm>
            <a:off x="7543800" y="2133600"/>
            <a:ext cx="398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4</a:t>
            </a:r>
            <a:endParaRPr lang="en-US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914400" y="4267200"/>
            <a:ext cx="322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5</a:t>
            </a:r>
            <a:endParaRPr lang="en-US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2971800" y="4267200"/>
            <a:ext cx="322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6</a:t>
            </a:r>
            <a:endParaRPr lang="en-US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5181600" y="4267200"/>
            <a:ext cx="322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7</a:t>
            </a:r>
            <a:endParaRPr lang="en-US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7543800" y="4267200"/>
            <a:ext cx="474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8</a:t>
            </a:r>
            <a:endParaRPr lang="en-US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990600" y="6477000"/>
            <a:ext cx="322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9</a:t>
            </a:r>
            <a:endParaRPr lang="en-US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7467600" y="6477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12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9" grpId="0"/>
      <p:bldP spid="11" grpId="0"/>
      <p:bldP spid="14" grpId="0"/>
      <p:bldP spid="18" grpId="0"/>
      <p:bldP spid="20" grpId="0"/>
      <p:bldP spid="22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35" grpId="0"/>
      <p:bldP spid="36" grpId="0"/>
      <p:bldP spid="37" grpId="0"/>
      <p:bldP spid="38" grpId="0"/>
      <p:bldP spid="39" grpId="0"/>
      <p:bldP spid="40" grpId="0"/>
      <p:bldP spid="41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2130</TotalTime>
  <Words>1785</Words>
  <Application>Microsoft Office PowerPoint</Application>
  <PresentationFormat>On-screen Show (4:3)</PresentationFormat>
  <Paragraphs>287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Trek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TLC</dc:creator>
  <cp:lastModifiedBy>TLC</cp:lastModifiedBy>
  <cp:revision>366</cp:revision>
  <dcterms:created xsi:type="dcterms:W3CDTF">2017-09-22T14:30:14Z</dcterms:created>
  <dcterms:modified xsi:type="dcterms:W3CDTF">2017-10-22T15:12:31Z</dcterms:modified>
</cp:coreProperties>
</file>