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  <p:sldMasterId id="2147483686" r:id="rId4"/>
  </p:sldMasterIdLst>
  <p:sldIdLst>
    <p:sldId id="282" r:id="rId5"/>
    <p:sldId id="283" r:id="rId6"/>
    <p:sldId id="284" r:id="rId7"/>
    <p:sldId id="285" r:id="rId8"/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8" r:id="rId19"/>
    <p:sldId id="269" r:id="rId20"/>
    <p:sldId id="267" r:id="rId21"/>
    <p:sldId id="270" r:id="rId22"/>
    <p:sldId id="271" r:id="rId23"/>
    <p:sldId id="272" r:id="rId24"/>
    <p:sldId id="273" r:id="rId25"/>
    <p:sldId id="274" r:id="rId26"/>
    <p:sldId id="276" r:id="rId27"/>
    <p:sldId id="275" r:id="rId28"/>
    <p:sldId id="278" r:id="rId29"/>
    <p:sldId id="277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7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0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3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4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2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7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0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4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1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4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8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89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37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57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4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51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2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08967" y="1775267"/>
            <a:ext cx="5574000" cy="23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46667" y="4343401"/>
            <a:ext cx="3298400" cy="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5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7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3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74628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78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728767" y="3357633"/>
            <a:ext cx="10734400" cy="2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9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4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539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1031000" y="2314295"/>
            <a:ext cx="333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1031000" y="2991928"/>
            <a:ext cx="33388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2347632" y="1651468"/>
            <a:ext cx="705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4506201" y="2314385"/>
            <a:ext cx="3179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4369800" y="2991932"/>
            <a:ext cx="3452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5464399" y="1651483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7723616" y="2322796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7632817" y="2991920"/>
            <a:ext cx="3452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8656816" y="1652093"/>
            <a:ext cx="1404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723141" y="4543985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723141" y="5225021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3726941" y="3870779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6094861" y="4543985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6140461" y="5225021"/>
            <a:ext cx="3179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7098661" y="3870779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713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8736573" y="268114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8630275" y="3297433"/>
            <a:ext cx="2293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5055599" y="328477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5055599" y="3917895"/>
            <a:ext cx="2080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428799" y="268114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428800" y="3297433"/>
            <a:ext cx="2080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94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816100" y="2508941"/>
            <a:ext cx="5577200" cy="14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816100" y="3782859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07601" y="3304533"/>
            <a:ext cx="1749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55337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0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0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0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03431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7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297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>
                <a:solidFill>
                  <a:srgbClr val="383536"/>
                </a:solidFill>
              </a:rPr>
              <a:pPr>
                <a:defRPr/>
              </a:pPr>
              <a:t>8/16/2022</a:t>
            </a:fld>
            <a:endParaRPr lang="en-US">
              <a:solidFill>
                <a:srgbClr val="3835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835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>
                <a:solidFill>
                  <a:srgbClr val="383536"/>
                </a:solidFill>
              </a:rPr>
              <a:pPr/>
              <a:t>‹#›</a:t>
            </a:fld>
            <a:endParaRPr lang="en-US" altLang="en-US">
              <a:solidFill>
                <a:srgbClr val="3835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4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0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310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55" y="1125855"/>
            <a:ext cx="11057890" cy="3599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94030" y="429895"/>
            <a:ext cx="1117663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1D41D5"/>
                </a:solidFill>
              </a:rPr>
              <a:t>3. </a:t>
            </a:r>
            <a:r>
              <a:rPr lang="en-US" sz="3200" b="1" dirty="0" err="1">
                <a:solidFill>
                  <a:srgbClr val="1D41D5"/>
                </a:solidFill>
              </a:rPr>
              <a:t>Hóa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chất</a:t>
            </a:r>
            <a:endParaRPr lang="en-US" sz="3200" b="1" dirty="0">
              <a:solidFill>
                <a:srgbClr val="1D41D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Dung </a:t>
            </a:r>
            <a:r>
              <a:rPr lang="en-US" sz="3200" b="1" dirty="0" err="1"/>
              <a:t>dịch</a:t>
            </a:r>
            <a:r>
              <a:rPr lang="en-US" sz="3200" b="1" dirty="0"/>
              <a:t> iodine 1% (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thuốc</a:t>
            </a:r>
            <a:r>
              <a:rPr lang="en-US" sz="3200" b="1" dirty="0"/>
              <a:t> </a:t>
            </a:r>
            <a:r>
              <a:rPr lang="en-US" sz="3200" b="1" dirty="0" err="1"/>
              <a:t>thử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Ethanol 70%.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cất</a:t>
            </a:r>
            <a:r>
              <a:rPr lang="en-US" sz="32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vôi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(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khả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hút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/>
              <a:t> carbon dioxide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1D41D5"/>
                </a:solidFill>
              </a:rPr>
              <a:t>Lưu</a:t>
            </a:r>
            <a:r>
              <a:rPr lang="en-US" sz="3200" b="1" i="1" dirty="0">
                <a:solidFill>
                  <a:srgbClr val="1D41D5"/>
                </a:solidFill>
              </a:rPr>
              <a:t> ý: </a:t>
            </a:r>
            <a:r>
              <a:rPr lang="en-US" sz="3200" b="1" dirty="0" err="1">
                <a:solidFill>
                  <a:srgbClr val="FF0000"/>
                </a:solidFill>
              </a:rPr>
              <a:t>Đặc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biệt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nghiệm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cụ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lửa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11810" y="210820"/>
            <a:ext cx="113792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1D41D5"/>
                </a:solidFill>
              </a:rPr>
              <a:t>1. </a:t>
            </a:r>
            <a:r>
              <a:rPr lang="en-US" sz="3200" b="1" dirty="0" err="1">
                <a:solidFill>
                  <a:srgbClr val="1D41D5"/>
                </a:solidFill>
              </a:rPr>
              <a:t>Thí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nghiệm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phát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hiện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tinh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bột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trong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lá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cây</a:t>
            </a:r>
            <a:endParaRPr lang="en-US" sz="3200" b="1" dirty="0">
              <a:solidFill>
                <a:srgbClr val="1D41D5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75310" y="1983105"/>
            <a:ext cx="521589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1. </a:t>
            </a:r>
            <a:r>
              <a:rPr lang="en-US" sz="3200" b="1" dirty="0" err="1"/>
              <a:t>Lấy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khoai</a:t>
            </a:r>
            <a:r>
              <a:rPr lang="en-US" sz="3200" b="1" dirty="0"/>
              <a:t> </a:t>
            </a:r>
            <a:r>
              <a:rPr lang="en-US" sz="3200" b="1" dirty="0" err="1"/>
              <a:t>lang</a:t>
            </a:r>
            <a:r>
              <a:rPr lang="en-US" sz="3200" b="1" dirty="0"/>
              <a:t>,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chỗ</a:t>
            </a:r>
            <a:r>
              <a:rPr lang="en-US" sz="3200" b="1" dirty="0"/>
              <a:t> </a:t>
            </a:r>
            <a:r>
              <a:rPr lang="en-US" sz="3200" b="1" dirty="0" err="1"/>
              <a:t>tối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.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băng</a:t>
            </a:r>
            <a:r>
              <a:rPr lang="en-US" sz="3200" b="1" dirty="0"/>
              <a:t> </a:t>
            </a:r>
            <a:r>
              <a:rPr lang="en-US" sz="3200" b="1" dirty="0" err="1"/>
              <a:t>giấy</a:t>
            </a:r>
            <a:r>
              <a:rPr lang="en-US" sz="3200" b="1" dirty="0"/>
              <a:t> </a:t>
            </a:r>
            <a:r>
              <a:rPr lang="en-US" sz="3200" b="1" dirty="0" err="1"/>
              <a:t>đen</a:t>
            </a:r>
            <a:r>
              <a:rPr lang="en-US" sz="3200" b="1" dirty="0"/>
              <a:t> </a:t>
            </a:r>
            <a:r>
              <a:rPr lang="en-US" sz="3200" b="1" dirty="0" err="1"/>
              <a:t>bịt</a:t>
            </a:r>
            <a:r>
              <a:rPr lang="en-US" sz="3200" b="1" dirty="0"/>
              <a:t> </a:t>
            </a:r>
            <a:r>
              <a:rPr lang="en-US" sz="3200" b="1" dirty="0" err="1"/>
              <a:t>kín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ở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chiếc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. </a:t>
            </a:r>
            <a:r>
              <a:rPr lang="en-US" sz="3200" b="1" dirty="0" err="1"/>
              <a:t>Đem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đặt</a:t>
            </a:r>
            <a:r>
              <a:rPr lang="en-US" sz="3200" b="1" dirty="0"/>
              <a:t> ở </a:t>
            </a:r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khoảng</a:t>
            </a:r>
            <a:r>
              <a:rPr lang="en-US" sz="3200" b="1" dirty="0"/>
              <a:t> 4 - 6 </a:t>
            </a:r>
            <a:r>
              <a:rPr lang="en-US" sz="3200" b="1" dirty="0" err="1"/>
              <a:t>giờ</a:t>
            </a:r>
            <a:r>
              <a:rPr lang="en-US" sz="3200" b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545" y="1534160"/>
            <a:ext cx="6098540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46380" y="252095"/>
            <a:ext cx="114693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2.</a:t>
            </a:r>
            <a:r>
              <a:rPr lang="en-US" sz="3200" b="1" dirty="0"/>
              <a:t> </a:t>
            </a:r>
            <a:r>
              <a:rPr lang="en-US" sz="3200" b="1" dirty="0" err="1"/>
              <a:t>Ngắt</a:t>
            </a:r>
            <a:r>
              <a:rPr lang="en-US" sz="3200" b="1" dirty="0"/>
              <a:t> </a:t>
            </a:r>
            <a:r>
              <a:rPr lang="en-US" sz="3200" b="1" dirty="0" err="1"/>
              <a:t>chiếc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bịt</a:t>
            </a:r>
            <a:r>
              <a:rPr lang="en-US" sz="3200" b="1" dirty="0"/>
              <a:t> </a:t>
            </a:r>
            <a:r>
              <a:rPr lang="en-US" sz="3200" b="1" dirty="0" err="1"/>
              <a:t>băng</a:t>
            </a:r>
            <a:r>
              <a:rPr lang="en-US" sz="3200" b="1" dirty="0"/>
              <a:t> </a:t>
            </a:r>
            <a:r>
              <a:rPr lang="en-US" sz="3200" b="1" dirty="0" err="1"/>
              <a:t>giấy</a:t>
            </a:r>
            <a:r>
              <a:rPr lang="en-US" sz="3200" b="1" dirty="0"/>
              <a:t> </a:t>
            </a:r>
            <a:r>
              <a:rPr lang="en-US" sz="3200" b="1" dirty="0" err="1"/>
              <a:t>đen</a:t>
            </a:r>
            <a:r>
              <a:rPr lang="en-US" sz="3200" b="1" dirty="0"/>
              <a:t>. </a:t>
            </a:r>
            <a:r>
              <a:rPr lang="en-US" sz="3200" b="1" dirty="0" err="1"/>
              <a:t>Gỡ</a:t>
            </a:r>
            <a:r>
              <a:rPr lang="en-US" sz="3200" b="1" dirty="0"/>
              <a:t> </a:t>
            </a:r>
            <a:r>
              <a:rPr lang="en-US" sz="3200" b="1" dirty="0" err="1"/>
              <a:t>bỏ</a:t>
            </a:r>
            <a:r>
              <a:rPr lang="en-US" sz="3200" b="1" dirty="0"/>
              <a:t> </a:t>
            </a:r>
            <a:r>
              <a:rPr lang="en-US" sz="3200" b="1" dirty="0" err="1"/>
              <a:t>băng</a:t>
            </a:r>
            <a:r>
              <a:rPr lang="en-US" sz="3200" b="1" dirty="0"/>
              <a:t> </a:t>
            </a:r>
            <a:r>
              <a:rPr lang="en-US" sz="3200" b="1" dirty="0" err="1"/>
              <a:t>giấy</a:t>
            </a:r>
            <a:r>
              <a:rPr lang="en-US" sz="3200" b="1" dirty="0"/>
              <a:t> </a:t>
            </a:r>
            <a:r>
              <a:rPr lang="en-US" sz="3200" b="1" dirty="0" err="1"/>
              <a:t>đen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bề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. Cho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ống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đựng</a:t>
            </a:r>
            <a:r>
              <a:rPr lang="en-US" sz="3200" b="1" dirty="0"/>
              <a:t> ethanol 70%.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ống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cốc</a:t>
            </a:r>
            <a:r>
              <a:rPr lang="en-US" sz="3200" b="1" dirty="0"/>
              <a:t> </a:t>
            </a:r>
            <a:r>
              <a:rPr lang="en-US" sz="3200" b="1" dirty="0" err="1"/>
              <a:t>đựng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,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kiềng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đun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thủy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bếp</a:t>
            </a:r>
            <a:r>
              <a:rPr lang="en-US" sz="3200" b="1" dirty="0"/>
              <a:t> </a:t>
            </a:r>
            <a:r>
              <a:rPr lang="en-US" sz="3200" b="1" dirty="0" err="1"/>
              <a:t>đèn</a:t>
            </a:r>
            <a:r>
              <a:rPr lang="en-US" sz="3200" b="1" dirty="0"/>
              <a:t> </a:t>
            </a:r>
            <a:r>
              <a:rPr lang="en-US" sz="3200" b="1" dirty="0" err="1"/>
              <a:t>cồn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mất</a:t>
            </a:r>
            <a:r>
              <a:rPr lang="en-US" sz="3200" b="1" dirty="0"/>
              <a:t> </a:t>
            </a:r>
            <a:r>
              <a:rPr lang="en-US" sz="3200" b="1" dirty="0" err="1"/>
              <a:t>màu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1D41D5"/>
                </a:solidFill>
              </a:rPr>
              <a:t>(</a:t>
            </a:r>
            <a:r>
              <a:rPr lang="en-US" sz="3200" b="1" i="1" dirty="0" err="1">
                <a:solidFill>
                  <a:srgbClr val="1D41D5"/>
                </a:solidFill>
              </a:rPr>
              <a:t>chất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diệp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lục</a:t>
            </a:r>
            <a:r>
              <a:rPr lang="en-US" sz="3200" b="1" i="1" dirty="0">
                <a:solidFill>
                  <a:srgbClr val="1D41D5"/>
                </a:solidFill>
              </a:rPr>
              <a:t> ở </a:t>
            </a:r>
            <a:r>
              <a:rPr lang="en-US" sz="3200" b="1" i="1" dirty="0" err="1">
                <a:solidFill>
                  <a:srgbClr val="1D41D5"/>
                </a:solidFill>
              </a:rPr>
              <a:t>lá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bị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tẩy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hết</a:t>
            </a:r>
            <a:r>
              <a:rPr lang="en-US" sz="3200" b="1" i="1" dirty="0">
                <a:solidFill>
                  <a:srgbClr val="1D41D5"/>
                </a:solidFill>
              </a:rPr>
              <a:t>).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4505" y="2961005"/>
            <a:ext cx="10668635" cy="2887345"/>
            <a:chOff x="484505" y="2961005"/>
            <a:chExt cx="10668635" cy="28873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505" y="2961005"/>
              <a:ext cx="2580640" cy="27863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030" y="3160395"/>
              <a:ext cx="2595880" cy="26879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9960" y="3061970"/>
              <a:ext cx="2583180" cy="2786380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7139305" y="4532630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089275" y="4532630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11" grpId="1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66725" y="289560"/>
            <a:ext cx="9097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3. </a:t>
            </a:r>
            <a:r>
              <a:rPr lang="en-US" sz="3200" b="1" dirty="0" err="1"/>
              <a:t>Tắt</a:t>
            </a:r>
            <a:r>
              <a:rPr lang="en-US" sz="3200" b="1" dirty="0"/>
              <a:t> </a:t>
            </a:r>
            <a:r>
              <a:rPr lang="en-US" sz="3200" b="1" dirty="0" err="1"/>
              <a:t>đèn</a:t>
            </a:r>
            <a:r>
              <a:rPr lang="en-US" sz="3200" b="1" dirty="0"/>
              <a:t> </a:t>
            </a:r>
            <a:r>
              <a:rPr lang="en-US" sz="3200" b="1" dirty="0" err="1"/>
              <a:t>cồn</a:t>
            </a:r>
            <a:r>
              <a:rPr lang="en-US" sz="3200" b="1" dirty="0"/>
              <a:t>,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kẹp</a:t>
            </a:r>
            <a:r>
              <a:rPr lang="en-US" sz="3200" b="1" dirty="0"/>
              <a:t> </a:t>
            </a:r>
            <a:r>
              <a:rPr lang="en-US" sz="3200" b="1" dirty="0" err="1"/>
              <a:t>gắp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khỏi</a:t>
            </a:r>
            <a:r>
              <a:rPr lang="en-US" sz="3200" b="1" dirty="0"/>
              <a:t> </a:t>
            </a:r>
            <a:r>
              <a:rPr lang="en-US" sz="3200" b="1" dirty="0" err="1"/>
              <a:t>ống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đựng</a:t>
            </a:r>
            <a:r>
              <a:rPr lang="en-US" sz="3200" b="1" dirty="0"/>
              <a:t> ethanol 70%, </a:t>
            </a:r>
            <a:r>
              <a:rPr lang="en-US" sz="3200" b="1" dirty="0" err="1"/>
              <a:t>nhúng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cốc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ấm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rửa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cồn</a:t>
            </a:r>
            <a:r>
              <a:rPr lang="en-US" sz="3200" b="1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05" y="-308610"/>
            <a:ext cx="2075815" cy="27647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37260" y="3284855"/>
            <a:ext cx="9820275" cy="2997835"/>
            <a:chOff x="937260" y="3284855"/>
            <a:chExt cx="9820275" cy="29978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" y="3760470"/>
              <a:ext cx="1927860" cy="2453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5045" y="3691255"/>
              <a:ext cx="1868805" cy="25914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3775" y="3284855"/>
              <a:ext cx="2143760" cy="2929255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3328670" y="5027295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212965" y="5027295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" y="2303145"/>
            <a:ext cx="11256010" cy="4231640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>
            <a:off x="4471670" y="238125"/>
            <a:ext cx="3249295" cy="121285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quả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88660" y="1527810"/>
            <a:ext cx="659130" cy="906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3" grpId="0" bldLvl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91440"/>
            <a:ext cx="11389995" cy="153543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A. Điều này làm ngăn cản quá trình quang hợp, loại bỏ tinh bột có sẵn trong lá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01625" y="334073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B. Điều này giúp tích trữ lượng tinh bột trong lá nhiều hơn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01625" y="457644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C. Bóng tối giúp cây nghỉ ngơi, tăng cường tạo chất hữu cơ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01625" y="5712460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D. Trong điều kiện thiếu sáng, cây quang hợp tốt hơn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304165" y="2089785"/>
            <a:ext cx="11778615" cy="8788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A. Điều này làm ngăn cản quá trình quang hợp, loại bỏ tinh bột có sẵn trong 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91770" y="208915"/>
            <a:ext cx="11880850" cy="11176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ym typeface="+mn-ea"/>
              </a:rPr>
              <a:t>Việc bịt một phần lá thí nghiệm bằng giấy màu đen nhằm mục đích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9565" y="1683385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bg1"/>
                </a:solidFill>
                <a:sym typeface="+mn-ea"/>
              </a:rPr>
              <a:t>A.</a:t>
            </a:r>
            <a:r>
              <a:rPr lang="en-US" sz="32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sz="3200" b="1">
                <a:sym typeface="+mn-ea"/>
              </a:rPr>
              <a:t>Ngăn cản quá trình quang hợp ở phần lá bị bịt băng giấy đen.</a:t>
            </a:r>
            <a:endParaRPr lang="en-US" sz="3200"/>
          </a:p>
        </p:txBody>
      </p:sp>
      <p:sp>
        <p:nvSpPr>
          <p:cNvPr id="11" name="Rounded Rectangle 10"/>
          <p:cNvSpPr/>
          <p:nvPr/>
        </p:nvSpPr>
        <p:spPr>
          <a:xfrm>
            <a:off x="365760" y="2840355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1200"/>
              </a:spcBef>
            </a:pPr>
            <a:r>
              <a:rPr lang="en-US" sz="2800" b="1">
                <a:solidFill>
                  <a:schemeClr val="bg1"/>
                </a:solidFill>
                <a:sym typeface="+mn-ea"/>
              </a:rPr>
              <a:t>B. </a:t>
            </a:r>
            <a:r>
              <a:rPr lang="en-US" sz="2800" b="1">
                <a:sym typeface="+mn-ea"/>
              </a:rPr>
              <a:t>Tăng cường quá trình quang hợp ở các phần lá không bịt băng giấy đen.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329565" y="4100830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sym typeface="+mn-ea"/>
              </a:rPr>
              <a:t>C.</a:t>
            </a:r>
            <a:r>
              <a:rPr lang="en-US" sz="32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32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Tập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trung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không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khí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và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ánh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sáng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cho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các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phần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lá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không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bịt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băng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giấy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đen</a:t>
            </a:r>
            <a:r>
              <a:rPr lang="en-US" sz="2800" b="1" dirty="0">
                <a:sym typeface="+mn-ea"/>
              </a:rPr>
              <a:t>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65760" y="5260975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bg1"/>
                </a:solidFill>
                <a:sym typeface="+mn-ea"/>
              </a:rPr>
              <a:t>D. </a:t>
            </a:r>
            <a:r>
              <a:rPr lang="en-US" sz="3200" b="1">
                <a:sym typeface="+mn-ea"/>
              </a:rPr>
              <a:t>Ngăn cản quá trình trao đổi khí ở phần lá bị bịt băng giấy đen. </a:t>
            </a:r>
            <a:endParaRPr lang="en-US" sz="3200" b="1"/>
          </a:p>
        </p:txBody>
      </p:sp>
      <p:sp>
        <p:nvSpPr>
          <p:cNvPr id="16" name="Rounded Rectangle 15"/>
          <p:cNvSpPr/>
          <p:nvPr/>
        </p:nvSpPr>
        <p:spPr>
          <a:xfrm>
            <a:off x="330200" y="1692275"/>
            <a:ext cx="11532235" cy="906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rgbClr val="FF0000"/>
                </a:solidFill>
                <a:sym typeface="+mn-ea"/>
              </a:rPr>
              <a:t>A. Ngăn cản quá trình quang hợp ở phần lá bị bịt băng giấy đen.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  <p:bldP spid="16" grpId="0" bldLvl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4126230" y="238125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2384425"/>
            <a:ext cx="10751820" cy="424751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440045" y="1500505"/>
            <a:ext cx="476885" cy="102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4346575" y="338455"/>
            <a:ext cx="2696845" cy="121285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luận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2655570"/>
            <a:ext cx="12017375" cy="375983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385435" y="1610360"/>
            <a:ext cx="366395" cy="970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D339D02-3A2E-4BED-8B26-CBD178EAD99E}"/>
              </a:ext>
            </a:extLst>
          </p:cNvPr>
          <p:cNvSpPr/>
          <p:nvPr/>
        </p:nvSpPr>
        <p:spPr>
          <a:xfrm>
            <a:off x="542441" y="926024"/>
            <a:ext cx="2588217" cy="5005952"/>
          </a:xfrm>
          <a:prstGeom prst="roundRect">
            <a:avLst/>
          </a:prstGeom>
          <a:solidFill>
            <a:srgbClr val="FFFF00">
              <a:alpha val="7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694432-BF0E-407D-86E0-11F2034EB5BD}"/>
              </a:ext>
            </a:extLst>
          </p:cNvPr>
          <p:cNvSpPr txBox="1"/>
          <p:nvPr/>
        </p:nvSpPr>
        <p:spPr>
          <a:xfrm>
            <a:off x="542441" y="1803651"/>
            <a:ext cx="2588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1213B04-F8D8-4818-AE97-65E40E2D5E11}"/>
              </a:ext>
            </a:extLst>
          </p:cNvPr>
          <p:cNvSpPr/>
          <p:nvPr/>
        </p:nvSpPr>
        <p:spPr>
          <a:xfrm>
            <a:off x="3471620" y="926024"/>
            <a:ext cx="8307092" cy="5005952"/>
          </a:xfrm>
          <a:prstGeom prst="roundRect">
            <a:avLst>
              <a:gd name="adj" fmla="val 1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B57A6B-83F9-4873-9A9E-9AE13C08660A}"/>
              </a:ext>
            </a:extLst>
          </p:cNvPr>
          <p:cNvSpPr txBox="1"/>
          <p:nvPr/>
        </p:nvSpPr>
        <p:spPr>
          <a:xfrm>
            <a:off x="3777711" y="1154082"/>
            <a:ext cx="76445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Sau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4,3,2,1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421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02285" y="356870"/>
            <a:ext cx="111220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1D41D5"/>
                </a:solidFill>
              </a:rPr>
              <a:t>2. Thí nghiệm chứng minh khí carbon dioxide cần cho quang hợp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81355" y="1082675"/>
            <a:ext cx="109200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1.</a:t>
            </a:r>
            <a:r>
              <a:rPr lang="en-US" sz="3200" b="1" dirty="0"/>
              <a:t>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khoai</a:t>
            </a:r>
            <a:r>
              <a:rPr lang="en-US" sz="3200" b="1" dirty="0"/>
              <a:t> </a:t>
            </a:r>
            <a:r>
              <a:rPr lang="en-US" sz="3200" b="1" dirty="0" err="1"/>
              <a:t>lang</a:t>
            </a:r>
            <a:r>
              <a:rPr lang="en-US" sz="3200" b="1" dirty="0"/>
              <a:t> (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khoai</a:t>
            </a:r>
            <a:r>
              <a:rPr lang="en-US" sz="3200" b="1" dirty="0"/>
              <a:t> </a:t>
            </a:r>
            <a:r>
              <a:rPr lang="en-US" sz="3200" b="1" dirty="0" err="1"/>
              <a:t>tây</a:t>
            </a:r>
            <a:r>
              <a:rPr lang="en-US" sz="3200" b="1" dirty="0"/>
              <a:t> 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vạn</a:t>
            </a:r>
            <a:r>
              <a:rPr lang="en-US" sz="3200" b="1" dirty="0"/>
              <a:t> </a:t>
            </a:r>
            <a:r>
              <a:rPr lang="en-US" sz="3200" b="1" dirty="0" err="1"/>
              <a:t>niên</a:t>
            </a:r>
            <a:r>
              <a:rPr lang="en-US" sz="3200" b="1" dirty="0"/>
              <a:t> </a:t>
            </a:r>
            <a:r>
              <a:rPr lang="en-US" sz="3200" b="1" dirty="0" err="1"/>
              <a:t>thanh</a:t>
            </a:r>
            <a:r>
              <a:rPr lang="en-US" sz="3200" b="1" dirty="0"/>
              <a:t>)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chỗ</a:t>
            </a:r>
            <a:r>
              <a:rPr lang="en-US" sz="3200" b="1" dirty="0"/>
              <a:t> </a:t>
            </a:r>
            <a:r>
              <a:rPr lang="en-US" sz="3200" b="1" dirty="0" err="1"/>
              <a:t>tối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3 - 4 </a:t>
            </a:r>
            <a:r>
              <a:rPr lang="en-US" sz="3200" b="1" dirty="0" err="1"/>
              <a:t>ngày</a:t>
            </a:r>
            <a:r>
              <a:rPr lang="en-US" sz="3200" b="1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110" y="1903095"/>
            <a:ext cx="12023725" cy="3978275"/>
            <a:chOff x="118110" y="1903095"/>
            <a:chExt cx="12023725" cy="3978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10" y="3564255"/>
              <a:ext cx="5656580" cy="23171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0485" y="3579495"/>
              <a:ext cx="5721350" cy="22860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5861685" y="4451985"/>
              <a:ext cx="558800" cy="5403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5740" y="1903095"/>
              <a:ext cx="2096770" cy="14624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1465" y="195580"/>
            <a:ext cx="1144333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2. </a:t>
            </a:r>
            <a:r>
              <a:rPr lang="en-US" sz="3200" b="1" dirty="0" err="1"/>
              <a:t>Lấy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kính</a:t>
            </a:r>
            <a:r>
              <a:rPr lang="en-US" sz="3200" b="1" dirty="0"/>
              <a:t>, </a:t>
            </a:r>
            <a:r>
              <a:rPr lang="en-US" sz="3200" b="1" dirty="0" err="1"/>
              <a:t>đổ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toàn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bề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kính</a:t>
            </a:r>
            <a:r>
              <a:rPr lang="en-US" sz="3200" b="1" dirty="0"/>
              <a:t>.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,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kính</a:t>
            </a:r>
            <a:r>
              <a:rPr lang="en-US" sz="3200" b="1" dirty="0"/>
              <a:t> </a:t>
            </a:r>
            <a:r>
              <a:rPr lang="en-US" sz="3200" b="1" dirty="0" err="1"/>
              <a:t>ướt</a:t>
            </a:r>
            <a:r>
              <a:rPr lang="en-US" sz="3200" b="1" dirty="0"/>
              <a:t>,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chuông</a:t>
            </a:r>
            <a:r>
              <a:rPr lang="en-US" sz="3200" b="1" dirty="0"/>
              <a:t> </a:t>
            </a:r>
            <a:r>
              <a:rPr lang="en-US" sz="3200" b="1" dirty="0" err="1"/>
              <a:t>thủy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(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hộp</a:t>
            </a:r>
            <a:r>
              <a:rPr lang="en-US" sz="3200" b="1" dirty="0"/>
              <a:t> </a:t>
            </a:r>
            <a:r>
              <a:rPr lang="en-US" sz="3200" b="1" dirty="0" err="1"/>
              <a:t>nhựa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suốt</a:t>
            </a:r>
            <a:r>
              <a:rPr lang="en-US" sz="3200" b="1" dirty="0"/>
              <a:t>) </a:t>
            </a:r>
            <a:r>
              <a:rPr lang="en-US" sz="3200" b="1" dirty="0" err="1"/>
              <a:t>úp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just"/>
            <a:r>
              <a:rPr lang="en-US" sz="3200" b="1" dirty="0" err="1" smtClean="0">
                <a:solidFill>
                  <a:srgbClr val="1D41D5"/>
                </a:solidFill>
              </a:rPr>
              <a:t>Bước</a:t>
            </a:r>
            <a:r>
              <a:rPr lang="en-US" sz="3200" b="1" dirty="0" smtClean="0">
                <a:solidFill>
                  <a:srgbClr val="1D41D5"/>
                </a:solidFill>
              </a:rPr>
              <a:t> 3.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1 </a:t>
            </a:r>
            <a:r>
              <a:rPr lang="en-US" sz="3200" b="1" dirty="0" err="1" smtClean="0"/>
              <a:t>chuông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đặt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thêm</a:t>
            </a:r>
            <a:r>
              <a:rPr lang="en-US" sz="3200" b="1" dirty="0" smtClean="0"/>
              <a:t> 1 </a:t>
            </a:r>
            <a:r>
              <a:rPr lang="en-US" sz="3200" b="1" dirty="0" err="1" smtClean="0"/>
              <a:t>cốc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Đặt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thí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nghiệm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sáng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91465" y="3992451"/>
            <a:ext cx="11821160" cy="2248964"/>
            <a:chOff x="291465" y="1764030"/>
            <a:chExt cx="11821160" cy="44773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65" y="2465070"/>
              <a:ext cx="5417185" cy="37763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4955" y="2464435"/>
              <a:ext cx="5487670" cy="37769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7750" y="1764030"/>
              <a:ext cx="2311400" cy="99695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5880100" y="4138295"/>
              <a:ext cx="705485" cy="45783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2430" y="243840"/>
            <a:ext cx="114242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4. </a:t>
            </a:r>
            <a:r>
              <a:rPr lang="en-US" sz="3200" b="1" dirty="0" err="1"/>
              <a:t>Sau</a:t>
            </a:r>
            <a:r>
              <a:rPr lang="en-US" sz="3200" b="1" dirty="0"/>
              <a:t> 4 - 6 </a:t>
            </a:r>
            <a:r>
              <a:rPr lang="en-US" sz="3200" b="1" dirty="0" err="1"/>
              <a:t>giờ</a:t>
            </a:r>
            <a:r>
              <a:rPr lang="en-US" sz="3200" b="1" dirty="0"/>
              <a:t>, </a:t>
            </a:r>
            <a:r>
              <a:rPr lang="en-US" sz="3200" b="1" dirty="0" err="1"/>
              <a:t>ngắt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thử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dung </a:t>
            </a:r>
            <a:r>
              <a:rPr lang="en-US" sz="3200" b="1" dirty="0" err="1"/>
              <a:t>dịch</a:t>
            </a:r>
            <a:r>
              <a:rPr lang="en-US" sz="3200" b="1" dirty="0"/>
              <a:t> iodine (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thí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40" y="1470660"/>
            <a:ext cx="7562850" cy="49269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305" y="261620"/>
            <a:ext cx="11849735" cy="6452870"/>
            <a:chOff x="281305" y="261620"/>
            <a:chExt cx="11849735" cy="6452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305" y="407670"/>
              <a:ext cx="5069840" cy="32486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3925" y="261620"/>
              <a:ext cx="4857115" cy="31108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195" y="3762375"/>
              <a:ext cx="1327150" cy="28721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3925" y="3473450"/>
              <a:ext cx="2645410" cy="324104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5541010" y="2049780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11655" y="5300345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685790" y="5300345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  <p:bldP spid="9" grpId="1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790" y="413385"/>
            <a:ext cx="11430635" cy="6268085"/>
            <a:chOff x="224790" y="413385"/>
            <a:chExt cx="11430635" cy="62680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790" y="413385"/>
              <a:ext cx="4286250" cy="27920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005" y="413385"/>
              <a:ext cx="1315085" cy="26123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5450" y="3583940"/>
              <a:ext cx="7419975" cy="3097530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4927600" y="1903095"/>
              <a:ext cx="1877695" cy="29337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098550" y="3844925"/>
              <a:ext cx="2720340" cy="2171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/>
                <a:t>Kết quả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A. Tránh không khí bên ngoài lọt vào chuông.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01625" y="334073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B. Tạo áp suất không khí bên trong chuông.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01625" y="457644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C. Làm sạch mặt kính.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01625" y="5712460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D. Giúp cây tăng cường quang hợp.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0"/>
            <a:ext cx="11396345" cy="1509395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A. Tránh không khí bên ngoài lọt vào chuông.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9" grpId="0" bldLvl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68580" y="329565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15970" y="377190"/>
            <a:ext cx="887603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Nước</a:t>
            </a:r>
            <a:r>
              <a:rPr lang="en-US" sz="3200" b="1" dirty="0"/>
              <a:t>  </a:t>
            </a:r>
            <a:r>
              <a:rPr lang="en-US" sz="3200" b="1" dirty="0" err="1"/>
              <a:t>vôi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khả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hấp</a:t>
            </a:r>
            <a:r>
              <a:rPr lang="en-US" sz="3200" b="1" dirty="0"/>
              <a:t> </a:t>
            </a:r>
            <a:r>
              <a:rPr lang="en-US" sz="3200" b="1" dirty="0" err="1"/>
              <a:t>thụ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trong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khí</a:t>
            </a:r>
            <a:endParaRPr lang="en-US" sz="32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" y="1680845"/>
            <a:ext cx="10647045" cy="483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426085" y="2069465"/>
            <a:ext cx="2889250" cy="193167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luận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3315335" y="2040890"/>
            <a:ext cx="8674735" cy="19602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sym typeface="+mn-ea"/>
              </a:rPr>
              <a:t>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là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liệu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của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quá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quang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hợp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, 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có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khí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thì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cây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thể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quang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hợp</a:t>
            </a:r>
            <a:endParaRPr lang="en-US" sz="32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21305" y="447040"/>
            <a:ext cx="6549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9750" y="1721485"/>
            <a:ext cx="11049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sản</a:t>
            </a:r>
            <a:r>
              <a:rPr lang="en-US" sz="3200" b="1" dirty="0"/>
              <a:t> </a:t>
            </a:r>
            <a:r>
              <a:rPr lang="en-US" sz="3200" b="1" dirty="0" err="1"/>
              <a:t>phẩm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2.</a:t>
            </a:r>
            <a:r>
              <a:rPr lang="en-US" sz="3200" b="1" dirty="0"/>
              <a:t> </a:t>
            </a:r>
            <a:r>
              <a:rPr lang="en-US" sz="3200" b="1" dirty="0" err="1"/>
              <a:t>Ánh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kiện</a:t>
            </a:r>
            <a:r>
              <a:rPr lang="en-US" sz="3200" b="1" dirty="0"/>
              <a:t> </a:t>
            </a:r>
            <a:r>
              <a:rPr lang="en-US" sz="3200" b="1" dirty="0" err="1"/>
              <a:t>thiết</a:t>
            </a:r>
            <a:r>
              <a:rPr lang="en-US" sz="3200" b="1" dirty="0"/>
              <a:t> </a:t>
            </a:r>
            <a:r>
              <a:rPr lang="en-US" sz="3200" b="1" dirty="0" err="1"/>
              <a:t>yếu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quá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b="1" dirty="0"/>
              <a:t>Carbon dioxide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nguyên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quá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,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/>
              <a:t> carbon dioxide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3525" y="1013043"/>
            <a:ext cx="10220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 biệt lớp và hẹn gặp lại!</a:t>
            </a:r>
            <a:endParaRPr lang="en-US" sz="850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5329" y="1574762"/>
            <a:ext cx="9219211" cy="453413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72F946-AA6B-C9F4-30D1-191B5298DC86}"/>
              </a:ext>
            </a:extLst>
          </p:cNvPr>
          <p:cNvSpPr txBox="1"/>
          <p:nvPr/>
        </p:nvSpPr>
        <p:spPr>
          <a:xfrm>
            <a:off x="121328" y="1842703"/>
            <a:ext cx="11949344" cy="4358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522FD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….(1)……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….(2)……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….(3)……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….(4)……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….(5)……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….(6)……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….(7)……,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….(8)……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….(9)……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….(10)……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….(11)…… </a:t>
            </a:r>
            <a:endParaRPr lang="en-US" sz="3200" dirty="0">
              <a:solidFill>
                <a:srgbClr val="3835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\Desktop\453552345 (3).jpg">
            <a:extLst>
              <a:ext uri="{FF2B5EF4-FFF2-40B4-BE49-F238E27FC236}">
                <a16:creationId xmlns="" xmlns:a16="http://schemas.microsoft.com/office/drawing/2014/main" id="{D6D0A9FB-FCBA-44A3-DF70-F4612F49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65" y="-510921"/>
            <a:ext cx="8369733" cy="22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FBB882-339A-4F27-172E-8AC0DA644DF2}"/>
              </a:ext>
            </a:extLst>
          </p:cNvPr>
          <p:cNvSpPr txBox="1"/>
          <p:nvPr/>
        </p:nvSpPr>
        <p:spPr>
          <a:xfrm>
            <a:off x="1225223" y="347768"/>
            <a:ext cx="7279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NHANH HƠN</a:t>
            </a:r>
          </a:p>
        </p:txBody>
      </p:sp>
    </p:spTree>
    <p:extLst>
      <p:ext uri="{BB962C8B-B14F-4D97-AF65-F5344CB8AC3E}">
        <p14:creationId xmlns:p14="http://schemas.microsoft.com/office/powerpoint/2010/main" val="42852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72F946-AA6B-C9F4-30D1-191B5298DC86}"/>
              </a:ext>
            </a:extLst>
          </p:cNvPr>
          <p:cNvSpPr txBox="1"/>
          <p:nvPr/>
        </p:nvSpPr>
        <p:spPr>
          <a:xfrm>
            <a:off x="121328" y="1842703"/>
            <a:ext cx="11949344" cy="385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….(1)……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…………..(2)……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….(3)…… 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….(4)…… 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….(5)…… 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….(6)……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….(7)…… ,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…….(8)…….…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…….(9)….…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…….(10)……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….(11)…… </a:t>
            </a:r>
            <a:endParaRPr lang="en-US" sz="3200" dirty="0">
              <a:solidFill>
                <a:srgbClr val="3835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\Desktop\453552345 (3).jpg">
            <a:extLst>
              <a:ext uri="{FF2B5EF4-FFF2-40B4-BE49-F238E27FC236}">
                <a16:creationId xmlns="" xmlns:a16="http://schemas.microsoft.com/office/drawing/2014/main" id="{D6D0A9FB-FCBA-44A3-DF70-F4612F49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743" y="-510921"/>
            <a:ext cx="8369733" cy="19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FBB882-339A-4F27-172E-8AC0DA644DF2}"/>
              </a:ext>
            </a:extLst>
          </p:cNvPr>
          <p:cNvSpPr txBox="1"/>
          <p:nvPr/>
        </p:nvSpPr>
        <p:spPr>
          <a:xfrm>
            <a:off x="2086261" y="214603"/>
            <a:ext cx="7279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ĐÁP 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EDCA16-BD53-A552-6883-C6EA2FF49387}"/>
              </a:ext>
            </a:extLst>
          </p:cNvPr>
          <p:cNvSpPr txBox="1"/>
          <p:nvPr/>
        </p:nvSpPr>
        <p:spPr>
          <a:xfrm>
            <a:off x="5800609" y="1801809"/>
            <a:ext cx="18199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0BF330-6515-F314-0302-455C9283D9F7}"/>
              </a:ext>
            </a:extLst>
          </p:cNvPr>
          <p:cNvSpPr txBox="1"/>
          <p:nvPr/>
        </p:nvSpPr>
        <p:spPr>
          <a:xfrm>
            <a:off x="8803299" y="1785322"/>
            <a:ext cx="32640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carbon dioxide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51B16E-E7AC-7A1A-D679-4919D3B3CBE3}"/>
              </a:ext>
            </a:extLst>
          </p:cNvPr>
          <p:cNvSpPr txBox="1"/>
          <p:nvPr/>
        </p:nvSpPr>
        <p:spPr>
          <a:xfrm>
            <a:off x="2388400" y="2484130"/>
            <a:ext cx="20581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glucose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FBF1CB0-5463-8172-279E-982E8CFAE992}"/>
              </a:ext>
            </a:extLst>
          </p:cNvPr>
          <p:cNvSpPr txBox="1"/>
          <p:nvPr/>
        </p:nvSpPr>
        <p:spPr>
          <a:xfrm>
            <a:off x="7048579" y="2418251"/>
            <a:ext cx="205813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Oxygen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A370B8-5338-F0E4-411D-E66582BD3BF0}"/>
              </a:ext>
            </a:extLst>
          </p:cNvPr>
          <p:cNvSpPr txBox="1"/>
          <p:nvPr/>
        </p:nvSpPr>
        <p:spPr>
          <a:xfrm>
            <a:off x="190776" y="3003026"/>
            <a:ext cx="22016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6C0E97-5178-8667-31B3-292B58C66FBF}"/>
              </a:ext>
            </a:extLst>
          </p:cNvPr>
          <p:cNvSpPr txBox="1"/>
          <p:nvPr/>
        </p:nvSpPr>
        <p:spPr>
          <a:xfrm>
            <a:off x="3889612" y="3028011"/>
            <a:ext cx="20581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6F0540-21FB-319D-C0D2-387A113170EB}"/>
              </a:ext>
            </a:extLst>
          </p:cNvPr>
          <p:cNvSpPr txBox="1"/>
          <p:nvPr/>
        </p:nvSpPr>
        <p:spPr>
          <a:xfrm>
            <a:off x="5947750" y="3525770"/>
            <a:ext cx="220165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88BCDB-1883-D756-791D-F3B9D35ED6DE}"/>
              </a:ext>
            </a:extLst>
          </p:cNvPr>
          <p:cNvSpPr txBox="1"/>
          <p:nvPr/>
        </p:nvSpPr>
        <p:spPr>
          <a:xfrm>
            <a:off x="121328" y="4523793"/>
            <a:ext cx="27988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5EF861-8509-775C-0932-F2777AE36A06}"/>
              </a:ext>
            </a:extLst>
          </p:cNvPr>
          <p:cNvSpPr txBox="1"/>
          <p:nvPr/>
        </p:nvSpPr>
        <p:spPr>
          <a:xfrm>
            <a:off x="7292165" y="5103011"/>
            <a:ext cx="240059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(11)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F97F1A7-4915-641E-885F-A11E74625892}"/>
              </a:ext>
            </a:extLst>
          </p:cNvPr>
          <p:cNvSpPr txBox="1"/>
          <p:nvPr/>
        </p:nvSpPr>
        <p:spPr>
          <a:xfrm>
            <a:off x="190776" y="5110765"/>
            <a:ext cx="25419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(10)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BE8D64-3215-6E07-2173-3761A43CEECA}"/>
              </a:ext>
            </a:extLst>
          </p:cNvPr>
          <p:cNvSpPr txBox="1"/>
          <p:nvPr/>
        </p:nvSpPr>
        <p:spPr>
          <a:xfrm>
            <a:off x="5035930" y="4571258"/>
            <a:ext cx="27988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635"/>
            <a:chOff x="102788" y="107752"/>
            <a:chExt cx="12148255" cy="6667471"/>
          </a:xfrm>
        </p:grpSpPr>
        <p:sp>
          <p:nvSpPr>
            <p:cNvPr id="67" name="Rectangle: Rounded Corners 66"/>
            <p:cNvSpPr/>
            <p:nvPr/>
          </p:nvSpPr>
          <p:spPr>
            <a:xfrm>
              <a:off x="102788" y="107752"/>
              <a:ext cx="11986424" cy="6667471"/>
            </a:xfrm>
            <a:prstGeom prst="roundRect">
              <a:avLst>
                <a:gd name="adj" fmla="val 6148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tx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68" name="Rectangle: Rounded Corners 67"/>
            <p:cNvSpPr/>
            <p:nvPr/>
          </p:nvSpPr>
          <p:spPr>
            <a:xfrm>
              <a:off x="189144" y="227971"/>
              <a:ext cx="11813712" cy="6427033"/>
            </a:xfrm>
            <a:prstGeom prst="roundRect">
              <a:avLst>
                <a:gd name="adj" fmla="val 4945"/>
              </a:avLst>
            </a:prstGeom>
            <a:gradFill flip="none" rotWithShape="1">
              <a:gsLst>
                <a:gs pos="29000">
                  <a:srgbClr val="C3E7ED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658380" y="774499"/>
              <a:ext cx="10982652" cy="5333977"/>
            </a:xfrm>
            <a:prstGeom prst="roundRect">
              <a:avLst>
                <a:gd name="adj" fmla="val 3583"/>
              </a:avLst>
            </a:prstGeom>
            <a:gradFill>
              <a:gsLst>
                <a:gs pos="34000">
                  <a:srgbClr val="FEFFEC"/>
                </a:gs>
                <a:gs pos="100000">
                  <a:schemeClr val="bg1"/>
                </a:gs>
              </a:gsLst>
              <a:lin ang="0" scaled="1"/>
            </a:gradFill>
            <a:ln w="2857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9200520" y="940347"/>
              <a:ext cx="2119740" cy="1164103"/>
              <a:chOff x="100444" y="100853"/>
              <a:chExt cx="1473768" cy="758740"/>
            </a:xfrm>
            <a:effectLst>
              <a:outerShdw blurRad="127000" sx="105000" sy="105000" algn="ctr" rotWithShape="0">
                <a:prstClr val="black">
                  <a:alpha val="53000"/>
                </a:prstClr>
              </a:outerShdw>
            </a:effectLst>
          </p:grpSpPr>
          <p:sp>
            <p:nvSpPr>
              <p:cNvPr id="174" name="Rectangle: Diagonal Corners Rounded 173"/>
              <p:cNvSpPr/>
              <p:nvPr/>
            </p:nvSpPr>
            <p:spPr>
              <a:xfrm>
                <a:off x="100444" y="100853"/>
                <a:ext cx="1473768" cy="758740"/>
              </a:xfrm>
              <a:prstGeom prst="round2DiagRect">
                <a:avLst>
                  <a:gd name="adj1" fmla="val 43590"/>
                  <a:gd name="adj2" fmla="val 0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94459" y="285318"/>
                <a:ext cx="1093913" cy="36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Bài 20</a:t>
                </a:r>
              </a:p>
            </p:txBody>
          </p:sp>
        </p:grpSp>
        <p:sp>
          <p:nvSpPr>
            <p:cNvPr id="178" name="TextBox 13"/>
            <p:cNvSpPr txBox="1">
              <a:spLocks noChangeArrowheads="1"/>
            </p:cNvSpPr>
            <p:nvPr/>
          </p:nvSpPr>
          <p:spPr bwMode="auto">
            <a:xfrm>
              <a:off x="658060" y="2792391"/>
              <a:ext cx="11592983" cy="18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r>
                <a:rPr lang="en-US" altLang="en-US" sz="4000">
                  <a:solidFill>
                    <a:srgbClr val="FF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THỰC  HÀNH VỀ QUANG  HỢP </a:t>
              </a:r>
            </a:p>
            <a:p>
              <a:pPr algn="ctr"/>
              <a:r>
                <a:rPr lang="en-US" altLang="en-US" sz="4000">
                  <a:solidFill>
                    <a:srgbClr val="FF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Ở CÂY XANH</a:t>
              </a:r>
            </a:p>
            <a:p>
              <a:pPr algn="ctr"/>
              <a:r>
                <a:rPr lang="en-US" altLang="en-US" sz="3600" i="1">
                  <a:solidFill>
                    <a:srgbClr val="1226EC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( 2 tiết )</a:t>
              </a:r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59" y="912667"/>
              <a:ext cx="7587416" cy="1248758"/>
            </a:xfrm>
            <a:prstGeom prst="rect">
              <a:avLst/>
            </a:prstGeom>
          </p:spPr>
        </p:pic>
        <p:sp>
          <p:nvSpPr>
            <p:cNvPr id="180" name="Rectangle 179"/>
            <p:cNvSpPr/>
            <p:nvPr/>
          </p:nvSpPr>
          <p:spPr>
            <a:xfrm>
              <a:off x="7481664" y="751271"/>
              <a:ext cx="962452" cy="1290777"/>
            </a:xfrm>
            <a:prstGeom prst="rect">
              <a:avLst/>
            </a:prstGeom>
            <a:noFill/>
          </p:spPr>
          <p:txBody>
            <a:bodyPr wrap="square" lIns="82295" tIns="41147" rIns="82295" bIns="41147">
              <a:spAutoFit/>
            </a:bodyPr>
            <a:lstStyle/>
            <a:p>
              <a:pPr algn="ctr"/>
              <a:r>
                <a:rPr lang="en-US" sz="8100" b="1" cap="none" spc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7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81069" y="1156003"/>
              <a:ext cx="4990151" cy="9293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82295" tIns="41147" rIns="82295" bIns="41147">
              <a:prstTxWarp prst="textPlain">
                <a:avLst>
                  <a:gd name="adj" fmla="val 50175"/>
                </a:avLst>
              </a:prstTxWarp>
              <a:spAutoFit/>
            </a:bodyPr>
            <a:lstStyle/>
            <a:p>
              <a:pPr algn="ctr"/>
              <a:r>
                <a:rPr lang="en-US" sz="4860">
                  <a:ln w="0">
                    <a:noFill/>
                  </a:ln>
                  <a:solidFill>
                    <a:srgbClr val="00682F"/>
                  </a:solidFill>
                  <a:effectLst>
                    <a:outerShdw blurRad="60007" dist="310007" dir="7680000" sy="30000" kx="1300200" algn="ctr" rotWithShape="0">
                      <a:srgbClr val="00682F">
                        <a:alpha val="58000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KHOA HỌC TỰ NHIÊN</a:t>
              </a:r>
            </a:p>
          </p:txBody>
        </p:sp>
        <p:sp>
          <p:nvSpPr>
            <p:cNvPr id="188" name="Rectangle: Rounded Corners 187"/>
            <p:cNvSpPr/>
            <p:nvPr/>
          </p:nvSpPr>
          <p:spPr>
            <a:xfrm>
              <a:off x="410274" y="478447"/>
              <a:ext cx="11412093" cy="5904000"/>
            </a:xfrm>
            <a:prstGeom prst="roundRect">
              <a:avLst>
                <a:gd name="adj" fmla="val 382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</p:grp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160" y="323850"/>
            <a:ext cx="6433820" cy="866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590" y="1492885"/>
            <a:ext cx="8592185" cy="1313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" y="2982595"/>
            <a:ext cx="11654155" cy="125666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99060" y="4990465"/>
            <a:ext cx="2291715" cy="12134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Chuẩn bị</a:t>
            </a:r>
          </a:p>
        </p:txBody>
      </p:sp>
      <p:sp>
        <p:nvSpPr>
          <p:cNvPr id="9" name="Chevron 8"/>
          <p:cNvSpPr/>
          <p:nvPr/>
        </p:nvSpPr>
        <p:spPr>
          <a:xfrm>
            <a:off x="1799590" y="5001260"/>
            <a:ext cx="3249295" cy="121285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Tiến hành</a:t>
            </a:r>
          </a:p>
        </p:txBody>
      </p:sp>
      <p:sp>
        <p:nvSpPr>
          <p:cNvPr id="10" name="Chevron 9"/>
          <p:cNvSpPr/>
          <p:nvPr/>
        </p:nvSpPr>
        <p:spPr>
          <a:xfrm>
            <a:off x="4359275" y="5001260"/>
            <a:ext cx="3249295" cy="121285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quả</a:t>
            </a:r>
          </a:p>
        </p:txBody>
      </p:sp>
      <p:sp>
        <p:nvSpPr>
          <p:cNvPr id="11" name="Chevron 10"/>
          <p:cNvSpPr/>
          <p:nvPr/>
        </p:nvSpPr>
        <p:spPr>
          <a:xfrm>
            <a:off x="6956425" y="5001260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sp>
        <p:nvSpPr>
          <p:cNvPr id="12" name="Chevron 11"/>
          <p:cNvSpPr/>
          <p:nvPr/>
        </p:nvSpPr>
        <p:spPr>
          <a:xfrm>
            <a:off x="9577070" y="5001260"/>
            <a:ext cx="2696845" cy="121285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990" y="425450"/>
            <a:ext cx="6510655" cy="835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629410"/>
            <a:ext cx="11885930" cy="346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5765" y="243840"/>
            <a:ext cx="47586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I. Chuẩn bị</a:t>
            </a:r>
          </a:p>
          <a:p>
            <a:r>
              <a:rPr lang="en-US" sz="3200" b="1">
                <a:solidFill>
                  <a:srgbClr val="1D41D5"/>
                </a:solidFill>
              </a:rPr>
              <a:t>1. Mẫu vật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1455420"/>
            <a:ext cx="3988435" cy="408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360" y="1455420"/>
            <a:ext cx="4036060" cy="413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10" y="1519555"/>
            <a:ext cx="3752850" cy="419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24485" y="25590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1D41D5"/>
                </a:solidFill>
              </a:rPr>
              <a:t>2. Dụng cụ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" y="956945"/>
            <a:ext cx="11652885" cy="277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85" y="3968115"/>
            <a:ext cx="11642090" cy="248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PresentationFormat>Custom</PresentationFormat>
  <Paragraphs>84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3_Office Theme</vt:lpstr>
      <vt:lpstr>1_Office Theme</vt:lpstr>
      <vt:lpstr>Science Fair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2022-08-16T08:13:34Z</dcterms:created>
  <dcterms:modified xsi:type="dcterms:W3CDTF">2022-08-16T08:13:46Z</dcterms:modified>
</cp:coreProperties>
</file>