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61" r:id="rId2"/>
    <p:sldId id="262" r:id="rId3"/>
    <p:sldId id="280" r:id="rId4"/>
    <p:sldId id="308" r:id="rId5"/>
    <p:sldId id="269" r:id="rId6"/>
    <p:sldId id="264" r:id="rId7"/>
    <p:sldId id="270"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1.wmf"/><Relationship Id="rId3" Type="http://schemas.openxmlformats.org/officeDocument/2006/relationships/image" Target="../media/image101.wmf"/><Relationship Id="rId7" Type="http://schemas.openxmlformats.org/officeDocument/2006/relationships/image" Target="../media/image105.wmf"/><Relationship Id="rId12" Type="http://schemas.openxmlformats.org/officeDocument/2006/relationships/image" Target="../media/image110.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11" Type="http://schemas.openxmlformats.org/officeDocument/2006/relationships/image" Target="../media/image109.wmf"/><Relationship Id="rId5" Type="http://schemas.openxmlformats.org/officeDocument/2006/relationships/image" Target="../media/image103.wmf"/><Relationship Id="rId10" Type="http://schemas.openxmlformats.org/officeDocument/2006/relationships/image" Target="../media/image108.wmf"/><Relationship Id="rId4" Type="http://schemas.openxmlformats.org/officeDocument/2006/relationships/image" Target="../media/image102.wmf"/><Relationship Id="rId9" Type="http://schemas.openxmlformats.org/officeDocument/2006/relationships/image" Target="../media/image10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1.wmf"/><Relationship Id="rId3" Type="http://schemas.openxmlformats.org/officeDocument/2006/relationships/image" Target="../media/image101.wmf"/><Relationship Id="rId7" Type="http://schemas.openxmlformats.org/officeDocument/2006/relationships/image" Target="../media/image105.wmf"/><Relationship Id="rId12" Type="http://schemas.openxmlformats.org/officeDocument/2006/relationships/image" Target="../media/image110.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11" Type="http://schemas.openxmlformats.org/officeDocument/2006/relationships/image" Target="../media/image109.wmf"/><Relationship Id="rId5" Type="http://schemas.openxmlformats.org/officeDocument/2006/relationships/image" Target="../media/image103.wmf"/><Relationship Id="rId10" Type="http://schemas.openxmlformats.org/officeDocument/2006/relationships/image" Target="../media/image108.wmf"/><Relationship Id="rId4" Type="http://schemas.openxmlformats.org/officeDocument/2006/relationships/image" Target="../media/image102.wmf"/><Relationship Id="rId9" Type="http://schemas.openxmlformats.org/officeDocument/2006/relationships/image" Target="../media/image10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E485B-9A5A-4D91-BD6F-E6D235E31531}"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40994-170E-4301-919C-A0434973A5D5}" type="slidenum">
              <a:rPr lang="en-US" smtClean="0"/>
              <a:t>‹#›</a:t>
            </a:fld>
            <a:endParaRPr lang="en-US"/>
          </a:p>
        </p:txBody>
      </p:sp>
    </p:spTree>
    <p:extLst>
      <p:ext uri="{BB962C8B-B14F-4D97-AF65-F5344CB8AC3E}">
        <p14:creationId xmlns:p14="http://schemas.microsoft.com/office/powerpoint/2010/main" val="321587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0994-170E-4301-919C-A0434973A5D5}" type="slidenum">
              <a:rPr lang="en-US" smtClean="0"/>
              <a:t>6</a:t>
            </a:fld>
            <a:endParaRPr lang="en-US"/>
          </a:p>
        </p:txBody>
      </p:sp>
    </p:spTree>
    <p:extLst>
      <p:ext uri="{BB962C8B-B14F-4D97-AF65-F5344CB8AC3E}">
        <p14:creationId xmlns:p14="http://schemas.microsoft.com/office/powerpoint/2010/main" val="125176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0994-170E-4301-919C-A0434973A5D5}" type="slidenum">
              <a:rPr lang="en-US" smtClean="0"/>
              <a:t>19</a:t>
            </a:fld>
            <a:endParaRPr lang="en-US"/>
          </a:p>
        </p:txBody>
      </p:sp>
    </p:spTree>
    <p:extLst>
      <p:ext uri="{BB962C8B-B14F-4D97-AF65-F5344CB8AC3E}">
        <p14:creationId xmlns:p14="http://schemas.microsoft.com/office/powerpoint/2010/main" val="116593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0994-170E-4301-919C-A0434973A5D5}" type="slidenum">
              <a:rPr lang="en-US" smtClean="0"/>
              <a:t>30</a:t>
            </a:fld>
            <a:endParaRPr lang="en-US"/>
          </a:p>
        </p:txBody>
      </p:sp>
    </p:spTree>
    <p:extLst>
      <p:ext uri="{BB962C8B-B14F-4D97-AF65-F5344CB8AC3E}">
        <p14:creationId xmlns:p14="http://schemas.microsoft.com/office/powerpoint/2010/main" val="269168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1601-C701-4063-96DA-2870C60B3E44}" type="slidenum">
              <a:rPr lang="en-US" smtClean="0"/>
              <a:t>46</a:t>
            </a:fld>
            <a:endParaRPr lang="en-US"/>
          </a:p>
        </p:txBody>
      </p:sp>
    </p:spTree>
    <p:extLst>
      <p:ext uri="{BB962C8B-B14F-4D97-AF65-F5344CB8AC3E}">
        <p14:creationId xmlns:p14="http://schemas.microsoft.com/office/powerpoint/2010/main" val="289937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44.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34.xml"/><Relationship Id="rId21" Type="http://schemas.openxmlformats.org/officeDocument/2006/relationships/slide" Target="slide42.xml"/><Relationship Id="rId7" Type="http://schemas.openxmlformats.org/officeDocument/2006/relationships/slide" Target="slide29.xml"/><Relationship Id="rId12" Type="http://schemas.openxmlformats.org/officeDocument/2006/relationships/slide" Target="slide26.xml"/><Relationship Id="rId17" Type="http://schemas.openxmlformats.org/officeDocument/2006/relationships/slide" Target="slide23.xml"/><Relationship Id="rId2" Type="http://schemas.openxmlformats.org/officeDocument/2006/relationships/slide" Target="slide38.xml"/><Relationship Id="rId16" Type="http://schemas.openxmlformats.org/officeDocument/2006/relationships/slide" Target="slide28.xml"/><Relationship Id="rId20"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27.xml"/><Relationship Id="rId24" Type="http://schemas.openxmlformats.org/officeDocument/2006/relationships/slide" Target="slide44.xml"/><Relationship Id="rId5" Type="http://schemas.openxmlformats.org/officeDocument/2006/relationships/slide" Target="slide36.xml"/><Relationship Id="rId15" Type="http://schemas.openxmlformats.org/officeDocument/2006/relationships/slide" Target="slide33.xml"/><Relationship Id="rId23" Type="http://schemas.openxmlformats.org/officeDocument/2006/relationships/slide" Target="slide2.xml"/><Relationship Id="rId10" Type="http://schemas.openxmlformats.org/officeDocument/2006/relationships/slide" Target="slide32.xml"/><Relationship Id="rId19" Type="http://schemas.openxmlformats.org/officeDocument/2006/relationships/slide" Target="slide40.xml"/><Relationship Id="rId4" Type="http://schemas.openxmlformats.org/officeDocument/2006/relationships/slide" Target="slide35.xml"/><Relationship Id="rId9" Type="http://schemas.openxmlformats.org/officeDocument/2006/relationships/slide" Target="slide31.xml"/><Relationship Id="rId14" Type="http://schemas.openxmlformats.org/officeDocument/2006/relationships/slide" Target="slide24.xml"/><Relationship Id="rId22" Type="http://schemas.openxmlformats.org/officeDocument/2006/relationships/slide" Target="slide4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slide" Target="slide24.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slide" Target="slide26.xm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slide" Target="slide27.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slide" Target="slide28.xml"/><Relationship Id="rId4"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slide" Target="slide29.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slide" Target="slide30.xml"/><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emf"/><Relationship Id="rId10" Type="http://schemas.openxmlformats.org/officeDocument/2006/relationships/image" Target="../media/image2.wmf"/><Relationship Id="rId4" Type="http://schemas.openxmlformats.org/officeDocument/2006/relationships/image" Target="../media/image5.png"/><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1.xml"/><Relationship Id="rId5" Type="http://schemas.openxmlformats.org/officeDocument/2006/relationships/slide" Target="slide2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slide" Target="slide32.xml"/><Relationship Id="rId4" Type="http://schemas.openxmlformats.org/officeDocument/2006/relationships/slide" Target="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slide" Target="slide33.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slide" Target="slide34.xml"/><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5" Type="http://schemas.openxmlformats.org/officeDocument/2006/relationships/slide" Target="slide35.xml"/><Relationship Id="rId4" Type="http://schemas.openxmlformats.org/officeDocument/2006/relationships/slide" Target="slide2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8.wmf"/><Relationship Id="rId18" Type="http://schemas.openxmlformats.org/officeDocument/2006/relationships/oleObject" Target="../embeddings/oleObject9.bin"/><Relationship Id="rId26" Type="http://schemas.openxmlformats.org/officeDocument/2006/relationships/slide" Target="slide22.xml"/><Relationship Id="rId3" Type="http://schemas.openxmlformats.org/officeDocument/2006/relationships/image" Target="../media/image65.png"/><Relationship Id="rId21" Type="http://schemas.openxmlformats.org/officeDocument/2006/relationships/image" Target="../media/image62.wmf"/><Relationship Id="rId7" Type="http://schemas.openxmlformats.org/officeDocument/2006/relationships/image" Target="../media/image55.wmf"/><Relationship Id="rId12" Type="http://schemas.openxmlformats.org/officeDocument/2006/relationships/oleObject" Target="../embeddings/oleObject6.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slideLayout" Target="../slideLayouts/slideLayout1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7.wmf"/><Relationship Id="rId24" Type="http://schemas.openxmlformats.org/officeDocument/2006/relationships/oleObject" Target="../embeddings/oleObject12.bin"/><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3.wmf"/><Relationship Id="rId10" Type="http://schemas.openxmlformats.org/officeDocument/2006/relationships/oleObject" Target="../embeddings/oleObject5.bin"/><Relationship Id="rId19" Type="http://schemas.openxmlformats.org/officeDocument/2006/relationships/image" Target="../media/image61.wmf"/><Relationship Id="rId4" Type="http://schemas.openxmlformats.org/officeDocument/2006/relationships/oleObject" Target="../embeddings/oleObject2.bin"/><Relationship Id="rId9" Type="http://schemas.openxmlformats.org/officeDocument/2006/relationships/image" Target="../media/image56.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5" Type="http://schemas.openxmlformats.org/officeDocument/2006/relationships/slide" Target="slide38.xml"/><Relationship Id="rId4" Type="http://schemas.openxmlformats.org/officeDocument/2006/relationships/slide" Target="slide22.xml"/></Relationships>
</file>

<file path=ppt/slides/_rels/slide3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72.png"/><Relationship Id="rId7" Type="http://schemas.openxmlformats.org/officeDocument/2006/relationships/oleObject" Target="../embeddings/oleObject14.bin"/><Relationship Id="rId12" Type="http://schemas.openxmlformats.org/officeDocument/2006/relationships/slide" Target="slide39.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9.wmf"/><Relationship Id="rId11" Type="http://schemas.openxmlformats.org/officeDocument/2006/relationships/slide" Target="slide22.xml"/><Relationship Id="rId5" Type="http://schemas.openxmlformats.org/officeDocument/2006/relationships/oleObject" Target="../embeddings/oleObject13.bin"/><Relationship Id="rId10" Type="http://schemas.openxmlformats.org/officeDocument/2006/relationships/image" Target="../media/image71.wmf"/><Relationship Id="rId4" Type="http://schemas.openxmlformats.org/officeDocument/2006/relationships/image" Target="../media/image73.png"/><Relationship Id="rId9"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 Id="rId5" Type="http://schemas.openxmlformats.org/officeDocument/2006/relationships/slide" Target="slide40.xml"/><Relationship Id="rId4"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10.png"/><Relationship Id="rId7"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slide" Target="slide41.xml"/><Relationship Id="rId4" Type="http://schemas.openxmlformats.org/officeDocument/2006/relationships/slide" Target="slide22.xml"/></Relationships>
</file>

<file path=ppt/slides/_rels/slide41.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3.pn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82.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9.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slide" Target="slide42.xml"/><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19.bin"/><Relationship Id="rId1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 Id="rId5" Type="http://schemas.openxmlformats.org/officeDocument/2006/relationships/slide" Target="slide43.xml"/><Relationship Id="rId4" Type="http://schemas.openxmlformats.org/officeDocument/2006/relationships/slide" Target="slide22.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2.xml"/><Relationship Id="rId5" Type="http://schemas.openxmlformats.org/officeDocument/2006/relationships/slide" Target="slide44.xml"/><Relationship Id="rId4" Type="http://schemas.openxmlformats.org/officeDocument/2006/relationships/slide" Target="slide22.xml"/></Relationships>
</file>

<file path=ppt/slides/_rels/slide44.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49.xml"/><Relationship Id="rId18" Type="http://schemas.openxmlformats.org/officeDocument/2006/relationships/slide" Target="slide2.xml"/><Relationship Id="rId3" Type="http://schemas.openxmlformats.org/officeDocument/2006/relationships/slide" Target="slide68.xml"/><Relationship Id="rId7" Type="http://schemas.openxmlformats.org/officeDocument/2006/relationships/slide" Target="slide60.xml"/><Relationship Id="rId12" Type="http://schemas.openxmlformats.org/officeDocument/2006/relationships/slide" Target="slide51.xml"/><Relationship Id="rId17" Type="http://schemas.openxmlformats.org/officeDocument/2006/relationships/slide" Target="slide45.xml"/><Relationship Id="rId2" Type="http://schemas.openxmlformats.org/officeDocument/2006/relationships/slide" Target="slide67.xml"/><Relationship Id="rId16"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slide" Target="slide11.xml"/><Relationship Id="rId5" Type="http://schemas.openxmlformats.org/officeDocument/2006/relationships/slide" Target="slide71.xml"/><Relationship Id="rId15" Type="http://schemas.openxmlformats.org/officeDocument/2006/relationships/slide" Target="slide66.xml"/><Relationship Id="rId10" Type="http://schemas.openxmlformats.org/officeDocument/2006/relationships/slide" Target="slide53.xml"/><Relationship Id="rId4" Type="http://schemas.openxmlformats.org/officeDocument/2006/relationships/slide" Target="slide69.xml"/><Relationship Id="rId9" Type="http://schemas.openxmlformats.org/officeDocument/2006/relationships/slide" Target="slide65.xml"/><Relationship Id="rId14"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91.png"/><Relationship Id="rId7" Type="http://schemas.openxmlformats.org/officeDocument/2006/relationships/oleObject" Target="../embeddings/oleObject22.bin"/><Relationship Id="rId12" Type="http://schemas.openxmlformats.org/officeDocument/2006/relationships/slide" Target="slide4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8.wmf"/><Relationship Id="rId11" Type="http://schemas.openxmlformats.org/officeDocument/2006/relationships/slide" Target="slide44.xml"/><Relationship Id="rId5" Type="http://schemas.openxmlformats.org/officeDocument/2006/relationships/oleObject" Target="../embeddings/oleObject21.bin"/><Relationship Id="rId10" Type="http://schemas.openxmlformats.org/officeDocument/2006/relationships/image" Target="../media/image90.wmf"/><Relationship Id="rId4" Type="http://schemas.openxmlformats.org/officeDocument/2006/relationships/image" Target="../media/image91.emf"/><Relationship Id="rId9"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93.png"/><Relationship Id="rId7" Type="http://schemas.openxmlformats.org/officeDocument/2006/relationships/image" Target="../media/image9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slide" Target="slide47.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98.png"/><Relationship Id="rId7" Type="http://schemas.openxmlformats.org/officeDocument/2006/relationships/slide" Target="slide46.xml"/><Relationship Id="rId2" Type="http://schemas.openxmlformats.org/officeDocument/2006/relationships/image" Target="../media/image92.emf"/><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103.png"/><Relationship Id="rId7" Type="http://schemas.openxmlformats.org/officeDocument/2006/relationships/slide" Target="slide47.xml"/><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92.emf"/></Relationships>
</file>

<file path=ppt/slides/_rels/slide4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slide" Target="slide50.xml"/><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slide" Target="slide44.xml"/><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wmf"/><Relationship Id="rId5" Type="http://schemas.openxmlformats.org/officeDocument/2006/relationships/image" Target="../media/image16.png"/><Relationship Id="rId10" Type="http://schemas.openxmlformats.org/officeDocument/2006/relationships/slide" Target="slide4.xml"/><Relationship Id="rId4" Type="http://schemas.openxmlformats.org/officeDocument/2006/relationships/image" Target="../media/image6.png"/><Relationship Id="rId9"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slide" Target="slide51.xml"/><Relationship Id="rId5" Type="http://schemas.openxmlformats.org/officeDocument/2006/relationships/image" Target="../media/image118.png"/><Relationship Id="rId10" Type="http://schemas.openxmlformats.org/officeDocument/2006/relationships/slide" Target="slide44.xml"/><Relationship Id="rId4" Type="http://schemas.openxmlformats.org/officeDocument/2006/relationships/image" Target="../media/image117.png"/><Relationship Id="rId9" Type="http://schemas.openxmlformats.org/officeDocument/2006/relationships/image" Target="../media/image109.png"/></Relationships>
</file>

<file path=ppt/slides/_rels/slide51.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image" Target="../media/image122.png"/><Relationship Id="rId7" Type="http://schemas.openxmlformats.org/officeDocument/2006/relationships/slide" Target="slide44.xml"/><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98.emf"/><Relationship Id="rId5" Type="http://schemas.openxmlformats.org/officeDocument/2006/relationships/image" Target="../media/image124.png"/><Relationship Id="rId4" Type="http://schemas.openxmlformats.org/officeDocument/2006/relationships/image" Target="../media/image123.png"/></Relationships>
</file>

<file path=ppt/slides/_rels/slide5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127.png"/><Relationship Id="rId7" Type="http://schemas.openxmlformats.org/officeDocument/2006/relationships/image" Target="../media/image98.emf"/><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slide" Target="slide53.xml"/></Relationships>
</file>

<file path=ppt/slides/_rels/slide53.xml.rels><?xml version="1.0" encoding="UTF-8" standalone="yes"?>
<Relationships xmlns="http://schemas.openxmlformats.org/package/2006/relationships"><Relationship Id="rId13" Type="http://schemas.openxmlformats.org/officeDocument/2006/relationships/image" Target="../media/image102.wmf"/><Relationship Id="rId18" Type="http://schemas.openxmlformats.org/officeDocument/2006/relationships/oleObject" Target="../embeddings/oleObject30.bin"/><Relationship Id="rId26" Type="http://schemas.openxmlformats.org/officeDocument/2006/relationships/oleObject" Target="../embeddings/oleObject34.bin"/><Relationship Id="rId3" Type="http://schemas.openxmlformats.org/officeDocument/2006/relationships/image" Target="../media/image143.png"/><Relationship Id="rId21" Type="http://schemas.openxmlformats.org/officeDocument/2006/relationships/image" Target="../media/image106.wmf"/><Relationship Id="rId34" Type="http://schemas.openxmlformats.org/officeDocument/2006/relationships/image" Target="../media/image148.png"/><Relationship Id="rId7" Type="http://schemas.openxmlformats.org/officeDocument/2006/relationships/image" Target="../media/image99.wmf"/><Relationship Id="rId12" Type="http://schemas.openxmlformats.org/officeDocument/2006/relationships/oleObject" Target="../embeddings/oleObject27.bin"/><Relationship Id="rId17" Type="http://schemas.openxmlformats.org/officeDocument/2006/relationships/image" Target="../media/image104.wmf"/><Relationship Id="rId25" Type="http://schemas.openxmlformats.org/officeDocument/2006/relationships/image" Target="../media/image108.wmf"/><Relationship Id="rId33" Type="http://schemas.openxmlformats.org/officeDocument/2006/relationships/image" Target="../media/image147.png"/><Relationship Id="rId2" Type="http://schemas.openxmlformats.org/officeDocument/2006/relationships/slideLayout" Target="../slideLayouts/slideLayout7.xml"/><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110.wmf"/><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101.wmf"/><Relationship Id="rId24" Type="http://schemas.openxmlformats.org/officeDocument/2006/relationships/oleObject" Target="../embeddings/oleObject33.bin"/><Relationship Id="rId32" Type="http://schemas.openxmlformats.org/officeDocument/2006/relationships/image" Target="../media/image146.png"/><Relationship Id="rId5" Type="http://schemas.openxmlformats.org/officeDocument/2006/relationships/image" Target="../media/image112.emf"/><Relationship Id="rId15" Type="http://schemas.openxmlformats.org/officeDocument/2006/relationships/image" Target="../media/image103.wmf"/><Relationship Id="rId23" Type="http://schemas.openxmlformats.org/officeDocument/2006/relationships/image" Target="../media/image107.wmf"/><Relationship Id="rId28" Type="http://schemas.openxmlformats.org/officeDocument/2006/relationships/oleObject" Target="../embeddings/oleObject35.bin"/><Relationship Id="rId36" Type="http://schemas.openxmlformats.org/officeDocument/2006/relationships/slide" Target="slide54.xml"/><Relationship Id="rId10" Type="http://schemas.openxmlformats.org/officeDocument/2006/relationships/oleObject" Target="../embeddings/oleObject26.bin"/><Relationship Id="rId19" Type="http://schemas.openxmlformats.org/officeDocument/2006/relationships/image" Target="../media/image105.wmf"/><Relationship Id="rId31" Type="http://schemas.openxmlformats.org/officeDocument/2006/relationships/image" Target="../media/image111.wmf"/><Relationship Id="rId4" Type="http://schemas.openxmlformats.org/officeDocument/2006/relationships/image" Target="../media/image144.png"/><Relationship Id="rId9" Type="http://schemas.openxmlformats.org/officeDocument/2006/relationships/image" Target="../media/image100.wmf"/><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109.wmf"/><Relationship Id="rId30" Type="http://schemas.openxmlformats.org/officeDocument/2006/relationships/oleObject" Target="../embeddings/oleObject36.bin"/><Relationship Id="rId35" Type="http://schemas.openxmlformats.org/officeDocument/2006/relationships/slide" Target="slide44.xml"/><Relationship Id="rId8"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13" Type="http://schemas.openxmlformats.org/officeDocument/2006/relationships/oleObject" Target="../embeddings/oleObject40.bin"/><Relationship Id="rId18" Type="http://schemas.openxmlformats.org/officeDocument/2006/relationships/image" Target="../media/image104.wmf"/><Relationship Id="rId26" Type="http://schemas.openxmlformats.org/officeDocument/2006/relationships/image" Target="../media/image108.wmf"/><Relationship Id="rId3" Type="http://schemas.openxmlformats.org/officeDocument/2006/relationships/image" Target="../media/image149.png"/><Relationship Id="rId21" Type="http://schemas.openxmlformats.org/officeDocument/2006/relationships/oleObject" Target="../embeddings/oleObject44.bin"/><Relationship Id="rId34" Type="http://schemas.openxmlformats.org/officeDocument/2006/relationships/image" Target="../media/image144.png"/><Relationship Id="rId7" Type="http://schemas.openxmlformats.org/officeDocument/2006/relationships/oleObject" Target="../embeddings/oleObject37.bin"/><Relationship Id="rId12" Type="http://schemas.openxmlformats.org/officeDocument/2006/relationships/image" Target="../media/image101.wmf"/><Relationship Id="rId17" Type="http://schemas.openxmlformats.org/officeDocument/2006/relationships/oleObject" Target="../embeddings/oleObject42.bin"/><Relationship Id="rId25" Type="http://schemas.openxmlformats.org/officeDocument/2006/relationships/oleObject" Target="../embeddings/oleObject46.bin"/><Relationship Id="rId33" Type="http://schemas.openxmlformats.org/officeDocument/2006/relationships/image" Target="../media/image143.png"/><Relationship Id="rId2" Type="http://schemas.openxmlformats.org/officeDocument/2006/relationships/slideLayout" Target="../slideLayouts/slideLayout7.xml"/><Relationship Id="rId16" Type="http://schemas.openxmlformats.org/officeDocument/2006/relationships/image" Target="../media/image103.wmf"/><Relationship Id="rId20" Type="http://schemas.openxmlformats.org/officeDocument/2006/relationships/image" Target="../media/image105.wmf"/><Relationship Id="rId29" Type="http://schemas.openxmlformats.org/officeDocument/2006/relationships/oleObject" Target="../embeddings/oleObject48.bin"/><Relationship Id="rId1" Type="http://schemas.openxmlformats.org/officeDocument/2006/relationships/vmlDrawing" Target="../drawings/vmlDrawing7.vml"/><Relationship Id="rId6" Type="http://schemas.openxmlformats.org/officeDocument/2006/relationships/image" Target="../media/image112.emf"/><Relationship Id="rId11" Type="http://schemas.openxmlformats.org/officeDocument/2006/relationships/oleObject" Target="../embeddings/oleObject39.bin"/><Relationship Id="rId24" Type="http://schemas.openxmlformats.org/officeDocument/2006/relationships/image" Target="../media/image107.wmf"/><Relationship Id="rId32" Type="http://schemas.openxmlformats.org/officeDocument/2006/relationships/image" Target="../media/image111.wmf"/><Relationship Id="rId5" Type="http://schemas.openxmlformats.org/officeDocument/2006/relationships/image" Target="../media/image151.png"/><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109.wmf"/><Relationship Id="rId36" Type="http://schemas.openxmlformats.org/officeDocument/2006/relationships/slide" Target="slide55.xml"/><Relationship Id="rId10" Type="http://schemas.openxmlformats.org/officeDocument/2006/relationships/image" Target="../media/image100.wmf"/><Relationship Id="rId19" Type="http://schemas.openxmlformats.org/officeDocument/2006/relationships/oleObject" Target="../embeddings/oleObject43.bin"/><Relationship Id="rId31" Type="http://schemas.openxmlformats.org/officeDocument/2006/relationships/oleObject" Target="../embeddings/oleObject49.bin"/><Relationship Id="rId4" Type="http://schemas.openxmlformats.org/officeDocument/2006/relationships/image" Target="../media/image150.png"/><Relationship Id="rId9" Type="http://schemas.openxmlformats.org/officeDocument/2006/relationships/oleObject" Target="../embeddings/oleObject38.bin"/><Relationship Id="rId14" Type="http://schemas.openxmlformats.org/officeDocument/2006/relationships/image" Target="../media/image102.wmf"/><Relationship Id="rId22" Type="http://schemas.openxmlformats.org/officeDocument/2006/relationships/image" Target="../media/image106.wmf"/><Relationship Id="rId27" Type="http://schemas.openxmlformats.org/officeDocument/2006/relationships/oleObject" Target="../embeddings/oleObject47.bin"/><Relationship Id="rId30" Type="http://schemas.openxmlformats.org/officeDocument/2006/relationships/image" Target="../media/image110.wmf"/><Relationship Id="rId35" Type="http://schemas.openxmlformats.org/officeDocument/2006/relationships/slide" Target="slide44.xml"/><Relationship Id="rId8" Type="http://schemas.openxmlformats.org/officeDocument/2006/relationships/image" Target="../media/image99.wmf"/></Relationships>
</file>

<file path=ppt/slides/_rels/slide5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153.png"/><Relationship Id="rId7" Type="http://schemas.openxmlformats.org/officeDocument/2006/relationships/slide" Target="slide44.xml"/><Relationship Id="rId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25.png"/><Relationship Id="rId4" Type="http://schemas.openxmlformats.org/officeDocument/2006/relationships/image" Target="../media/image154.png"/></Relationships>
</file>

<file path=ppt/slides/_rels/slide5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158.png"/><Relationship Id="rId7" Type="http://schemas.openxmlformats.org/officeDocument/2006/relationships/image" Target="../media/image161.png"/><Relationship Id="rId2" Type="http://schemas.openxmlformats.org/officeDocument/2006/relationships/image" Target="../media/image157.pn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25.png"/><Relationship Id="rId9" Type="http://schemas.openxmlformats.org/officeDocument/2006/relationships/slide" Target="slide57.xml"/></Relationships>
</file>

<file path=ppt/slides/_rels/slide57.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65.png"/><Relationship Id="rId4" Type="http://schemas.openxmlformats.org/officeDocument/2006/relationships/image" Target="../media/image164.png"/><Relationship Id="rId9"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169.png"/><Relationship Id="rId7" Type="http://schemas.openxmlformats.org/officeDocument/2006/relationships/slide" Target="slide44.xml"/><Relationship Id="rId2" Type="http://schemas.openxmlformats.org/officeDocument/2006/relationships/image" Target="../media/image131.emf"/><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9.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4.png"/><Relationship Id="rId7" Type="http://schemas.openxmlformats.org/officeDocument/2006/relationships/image" Target="../media/image177.png"/><Relationship Id="rId2" Type="http://schemas.openxmlformats.org/officeDocument/2006/relationships/image" Target="../media/image173.png"/><Relationship Id="rId1" Type="http://schemas.openxmlformats.org/officeDocument/2006/relationships/slideLayout" Target="../slideLayouts/slideLayout7.xml"/><Relationship Id="rId6" Type="http://schemas.openxmlformats.org/officeDocument/2006/relationships/image" Target="../media/image176.png"/><Relationship Id="rId11" Type="http://schemas.openxmlformats.org/officeDocument/2006/relationships/slide" Target="slide60.xml"/><Relationship Id="rId5" Type="http://schemas.openxmlformats.org/officeDocument/2006/relationships/image" Target="../media/image175.png"/><Relationship Id="rId10" Type="http://schemas.openxmlformats.org/officeDocument/2006/relationships/slide" Target="slide44.xml"/><Relationship Id="rId4" Type="http://schemas.openxmlformats.org/officeDocument/2006/relationships/image" Target="../media/image131.emf"/><Relationship Id="rId9" Type="http://schemas.openxmlformats.org/officeDocument/2006/relationships/image" Target="../media/image179.png"/></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9.xml"/><Relationship Id="rId18" Type="http://schemas.openxmlformats.org/officeDocument/2006/relationships/slide" Target="slide2.xml"/><Relationship Id="rId3" Type="http://schemas.openxmlformats.org/officeDocument/2006/relationships/slide" Target="slide18.xml"/><Relationship Id="rId7" Type="http://schemas.openxmlformats.org/officeDocument/2006/relationships/slide" Target="slide13.xml"/><Relationship Id="rId12" Type="http://schemas.openxmlformats.org/officeDocument/2006/relationships/slide" Target="slide10.xml"/><Relationship Id="rId1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11.xml"/><Relationship Id="rId5" Type="http://schemas.openxmlformats.org/officeDocument/2006/relationships/slide" Target="slide20.xml"/><Relationship Id="rId15" Type="http://schemas.openxmlformats.org/officeDocument/2006/relationships/slide" Target="slide17.xml"/><Relationship Id="rId10" Type="http://schemas.openxmlformats.org/officeDocument/2006/relationships/slide" Target="slide16.xml"/><Relationship Id="rId4" Type="http://schemas.openxmlformats.org/officeDocument/2006/relationships/slide" Target="slide19.xml"/><Relationship Id="rId9" Type="http://schemas.openxmlformats.org/officeDocument/2006/relationships/slide" Target="slide15.xml"/><Relationship Id="rId14" Type="http://schemas.openxmlformats.org/officeDocument/2006/relationships/slide" Target="slide8.xml"/></Relationships>
</file>

<file path=ppt/slides/_rels/slide60.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image" Target="../media/image184.png"/><Relationship Id="rId11" Type="http://schemas.openxmlformats.org/officeDocument/2006/relationships/slide" Target="slide61.xml"/><Relationship Id="rId5" Type="http://schemas.openxmlformats.org/officeDocument/2006/relationships/image" Target="../media/image183.png"/><Relationship Id="rId10" Type="http://schemas.openxmlformats.org/officeDocument/2006/relationships/slide" Target="slide44.xml"/><Relationship Id="rId4" Type="http://schemas.openxmlformats.org/officeDocument/2006/relationships/image" Target="../media/image182.png"/><Relationship Id="rId9" Type="http://schemas.openxmlformats.org/officeDocument/2006/relationships/image" Target="../media/image132.emf"/></Relationships>
</file>

<file path=ppt/slides/_rels/slide61.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2" Type="http://schemas.openxmlformats.org/officeDocument/2006/relationships/image" Target="../media/image132.emf"/><Relationship Id="rId1" Type="http://schemas.openxmlformats.org/officeDocument/2006/relationships/slideLayout" Target="../slideLayouts/slideLayout7.xml"/><Relationship Id="rId6" Type="http://schemas.openxmlformats.org/officeDocument/2006/relationships/image" Target="../media/image191.png"/><Relationship Id="rId11" Type="http://schemas.openxmlformats.org/officeDocument/2006/relationships/slide" Target="slide62.xml"/><Relationship Id="rId5" Type="http://schemas.openxmlformats.org/officeDocument/2006/relationships/image" Target="../media/image190.png"/><Relationship Id="rId10" Type="http://schemas.openxmlformats.org/officeDocument/2006/relationships/slide" Target="slide44.xml"/><Relationship Id="rId4" Type="http://schemas.openxmlformats.org/officeDocument/2006/relationships/image" Target="../media/image189.png"/><Relationship Id="rId9" Type="http://schemas.openxmlformats.org/officeDocument/2006/relationships/image" Target="../media/image194.png"/></Relationships>
</file>

<file path=ppt/slides/_rels/slide6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95.png"/><Relationship Id="rId1" Type="http://schemas.openxmlformats.org/officeDocument/2006/relationships/slideLayout" Target="../slideLayouts/slideLayout1.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133.png"/><Relationship Id="rId7" Type="http://schemas.openxmlformats.org/officeDocument/2006/relationships/slide" Target="slide44.xml"/><Relationship Id="rId2" Type="http://schemas.openxmlformats.org/officeDocument/2006/relationships/image" Target="../media/image196.png"/><Relationship Id="rId1" Type="http://schemas.openxmlformats.org/officeDocument/2006/relationships/slideLayout" Target="../slideLayouts/slideLayout1.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64.xml.rels><?xml version="1.0" encoding="UTF-8" standalone="yes"?>
<Relationships xmlns="http://schemas.openxmlformats.org/package/2006/relationships"><Relationship Id="rId3" Type="http://schemas.openxmlformats.org/officeDocument/2006/relationships/image" Target="../media/image202.png"/><Relationship Id="rId7" Type="http://schemas.openxmlformats.org/officeDocument/2006/relationships/slide" Target="slide65.xml"/><Relationship Id="rId2"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slide" Target="slide44.xml"/><Relationship Id="rId5" Type="http://schemas.openxmlformats.org/officeDocument/2006/relationships/image" Target="../media/image203.png"/><Relationship Id="rId4" Type="http://schemas.openxmlformats.org/officeDocument/2006/relationships/image" Target="../media/image133.png"/></Relationships>
</file>

<file path=ppt/slides/_rels/slide6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204.png"/><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44.xml"/><Relationship Id="rId4" Type="http://schemas.openxmlformats.org/officeDocument/2006/relationships/image" Target="../media/image206.png"/></Relationships>
</file>

<file path=ppt/slides/_rels/slide66.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slide" Target="slide67.xml"/><Relationship Id="rId2" Type="http://schemas.openxmlformats.org/officeDocument/2006/relationships/image" Target="../media/image207.png"/><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image" Target="../media/image135.emf"/><Relationship Id="rId4" Type="http://schemas.openxmlformats.org/officeDocument/2006/relationships/image" Target="../media/image209.png"/></Relationships>
</file>

<file path=ppt/slides/_rels/slide67.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slide" Target="slide68.xml"/><Relationship Id="rId2" Type="http://schemas.openxmlformats.org/officeDocument/2006/relationships/image" Target="../media/image211.png"/><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image" Target="../media/image137.png"/><Relationship Id="rId4" Type="http://schemas.openxmlformats.org/officeDocument/2006/relationships/image" Target="../media/image136.png"/></Relationships>
</file>

<file path=ppt/slides/_rels/slide68.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slide" Target="slide44.xml"/><Relationship Id="rId4" Type="http://schemas.openxmlformats.org/officeDocument/2006/relationships/image" Target="../media/image138.png"/></Relationships>
</file>

<file path=ppt/slides/_rels/slide6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slide" Target="slide70.xml"/><Relationship Id="rId5" Type="http://schemas.openxmlformats.org/officeDocument/2006/relationships/slide" Target="slide44.xml"/><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slide" Target="slide44.xml"/><Relationship Id="rId4" Type="http://schemas.openxmlformats.org/officeDocument/2006/relationships/image" Target="../media/image222.png"/></Relationships>
</file>

<file path=ppt/slides/_rels/slide7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slide" Target="slide72.xml"/><Relationship Id="rId2" Type="http://schemas.openxmlformats.org/officeDocument/2006/relationships/image" Target="../media/image223.png"/><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image" Target="../media/image226.png"/><Relationship Id="rId4" Type="http://schemas.openxmlformats.org/officeDocument/2006/relationships/image" Target="../media/image225.png"/></Relationships>
</file>

<file path=ppt/slides/_rels/slide72.xml.rels><?xml version="1.0" encoding="UTF-8" standalone="yes"?>
<Relationships xmlns="http://schemas.openxmlformats.org/package/2006/relationships"><Relationship Id="rId3" Type="http://schemas.openxmlformats.org/officeDocument/2006/relationships/image" Target="../media/image227.png"/><Relationship Id="rId7" Type="http://schemas.openxmlformats.org/officeDocument/2006/relationships/slide" Target="slide1.xml"/><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image" Target="../media/image229.png"/><Relationship Id="rId4" Type="http://schemas.openxmlformats.org/officeDocument/2006/relationships/image" Target="../media/image228.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293916" y="248258"/>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60663" y="1113485"/>
                <a:ext cx="11218719" cy="2278637"/>
              </a:xfrm>
              <a:prstGeom prst="rect">
                <a:avLst/>
              </a:prstGeom>
            </p:spPr>
            <p:txBody>
              <a:bodyPr wrap="square">
                <a:spAutoFit/>
              </a:bodyPr>
              <a:lstStyle/>
              <a:p>
                <a:pPr marL="629920" marR="0" indent="-629920" algn="just">
                  <a:spcBef>
                    <a:spcPts val="600"/>
                  </a:spcBef>
                  <a:spcAft>
                    <a:spcPts val="0"/>
                  </a:spcAft>
                  <a:tabLst>
                    <a:tab pos="629920" algn="l"/>
                  </a:tabLst>
                </a:pPr>
                <a:r>
                  <a:rPr lang="en-US" sz="3200" b="1">
                    <a:solidFill>
                      <a:srgbClr val="0000FF"/>
                    </a:solidFill>
                    <a:latin typeface="Varpada"/>
                    <a:ea typeface="Times New Roman" panose="02020603050405020304" pitchFamily="18" charset="0"/>
                  </a:rPr>
                  <a:t>Câu 4</a:t>
                </a:r>
                <a:r>
                  <a:rPr lang="en-US" sz="3200">
                    <a:effectLst/>
                    <a:latin typeface="Varpada"/>
                    <a:ea typeface="Times New Roman" panose="02020603050405020304" pitchFamily="18" charset="0"/>
                  </a:rPr>
                  <a:t>.</a:t>
                </a:r>
                <a:r>
                  <a:rPr lang="en-US" sz="3200" b="1">
                    <a:solidFill>
                      <a:srgbClr val="0000FF"/>
                    </a:solidFill>
                    <a:effectLst/>
                    <a:latin typeface="Varpada"/>
                    <a:ea typeface="Times New Roman" panose="02020603050405020304" pitchFamily="18" charset="0"/>
                  </a:rPr>
                  <a:t>	</a:t>
                </a:r>
                <a:r>
                  <a:rPr lang="en-US" sz="3200">
                    <a:effectLst/>
                    <a:latin typeface="Varpada"/>
                    <a:ea typeface="Times New Roman" panose="02020603050405020304" pitchFamily="18" charset="0"/>
                  </a:rPr>
                  <a:t>Khi tăng cả ba cạnh đáy của một khối chóp có đáy là tam giác đều lên hai lần còn đường cao của khối chóp giữ nguyên thì thể tích của khối chóp tăng bao nhiêu lần?</a:t>
                </a:r>
                <a:endParaRPr lang="en-US" sz="3200">
                  <a:effectLst/>
                  <a:latin typeface="Times New Roman" panose="02020603050405020304" pitchFamily="18" charset="0"/>
                  <a:ea typeface="Times New Roman" panose="02020603050405020304" pitchFamily="18" charset="0"/>
                </a:endParaRPr>
              </a:p>
              <a:p>
                <a:pPr marL="629920" marR="0" algn="just">
                  <a:spcBef>
                    <a:spcPts val="0"/>
                  </a:spcBef>
                  <a:spcAft>
                    <a:spcPts val="0"/>
                  </a:spcAft>
                  <a:tabLst>
                    <a:tab pos="2160270" algn="l"/>
                    <a:tab pos="3599815" algn="l"/>
                    <a:tab pos="5039995" algn="l"/>
                  </a:tabLst>
                </a:pPr>
                <a:r>
                  <a:rPr lang="en-US" sz="3200" b="1">
                    <a:solidFill>
                      <a:srgbClr val="0000FF"/>
                    </a:solidFill>
                    <a:effectLst/>
                    <a:latin typeface="Varpada"/>
                    <a:ea typeface="Times New Roman" panose="02020603050405020304" pitchFamily="18" charset="0"/>
                  </a:rPr>
                  <a:t>A.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𝟒</m:t>
                    </m:r>
                  </m:oMath>
                </a14:m>
                <a:r>
                  <a:rPr lang="en-US"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B</a:t>
                </a:r>
                <a:r>
                  <a:rPr lang="en-US" sz="3200" b="1">
                    <a:solidFill>
                      <a:srgbClr val="0000FF"/>
                    </a:solidFill>
                    <a:effectLst/>
                    <a:latin typeface="Varpada"/>
                    <a:ea typeface="Times New Roman" panose="02020603050405020304" pitchFamily="18" charset="0"/>
                  </a:rPr>
                  <a:t>.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𝟐</m:t>
                    </m:r>
                  </m:oMath>
                </a14:m>
                <a:r>
                  <a:rPr lang="en-US"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C</a:t>
                </a:r>
                <a:r>
                  <a:rPr lang="en-US" sz="3200" b="1">
                    <a:solidFill>
                      <a:srgbClr val="0000FF"/>
                    </a:solidFill>
                    <a:effectLst/>
                    <a:latin typeface="Varpada"/>
                    <a:ea typeface="Times New Roman" panose="02020603050405020304" pitchFamily="18" charset="0"/>
                  </a:rPr>
                  <a:t>.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𝟖</m:t>
                    </m:r>
                  </m:oMath>
                </a14:m>
                <a:r>
                  <a:rPr lang="en-US"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D</a:t>
                </a:r>
                <a:r>
                  <a:rPr lang="en-US"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𝟏</m:t>
                        </m:r>
                      </m:num>
                      <m:den>
                        <m:r>
                          <a:rPr lang="en-US" sz="3200" b="1" i="1">
                            <a:solidFill>
                              <a:srgbClr val="0000FF"/>
                            </a:solidFill>
                            <a:effectLst/>
                            <a:latin typeface="Cambria Math" panose="02040503050406030204" pitchFamily="18" charset="0"/>
                            <a:ea typeface="Times New Roman" panose="02020603050405020304" pitchFamily="18" charset="0"/>
                          </a:rPr>
                          <m:t>𝟐</m:t>
                        </m:r>
                      </m:den>
                    </m:f>
                  </m:oMath>
                </a14:m>
                <a:r>
                  <a:rPr lang="en-US"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0663" y="1113485"/>
                <a:ext cx="11218719" cy="2278637"/>
              </a:xfrm>
              <a:prstGeom prst="rect">
                <a:avLst/>
              </a:prstGeom>
              <a:blipFill rotWithShape="0">
                <a:blip r:embed="rId2"/>
                <a:stretch>
                  <a:fillRect l="-1413" t="-3485" r="-1359" b="-3217"/>
                </a:stretch>
              </a:blipFill>
            </p:spPr>
            <p:txBody>
              <a:bodyPr/>
              <a:lstStyle/>
              <a:p>
                <a:r>
                  <a:rPr lang="en-US">
                    <a:noFill/>
                  </a:rPr>
                  <a:t> </a:t>
                </a:r>
              </a:p>
            </p:txBody>
          </p:sp>
        </mc:Fallback>
      </mc:AlternateContent>
      <p:sp>
        <p:nvSpPr>
          <p:cNvPr id="5" name="Oval 4"/>
          <p:cNvSpPr/>
          <p:nvPr/>
        </p:nvSpPr>
        <p:spPr>
          <a:xfrm>
            <a:off x="997527" y="2745245"/>
            <a:ext cx="665019" cy="53828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72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35478" y="227477"/>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35814" y="1058910"/>
                <a:ext cx="10865427" cy="2041136"/>
              </a:xfrm>
              <a:prstGeom prst="rect">
                <a:avLst/>
              </a:prstGeom>
            </p:spPr>
            <p:txBody>
              <a:bodyPr wrap="square">
                <a:spAutoFit/>
              </a:bodyPr>
              <a:lstStyle/>
              <a:p>
                <a:pPr marL="629920" marR="0" indent="-629920" algn="just">
                  <a:spcBef>
                    <a:spcPts val="0"/>
                  </a:spcBef>
                  <a:spcAft>
                    <a:spcPts val="0"/>
                  </a:spcAft>
                  <a:tabLst>
                    <a:tab pos="629920" algn="l"/>
                  </a:tabLst>
                </a:pPr>
                <a:r>
                  <a:rPr lang="en-US" sz="3200" b="1">
                    <a:solidFill>
                      <a:srgbClr val="0000FF"/>
                    </a:solidFill>
                    <a:latin typeface="Varpada"/>
                    <a:ea typeface="Times New Roman" panose="02020603050405020304" pitchFamily="18" charset="0"/>
                  </a:rPr>
                  <a:t>Câu 5.</a:t>
                </a:r>
                <a:r>
                  <a:rPr lang="en-US" sz="3200" b="1">
                    <a:solidFill>
                      <a:srgbClr val="FF00FF"/>
                    </a:solidFill>
                    <a:effectLst/>
                    <a:latin typeface="Varpada"/>
                    <a:ea typeface="Times New Roman" panose="02020603050405020304" pitchFamily="18" charset="0"/>
                  </a:rPr>
                  <a:t> </a:t>
                </a:r>
                <a:r>
                  <a:rPr lang="en-US" sz="3200">
                    <a:effectLst/>
                    <a:latin typeface="Varpada"/>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en-US" sz="3200">
                    <a:effectLst/>
                    <a:latin typeface="Varpada"/>
                    <a:ea typeface="Times New Roman" panose="02020603050405020304" pitchFamily="18" charset="0"/>
                  </a:rPr>
                  <a:t>. 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en-US" sz="3200">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𝑁</m:t>
                    </m:r>
                  </m:oMath>
                </a14:m>
                <a:r>
                  <a:rPr lang="en-US" sz="3200">
                    <a:effectLst/>
                    <a:latin typeface="Varpada"/>
                    <a:ea typeface="Times New Roman" panose="02020603050405020304" pitchFamily="18" charset="0"/>
                  </a:rPr>
                  <a:t> lần lượt là trung điểm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m:t>
                    </m:r>
                  </m:oMath>
                </a14:m>
                <a:r>
                  <a:rPr lang="en-US" sz="3200">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𝑆𝐵</m:t>
                    </m:r>
                  </m:oMath>
                </a14:m>
                <a:r>
                  <a:rPr lang="en-US" sz="3200">
                    <a:effectLst/>
                    <a:latin typeface="Varpada"/>
                    <a:ea typeface="Times New Roman" panose="02020603050405020304" pitchFamily="18" charset="0"/>
                  </a:rPr>
                  <a:t>. Tính tỉ số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𝑀𝑁𝐶</m:t>
                            </m:r>
                          </m:sub>
                        </m:sSub>
                      </m:den>
                    </m:f>
                  </m:oMath>
                </a14:m>
                <a:r>
                  <a:rPr lang="en-US"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a:p>
                <a:pPr marL="629920" marR="0" algn="just">
                  <a:spcBef>
                    <a:spcPts val="0"/>
                  </a:spcBef>
                  <a:spcAft>
                    <a:spcPts val="0"/>
                  </a:spcAft>
                  <a:tabLst>
                    <a:tab pos="2160270" algn="l"/>
                    <a:tab pos="3599815" algn="l"/>
                    <a:tab pos="5039995" algn="l"/>
                  </a:tabLst>
                </a:pPr>
                <a:r>
                  <a:rPr lang="en-US" sz="3200" b="1">
                    <a:solidFill>
                      <a:srgbClr val="0000FF"/>
                    </a:solidFill>
                    <a:effectLst/>
                    <a:latin typeface="Varpada"/>
                    <a:ea typeface="Times New Roman" panose="02020603050405020304" pitchFamily="18" charset="0"/>
                  </a:rPr>
                  <a:t>A.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oMath>
                </a14:m>
                <a:r>
                  <a:rPr lang="pt-BR"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B</a:t>
                </a:r>
                <a:r>
                  <a:rPr lang="en-US"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oMath>
                </a14:m>
                <a:r>
                  <a:rPr lang="pt-BR"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pt-BR" sz="3200" b="1" smtClean="0">
                    <a:solidFill>
                      <a:srgbClr val="0000FF"/>
                    </a:solidFill>
                    <a:effectLst/>
                    <a:latin typeface="Varpada"/>
                    <a:ea typeface="Times New Roman" panose="02020603050405020304" pitchFamily="18" charset="0"/>
                  </a:rPr>
                  <a:t>C</a:t>
                </a:r>
                <a:r>
                  <a:rPr lang="pt-BR" sz="3200" b="1">
                    <a:solidFill>
                      <a:srgbClr val="0000FF"/>
                    </a:solidFill>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oMath>
                </a14:m>
                <a:r>
                  <a:rPr lang="pt-BR"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pt-BR" sz="3200" b="1" smtClean="0">
                    <a:solidFill>
                      <a:srgbClr val="0000FF"/>
                    </a:solidFill>
                    <a:effectLst/>
                    <a:latin typeface="Varpada"/>
                    <a:ea typeface="Times New Roman" panose="02020603050405020304" pitchFamily="18" charset="0"/>
                  </a:rPr>
                  <a:t>D</a:t>
                </a:r>
                <a:r>
                  <a:rPr lang="pt-BR" sz="3200" b="1">
                    <a:solidFill>
                      <a:srgbClr val="0000FF"/>
                    </a:solidFill>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oMath>
                </a14:m>
                <a:r>
                  <a:rPr lang="pt-BR" sz="3200">
                    <a:solidFill>
                      <a:srgbClr val="000000"/>
                    </a:solidFill>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5814" y="1058910"/>
                <a:ext cx="10865427" cy="2041136"/>
              </a:xfrm>
              <a:prstGeom prst="rect">
                <a:avLst/>
              </a:prstGeom>
              <a:blipFill rotWithShape="0">
                <a:blip r:embed="rId2"/>
                <a:stretch>
                  <a:fillRect l="-1459" t="-3881" r="-1403" b="-3284"/>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3730336" y="3141945"/>
            <a:ext cx="3886200" cy="3617448"/>
          </a:xfrm>
          <a:prstGeom prst="rect">
            <a:avLst/>
          </a:prstGeom>
        </p:spPr>
      </p:pic>
      <p:sp>
        <p:nvSpPr>
          <p:cNvPr id="5" name="Oval 4"/>
          <p:cNvSpPr/>
          <p:nvPr/>
        </p:nvSpPr>
        <p:spPr>
          <a:xfrm>
            <a:off x="8760685" y="2371172"/>
            <a:ext cx="540902" cy="60062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6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253797" y="165131"/>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00891" y="1190368"/>
                <a:ext cx="11831781" cy="2117759"/>
              </a:xfrm>
              <a:prstGeom prst="rect">
                <a:avLst/>
              </a:prstGeom>
            </p:spPr>
            <p:txBody>
              <a:bodyPr wrap="square">
                <a:spAutoFit/>
              </a:bodyPr>
              <a:lstStyle/>
              <a:p>
                <a:pPr algn="just">
                  <a:tabLst>
                    <a:tab pos="629920" algn="l"/>
                  </a:tabLst>
                </a:pPr>
                <a:r>
                  <a:rPr lang="en-US" sz="3200" b="1">
                    <a:solidFill>
                      <a:srgbClr val="0000FF"/>
                    </a:solidFill>
                    <a:latin typeface="Times New Roman" panose="02020603050405020304" pitchFamily="18" charset="0"/>
                    <a:ea typeface="Times New Roman" panose="02020603050405020304" pitchFamily="18" charset="0"/>
                  </a:rPr>
                  <a:t>Câu 6.</a:t>
                </a:r>
                <a:r>
                  <a:rPr lang="en-US" sz="3200" b="1">
                    <a:solidFill>
                      <a:srgbClr val="FF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en-US" sz="3200">
                    <a:effectLst/>
                    <a:latin typeface="Times New Roman" panose="02020603050405020304" pitchFamily="18" charset="0"/>
                    <a:ea typeface="Times New Roman" panose="02020603050405020304" pitchFamily="18" charset="0"/>
                  </a:rPr>
                  <a:t>, 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en-US" sz="3200">
                    <a:effectLst/>
                    <a:latin typeface="Times New Roman" panose="02020603050405020304" pitchFamily="18" charset="0"/>
                    <a:ea typeface="Times New Roman" panose="02020603050405020304" pitchFamily="18" charset="0"/>
                  </a:rPr>
                  <a:t> là trung điểm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𝑆𝐵</m:t>
                    </m:r>
                  </m:oMath>
                </a14:m>
                <a:r>
                  <a:rPr lang="en-US" sz="3200">
                    <a:effectLst/>
                    <a:latin typeface="Times New Roman" panose="02020603050405020304" pitchFamily="18" charset="0"/>
                    <a:ea typeface="Times New Roman" panose="02020603050405020304" pitchFamily="18" charset="0"/>
                  </a:rPr>
                  <a:t>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𝑁</m:t>
                    </m:r>
                  </m:oMath>
                </a14:m>
                <a:r>
                  <a:rPr lang="en-US" sz="3200">
                    <a:effectLst/>
                    <a:latin typeface="Times New Roman" panose="02020603050405020304" pitchFamily="18" charset="0"/>
                    <a:ea typeface="Times New Roman" panose="02020603050405020304" pitchFamily="18" charset="0"/>
                  </a:rPr>
                  <a:t> là điểm thuộc cạnh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𝑆𝐶</m:t>
                    </m:r>
                  </m:oMath>
                </a14:m>
                <a:r>
                  <a:rPr lang="en-US" sz="3200">
                    <a:effectLst/>
                    <a:latin typeface="Times New Roman" panose="02020603050405020304" pitchFamily="18" charset="0"/>
                    <a:ea typeface="Times New Roman" panose="02020603050405020304" pitchFamily="18" charset="0"/>
                  </a:rPr>
                  <a:t> sao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𝑆𝑁</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𝑁𝐶</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Tính </a:t>
                </a:r>
                <a:r>
                  <a:rPr lang="en-US" sz="3200">
                    <a:effectLst/>
                    <a:latin typeface="Times New Roman" panose="02020603050405020304" pitchFamily="18" charset="0"/>
                    <a:ea typeface="Times New Roman" panose="02020603050405020304" pitchFamily="18" charset="0"/>
                  </a:rPr>
                  <a:t>tỉ số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𝐴𝑀𝑁</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den>
                    </m:f>
                  </m:oMath>
                </a14:m>
                <a:r>
                  <a:rPr lang="en-US" sz="3200">
                    <a:effectLst/>
                    <a:latin typeface="Times New Roman" panose="02020603050405020304" pitchFamily="18" charset="0"/>
                    <a:ea typeface="Times New Roman" panose="02020603050405020304" pitchFamily="18" charset="0"/>
                  </a:rPr>
                  <a:t>.</a:t>
                </a:r>
              </a:p>
              <a:p>
                <a:pPr algn="just">
                  <a:tabLst>
                    <a:tab pos="2160270" algn="l"/>
                    <a:tab pos="3599815" algn="l"/>
                    <a:tab pos="5039995" algn="l"/>
                  </a:tabLst>
                </a:pPr>
                <a:r>
                  <a:rPr lang="en-US" sz="3200" b="1" smtClean="0">
                    <a:solidFill>
                      <a:srgbClr val="0000FF"/>
                    </a:solidFill>
                    <a:effectLst/>
                    <a:latin typeface="Times New Roman" panose="02020603050405020304" pitchFamily="18" charset="0"/>
                    <a:ea typeface="Times New Roman" panose="02020603050405020304" pitchFamily="18" charset="0"/>
                  </a:rPr>
                  <a:t>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𝑨𝑴𝑵</m:t>
                            </m:r>
                          </m:sub>
                        </m:sSub>
                      </m:num>
                      <m:den>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𝑨𝑩𝑪</m:t>
                            </m:r>
                          </m:sub>
                        </m:sSub>
                      </m:den>
                    </m:f>
                    <m:r>
                      <a:rPr lang="en-US" sz="3200" b="1" i="1">
                        <a:solidFill>
                          <a:srgbClr val="0000FF"/>
                        </a:solidFill>
                        <a:effectLst/>
                        <a:latin typeface="Cambria Math" panose="02040503050406030204" pitchFamily="18" charset="0"/>
                        <a:ea typeface="Times New Roman" panose="02020603050405020304" pitchFamily="18" charset="0"/>
                      </a:rPr>
                      <m:t>=</m:t>
                    </m:r>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𝟏</m:t>
                        </m:r>
                      </m:num>
                      <m:den>
                        <m:r>
                          <a:rPr lang="en-US" sz="3200" b="1" i="1">
                            <a:solidFill>
                              <a:srgbClr val="0000FF"/>
                            </a:solidFill>
                            <a:effectLst/>
                            <a:latin typeface="Cambria Math" panose="02040503050406030204" pitchFamily="18" charset="0"/>
                            <a:ea typeface="Times New Roman" panose="02020603050405020304" pitchFamily="18" charset="0"/>
                          </a:rPr>
                          <m:t>𝟑</m:t>
                        </m:r>
                      </m:den>
                    </m:f>
                  </m:oMath>
                </a14:m>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𝑨𝑴𝑵</m:t>
                            </m:r>
                          </m:sub>
                        </m:sSub>
                      </m:num>
                      <m:den>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𝑨𝑩𝑪</m:t>
                            </m:r>
                          </m:sub>
                        </m:sSub>
                      </m:den>
                    </m:f>
                    <m:r>
                      <a:rPr lang="en-US" sz="3200" b="1" i="1">
                        <a:solidFill>
                          <a:srgbClr val="0000FF"/>
                        </a:solidFill>
                        <a:effectLst/>
                        <a:latin typeface="Cambria Math" panose="02040503050406030204" pitchFamily="18" charset="0"/>
                        <a:ea typeface="Times New Roman" panose="02020603050405020304" pitchFamily="18" charset="0"/>
                      </a:rPr>
                      <m:t>=</m:t>
                    </m:r>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𝟐</m:t>
                        </m:r>
                      </m:num>
                      <m:den>
                        <m:r>
                          <a:rPr lang="en-US" sz="3200" b="1" i="1">
                            <a:solidFill>
                              <a:srgbClr val="0000FF"/>
                            </a:solidFill>
                            <a:effectLst/>
                            <a:latin typeface="Cambria Math" panose="02040503050406030204" pitchFamily="18" charset="0"/>
                            <a:ea typeface="Times New Roman" panose="02020603050405020304" pitchFamily="18" charset="0"/>
                          </a:rPr>
                          <m:t>𝟑</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𝑨𝑴𝑵</m:t>
                            </m:r>
                          </m:sub>
                        </m:sSub>
                      </m:num>
                      <m:den>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𝑨𝑩𝑪</m:t>
                            </m:r>
                          </m:sub>
                        </m:sSub>
                      </m:den>
                    </m:f>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𝟐</m:t>
                    </m:r>
                  </m:oMath>
                </a14:m>
                <a:r>
                  <a:rPr lang="en-US" sz="320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𝑨𝑴𝑵</m:t>
                            </m:r>
                          </m:sub>
                        </m:sSub>
                      </m:num>
                      <m:den>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𝑺</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𝑨𝑩𝑪</m:t>
                            </m:r>
                          </m:sub>
                        </m:sSub>
                      </m:den>
                    </m:f>
                    <m:r>
                      <a:rPr lang="en-US" sz="3200" b="1" i="1">
                        <a:solidFill>
                          <a:srgbClr val="0000FF"/>
                        </a:solidFill>
                        <a:effectLst/>
                        <a:latin typeface="Cambria Math" panose="02040503050406030204" pitchFamily="18" charset="0"/>
                        <a:ea typeface="Times New Roman" panose="02020603050405020304" pitchFamily="18" charset="0"/>
                      </a:rPr>
                      <m:t>=</m:t>
                    </m:r>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𝟏</m:t>
                        </m:r>
                      </m:num>
                      <m:den>
                        <m:r>
                          <a:rPr lang="en-US" sz="3200" b="1" i="1">
                            <a:solidFill>
                              <a:srgbClr val="0000FF"/>
                            </a:solidFill>
                            <a:effectLst/>
                            <a:latin typeface="Cambria Math" panose="02040503050406030204" pitchFamily="18" charset="0"/>
                            <a:ea typeface="Times New Roman" panose="02020603050405020304" pitchFamily="18" charset="0"/>
                          </a:rPr>
                          <m:t>𝟐</m:t>
                        </m:r>
                      </m:den>
                    </m:f>
                  </m:oMath>
                </a14:m>
                <a:r>
                  <a:rPr lang="en-US" sz="3200">
                    <a:effectLst/>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00891" y="1190368"/>
                <a:ext cx="11831781" cy="2117759"/>
              </a:xfrm>
              <a:prstGeom prst="rect">
                <a:avLst/>
              </a:prstGeom>
              <a:blipFill rotWithShape="0">
                <a:blip r:embed="rId2"/>
                <a:stretch>
                  <a:fillRect l="-1340" t="-4023" r="-1288"/>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518309" y="3308127"/>
            <a:ext cx="4002236" cy="3449692"/>
          </a:xfrm>
          <a:prstGeom prst="rect">
            <a:avLst/>
          </a:prstGeom>
        </p:spPr>
      </p:pic>
      <p:sp>
        <p:nvSpPr>
          <p:cNvPr id="5" name="Oval 4"/>
          <p:cNvSpPr/>
          <p:nvPr/>
        </p:nvSpPr>
        <p:spPr>
          <a:xfrm>
            <a:off x="200891" y="2641337"/>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4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47315" y="237868"/>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5467" y="1259809"/>
                <a:ext cx="11281063" cy="1569660"/>
              </a:xfrm>
              <a:prstGeom prst="rect">
                <a:avLst/>
              </a:prstGeom>
            </p:spPr>
            <p:txBody>
              <a:bodyPr wrap="square">
                <a:spAutoFit/>
              </a:bodyPr>
              <a:lstStyle/>
              <a:p>
                <a:pPr algn="just">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effectLst/>
                    <a:latin typeface="Times New Roman" panose="02020603050405020304" pitchFamily="18" charset="0"/>
                    <a:ea typeface="Times New Roman" panose="02020603050405020304" pitchFamily="18" charset="0"/>
                  </a:rPr>
                  <a:t>7</a:t>
                </a:r>
                <a:r>
                  <a:rPr lang="vi-VN" sz="3200" b="1">
                    <a:solidFill>
                      <a:srgbClr val="0000FF"/>
                    </a:solidFill>
                    <a:effectLst/>
                    <a:latin typeface="Times New Roman" panose="02020603050405020304" pitchFamily="18" charset="0"/>
                    <a:ea typeface="Times New Roman" panose="02020603050405020304" pitchFamily="18" charset="0"/>
                  </a:rPr>
                  <a:t>. </a:t>
                </a:r>
                <a:r>
                  <a:rPr lang="vi-VN" sz="3200" b="1">
                    <a:solidFill>
                      <a:srgbClr val="FF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Nếu ba kích thước của khối hộp chữ nhật tăng lên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rPr>
                  <a:t> lần thì thể tích của nó tăng lên</a:t>
                </a:r>
              </a:p>
              <a:p>
                <a:pPr algn="just">
                  <a:tabLst>
                    <a:tab pos="2160270" algn="l"/>
                    <a:tab pos="3599815" algn="l"/>
                    <a:tab pos="5039995" algn="l"/>
                  </a:tabLst>
                </a:pPr>
                <a:r>
                  <a:rPr lang="en-US" sz="3200" b="1" smtClean="0">
                    <a:solidFill>
                      <a:srgbClr val="0000FF"/>
                    </a:solidFill>
                    <a:effectLst/>
                    <a:latin typeface="Times New Roman" panose="02020603050405020304" pitchFamily="18" charset="0"/>
                    <a:ea typeface="Times New Roman" panose="02020603050405020304" pitchFamily="18" charset="0"/>
                  </a:rPr>
                  <a:t>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𝑘</m:t>
                        </m:r>
                      </m:e>
                      <m:sup>
                        <m:r>
                          <a:rPr lang="en-US" sz="3200" i="1">
                            <a:effectLst/>
                            <a:latin typeface="Cambria Math" panose="02040503050406030204" pitchFamily="18" charset="0"/>
                            <a:ea typeface="Times New Roman" panose="02020603050405020304" pitchFamily="18" charset="0"/>
                          </a:rPr>
                          <m:t>3</m:t>
                        </m:r>
                      </m:sup>
                    </m:sSup>
                  </m:oMath>
                </a14:m>
                <a:r>
                  <a:rPr lang="en-US" sz="3200">
                    <a:solidFill>
                      <a:srgbClr val="000000"/>
                    </a:solidFill>
                    <a:effectLst/>
                    <a:latin typeface="Times New Roman" panose="02020603050405020304" pitchFamily="18" charset="0"/>
                    <a:ea typeface="Times New Roman" panose="02020603050405020304" pitchFamily="18" charset="0"/>
                  </a:rPr>
                  <a:t>lần.</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𝑘</m:t>
                    </m:r>
                  </m:oMath>
                </a14:m>
                <a:r>
                  <a:rPr lang="en-US" sz="3200">
                    <a:solidFill>
                      <a:srgbClr val="000000"/>
                    </a:solidFill>
                    <a:effectLst/>
                    <a:latin typeface="Times New Roman" panose="02020603050405020304" pitchFamily="18" charset="0"/>
                    <a:ea typeface="Times New Roman" panose="02020603050405020304" pitchFamily="18" charset="0"/>
                  </a:rPr>
                  <a:t> lần.</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8</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𝑘</m:t>
                        </m:r>
                      </m:e>
                      <m:sup>
                        <m:r>
                          <a:rPr lang="en-US" sz="3200" i="1">
                            <a:effectLst/>
                            <a:latin typeface="Cambria Math" panose="02040503050406030204" pitchFamily="18" charset="0"/>
                            <a:ea typeface="Times New Roman" panose="02020603050405020304" pitchFamily="18" charset="0"/>
                          </a:rPr>
                          <m:t>3</m:t>
                        </m:r>
                      </m:sup>
                    </m:sSup>
                  </m:oMath>
                </a14:m>
                <a:r>
                  <a:rPr lang="en-US" sz="3200">
                    <a:solidFill>
                      <a:srgbClr val="000000"/>
                    </a:solidFill>
                    <a:effectLst/>
                    <a:latin typeface="Times New Roman" panose="02020603050405020304" pitchFamily="18" charset="0"/>
                    <a:ea typeface="Times New Roman" panose="02020603050405020304" pitchFamily="18" charset="0"/>
                  </a:rPr>
                  <a:t> lần.</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𝑘</m:t>
                        </m:r>
                      </m:e>
                      <m:sup>
                        <m:r>
                          <a:rPr lang="en-US" sz="3200" i="1">
                            <a:effectLst/>
                            <a:latin typeface="Cambria Math" panose="02040503050406030204" pitchFamily="18" charset="0"/>
                            <a:ea typeface="Times New Roman" panose="02020603050405020304" pitchFamily="18" charset="0"/>
                          </a:rPr>
                          <m:t>2</m:t>
                        </m:r>
                      </m:sup>
                    </m:sSup>
                  </m:oMath>
                </a14:m>
                <a:r>
                  <a:rPr lang="en-US" sz="3200">
                    <a:solidFill>
                      <a:srgbClr val="000000"/>
                    </a:solidFill>
                    <a:effectLst/>
                    <a:latin typeface="Times New Roman" panose="02020603050405020304" pitchFamily="18" charset="0"/>
                    <a:ea typeface="Times New Roman" panose="02020603050405020304" pitchFamily="18" charset="0"/>
                  </a:rPr>
                  <a:t> lần</a:t>
                </a:r>
                <a:r>
                  <a:rPr lang="en-US" sz="3200">
                    <a:effectLst/>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55467" y="1259809"/>
                <a:ext cx="11281063" cy="1569660"/>
              </a:xfrm>
              <a:prstGeom prst="rect">
                <a:avLst/>
              </a:prstGeom>
              <a:blipFill rotWithShape="0">
                <a:blip r:embed="rId2"/>
                <a:stretch>
                  <a:fillRect l="-1405" t="-5447" r="-1351" b="-11673"/>
                </a:stretch>
              </a:blipFill>
            </p:spPr>
            <p:txBody>
              <a:bodyPr/>
              <a:lstStyle/>
              <a:p>
                <a:r>
                  <a:rPr lang="en-US">
                    <a:noFill/>
                  </a:rPr>
                  <a:t> </a:t>
                </a:r>
              </a:p>
            </p:txBody>
          </p:sp>
        </mc:Fallback>
      </mc:AlternateContent>
      <p:sp>
        <p:nvSpPr>
          <p:cNvPr id="5" name="Oval 4"/>
          <p:cNvSpPr/>
          <p:nvPr/>
        </p:nvSpPr>
        <p:spPr>
          <a:xfrm>
            <a:off x="5926282" y="2353533"/>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5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971798" y="269040"/>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98317" y="995712"/>
                <a:ext cx="11322627" cy="2107308"/>
              </a:xfrm>
              <a:prstGeom prst="rect">
                <a:avLst/>
              </a:prstGeom>
            </p:spPr>
            <p:txBody>
              <a:bodyPr wrap="square">
                <a:spAutoFit/>
              </a:bodyPr>
              <a:lstStyle/>
              <a:p>
                <a:pPr algn="just"/>
                <a:r>
                  <a:rPr lang="en-US" sz="3200" b="1">
                    <a:solidFill>
                      <a:srgbClr val="0000FF"/>
                    </a:solidFill>
                    <a:latin typeface="Times New Roman" panose="02020603050405020304" pitchFamily="18" charset="0"/>
                    <a:ea typeface="Times New Roman" panose="02020603050405020304" pitchFamily="18" charset="0"/>
                  </a:rPr>
                  <a:t>Câu 8. </a:t>
                </a:r>
                <a:r>
                  <a:rPr lang="en-US" sz="3200">
                    <a:effectLst/>
                    <a:latin typeface="Times New Roman" panose="02020603050405020304" pitchFamily="18" charset="0"/>
                    <a:ea typeface="Times New Roman" panose="02020603050405020304" pitchFamily="18" charset="0"/>
                  </a:rPr>
                  <a:t>Cho lăng trụ đứng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m:t>
                    </m:r>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oMath>
                </a14:m>
                <a:r>
                  <a:rPr lang="en-US" sz="3200">
                    <a:effectLst/>
                    <a:latin typeface="Times New Roman" panose="02020603050405020304" pitchFamily="18" charset="0"/>
                    <a:ea typeface="Times New Roman" panose="02020603050405020304" pitchFamily="18" charset="0"/>
                  </a:rPr>
                  <a:t>. 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en-US" sz="3200">
                    <a:effectLst/>
                    <a:latin typeface="Times New Roman" panose="02020603050405020304" pitchFamily="18" charset="0"/>
                    <a:ea typeface="Times New Roman" panose="02020603050405020304" pitchFamily="18" charset="0"/>
                  </a:rPr>
                  <a:t> là trung điểm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𝐴𝐴</m:t>
                    </m:r>
                    <m:r>
                      <a:rPr lang="en-US" sz="3200" i="1">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Tỉ số thể tích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𝑀</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𝐴𝐵𝐶</m:t>
                            </m:r>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sub>
                        </m:sSub>
                      </m:den>
                    </m:f>
                  </m:oMath>
                </a14:m>
                <a:r>
                  <a:rPr lang="en-US" sz="3200">
                    <a:effectLst/>
                    <a:latin typeface="Times New Roman" panose="02020603050405020304" pitchFamily="18" charset="0"/>
                    <a:ea typeface="Times New Roman" panose="02020603050405020304" pitchFamily="18" charset="0"/>
                  </a:rPr>
                  <a:t> bằng?</a:t>
                </a:r>
              </a:p>
              <a:p>
                <a:pPr algn="just"/>
                <a:r>
                  <a:rPr lang="en-US" sz="3200" b="1">
                    <a:solidFill>
                      <a:srgbClr val="FF0000"/>
                    </a:solidFill>
                    <a:effectLst/>
                    <a:latin typeface="Times New Roman" panose="02020603050405020304" pitchFamily="18" charset="0"/>
                    <a:ea typeface="Times New Roman" panose="02020603050405020304" pitchFamily="18" charset="0"/>
                  </a:rPr>
                  <a:t>     </a:t>
                </a:r>
                <a:r>
                  <a:rPr lang="en-US" sz="3200" b="1" smtClean="0">
                    <a:solidFill>
                      <a:srgbClr val="FF0000"/>
                    </a:solidFill>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A.</a:t>
                </a:r>
                <a:r>
                  <a:rPr lang="en-US" sz="3200" b="1">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fr-FR" sz="3200" b="1" i="1">
                            <a:solidFill>
                              <a:srgbClr val="0000FF"/>
                            </a:solidFill>
                            <a:effectLst/>
                            <a:latin typeface="Cambria Math" panose="02040503050406030204" pitchFamily="18" charset="0"/>
                            <a:ea typeface="Times New Roman" panose="02020603050405020304" pitchFamily="18" charset="0"/>
                          </a:rPr>
                          <m:t>𝟏</m:t>
                        </m:r>
                      </m:num>
                      <m:den>
                        <m:r>
                          <a:rPr lang="fr-FR" sz="3200" b="1" i="1">
                            <a:solidFill>
                              <a:srgbClr val="0000FF"/>
                            </a:solidFill>
                            <a:effectLst/>
                            <a:latin typeface="Cambria Math" panose="02040503050406030204" pitchFamily="18" charset="0"/>
                            <a:ea typeface="Times New Roman" panose="02020603050405020304" pitchFamily="18" charset="0"/>
                          </a:rPr>
                          <m:t>𝟔</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B</a:t>
                </a:r>
                <a:r>
                  <a:rPr lang="en-US" sz="3200">
                    <a:effectLst/>
                    <a:latin typeface="Times New Roman" panose="02020603050405020304" pitchFamily="18" charset="0"/>
                    <a:ea typeface="Times New Roman" panose="02020603050405020304" pitchFamily="18" charset="0"/>
                  </a:rPr>
                  <a:t>.</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fr-FR" sz="3200" b="1" i="1">
                            <a:solidFill>
                              <a:srgbClr val="0000FF"/>
                            </a:solidFill>
                            <a:effectLst/>
                            <a:latin typeface="Cambria Math" panose="02040503050406030204" pitchFamily="18" charset="0"/>
                            <a:ea typeface="Times New Roman" panose="02020603050405020304" pitchFamily="18" charset="0"/>
                          </a:rPr>
                          <m:t>𝟏</m:t>
                        </m:r>
                      </m:num>
                      <m:den>
                        <m:r>
                          <a:rPr lang="fr-FR" sz="3200" b="1" i="1">
                            <a:solidFill>
                              <a:srgbClr val="0000FF"/>
                            </a:solidFill>
                            <a:effectLst/>
                            <a:latin typeface="Cambria Math" panose="02040503050406030204" pitchFamily="18" charset="0"/>
                            <a:ea typeface="Times New Roman" panose="02020603050405020304" pitchFamily="18" charset="0"/>
                          </a:rPr>
                          <m:t>𝟑</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a:effectLst/>
                    <a:latin typeface="Times New Roman" panose="02020603050405020304" pitchFamily="18" charset="0"/>
                    <a:ea typeface="Times New Roman" panose="02020603050405020304" pitchFamily="18" charset="0"/>
                  </a:rPr>
                  <a:t>.</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fr-FR" sz="3200" b="1" i="1">
                            <a:solidFill>
                              <a:srgbClr val="0000FF"/>
                            </a:solidFill>
                            <a:effectLst/>
                            <a:latin typeface="Cambria Math" panose="02040503050406030204" pitchFamily="18" charset="0"/>
                            <a:ea typeface="Times New Roman" panose="02020603050405020304" pitchFamily="18" charset="0"/>
                          </a:rPr>
                          <m:t>𝟏</m:t>
                        </m:r>
                      </m:num>
                      <m:den>
                        <m:r>
                          <a:rPr lang="fr-FR" sz="3200" b="1" i="1">
                            <a:solidFill>
                              <a:srgbClr val="0000FF"/>
                            </a:solidFill>
                            <a:effectLst/>
                            <a:latin typeface="Cambria Math" panose="02040503050406030204" pitchFamily="18" charset="0"/>
                            <a:ea typeface="Times New Roman" panose="02020603050405020304" pitchFamily="18" charset="0"/>
                          </a:rPr>
                          <m:t>𝟏𝟐</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a:effectLst/>
                    <a:latin typeface="Times New Roman" panose="02020603050405020304" pitchFamily="18" charset="0"/>
                    <a:ea typeface="Times New Roman" panose="02020603050405020304" pitchFamily="18" charset="0"/>
                  </a:rPr>
                  <a:t>.</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fr-FR" sz="3200" b="1" i="1">
                            <a:solidFill>
                              <a:srgbClr val="0000FF"/>
                            </a:solidFill>
                            <a:effectLst/>
                            <a:latin typeface="Cambria Math" panose="02040503050406030204" pitchFamily="18" charset="0"/>
                            <a:ea typeface="Times New Roman" panose="02020603050405020304" pitchFamily="18" charset="0"/>
                          </a:rPr>
                          <m:t>𝟏</m:t>
                        </m:r>
                      </m:num>
                      <m:den>
                        <m:r>
                          <a:rPr lang="fr-FR" sz="3200" b="1" i="1">
                            <a:solidFill>
                              <a:srgbClr val="0000FF"/>
                            </a:solidFill>
                            <a:effectLst/>
                            <a:latin typeface="Cambria Math" panose="02040503050406030204" pitchFamily="18" charset="0"/>
                            <a:ea typeface="Times New Roman" panose="02020603050405020304" pitchFamily="18" charset="0"/>
                          </a:rPr>
                          <m:t>𝟐</m:t>
                        </m:r>
                      </m:den>
                    </m:f>
                  </m:oMath>
                </a14:m>
                <a:r>
                  <a:rPr lang="en-US" sz="3200">
                    <a:effectLst/>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98317" y="995712"/>
                <a:ext cx="11322627" cy="2107308"/>
              </a:xfrm>
              <a:prstGeom prst="rect">
                <a:avLst/>
              </a:prstGeom>
              <a:blipFill rotWithShape="0">
                <a:blip r:embed="rId2"/>
                <a:stretch>
                  <a:fillRect l="-1346" t="-4046" r="-1346" b="-2890"/>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936347" y="3267579"/>
            <a:ext cx="3098188" cy="3590421"/>
          </a:xfrm>
          <a:prstGeom prst="rect">
            <a:avLst/>
          </a:prstGeom>
        </p:spPr>
      </p:pic>
      <p:sp>
        <p:nvSpPr>
          <p:cNvPr id="5" name="Oval 4"/>
          <p:cNvSpPr/>
          <p:nvPr/>
        </p:nvSpPr>
        <p:spPr>
          <a:xfrm>
            <a:off x="1094509" y="2471396"/>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5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127661" y="196304"/>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32062" y="997349"/>
                <a:ext cx="8226138" cy="3769493"/>
              </a:xfrm>
              <a:prstGeom prst="rect">
                <a:avLst/>
              </a:prstGeom>
            </p:spPr>
            <p:txBody>
              <a:bodyPr wrap="square">
                <a:spAutoFit/>
              </a:bodyPr>
              <a:lstStyle/>
              <a:p>
                <a:pPr algn="just">
                  <a:tabLst>
                    <a:tab pos="629920" algn="l"/>
                  </a:tabLst>
                </a:pPr>
                <a:r>
                  <a:rPr lang="vi-VN" sz="3200" b="1">
                    <a:solidFill>
                      <a:srgbClr val="0000FF"/>
                    </a:solidFill>
                  </a:rPr>
                  <a:t>Câu </a:t>
                </a:r>
                <a:r>
                  <a:rPr lang="en-US" sz="3200" b="1">
                    <a:solidFill>
                      <a:srgbClr val="0000FF"/>
                    </a:solidFill>
                    <a:effectLst/>
                  </a:rPr>
                  <a:t>9</a:t>
                </a:r>
                <a:r>
                  <a:rPr lang="vi-VN" sz="3200" b="1">
                    <a:solidFill>
                      <a:srgbClr val="0000FF"/>
                    </a:solidFill>
                    <a:effectLst/>
                  </a:rPr>
                  <a:t>.</a:t>
                </a:r>
                <a:r>
                  <a:rPr lang="vi-VN" sz="3200" b="1">
                    <a:solidFill>
                      <a:srgbClr val="FF00FF"/>
                    </a:solidFill>
                    <a:effectLst/>
                  </a:rPr>
                  <a:t>  </a:t>
                </a:r>
                <a:r>
                  <a:rPr lang="en-US" sz="3200">
                    <a:effectLst/>
                  </a:rPr>
                  <a:t>Cho khối chóp </a:t>
                </a:r>
                <a14:m>
                  <m:oMath xmlns:m="http://schemas.openxmlformats.org/officeDocument/2006/math">
                    <m:r>
                      <a:rPr lang="en-US" sz="3200" i="1">
                        <a:effectLst/>
                        <a:latin typeface="Cambria Math" panose="02040503050406030204" pitchFamily="18" charset="0"/>
                      </a:rPr>
                      <m:t>𝑆𝐴𝐵𝐶</m:t>
                    </m:r>
                  </m:oMath>
                </a14:m>
                <a:r>
                  <a:rPr lang="en-US" sz="3200">
                    <a:effectLst/>
                  </a:rPr>
                  <a:t> có thể tích bằng </a:t>
                </a:r>
                <a14:m>
                  <m:oMath xmlns:m="http://schemas.openxmlformats.org/officeDocument/2006/math">
                    <m:r>
                      <a:rPr lang="en-US" sz="3200" i="1">
                        <a:effectLst/>
                        <a:latin typeface="Cambria Math" panose="02040503050406030204" pitchFamily="18" charset="0"/>
                      </a:rPr>
                      <m:t>5</m:t>
                    </m:r>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𝑎</m:t>
                        </m:r>
                      </m:e>
                      <m:sup>
                        <m:r>
                          <a:rPr lang="en-US" sz="3200" i="1">
                            <a:effectLst/>
                            <a:latin typeface="Cambria Math" panose="02040503050406030204" pitchFamily="18" charset="0"/>
                          </a:rPr>
                          <m:t>3</m:t>
                        </m:r>
                      </m:sup>
                    </m:sSup>
                  </m:oMath>
                </a14:m>
                <a:r>
                  <a:rPr lang="en-US" sz="3200">
                    <a:effectLst/>
                  </a:rPr>
                  <a:t>. Trên các cạnh </a:t>
                </a:r>
                <a14:m>
                  <m:oMath xmlns:m="http://schemas.openxmlformats.org/officeDocument/2006/math">
                    <m:r>
                      <a:rPr lang="en-US" sz="3200" i="1">
                        <a:effectLst/>
                        <a:latin typeface="Cambria Math" panose="02040503050406030204" pitchFamily="18" charset="0"/>
                      </a:rPr>
                      <m:t>𝑆𝐵</m:t>
                    </m:r>
                    <m:r>
                      <a:rPr lang="en-US" sz="3200" i="1">
                        <a:effectLst/>
                        <a:latin typeface="Cambria Math" panose="02040503050406030204" pitchFamily="18" charset="0"/>
                      </a:rPr>
                      <m:t>,</m:t>
                    </m:r>
                    <m:r>
                      <a:rPr lang="en-US" sz="3200" i="1">
                        <a:effectLst/>
                        <a:latin typeface="Cambria Math" panose="02040503050406030204" pitchFamily="18" charset="0"/>
                      </a:rPr>
                      <m:t>𝑆𝐶</m:t>
                    </m:r>
                  </m:oMath>
                </a14:m>
                <a:r>
                  <a:rPr lang="en-US" sz="3200">
                    <a:effectLst/>
                  </a:rPr>
                  <a:t> lần lượt lấy các điểm </a:t>
                </a:r>
                <a14:m>
                  <m:oMath xmlns:m="http://schemas.openxmlformats.org/officeDocument/2006/math">
                    <m:r>
                      <a:rPr lang="en-US" sz="3200" i="1">
                        <a:effectLst/>
                        <a:latin typeface="Cambria Math" panose="02040503050406030204" pitchFamily="18" charset="0"/>
                      </a:rPr>
                      <m:t>𝑀</m:t>
                    </m:r>
                  </m:oMath>
                </a14:m>
                <a:r>
                  <a:rPr lang="en-US" sz="3200">
                    <a:effectLst/>
                  </a:rPr>
                  <a:t> và </a:t>
                </a:r>
                <a14:m>
                  <m:oMath xmlns:m="http://schemas.openxmlformats.org/officeDocument/2006/math">
                    <m:r>
                      <a:rPr lang="en-US" sz="3200" i="1">
                        <a:effectLst/>
                        <a:latin typeface="Cambria Math" panose="02040503050406030204" pitchFamily="18" charset="0"/>
                      </a:rPr>
                      <m:t>𝑁</m:t>
                    </m:r>
                  </m:oMath>
                </a14:m>
                <a:r>
                  <a:rPr lang="en-US" sz="3200">
                    <a:effectLst/>
                  </a:rPr>
                  <a:t> </a:t>
                </a:r>
                <a:r>
                  <a:rPr lang="vi-VN" sz="3200">
                    <a:effectLst/>
                  </a:rPr>
                  <a:t>sao cho </a:t>
                </a:r>
                <a14:m>
                  <m:oMath xmlns:m="http://schemas.openxmlformats.org/officeDocument/2006/math">
                    <m:r>
                      <a:rPr lang="en-US" sz="3200" i="1">
                        <a:effectLst/>
                        <a:latin typeface="Cambria Math" panose="02040503050406030204" pitchFamily="18" charset="0"/>
                      </a:rPr>
                      <m:t>𝑆𝑀</m:t>
                    </m:r>
                    <m:r>
                      <a:rPr lang="en-US" sz="3200" i="1">
                        <a:effectLst/>
                        <a:latin typeface="Cambria Math" panose="02040503050406030204" pitchFamily="18" charset="0"/>
                      </a:rPr>
                      <m:t>=3</m:t>
                    </m:r>
                    <m:r>
                      <a:rPr lang="en-US" sz="3200" i="1">
                        <a:effectLst/>
                        <a:latin typeface="Cambria Math" panose="02040503050406030204" pitchFamily="18" charset="0"/>
                      </a:rPr>
                      <m:t>𝑀𝐵</m:t>
                    </m:r>
                  </m:oMath>
                </a14:m>
                <a:r>
                  <a:rPr lang="vi-VN" sz="3200">
                    <a:effectLst/>
                  </a:rPr>
                  <a:t>, </a:t>
                </a:r>
                <a14:m>
                  <m:oMath xmlns:m="http://schemas.openxmlformats.org/officeDocument/2006/math">
                    <m:r>
                      <a:rPr lang="en-US" sz="3200" i="1">
                        <a:effectLst/>
                        <a:latin typeface="Cambria Math" panose="02040503050406030204" pitchFamily="18" charset="0"/>
                      </a:rPr>
                      <m:t>𝑆𝑁</m:t>
                    </m:r>
                    <m:r>
                      <a:rPr lang="en-US" sz="3200" i="1">
                        <a:effectLst/>
                        <a:latin typeface="Cambria Math" panose="02040503050406030204" pitchFamily="18" charset="0"/>
                      </a:rPr>
                      <m:t>=4</m:t>
                    </m:r>
                    <m:r>
                      <a:rPr lang="en-US" sz="3200" i="1">
                        <a:effectLst/>
                        <a:latin typeface="Cambria Math" panose="02040503050406030204" pitchFamily="18" charset="0"/>
                      </a:rPr>
                      <m:t>𝑁𝐶</m:t>
                    </m:r>
                  </m:oMath>
                </a14:m>
                <a:r>
                  <a:rPr lang="en-US" sz="3200">
                    <a:effectLst/>
                  </a:rPr>
                  <a:t> </a:t>
                </a:r>
                <a:r>
                  <a:rPr lang="vi-VN" sz="3200">
                    <a:effectLst/>
                  </a:rPr>
                  <a:t>(tham khảo hình vẽ)</a:t>
                </a:r>
                <a:r>
                  <a:rPr lang="en-US" sz="3200" smtClean="0">
                    <a:effectLst/>
                  </a:rPr>
                  <a:t>.</a:t>
                </a:r>
              </a:p>
              <a:p>
                <a:pPr algn="just">
                  <a:tabLst>
                    <a:tab pos="629920" algn="l"/>
                  </a:tabLst>
                </a:pPr>
                <a:r>
                  <a:rPr lang="en-US" sz="3200" smtClean="0">
                    <a:effectLst/>
                  </a:rPr>
                  <a:t> </a:t>
                </a:r>
                <a:r>
                  <a:rPr lang="vi-VN" sz="3200">
                    <a:effectLst/>
                  </a:rPr>
                  <a:t>Tính thể tích </a:t>
                </a:r>
                <a14:m>
                  <m:oMath xmlns:m="http://schemas.openxmlformats.org/officeDocument/2006/math">
                    <m:r>
                      <a:rPr lang="vi-VN" sz="3200" i="1">
                        <a:effectLst/>
                        <a:latin typeface="Cambria Math" panose="02040503050406030204" pitchFamily="18" charset="0"/>
                      </a:rPr>
                      <m:t>𝑉</m:t>
                    </m:r>
                  </m:oMath>
                </a14:m>
                <a:r>
                  <a:rPr lang="vi-VN" sz="3200">
                    <a:effectLst/>
                  </a:rPr>
                  <a:t> của khối chóp </a:t>
                </a:r>
                <a14:m>
                  <m:oMath xmlns:m="http://schemas.openxmlformats.org/officeDocument/2006/math">
                    <m:r>
                      <a:rPr lang="vi-VN" sz="3200" i="1">
                        <a:effectLst/>
                        <a:latin typeface="Cambria Math" panose="02040503050406030204" pitchFamily="18" charset="0"/>
                      </a:rPr>
                      <m:t>𝐴𝑀𝑁𝐶𝐵</m:t>
                    </m:r>
                  </m:oMath>
                </a14:m>
                <a:r>
                  <a:rPr lang="vi-VN" sz="3200">
                    <a:effectLst/>
                  </a:rPr>
                  <a:t>.</a:t>
                </a:r>
                <a:endParaRPr lang="en-US" sz="3200">
                  <a:effectLst/>
                </a:endParaRPr>
              </a:p>
              <a:p>
                <a:pPr algn="just">
                  <a:tabLst>
                    <a:tab pos="2160270" algn="l"/>
                    <a:tab pos="3599815" algn="l"/>
                    <a:tab pos="5039995" algn="l"/>
                  </a:tabLst>
                </a:pP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𝑽</m:t>
                    </m:r>
                    <m:r>
                      <a:rPr lang="en-US" sz="3200" b="1" i="1">
                        <a:effectLst/>
                        <a:latin typeface="Cambria Math" panose="02040503050406030204" pitchFamily="18" charset="0"/>
                        <a:ea typeface="Times New Roman" panose="02020603050405020304" pitchFamily="18" charset="0"/>
                      </a:rPr>
                      <m:t>=</m:t>
                    </m:r>
                    <m:f>
                      <m:fPr>
                        <m:ctrlPr>
                          <a:rPr lang="en-US" sz="3200" b="1" i="1">
                            <a:effectLst/>
                            <a:latin typeface="Cambria Math" panose="02040503050406030204" pitchFamily="18" charset="0"/>
                            <a:ea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rPr>
                          <m:t>𝟑</m:t>
                        </m:r>
                      </m:num>
                      <m:den>
                        <m:r>
                          <a:rPr lang="en-US" sz="3200" b="1" i="1">
                            <a:effectLst/>
                            <a:latin typeface="Cambria Math" panose="02040503050406030204" pitchFamily="18" charset="0"/>
                            <a:ea typeface="Times New Roman" panose="02020603050405020304" pitchFamily="18" charset="0"/>
                          </a:rPr>
                          <m:t>𝟓</m:t>
                        </m:r>
                      </m:den>
                    </m:f>
                    <m:sSup>
                      <m:sSupPr>
                        <m:ctrlPr>
                          <a:rPr lang="en-US" sz="3200" b="1" i="1">
                            <a:effectLst/>
                            <a:latin typeface="Cambria Math" panose="02040503050406030204" pitchFamily="18" charset="0"/>
                            <a:ea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rPr>
                          <m:t>𝒂</m:t>
                        </m:r>
                      </m:e>
                      <m:sup>
                        <m:r>
                          <a:rPr lang="en-US" sz="3200" b="1" i="1">
                            <a:effectLst/>
                            <a:latin typeface="Cambria Math" panose="02040503050406030204" pitchFamily="18" charset="0"/>
                            <a:ea typeface="Times New Roman" panose="02020603050405020304" pitchFamily="18" charset="0"/>
                          </a:rPr>
                          <m:t>𝟑</m:t>
                        </m:r>
                      </m:sup>
                    </m:sSup>
                  </m:oMath>
                </a14:m>
                <a:r>
                  <a:rPr lang="en-US" sz="320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𝑽</m:t>
                    </m:r>
                    <m:r>
                      <a:rPr lang="en-US" sz="3200" b="1" i="1">
                        <a:effectLst/>
                        <a:latin typeface="Cambria Math" panose="02040503050406030204" pitchFamily="18" charset="0"/>
                        <a:ea typeface="Times New Roman" panose="02020603050405020304" pitchFamily="18" charset="0"/>
                      </a:rPr>
                      <m:t>=</m:t>
                    </m:r>
                    <m:f>
                      <m:fPr>
                        <m:ctrlPr>
                          <a:rPr lang="en-US" sz="3200" b="1" i="1">
                            <a:effectLst/>
                            <a:latin typeface="Cambria Math" panose="02040503050406030204" pitchFamily="18" charset="0"/>
                            <a:ea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rPr>
                          <m:t>𝟑</m:t>
                        </m:r>
                      </m:num>
                      <m:den>
                        <m:r>
                          <a:rPr lang="en-US" sz="3200" b="1" i="1">
                            <a:effectLst/>
                            <a:latin typeface="Cambria Math" panose="02040503050406030204" pitchFamily="18" charset="0"/>
                            <a:ea typeface="Times New Roman" panose="02020603050405020304" pitchFamily="18" charset="0"/>
                          </a:rPr>
                          <m:t>𝟒</m:t>
                        </m:r>
                      </m:den>
                    </m:f>
                    <m:sSup>
                      <m:sSupPr>
                        <m:ctrlPr>
                          <a:rPr lang="en-US" sz="3200" b="1" i="1">
                            <a:effectLst/>
                            <a:latin typeface="Cambria Math" panose="02040503050406030204" pitchFamily="18" charset="0"/>
                            <a:ea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rPr>
                          <m:t>𝒂</m:t>
                        </m:r>
                      </m:e>
                      <m:sup>
                        <m:r>
                          <a:rPr lang="en-US" sz="3200" b="1" i="1">
                            <a:effectLst/>
                            <a:latin typeface="Cambria Math" panose="02040503050406030204" pitchFamily="18" charset="0"/>
                            <a:ea typeface="Times New Roman" panose="02020603050405020304" pitchFamily="18" charset="0"/>
                          </a:rPr>
                          <m:t>𝟑</m:t>
                        </m:r>
                      </m:sup>
                    </m:sSup>
                  </m:oMath>
                </a14:m>
                <a:r>
                  <a:rPr lang="en-US" sz="3200">
                    <a:effectLst/>
                    <a:latin typeface="Times New Roman" panose="02020603050405020304" pitchFamily="18" charset="0"/>
                    <a:ea typeface="Times New Roman" panose="02020603050405020304" pitchFamily="18" charset="0"/>
                  </a:rPr>
                  <a:t>.	</a:t>
                </a:r>
                <a:endParaRPr lang="en-US" sz="3200" smtClean="0">
                  <a:effectLst/>
                  <a:latin typeface="Times New Roman" panose="02020603050405020304" pitchFamily="18" charset="0"/>
                  <a:ea typeface="Times New Roman" panose="02020603050405020304" pitchFamily="18" charset="0"/>
                </a:endParaRPr>
              </a:p>
              <a:p>
                <a:pPr algn="just">
                  <a:tabLst>
                    <a:tab pos="2160270" algn="l"/>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𝑽</m:t>
                    </m:r>
                    <m:r>
                      <a:rPr lang="en-US" sz="3200" b="1" i="1">
                        <a:effectLst/>
                        <a:latin typeface="Cambria Math" panose="02040503050406030204" pitchFamily="18" charset="0"/>
                        <a:ea typeface="Times New Roman" panose="02020603050405020304" pitchFamily="18" charset="0"/>
                      </a:rPr>
                      <m:t>=</m:t>
                    </m:r>
                    <m:sSup>
                      <m:sSupPr>
                        <m:ctrlPr>
                          <a:rPr lang="en-US" sz="3200" b="1" i="1">
                            <a:effectLst/>
                            <a:latin typeface="Cambria Math" panose="02040503050406030204" pitchFamily="18" charset="0"/>
                            <a:ea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rPr>
                          <m:t>𝒂</m:t>
                        </m:r>
                      </m:e>
                      <m:sup>
                        <m:r>
                          <a:rPr lang="en-US" sz="3200" b="1" i="1">
                            <a:effectLst/>
                            <a:latin typeface="Cambria Math" panose="02040503050406030204" pitchFamily="18" charset="0"/>
                            <a:ea typeface="Times New Roman" panose="02020603050405020304" pitchFamily="18" charset="0"/>
                          </a:rPr>
                          <m:t>𝟑</m:t>
                        </m:r>
                      </m:sup>
                    </m:sSup>
                  </m:oMath>
                </a14:m>
                <a:r>
                  <a:rPr lang="en-US" sz="320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𝑽</m:t>
                    </m:r>
                    <m:r>
                      <a:rPr lang="en-US" sz="3200" b="1" i="1">
                        <a:effectLst/>
                        <a:latin typeface="Cambria Math" panose="02040503050406030204" pitchFamily="18" charset="0"/>
                        <a:ea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rPr>
                      <m:t>𝟐</m:t>
                    </m:r>
                    <m:sSup>
                      <m:sSupPr>
                        <m:ctrlPr>
                          <a:rPr lang="en-US" sz="3200" b="1" i="1">
                            <a:effectLst/>
                            <a:latin typeface="Cambria Math" panose="02040503050406030204" pitchFamily="18" charset="0"/>
                            <a:ea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rPr>
                          <m:t>𝒂</m:t>
                        </m:r>
                      </m:e>
                      <m:sup>
                        <m:r>
                          <a:rPr lang="en-US" sz="3200" b="1" i="1">
                            <a:effectLst/>
                            <a:latin typeface="Cambria Math" panose="02040503050406030204" pitchFamily="18" charset="0"/>
                            <a:ea typeface="Times New Roman" panose="02020603050405020304" pitchFamily="18" charset="0"/>
                          </a:rPr>
                          <m:t>𝟑</m:t>
                        </m:r>
                      </m:sup>
                    </m:sSup>
                  </m:oMath>
                </a14:m>
                <a:r>
                  <a:rPr lang="en-US" sz="3200">
                    <a:effectLst/>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2062" y="997349"/>
                <a:ext cx="8226138" cy="3769493"/>
              </a:xfrm>
              <a:prstGeom prst="rect">
                <a:avLst/>
              </a:prstGeom>
              <a:blipFill rotWithShape="0">
                <a:blip r:embed="rId2"/>
                <a:stretch>
                  <a:fillRect l="-1852" t="-2427" r="-1852" b="-436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8625030" y="997349"/>
            <a:ext cx="3334906" cy="3673748"/>
          </a:xfrm>
          <a:prstGeom prst="rect">
            <a:avLst/>
          </a:prstGeom>
        </p:spPr>
      </p:pic>
      <p:sp>
        <p:nvSpPr>
          <p:cNvPr id="5" name="Oval 4"/>
          <p:cNvSpPr/>
          <p:nvPr/>
        </p:nvSpPr>
        <p:spPr>
          <a:xfrm>
            <a:off x="3849831" y="4195161"/>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4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048000" y="279432"/>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84018" y="1162873"/>
                <a:ext cx="11603182" cy="2062103"/>
              </a:xfrm>
              <a:prstGeom prst="rect">
                <a:avLst/>
              </a:prstGeom>
            </p:spPr>
            <p:txBody>
              <a:bodyPr wrap="square">
                <a:spAutoFit/>
              </a:bodyPr>
              <a:lstStyle/>
              <a:p>
                <a:pPr>
                  <a:tabLst>
                    <a:tab pos="629920" algn="l"/>
                  </a:tabLst>
                </a:pPr>
                <a:r>
                  <a:rPr lang="en-US" sz="3200" b="1" smtClean="0">
                    <a:solidFill>
                      <a:srgbClr val="0033CC"/>
                    </a:solidFill>
                    <a:latin typeface="Times New Roman" panose="02020603050405020304" pitchFamily="18" charset="0"/>
                    <a:ea typeface="Times New Roman" panose="02020603050405020304" pitchFamily="18" charset="0"/>
                  </a:rPr>
                  <a:t>Câu 10. </a:t>
                </a:r>
                <a:r>
                  <a:rPr lang="en-US" sz="3200">
                    <a:effectLst/>
                    <a:latin typeface="Times New Roman" panose="02020603050405020304" pitchFamily="18" charset="0"/>
                    <a:ea typeface="Times New Roman" panose="02020603050405020304" pitchFamily="18" charset="0"/>
                  </a:rPr>
                  <a:t>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oMath>
                </a14:m>
                <a:r>
                  <a:rPr lang="en-US" sz="3200">
                    <a:effectLst/>
                    <a:latin typeface="Times New Roman" panose="02020603050405020304" pitchFamily="18" charset="0"/>
                    <a:ea typeface="Times New Roman" panose="02020603050405020304" pitchFamily="18" charset="0"/>
                  </a:rPr>
                  <a:t> là thể tích của hình lập phương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𝐷</m:t>
                        </m:r>
                      </m:e>
                      <m:sup>
                        <m:r>
                          <a:rPr lang="en-US" sz="3200" i="1">
                            <a:effectLst/>
                            <a:latin typeface="Cambria Math" panose="02040503050406030204" pitchFamily="18" charset="0"/>
                            <a:ea typeface="Times New Roman" panose="02020603050405020304" pitchFamily="18" charset="0"/>
                          </a:rPr>
                          <m:t>′</m:t>
                        </m:r>
                      </m:sup>
                    </m:sSup>
                  </m:oMath>
                </a14:m>
                <a:r>
                  <a:rPr lang="en-US" sz="320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b="0" i="1" smtClean="0">
                            <a:effectLst/>
                            <a:latin typeface="Cambria Math" panose="02040503050406030204" pitchFamily="18" charset="0"/>
                            <a:ea typeface="Times New Roman" panose="02020603050405020304" pitchFamily="18" charset="0"/>
                          </a:rPr>
                          <m:t>1</m:t>
                        </m:r>
                      </m:sub>
                    </m:sSub>
                  </m:oMath>
                </a14:m>
                <a:r>
                  <a:rPr lang="en-US" sz="3200">
                    <a:effectLst/>
                    <a:latin typeface="Times New Roman" panose="02020603050405020304" pitchFamily="18" charset="0"/>
                    <a:ea typeface="Times New Roman" panose="02020603050405020304" pitchFamily="18" charset="0"/>
                  </a:rPr>
                  <a:t> là thể tích của khối tứ diện </a:t>
                </a:r>
                <a14:m>
                  <m:oMath xmlns:m="http://schemas.openxmlformats.org/officeDocument/2006/math">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𝐴𝐵𝐷</m:t>
                    </m:r>
                  </m:oMath>
                </a14:m>
                <a:r>
                  <a:rPr lang="en-US" sz="3200">
                    <a:effectLst/>
                    <a:latin typeface="Times New Roman" panose="02020603050405020304" pitchFamily="18" charset="0"/>
                    <a:ea typeface="Times New Roman" panose="02020603050405020304" pitchFamily="18" charset="0"/>
                  </a:rPr>
                  <a:t>. Hệ thức nào sau đây đúng.</a:t>
                </a:r>
              </a:p>
              <a:p>
                <a:pPr algn="just">
                  <a:tabLst>
                    <a:tab pos="2160270" algn="l"/>
                    <a:tab pos="3599815" algn="l"/>
                    <a:tab pos="5039995" algn="l"/>
                  </a:tabLst>
                </a:pP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𝑽</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𝟑</m:t>
                    </m:r>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𝟏</m:t>
                        </m:r>
                      </m:sub>
                    </m:sSub>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𝑽</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𝟒</m:t>
                    </m:r>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𝟏</m:t>
                        </m:r>
                      </m:sub>
                    </m:sSub>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endParaRPr lang="en-US" sz="3200" smtClean="0">
                  <a:effectLst/>
                  <a:latin typeface="Times New Roman" panose="02020603050405020304" pitchFamily="18" charset="0"/>
                  <a:ea typeface="Times New Roman" panose="02020603050405020304" pitchFamily="18" charset="0"/>
                </a:endParaRPr>
              </a:p>
              <a:p>
                <a:pPr algn="just">
                  <a:tabLst>
                    <a:tab pos="2160270" algn="l"/>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C</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𝑽</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𝟔</m:t>
                    </m:r>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𝟏</m:t>
                        </m:r>
                      </m:sub>
                    </m:sSub>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latin typeface="Times New Roman" panose="02020603050405020304" pitchFamily="18" charset="0"/>
                    <a:ea typeface="Times New Roman" panose="02020603050405020304" pitchFamily="18" charset="0"/>
                  </a:rPr>
                  <a:t>.</a:t>
                </a:r>
                <a14:m>
                  <m:oMath xmlns:m="http://schemas.openxmlformats.org/officeDocument/2006/math">
                    <m:r>
                      <a:rPr lang="en-US" sz="3200" b="1" i="1">
                        <a:solidFill>
                          <a:srgbClr val="0000FF"/>
                        </a:solidFill>
                        <a:effectLst/>
                        <a:latin typeface="Cambria Math" panose="02040503050406030204" pitchFamily="18" charset="0"/>
                        <a:ea typeface="Times New Roman" panose="02020603050405020304" pitchFamily="18" charset="0"/>
                      </a:rPr>
                      <m:t>𝑽</m:t>
                    </m:r>
                    <m:r>
                      <a:rPr lang="en-US" sz="3200" b="1" i="1">
                        <a:solidFill>
                          <a:srgbClr val="0000FF"/>
                        </a:solidFill>
                        <a:effectLst/>
                        <a:latin typeface="Cambria Math" panose="02040503050406030204" pitchFamily="18" charset="0"/>
                        <a:ea typeface="Times New Roman" panose="02020603050405020304" pitchFamily="18" charset="0"/>
                      </a:rPr>
                      <m:t>=</m:t>
                    </m:r>
                    <m:r>
                      <a:rPr lang="en-US" sz="3200" b="1" i="1">
                        <a:solidFill>
                          <a:srgbClr val="0000FF"/>
                        </a:solidFill>
                        <a:effectLst/>
                        <a:latin typeface="Cambria Math" panose="02040503050406030204" pitchFamily="18" charset="0"/>
                        <a:ea typeface="Times New Roman" panose="02020603050405020304" pitchFamily="18" charset="0"/>
                      </a:rPr>
                      <m:t>𝟐</m:t>
                    </m:r>
                    <m:sSub>
                      <m:sSubPr>
                        <m:ctrlPr>
                          <a:rPr lang="en-US" sz="3200" b="1" i="1">
                            <a:solidFill>
                              <a:srgbClr val="0000FF"/>
                            </a:solidFill>
                            <a:effectLst/>
                            <a:latin typeface="Cambria Math" panose="02040503050406030204" pitchFamily="18" charset="0"/>
                            <a:ea typeface="Times New Roman" panose="02020603050405020304" pitchFamily="18" charset="0"/>
                          </a:rPr>
                        </m:ctrlPr>
                      </m:sSubPr>
                      <m:e>
                        <m:r>
                          <a:rPr lang="en-US" sz="3200" b="1" i="1">
                            <a:solidFill>
                              <a:srgbClr val="0000FF"/>
                            </a:solidFill>
                            <a:effectLst/>
                            <a:latin typeface="Cambria Math" panose="02040503050406030204" pitchFamily="18" charset="0"/>
                            <a:ea typeface="Times New Roman" panose="02020603050405020304" pitchFamily="18" charset="0"/>
                          </a:rPr>
                          <m:t>𝑽</m:t>
                        </m:r>
                      </m:e>
                      <m:sub>
                        <m:r>
                          <a:rPr lang="en-US" sz="3200" b="1" i="1">
                            <a:solidFill>
                              <a:srgbClr val="0000FF"/>
                            </a:solidFill>
                            <a:effectLst/>
                            <a:latin typeface="Cambria Math" panose="02040503050406030204" pitchFamily="18" charset="0"/>
                            <a:ea typeface="Times New Roman" panose="02020603050405020304" pitchFamily="18" charset="0"/>
                          </a:rPr>
                          <m:t>𝟏</m:t>
                        </m:r>
                      </m:sub>
                    </m:sSub>
                  </m:oMath>
                </a14:m>
                <a:r>
                  <a:rPr lang="en-US" sz="3200">
                    <a:solidFill>
                      <a:srgbClr val="000000"/>
                    </a:solidFill>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4018" y="1162873"/>
                <a:ext cx="11603182" cy="2062103"/>
              </a:xfrm>
              <a:prstGeom prst="rect">
                <a:avLst/>
              </a:prstGeom>
              <a:blipFill rotWithShape="0">
                <a:blip r:embed="rId2"/>
                <a:stretch>
                  <a:fillRect l="-1366" t="-4142" b="-8580"/>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677640" y="3282968"/>
            <a:ext cx="4675909" cy="3575032"/>
          </a:xfrm>
          <a:prstGeom prst="rect">
            <a:avLst/>
          </a:prstGeom>
        </p:spPr>
      </p:pic>
      <p:sp>
        <p:nvSpPr>
          <p:cNvPr id="5" name="Oval 4"/>
          <p:cNvSpPr/>
          <p:nvPr/>
        </p:nvSpPr>
        <p:spPr>
          <a:xfrm>
            <a:off x="919594" y="2717867"/>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7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048000" y="217086"/>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523008" y="1073060"/>
                <a:ext cx="11208327" cy="2861809"/>
              </a:xfrm>
              <a:prstGeom prst="rect">
                <a:avLst/>
              </a:prstGeom>
            </p:spPr>
            <p:txBody>
              <a:bodyPr wrap="square">
                <a:spAutoFit/>
              </a:bodyPr>
              <a:lstStyle/>
              <a:p>
                <a:pPr algn="just">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effectLst/>
                    <a:latin typeface="Times New Roman" panose="02020603050405020304" pitchFamily="18" charset="0"/>
                    <a:ea typeface="Times New Roman" panose="02020603050405020304" pitchFamily="18" charset="0"/>
                  </a:rPr>
                  <a:t>11</a:t>
                </a:r>
                <a:r>
                  <a:rPr lang="vi-VN" sz="3200" b="1">
                    <a:solidFill>
                      <a:srgbClr val="0000FF"/>
                    </a:solidFill>
                    <a:effectLst/>
                    <a:latin typeface="Times New Roman" panose="02020603050405020304" pitchFamily="18" charset="0"/>
                    <a:ea typeface="Times New Roman" panose="02020603050405020304" pitchFamily="18" charset="0"/>
                  </a:rPr>
                  <a:t>: </a:t>
                </a:r>
                <a:r>
                  <a:rPr lang="en-US" sz="3200" b="1">
                    <a:solidFill>
                      <a:srgbClr val="00B050"/>
                    </a:solidFill>
                    <a:effectLst/>
                    <a:latin typeface="Times New Roman" panose="02020603050405020304" pitchFamily="18" charset="0"/>
                    <a:ea typeface="Times New Roman" panose="02020603050405020304" pitchFamily="18" charset="0"/>
                  </a:rPr>
                  <a:t>(HKI</a:t>
                </a:r>
                <a:r>
                  <a:rPr lang="en-US" sz="3200">
                    <a:solidFill>
                      <a:srgbClr val="00B050"/>
                    </a:solidFill>
                    <a:effectLst/>
                    <a:latin typeface="Times New Roman" panose="02020603050405020304" pitchFamily="18" charset="0"/>
                    <a:ea typeface="Times New Roman" panose="02020603050405020304" pitchFamily="18" charset="0"/>
                  </a:rPr>
                  <a:t> </a:t>
                </a:r>
                <a:r>
                  <a:rPr lang="en-US" sz="3200" b="1">
                    <a:solidFill>
                      <a:srgbClr val="00B050"/>
                    </a:solidFill>
                    <a:effectLst/>
                    <a:latin typeface="Times New Roman" panose="02020603050405020304" pitchFamily="18" charset="0"/>
                    <a:ea typeface="Times New Roman" panose="02020603050405020304" pitchFamily="18" charset="0"/>
                  </a:rPr>
                  <a:t>–</a:t>
                </a:r>
                <a:r>
                  <a:rPr lang="en-US" sz="3200">
                    <a:solidFill>
                      <a:srgbClr val="00B050"/>
                    </a:solidFill>
                    <a:effectLst/>
                    <a:latin typeface="Times New Roman" panose="02020603050405020304" pitchFamily="18" charset="0"/>
                    <a:ea typeface="Times New Roman" panose="02020603050405020304" pitchFamily="18" charset="0"/>
                  </a:rPr>
                  <a:t> </a:t>
                </a:r>
                <a:r>
                  <a:rPr lang="en-US" sz="3200" b="1">
                    <a:solidFill>
                      <a:srgbClr val="00B050"/>
                    </a:solidFill>
                    <a:effectLst/>
                    <a:latin typeface="Times New Roman" panose="02020603050405020304" pitchFamily="18" charset="0"/>
                    <a:ea typeface="Times New Roman" panose="02020603050405020304" pitchFamily="18" charset="0"/>
                  </a:rPr>
                  <a:t>THPT CHUYÊN HẠ LONG_2017-2018) </a:t>
                </a:r>
                <a:endParaRPr lang="en-US" sz="3200" b="1" smtClean="0">
                  <a:solidFill>
                    <a:srgbClr val="00B050"/>
                  </a:solidFill>
                  <a:effectLst/>
                  <a:latin typeface="Times New Roman" panose="02020603050405020304" pitchFamily="18" charset="0"/>
                  <a:ea typeface="Times New Roman" panose="02020603050405020304" pitchFamily="18" charset="0"/>
                </a:endParaRPr>
              </a:p>
              <a:p>
                <a:pPr algn="just">
                  <a:tabLst>
                    <a:tab pos="629920" algn="l"/>
                  </a:tabLst>
                </a:pPr>
                <a:r>
                  <a:rPr lang="vi-VN" sz="3200" smtClean="0">
                    <a:effectLst/>
                    <a:latin typeface="Times New Roman" panose="02020603050405020304" pitchFamily="18" charset="0"/>
                    <a:ea typeface="Times New Roman" panose="02020603050405020304" pitchFamily="18" charset="0"/>
                  </a:rPr>
                  <a:t>Cho </a:t>
                </a:r>
                <a:r>
                  <a:rPr lang="vi-VN" sz="3200">
                    <a:effectLst/>
                    <a:latin typeface="Times New Roman" panose="02020603050405020304" pitchFamily="18" charset="0"/>
                    <a:ea typeface="Times New Roman" panose="02020603050405020304" pitchFamily="18" charset="0"/>
                  </a:rPr>
                  <a:t>hình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m:t>
                    </m:r>
                  </m:oMath>
                </a14:m>
                <a:r>
                  <a:rPr lang="vi-VN" sz="3200">
                    <a:effectLst/>
                    <a:latin typeface="Times New Roman" panose="02020603050405020304" pitchFamily="18" charset="0"/>
                    <a:ea typeface="Times New Roman" panose="02020603050405020304" pitchFamily="18" charset="0"/>
                  </a:rPr>
                  <a:t> có đáy là tam giác đều. Nếu tăng độ dài mỗi cạnh đáy lên </a:t>
                </a:r>
                <a14:m>
                  <m:oMath xmlns:m="http://schemas.openxmlformats.org/officeDocument/2006/math">
                    <m:r>
                      <a:rPr lang="vi-VN" sz="3200" i="1">
                        <a:effectLst/>
                        <a:latin typeface="Cambria Math" panose="02040503050406030204" pitchFamily="18" charset="0"/>
                        <a:ea typeface="Times New Roman" panose="02020603050405020304" pitchFamily="18" charset="0"/>
                      </a:rPr>
                      <m:t>2</m:t>
                    </m:r>
                  </m:oMath>
                </a14:m>
                <a:r>
                  <a:rPr lang="vi-VN" sz="3200">
                    <a:effectLst/>
                    <a:latin typeface="Times New Roman" panose="02020603050405020304" pitchFamily="18" charset="0"/>
                    <a:ea typeface="Times New Roman" panose="02020603050405020304" pitchFamily="18" charset="0"/>
                  </a:rPr>
                  <a:t> lần và độ dài đường cao không đổi thì thể tích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m:t>
                    </m:r>
                  </m:oMath>
                </a14:m>
                <a:r>
                  <a:rPr lang="vi-VN" sz="3200">
                    <a:effectLst/>
                    <a:latin typeface="Times New Roman" panose="02020603050405020304" pitchFamily="18" charset="0"/>
                    <a:ea typeface="Times New Roman" panose="02020603050405020304" pitchFamily="18" charset="0"/>
                  </a:rPr>
                  <a:t> tăng lên bao nhiêu lần?</a:t>
                </a:r>
                <a:endParaRPr lang="en-US" sz="3200">
                  <a:effectLst/>
                  <a:latin typeface="Times New Roman" panose="02020603050405020304" pitchFamily="18" charset="0"/>
                  <a:ea typeface="Times New Roman" panose="02020603050405020304" pitchFamily="18" charset="0"/>
                </a:endParaRPr>
              </a:p>
              <a:p>
                <a:pPr marL="629920" marR="0" indent="-629920" algn="just">
                  <a:lnSpc>
                    <a:spcPct val="115000"/>
                  </a:lnSpc>
                  <a:spcBef>
                    <a:spcPts val="0"/>
                  </a:spcBef>
                  <a:spcAft>
                    <a:spcPts val="0"/>
                  </a:spcAft>
                  <a:tabLst>
                    <a:tab pos="629920" algn="l"/>
                  </a:tabLst>
                </a:pPr>
                <a:r>
                  <a:rPr lang="en-US" sz="3200" b="1">
                    <a:solidFill>
                      <a:srgbClr val="0000FF"/>
                    </a:solidFill>
                    <a:effectLst/>
                    <a:latin typeface="Times New Roman" panose="02020603050405020304" pitchFamily="18" charset="0"/>
                    <a:ea typeface="Times New Roman" panose="02020603050405020304" pitchFamily="18" charset="0"/>
                  </a:rPr>
                  <a:t>               </a:t>
                </a:r>
                <a:r>
                  <a:rPr lang="vi-VN" sz="3200" b="1">
                    <a:solidFill>
                      <a:srgbClr val="0000FF"/>
                    </a:solidFill>
                    <a:effectLst/>
                    <a:latin typeface="Times New Roman" panose="02020603050405020304" pitchFamily="18" charset="0"/>
                    <a:ea typeface="Times New Roman" panose="02020603050405020304" pitchFamily="18" charset="0"/>
                  </a:rPr>
                  <a:t>A.</a:t>
                </a:r>
                <a:r>
                  <a:rPr lang="vi-VN" sz="3200" b="1">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4</m:t>
                    </m:r>
                  </m:oMath>
                </a14:m>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vi-VN" sz="3200" i="1">
                        <a:effectLst/>
                        <a:latin typeface="Cambria Math" panose="02040503050406030204" pitchFamily="18" charset="0"/>
                        <a:ea typeface="Times New Roman" panose="02020603050405020304" pitchFamily="18" charset="0"/>
                      </a:rPr>
                      <m:t>3</m:t>
                    </m:r>
                  </m:oMath>
                </a14:m>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C</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vi-VN" sz="3200" i="1">
                            <a:effectLst/>
                            <a:latin typeface="Cambria Math" panose="02040503050406030204" pitchFamily="18" charset="0"/>
                            <a:ea typeface="Times New Roman" panose="02020603050405020304" pitchFamily="18" charset="0"/>
                          </a:rPr>
                          <m:t>1</m:t>
                        </m:r>
                      </m:num>
                      <m:den>
                        <m:r>
                          <a:rPr lang="vi-VN" sz="3200" i="1">
                            <a:effectLst/>
                            <a:latin typeface="Cambria Math" panose="02040503050406030204" pitchFamily="18" charset="0"/>
                            <a:ea typeface="Times New Roman" panose="02020603050405020304" pitchFamily="18" charset="0"/>
                          </a:rPr>
                          <m:t>2</m:t>
                        </m:r>
                      </m:den>
                    </m:f>
                  </m:oMath>
                </a14:m>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D</a:t>
                </a:r>
                <a:r>
                  <a:rPr lang="vi-VN" sz="3200" b="1">
                    <a:solidFill>
                      <a:srgbClr val="0000FF"/>
                    </a:solidFill>
                    <a:effectLst/>
                    <a:latin typeface="Times New Roman" panose="02020603050405020304" pitchFamily="18" charset="0"/>
                    <a:ea typeface="Times New Roman" panose="02020603050405020304" pitchFamily="18" charset="0"/>
                  </a:rPr>
                  <a:t>.</a:t>
                </a:r>
                <a:r>
                  <a:rPr lang="en-US" sz="3200" b="1">
                    <a:solidFill>
                      <a:srgbClr val="0000FF"/>
                    </a:solidFill>
                    <a:effectLst/>
                    <a:latin typeface="Times New Roman" panose="02020603050405020304" pitchFamily="18" charset="0"/>
                    <a:ea typeface="Times New Roman" panose="02020603050405020304" pitchFamily="18" charset="0"/>
                  </a:rPr>
                  <a:t> 5</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3008" y="1073060"/>
                <a:ext cx="11208327" cy="2861809"/>
              </a:xfrm>
              <a:prstGeom prst="rect">
                <a:avLst/>
              </a:prstGeom>
              <a:blipFill rotWithShape="0">
                <a:blip r:embed="rId2"/>
                <a:stretch>
                  <a:fillRect l="-1415" t="-2985" r="-1415" b="-2132"/>
                </a:stretch>
              </a:blipFill>
            </p:spPr>
            <p:txBody>
              <a:bodyPr/>
              <a:lstStyle/>
              <a:p>
                <a:r>
                  <a:rPr lang="en-US">
                    <a:noFill/>
                  </a:rPr>
                  <a:t> </a:t>
                </a:r>
              </a:p>
            </p:txBody>
          </p:sp>
        </mc:Fallback>
      </mc:AlternateContent>
      <p:sp>
        <p:nvSpPr>
          <p:cNvPr id="5" name="Oval 4"/>
          <p:cNvSpPr/>
          <p:nvPr/>
        </p:nvSpPr>
        <p:spPr>
          <a:xfrm>
            <a:off x="2041813" y="3295360"/>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7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47315" y="217086"/>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81444" y="1043135"/>
                <a:ext cx="11229110" cy="2834430"/>
              </a:xfrm>
              <a:prstGeom prst="rect">
                <a:avLst/>
              </a:prstGeom>
            </p:spPr>
            <p:txBody>
              <a:bodyPr wrap="square">
                <a:spAutoFit/>
              </a:bodyPr>
              <a:lstStyle/>
              <a:p>
                <a:pPr algn="just">
                  <a:tabLst>
                    <a:tab pos="629920" algn="l"/>
                  </a:tabLst>
                </a:pPr>
                <a:r>
                  <a:rPr lang="fr-FR" sz="3200" b="1" smtClean="0">
                    <a:solidFill>
                      <a:srgbClr val="0000FF"/>
                    </a:solidFill>
                    <a:latin typeface="Times New Roman" panose="02020603050405020304" pitchFamily="18" charset="0"/>
                    <a:ea typeface="Times New Roman" panose="02020603050405020304" pitchFamily="18" charset="0"/>
                  </a:rPr>
                  <a:t>Câu 12. </a:t>
                </a:r>
                <a:r>
                  <a:rPr lang="fr-FR" sz="3200" b="1">
                    <a:solidFill>
                      <a:srgbClr val="00B050"/>
                    </a:solidFill>
                    <a:effectLst/>
                    <a:latin typeface="Times New Roman" panose="02020603050405020304" pitchFamily="18" charset="0"/>
                    <a:ea typeface="Times New Roman" panose="02020603050405020304" pitchFamily="18" charset="0"/>
                  </a:rPr>
                  <a:t>(HK1-Trần Phú Hà Nội-1819)</a:t>
                </a:r>
                <a:r>
                  <a:rPr lang="fr-FR" sz="3200" b="1">
                    <a:solidFill>
                      <a:srgbClr val="0000FF"/>
                    </a:solidFill>
                    <a:effectLst/>
                    <a:latin typeface="Times New Roman" panose="02020603050405020304" pitchFamily="18" charset="0"/>
                    <a:ea typeface="Times New Roman" panose="02020603050405020304" pitchFamily="18" charset="0"/>
                  </a:rPr>
                  <a:t> </a:t>
                </a:r>
                <a:r>
                  <a:rPr lang="fr-FR" sz="320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r>
                      <a:rPr lang="en-US" sz="3200" i="1">
                        <a:effectLst/>
                        <a:latin typeface="Cambria Math" panose="02040503050406030204" pitchFamily="18" charset="0"/>
                        <a:ea typeface="Times New Roman" panose="02020603050405020304" pitchFamily="18" charset="0"/>
                      </a:rPr>
                      <m:t>, </m:t>
                    </m:r>
                  </m:oMath>
                </a14:m>
                <a:r>
                  <a:rPr lang="fr-FR" sz="3200">
                    <a:effectLst/>
                    <a:latin typeface="Times New Roman" panose="02020603050405020304" pitchFamily="18" charset="0"/>
                    <a:ea typeface="Times New Roman" panose="02020603050405020304" pitchFamily="18" charset="0"/>
                  </a:rPr>
                  <a:t>trên các cạnh bên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𝑆𝐶</m:t>
                    </m:r>
                  </m:oMath>
                </a14:m>
                <a:r>
                  <a:rPr lang="fr-FR" sz="3200" smtClean="0">
                    <a:effectLst/>
                    <a:latin typeface="Times New Roman" panose="02020603050405020304" pitchFamily="18" charset="0"/>
                    <a:ea typeface="Times New Roman" panose="02020603050405020304" pitchFamily="18" charset="0"/>
                  </a:rPr>
                  <a:t> </a:t>
                </a:r>
                <a:r>
                  <a:rPr lang="fr-FR" sz="3200">
                    <a:effectLst/>
                    <a:latin typeface="Times New Roman" panose="02020603050405020304" pitchFamily="18" charset="0"/>
                    <a:ea typeface="Times New Roman" panose="02020603050405020304" pitchFamily="18" charset="0"/>
                  </a:rPr>
                  <a:t>theo thứ tự lấy các điểm </a:t>
                </a:r>
                <a14:m>
                  <m:oMath xmlns:m="http://schemas.openxmlformats.org/officeDocument/2006/math">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oMath>
                </a14:m>
                <a:r>
                  <a:rPr lang="fr-FR" sz="3200">
                    <a:effectLst/>
                    <a:latin typeface="Times New Roman" panose="02020603050405020304" pitchFamily="18" charset="0"/>
                    <a:ea typeface="Times New Roman" panose="02020603050405020304" pitchFamily="18" charset="0"/>
                  </a:rPr>
                  <a:t>sao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𝑆</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=5</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𝐵</m:t>
                    </m:r>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𝑆</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𝑘𝐶</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oMath>
                </a14:m>
                <a:r>
                  <a:rPr lang="fr-FR" sz="3200">
                    <a:effectLst/>
                    <a:latin typeface="Times New Roman" panose="02020603050405020304" pitchFamily="18" charset="0"/>
                    <a:ea typeface="Times New Roman" panose="02020603050405020304" pitchFamily="18" charset="0"/>
                  </a:rPr>
                  <a:t> Biết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r>
                      <a:rPr lang="en-US" sz="3200" i="1">
                        <a:effectLst/>
                        <a:latin typeface="Cambria Math" panose="02040503050406030204" pitchFamily="18" charset="0"/>
                        <a:ea typeface="Times New Roman" panose="02020603050405020304" pitchFamily="18" charset="0"/>
                      </a:rPr>
                      <m:t>,</m:t>
                    </m:r>
                  </m:oMath>
                </a14:m>
                <a:r>
                  <a:rPr lang="fr-FR" sz="3200" smtClean="0">
                    <a:effectLst/>
                    <a:latin typeface="Times New Roman" panose="02020603050405020304" pitchFamily="18" charset="0"/>
                    <a:ea typeface="Times New Roman" panose="02020603050405020304" pitchFamily="18" charset="0"/>
                  </a:rPr>
                  <a:t> </a:t>
                </a:r>
                <a:r>
                  <a:rPr lang="fr-FR" sz="3200">
                    <a:effectLst/>
                    <a:latin typeface="Times New Roman" panose="02020603050405020304" pitchFamily="18" charset="0"/>
                    <a:ea typeface="Times New Roman" panose="02020603050405020304" pitchFamily="18" charset="0"/>
                  </a:rPr>
                  <a:t>tính giá trị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oMath>
                </a14:m>
                <a:endParaRPr lang="en-US" sz="3200">
                  <a:effectLst/>
                  <a:latin typeface="Times New Roman" panose="02020603050405020304" pitchFamily="18" charset="0"/>
                  <a:ea typeface="Times New Roman" panose="02020603050405020304" pitchFamily="18" charset="0"/>
                </a:endParaRPr>
              </a:p>
              <a:p>
                <a:pPr algn="just">
                  <a:spcBef>
                    <a:spcPts val="600"/>
                  </a:spcBef>
                  <a:tabLst>
                    <a:tab pos="2160270" algn="l"/>
                    <a:tab pos="3599815" algn="l"/>
                    <a:tab pos="5039995" algn="l"/>
                  </a:tabLst>
                </a:pPr>
                <a:r>
                  <a:rPr lang="fr-FR" sz="3200" b="1">
                    <a:solidFill>
                      <a:srgbClr val="0000FF"/>
                    </a:solidFill>
                    <a:effectLst/>
                    <a:ea typeface="Calibri" panose="020F0502020204030204" pitchFamily="34" charset="0"/>
                  </a:rPr>
                  <a:t>              A. </a:t>
                </a:r>
                <a14:m>
                  <m:oMath xmlns:m="http://schemas.openxmlformats.org/officeDocument/2006/math">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=6.</m:t>
                    </m:r>
                  </m:oMath>
                </a14:m>
                <a:r>
                  <a:rPr lang="fr-FR" sz="3200" b="1">
                    <a:effectLst/>
                    <a:ea typeface="Calibri" panose="020F0502020204030204" pitchFamily="34" charset="0"/>
                  </a:rPr>
                  <a:t>	   </a:t>
                </a:r>
                <a:r>
                  <a:rPr lang="fr-FR" sz="3200" b="1">
                    <a:solidFill>
                      <a:srgbClr val="0000FF"/>
                    </a:solidFill>
                    <a:effectLst/>
                    <a:ea typeface="Calibri" panose="020F0502020204030204" pitchFamily="34" charset="0"/>
                  </a:rPr>
                  <a:t>B. </a:t>
                </a:r>
                <a14:m>
                  <m:oMath xmlns:m="http://schemas.openxmlformats.org/officeDocument/2006/math">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=7.</m:t>
                    </m:r>
                  </m:oMath>
                </a14:m>
                <a:r>
                  <a:rPr lang="fr-FR" sz="3200" b="1">
                    <a:effectLst/>
                    <a:ea typeface="Calibri" panose="020F0502020204030204" pitchFamily="34" charset="0"/>
                  </a:rPr>
                  <a:t>	      </a:t>
                </a:r>
                <a:r>
                  <a:rPr lang="fr-FR" sz="3200" b="1">
                    <a:solidFill>
                      <a:srgbClr val="0000FF"/>
                    </a:solidFill>
                    <a:effectLst/>
                    <a:ea typeface="Calibri" panose="020F0502020204030204" pitchFamily="34" charset="0"/>
                  </a:rPr>
                  <a:t>C. </a:t>
                </a:r>
                <a14:m>
                  <m:oMath xmlns:m="http://schemas.openxmlformats.org/officeDocument/2006/math">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=8.</m:t>
                    </m:r>
                  </m:oMath>
                </a14:m>
                <a:r>
                  <a:rPr lang="fr-FR" sz="3200" b="1">
                    <a:effectLst/>
                    <a:ea typeface="Calibri" panose="020F0502020204030204" pitchFamily="34" charset="0"/>
                  </a:rPr>
                  <a:t>	       </a:t>
                </a:r>
                <a:r>
                  <a:rPr lang="fr-FR" sz="3200" b="1">
                    <a:solidFill>
                      <a:srgbClr val="0000FF"/>
                    </a:solidFill>
                    <a:effectLst/>
                    <a:ea typeface="Calibri" panose="020F0502020204030204" pitchFamily="34" charset="0"/>
                  </a:rPr>
                  <a:t>D. </a:t>
                </a:r>
                <a14:m>
                  <m:oMath xmlns:m="http://schemas.openxmlformats.org/officeDocument/2006/math">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=9.</m:t>
                    </m:r>
                  </m:oMath>
                </a14:m>
                <a:endParaRPr lang="en-US" sz="32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481444" y="1043135"/>
                <a:ext cx="11229110" cy="2834430"/>
              </a:xfrm>
              <a:prstGeom prst="rect">
                <a:avLst/>
              </a:prstGeom>
              <a:blipFill rotWithShape="0">
                <a:blip r:embed="rId2"/>
                <a:stretch>
                  <a:fillRect l="-1412" t="-3011" r="-1357" b="-6237"/>
                </a:stretch>
              </a:blipFill>
            </p:spPr>
            <p:txBody>
              <a:bodyPr/>
              <a:lstStyle/>
              <a:p>
                <a:r>
                  <a:rPr lang="en-US">
                    <a:noFill/>
                  </a:rPr>
                  <a:t> </a:t>
                </a:r>
              </a:p>
            </p:txBody>
          </p:sp>
        </mc:Fallback>
      </mc:AlternateContent>
      <p:sp>
        <p:nvSpPr>
          <p:cNvPr id="5" name="Oval 4"/>
          <p:cNvSpPr/>
          <p:nvPr/>
        </p:nvSpPr>
        <p:spPr>
          <a:xfrm>
            <a:off x="9336231" y="3360065"/>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460170" y="185913"/>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 name="Rectangle 1"/>
          <p:cNvSpPr/>
          <p:nvPr/>
        </p:nvSpPr>
        <p:spPr>
          <a:xfrm>
            <a:off x="419100" y="1142091"/>
            <a:ext cx="11468100" cy="2631490"/>
          </a:xfrm>
          <a:prstGeom prst="rect">
            <a:avLst/>
          </a:prstGeom>
        </p:spPr>
        <p:txBody>
          <a:bodyPr wrap="square">
            <a:spAutoFit/>
          </a:bodyPr>
          <a:lstStyle/>
          <a:p>
            <a:pPr algn="just">
              <a:spcBef>
                <a:spcPts val="600"/>
              </a:spcBef>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13.</a:t>
            </a:r>
            <a:r>
              <a:rPr lang="vi-VN" sz="3200" b="1">
                <a:solidFill>
                  <a:srgbClr val="FF00FF"/>
                </a:solidFill>
                <a:latin typeface="Times New Roman" panose="02020603050405020304" pitchFamily="18" charset="0"/>
                <a:ea typeface="Times New Roman" panose="02020603050405020304" pitchFamily="18" charset="0"/>
              </a:rPr>
              <a:t> </a:t>
            </a:r>
            <a:r>
              <a:rPr lang="vi-VN" sz="3200" b="1">
                <a:solidFill>
                  <a:srgbClr val="00B050"/>
                </a:solidFill>
                <a:latin typeface="Times New Roman" panose="02020603050405020304" pitchFamily="18" charset="0"/>
                <a:ea typeface="Times New Roman" panose="02020603050405020304" pitchFamily="18" charset="0"/>
              </a:rPr>
              <a:t>(THPT Yên Mỹ Hưng Yên lần 1 - 2019)</a:t>
            </a:r>
            <a:r>
              <a:rPr lang="vi-VN" sz="3200" b="1">
                <a:solidFill>
                  <a:srgbClr val="0000FF"/>
                </a:solidFill>
                <a:latin typeface="Times New Roman" panose="02020603050405020304" pitchFamily="18" charset="0"/>
                <a:ea typeface="Times New Roman" panose="02020603050405020304" pitchFamily="18" charset="0"/>
              </a:rPr>
              <a:t> </a:t>
            </a:r>
            <a:endParaRPr lang="en-US" sz="3200" b="1" smtClean="0">
              <a:solidFill>
                <a:srgbClr val="0000FF"/>
              </a:solidFill>
              <a:latin typeface="Times New Roman" panose="02020603050405020304" pitchFamily="18" charset="0"/>
              <a:ea typeface="Times New Roman" panose="02020603050405020304" pitchFamily="18" charset="0"/>
            </a:endParaRPr>
          </a:p>
          <a:p>
            <a:pPr algn="just">
              <a:spcBef>
                <a:spcPts val="600"/>
              </a:spcBef>
              <a:tabLst>
                <a:tab pos="629920" algn="l"/>
              </a:tabLst>
            </a:pPr>
            <a:r>
              <a:rPr lang="vi-VN" sz="3200" smtClean="0">
                <a:latin typeface="Times New Roman" panose="02020603050405020304" pitchFamily="18" charset="0"/>
                <a:ea typeface="Times New Roman" panose="02020603050405020304" pitchFamily="18" charset="0"/>
              </a:rPr>
              <a:t>Cho </a:t>
            </a:r>
            <a:r>
              <a:rPr lang="vi-VN" sz="3200">
                <a:latin typeface="Times New Roman" panose="02020603050405020304" pitchFamily="18" charset="0"/>
                <a:ea typeface="Times New Roman" panose="02020603050405020304" pitchFamily="18" charset="0"/>
              </a:rPr>
              <a:t>khối chóp tam giác đều. Nếu tăng cạnh đáy lên bốn lần và giảm chiều cao đi hai lần thì thể tích khối chóp mới sẽ:</a:t>
            </a:r>
            <a:endParaRPr lang="en-US" sz="3200">
              <a:latin typeface="Times New Roman" panose="02020603050405020304" pitchFamily="18" charset="0"/>
              <a:ea typeface="Times New Roman" panose="02020603050405020304" pitchFamily="18" charset="0"/>
            </a:endParaRPr>
          </a:p>
          <a:p>
            <a:pPr algn="just">
              <a:tabLst>
                <a:tab pos="2160270" algn="l"/>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A.</a:t>
            </a:r>
            <a:r>
              <a:rPr lang="vi-VN" sz="3200" b="1">
                <a:solidFill>
                  <a:srgbClr val="FF0000"/>
                </a:solidFill>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Tăng lên tám lần.	</a:t>
            </a:r>
            <a:r>
              <a:rPr lang="en-US" sz="3200" smtClean="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B. </a:t>
            </a:r>
            <a:r>
              <a:rPr lang="vi-VN" sz="3200">
                <a:latin typeface="Times New Roman" panose="02020603050405020304" pitchFamily="18" charset="0"/>
                <a:ea typeface="Times New Roman" panose="02020603050405020304" pitchFamily="18" charset="0"/>
              </a:rPr>
              <a:t>Không thay đổi.	</a:t>
            </a:r>
            <a:r>
              <a:rPr lang="en-US" sz="3200">
                <a:latin typeface="Times New Roman" panose="02020603050405020304" pitchFamily="18" charset="0"/>
                <a:ea typeface="Times New Roman" panose="02020603050405020304" pitchFamily="18" charset="0"/>
              </a:rPr>
              <a:t>     </a:t>
            </a:r>
            <a:endParaRPr lang="en-US" sz="3200" smtClean="0">
              <a:latin typeface="Times New Roman" panose="02020603050405020304" pitchFamily="18" charset="0"/>
              <a:ea typeface="Times New Roman" panose="02020603050405020304" pitchFamily="18" charset="0"/>
            </a:endParaRPr>
          </a:p>
          <a:p>
            <a:pPr algn="just">
              <a:tabLst>
                <a:tab pos="2160270" algn="l"/>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C</a:t>
            </a:r>
            <a:r>
              <a:rPr lang="vi-VN" sz="3200" b="1">
                <a:solidFill>
                  <a:srgbClr val="0000FF"/>
                </a:solidFill>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Giảm đi hai lần.	</a:t>
            </a: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D. </a:t>
            </a:r>
            <a:r>
              <a:rPr lang="vi-VN" sz="3200">
                <a:latin typeface="Times New Roman" panose="02020603050405020304" pitchFamily="18" charset="0"/>
                <a:ea typeface="Times New Roman" panose="02020603050405020304" pitchFamily="18" charset="0"/>
              </a:rPr>
              <a:t>Tăng lên hai lần</a:t>
            </a:r>
            <a:r>
              <a:rPr lang="fr-FR" sz="3200">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p:sp>
        <p:nvSpPr>
          <p:cNvPr id="5" name="Oval 4"/>
          <p:cNvSpPr/>
          <p:nvPr/>
        </p:nvSpPr>
        <p:spPr>
          <a:xfrm>
            <a:off x="1833995" y="2747001"/>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163049" y="364035"/>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02" y="429930"/>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extLst>
              <a:ext uri="{FF2B5EF4-FFF2-40B4-BE49-F238E27FC236}">
                <a16:creationId xmlns:a16="http://schemas.microsoft.com/office/drawing/2014/main" id="{19C1E010-0A75-458A-AC1E-141C2C697206}"/>
              </a:ext>
            </a:extLst>
          </p:cNvPr>
          <p:cNvSpPr>
            <a:spLocks noChangeArrowheads="1"/>
          </p:cNvSpPr>
          <p:nvPr/>
        </p:nvSpPr>
        <p:spPr bwMode="gray">
          <a:xfrm>
            <a:off x="3696283" y="2120056"/>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3"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4"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3" name="AutoShape 42">
            <a:hlinkClick r:id="rId5"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6"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558280"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5" name="AutoShape 42">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50"/>
                </a:solidFill>
                <a:latin typeface="Times New Roman" panose="02020603050405020304" pitchFamily="18" charset="0"/>
                <a:cs typeface="Times New Roman" panose="02020603050405020304" pitchFamily="18" charset="0"/>
              </a:rPr>
              <a:t>NỘI DUNG BÀI HỌC</a:t>
            </a:r>
            <a:endParaRPr lang="en-US" sz="4800" b="1" dirty="0">
              <a:solidFill>
                <a:srgbClr val="00B050"/>
              </a:solidFill>
              <a:latin typeface="Times New Roman" panose="02020603050405020304" pitchFamily="18" charset="0"/>
              <a:cs typeface="Times New Roman" panose="02020603050405020304" pitchFamily="18" charset="0"/>
            </a:endParaRP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439637"/>
            <a:ext cx="11050075"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3200" b="1" dirty="0" smtClean="0">
                <a:solidFill>
                  <a:srgbClr val="FF0000"/>
                </a:solidFill>
                <a:latin typeface="Times New Roman" panose="02020603050405020304" pitchFamily="18" charset="0"/>
                <a:cs typeface="Times New Roman" panose="02020603050405020304" pitchFamily="18" charset="0"/>
              </a:rPr>
              <a:t> 27</a:t>
            </a:r>
            <a:r>
              <a:rPr lang="en-US" sz="3200" b="1" dirty="0" smtClean="0">
                <a:solidFill>
                  <a:srgbClr val="FF0000"/>
                </a:solidFill>
                <a:latin typeface="Times New Roman" panose="02020603050405020304" pitchFamily="18" charset="0"/>
                <a:cs typeface="Times New Roman" panose="02020603050405020304" pitchFamily="18" charset="0"/>
              </a:rPr>
              <a:t>. TỶ SỐ THỂ TÍCH KHỐI ĐA DIỆN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241962" y="170848"/>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Rectangle 18"/>
          <p:cNvSpPr>
            <a:spLocks noChangeArrowheads="1"/>
          </p:cNvSpPr>
          <p:nvPr/>
        </p:nvSpPr>
        <p:spPr bwMode="auto">
          <a:xfrm>
            <a:off x="446810" y="456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Rectangle 12"/>
              <p:cNvSpPr/>
              <p:nvPr/>
            </p:nvSpPr>
            <p:spPr>
              <a:xfrm>
                <a:off x="176645" y="1071651"/>
                <a:ext cx="7938655" cy="2896883"/>
              </a:xfrm>
              <a:prstGeom prst="rect">
                <a:avLst/>
              </a:prstGeom>
            </p:spPr>
            <p:txBody>
              <a:bodyPr wrap="square">
                <a:spAutoFit/>
              </a:bodyPr>
              <a:lstStyle/>
              <a:p>
                <a:pPr algn="just">
                  <a:spcBef>
                    <a:spcPts val="600"/>
                  </a:spcBef>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effectLst/>
                    <a:latin typeface="Times New Roman" panose="02020603050405020304" pitchFamily="18" charset="0"/>
                    <a:ea typeface="Times New Roman" panose="02020603050405020304" pitchFamily="18" charset="0"/>
                  </a:rPr>
                  <a:t>14</a:t>
                </a:r>
                <a:r>
                  <a:rPr lang="vi-VN" sz="3200" b="1">
                    <a:solidFill>
                      <a:srgbClr val="0000FF"/>
                    </a:solidFill>
                    <a:effectLst/>
                    <a:latin typeface="Times New Roman" panose="02020603050405020304" pitchFamily="18" charset="0"/>
                    <a:ea typeface="Times New Roman" panose="02020603050405020304" pitchFamily="18" charset="0"/>
                  </a:rPr>
                  <a:t>.</a:t>
                </a:r>
                <a:r>
                  <a:rPr lang="vi-VN" sz="3200" b="1">
                    <a:solidFill>
                      <a:srgbClr val="FF00FF"/>
                    </a:solidFill>
                    <a:effectLst/>
                    <a:latin typeface="Times New Roman" panose="02020603050405020304" pitchFamily="18" charset="0"/>
                    <a:ea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vi-VN" sz="3200">
                    <a:effectLst/>
                    <a:latin typeface="Times New Roman" panose="02020603050405020304" pitchFamily="18" charset="0"/>
                    <a:ea typeface="Times New Roman" panose="02020603050405020304" pitchFamily="18" charset="0"/>
                  </a:rPr>
                  <a:t> 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𝐵</m:t>
                    </m:r>
                    <m:r>
                      <a:rPr lang="en-US" sz="3200" i="1">
                        <a:effectLst/>
                        <a:latin typeface="Cambria Math" panose="02040503050406030204" pitchFamily="18" charset="0"/>
                        <a:ea typeface="Times New Roman" panose="02020603050405020304" pitchFamily="18" charset="0"/>
                      </a:rPr>
                      <m:t>′</m:t>
                    </m:r>
                  </m:oMath>
                </a14:m>
                <a:r>
                  <a:rPr lang="vi-VN" sz="3200">
                    <a:effectLst/>
                    <a:latin typeface="Times New Roman" panose="02020603050405020304" pitchFamily="18" charset="0"/>
                    <a:ea typeface="Times New Roman" panose="02020603050405020304" pitchFamily="18" charset="0"/>
                  </a:rPr>
                  <a:t> lần lượt là trung điểm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m:t>
                    </m:r>
                    <m:r>
                      <a:rPr lang="en-US" sz="3200" i="1">
                        <a:effectLst/>
                        <a:latin typeface="Cambria Math" panose="02040503050406030204" pitchFamily="18" charset="0"/>
                        <a:ea typeface="Times New Roman" panose="02020603050405020304" pitchFamily="18" charset="0"/>
                      </a:rPr>
                      <m:t>.</m:t>
                    </m:r>
                  </m:oMath>
                </a14:m>
                <a:r>
                  <a:rPr lang="vi-VN" sz="3200">
                    <a:effectLst/>
                    <a:latin typeface="Times New Roman" panose="02020603050405020304" pitchFamily="18" charset="0"/>
                    <a:ea typeface="Times New Roman" panose="02020603050405020304" pitchFamily="18" charset="0"/>
                  </a:rPr>
                  <a:t> Gọi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2</m:t>
                        </m:r>
                      </m:sub>
                    </m:sSub>
                  </m:oMath>
                </a14:m>
                <a:r>
                  <a:rPr lang="vi-VN" sz="3200">
                    <a:effectLst/>
                    <a:latin typeface="Times New Roman" panose="02020603050405020304" pitchFamily="18" charset="0"/>
                    <a:ea typeface="Times New Roman" panose="02020603050405020304" pitchFamily="18" charset="0"/>
                  </a:rPr>
                  <a:t> lần lượt là thể tích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𝐶</m:t>
                    </m:r>
                  </m:oMath>
                </a14:m>
                <a:r>
                  <a:rPr lang="vi-VN" sz="3200">
                    <a:effectLst/>
                    <a:latin typeface="Times New Roman" panose="02020603050405020304" pitchFamily="18" charset="0"/>
                    <a:ea typeface="Times New Roman" panose="02020603050405020304" pitchFamily="18" charset="0"/>
                  </a:rPr>
                  <a:t>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r>
                      <a:rPr lang="en-US" sz="3200" i="1">
                        <a:effectLst/>
                        <a:latin typeface="Cambria Math" panose="02040503050406030204" pitchFamily="18" charset="0"/>
                        <a:ea typeface="Times New Roman" panose="02020603050405020304" pitchFamily="18" charset="0"/>
                      </a:rPr>
                      <m:t>.</m:t>
                    </m:r>
                  </m:oMath>
                </a14:m>
                <a:r>
                  <a:rPr lang="vi-VN" sz="3200">
                    <a:effectLst/>
                    <a:latin typeface="Times New Roman" panose="02020603050405020304" pitchFamily="18" charset="0"/>
                    <a:ea typeface="Times New Roman" panose="02020603050405020304" pitchFamily="18" charset="0"/>
                  </a:rPr>
                  <a:t> Tính tỉ số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1</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2</m:t>
                            </m:r>
                          </m:sub>
                        </m:sSub>
                      </m:den>
                    </m:f>
                  </m:oMath>
                </a14:m>
                <a:r>
                  <a:rPr lang="vi-VN" sz="3200" smtClean="0">
                    <a:effectLst/>
                    <a:latin typeface="Times New Roman" panose="02020603050405020304" pitchFamily="18" charset="0"/>
                    <a:ea typeface="Times New Roman" panose="02020603050405020304" pitchFamily="18" charset="0"/>
                  </a:rPr>
                  <a:t>.</a:t>
                </a:r>
                <a:endParaRPr lang="en-US" sz="3200" smtClean="0">
                  <a:effectLst/>
                  <a:latin typeface="Times New Roman" panose="02020603050405020304" pitchFamily="18" charset="0"/>
                  <a:ea typeface="Times New Roman" panose="02020603050405020304" pitchFamily="18" charset="0"/>
                </a:endParaRPr>
              </a:p>
              <a:p>
                <a:pPr algn="just">
                  <a:spcBef>
                    <a:spcPts val="600"/>
                  </a:spcBef>
                  <a:tabLst>
                    <a:tab pos="629920" algn="l"/>
                  </a:tabLst>
                </a:pPr>
                <a:endParaRPr lang="en-US" sz="320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76645" y="1071651"/>
                <a:ext cx="7938655" cy="2896883"/>
              </a:xfrm>
              <a:prstGeom prst="rect">
                <a:avLst/>
              </a:prstGeom>
              <a:blipFill rotWithShape="0">
                <a:blip r:embed="rId2"/>
                <a:stretch>
                  <a:fillRect l="-1997" t="-2947" r="-1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2884" y="3637722"/>
                <a:ext cx="6056466" cy="1515158"/>
              </a:xfrm>
              <a:prstGeom prst="rect">
                <a:avLst/>
              </a:prstGeom>
            </p:spPr>
            <p:txBody>
              <a:bodyPr wrap="none">
                <a:spAutoFit/>
              </a:bodyPr>
              <a:lstStyle/>
              <a:p>
                <a:pPr marL="514350" indent="-514350" algn="just">
                  <a:buAutoNum type="alphaUcPeriod"/>
                </a:pP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fr-FR" sz="3200" b="1" i="1">
                            <a:solidFill>
                              <a:srgbClr val="0000FF"/>
                            </a:solidFill>
                            <a:latin typeface="Cambria Math" panose="02040503050406030204" pitchFamily="18" charset="0"/>
                            <a:ea typeface="Times New Roman" panose="02020603050405020304" pitchFamily="18" charset="0"/>
                          </a:rPr>
                          <m:t>𝟏</m:t>
                        </m:r>
                      </m:num>
                      <m:den>
                        <m:r>
                          <a:rPr lang="en-US" sz="3200" b="1" i="1" smtClean="0">
                            <a:solidFill>
                              <a:srgbClr val="0000FF"/>
                            </a:solidFill>
                            <a:latin typeface="Cambria Math" panose="02040503050406030204" pitchFamily="18" charset="0"/>
                            <a:ea typeface="Times New Roman" panose="02020603050405020304" pitchFamily="18" charset="0"/>
                          </a:rPr>
                          <m:t>𝟖</m:t>
                        </m:r>
                      </m:den>
                    </m:f>
                  </m:oMath>
                </a14:m>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B</a:t>
                </a:r>
                <a:r>
                  <a:rPr lang="en-US" sz="3200">
                    <a:latin typeface="Times New Roman" panose="02020603050405020304" pitchFamily="18" charset="0"/>
                    <a:ea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fr-FR" sz="3200" b="1" i="1">
                            <a:solidFill>
                              <a:srgbClr val="0000FF"/>
                            </a:solidFill>
                            <a:latin typeface="Cambria Math" panose="02040503050406030204" pitchFamily="18" charset="0"/>
                            <a:ea typeface="Times New Roman" panose="02020603050405020304" pitchFamily="18" charset="0"/>
                          </a:rPr>
                          <m:t>𝟏</m:t>
                        </m:r>
                      </m:num>
                      <m:den>
                        <m:r>
                          <a:rPr lang="en-US" sz="3200" b="1" i="1" smtClean="0">
                            <a:solidFill>
                              <a:srgbClr val="0000FF"/>
                            </a:solidFill>
                            <a:latin typeface="Cambria Math" panose="02040503050406030204" pitchFamily="18" charset="0"/>
                            <a:ea typeface="Times New Roman" panose="02020603050405020304" pitchFamily="18" charset="0"/>
                          </a:rPr>
                          <m:t>𝟒</m:t>
                        </m:r>
                      </m:den>
                    </m:f>
                  </m:oMath>
                </a14:m>
                <a:r>
                  <a:rPr lang="en-US" sz="3200">
                    <a:latin typeface="Times New Roman" panose="02020603050405020304" pitchFamily="18" charset="0"/>
                    <a:ea typeface="Times New Roman" panose="02020603050405020304" pitchFamily="18" charset="0"/>
                  </a:rPr>
                  <a:t>.             </a:t>
                </a:r>
                <a:endParaRPr lang="en-US" sz="3200" smtClean="0">
                  <a:latin typeface="Times New Roman" panose="02020603050405020304" pitchFamily="18" charset="0"/>
                  <a:ea typeface="Times New Roman" panose="02020603050405020304" pitchFamily="18" charset="0"/>
                </a:endParaRPr>
              </a:p>
              <a:p>
                <a:pPr algn="just"/>
                <a:r>
                  <a:rPr lang="en-US" sz="3200" b="1" smtClean="0">
                    <a:solidFill>
                      <a:srgbClr val="0000FF"/>
                    </a:solidFill>
                    <a:latin typeface="Times New Roman" panose="02020603050405020304" pitchFamily="18" charset="0"/>
                    <a:ea typeface="Times New Roman" panose="02020603050405020304" pitchFamily="18" charset="0"/>
                  </a:rPr>
                  <a:t>C</a:t>
                </a:r>
                <a:r>
                  <a:rPr lang="en-US" sz="3200">
                    <a:latin typeface="Times New Roman" panose="02020603050405020304" pitchFamily="18" charset="0"/>
                    <a:ea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fr-FR" sz="3200" b="1" i="1">
                            <a:solidFill>
                              <a:srgbClr val="0000FF"/>
                            </a:solidFill>
                            <a:latin typeface="Cambria Math" panose="02040503050406030204" pitchFamily="18" charset="0"/>
                            <a:ea typeface="Times New Roman" panose="02020603050405020304" pitchFamily="18" charset="0"/>
                          </a:rPr>
                          <m:t>𝟏</m:t>
                        </m:r>
                      </m:num>
                      <m:den>
                        <m:r>
                          <a:rPr lang="fr-FR" sz="3200" b="1" i="1">
                            <a:solidFill>
                              <a:srgbClr val="0000FF"/>
                            </a:solidFill>
                            <a:latin typeface="Cambria Math" panose="02040503050406030204" pitchFamily="18" charset="0"/>
                            <a:ea typeface="Times New Roman" panose="02020603050405020304" pitchFamily="18" charset="0"/>
                          </a:rPr>
                          <m:t>𝟐</m:t>
                        </m:r>
                      </m:den>
                    </m:f>
                  </m:oMath>
                </a14:m>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D</a:t>
                </a:r>
                <a:r>
                  <a:rPr lang="en-US" sz="3200">
                    <a:latin typeface="Times New Roman" panose="02020603050405020304" pitchFamily="18" charset="0"/>
                    <a:ea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fr-FR" sz="3200" b="1" i="1">
                            <a:solidFill>
                              <a:srgbClr val="0000FF"/>
                            </a:solidFill>
                            <a:latin typeface="Cambria Math" panose="02040503050406030204" pitchFamily="18" charset="0"/>
                            <a:ea typeface="Times New Roman" panose="02020603050405020304" pitchFamily="18" charset="0"/>
                          </a:rPr>
                          <m:t>𝟏</m:t>
                        </m:r>
                      </m:num>
                      <m:den>
                        <m:r>
                          <a:rPr lang="en-US" sz="3200" b="1" i="1" smtClean="0">
                            <a:solidFill>
                              <a:srgbClr val="0000FF"/>
                            </a:solidFill>
                            <a:latin typeface="Cambria Math" panose="02040503050406030204" pitchFamily="18" charset="0"/>
                            <a:ea typeface="Times New Roman" panose="02020603050405020304" pitchFamily="18" charset="0"/>
                          </a:rPr>
                          <m:t>𝟑</m:t>
                        </m:r>
                      </m:den>
                    </m:f>
                  </m:oMath>
                </a14:m>
                <a:r>
                  <a:rPr lang="en-US" sz="3200">
                    <a:latin typeface="Times New Roman" panose="02020603050405020304" pitchFamily="18" charset="0"/>
                    <a:ea typeface="Times New Roman" panose="02020603050405020304" pitchFamily="18" charset="0"/>
                  </a:rPr>
                  <a:t>.</a:t>
                </a:r>
              </a:p>
            </p:txBody>
          </p:sp>
        </mc:Choice>
        <mc:Fallback xmlns="">
          <p:sp>
            <p:nvSpPr>
              <p:cNvPr id="33" name="Rectangle 32"/>
              <p:cNvSpPr>
                <a:spLocks noRot="1" noChangeAspect="1" noMove="1" noResize="1" noEditPoints="1" noAdjustHandles="1" noChangeArrowheads="1" noChangeShapeType="1" noTextEdit="1"/>
              </p:cNvSpPr>
              <p:nvPr/>
            </p:nvSpPr>
            <p:spPr>
              <a:xfrm>
                <a:off x="722884" y="3637722"/>
                <a:ext cx="6056466" cy="1515158"/>
              </a:xfrm>
              <a:prstGeom prst="rect">
                <a:avLst/>
              </a:prstGeom>
              <a:blipFill rotWithShape="0">
                <a:blip r:embed="rId3"/>
                <a:stretch>
                  <a:fillRect l="-2618" b="-4839"/>
                </a:stretch>
              </a:blipFill>
            </p:spPr>
            <p:txBody>
              <a:bodyPr/>
              <a:lstStyle/>
              <a:p>
                <a:r>
                  <a:rPr lang="en-US">
                    <a:noFill/>
                  </a:rPr>
                  <a:t> </a:t>
                </a:r>
              </a:p>
            </p:txBody>
          </p:sp>
        </mc:Fallback>
      </mc:AlternateContent>
      <p:sp>
        <p:nvSpPr>
          <p:cNvPr id="34" name="Oval 33"/>
          <p:cNvSpPr/>
          <p:nvPr/>
        </p:nvSpPr>
        <p:spPr>
          <a:xfrm>
            <a:off x="4381500" y="3794033"/>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a:stretch>
            <a:fillRect/>
          </a:stretch>
        </p:blipFill>
        <p:spPr>
          <a:xfrm>
            <a:off x="8292587" y="1324709"/>
            <a:ext cx="3615665" cy="3828171"/>
          </a:xfrm>
          <a:prstGeom prst="rect">
            <a:avLst/>
          </a:prstGeom>
        </p:spPr>
      </p:pic>
      <p:sp>
        <p:nvSpPr>
          <p:cNvPr id="9" name="Left Arrow 8">
            <a:hlinkClick r:id="rId5"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6"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71055" y="1282303"/>
                <a:ext cx="8039100" cy="3029099"/>
              </a:xfrm>
              <a:prstGeom prst="rect">
                <a:avLst/>
              </a:prstGeom>
            </p:spPr>
            <p:txBody>
              <a:bodyPr wrap="square">
                <a:spAutoFit/>
              </a:bodyPr>
              <a:lstStyle/>
              <a:p>
                <a:pPr algn="just">
                  <a:spcBef>
                    <a:spcPts val="600"/>
                  </a:spcBef>
                  <a:tabLst>
                    <a:tab pos="629920" algn="l"/>
                  </a:tabLst>
                </a:pPr>
                <a:r>
                  <a:rPr lang="en-US" sz="3200" b="1">
                    <a:solidFill>
                      <a:srgbClr val="0000FF"/>
                    </a:solidFill>
                    <a:latin typeface="Times New Roman" panose="02020603050405020304" pitchFamily="18" charset="0"/>
                    <a:ea typeface="Times New Roman" panose="02020603050405020304" pitchFamily="18" charset="0"/>
                  </a:rPr>
                  <a:t>Câu 15.</a:t>
                </a:r>
                <a:r>
                  <a:rPr lang="en-US" sz="3200" b="1">
                    <a:solidFill>
                      <a:srgbClr val="FF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Cho khối chóp O.ABC. Trên ba cạnh OA, OB, OC lần lượt lấy ba điểm A', B', C' sao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𝑂</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𝐴</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𝑂𝐴</m:t>
                    </m:r>
                    <m:r>
                      <a:rPr lang="en-US" sz="3200" i="1">
                        <a:effectLst/>
                        <a:latin typeface="Cambria Math" panose="02040503050406030204" pitchFamily="18" charset="0"/>
                        <a:ea typeface="Times New Roman" panose="02020603050405020304" pitchFamily="18" charset="0"/>
                      </a:rPr>
                      <m:t>, 4</m:t>
                    </m:r>
                    <m:r>
                      <a:rPr lang="en-US" sz="3200" i="1">
                        <a:effectLst/>
                        <a:latin typeface="Cambria Math" panose="02040503050406030204" pitchFamily="18" charset="0"/>
                        <a:ea typeface="Times New Roman" panose="02020603050405020304" pitchFamily="18" charset="0"/>
                      </a:rPr>
                      <m:t>𝑂</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𝐵</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𝑂𝐵</m:t>
                    </m:r>
                    <m:r>
                      <a:rPr lang="en-US" sz="3200" i="1">
                        <a:effectLst/>
                        <a:latin typeface="Cambria Math" panose="02040503050406030204" pitchFamily="18" charset="0"/>
                        <a:ea typeface="Times New Roman" panose="02020603050405020304" pitchFamily="18" charset="0"/>
                      </a:rPr>
                      <m:t>, 3</m:t>
                    </m:r>
                    <m:r>
                      <a:rPr lang="en-US" sz="3200" i="1">
                        <a:effectLst/>
                        <a:latin typeface="Cambria Math" panose="02040503050406030204" pitchFamily="18" charset="0"/>
                        <a:ea typeface="Times New Roman" panose="02020603050405020304" pitchFamily="18" charset="0"/>
                      </a:rPr>
                      <m:t>𝑂</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𝐶</m:t>
                        </m:r>
                      </m:e>
                      <m:sup>
                        <m:r>
                          <a:rPr lang="en-US" sz="3200" i="1">
                            <a:effectLst/>
                            <a:latin typeface="Cambria Math" panose="02040503050406030204" pitchFamily="18" charset="0"/>
                            <a:ea typeface="Times New Roman" panose="02020603050405020304" pitchFamily="18" charset="0"/>
                          </a:rPr>
                          <m:t>′</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𝑂𝐶</m:t>
                    </m:r>
                  </m:oMath>
                </a14:m>
                <a:r>
                  <a:rPr lang="en-US" sz="3200">
                    <a:effectLst/>
                    <a:latin typeface="Times New Roman" panose="02020603050405020304" pitchFamily="18" charset="0"/>
                    <a:ea typeface="Times New Roman" panose="02020603050405020304" pitchFamily="18" charset="0"/>
                  </a:rPr>
                  <a:t>. Tính tỉ số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𝑂</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𝐶</m:t>
                            </m:r>
                            <m:r>
                              <a:rPr lang="en-US" sz="3200" i="1">
                                <a:effectLst/>
                                <a:latin typeface="Cambria Math" panose="02040503050406030204" pitchFamily="18" charset="0"/>
                                <a:ea typeface="Times New Roman" panose="02020603050405020304" pitchFamily="18" charset="0"/>
                              </a:rPr>
                              <m:t>′</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𝑂</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den>
                    </m:f>
                  </m:oMath>
                </a14:m>
                <a:endParaRPr lang="en-US" sz="3200">
                  <a:effectLst/>
                  <a:latin typeface="Times New Roman" panose="02020603050405020304" pitchFamily="18" charset="0"/>
                  <a:ea typeface="Times New Roman" panose="02020603050405020304" pitchFamily="18" charset="0"/>
                </a:endParaRPr>
              </a:p>
              <a:p>
                <a:pPr algn="just">
                  <a:tabLst>
                    <a:tab pos="2160270" algn="l"/>
                    <a:tab pos="3599815" algn="l"/>
                    <a:tab pos="5039995" algn="l"/>
                  </a:tabLst>
                </a:pPr>
                <a:r>
                  <a:rPr lang="pt-BR" sz="3200" b="1">
                    <a:solidFill>
                      <a:srgbClr val="0000FF"/>
                    </a:solidFill>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24</m:t>
                        </m:r>
                      </m:den>
                    </m:f>
                  </m:oMath>
                </a14:m>
                <a:r>
                  <a:rPr lang="en-US" sz="320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16</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12</m:t>
                        </m:r>
                      </m:den>
                    </m:f>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32</m:t>
                        </m:r>
                      </m:den>
                    </m:f>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71055" y="1282303"/>
                <a:ext cx="8039100" cy="3029099"/>
              </a:xfrm>
              <a:prstGeom prst="rect">
                <a:avLst/>
              </a:prstGeom>
              <a:blipFill rotWithShape="0">
                <a:blip r:embed="rId2"/>
                <a:stretch>
                  <a:fillRect l="-1895" t="-2817" r="-1971" b="-1811"/>
                </a:stretch>
              </a:blipFill>
            </p:spPr>
            <p:txBody>
              <a:bodyPr/>
              <a:lstStyle/>
              <a:p>
                <a:r>
                  <a:rPr lang="en-US">
                    <a:noFill/>
                  </a:rPr>
                  <a:t> </a:t>
                </a:r>
              </a:p>
            </p:txBody>
          </p:sp>
        </mc:Fallback>
      </mc:AlternateContent>
      <p:sp>
        <p:nvSpPr>
          <p:cNvPr id="5"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47315" y="206695"/>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pic>
        <p:nvPicPr>
          <p:cNvPr id="2" name="Picture 1"/>
          <p:cNvPicPr>
            <a:picLocks noChangeAspect="1"/>
          </p:cNvPicPr>
          <p:nvPr/>
        </p:nvPicPr>
        <p:blipFill>
          <a:blip r:embed="rId3"/>
          <a:stretch>
            <a:fillRect/>
          </a:stretch>
        </p:blipFill>
        <p:spPr>
          <a:xfrm>
            <a:off x="8427373" y="1282303"/>
            <a:ext cx="3764627" cy="3985888"/>
          </a:xfrm>
          <a:prstGeom prst="rect">
            <a:avLst/>
          </a:prstGeom>
        </p:spPr>
      </p:pic>
      <p:sp>
        <p:nvSpPr>
          <p:cNvPr id="6" name="Oval 5"/>
          <p:cNvSpPr/>
          <p:nvPr/>
        </p:nvSpPr>
        <p:spPr>
          <a:xfrm>
            <a:off x="568037" y="3690124"/>
            <a:ext cx="495300" cy="4759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1" name="Right Arrow 10">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9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hlinkClick r:id="rId2" action="ppaction://hlinksldjump"/>
          </p:cNvPr>
          <p:cNvSpPr txBox="1"/>
          <p:nvPr/>
        </p:nvSpPr>
        <p:spPr>
          <a:xfrm>
            <a:off x="1143000" y="436072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6</a:t>
            </a:r>
            <a:endParaRPr lang="en-US" sz="3200" dirty="0">
              <a:latin typeface="Times New Roman" pitchFamily="18" charset="0"/>
              <a:cs typeface="Times New Roman" pitchFamily="18" charset="0"/>
            </a:endParaRPr>
          </a:p>
        </p:txBody>
      </p:sp>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667990" y="428309"/>
            <a:ext cx="5362287" cy="596361"/>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2</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3" action="ppaction://hlinksldjump"/>
          </p:cNvPr>
          <p:cNvSpPr txBox="1"/>
          <p:nvPr/>
        </p:nvSpPr>
        <p:spPr>
          <a:xfrm>
            <a:off x="3181350" y="333202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6" name="TextBox 5">
            <a:hlinkClick r:id="rId4" action="ppaction://hlinksldjump"/>
          </p:cNvPr>
          <p:cNvSpPr txBox="1"/>
          <p:nvPr/>
        </p:nvSpPr>
        <p:spPr>
          <a:xfrm>
            <a:off x="5219700" y="333202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7" name="TextBox 6">
            <a:hlinkClick r:id="rId5" action="ppaction://hlinksldjump"/>
          </p:cNvPr>
          <p:cNvSpPr txBox="1"/>
          <p:nvPr/>
        </p:nvSpPr>
        <p:spPr>
          <a:xfrm>
            <a:off x="7162800" y="333202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8" name="TextBox 7">
            <a:hlinkClick r:id="rId6" action="ppaction://hlinksldjump"/>
          </p:cNvPr>
          <p:cNvSpPr txBox="1"/>
          <p:nvPr/>
        </p:nvSpPr>
        <p:spPr>
          <a:xfrm>
            <a:off x="9256713" y="333202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9" name="TextBox 8">
            <a:hlinkClick r:id="rId7" action="ppaction://hlinksldjump"/>
          </p:cNvPr>
          <p:cNvSpPr txBox="1"/>
          <p:nvPr/>
        </p:nvSpPr>
        <p:spPr>
          <a:xfrm>
            <a:off x="3181350" y="234228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10" name="TextBox 9">
            <a:hlinkClick r:id="rId8" action="ppaction://hlinksldjump"/>
          </p:cNvPr>
          <p:cNvSpPr txBox="1"/>
          <p:nvPr/>
        </p:nvSpPr>
        <p:spPr>
          <a:xfrm>
            <a:off x="5219699" y="2342284"/>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8</a:t>
            </a:r>
            <a:endParaRPr lang="en-US" sz="3200" dirty="0">
              <a:latin typeface="Times New Roman" pitchFamily="18" charset="0"/>
              <a:cs typeface="Times New Roman" pitchFamily="18" charset="0"/>
            </a:endParaRPr>
          </a:p>
        </p:txBody>
      </p:sp>
      <p:sp>
        <p:nvSpPr>
          <p:cNvPr id="11" name="TextBox 10">
            <a:hlinkClick r:id="rId9" action="ppaction://hlinksldjump"/>
          </p:cNvPr>
          <p:cNvSpPr txBox="1"/>
          <p:nvPr/>
        </p:nvSpPr>
        <p:spPr>
          <a:xfrm>
            <a:off x="7162800" y="23737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9</a:t>
            </a:r>
            <a:endParaRPr lang="en-US" sz="3200" dirty="0">
              <a:latin typeface="Times New Roman" pitchFamily="18" charset="0"/>
              <a:cs typeface="Times New Roman" pitchFamily="18" charset="0"/>
            </a:endParaRPr>
          </a:p>
        </p:txBody>
      </p:sp>
      <p:sp>
        <p:nvSpPr>
          <p:cNvPr id="12" name="TextBox 11">
            <a:hlinkClick r:id="rId10" action="ppaction://hlinksldjump"/>
          </p:cNvPr>
          <p:cNvSpPr txBox="1"/>
          <p:nvPr/>
        </p:nvSpPr>
        <p:spPr>
          <a:xfrm>
            <a:off x="9190038" y="23737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0</a:t>
            </a:r>
            <a:endParaRPr lang="en-US" sz="3200" dirty="0">
              <a:latin typeface="Times New Roman" pitchFamily="18" charset="0"/>
              <a:cs typeface="Times New Roman" pitchFamily="18" charset="0"/>
            </a:endParaRPr>
          </a:p>
        </p:txBody>
      </p:sp>
      <p:sp>
        <p:nvSpPr>
          <p:cNvPr id="13" name="TextBox 12">
            <a:hlinkClick r:id="rId11" action="ppaction://hlinksldjump"/>
          </p:cNvPr>
          <p:cNvSpPr txBox="1"/>
          <p:nvPr/>
        </p:nvSpPr>
        <p:spPr>
          <a:xfrm>
            <a:off x="9175751" y="13756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14" name="TextBox 13">
            <a:hlinkClick r:id="rId12" action="ppaction://hlinksldjump"/>
          </p:cNvPr>
          <p:cNvSpPr txBox="1"/>
          <p:nvPr/>
        </p:nvSpPr>
        <p:spPr>
          <a:xfrm>
            <a:off x="7162800" y="13756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4</a:t>
            </a:r>
            <a:endParaRPr lang="en-US" sz="3200" dirty="0">
              <a:latin typeface="Times New Roman" pitchFamily="18" charset="0"/>
              <a:cs typeface="Times New Roman" pitchFamily="18" charset="0"/>
            </a:endParaRPr>
          </a:p>
        </p:txBody>
      </p:sp>
      <p:sp>
        <p:nvSpPr>
          <p:cNvPr id="15" name="TextBox 14">
            <a:hlinkClick r:id="rId13" action="ppaction://hlinksldjump"/>
          </p:cNvPr>
          <p:cNvSpPr txBox="1"/>
          <p:nvPr/>
        </p:nvSpPr>
        <p:spPr>
          <a:xfrm>
            <a:off x="5219700" y="13756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16" name="TextBox 15">
            <a:hlinkClick r:id="rId14" action="ppaction://hlinksldjump"/>
          </p:cNvPr>
          <p:cNvSpPr txBox="1"/>
          <p:nvPr/>
        </p:nvSpPr>
        <p:spPr>
          <a:xfrm>
            <a:off x="3152775" y="134504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
        <p:nvSpPr>
          <p:cNvPr id="17" name="TextBox 16">
            <a:hlinkClick r:id="rId15" action="ppaction://hlinksldjump"/>
          </p:cNvPr>
          <p:cNvSpPr txBox="1"/>
          <p:nvPr/>
        </p:nvSpPr>
        <p:spPr>
          <a:xfrm>
            <a:off x="1123950" y="335107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1</a:t>
            </a:r>
            <a:endParaRPr lang="en-US" sz="3200" dirty="0">
              <a:latin typeface="Times New Roman" pitchFamily="18" charset="0"/>
              <a:cs typeface="Times New Roman" pitchFamily="18" charset="0"/>
            </a:endParaRPr>
          </a:p>
        </p:txBody>
      </p:sp>
      <p:sp>
        <p:nvSpPr>
          <p:cNvPr id="18" name="TextBox 17">
            <a:hlinkClick r:id="rId16" action="ppaction://hlinksldjump"/>
          </p:cNvPr>
          <p:cNvSpPr txBox="1"/>
          <p:nvPr/>
        </p:nvSpPr>
        <p:spPr>
          <a:xfrm>
            <a:off x="1123950" y="236133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6</a:t>
            </a:r>
            <a:endParaRPr lang="en-US" sz="3200" dirty="0">
              <a:latin typeface="Times New Roman" pitchFamily="18" charset="0"/>
              <a:cs typeface="Times New Roman" pitchFamily="18" charset="0"/>
            </a:endParaRPr>
          </a:p>
        </p:txBody>
      </p:sp>
      <p:sp>
        <p:nvSpPr>
          <p:cNvPr id="19" name="TextBox 18">
            <a:hlinkClick r:id="rId17" action="ppaction://hlinksldjump"/>
          </p:cNvPr>
          <p:cNvSpPr txBox="1"/>
          <p:nvPr/>
        </p:nvSpPr>
        <p:spPr>
          <a:xfrm>
            <a:off x="1095375" y="136409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endParaRPr lang="en-US" sz="3200" dirty="0">
              <a:latin typeface="Times New Roman" pitchFamily="18" charset="0"/>
              <a:cs typeface="Times New Roman" pitchFamily="18" charset="0"/>
            </a:endParaRPr>
          </a:p>
        </p:txBody>
      </p:sp>
      <p:sp>
        <p:nvSpPr>
          <p:cNvPr id="20" name="TextBox 19">
            <a:hlinkClick r:id="rId18" action="ppaction://hlinksldjump"/>
          </p:cNvPr>
          <p:cNvSpPr txBox="1"/>
          <p:nvPr/>
        </p:nvSpPr>
        <p:spPr>
          <a:xfrm>
            <a:off x="3200400" y="434167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21" name="TextBox 20">
            <a:hlinkClick r:id="rId19" action="ppaction://hlinksldjump"/>
          </p:cNvPr>
          <p:cNvSpPr txBox="1"/>
          <p:nvPr/>
        </p:nvSpPr>
        <p:spPr>
          <a:xfrm>
            <a:off x="5238750" y="434167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8</a:t>
            </a:r>
            <a:endParaRPr lang="en-US" sz="3200" dirty="0">
              <a:latin typeface="Times New Roman" pitchFamily="18" charset="0"/>
              <a:cs typeface="Times New Roman" pitchFamily="18" charset="0"/>
            </a:endParaRPr>
          </a:p>
        </p:txBody>
      </p:sp>
      <p:sp>
        <p:nvSpPr>
          <p:cNvPr id="22" name="TextBox 21">
            <a:hlinkClick r:id="rId20" action="ppaction://hlinksldjump"/>
          </p:cNvPr>
          <p:cNvSpPr txBox="1"/>
          <p:nvPr/>
        </p:nvSpPr>
        <p:spPr>
          <a:xfrm>
            <a:off x="7181850" y="434167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r>
              <a:rPr lang="vi-VN" sz="3200" dirty="0" smtClean="0">
                <a:latin typeface="Times New Roman" pitchFamily="18" charset="0"/>
                <a:cs typeface="Times New Roman" pitchFamily="18" charset="0"/>
              </a:rPr>
              <a:t>9</a:t>
            </a:r>
            <a:endParaRPr lang="en-US" sz="3200" dirty="0">
              <a:latin typeface="Times New Roman" pitchFamily="18" charset="0"/>
              <a:cs typeface="Times New Roman" pitchFamily="18" charset="0"/>
            </a:endParaRPr>
          </a:p>
        </p:txBody>
      </p:sp>
      <p:sp>
        <p:nvSpPr>
          <p:cNvPr id="23" name="TextBox 22">
            <a:hlinkClick r:id="rId21" action="ppaction://hlinksldjump"/>
          </p:cNvPr>
          <p:cNvSpPr txBox="1"/>
          <p:nvPr/>
        </p:nvSpPr>
        <p:spPr>
          <a:xfrm>
            <a:off x="9275763" y="434167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20</a:t>
            </a:r>
            <a:endParaRPr lang="en-US" sz="3200" dirty="0">
              <a:latin typeface="Times New Roman" pitchFamily="18" charset="0"/>
              <a:cs typeface="Times New Roman" pitchFamily="18" charset="0"/>
            </a:endParaRPr>
          </a:p>
        </p:txBody>
      </p:sp>
      <p:sp>
        <p:nvSpPr>
          <p:cNvPr id="25" name="TextBox 24">
            <a:hlinkClick r:id="rId22" action="ppaction://hlinksldjump"/>
          </p:cNvPr>
          <p:cNvSpPr txBox="1"/>
          <p:nvPr/>
        </p:nvSpPr>
        <p:spPr>
          <a:xfrm>
            <a:off x="5238750" y="5256934"/>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21</a:t>
            </a:r>
            <a:endParaRPr lang="en-US" sz="3200" dirty="0">
              <a:latin typeface="Times New Roman" pitchFamily="18" charset="0"/>
              <a:cs typeface="Times New Roman" pitchFamily="18" charset="0"/>
            </a:endParaRPr>
          </a:p>
        </p:txBody>
      </p:sp>
      <p:sp>
        <p:nvSpPr>
          <p:cNvPr id="26" name="Left Arrow 25">
            <a:hlinkClick r:id="rId23" action="ppaction://hlinksldjump"/>
          </p:cNvPr>
          <p:cNvSpPr/>
          <p:nvPr/>
        </p:nvSpPr>
        <p:spPr>
          <a:xfrm>
            <a:off x="10632029" y="6115912"/>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7" name="Right Arrow 26">
            <a:hlinkClick r:id="rId24" action="ppaction://hlinksldjump"/>
          </p:cNvPr>
          <p:cNvSpPr/>
          <p:nvPr/>
        </p:nvSpPr>
        <p:spPr>
          <a:xfrm>
            <a:off x="11167522" y="6115912"/>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327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262003" y="0"/>
                <a:ext cx="11929997" cy="6858000"/>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en-US" sz="3200" b="1" dirty="0">
                    <a:solidFill>
                      <a:srgbClr val="FF0000"/>
                    </a:solidFill>
                  </a:rPr>
                  <a:t>1</a:t>
                </a:r>
                <a:r>
                  <a:rPr lang="fr-FR" sz="3200" b="1" dirty="0" smtClean="0">
                    <a:solidFill>
                      <a:srgbClr val="FF0000"/>
                    </a:solidFill>
                  </a:rPr>
                  <a:t>.</a:t>
                </a:r>
                <a:r>
                  <a:rPr lang="vi-VN" sz="3200" b="1" dirty="0"/>
                  <a:t> </a:t>
                </a:r>
                <a:r>
                  <a:rPr lang="fr-FR" sz="3200" dirty="0" smtClean="0"/>
                  <a:t>Cho </a:t>
                </a:r>
                <a:r>
                  <a:rPr lang="fr-FR" sz="3200" dirty="0" err="1"/>
                  <a:t>hình</a:t>
                </a:r>
                <a:r>
                  <a:rPr lang="fr-FR" sz="3200" dirty="0"/>
                  <a:t> </a:t>
                </a:r>
                <a:r>
                  <a:rPr lang="fr-FR" sz="3200" dirty="0" err="1"/>
                  <a:t>lăng</a:t>
                </a:r>
                <a:r>
                  <a:rPr lang="fr-FR" sz="3200" dirty="0"/>
                  <a:t> </a:t>
                </a:r>
                <a:r>
                  <a:rPr lang="fr-FR" sz="3200" dirty="0" err="1"/>
                  <a:t>trụ</a:t>
                </a:r>
                <a:r>
                  <a:rPr lang="fr-FR" sz="3200" dirty="0"/>
                  <a:t> </a:t>
                </a:r>
                <a14:m>
                  <m:oMath xmlns:m="http://schemas.openxmlformats.org/officeDocument/2006/math">
                    <m:r>
                      <a:rPr lang="fr-FR" sz="3200" i="1">
                        <a:latin typeface="Cambria Math"/>
                      </a:rPr>
                      <m:t>𝐴𝐵𝐶</m:t>
                    </m:r>
                    <m:r>
                      <a:rPr lang="fr-FR" sz="3200" i="1">
                        <a:latin typeface="Cambria Math"/>
                      </a:rPr>
                      <m:t>.</m:t>
                    </m:r>
                    <m:sSup>
                      <m:sSupPr>
                        <m:ctrlPr>
                          <a:rPr lang="en-US" sz="3200" i="1">
                            <a:latin typeface="Cambria Math" panose="02040503050406030204" pitchFamily="18" charset="0"/>
                          </a:rPr>
                        </m:ctrlPr>
                      </m:sSupPr>
                      <m:e>
                        <m:r>
                          <a:rPr lang="fr-FR" sz="3200" i="1">
                            <a:latin typeface="Cambria Math"/>
                          </a:rPr>
                          <m:t>𝐴</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𝐵</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𝐶</m:t>
                        </m:r>
                      </m:e>
                      <m:sup>
                        <m:r>
                          <a:rPr lang="fr-FR" sz="3200" i="1">
                            <a:latin typeface="Cambria Math"/>
                          </a:rPr>
                          <m:t>′</m:t>
                        </m:r>
                      </m:sup>
                    </m:sSup>
                  </m:oMath>
                </a14:m>
                <a:r>
                  <a:rPr lang="fr-FR" sz="3200" dirty="0"/>
                  <a:t> . </a:t>
                </a:r>
                <a:r>
                  <a:rPr lang="fr-FR" sz="3200" dirty="0" err="1"/>
                  <a:t>Gọi</a:t>
                </a:r>
                <a:r>
                  <a:rPr lang="fr-FR" sz="3200" dirty="0"/>
                  <a:t> </a:t>
                </a:r>
                <a14:m>
                  <m:oMath xmlns:m="http://schemas.openxmlformats.org/officeDocument/2006/math">
                    <m:r>
                      <a:rPr lang="fr-FR" sz="3200" i="1">
                        <a:latin typeface="Cambria Math"/>
                      </a:rPr>
                      <m:t>𝑀</m:t>
                    </m:r>
                  </m:oMath>
                </a14:m>
                <a:r>
                  <a:rPr lang="fr-FR" sz="3200" dirty="0"/>
                  <a:t>, </a:t>
                </a:r>
                <a14:m>
                  <m:oMath xmlns:m="http://schemas.openxmlformats.org/officeDocument/2006/math">
                    <m:r>
                      <a:rPr lang="fr-FR" sz="3200" i="1">
                        <a:latin typeface="Cambria Math"/>
                      </a:rPr>
                      <m:t>𝑁</m:t>
                    </m:r>
                  </m:oMath>
                </a14:m>
                <a:r>
                  <a:rPr lang="fr-FR" sz="3200" dirty="0"/>
                  <a:t> </a:t>
                </a:r>
                <a:r>
                  <a:rPr lang="fr-FR" sz="3200" dirty="0" err="1"/>
                  <a:t>lần</a:t>
                </a:r>
                <a:r>
                  <a:rPr lang="fr-FR" sz="3200" dirty="0"/>
                  <a:t> </a:t>
                </a:r>
                <a:r>
                  <a:rPr lang="fr-FR" sz="3200" dirty="0" err="1"/>
                  <a:t>lượt</a:t>
                </a:r>
                <a:r>
                  <a:rPr lang="fr-FR" sz="3200" dirty="0"/>
                  <a:t> là </a:t>
                </a:r>
                <a:r>
                  <a:rPr lang="fr-FR" sz="3200" dirty="0" err="1"/>
                  <a:t>trung</a:t>
                </a:r>
                <a:r>
                  <a:rPr lang="fr-FR" sz="3200" dirty="0"/>
                  <a:t> </a:t>
                </a:r>
                <a:r>
                  <a:rPr lang="fr-FR" sz="3200" dirty="0" err="1"/>
                  <a:t>điểm</a:t>
                </a:r>
                <a:r>
                  <a:rPr lang="fr-FR" sz="3200" dirty="0"/>
                  <a:t> </a:t>
                </a:r>
                <a:r>
                  <a:rPr lang="fr-FR" sz="3200" dirty="0" err="1"/>
                  <a:t>của</a:t>
                </a:r>
                <a:r>
                  <a:rPr lang="fr-FR" sz="3200" dirty="0"/>
                  <a:t> </a:t>
                </a:r>
                <a14:m>
                  <m:oMath xmlns:m="http://schemas.openxmlformats.org/officeDocument/2006/math">
                    <m:r>
                      <a:rPr lang="fr-FR" sz="3200" i="1">
                        <a:latin typeface="Cambria Math"/>
                      </a:rPr>
                      <m:t>𝐶</m:t>
                    </m:r>
                    <m:sSup>
                      <m:sSupPr>
                        <m:ctrlPr>
                          <a:rPr lang="en-US" sz="3200" i="1">
                            <a:latin typeface="Cambria Math" panose="02040503050406030204" pitchFamily="18" charset="0"/>
                          </a:rPr>
                        </m:ctrlPr>
                      </m:sSupPr>
                      <m:e>
                        <m:r>
                          <a:rPr lang="fr-FR" sz="3200" i="1">
                            <a:latin typeface="Cambria Math"/>
                          </a:rPr>
                          <m:t>𝐶</m:t>
                        </m:r>
                      </m:e>
                      <m:sup>
                        <m:r>
                          <a:rPr lang="fr-FR" sz="3200" i="1">
                            <a:latin typeface="Cambria Math"/>
                          </a:rPr>
                          <m:t>′</m:t>
                        </m:r>
                      </m:sup>
                    </m:sSup>
                  </m:oMath>
                </a14:m>
                <a:r>
                  <a:rPr lang="fr-FR" sz="3200" dirty="0"/>
                  <a:t> </a:t>
                </a:r>
                <a:r>
                  <a:rPr lang="fr-FR" sz="3200" dirty="0" err="1"/>
                  <a:t>và</a:t>
                </a:r>
                <a:r>
                  <a:rPr lang="fr-FR" sz="3200" dirty="0"/>
                  <a:t> </a:t>
                </a:r>
                <a14:m>
                  <m:oMath xmlns:m="http://schemas.openxmlformats.org/officeDocument/2006/math">
                    <m:r>
                      <a:rPr lang="fr-FR" sz="3200" i="1">
                        <a:latin typeface="Cambria Math"/>
                      </a:rPr>
                      <m:t>𝐵</m:t>
                    </m:r>
                    <m:sSup>
                      <m:sSupPr>
                        <m:ctrlPr>
                          <a:rPr lang="en-US" sz="3200" i="1">
                            <a:latin typeface="Cambria Math" panose="02040503050406030204" pitchFamily="18" charset="0"/>
                          </a:rPr>
                        </m:ctrlPr>
                      </m:sSupPr>
                      <m:e>
                        <m:r>
                          <a:rPr lang="fr-FR" sz="3200" i="1">
                            <a:latin typeface="Cambria Math"/>
                          </a:rPr>
                          <m:t>𝐵</m:t>
                        </m:r>
                      </m:e>
                      <m:sup>
                        <m:r>
                          <a:rPr lang="fr-FR" sz="3200" i="1">
                            <a:latin typeface="Cambria Math"/>
                          </a:rPr>
                          <m:t>′</m:t>
                        </m:r>
                      </m:sup>
                    </m:sSup>
                  </m:oMath>
                </a14:m>
                <a:r>
                  <a:rPr lang="fr-FR" sz="3200" dirty="0"/>
                  <a:t> . </a:t>
                </a:r>
                <a:r>
                  <a:rPr lang="fr-FR" sz="3200" dirty="0" err="1"/>
                  <a:t>Tính</a:t>
                </a:r>
                <a:r>
                  <a:rPr lang="fr-FR" sz="3200" dirty="0"/>
                  <a:t> </a:t>
                </a:r>
                <a:r>
                  <a:rPr lang="fr-FR" sz="3200" dirty="0" err="1"/>
                  <a:t>tỉ</a:t>
                </a:r>
                <a:r>
                  <a:rPr lang="fr-FR" sz="3200" dirty="0"/>
                  <a:t> </a:t>
                </a:r>
                <a:r>
                  <a:rPr lang="fr-FR" sz="3200" dirty="0" err="1"/>
                  <a:t>số</a:t>
                </a:r>
                <a:r>
                  <a:rPr lang="fr-FR" sz="3200" dirty="0"/>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fr-FR" sz="3200" i="1">
                                <a:latin typeface="Cambria Math"/>
                              </a:rPr>
                              <m:t>𝑉</m:t>
                            </m:r>
                          </m:e>
                          <m:sub>
                            <m:sSup>
                              <m:sSupPr>
                                <m:ctrlPr>
                                  <a:rPr lang="en-US" sz="3200" i="1">
                                    <a:latin typeface="Cambria Math" panose="02040503050406030204" pitchFamily="18" charset="0"/>
                                  </a:rPr>
                                </m:ctrlPr>
                              </m:sSupPr>
                              <m:e>
                                <m:r>
                                  <a:rPr lang="fr-FR" sz="3200" i="1">
                                    <a:latin typeface="Cambria Math"/>
                                  </a:rPr>
                                  <m:t>𝐴</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𝐵</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𝐶</m:t>
                                </m:r>
                              </m:e>
                              <m:sup>
                                <m:r>
                                  <a:rPr lang="fr-FR" sz="3200" i="1">
                                    <a:latin typeface="Cambria Math"/>
                                  </a:rPr>
                                  <m:t>′</m:t>
                                </m:r>
                              </m:sup>
                            </m:sSup>
                            <m:r>
                              <a:rPr lang="fr-FR" sz="3200" i="1">
                                <a:latin typeface="Cambria Math"/>
                              </a:rPr>
                              <m:t>𝑀𝑁</m:t>
                            </m:r>
                          </m:sub>
                        </m:sSub>
                      </m:num>
                      <m:den>
                        <m:sSub>
                          <m:sSubPr>
                            <m:ctrlPr>
                              <a:rPr lang="en-US" sz="3200" i="1">
                                <a:latin typeface="Cambria Math" panose="02040503050406030204" pitchFamily="18" charset="0"/>
                              </a:rPr>
                            </m:ctrlPr>
                          </m:sSubPr>
                          <m:e>
                            <m:r>
                              <a:rPr lang="fr-FR" sz="3200" i="1">
                                <a:latin typeface="Cambria Math"/>
                              </a:rPr>
                              <m:t>𝑉</m:t>
                            </m:r>
                          </m:e>
                          <m:sub>
                            <m:r>
                              <a:rPr lang="fr-FR" sz="3200" i="1">
                                <a:latin typeface="Cambria Math"/>
                              </a:rPr>
                              <m:t>𝐴𝐵𝐶</m:t>
                            </m:r>
                            <m:r>
                              <a:rPr lang="fr-FR" sz="3200" i="1">
                                <a:latin typeface="Cambria Math"/>
                              </a:rPr>
                              <m:t>.</m:t>
                            </m:r>
                            <m:sSup>
                              <m:sSupPr>
                                <m:ctrlPr>
                                  <a:rPr lang="en-US" sz="3200" i="1">
                                    <a:latin typeface="Cambria Math" panose="02040503050406030204" pitchFamily="18" charset="0"/>
                                  </a:rPr>
                                </m:ctrlPr>
                              </m:sSupPr>
                              <m:e>
                                <m:r>
                                  <a:rPr lang="fr-FR" sz="3200" i="1">
                                    <a:latin typeface="Cambria Math"/>
                                  </a:rPr>
                                  <m:t>𝐴</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𝐵</m:t>
                                </m:r>
                              </m:e>
                              <m:sup>
                                <m:r>
                                  <a:rPr lang="fr-FR" sz="3200" i="1">
                                    <a:latin typeface="Cambria Math"/>
                                  </a:rPr>
                                  <m:t>′</m:t>
                                </m:r>
                              </m:sup>
                            </m:sSup>
                            <m:sSup>
                              <m:sSupPr>
                                <m:ctrlPr>
                                  <a:rPr lang="en-US" sz="3200" i="1">
                                    <a:latin typeface="Cambria Math" panose="02040503050406030204" pitchFamily="18" charset="0"/>
                                  </a:rPr>
                                </m:ctrlPr>
                              </m:sSupPr>
                              <m:e>
                                <m:r>
                                  <a:rPr lang="fr-FR" sz="3200" i="1">
                                    <a:latin typeface="Cambria Math"/>
                                  </a:rPr>
                                  <m:t>𝐶</m:t>
                                </m:r>
                              </m:e>
                              <m:sup>
                                <m:r>
                                  <a:rPr lang="fr-FR" sz="3200" i="1">
                                    <a:latin typeface="Cambria Math"/>
                                  </a:rPr>
                                  <m:t>′</m:t>
                                </m:r>
                              </m:sup>
                            </m:sSup>
                          </m:sub>
                        </m:sSub>
                      </m:den>
                    </m:f>
                  </m:oMath>
                </a14:m>
                <a:r>
                  <a:rPr lang="fr-FR" sz="3200" dirty="0"/>
                  <a:t> .</a:t>
                </a:r>
                <a:endParaRPr lang="en-US" sz="3200" dirty="0"/>
              </a:p>
              <a:p>
                <a:pPr marL="0" lvl="0" indent="0">
                  <a:buNone/>
                </a:pP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A</a:t>
                </a:r>
                <a:r>
                  <a:rPr lang="fr-FR" sz="3200" b="1" dirty="0" smtClean="0">
                    <a:latin typeface="Times New Roman" pitchFamily="18" charset="0"/>
                    <a:cs typeface="Times New Roman" pitchFamily="18" charset="0"/>
                  </a:rPr>
                  <a:t>.</a:t>
                </a:r>
                <a:r>
                  <a:rPr lang="vi-VN" sz="3200" b="1"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6</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B</a:t>
                </a:r>
                <a:r>
                  <a:rPr lang="fr-FR" sz="3200" b="1" dirty="0">
                    <a:latin typeface="Times New Roman" pitchFamily="18" charset="0"/>
                    <a:cs typeface="Times New Roman" pitchFamily="18" charset="0"/>
                  </a:rPr>
                  <a:t>. </a:t>
                </a:r>
                <a14:m>
                  <m:oMath xmlns:m="http://schemas.openxmlformats.org/officeDocument/2006/math">
                    <m:r>
                      <a:rPr lang="vi-VN" sz="3200" b="1" i="0" smtClean="0">
                        <a:latin typeface="Cambria Math"/>
                      </a:rPr>
                      <m:t> </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C</a:t>
                </a:r>
                <a:r>
                  <a:rPr lang="fr-FR"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D</a:t>
                </a:r>
                <a:r>
                  <a:rPr lang="fr-FR" sz="3200" b="1" dirty="0" smtClean="0">
                    <a:latin typeface="Times New Roman" pitchFamily="18" charset="0"/>
                    <a:cs typeface="Times New Roman" pitchFamily="18" charset="0"/>
                  </a:rPr>
                  <a:t>.</a:t>
                </a:r>
                <a:r>
                  <a:rPr lang="vi-VN" sz="3200" b="1"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3</m:t>
                        </m:r>
                      </m:den>
                    </m:f>
                  </m:oMath>
                </a14:m>
                <a:r>
                  <a:rPr lang="fr-FR" sz="3200" dirty="0" smtClean="0">
                    <a:latin typeface="Times New Roman" pitchFamily="18" charset="0"/>
                    <a:cs typeface="Times New Roman" pitchFamily="18" charset="0"/>
                  </a:rPr>
                  <a:t>.</a:t>
                </a:r>
                <a:endParaRPr lang="en-US" sz="3200" b="1" i="0" u="none" strike="noStrike" baseline="0" dirty="0">
                  <a:solidFill>
                    <a:srgbClr val="000000"/>
                  </a:solidFill>
                  <a:latin typeface="Times New Roman" panose="02020603050405020304"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0AEB5589-BCD2-4F0E-A74F-0ACF51F85001}"/>
                  </a:ext>
                </a:extLst>
              </p:cNvPr>
              <p:cNvSpPr>
                <a:spLocks noGrp="1" noRot="1" noChangeAspect="1" noMove="1" noResize="1" noEditPoints="1" noAdjustHandles="1" noChangeArrowheads="1" noChangeShapeType="1" noTextEdit="1"/>
              </p:cNvSpPr>
              <p:nvPr>
                <p:ph type="body" idx="1"/>
              </p:nvPr>
            </p:nvSpPr>
            <p:spPr>
              <a:xfrm>
                <a:off x="262003" y="0"/>
                <a:ext cx="11929997" cy="6858000"/>
              </a:xfrm>
              <a:blipFill rotWithShape="0">
                <a:blip r:embed="rId2"/>
                <a:stretch>
                  <a:fillRect l="-1329" t="-1778" r="-920"/>
                </a:stretch>
              </a:blipFill>
            </p:spPr>
            <p:txBody>
              <a:bodyPr/>
              <a:lstStyle/>
              <a:p>
                <a:r>
                  <a:rPr lang="en-US">
                    <a:noFill/>
                  </a:rPr>
                  <a:t> </a:t>
                </a:r>
              </a:p>
            </p:txBody>
          </p:sp>
        </mc:Fallback>
      </mc:AlternateContent>
      <p:sp>
        <p:nvSpPr>
          <p:cNvPr id="2" name="Oval 1"/>
          <p:cNvSpPr/>
          <p:nvPr/>
        </p:nvSpPr>
        <p:spPr>
          <a:xfrm>
            <a:off x="3733800" y="1447800"/>
            <a:ext cx="6477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8700" y="280035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7" y="2647950"/>
            <a:ext cx="39719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7772400" y="2952750"/>
            <a:ext cx="1162049" cy="3028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772400" y="2952750"/>
            <a:ext cx="2171700" cy="22098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Left Arrow 7">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9" name="Right Arrow 8">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18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a:solidFill>
                      <a:srgbClr val="FF0000"/>
                    </a:solidFill>
                  </a:rPr>
                  <a:t>Câu</a:t>
                </a:r>
                <a:r>
                  <a:rPr lang="fr-FR" sz="3200" b="1" dirty="0">
                    <a:solidFill>
                      <a:srgbClr val="FF0000"/>
                    </a:solidFill>
                  </a:rPr>
                  <a:t> 2</a:t>
                </a:r>
                <a:r>
                  <a:rPr lang="fr-FR" sz="3200" b="1" dirty="0" smtClean="0">
                    <a:solidFill>
                      <a:srgbClr val="FF0000"/>
                    </a:solidFill>
                  </a:rPr>
                  <a:t>:</a:t>
                </a:r>
                <a:r>
                  <a:rPr lang="vi-VN" sz="3200" b="1" dirty="0"/>
                  <a:t> </a:t>
                </a:r>
                <a:r>
                  <a:rPr lang="fr-FR" sz="3200" dirty="0" err="1" smtClean="0"/>
                  <a:t>Khối</a:t>
                </a:r>
                <a:r>
                  <a:rPr lang="fr-FR" sz="3200" dirty="0" smtClean="0"/>
                  <a:t> </a:t>
                </a:r>
                <a:r>
                  <a:rPr lang="fr-FR" sz="3200" dirty="0" err="1"/>
                  <a:t>lăng</a:t>
                </a:r>
                <a:r>
                  <a:rPr lang="fr-FR" sz="3200" dirty="0"/>
                  <a:t> </a:t>
                </a:r>
                <a:r>
                  <a:rPr lang="fr-FR" sz="3200" dirty="0" err="1"/>
                  <a:t>trụ</a:t>
                </a:r>
                <a:r>
                  <a:rPr lang="fr-FR" sz="3200" dirty="0"/>
                  <a:t> </a:t>
                </a:r>
                <a14:m>
                  <m:oMath xmlns:m="http://schemas.openxmlformats.org/officeDocument/2006/math">
                    <m:r>
                      <a:rPr lang="en-US" sz="3200" i="1">
                        <a:latin typeface="Cambria Math"/>
                      </a:rPr>
                      <m:t>𝐴𝐵𝐶</m:t>
                    </m:r>
                    <m:r>
                      <a:rPr lang="fr-FR"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fr-FR"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fr-FR"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fr-FR" sz="3200" i="1">
                            <a:latin typeface="Cambria Math"/>
                          </a:rPr>
                          <m:t>′</m:t>
                        </m:r>
                      </m:sup>
                    </m:sSup>
                  </m:oMath>
                </a14:m>
                <a:r>
                  <a:rPr lang="fr-FR" sz="3200" dirty="0"/>
                  <a:t> </a:t>
                </a:r>
                <a:r>
                  <a:rPr lang="fr-FR" sz="3200" dirty="0" err="1"/>
                  <a:t>có</a:t>
                </a:r>
                <a:r>
                  <a:rPr lang="fr-FR" sz="3200" dirty="0"/>
                  <a:t> </a:t>
                </a:r>
                <a:r>
                  <a:rPr lang="fr-FR" sz="3200" dirty="0" err="1"/>
                  <a:t>thể</a:t>
                </a:r>
                <a:r>
                  <a:rPr lang="fr-FR" sz="3200" dirty="0"/>
                  <a:t> </a:t>
                </a:r>
                <a:r>
                  <a:rPr lang="fr-FR" sz="3200" dirty="0" err="1"/>
                  <a:t>tích</a:t>
                </a:r>
                <a:r>
                  <a:rPr lang="fr-FR" sz="3200" dirty="0"/>
                  <a:t> </a:t>
                </a:r>
                <a14:m>
                  <m:oMath xmlns:m="http://schemas.openxmlformats.org/officeDocument/2006/math">
                    <m:r>
                      <a:rPr lang="en-US" sz="3200" i="1">
                        <a:latin typeface="Cambria Math"/>
                      </a:rPr>
                      <m:t>𝑉</m:t>
                    </m:r>
                  </m:oMath>
                </a14:m>
                <a:r>
                  <a:rPr lang="fr-FR" sz="3200" dirty="0"/>
                  <a:t> </a:t>
                </a:r>
                <a:r>
                  <a:rPr lang="vi-VN" sz="3200" dirty="0" smtClean="0"/>
                  <a:t>. K</a:t>
                </a:r>
                <a:r>
                  <a:rPr lang="fr-FR" sz="3200" dirty="0" smtClean="0"/>
                  <a:t>hi </a:t>
                </a:r>
                <a:r>
                  <a:rPr lang="fr-FR" sz="3200" dirty="0" err="1"/>
                  <a:t>đó</a:t>
                </a:r>
                <a:r>
                  <a:rPr lang="fr-FR" sz="3200" dirty="0"/>
                  <a:t> </a:t>
                </a:r>
                <a:r>
                  <a:rPr lang="fr-FR" sz="3200" dirty="0" err="1"/>
                  <a:t>thể</a:t>
                </a:r>
                <a:r>
                  <a:rPr lang="fr-FR" sz="3200" dirty="0"/>
                  <a:t> </a:t>
                </a:r>
                <a:r>
                  <a:rPr lang="fr-FR" sz="3200" dirty="0" err="1"/>
                  <a:t>tích</a:t>
                </a:r>
                <a:r>
                  <a:rPr lang="fr-FR" sz="3200" dirty="0"/>
                  <a:t> </a:t>
                </a:r>
                <a:r>
                  <a:rPr lang="fr-FR" sz="3200" dirty="0" err="1"/>
                  <a:t>khối</a:t>
                </a:r>
                <a:r>
                  <a:rPr lang="fr-FR" sz="3200" dirty="0"/>
                  <a:t> </a:t>
                </a:r>
                <a:r>
                  <a:rPr lang="fr-FR" sz="3200" dirty="0" err="1"/>
                  <a:t>chóp</a:t>
                </a:r>
                <a:r>
                  <a:rPr lang="fr-FR" sz="3200" dirty="0"/>
                  <a:t> </a:t>
                </a:r>
                <a:r>
                  <a:rPr lang="fr-FR" sz="3200" dirty="0" err="1"/>
                  <a:t>tứ</a:t>
                </a:r>
                <a:r>
                  <a:rPr lang="fr-FR" sz="3200" dirty="0"/>
                  <a:t> </a:t>
                </a:r>
                <a:r>
                  <a:rPr lang="fr-FR" sz="3200" dirty="0" err="1"/>
                  <a:t>giác</a:t>
                </a:r>
                <a:r>
                  <a:rPr lang="fr-FR" sz="3200" dirty="0"/>
                  <a:t> </a:t>
                </a:r>
                <a14:m>
                  <m:oMath xmlns:m="http://schemas.openxmlformats.org/officeDocument/2006/math">
                    <m:r>
                      <a:rPr lang="en-US" sz="3200" i="1">
                        <a:latin typeface="Cambria Math"/>
                      </a:rPr>
                      <m:t>𝐴</m:t>
                    </m:r>
                    <m:r>
                      <a:rPr lang="fr-FR" sz="3200" i="1">
                        <a:latin typeface="Cambria Math"/>
                      </a:rPr>
                      <m:t>.</m:t>
                    </m:r>
                    <m:r>
                      <a:rPr lang="en-US" sz="3200" i="1">
                        <a:latin typeface="Cambria Math"/>
                      </a:rPr>
                      <m:t>𝐵𝐶</m:t>
                    </m:r>
                    <m:sSup>
                      <m:sSupPr>
                        <m:ctrlPr>
                          <a:rPr lang="en-US" sz="3200" i="1">
                            <a:latin typeface="Cambria Math" panose="02040503050406030204" pitchFamily="18" charset="0"/>
                          </a:rPr>
                        </m:ctrlPr>
                      </m:sSupPr>
                      <m:e>
                        <m:r>
                          <a:rPr lang="en-US" sz="3200" i="1">
                            <a:latin typeface="Cambria Math"/>
                          </a:rPr>
                          <m:t>𝐶</m:t>
                        </m:r>
                      </m:e>
                      <m:sup>
                        <m:r>
                          <a:rPr lang="fr-FR"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fr-FR" sz="3200" i="1">
                            <a:latin typeface="Cambria Math"/>
                          </a:rPr>
                          <m:t>′</m:t>
                        </m:r>
                      </m:sup>
                    </m:sSup>
                  </m:oMath>
                </a14:m>
                <a:r>
                  <a:rPr lang="fr-FR" sz="3200" dirty="0"/>
                  <a:t> </a:t>
                </a:r>
                <a:r>
                  <a:rPr lang="fr-FR" sz="3200" dirty="0" err="1"/>
                  <a:t>bằng</a:t>
                </a:r>
                <a:endParaRPr lang="en-US" sz="3200" dirty="0"/>
              </a:p>
              <a:p>
                <a:pPr marL="457200" marR="0" lvl="1" indent="0" rtl="0">
                  <a:buNone/>
                </a:pPr>
                <a:endParaRPr lang="vi-VN" sz="3200" i="0" u="none" strike="noStrike" baseline="0" dirty="0">
                  <a:solidFill>
                    <a:srgbClr val="800000"/>
                  </a:solidFill>
                  <a:latin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57599" y="1449229"/>
                <a:ext cx="9829501" cy="803682"/>
              </a:xfrm>
              <a:prstGeom prst="rect">
                <a:avLst/>
              </a:prstGeom>
            </p:spPr>
            <p:txBody>
              <a:bodyPr wrap="square">
                <a:spAutoFit/>
              </a:bodyPr>
              <a:lstStyle/>
              <a:p>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3</m:t>
                        </m:r>
                      </m:den>
                    </m:f>
                    <m:r>
                      <a:rPr lang="en-US" sz="3200" i="1">
                        <a:latin typeface="Cambria Math"/>
                      </a:rPr>
                      <m:t>𝑉</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r>
                      <a:rPr lang="en-US" sz="3200" i="1">
                        <a:latin typeface="Cambria Math"/>
                      </a:rPr>
                      <m:t>𝑉</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r>
                      <a:rPr lang="en-US" sz="3200" i="1">
                        <a:latin typeface="Cambria Math"/>
                      </a:rPr>
                      <m:t>𝑉</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4</m:t>
                        </m:r>
                      </m:den>
                    </m:f>
                    <m:r>
                      <a:rPr lang="en-US" sz="3200" i="1">
                        <a:latin typeface="Cambria Math"/>
                      </a:rPr>
                      <m:t>𝑉</m:t>
                    </m:r>
                  </m:oMath>
                </a14:m>
                <a:r>
                  <a:rPr lang="en-US" sz="3200" dirty="0">
                    <a:latin typeface="Times New Roman" pitchFamily="18" charset="0"/>
                    <a:cs typeface="Times New Roman"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257599" y="1449229"/>
                <a:ext cx="9829501" cy="803682"/>
              </a:xfrm>
              <a:prstGeom prst="rect">
                <a:avLst/>
              </a:prstGeom>
              <a:blipFill rotWithShape="0">
                <a:blip r:embed="rId3"/>
                <a:stretch>
                  <a:fillRect l="-1550" b="-8333"/>
                </a:stretch>
              </a:blipFill>
            </p:spPr>
            <p:txBody>
              <a:bodyPr/>
              <a:lstStyle/>
              <a:p>
                <a:r>
                  <a:rPr lang="en-US">
                    <a:noFill/>
                  </a:rPr>
                  <a:t> </a:t>
                </a:r>
              </a:p>
            </p:txBody>
          </p:sp>
        </mc:Fallback>
      </mc:AlternateContent>
      <p:sp>
        <p:nvSpPr>
          <p:cNvPr id="5" name="Oval 4"/>
          <p:cNvSpPr/>
          <p:nvPr/>
        </p:nvSpPr>
        <p:spPr>
          <a:xfrm>
            <a:off x="1257599" y="1606640"/>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700" y="280035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A</a:t>
            </a:r>
            <a:r>
              <a:rPr lang="vi-VN" sz="3200" dirty="0" smtClean="0">
                <a:solidFill>
                  <a:srgbClr val="CC0066"/>
                </a:solidFill>
                <a:latin typeface="+mj-lt"/>
              </a:rPr>
              <a:t>.</a:t>
            </a:r>
            <a:endParaRPr lang="en-US" sz="3200" dirty="0">
              <a:solidFill>
                <a:srgbClr val="CC0066"/>
              </a:solidFill>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45298"/>
            <a:ext cx="4038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5"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6"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9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vi-VN" sz="3200" b="1" dirty="0" smtClean="0">
                    <a:solidFill>
                      <a:srgbClr val="FF0000"/>
                    </a:solidFill>
                  </a:rPr>
                  <a:t>3</a:t>
                </a:r>
                <a:r>
                  <a:rPr lang="fr-FR" sz="3200" b="1" dirty="0" smtClean="0">
                    <a:solidFill>
                      <a:srgbClr val="FF0000"/>
                    </a:solidFill>
                  </a:rPr>
                  <a:t>:</a:t>
                </a:r>
                <a:r>
                  <a:rPr lang="vi-VN" sz="3200" b="1" dirty="0" smtClean="0"/>
                  <a:t> </a:t>
                </a:r>
                <a:r>
                  <a:rPr lang="en-US" sz="3200" dirty="0"/>
                  <a:t>Cho </a:t>
                </a:r>
                <a:r>
                  <a:rPr lang="en-US" sz="3200" dirty="0" err="1"/>
                  <a:t>hình</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𝐴𝐵𝐶𝐷</m:t>
                    </m:r>
                  </m:oMath>
                </a14:m>
                <a:r>
                  <a:rPr lang="en-US" sz="3200" dirty="0"/>
                  <a:t> </a:t>
                </a:r>
                <a:r>
                  <a:rPr lang="en-US" sz="3200" dirty="0" err="1"/>
                  <a:t>có</a:t>
                </a:r>
                <a:r>
                  <a:rPr lang="en-US" sz="3200" dirty="0"/>
                  <a:t> </a:t>
                </a:r>
                <a:r>
                  <a:rPr lang="en-US" sz="3200" dirty="0" err="1"/>
                  <a:t>đáy</a:t>
                </a:r>
                <a:r>
                  <a:rPr lang="en-US" sz="3200" dirty="0"/>
                  <a:t> </a:t>
                </a:r>
                <a14:m>
                  <m:oMath xmlns:m="http://schemas.openxmlformats.org/officeDocument/2006/math">
                    <m:r>
                      <a:rPr lang="en-US" sz="3200" i="1">
                        <a:latin typeface="Cambria Math"/>
                      </a:rPr>
                      <m:t>𝐴𝐵𝐶𝐷</m:t>
                    </m:r>
                  </m:oMath>
                </a14:m>
                <a:r>
                  <a:rPr lang="en-US" sz="3200" dirty="0"/>
                  <a:t> </a:t>
                </a:r>
                <a:r>
                  <a:rPr lang="en-US" sz="3200" dirty="0" err="1"/>
                  <a:t>là</a:t>
                </a:r>
                <a:r>
                  <a:rPr lang="en-US" sz="3200" dirty="0"/>
                  <a:t> </a:t>
                </a:r>
                <a:r>
                  <a:rPr lang="en-US" sz="3200" dirty="0" err="1"/>
                  <a:t>hình</a:t>
                </a:r>
                <a:r>
                  <a:rPr lang="en-US" sz="3200" dirty="0"/>
                  <a:t> </a:t>
                </a:r>
                <a:r>
                  <a:rPr lang="en-US" sz="3200" dirty="0" err="1"/>
                  <a:t>vuông</a:t>
                </a:r>
                <a:r>
                  <a:rPr lang="en-US" sz="3200" dirty="0"/>
                  <a:t> </a:t>
                </a:r>
                <a:r>
                  <a:rPr lang="en-US" sz="3200" dirty="0" err="1"/>
                  <a:t>cạnh</a:t>
                </a:r>
                <a:r>
                  <a:rPr lang="en-US" sz="3200" dirty="0"/>
                  <a:t> </a:t>
                </a:r>
                <a14:m>
                  <m:oMath xmlns:m="http://schemas.openxmlformats.org/officeDocument/2006/math">
                    <m:r>
                      <a:rPr lang="en-US" sz="3200" i="1">
                        <a:latin typeface="Cambria Math"/>
                      </a:rPr>
                      <m:t>𝑎</m:t>
                    </m:r>
                    <m:r>
                      <a:rPr lang="en-US" sz="3200" i="1">
                        <a:latin typeface="Cambria Math"/>
                      </a:rPr>
                      <m:t>,</m:t>
                    </m:r>
                    <m:r>
                      <a:rPr lang="en-US" sz="3200" i="1">
                        <a:latin typeface="Cambria Math"/>
                      </a:rPr>
                      <m:t>𝑆𝐴</m:t>
                    </m:r>
                    <m:r>
                      <a:rPr lang="vi-VN" sz="3200" b="0" i="1" smtClean="0">
                        <a:latin typeface="Cambria Math"/>
                      </a:rPr>
                      <m:t> </m:t>
                    </m:r>
                  </m:oMath>
                </a14:m>
                <a:r>
                  <a:rPr lang="en-US" sz="3200" dirty="0" err="1"/>
                  <a:t>vuông</a:t>
                </a:r>
                <a:r>
                  <a:rPr lang="en-US" sz="3200" dirty="0"/>
                  <a:t> </a:t>
                </a:r>
                <a:r>
                  <a:rPr lang="en-US" sz="3200" dirty="0" err="1"/>
                  <a:t>góc</a:t>
                </a:r>
                <a:r>
                  <a:rPr lang="en-US" sz="3200" dirty="0"/>
                  <a:t> </a:t>
                </a:r>
                <a:r>
                  <a:rPr lang="en-US" sz="3200" dirty="0" err="1"/>
                  <a:t>với</a:t>
                </a:r>
                <a:r>
                  <a:rPr lang="en-US" sz="3200" dirty="0"/>
                  <a:t> </a:t>
                </a:r>
                <a:r>
                  <a:rPr lang="en-US" sz="3200" dirty="0" err="1"/>
                  <a:t>đáy</a:t>
                </a:r>
                <a:r>
                  <a:rPr lang="en-US" sz="3200" dirty="0"/>
                  <a:t>. </a:t>
                </a:r>
                <a:r>
                  <a:rPr lang="en-US" sz="3200" dirty="0" err="1"/>
                  <a:t>Góc</a:t>
                </a:r>
                <a:r>
                  <a:rPr lang="en-US" sz="3200" dirty="0"/>
                  <a:t> </a:t>
                </a:r>
                <a:r>
                  <a:rPr lang="en-US" sz="3200" dirty="0" err="1"/>
                  <a:t>giữa</a:t>
                </a:r>
                <a:r>
                  <a:rPr lang="en-US" sz="3200" dirty="0"/>
                  <a:t> </a:t>
                </a:r>
                <a:r>
                  <a:rPr lang="en-US" sz="3200" dirty="0" err="1"/>
                  <a:t>hai</a:t>
                </a:r>
                <a:r>
                  <a:rPr lang="en-US" sz="3200" dirty="0"/>
                  <a:t> </a:t>
                </a:r>
                <a:r>
                  <a:rPr lang="en-US" sz="3200" dirty="0" err="1"/>
                  <a:t>mặt</a:t>
                </a:r>
                <a:r>
                  <a:rPr lang="en-US" sz="3200" dirty="0"/>
                  <a:t> </a:t>
                </a:r>
                <a:r>
                  <a:rPr lang="en-US" sz="3200" dirty="0" err="1"/>
                  <a:t>phẳng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𝑆𝐵𝐷</m:t>
                        </m:r>
                      </m:e>
                    </m:d>
                  </m:oMath>
                </a14:m>
                <a:r>
                  <a:rPr lang="en-US" sz="3200" dirty="0"/>
                  <a:t> </a:t>
                </a:r>
                <a:r>
                  <a:rPr lang="en-US" sz="3200" dirty="0" err="1"/>
                  <a:t>và</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𝐴𝐵𝐶𝐷</m:t>
                        </m:r>
                      </m:e>
                    </m:d>
                  </m:oMath>
                </a14:m>
                <a:r>
                  <a:rPr lang="en-US" sz="3200" dirty="0" err="1"/>
                  <a:t>là</a:t>
                </a:r>
                <a:r>
                  <a:rPr lang="en-US" sz="3200" dirty="0"/>
                  <a:t> </a:t>
                </a:r>
                <a14:m>
                  <m:oMath xmlns:m="http://schemas.openxmlformats.org/officeDocument/2006/math">
                    <m:r>
                      <a:rPr lang="en-US" sz="3200" i="1">
                        <a:latin typeface="Cambria Math"/>
                      </a:rPr>
                      <m:t>60°</m:t>
                    </m:r>
                  </m:oMath>
                </a14:m>
                <a:r>
                  <a:rPr lang="en-US" sz="3200" dirty="0"/>
                  <a:t>. </a:t>
                </a:r>
                <a:r>
                  <a:rPr lang="en-US" sz="3200" dirty="0" err="1"/>
                  <a:t>Gọi</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𝑁</m:t>
                    </m:r>
                  </m:oMath>
                </a14:m>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14:m>
                  <m:oMath xmlns:m="http://schemas.openxmlformats.org/officeDocument/2006/math">
                    <m:r>
                      <a:rPr lang="en-US" sz="3200" i="1">
                        <a:latin typeface="Cambria Math"/>
                      </a:rPr>
                      <m:t>𝑆𝐵</m:t>
                    </m:r>
                    <m:r>
                      <a:rPr lang="en-US" sz="3200" i="1">
                        <a:latin typeface="Cambria Math"/>
                      </a:rPr>
                      <m:t>;</m:t>
                    </m:r>
                    <m:r>
                      <a:rPr lang="en-US" sz="3200" i="1">
                        <a:latin typeface="Cambria Math"/>
                      </a:rPr>
                      <m:t>𝑆𝐶</m:t>
                    </m:r>
                  </m:oMath>
                </a14:m>
                <a:r>
                  <a:rPr lang="en-US" sz="3200" dirty="0"/>
                  <a:t>. </a:t>
                </a:r>
                <a:r>
                  <a:rPr lang="en-US" sz="3200" dirty="0" err="1"/>
                  <a:t>Tính</a:t>
                </a:r>
                <a:r>
                  <a:rPr lang="en-US" sz="3200" dirty="0"/>
                  <a:t> </a:t>
                </a:r>
                <a:r>
                  <a:rPr lang="en-US" sz="3200" dirty="0" err="1"/>
                  <a:t>thể</a:t>
                </a:r>
                <a:r>
                  <a:rPr lang="en-US" sz="3200" dirty="0"/>
                  <a:t> </a:t>
                </a:r>
                <a:r>
                  <a:rPr lang="en-US" sz="3200" dirty="0" err="1"/>
                  <a:t>tích</a:t>
                </a:r>
                <a:r>
                  <a:rPr lang="en-US" sz="3200" dirty="0"/>
                  <a:t> </a:t>
                </a:r>
                <a:r>
                  <a:rPr lang="en-US" sz="3200" dirty="0" err="1"/>
                  <a:t>khối</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𝐴𝐷𝑀𝑁</m:t>
                    </m:r>
                  </m:oMath>
                </a14:m>
                <a:r>
                  <a:rPr lang="en-US" sz="3200" dirty="0"/>
                  <a:t>?</a:t>
                </a:r>
              </a:p>
              <a:p>
                <a:pPr marL="0" indent="0">
                  <a:buNone/>
                </a:pPr>
                <a:endParaRPr lang="en-US" sz="3200" dirty="0"/>
              </a:p>
              <a:p>
                <a:pPr marL="457200" lvl="1" indent="0">
                  <a:buNone/>
                </a:pPr>
                <a:r>
                  <a:rPr lang="en-US" sz="3200" b="1" dirty="0">
                    <a:solidFill>
                      <a:srgbClr val="2602BE"/>
                    </a:solidFill>
                  </a:rPr>
                  <a:t>A. </a:t>
                </a:r>
                <a14:m>
                  <m:oMath xmlns:m="http://schemas.openxmlformats.org/officeDocument/2006/math">
                    <m:r>
                      <a:rPr lang="en-US" sz="3200" i="1">
                        <a:latin typeface="Cambria Math"/>
                      </a:rPr>
                      <m:t>𝑉</m:t>
                    </m:r>
                    <m:r>
                      <a:rPr lang="en-US"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16</m:t>
                        </m:r>
                      </m:den>
                    </m:f>
                  </m:oMath>
                </a14:m>
                <a:r>
                  <a:rPr lang="en-US" sz="3200" dirty="0"/>
                  <a:t>.	</a:t>
                </a:r>
                <a:r>
                  <a:rPr lang="en-US" sz="3200" b="1" dirty="0">
                    <a:solidFill>
                      <a:srgbClr val="2602BE"/>
                    </a:solidFill>
                  </a:rPr>
                  <a:t>B</a:t>
                </a:r>
                <a:r>
                  <a:rPr lang="en-US" sz="3200" b="1" dirty="0"/>
                  <a:t>. </a:t>
                </a:r>
                <a14:m>
                  <m:oMath xmlns:m="http://schemas.openxmlformats.org/officeDocument/2006/math">
                    <m:r>
                      <a:rPr lang="en-US" sz="3200" i="1">
                        <a:latin typeface="Cambria Math"/>
                      </a:rPr>
                      <m:t>𝑉</m:t>
                    </m:r>
                    <m:r>
                      <a:rPr lang="en-US"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24</m:t>
                        </m:r>
                      </m:den>
                    </m:f>
                  </m:oMath>
                </a14:m>
                <a:r>
                  <a:rPr lang="en-US" sz="3200" dirty="0"/>
                  <a:t>.	</a:t>
                </a:r>
                <a:r>
                  <a:rPr lang="en-US" sz="3200" b="1" dirty="0">
                    <a:solidFill>
                      <a:srgbClr val="2602BE"/>
                    </a:solidFill>
                  </a:rPr>
                  <a:t>C.</a:t>
                </a:r>
                <a:r>
                  <a:rPr lang="en-US" sz="3200" b="1" dirty="0"/>
                  <a:t> </a:t>
                </a:r>
                <a14:m>
                  <m:oMath xmlns:m="http://schemas.openxmlformats.org/officeDocument/2006/math">
                    <m:r>
                      <a:rPr lang="en-US" sz="3200" i="1">
                        <a:latin typeface="Cambria Math"/>
                      </a:rPr>
                      <m:t>𝑉</m:t>
                    </m:r>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16</m:t>
                        </m:r>
                      </m:den>
                    </m:f>
                  </m:oMath>
                </a14:m>
                <a:r>
                  <a:rPr lang="en-US" sz="3200" dirty="0"/>
                  <a:t>.	</a:t>
                </a:r>
                <a:r>
                  <a:rPr lang="en-US" sz="3200" b="1" dirty="0">
                    <a:solidFill>
                      <a:srgbClr val="2602BE"/>
                    </a:solidFill>
                  </a:rPr>
                  <a:t>D.</a:t>
                </a:r>
                <a:r>
                  <a:rPr lang="en-US" sz="3200" b="1" dirty="0"/>
                  <a:t> </a:t>
                </a:r>
                <a14:m>
                  <m:oMath xmlns:m="http://schemas.openxmlformats.org/officeDocument/2006/math">
                    <m:r>
                      <a:rPr lang="en-US" sz="3200" i="1">
                        <a:latin typeface="Cambria Math"/>
                      </a:rPr>
                      <m:t>𝑉</m:t>
                    </m:r>
                    <m:r>
                      <a:rPr lang="en-US"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8</m:t>
                        </m:r>
                      </m:den>
                    </m:f>
                  </m:oMath>
                </a14:m>
                <a:endParaRPr lang="en-US" sz="3200" dirty="0"/>
              </a:p>
              <a:p>
                <a:pPr marL="457200" marR="0" lvl="1" indent="0" rtl="0">
                  <a:buNone/>
                </a:pPr>
                <a:endParaRPr lang="vi-VN" sz="3200" i="0" u="none" strike="noStrike" baseline="0" dirty="0">
                  <a:solidFill>
                    <a:srgbClr val="800000"/>
                  </a:solidFill>
                  <a:latin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667946" y="2178140"/>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5596" y="3385125"/>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A</a:t>
            </a:r>
            <a:r>
              <a:rPr lang="vi-VN" sz="3200" dirty="0" smtClean="0">
                <a:solidFill>
                  <a:srgbClr val="CC0066"/>
                </a:solidFill>
                <a:latin typeface="+mj-lt"/>
              </a:rPr>
              <a:t>.</a:t>
            </a:r>
            <a:endParaRPr lang="en-US" sz="3200" dirty="0">
              <a:solidFill>
                <a:srgbClr val="CC0066"/>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754" y="3036177"/>
            <a:ext cx="4023117" cy="295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0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4</a:t>
                </a:r>
                <a:r>
                  <a:rPr lang="fr-FR" sz="3200" b="1" dirty="0" smtClean="0">
                    <a:solidFill>
                      <a:srgbClr val="FF0000"/>
                    </a:solidFill>
                  </a:rPr>
                  <a:t>:</a:t>
                </a:r>
                <a:r>
                  <a:rPr lang="vi-VN" sz="3200" b="1" dirty="0" smtClean="0"/>
                  <a:t> </a:t>
                </a:r>
                <a:r>
                  <a:rPr lang="en-US" sz="3200" b="1" dirty="0"/>
                  <a:t>(</a:t>
                </a:r>
                <a:r>
                  <a:rPr lang="en-US" sz="3200" b="1" dirty="0" err="1"/>
                  <a:t>Yên</a:t>
                </a:r>
                <a:r>
                  <a:rPr lang="en-US" sz="3200" b="1" dirty="0"/>
                  <a:t> </a:t>
                </a:r>
                <a:r>
                  <a:rPr lang="en-US" sz="3200" b="1" dirty="0" err="1"/>
                  <a:t>Định</a:t>
                </a:r>
                <a:r>
                  <a:rPr lang="en-US" sz="3200" b="1" dirty="0"/>
                  <a:t> 1 - </a:t>
                </a:r>
                <a:r>
                  <a:rPr lang="en-US" sz="3200" b="1" dirty="0" err="1"/>
                  <a:t>Thanh</a:t>
                </a:r>
                <a:r>
                  <a:rPr lang="en-US" sz="3200" b="1" dirty="0"/>
                  <a:t> </a:t>
                </a:r>
                <a:r>
                  <a:rPr lang="en-US" sz="3200" b="1" dirty="0" err="1"/>
                  <a:t>Hóa</a:t>
                </a:r>
                <a:r>
                  <a:rPr lang="en-US" sz="3200" b="1" dirty="0"/>
                  <a:t> - 2018-2019) </a:t>
                </a:r>
                <a:r>
                  <a:rPr lang="en-US" sz="3200" dirty="0">
                    <a:effectLst/>
                  </a:rPr>
                  <a:t>Cho </a:t>
                </a:r>
                <a:r>
                  <a:rPr lang="en-US" sz="3200" dirty="0" err="1">
                    <a:effectLst/>
                  </a:rPr>
                  <a:t>hình</a:t>
                </a:r>
                <a:r>
                  <a:rPr lang="en-US" sz="3200" dirty="0">
                    <a:effectLst/>
                  </a:rPr>
                  <a:t> </a:t>
                </a:r>
                <a:r>
                  <a:rPr lang="en-US" sz="3200" dirty="0" err="1">
                    <a:effectLst/>
                  </a:rPr>
                  <a:t>hộp</a:t>
                </a:r>
                <a:r>
                  <a:rPr lang="en-US" sz="3200" dirty="0">
                    <a:effectLst/>
                  </a:rPr>
                  <a:t> </a:t>
                </a:r>
                <a14:m>
                  <m:oMath xmlns:m="http://schemas.openxmlformats.org/officeDocument/2006/math">
                    <m:r>
                      <a:rPr lang="en-US" sz="3200" i="1">
                        <a:latin typeface="Cambria Math"/>
                      </a:rPr>
                      <m:t>𝐴𝐵𝐶𝐷</m:t>
                    </m:r>
                    <m:r>
                      <a:rPr lang="en-US" sz="3200" i="1">
                        <a:latin typeface="Cambria Math"/>
                      </a:rPr>
                      <m:t>.</m:t>
                    </m:r>
                    <m:r>
                      <a:rPr lang="en-US" sz="3200" i="1">
                        <a:latin typeface="Cambria Math"/>
                      </a:rPr>
                      <m:t>𝐴</m:t>
                    </m:r>
                    <m:r>
                      <a:rPr lang="en-US" sz="3200" i="1">
                        <a:latin typeface="Cambria Math"/>
                      </a:rPr>
                      <m:t>′</m:t>
                    </m:r>
                    <m:r>
                      <a:rPr lang="en-US" sz="3200" i="1">
                        <a:latin typeface="Cambria Math"/>
                      </a:rPr>
                      <m:t>𝐵</m:t>
                    </m:r>
                    <m:r>
                      <a:rPr lang="en-US" sz="3200" i="1">
                        <a:latin typeface="Cambria Math"/>
                      </a:rPr>
                      <m:t>′</m:t>
                    </m:r>
                    <m:r>
                      <a:rPr lang="en-US" sz="3200" i="1">
                        <a:latin typeface="Cambria Math"/>
                      </a:rPr>
                      <m:t>𝐶</m:t>
                    </m:r>
                    <m:r>
                      <a:rPr lang="en-US" sz="3200" i="1">
                        <a:latin typeface="Cambria Math"/>
                      </a:rPr>
                      <m:t>′</m:t>
                    </m:r>
                    <m:r>
                      <a:rPr lang="en-US" sz="3200" i="1">
                        <a:latin typeface="Cambria Math"/>
                      </a:rPr>
                      <m:t>𝐷</m:t>
                    </m:r>
                    <m:r>
                      <a:rPr lang="en-US" sz="3200" i="1">
                        <a:latin typeface="Cambria Math"/>
                      </a:rPr>
                      <m:t>′</m:t>
                    </m:r>
                  </m:oMath>
                </a14:m>
                <a:r>
                  <a:rPr lang="en-US" sz="3200" dirty="0">
                    <a:effectLst/>
                  </a:rPr>
                  <a:t> </a:t>
                </a:r>
                <a:r>
                  <a:rPr lang="en-US" sz="3200" dirty="0" err="1">
                    <a:effectLst/>
                  </a:rPr>
                  <a:t>có</a:t>
                </a:r>
                <a:r>
                  <a:rPr lang="en-US" sz="3200" dirty="0">
                    <a:effectLst/>
                  </a:rPr>
                  <a:t> </a:t>
                </a:r>
                <a:r>
                  <a:rPr lang="en-US" sz="3200" dirty="0" err="1">
                    <a:effectLst/>
                  </a:rPr>
                  <a:t>thể</a:t>
                </a:r>
                <a:r>
                  <a:rPr lang="en-US" sz="3200" dirty="0">
                    <a:effectLst/>
                  </a:rPr>
                  <a:t> </a:t>
                </a:r>
                <a:r>
                  <a:rPr lang="en-US" sz="3200" dirty="0" err="1">
                    <a:effectLst/>
                  </a:rPr>
                  <a:t>tích</a:t>
                </a:r>
                <a:r>
                  <a:rPr lang="en-US" sz="3200" dirty="0">
                    <a:effectLst/>
                  </a:rPr>
                  <a:t> </a:t>
                </a:r>
                <a14:m>
                  <m:oMath xmlns:m="http://schemas.openxmlformats.org/officeDocument/2006/math">
                    <m:r>
                      <a:rPr lang="en-US" sz="3200" i="1">
                        <a:latin typeface="Cambria Math"/>
                      </a:rPr>
                      <m:t>𝑉</m:t>
                    </m:r>
                  </m:oMath>
                </a14:m>
                <a:r>
                  <a:rPr lang="en-US" sz="3200" dirty="0">
                    <a:effectLst/>
                  </a:rPr>
                  <a:t>. </a:t>
                </a:r>
                <a:r>
                  <a:rPr lang="en-US" sz="3200" dirty="0" err="1">
                    <a:effectLst/>
                  </a:rPr>
                  <a:t>Gọi</a:t>
                </a:r>
                <a:r>
                  <a:rPr lang="en-US" sz="3200" dirty="0">
                    <a:effectLst/>
                  </a:rPr>
                  <a:t> </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𝑁</m:t>
                    </m:r>
                    <m:r>
                      <a:rPr lang="en-US" sz="3200" i="1">
                        <a:latin typeface="Cambria Math"/>
                      </a:rPr>
                      <m:t>,</m:t>
                    </m:r>
                    <m:r>
                      <a:rPr lang="en-US" sz="3200" i="1">
                        <a:latin typeface="Cambria Math"/>
                      </a:rPr>
                      <m:t>𝑄</m:t>
                    </m:r>
                  </m:oMath>
                </a14:m>
                <a:r>
                  <a:rPr lang="en-US" sz="3200" dirty="0">
                    <a:effectLst/>
                  </a:rPr>
                  <a:t> </a:t>
                </a:r>
                <a:r>
                  <a:rPr lang="en-US" sz="3200" dirty="0" err="1">
                    <a:effectLst/>
                  </a:rPr>
                  <a:t>lần</a:t>
                </a:r>
                <a:r>
                  <a:rPr lang="en-US" sz="3200" dirty="0">
                    <a:effectLst/>
                  </a:rPr>
                  <a:t> </a:t>
                </a:r>
                <a:r>
                  <a:rPr lang="en-US" sz="3200" dirty="0" err="1">
                    <a:effectLst/>
                  </a:rPr>
                  <a:t>lượt</a:t>
                </a:r>
                <a:r>
                  <a:rPr lang="en-US" sz="3200" dirty="0">
                    <a:effectLst/>
                  </a:rPr>
                  <a:t> </a:t>
                </a:r>
                <a:r>
                  <a:rPr lang="en-US" sz="3200" dirty="0" err="1">
                    <a:effectLst/>
                  </a:rPr>
                  <a:t>là</a:t>
                </a:r>
                <a:r>
                  <a:rPr lang="en-US" sz="3200" dirty="0">
                    <a:effectLst/>
                  </a:rPr>
                  <a:t> </a:t>
                </a:r>
                <a:r>
                  <a:rPr lang="en-US" sz="3200" dirty="0" err="1">
                    <a:effectLst/>
                  </a:rPr>
                  <a:t>trung</a:t>
                </a:r>
                <a:r>
                  <a:rPr lang="en-US" sz="3200" dirty="0">
                    <a:effectLst/>
                  </a:rPr>
                  <a:t> </a:t>
                </a:r>
                <a:r>
                  <a:rPr lang="en-US" sz="3200" dirty="0" err="1">
                    <a:effectLst/>
                  </a:rPr>
                  <a:t>điểm</a:t>
                </a:r>
                <a:r>
                  <a:rPr lang="en-US" sz="3200" dirty="0">
                    <a:effectLst/>
                  </a:rPr>
                  <a:t> </a:t>
                </a:r>
                <a14:m>
                  <m:oMath xmlns:m="http://schemas.openxmlformats.org/officeDocument/2006/math">
                    <m:r>
                      <a:rPr lang="en-US" sz="3200" i="1">
                        <a:latin typeface="Cambria Math"/>
                      </a:rPr>
                      <m:t>𝐴𝐷</m:t>
                    </m:r>
                    <m:r>
                      <a:rPr lang="en-US" sz="3200" i="1">
                        <a:latin typeface="Cambria Math"/>
                      </a:rPr>
                      <m:t>,</m:t>
                    </m:r>
                    <m:r>
                      <a:rPr lang="en-US" sz="3200" i="1">
                        <a:latin typeface="Cambria Math"/>
                      </a:rPr>
                      <m:t>𝐷</m:t>
                    </m:r>
                    <m:r>
                      <a:rPr lang="en-US" sz="3200" i="1">
                        <a:latin typeface="Cambria Math"/>
                      </a:rPr>
                      <m:t>′</m:t>
                    </m:r>
                    <m:r>
                      <a:rPr lang="en-US" sz="3200" i="1">
                        <a:latin typeface="Cambria Math"/>
                      </a:rPr>
                      <m:t>𝐶</m:t>
                    </m:r>
                    <m:r>
                      <a:rPr lang="en-US" sz="3200" i="1">
                        <a:latin typeface="Cambria Math"/>
                      </a:rPr>
                      <m:t>′,</m:t>
                    </m:r>
                    <m:r>
                      <a:rPr lang="en-US" sz="3200" i="1">
                        <a:latin typeface="Cambria Math"/>
                      </a:rPr>
                      <m:t>𝐵</m:t>
                    </m:r>
                    <m:r>
                      <a:rPr lang="en-US" sz="3200" i="1">
                        <a:latin typeface="Cambria Math"/>
                      </a:rPr>
                      <m:t>′</m:t>
                    </m:r>
                    <m:r>
                      <a:rPr lang="en-US" sz="3200" i="1">
                        <a:latin typeface="Cambria Math"/>
                      </a:rPr>
                      <m:t>𝐶</m:t>
                    </m:r>
                    <m:r>
                      <a:rPr lang="en-US" sz="3200" i="1">
                        <a:latin typeface="Cambria Math"/>
                      </a:rPr>
                      <m:t>′</m:t>
                    </m:r>
                  </m:oMath>
                </a14:m>
                <a:r>
                  <a:rPr lang="en-US" sz="3200" dirty="0">
                    <a:effectLst/>
                  </a:rPr>
                  <a:t>. </a:t>
                </a:r>
                <a:r>
                  <a:rPr lang="en-US" sz="3200" dirty="0" err="1">
                    <a:effectLst/>
                  </a:rPr>
                  <a:t>Tính</a:t>
                </a:r>
                <a:r>
                  <a:rPr lang="en-US" sz="3200" dirty="0">
                    <a:effectLst/>
                  </a:rPr>
                  <a:t> </a:t>
                </a:r>
                <a:r>
                  <a:rPr lang="en-US" sz="3200" dirty="0" err="1">
                    <a:effectLst/>
                  </a:rPr>
                  <a:t>thể</a:t>
                </a:r>
                <a:r>
                  <a:rPr lang="en-US" sz="3200" dirty="0">
                    <a:effectLst/>
                  </a:rPr>
                  <a:t> </a:t>
                </a:r>
                <a:r>
                  <a:rPr lang="en-US" sz="3200" dirty="0" err="1">
                    <a:effectLst/>
                  </a:rPr>
                  <a:t>tích</a:t>
                </a:r>
                <a:r>
                  <a:rPr lang="en-US" sz="3200" dirty="0">
                    <a:effectLst/>
                  </a:rPr>
                  <a:t> </a:t>
                </a:r>
                <a:r>
                  <a:rPr lang="en-US" sz="3200" dirty="0" err="1">
                    <a:effectLst/>
                  </a:rPr>
                  <a:t>khối</a:t>
                </a:r>
                <a:r>
                  <a:rPr lang="en-US" sz="3200" dirty="0">
                    <a:effectLst/>
                  </a:rPr>
                  <a:t> </a:t>
                </a:r>
                <a:r>
                  <a:rPr lang="en-US" sz="3200" dirty="0" err="1">
                    <a:effectLst/>
                  </a:rPr>
                  <a:t>tứ</a:t>
                </a:r>
                <a:r>
                  <a:rPr lang="en-US" sz="3200" dirty="0">
                    <a:effectLst/>
                  </a:rPr>
                  <a:t> </a:t>
                </a:r>
                <a:r>
                  <a:rPr lang="en-US" sz="3200" dirty="0" err="1">
                    <a:effectLst/>
                  </a:rPr>
                  <a:t>diện</a:t>
                </a:r>
                <a:r>
                  <a:rPr lang="en-US" sz="3200" dirty="0">
                    <a:effectLst/>
                  </a:rPr>
                  <a:t> </a:t>
                </a:r>
                <a14:m>
                  <m:oMath xmlns:m="http://schemas.openxmlformats.org/officeDocument/2006/math">
                    <m:r>
                      <a:rPr lang="en-US" sz="3200" i="1">
                        <a:latin typeface="Cambria Math"/>
                      </a:rPr>
                      <m:t>𝑄𝐵𝑀𝑁</m:t>
                    </m:r>
                    <m:r>
                      <a:rPr lang="en-US" sz="3200" i="1">
                        <a:latin typeface="Cambria Math"/>
                      </a:rPr>
                      <m:t>.</m:t>
                    </m:r>
                  </m:oMath>
                </a14:m>
                <a:r>
                  <a:rPr lang="en-US" sz="3200" dirty="0">
                    <a:effectLst/>
                  </a:rPr>
                  <a:t> </a:t>
                </a: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smtClean="0">
                    <a:solidFill>
                      <a:srgbClr val="2602BE"/>
                    </a:solidFill>
                    <a:latin typeface="Times New Roman" pitchFamily="18" charset="0"/>
                    <a:cs typeface="Times New Roman" pitchFamily="18" charset="0"/>
                  </a:rPr>
                  <a:t>A</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𝑉</m:t>
                        </m:r>
                      </m:num>
                      <m:den>
                        <m:r>
                          <a:rPr lang="en-US" sz="3200" i="1">
                            <a:latin typeface="Cambria Math"/>
                          </a:rPr>
                          <m:t>4</m:t>
                        </m:r>
                      </m:den>
                    </m:f>
                  </m:oMath>
                </a14:m>
                <a:r>
                  <a:rPr lang="en-US" sz="3200" dirty="0">
                    <a:effectLst/>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8</m:t>
                        </m:r>
                        <m:r>
                          <a:rPr lang="en-US" sz="3200" i="1">
                            <a:latin typeface="Cambria Math"/>
                          </a:rPr>
                          <m:t>𝑉</m:t>
                        </m:r>
                      </m:num>
                      <m:den>
                        <m:r>
                          <a:rPr lang="en-US" sz="3200" i="1">
                            <a:latin typeface="Cambria Math"/>
                          </a:rPr>
                          <m:t>3</m:t>
                        </m:r>
                      </m:den>
                    </m:f>
                  </m:oMath>
                </a14:m>
                <a:r>
                  <a:rPr lang="en-US" sz="3200" dirty="0">
                    <a:effectLst/>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3</m:t>
                        </m:r>
                        <m:r>
                          <a:rPr lang="en-US" sz="3200" i="1">
                            <a:latin typeface="Cambria Math"/>
                          </a:rPr>
                          <m:t>𝑉</m:t>
                        </m:r>
                      </m:num>
                      <m:den>
                        <m:r>
                          <a:rPr lang="en-US" sz="3200" i="1">
                            <a:latin typeface="Cambria Math"/>
                          </a:rPr>
                          <m:t>8</m:t>
                        </m:r>
                      </m:den>
                    </m:f>
                  </m:oMath>
                </a14:m>
                <a:r>
                  <a:rPr lang="en-US" sz="3200" dirty="0">
                    <a:effectLst/>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𝑉</m:t>
                        </m:r>
                      </m:num>
                      <m:den>
                        <m:r>
                          <a:rPr lang="en-US" sz="3200" i="1">
                            <a:latin typeface="Cambria Math"/>
                          </a:rPr>
                          <m:t>8</m:t>
                        </m:r>
                      </m:den>
                    </m:f>
                  </m:oMath>
                </a14:m>
                <a:r>
                  <a:rPr lang="en-US" sz="3200" dirty="0">
                    <a:effectLst/>
                    <a:latin typeface="Times New Roman" pitchFamily="18" charset="0"/>
                    <a:cs typeface="Times New Roman" pitchFamily="18" charset="0"/>
                  </a:rPr>
                  <a:t>.</a:t>
                </a:r>
              </a:p>
              <a:p>
                <a:pPr marL="457200" marR="0" lvl="1" indent="0" rtl="0">
                  <a:buNone/>
                </a:pPr>
                <a:endParaRPr lang="vi-VN" sz="3200" i="0" u="none" strike="noStrike" baseline="0" dirty="0">
                  <a:solidFill>
                    <a:srgbClr val="800000"/>
                  </a:solidFill>
                  <a:latin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9011846" y="1984555"/>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5596" y="3385125"/>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D</a:t>
            </a:r>
            <a:r>
              <a:rPr lang="vi-VN" sz="3200" dirty="0" smtClean="0">
                <a:solidFill>
                  <a:srgbClr val="CC0066"/>
                </a:solidFill>
                <a:latin typeface="+mj-lt"/>
              </a:rPr>
              <a:t>.</a:t>
            </a:r>
            <a:endParaRPr lang="en-US" sz="3200" dirty="0">
              <a:solidFill>
                <a:srgbClr val="CC0066"/>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517" y="3181349"/>
            <a:ext cx="4448658" cy="329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vi-VN" sz="3200" b="1" dirty="0" smtClean="0">
                    <a:solidFill>
                      <a:srgbClr val="FF0000"/>
                    </a:solidFill>
                  </a:rPr>
                  <a:t>5</a:t>
                </a:r>
                <a:r>
                  <a:rPr lang="fr-FR" sz="3200" b="1" dirty="0" smtClean="0">
                    <a:solidFill>
                      <a:srgbClr val="FF0000"/>
                    </a:solidFill>
                  </a:rPr>
                  <a:t>:</a:t>
                </a:r>
                <a:r>
                  <a:rPr lang="vi-VN" sz="3200" b="1" dirty="0" smtClean="0"/>
                  <a:t> </a:t>
                </a:r>
                <a:r>
                  <a:rPr lang="en-US" sz="3200" dirty="0"/>
                  <a:t>Cho </a:t>
                </a:r>
                <a:r>
                  <a:rPr lang="en-US" sz="3200" dirty="0" err="1"/>
                  <a:t>hình</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𝐴𝐵𝐶𝐷</m:t>
                    </m:r>
                  </m:oMath>
                </a14:m>
                <a:r>
                  <a:rPr lang="en-US" sz="3200" dirty="0"/>
                  <a:t>. </a:t>
                </a:r>
                <a:r>
                  <a:rPr lang="en-US" sz="3200" dirty="0" err="1"/>
                  <a:t>Gọi</a:t>
                </a:r>
                <a:r>
                  <a:rPr lang="en-US" sz="3200" dirty="0"/>
                  <a:t> </a:t>
                </a:r>
                <a14:m>
                  <m:oMath xmlns:m="http://schemas.openxmlformats.org/officeDocument/2006/math">
                    <m:r>
                      <a:rPr lang="en-US" sz="3200" i="1">
                        <a:latin typeface="Cambria Math"/>
                      </a:rPr>
                      <m:t>𝐼</m:t>
                    </m:r>
                    <m:r>
                      <a:rPr lang="en-US" sz="3200" i="1">
                        <a:latin typeface="Cambria Math"/>
                      </a:rPr>
                      <m:t>, </m:t>
                    </m:r>
                    <m:r>
                      <a:rPr lang="en-US" sz="3200" i="1">
                        <a:latin typeface="Cambria Math"/>
                      </a:rPr>
                      <m:t>𝐽</m:t>
                    </m:r>
                    <m:r>
                      <a:rPr lang="en-US" sz="3200" i="1">
                        <a:latin typeface="Cambria Math"/>
                      </a:rPr>
                      <m:t>, </m:t>
                    </m:r>
                    <m:r>
                      <a:rPr lang="en-US" sz="3200" i="1">
                        <a:latin typeface="Cambria Math"/>
                      </a:rPr>
                      <m:t>𝐾</m:t>
                    </m:r>
                    <m:r>
                      <a:rPr lang="en-US" sz="3200" i="1">
                        <a:latin typeface="Cambria Math"/>
                      </a:rPr>
                      <m:t>, </m:t>
                    </m:r>
                    <m:r>
                      <a:rPr lang="en-US" sz="3200" i="1">
                        <a:latin typeface="Cambria Math"/>
                      </a:rPr>
                      <m:t>𝐻</m:t>
                    </m:r>
                  </m:oMath>
                </a14:m>
                <a:r>
                  <a:rPr lang="en-US" sz="3200" dirty="0"/>
                  <a:t> </a:t>
                </a:r>
                <a:r>
                  <a:rPr lang="en-US" sz="3200" dirty="0" err="1"/>
                  <a:t>lần</a:t>
                </a:r>
                <a:r>
                  <a:rPr lang="en-US" sz="3200" dirty="0"/>
                  <a:t> </a:t>
                </a:r>
                <a:r>
                  <a:rPr lang="en-US" sz="3200" dirty="0" err="1"/>
                  <a:t>lượt</a:t>
                </a:r>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r>
                  <a:rPr lang="en-US" sz="3200" dirty="0" err="1"/>
                  <a:t>các</a:t>
                </a:r>
                <a:r>
                  <a:rPr lang="en-US" sz="3200" dirty="0"/>
                  <a:t> </a:t>
                </a:r>
                <a:r>
                  <a:rPr lang="en-US" sz="3200" dirty="0" err="1"/>
                  <a:t>cạnh</a:t>
                </a:r>
                <a:r>
                  <a:rPr lang="en-US" sz="3200" dirty="0"/>
                  <a:t> </a:t>
                </a:r>
                <a14:m>
                  <m:oMath xmlns:m="http://schemas.openxmlformats.org/officeDocument/2006/math">
                    <m:r>
                      <a:rPr lang="en-US" sz="3200" i="1">
                        <a:latin typeface="Cambria Math"/>
                      </a:rPr>
                      <m:t>𝑆𝐴</m:t>
                    </m:r>
                    <m:r>
                      <a:rPr lang="en-US" sz="3200" i="1">
                        <a:latin typeface="Cambria Math"/>
                      </a:rPr>
                      <m:t>,</m:t>
                    </m:r>
                    <m:r>
                      <a:rPr lang="en-US" sz="3200" i="1">
                        <a:latin typeface="Cambria Math"/>
                      </a:rPr>
                      <m:t>𝑆𝐵</m:t>
                    </m:r>
                    <m:r>
                      <a:rPr lang="en-US" sz="3200" i="1">
                        <a:latin typeface="Cambria Math"/>
                      </a:rPr>
                      <m:t>, </m:t>
                    </m:r>
                    <m:r>
                      <a:rPr lang="en-US" sz="3200" i="1">
                        <a:latin typeface="Cambria Math"/>
                      </a:rPr>
                      <m:t>𝑆𝐶</m:t>
                    </m:r>
                    <m:r>
                      <a:rPr lang="en-US" sz="3200" i="1">
                        <a:latin typeface="Cambria Math"/>
                      </a:rPr>
                      <m:t>, </m:t>
                    </m:r>
                    <m:r>
                      <a:rPr lang="en-US" sz="3200" i="1">
                        <a:latin typeface="Cambria Math"/>
                      </a:rPr>
                      <m:t>𝑆𝐷</m:t>
                    </m:r>
                  </m:oMath>
                </a14:m>
                <a:r>
                  <a:rPr lang="en-US" sz="3200" dirty="0"/>
                  <a:t> </a:t>
                </a:r>
                <a:r>
                  <a:rPr lang="en-US" sz="3200" dirty="0" err="1"/>
                  <a:t>Tính</a:t>
                </a:r>
                <a:r>
                  <a:rPr lang="en-US" sz="3200" dirty="0"/>
                  <a:t> </a:t>
                </a:r>
                <a:r>
                  <a:rPr lang="en-US" sz="3200" dirty="0" err="1"/>
                  <a:t>thể</a:t>
                </a:r>
                <a:r>
                  <a:rPr lang="en-US" sz="3200" dirty="0"/>
                  <a:t> </a:t>
                </a:r>
                <a:r>
                  <a:rPr lang="en-US" sz="3200" dirty="0" err="1"/>
                  <a:t>tích</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𝐼𝐽𝐾𝐻</m:t>
                    </m:r>
                  </m:oMath>
                </a14:m>
                <a:r>
                  <a:rPr lang="en-US" sz="3200" dirty="0"/>
                  <a:t> </a:t>
                </a:r>
                <a:r>
                  <a:rPr lang="en-US" sz="3200" dirty="0" err="1"/>
                  <a:t>biết</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oMath>
                </a14:m>
                <a:r>
                  <a:rPr lang="en-US" sz="3200" dirty="0"/>
                  <a:t> </a:t>
                </a:r>
                <a14:m>
                  <m:oMath xmlns:m="http://schemas.openxmlformats.org/officeDocument/2006/math">
                    <m:r>
                      <a:rPr lang="en-US" sz="3200" i="1">
                        <a:latin typeface="Cambria Math"/>
                      </a:rPr>
                      <m:t>𝐴𝐵𝐶𝐷</m:t>
                    </m:r>
                  </m:oMath>
                </a14:m>
                <a:r>
                  <a:rPr lang="vi-VN" sz="3200" dirty="0" smtClean="0"/>
                  <a:t> </a:t>
                </a:r>
                <a:r>
                  <a:rPr lang="en-US" sz="3200" dirty="0"/>
                  <a:t> </a:t>
                </a:r>
                <a:r>
                  <a:rPr lang="en-US" sz="3200" dirty="0" err="1"/>
                  <a:t>là</a:t>
                </a:r>
                <a:r>
                  <a:rPr lang="en-US" sz="3200" dirty="0"/>
                  <a:t> </a:t>
                </a:r>
                <a:r>
                  <a:rPr lang="vi-VN" sz="3200" dirty="0" smtClean="0"/>
                  <a:t>4</a:t>
                </a:r>
                <a:r>
                  <a:rPr lang="en-US" sz="3200" dirty="0" smtClean="0"/>
                  <a:t>. </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 </a:t>
                </a:r>
                <a:r>
                  <a:rPr lang="vi-VN" sz="3200" b="1" dirty="0" smtClean="0">
                    <a:latin typeface="Times New Roman" pitchFamily="18" charset="0"/>
                    <a:cs typeface="Times New Roman" pitchFamily="18" charset="0"/>
                  </a:rPr>
                  <a:t>8</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vi-VN" sz="3200" b="1" i="1" smtClean="0">
                        <a:latin typeface="Cambria Math"/>
                        <a:cs typeface="Times New Roman" pitchFamily="18" charset="0"/>
                      </a:rPr>
                      <m:t>𝟏</m:t>
                    </m:r>
                    <m:r>
                      <a:rPr lang="vi-VN" sz="3200" b="1" i="1" smtClean="0">
                        <a:latin typeface="Cambria Math"/>
                        <a:cs typeface="Times New Roman" pitchFamily="18" charset="0"/>
                      </a:rPr>
                      <m:t>/</m:t>
                    </m:r>
                    <m:r>
                      <a:rPr lang="vi-VN" sz="3200" b="1" i="1" smtClean="0">
                        <a:latin typeface="Cambria Math"/>
                        <a:cs typeface="Times New Roman" pitchFamily="18" charset="0"/>
                      </a:rPr>
                      <m:t>𝟐</m:t>
                    </m:r>
                  </m:oMath>
                </a14:m>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𝟐</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D.</a:t>
                </a:r>
                <a:r>
                  <a:rPr lang="en-US" sz="3200" b="1" dirty="0">
                    <a:latin typeface="Times New Roman" pitchFamily="18" charset="0"/>
                    <a:cs typeface="Times New Roman" pitchFamily="18" charset="0"/>
                  </a:rPr>
                  <a:t> </a:t>
                </a:r>
                <a14:m>
                  <m:oMath xmlns:m="http://schemas.openxmlformats.org/officeDocument/2006/math">
                    <m:r>
                      <a:rPr lang="vi-VN" sz="3200" b="1" i="0" smtClean="0">
                        <a:latin typeface="Cambria Math"/>
                      </a:rPr>
                      <m:t>𝟏</m:t>
                    </m:r>
                    <m:r>
                      <a:rPr lang="vi-VN" sz="3200" b="1" i="0" smtClean="0">
                        <a:latin typeface="Cambria Math"/>
                      </a:rPr>
                      <m:t>/</m:t>
                    </m:r>
                    <m:r>
                      <a:rPr lang="en-US" sz="3200" i="1">
                        <a:latin typeface="Cambria Math"/>
                      </a:rPr>
                      <m:t>4</m:t>
                    </m:r>
                  </m:oMath>
                </a14:m>
                <a:r>
                  <a:rPr lang="en-US" sz="3200" dirty="0">
                    <a:latin typeface="Times New Roman" pitchFamily="18" charset="0"/>
                    <a:cs typeface="Times New Roman" pitchFamily="18" charset="0"/>
                  </a:rPr>
                  <a:t>.</a:t>
                </a: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r="-458"/>
                </a:stretch>
              </a:blipFill>
            </p:spPr>
            <p:txBody>
              <a:bodyPr/>
              <a:lstStyle/>
              <a:p>
                <a:r>
                  <a:rPr lang="en-US">
                    <a:noFill/>
                  </a:rPr>
                  <a:t> </a:t>
                </a:r>
              </a:p>
            </p:txBody>
          </p:sp>
        </mc:Fallback>
      </mc:AlternateContent>
      <p:sp>
        <p:nvSpPr>
          <p:cNvPr id="5" name="Oval 4"/>
          <p:cNvSpPr/>
          <p:nvPr/>
        </p:nvSpPr>
        <p:spPr>
          <a:xfrm>
            <a:off x="3182546" y="1832155"/>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5596" y="3385125"/>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799" y="3007800"/>
            <a:ext cx="2981325" cy="33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6</a:t>
                </a:r>
                <a:r>
                  <a:rPr lang="fr-FR" sz="3200" b="1" dirty="0" smtClean="0">
                    <a:solidFill>
                      <a:srgbClr val="FF0000"/>
                    </a:solidFill>
                  </a:rPr>
                  <a:t>:</a:t>
                </a:r>
                <a:r>
                  <a:rPr lang="vi-VN" sz="3200" b="1" dirty="0" smtClean="0"/>
                  <a:t> </a:t>
                </a:r>
                <a:r>
                  <a:rPr lang="en-US" sz="3200" dirty="0"/>
                  <a:t>Cho </a:t>
                </a:r>
                <a:r>
                  <a:rPr lang="en-US" sz="3200" dirty="0" err="1"/>
                  <a:t>hình</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𝐴𝐵𝐶𝐷</m:t>
                    </m:r>
                  </m:oMath>
                </a14:m>
                <a:r>
                  <a:rPr lang="en-US" sz="3200" dirty="0"/>
                  <a:t> </a:t>
                </a:r>
                <a:r>
                  <a:rPr lang="en-US" sz="3200" dirty="0" err="1"/>
                  <a:t>có</a:t>
                </a:r>
                <a:r>
                  <a:rPr lang="en-US" sz="3200" dirty="0"/>
                  <a:t> </a:t>
                </a:r>
                <a:r>
                  <a:rPr lang="en-US" sz="3200" dirty="0" err="1"/>
                  <a:t>đáy</a:t>
                </a:r>
                <a:r>
                  <a:rPr lang="en-US" sz="3200" dirty="0"/>
                  <a:t> </a:t>
                </a:r>
                <a14:m>
                  <m:oMath xmlns:m="http://schemas.openxmlformats.org/officeDocument/2006/math">
                    <m:r>
                      <a:rPr lang="en-US" sz="3200" i="1">
                        <a:latin typeface="Cambria Math"/>
                      </a:rPr>
                      <m:t>𝐴𝐵𝐶𝐷</m:t>
                    </m:r>
                  </m:oMath>
                </a14:m>
                <a:r>
                  <a:rPr lang="en-US" sz="3200" dirty="0"/>
                  <a:t> </a:t>
                </a:r>
                <a:r>
                  <a:rPr lang="en-US" sz="3200" dirty="0" err="1"/>
                  <a:t>là</a:t>
                </a:r>
                <a:r>
                  <a:rPr lang="en-US" sz="3200" dirty="0"/>
                  <a:t> </a:t>
                </a:r>
                <a:r>
                  <a:rPr lang="en-US" sz="3200" dirty="0" err="1"/>
                  <a:t>hình</a:t>
                </a:r>
                <a:r>
                  <a:rPr lang="en-US" sz="3200" dirty="0"/>
                  <a:t> </a:t>
                </a:r>
                <a:r>
                  <a:rPr lang="en-US" sz="3200" dirty="0" err="1"/>
                  <a:t>thoi</a:t>
                </a:r>
                <a:r>
                  <a:rPr lang="en-US" sz="3200" dirty="0"/>
                  <a:t> </a:t>
                </a:r>
                <a:r>
                  <a:rPr lang="en-US" sz="3200" dirty="0" err="1"/>
                  <a:t>và</a:t>
                </a:r>
                <a:r>
                  <a:rPr lang="en-US" sz="3200" dirty="0"/>
                  <a:t> </a:t>
                </a:r>
                <a:r>
                  <a:rPr lang="en-US" sz="3200" dirty="0" err="1"/>
                  <a:t>có</a:t>
                </a:r>
                <a:r>
                  <a:rPr lang="en-US" sz="3200" dirty="0"/>
                  <a:t> </a:t>
                </a:r>
                <a:r>
                  <a:rPr lang="en-US" sz="3200" dirty="0" err="1"/>
                  <a:t>thể</a:t>
                </a:r>
                <a:r>
                  <a:rPr lang="en-US" sz="3200" dirty="0"/>
                  <a:t> </a:t>
                </a:r>
                <a:r>
                  <a:rPr lang="en-US" sz="3200" dirty="0" err="1"/>
                  <a:t>tích</a:t>
                </a:r>
                <a:r>
                  <a:rPr lang="en-US" sz="3200" dirty="0"/>
                  <a:t> </a:t>
                </a:r>
                <a:r>
                  <a:rPr lang="en-US" sz="3200" dirty="0" err="1"/>
                  <a:t>bằng</a:t>
                </a:r>
                <a:r>
                  <a:rPr lang="en-US" sz="3200" dirty="0"/>
                  <a:t> </a:t>
                </a:r>
                <a14:m>
                  <m:oMath xmlns:m="http://schemas.openxmlformats.org/officeDocument/2006/math">
                    <m:r>
                      <a:rPr lang="en-US" sz="3200" i="1">
                        <a:latin typeface="Cambria Math"/>
                      </a:rPr>
                      <m:t>2</m:t>
                    </m:r>
                  </m:oMath>
                </a14:m>
                <a:r>
                  <a:rPr lang="en-US" sz="3200" dirty="0"/>
                  <a:t>. </a:t>
                </a:r>
                <a:r>
                  <a:rPr lang="en-US" sz="3200" dirty="0" err="1"/>
                  <a:t>Gọi</a:t>
                </a:r>
                <a:r>
                  <a:rPr lang="en-US" sz="3200" dirty="0"/>
                  <a:t> </a:t>
                </a:r>
                <a14:m>
                  <m:oMath xmlns:m="http://schemas.openxmlformats.org/officeDocument/2006/math">
                    <m:r>
                      <a:rPr lang="en-US" sz="3200" i="1">
                        <a:latin typeface="Cambria Math"/>
                      </a:rPr>
                      <m:t>𝑀</m:t>
                    </m:r>
                  </m:oMath>
                </a14:m>
                <a:r>
                  <a:rPr lang="en-US" sz="3200" dirty="0"/>
                  <a:t>, </a:t>
                </a:r>
                <a14:m>
                  <m:oMath xmlns:m="http://schemas.openxmlformats.org/officeDocument/2006/math">
                    <m:r>
                      <a:rPr lang="en-US" sz="3200" i="1">
                        <a:latin typeface="Cambria Math"/>
                      </a:rPr>
                      <m:t>𝑁</m:t>
                    </m:r>
                  </m:oMath>
                </a14:m>
                <a:r>
                  <a:rPr lang="en-US" sz="3200" dirty="0"/>
                  <a:t> </a:t>
                </a:r>
                <a:r>
                  <a:rPr lang="en-US" sz="3200" dirty="0" err="1"/>
                  <a:t>lần</a:t>
                </a:r>
                <a:r>
                  <a:rPr lang="en-US" sz="3200" dirty="0"/>
                  <a:t> </a:t>
                </a:r>
                <a:r>
                  <a:rPr lang="en-US" sz="3200" dirty="0" err="1"/>
                  <a:t>lượt</a:t>
                </a:r>
                <a:r>
                  <a:rPr lang="en-US" sz="3200" dirty="0"/>
                  <a:t> </a:t>
                </a:r>
                <a:r>
                  <a:rPr lang="en-US" sz="3200" dirty="0" err="1"/>
                  <a:t>là</a:t>
                </a:r>
                <a:r>
                  <a:rPr lang="en-US" sz="3200" dirty="0"/>
                  <a:t> </a:t>
                </a:r>
                <a:r>
                  <a:rPr lang="en-US" sz="3200" dirty="0" err="1"/>
                  <a:t>các</a:t>
                </a:r>
                <a:r>
                  <a:rPr lang="en-US" sz="3200" dirty="0"/>
                  <a:t> </a:t>
                </a:r>
                <a:r>
                  <a:rPr lang="en-US" sz="3200" dirty="0" err="1"/>
                  <a:t>điểm</a:t>
                </a:r>
                <a:r>
                  <a:rPr lang="en-US" sz="3200" dirty="0"/>
                  <a:t> </a:t>
                </a:r>
                <a:r>
                  <a:rPr lang="en-US" sz="3200" dirty="0" err="1"/>
                  <a:t>trên</a:t>
                </a:r>
                <a:r>
                  <a:rPr lang="en-US" sz="3200" dirty="0"/>
                  <a:t> </a:t>
                </a:r>
                <a:r>
                  <a:rPr lang="en-US" sz="3200" dirty="0" err="1"/>
                  <a:t>cạnh</a:t>
                </a:r>
                <a:r>
                  <a:rPr lang="en-US" sz="3200" dirty="0"/>
                  <a:t> </a:t>
                </a:r>
                <a14:m>
                  <m:oMath xmlns:m="http://schemas.openxmlformats.org/officeDocument/2006/math">
                    <m:r>
                      <a:rPr lang="en-US" sz="3200" i="1">
                        <a:latin typeface="Cambria Math"/>
                      </a:rPr>
                      <m:t>𝑆𝐵</m:t>
                    </m:r>
                  </m:oMath>
                </a14:m>
                <a:r>
                  <a:rPr lang="en-US" sz="3200" dirty="0"/>
                  <a:t> </a:t>
                </a:r>
                <a:r>
                  <a:rPr lang="en-US" sz="3200" dirty="0" err="1"/>
                  <a:t>và</a:t>
                </a:r>
                <a:r>
                  <a:rPr lang="en-US" sz="3200" dirty="0"/>
                  <a:t> </a:t>
                </a:r>
                <a14:m>
                  <m:oMath xmlns:m="http://schemas.openxmlformats.org/officeDocument/2006/math">
                    <m:r>
                      <a:rPr lang="en-US" sz="3200" i="1">
                        <a:latin typeface="Cambria Math"/>
                      </a:rPr>
                      <m:t>𝑆𝐷</m:t>
                    </m:r>
                  </m:oMath>
                </a14:m>
                <a:r>
                  <a:rPr lang="en-US" sz="3200" dirty="0"/>
                  <a:t> </a:t>
                </a:r>
                <a:r>
                  <a:rPr lang="en-US" sz="3200" dirty="0" err="1"/>
                  <a:t>sao</a:t>
                </a:r>
                <a:r>
                  <a:rPr lang="en-US" sz="3200" dirty="0"/>
                  <a:t> </a:t>
                </a:r>
                <a:r>
                  <a:rPr lang="en-US" sz="3200" dirty="0" err="1"/>
                  <a:t>cho</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𝑆𝑀</m:t>
                        </m:r>
                      </m:num>
                      <m:den>
                        <m:r>
                          <a:rPr lang="en-US" sz="3200" i="1">
                            <a:latin typeface="Cambria Math"/>
                          </a:rPr>
                          <m:t>𝑆𝐵</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𝑆𝑁</m:t>
                        </m:r>
                      </m:num>
                      <m:den>
                        <m:r>
                          <a:rPr lang="en-US" sz="3200" i="1">
                            <a:latin typeface="Cambria Math"/>
                          </a:rPr>
                          <m:t>𝑆𝐷</m:t>
                        </m:r>
                      </m:den>
                    </m:f>
                    <m:r>
                      <a:rPr lang="en-US" sz="3200" i="1">
                        <a:latin typeface="Cambria Math"/>
                      </a:rPr>
                      <m:t>=</m:t>
                    </m:r>
                    <m:r>
                      <a:rPr lang="en-US" sz="3200" i="1">
                        <a:latin typeface="Cambria Math"/>
                      </a:rPr>
                      <m:t>𝑘</m:t>
                    </m:r>
                  </m:oMath>
                </a14:m>
                <a:r>
                  <a:rPr lang="en-US" sz="3200" dirty="0"/>
                  <a:t>. </a:t>
                </a:r>
                <a:r>
                  <a:rPr lang="en-US" sz="3200" dirty="0" err="1"/>
                  <a:t>Tìm</a:t>
                </a:r>
                <a:r>
                  <a:rPr lang="en-US" sz="3200" dirty="0"/>
                  <a:t> </a:t>
                </a:r>
                <a:r>
                  <a:rPr lang="en-US" sz="3200" dirty="0" err="1"/>
                  <a:t>giá</a:t>
                </a:r>
                <a:r>
                  <a:rPr lang="en-US" sz="3200" dirty="0"/>
                  <a:t> </a:t>
                </a:r>
                <a:r>
                  <a:rPr lang="en-US" sz="3200" dirty="0" err="1"/>
                  <a:t>trị</a:t>
                </a:r>
                <a:r>
                  <a:rPr lang="en-US" sz="3200" dirty="0"/>
                  <a:t> </a:t>
                </a:r>
                <a:r>
                  <a:rPr lang="en-US" sz="3200" dirty="0" err="1"/>
                  <a:t>của</a:t>
                </a:r>
                <a:r>
                  <a:rPr lang="en-US" sz="3200" dirty="0"/>
                  <a:t> </a:t>
                </a:r>
                <a14:m>
                  <m:oMath xmlns:m="http://schemas.openxmlformats.org/officeDocument/2006/math">
                    <m:r>
                      <a:rPr lang="en-US" sz="3200" i="1">
                        <a:latin typeface="Cambria Math"/>
                      </a:rPr>
                      <m:t>𝑘</m:t>
                    </m:r>
                  </m:oMath>
                </a14:m>
                <a:r>
                  <a:rPr lang="en-US" sz="3200" dirty="0"/>
                  <a:t> </a:t>
                </a:r>
                <a:r>
                  <a:rPr lang="en-US" sz="3200" dirty="0" err="1"/>
                  <a:t>để</a:t>
                </a:r>
                <a:r>
                  <a:rPr lang="en-US" sz="3200" dirty="0"/>
                  <a:t> </a:t>
                </a:r>
                <a:r>
                  <a:rPr lang="en-US" sz="3200" dirty="0" err="1"/>
                  <a:t>thể</a:t>
                </a:r>
                <a:r>
                  <a:rPr lang="en-US" sz="3200" dirty="0"/>
                  <a:t> </a:t>
                </a:r>
                <a:r>
                  <a:rPr lang="en-US" sz="3200" dirty="0" err="1"/>
                  <a:t>tích</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𝐴𝑀𝑁</m:t>
                    </m:r>
                  </m:oMath>
                </a14:m>
                <a:r>
                  <a:rPr lang="en-US" sz="3200" dirty="0"/>
                  <a:t> </a:t>
                </a:r>
                <a:r>
                  <a:rPr lang="en-US" sz="3200" dirty="0" err="1"/>
                  <a:t>bằng</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8</m:t>
                        </m:r>
                      </m:den>
                    </m:f>
                  </m:oMath>
                </a14:m>
                <a:r>
                  <a:rPr lang="en-US" sz="3200" dirty="0"/>
                  <a:t>.</a:t>
                </a: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 </a:t>
                </a:r>
                <a14:m>
                  <m:oMath xmlns:m="http://schemas.openxmlformats.org/officeDocument/2006/math">
                    <m:r>
                      <a:rPr lang="en-US" sz="3200" i="1">
                        <a:latin typeface="Cambria Math"/>
                      </a:rPr>
                      <m:t>𝑘</m:t>
                    </m:r>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8</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 </a:t>
                </a:r>
                <a14:m>
                  <m:oMath xmlns:m="http://schemas.openxmlformats.org/officeDocument/2006/math">
                    <m:r>
                      <a:rPr lang="en-US" sz="3200" i="1">
                        <a:latin typeface="Cambria Math"/>
                      </a:rPr>
                      <m:t>𝑘</m:t>
                    </m:r>
                    <m:r>
                      <a:rPr lang="en-US" sz="3200" i="1">
                        <a:latin typeface="Cambria Math"/>
                      </a:rPr>
                      <m:t>=</m:t>
                    </m:r>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4</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𝑘</m:t>
                    </m:r>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𝑘</m:t>
                    </m:r>
                    <m:r>
                      <a:rPr lang="en-US" sz="3200" i="1">
                        <a:latin typeface="Cambria Math"/>
                      </a:rPr>
                      <m:t>=</m:t>
                    </m:r>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2</m:t>
                        </m:r>
                      </m:den>
                    </m:f>
                  </m:oMath>
                </a14:m>
                <a:r>
                  <a:rPr lang="en-US" sz="3200" dirty="0">
                    <a:latin typeface="Times New Roman" pitchFamily="18" charset="0"/>
                    <a:cs typeface="Times New Roman" pitchFamily="18" charset="0"/>
                  </a:rPr>
                  <a:t>.</a:t>
                </a: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3830246" y="2302235"/>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15596" y="3385125"/>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350" y="3677512"/>
            <a:ext cx="3504138" cy="282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5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7</a:t>
                </a:r>
                <a:r>
                  <a:rPr lang="fr-FR" sz="3200" b="1" dirty="0" smtClean="0">
                    <a:solidFill>
                      <a:srgbClr val="FF0000"/>
                    </a:solidFill>
                  </a:rPr>
                  <a:t>:</a:t>
                </a:r>
                <a:r>
                  <a:rPr lang="vi-VN" sz="3200" b="1" dirty="0" smtClean="0"/>
                  <a:t> </a:t>
                </a:r>
                <a:r>
                  <a:rPr lang="en-US" sz="3200" b="1" dirty="0"/>
                  <a:t>(</a:t>
                </a:r>
                <a:r>
                  <a:rPr lang="en-US" sz="3200" b="1" dirty="0" err="1"/>
                  <a:t>Chuyên</a:t>
                </a:r>
                <a:r>
                  <a:rPr lang="en-US" sz="3200" b="1" dirty="0"/>
                  <a:t> </a:t>
                </a:r>
                <a:r>
                  <a:rPr lang="en-US" sz="3200" b="1" dirty="0" err="1"/>
                  <a:t>Lê</a:t>
                </a:r>
                <a:r>
                  <a:rPr lang="en-US" sz="3200" b="1" dirty="0"/>
                  <a:t> </a:t>
                </a:r>
                <a:r>
                  <a:rPr lang="en-US" sz="3200" b="1" dirty="0" err="1"/>
                  <a:t>Thánh</a:t>
                </a:r>
                <a:r>
                  <a:rPr lang="en-US" sz="3200" b="1" dirty="0"/>
                  <a:t> </a:t>
                </a:r>
                <a:r>
                  <a:rPr lang="en-US" sz="3200" b="1" dirty="0" err="1"/>
                  <a:t>Tông-Quảng</a:t>
                </a:r>
                <a:r>
                  <a:rPr lang="en-US" sz="3200" b="1" dirty="0"/>
                  <a:t> Nam-2018-2019) </a:t>
                </a:r>
                <a:r>
                  <a:rPr lang="en-US" sz="3200" dirty="0"/>
                  <a:t>Cho </a:t>
                </a:r>
                <a:r>
                  <a:rPr lang="en-US" sz="3200" dirty="0" err="1"/>
                  <a:t>hình</a:t>
                </a:r>
                <a:r>
                  <a:rPr lang="en-US" sz="3200" dirty="0"/>
                  <a:t> </a:t>
                </a:r>
                <a:r>
                  <a:rPr lang="en-US" sz="3200" dirty="0" err="1"/>
                  <a:t>lăng</a:t>
                </a:r>
                <a:r>
                  <a:rPr lang="en-US" sz="3200" dirty="0"/>
                  <a:t> </a:t>
                </a:r>
                <a:r>
                  <a:rPr lang="en-US" sz="3200" dirty="0" err="1"/>
                  <a:t>tru</a:t>
                </a:r>
                <a:r>
                  <a:rPr lang="en-US" sz="3200" dirty="0"/>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t>, </a:t>
                </a:r>
                <a14:m>
                  <m:oMath xmlns:m="http://schemas.openxmlformats.org/officeDocument/2006/math">
                    <m:r>
                      <a:rPr lang="en-US" sz="3200" i="1">
                        <a:latin typeface="Cambria Math"/>
                      </a:rPr>
                      <m:t>𝑀</m:t>
                    </m:r>
                  </m:oMath>
                </a14:m>
                <a:r>
                  <a:rPr lang="en-US" sz="3200" dirty="0"/>
                  <a:t> </a:t>
                </a:r>
                <a:r>
                  <a:rPr lang="en-US" sz="3200" dirty="0" err="1"/>
                  <a:t>là</a:t>
                </a:r>
                <a:r>
                  <a:rPr lang="en-US" sz="3200" dirty="0"/>
                  <a:t> </a:t>
                </a:r>
                <a:r>
                  <a:rPr lang="en-US" sz="3200" dirty="0" err="1"/>
                  <a:t>trung</a:t>
                </a:r>
                <a:r>
                  <a:rPr lang="en-US" sz="3200" dirty="0"/>
                  <a:t> </a:t>
                </a:r>
                <a:r>
                  <a:rPr lang="en-US" sz="3200" dirty="0" err="1"/>
                  <a:t>điểm</a:t>
                </a:r>
                <a:r>
                  <a:rPr lang="en-US" sz="3200" dirty="0"/>
                  <a:t> </a:t>
                </a:r>
                <a:r>
                  <a:rPr lang="en-US" sz="3200" dirty="0" err="1"/>
                  <a:t>của</a:t>
                </a:r>
                <a:r>
                  <a:rPr lang="en-US" sz="3200" dirty="0"/>
                  <a:t> </a:t>
                </a:r>
                <a14:m>
                  <m:oMath xmlns:m="http://schemas.openxmlformats.org/officeDocument/2006/math">
                    <m:r>
                      <a:rPr lang="en-US" sz="3200" i="1">
                        <a:latin typeface="Cambria Math"/>
                      </a:rPr>
                      <m:t>𝐶</m:t>
                    </m:r>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t>. </a:t>
                </a:r>
                <a:r>
                  <a:rPr lang="en-US" sz="3200" dirty="0" err="1"/>
                  <a:t>Mặt</a:t>
                </a:r>
                <a:r>
                  <a:rPr lang="en-US" sz="3200" dirty="0"/>
                  <a:t> </a:t>
                </a:r>
                <a:r>
                  <a:rPr lang="en-US" sz="3200" dirty="0" err="1"/>
                  <a:t>phẳng</a:t>
                </a:r>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𝐴𝐵𝑀</m:t>
                        </m:r>
                      </m:e>
                    </m:d>
                  </m:oMath>
                </a14:m>
                <a:r>
                  <a:rPr lang="en-US" sz="3200" dirty="0"/>
                  <a:t> chia </a:t>
                </a:r>
                <a:r>
                  <a:rPr lang="en-US" sz="3200" dirty="0" err="1"/>
                  <a:t>khối</a:t>
                </a:r>
                <a:r>
                  <a:rPr lang="en-US" sz="3200" dirty="0"/>
                  <a:t> </a:t>
                </a:r>
                <a:r>
                  <a:rPr lang="en-US" sz="3200" dirty="0" err="1"/>
                  <a:t>lăng</a:t>
                </a:r>
                <a:r>
                  <a:rPr lang="en-US" sz="3200" dirty="0"/>
                  <a:t> </a:t>
                </a:r>
                <a:r>
                  <a:rPr lang="en-US" sz="3200" dirty="0" err="1"/>
                  <a:t>trụ</a:t>
                </a:r>
                <a:r>
                  <a:rPr lang="en-US" sz="3200" dirty="0"/>
                  <a:t> </a:t>
                </a:r>
                <a:r>
                  <a:rPr lang="en-US" sz="3200" dirty="0" err="1"/>
                  <a:t>thành</a:t>
                </a:r>
                <a:r>
                  <a:rPr lang="en-US" sz="3200" dirty="0"/>
                  <a:t> </a:t>
                </a:r>
                <a:r>
                  <a:rPr lang="en-US" sz="3200" dirty="0" err="1"/>
                  <a:t>hai</a:t>
                </a:r>
                <a:r>
                  <a:rPr lang="en-US" sz="3200" dirty="0"/>
                  <a:t> </a:t>
                </a:r>
                <a:r>
                  <a:rPr lang="en-US" sz="3200" dirty="0" err="1"/>
                  <a:t>khối</a:t>
                </a:r>
                <a:r>
                  <a:rPr lang="en-US" sz="3200" dirty="0"/>
                  <a:t> </a:t>
                </a:r>
                <a:r>
                  <a:rPr lang="en-US" sz="3200" dirty="0" err="1"/>
                  <a:t>đa</a:t>
                </a:r>
                <a:r>
                  <a:rPr lang="en-US" sz="3200" dirty="0"/>
                  <a:t> </a:t>
                </a:r>
                <a:r>
                  <a:rPr lang="en-US" sz="3200" dirty="0" err="1"/>
                  <a:t>diện</a:t>
                </a:r>
                <a:r>
                  <a:rPr lang="en-US" sz="3200" dirty="0"/>
                  <a:t>. </a:t>
                </a:r>
                <a:r>
                  <a:rPr lang="en-US" sz="3200" dirty="0" err="1"/>
                  <a:t>Gọi</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en-US" sz="3200" dirty="0"/>
                  <a:t> </a:t>
                </a:r>
                <a:r>
                  <a:rPr lang="en-US" sz="3200" dirty="0" err="1"/>
                  <a:t>là</a:t>
                </a:r>
                <a:r>
                  <a:rPr lang="en-US" sz="3200" dirty="0"/>
                  <a:t> </a:t>
                </a:r>
                <a:r>
                  <a:rPr lang="en-US" sz="3200" dirty="0" err="1"/>
                  <a:t>thể</a:t>
                </a:r>
                <a:r>
                  <a:rPr lang="en-US" sz="3200" dirty="0"/>
                  <a:t> </a:t>
                </a:r>
                <a:r>
                  <a:rPr lang="en-US" sz="3200" dirty="0" err="1"/>
                  <a:t>tích</a:t>
                </a:r>
                <a:r>
                  <a:rPr lang="en-US" sz="3200" dirty="0"/>
                  <a:t> </a:t>
                </a:r>
                <a:r>
                  <a:rPr lang="en-US" sz="3200" dirty="0" err="1"/>
                  <a:t>khối</a:t>
                </a:r>
                <a:r>
                  <a:rPr lang="en-US" sz="3200" dirty="0"/>
                  <a:t> </a:t>
                </a:r>
                <a:r>
                  <a:rPr lang="en-US" sz="3200" dirty="0" err="1"/>
                  <a:t>đa</a:t>
                </a:r>
                <a:r>
                  <a:rPr lang="en-US" sz="3200" dirty="0"/>
                  <a:t> </a:t>
                </a:r>
                <a:r>
                  <a:rPr lang="en-US" sz="3200" dirty="0" err="1"/>
                  <a:t>diện</a:t>
                </a:r>
                <a:r>
                  <a:rPr lang="en-US" sz="3200" dirty="0"/>
                  <a:t> </a:t>
                </a:r>
                <a:r>
                  <a:rPr lang="en-US" sz="3200" dirty="0" err="1"/>
                  <a:t>chứa</a:t>
                </a:r>
                <a:r>
                  <a:rPr lang="en-US" sz="3200" dirty="0"/>
                  <a:t> </a:t>
                </a:r>
                <a:r>
                  <a:rPr lang="en-US" sz="3200" dirty="0" err="1"/>
                  <a:t>đỉnh</a:t>
                </a:r>
                <a:r>
                  <a:rPr lang="en-US" sz="3200" dirty="0"/>
                  <a:t> </a:t>
                </a:r>
                <a14:m>
                  <m:oMath xmlns:m="http://schemas.openxmlformats.org/officeDocument/2006/math">
                    <m:r>
                      <a:rPr lang="en-US" sz="3200" i="1">
                        <a:latin typeface="Cambria Math"/>
                      </a:rPr>
                      <m:t>𝐶</m:t>
                    </m:r>
                  </m:oMath>
                </a14:m>
                <a:r>
                  <a:rPr lang="en-US" sz="3200" dirty="0"/>
                  <a:t> </a:t>
                </a:r>
                <a:r>
                  <a:rPr lang="en-US" sz="3200" dirty="0" err="1"/>
                  <a:t>và</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oMath>
                </a14:m>
                <a:r>
                  <a:rPr lang="en-US" sz="3200" dirty="0"/>
                  <a:t> </a:t>
                </a:r>
                <a:r>
                  <a:rPr lang="en-US" sz="3200" dirty="0" err="1"/>
                  <a:t>là</a:t>
                </a:r>
                <a:r>
                  <a:rPr lang="en-US" sz="3200" dirty="0"/>
                  <a:t> </a:t>
                </a:r>
                <a:r>
                  <a:rPr lang="en-US" sz="3200" dirty="0" err="1"/>
                  <a:t>thể</a:t>
                </a:r>
                <a:r>
                  <a:rPr lang="en-US" sz="3200" dirty="0"/>
                  <a:t> </a:t>
                </a:r>
                <a:r>
                  <a:rPr lang="en-US" sz="3200" dirty="0" err="1"/>
                  <a:t>tích</a:t>
                </a:r>
                <a:r>
                  <a:rPr lang="en-US" sz="3200" dirty="0"/>
                  <a:t> </a:t>
                </a:r>
                <a:r>
                  <a:rPr lang="en-US" sz="3200" dirty="0" err="1"/>
                  <a:t>khối</a:t>
                </a:r>
                <a:r>
                  <a:rPr lang="en-US" sz="3200" dirty="0"/>
                  <a:t> </a:t>
                </a:r>
                <a:r>
                  <a:rPr lang="en-US" sz="3200" dirty="0" err="1"/>
                  <a:t>đa</a:t>
                </a:r>
                <a:r>
                  <a:rPr lang="en-US" sz="3200" dirty="0"/>
                  <a:t> </a:t>
                </a:r>
                <a:r>
                  <a:rPr lang="en-US" sz="3200" dirty="0" err="1"/>
                  <a:t>diện</a:t>
                </a:r>
                <a:r>
                  <a:rPr lang="en-US" sz="3200" dirty="0"/>
                  <a:t> </a:t>
                </a:r>
                <a:r>
                  <a:rPr lang="en-US" sz="3200" dirty="0" err="1"/>
                  <a:t>còn</a:t>
                </a:r>
                <a:r>
                  <a:rPr lang="en-US" sz="3200" dirty="0"/>
                  <a:t> </a:t>
                </a:r>
                <a:r>
                  <a:rPr lang="en-US" sz="3200" dirty="0" err="1"/>
                  <a:t>lại</a:t>
                </a:r>
                <a:r>
                  <a:rPr lang="en-US" sz="3200" dirty="0"/>
                  <a:t>. </a:t>
                </a:r>
                <a:r>
                  <a:rPr lang="en-US" sz="3200" dirty="0" err="1"/>
                  <a:t>Tính</a:t>
                </a:r>
                <a:r>
                  <a:rPr lang="en-US" sz="3200" dirty="0"/>
                  <a:t> </a:t>
                </a:r>
                <a:r>
                  <a:rPr lang="en-US" sz="3200" dirty="0" err="1"/>
                  <a:t>tỉ</a:t>
                </a:r>
                <a:r>
                  <a:rPr lang="en-US" sz="3200" dirty="0"/>
                  <a:t> </a:t>
                </a:r>
                <a:r>
                  <a:rPr lang="en-US" sz="3200" dirty="0" err="1"/>
                  <a:t>số</a:t>
                </a:r>
                <a:r>
                  <a:rPr lang="en-US" sz="3200" dirty="0"/>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den>
                    </m:f>
                  </m:oMath>
                </a14:m>
                <a:r>
                  <a:rPr lang="en-US" sz="3200" dirty="0"/>
                  <a:t>.</a:t>
                </a: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𝟓</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𝟔</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𝟐</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m:t>
                        </m:r>
                      </m:num>
                      <m:den>
                        <m:r>
                          <a:rPr lang="en-US" sz="3200" b="1" i="1">
                            <a:latin typeface="Cambria Math"/>
                          </a:rPr>
                          <m:t>𝟓</m:t>
                        </m:r>
                      </m:den>
                    </m:f>
                  </m:oMath>
                </a14:m>
                <a:r>
                  <a:rPr lang="en-US" sz="3200" dirty="0">
                    <a:latin typeface="Times New Roman" pitchFamily="18" charset="0"/>
                    <a:cs typeface="Times New Roman" pitchFamily="18" charset="0"/>
                  </a:rPr>
                  <a:t>.</a:t>
                </a: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667946" y="2680420"/>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A</a:t>
            </a:r>
            <a:r>
              <a:rPr lang="vi-VN" sz="3200" dirty="0" smtClean="0">
                <a:solidFill>
                  <a:srgbClr val="CC0066"/>
                </a:solidFill>
                <a:latin typeface="+mj-lt"/>
              </a:rPr>
              <a:t>.</a:t>
            </a:r>
            <a:endParaRPr lang="en-US" sz="3200" dirty="0">
              <a:solidFill>
                <a:srgbClr val="CC0066"/>
              </a:solidFill>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8" y="3621087"/>
            <a:ext cx="3095625" cy="266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5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85625" y="1592795"/>
                <a:ext cx="6884261" cy="1569660"/>
              </a:xfrm>
              <a:prstGeom prst="rect">
                <a:avLst/>
              </a:prstGeom>
            </p:spPr>
            <p:txBody>
              <a:bodyPr wrap="square">
                <a:spAutoFit/>
              </a:bodyPr>
              <a:lstStyle/>
              <a:p>
                <a:pPr>
                  <a:tabLst>
                    <a:tab pos="111125" algn="l"/>
                  </a:tabLst>
                </a:pPr>
                <a:r>
                  <a:rPr lang="nl-NL" sz="3200" b="1" smtClean="0">
                    <a:solidFill>
                      <a:srgbClr val="0000CC"/>
                    </a:solidFill>
                    <a:effectLst/>
                    <a:latin typeface="Varpada"/>
                    <a:ea typeface="Arial" panose="020B0604020202020204" pitchFamily="34" charset="0"/>
                  </a:rPr>
                  <a:t> </a:t>
                </a:r>
                <a:r>
                  <a:rPr lang="nl-NL" sz="3200" b="1">
                    <a:solidFill>
                      <a:srgbClr val="0000CC"/>
                    </a:solidFill>
                    <a:effectLst/>
                    <a:latin typeface="Varpada"/>
                    <a:ea typeface="Arial" panose="020B0604020202020204" pitchFamily="34" charset="0"/>
                    <a:sym typeface="Wingdings 2" panose="05020102010507070707" pitchFamily="18" charset="2"/>
                  </a:rPr>
                  <a:t></a:t>
                </a:r>
                <a:r>
                  <a:rPr lang="nl-NL" sz="3200" b="1">
                    <a:solidFill>
                      <a:srgbClr val="0000CC"/>
                    </a:solidFill>
                    <a:effectLst/>
                    <a:latin typeface="Varpada"/>
                    <a:ea typeface="Arial" panose="020B0604020202020204" pitchFamily="34" charset="0"/>
                  </a:rPr>
                  <a:t>.</a:t>
                </a:r>
                <a:r>
                  <a:rPr lang="nl-NL" sz="3200">
                    <a:effectLst/>
                    <a:latin typeface="Varpada"/>
                    <a:ea typeface="Times New Roman" panose="02020603050405020304" pitchFamily="18" charset="0"/>
                  </a:rPr>
                  <a:t> </a:t>
                </a:r>
                <a:r>
                  <a:rPr lang="en-US" sz="3200" b="1">
                    <a:solidFill>
                      <a:srgbClr val="FF0000"/>
                    </a:solidFill>
                    <a:effectLst/>
                    <a:latin typeface="Varpada"/>
                    <a:ea typeface="Times New Roman" panose="02020603050405020304" pitchFamily="18" charset="0"/>
                  </a:rPr>
                  <a:t>Kết quả 1:</a:t>
                </a:r>
                <a:r>
                  <a:rPr lang="en-US" sz="3200">
                    <a:solidFill>
                      <a:srgbClr val="FF0000"/>
                    </a:solidFill>
                    <a:effectLst/>
                    <a:latin typeface="Varpada"/>
                    <a:ea typeface="Times New Roman" panose="02020603050405020304" pitchFamily="18" charset="0"/>
                  </a:rPr>
                  <a:t> </a:t>
                </a:r>
                <a:r>
                  <a:rPr lang="en-US" sz="3200">
                    <a:solidFill>
                      <a:srgbClr val="0000FF"/>
                    </a:solidFill>
                    <a:effectLst/>
                    <a:latin typeface="Varpada"/>
                    <a:ea typeface="Times New Roman" panose="02020603050405020304" pitchFamily="18" charset="0"/>
                  </a:rPr>
                  <a:t>Cho tam giác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𝑂𝐴𝐵</m:t>
                    </m:r>
                  </m:oMath>
                </a14:m>
                <a:r>
                  <a:rPr lang="en-US" sz="3200">
                    <a:solidFill>
                      <a:srgbClr val="0000FF"/>
                    </a:solidFill>
                    <a:effectLst/>
                    <a:latin typeface="Varpada"/>
                    <a:ea typeface="Times New Roman" panose="02020603050405020304" pitchFamily="18" charset="0"/>
                  </a:rPr>
                  <a:t>, trên cạnh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𝑂𝐴</m:t>
                    </m:r>
                  </m:oMath>
                </a14:m>
                <a:r>
                  <a:rPr lang="en-US" sz="3200">
                    <a:solidFill>
                      <a:srgbClr val="0000FF"/>
                    </a:solidFill>
                    <a:effectLst/>
                    <a:latin typeface="Varpada"/>
                    <a:ea typeface="Times New Roman" panose="02020603050405020304" pitchFamily="18" charset="0"/>
                  </a:rPr>
                  <a:t> chọn </a:t>
                </a:r>
                <a14:m>
                  <m:oMath xmlns:m="http://schemas.openxmlformats.org/officeDocument/2006/math">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rPr>
                          <m:t>𝐴</m:t>
                        </m:r>
                      </m:e>
                      <m:sup>
                        <m:r>
                          <a:rPr lang="en-US" sz="3200" i="1">
                            <a:solidFill>
                              <a:srgbClr val="0000FF"/>
                            </a:solidFill>
                            <a:effectLst/>
                            <a:latin typeface="Cambria Math" panose="02040503050406030204" pitchFamily="18" charset="0"/>
                            <a:ea typeface="Times New Roman" panose="02020603050405020304" pitchFamily="18" charset="0"/>
                          </a:rPr>
                          <m:t>′</m:t>
                        </m:r>
                      </m:sup>
                    </m:sSup>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𝑂</m:t>
                    </m:r>
                  </m:oMath>
                </a14:m>
                <a:r>
                  <a:rPr lang="en-US" sz="3200">
                    <a:solidFill>
                      <a:srgbClr val="0000FF"/>
                    </a:solidFill>
                    <a:effectLst/>
                    <a:latin typeface="Varpada"/>
                    <a:ea typeface="Times New Roman" panose="02020603050405020304" pitchFamily="18" charset="0"/>
                  </a:rPr>
                  <a:t>, trên cạnh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𝑂𝐵</m:t>
                    </m:r>
                  </m:oMath>
                </a14:m>
                <a:r>
                  <a:rPr lang="en-US" sz="3200">
                    <a:solidFill>
                      <a:srgbClr val="0000FF"/>
                    </a:solidFill>
                    <a:effectLst/>
                    <a:latin typeface="Varpada"/>
                    <a:ea typeface="Times New Roman" panose="02020603050405020304" pitchFamily="18" charset="0"/>
                  </a:rPr>
                  <a:t> chọn </a:t>
                </a:r>
                <a14:m>
                  <m:oMath xmlns:m="http://schemas.openxmlformats.org/officeDocument/2006/math">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rPr>
                          <m:t>𝐵</m:t>
                        </m:r>
                      </m:e>
                      <m:sup>
                        <m:r>
                          <a:rPr lang="en-US" sz="3200" i="1">
                            <a:solidFill>
                              <a:srgbClr val="0000FF"/>
                            </a:solidFill>
                            <a:effectLst/>
                            <a:latin typeface="Cambria Math" panose="02040503050406030204" pitchFamily="18" charset="0"/>
                            <a:ea typeface="Times New Roman" panose="02020603050405020304" pitchFamily="18" charset="0"/>
                          </a:rPr>
                          <m:t>′</m:t>
                        </m:r>
                      </m:sup>
                    </m:sSup>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𝑂</m:t>
                    </m:r>
                  </m:oMath>
                </a14:m>
                <a:r>
                  <a:rPr lang="en-US" sz="3200">
                    <a:solidFill>
                      <a:srgbClr val="0000FF"/>
                    </a:solidFill>
                    <a:effectLst/>
                    <a:latin typeface="Varpada"/>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85625" y="1592795"/>
                <a:ext cx="6884261" cy="1569660"/>
              </a:xfrm>
              <a:prstGeom prst="rect">
                <a:avLst/>
              </a:prstGeom>
              <a:blipFill rotWithShape="0">
                <a:blip r:embed="rId2"/>
                <a:stretch>
                  <a:fillRect l="-2303" t="-5426" r="-1683" b="-11240"/>
                </a:stretch>
              </a:blipFill>
            </p:spPr>
            <p:txBody>
              <a:bodyPr/>
              <a:lstStyle/>
              <a:p>
                <a:r>
                  <a:rPr lang="en-US">
                    <a:noFill/>
                  </a:rPr>
                  <a:t> </a:t>
                </a:r>
              </a:p>
            </p:txBody>
          </p:sp>
        </mc:Fallback>
      </mc:AlternateContent>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8129" y="1274732"/>
            <a:ext cx="3102816" cy="1595328"/>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951505" y="4020706"/>
                <a:ext cx="8088586" cy="1569660"/>
              </a:xfrm>
              <a:prstGeom prst="rect">
                <a:avLst/>
              </a:prstGeom>
            </p:spPr>
            <p:txBody>
              <a:bodyPr wrap="square">
                <a:spAutoFit/>
              </a:bodyPr>
              <a:lstStyle/>
              <a:p>
                <a:r>
                  <a:rPr lang="nl-NL" sz="3200" b="1" smtClean="0">
                    <a:solidFill>
                      <a:srgbClr val="0000CC"/>
                    </a:solidFill>
                    <a:effectLst/>
                    <a:latin typeface="Varpada"/>
                    <a:ea typeface="Arial" panose="020B0604020202020204" pitchFamily="34" charset="0"/>
                    <a:cs typeface="Times New Roman" panose="02020603050405020304" pitchFamily="18" charset="0"/>
                    <a:sym typeface="Wingdings 2" panose="05020102010507070707" pitchFamily="18" charset="2"/>
                  </a:rPr>
                  <a:t></a:t>
                </a:r>
                <a:r>
                  <a:rPr lang="nl-NL" sz="3200" b="1">
                    <a:solidFill>
                      <a:srgbClr val="0000CC"/>
                    </a:solidFill>
                    <a:effectLst/>
                    <a:latin typeface="Varpada"/>
                    <a:ea typeface="Arial" panose="020B0604020202020204" pitchFamily="34" charset="0"/>
                    <a:cs typeface="Times New Roman" panose="02020603050405020304" pitchFamily="18" charset="0"/>
                  </a:rPr>
                  <a:t>.</a:t>
                </a:r>
                <a:r>
                  <a:rPr lang="nl-NL" sz="3200">
                    <a:effectLst/>
                    <a:latin typeface="Varpada"/>
                    <a:ea typeface="Times New Roman" panose="02020603050405020304" pitchFamily="18" charset="0"/>
                    <a:cs typeface="Times New Roman" panose="02020603050405020304" pitchFamily="18" charset="0"/>
                  </a:rPr>
                  <a:t> </a:t>
                </a:r>
                <a:r>
                  <a:rPr lang="en-US" sz="3200" b="1">
                    <a:solidFill>
                      <a:srgbClr val="FF0000"/>
                    </a:solidFill>
                    <a:effectLst/>
                    <a:latin typeface="Varpada"/>
                    <a:ea typeface="Times New Roman" panose="02020603050405020304" pitchFamily="18" charset="0"/>
                    <a:cs typeface="Times New Roman" panose="02020603050405020304" pitchFamily="18" charset="0"/>
                  </a:rPr>
                  <a:t>Kết quả 2:</a:t>
                </a:r>
                <a:r>
                  <a:rPr lang="en-US" sz="3200">
                    <a:solidFill>
                      <a:srgbClr val="FF0000"/>
                    </a:solidFill>
                    <a:effectLst/>
                    <a:latin typeface="Varpada"/>
                    <a:ea typeface="Times New Roman" panose="02020603050405020304" pitchFamily="18" charset="0"/>
                    <a:cs typeface="Times New Roman" panose="02020603050405020304" pitchFamily="18" charset="0"/>
                  </a:rPr>
                  <a:t> </a:t>
                </a:r>
                <a:r>
                  <a:rPr lang="en-US" sz="3200">
                    <a:solidFill>
                      <a:srgbClr val="0000FF"/>
                    </a:solidFill>
                    <a:effectLst/>
                    <a:latin typeface="Varpada"/>
                    <a:ea typeface="Times New Roman" panose="02020603050405020304" pitchFamily="18" charset="0"/>
                    <a:cs typeface="Times New Roman" panose="02020603050405020304" pitchFamily="18" charset="0"/>
                  </a:rPr>
                  <a:t>Cho hình chóp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trên cạnh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chọn </a:t>
                </a:r>
                <a14:m>
                  <m:oMath xmlns:m="http://schemas.openxmlformats.org/officeDocument/2006/math">
                    <m:sSup>
                      <m:sSupPr>
                        <m:ctrlPr>
                          <a:rPr lang="en-US" sz="3200" i="1">
                            <a:solidFill>
                              <a:srgbClr val="0000FF"/>
                            </a:solidFill>
                            <a:effectLst/>
                            <a:latin typeface="Cambria Math" panose="020405030504060302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trên cạnh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𝑆𝐵</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chọn </a:t>
                </a:r>
                <a14:m>
                  <m:oMath xmlns:m="http://schemas.openxmlformats.org/officeDocument/2006/math">
                    <m:sSup>
                      <m:sSupPr>
                        <m:ctrlPr>
                          <a:rPr lang="en-US" sz="3200" i="1">
                            <a:solidFill>
                              <a:srgbClr val="0000FF"/>
                            </a:solidFill>
                            <a:effectLst/>
                            <a:latin typeface="Cambria Math" panose="020405030504060302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trên cạnh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𝑆𝐶</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 chọn </a:t>
                </a:r>
                <a14:m>
                  <m:oMath xmlns:m="http://schemas.openxmlformats.org/officeDocument/2006/math">
                    <m:sSup>
                      <m:sSupPr>
                        <m:ctrlPr>
                          <a:rPr lang="en-US" sz="3200" i="1">
                            <a:solidFill>
                              <a:srgbClr val="0000FF"/>
                            </a:solidFill>
                            <a:effectLst/>
                            <a:latin typeface="Cambria Math" panose="020405030504060302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n-US" sz="3200">
                    <a:solidFill>
                      <a:srgbClr val="0000FF"/>
                    </a:solidFill>
                    <a:effectLst/>
                    <a:latin typeface="Varpada"/>
                    <a:ea typeface="Times New Roman" panose="02020603050405020304" pitchFamily="18" charset="0"/>
                    <a:cs typeface="Times New Roman" panose="02020603050405020304" pitchFamily="18" charset="0"/>
                  </a:rPr>
                  <a:t>.</a:t>
                </a:r>
                <a:endParaRPr lang="en-US" sz="3200"/>
              </a:p>
            </p:txBody>
          </p:sp>
        </mc:Choice>
        <mc:Fallback xmlns="">
          <p:sp>
            <p:nvSpPr>
              <p:cNvPr id="8" name="Rectangle 7"/>
              <p:cNvSpPr>
                <a:spLocks noRot="1" noChangeAspect="1" noMove="1" noResize="1" noEditPoints="1" noAdjustHandles="1" noChangeArrowheads="1" noChangeShapeType="1" noTextEdit="1"/>
              </p:cNvSpPr>
              <p:nvPr/>
            </p:nvSpPr>
            <p:spPr>
              <a:xfrm>
                <a:off x="951505" y="4020706"/>
                <a:ext cx="8088586" cy="1569660"/>
              </a:xfrm>
              <a:prstGeom prst="rect">
                <a:avLst/>
              </a:prstGeom>
              <a:blipFill rotWithShape="0">
                <a:blip r:embed="rId4"/>
                <a:stretch>
                  <a:fillRect l="-1884" t="-5447" b="-11284"/>
                </a:stretch>
              </a:blipFill>
            </p:spPr>
            <p:txBody>
              <a:bodyPr/>
              <a:lstStyle/>
              <a:p>
                <a:r>
                  <a:rPr lang="en-US">
                    <a:noFill/>
                  </a:rPr>
                  <a:t> </a:t>
                </a:r>
              </a:p>
            </p:txBody>
          </p:sp>
        </mc:Fallback>
      </mc:AlternateContent>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9153288" y="3704320"/>
            <a:ext cx="2716094" cy="2034136"/>
          </a:xfrm>
          <a:prstGeom prst="rect">
            <a:avLst/>
          </a:prstGeom>
          <a:noFill/>
          <a:ln>
            <a:noFill/>
          </a:ln>
        </p:spPr>
      </p:pic>
      <mc:AlternateContent xmlns:mc="http://schemas.openxmlformats.org/markup-compatibility/2006" xmlns:a14="http://schemas.microsoft.com/office/drawing/2010/main">
        <mc:Choice Requires="a14">
          <p:sp>
            <p:nvSpPr>
              <p:cNvPr id="10" name="Rectangle 9"/>
              <p:cNvSpPr/>
              <p:nvPr/>
            </p:nvSpPr>
            <p:spPr>
              <a:xfrm>
                <a:off x="3422374" y="5663558"/>
                <a:ext cx="5700150" cy="921727"/>
              </a:xfrm>
              <a:prstGeom prst="rect">
                <a:avLst/>
              </a:prstGeom>
            </p:spPr>
            <p:txBody>
              <a:bodyPr wrap="none">
                <a:spAutoFit/>
              </a:bodyPr>
              <a:lstStyle/>
              <a:p>
                <a:pPr indent="270510"/>
                <a:r>
                  <a:rPr lang="en-US" sz="3200" smtClean="0">
                    <a:solidFill>
                      <a:srgbClr val="0033CC"/>
                    </a:solidFill>
                    <a:effectLst/>
                    <a:latin typeface="Varpada"/>
                    <a:ea typeface="Times New Roman" panose="02020603050405020304" pitchFamily="18" charset="0"/>
                  </a:rPr>
                  <a:t>Khi đó:  </a:t>
                </a:r>
                <a14:m>
                  <m:oMath xmlns:m="http://schemas.openxmlformats.org/officeDocument/2006/math">
                    <m:f>
                      <m:fPr>
                        <m:ctrlPr>
                          <a:rPr lang="en-US" sz="3200" i="1">
                            <a:solidFill>
                              <a:srgbClr val="0033CC"/>
                            </a:solidFill>
                            <a:effectLst/>
                            <a:latin typeface="Cambria Math" panose="02040503050406030204" pitchFamily="18" charset="0"/>
                            <a:ea typeface="Times New Roman" panose="02020603050405020304" pitchFamily="18" charset="0"/>
                          </a:rPr>
                        </m:ctrlPr>
                      </m:fPr>
                      <m:num>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𝐴</m:t>
                                </m:r>
                              </m:e>
                              <m:sup>
                                <m:r>
                                  <a:rPr lang="en-US" sz="3200" i="1">
                                    <a:solidFill>
                                      <a:srgbClr val="0033CC"/>
                                    </a:solidFill>
                                    <a:effectLst/>
                                    <a:latin typeface="Cambria Math" panose="02040503050406030204" pitchFamily="18" charset="0"/>
                                    <a:ea typeface="Times New Roman" panose="02020603050405020304" pitchFamily="18" charset="0"/>
                                  </a:rPr>
                                  <m:t>′</m:t>
                                </m:r>
                              </m:sup>
                            </m:sSup>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𝐵</m:t>
                                </m:r>
                              </m:e>
                              <m:sup>
                                <m:r>
                                  <a:rPr lang="en-US" sz="3200" i="1">
                                    <a:solidFill>
                                      <a:srgbClr val="0033CC"/>
                                    </a:solidFill>
                                    <a:effectLst/>
                                    <a:latin typeface="Cambria Math" panose="02040503050406030204" pitchFamily="18" charset="0"/>
                                    <a:ea typeface="Times New Roman" panose="02020603050405020304" pitchFamily="18" charset="0"/>
                                  </a:rPr>
                                  <m:t>′</m:t>
                                </m:r>
                              </m:sup>
                            </m:sSup>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𝐶</m:t>
                                </m:r>
                              </m:e>
                              <m:sup>
                                <m:r>
                                  <a:rPr lang="en-US" sz="3200" i="1">
                                    <a:solidFill>
                                      <a:srgbClr val="0033CC"/>
                                    </a:solidFill>
                                    <a:effectLst/>
                                    <a:latin typeface="Cambria Math" panose="02040503050406030204" pitchFamily="18" charset="0"/>
                                    <a:ea typeface="Times New Roman" panose="02020603050405020304" pitchFamily="18" charset="0"/>
                                  </a:rPr>
                                  <m:t>′</m:t>
                                </m:r>
                              </m:sup>
                            </m:sSup>
                          </m:sub>
                        </m:sSub>
                      </m:num>
                      <m:den>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𝐴𝐵𝐶</m:t>
                            </m:r>
                          </m:sub>
                        </m:sSub>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𝐴</m:t>
                            </m:r>
                          </m:e>
                          <m:sup>
                            <m:r>
                              <a:rPr lang="en-US" sz="3200" i="1">
                                <a:solidFill>
                                  <a:srgbClr val="0033CC"/>
                                </a:solidFill>
                                <a:effectLst/>
                                <a:latin typeface="Cambria Math" panose="02040503050406030204" pitchFamily="18" charset="0"/>
                                <a:ea typeface="Times New Roman" panose="02020603050405020304" pitchFamily="18" charset="0"/>
                              </a:rPr>
                              <m:t>′</m:t>
                            </m:r>
                          </m:sup>
                        </m:sSup>
                      </m:num>
                      <m:den>
                        <m:r>
                          <a:rPr lang="en-US" sz="3200" i="1">
                            <a:solidFill>
                              <a:srgbClr val="0033CC"/>
                            </a:solidFill>
                            <a:effectLst/>
                            <a:latin typeface="Cambria Math" panose="02040503050406030204" pitchFamily="18" charset="0"/>
                            <a:ea typeface="Times New Roman" panose="02020603050405020304" pitchFamily="18" charset="0"/>
                          </a:rPr>
                          <m:t>𝑆𝐴</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𝐵</m:t>
                            </m:r>
                          </m:e>
                          <m:sup>
                            <m:r>
                              <a:rPr lang="en-US" sz="3200" i="1">
                                <a:solidFill>
                                  <a:srgbClr val="0033CC"/>
                                </a:solidFill>
                                <a:effectLst/>
                                <a:latin typeface="Cambria Math" panose="02040503050406030204" pitchFamily="18" charset="0"/>
                                <a:ea typeface="Times New Roman" panose="02020603050405020304" pitchFamily="18" charset="0"/>
                              </a:rPr>
                              <m:t>′</m:t>
                            </m:r>
                          </m:sup>
                        </m:sSup>
                      </m:num>
                      <m:den>
                        <m:r>
                          <a:rPr lang="en-US" sz="3200" i="1">
                            <a:solidFill>
                              <a:srgbClr val="0033CC"/>
                            </a:solidFill>
                            <a:effectLst/>
                            <a:latin typeface="Cambria Math" panose="02040503050406030204" pitchFamily="18" charset="0"/>
                            <a:ea typeface="Times New Roman" panose="02020603050405020304" pitchFamily="18" charset="0"/>
                          </a:rPr>
                          <m:t>𝑆𝐵</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𝐶</m:t>
                            </m:r>
                          </m:e>
                          <m:sup>
                            <m:r>
                              <a:rPr lang="en-US" sz="3200" i="1">
                                <a:solidFill>
                                  <a:srgbClr val="0033CC"/>
                                </a:solidFill>
                                <a:effectLst/>
                                <a:latin typeface="Cambria Math" panose="02040503050406030204" pitchFamily="18" charset="0"/>
                                <a:ea typeface="Times New Roman" panose="02020603050405020304" pitchFamily="18" charset="0"/>
                              </a:rPr>
                              <m:t>′</m:t>
                            </m:r>
                          </m:sup>
                        </m:sSup>
                      </m:num>
                      <m:den>
                        <m:r>
                          <a:rPr lang="en-US" sz="3200" i="1">
                            <a:solidFill>
                              <a:srgbClr val="0033CC"/>
                            </a:solidFill>
                            <a:effectLst/>
                            <a:latin typeface="Cambria Math" panose="02040503050406030204" pitchFamily="18" charset="0"/>
                            <a:ea typeface="Times New Roman" panose="02020603050405020304" pitchFamily="18" charset="0"/>
                          </a:rPr>
                          <m:t>𝑆𝐶</m:t>
                        </m:r>
                      </m:den>
                    </m:f>
                  </m:oMath>
                </a14:m>
                <a:endParaRPr lang="en-US" sz="3200">
                  <a:solidFill>
                    <a:srgbClr val="0033CC"/>
                  </a:solidFill>
                  <a:effectLst/>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22374" y="5663558"/>
                <a:ext cx="5700150" cy="921727"/>
              </a:xfrm>
              <a:prstGeom prst="rect">
                <a:avLst/>
              </a:prstGeom>
              <a:blipFill rotWithShape="0">
                <a:blip r:embed="rId6"/>
                <a:stretch>
                  <a:fillRect b="-1987"/>
                </a:stretch>
              </a:blipFill>
            </p:spPr>
            <p:txBody>
              <a:bodyPr/>
              <a:lstStyle/>
              <a:p>
                <a:r>
                  <a:rPr lang="en-US">
                    <a:noFill/>
                  </a:rPr>
                  <a:t> </a:t>
                </a:r>
              </a:p>
            </p:txBody>
          </p:sp>
        </mc:Fallback>
      </mc:AlternateContent>
      <p:sp>
        <p:nvSpPr>
          <p:cNvPr id="13" name="Rectangle 12"/>
          <p:cNvSpPr/>
          <p:nvPr/>
        </p:nvSpPr>
        <p:spPr>
          <a:xfrm>
            <a:off x="449376" y="740046"/>
            <a:ext cx="6096000" cy="523220"/>
          </a:xfrm>
          <a:prstGeom prst="rect">
            <a:avLst/>
          </a:prstGeom>
        </p:spPr>
        <p:txBody>
          <a:bodyPr>
            <a:spAutoFit/>
          </a:bodyPr>
          <a:lstStyle/>
          <a:p>
            <a:pPr indent="90170"/>
            <a:r>
              <a:rPr lang="en-US" sz="2800" b="1" dirty="0">
                <a:solidFill>
                  <a:srgbClr val="FF0000"/>
                </a:solidFill>
                <a:latin typeface="Varpada"/>
                <a:ea typeface="Times New Roman" panose="02020603050405020304" pitchFamily="18" charset="0"/>
              </a:rPr>
              <a:t>A</a:t>
            </a:r>
            <a:r>
              <a:rPr lang="en-US" sz="2800" b="1" dirty="0" smtClean="0">
                <a:solidFill>
                  <a:srgbClr val="FF0000"/>
                </a:solidFill>
                <a:effectLst/>
                <a:latin typeface="Varpada"/>
                <a:ea typeface="Times New Roman" panose="02020603050405020304" pitchFamily="18" charset="0"/>
              </a:rPr>
              <a:t>. LÝ THUYẾT </a:t>
            </a:r>
            <a:endParaRPr lang="en-US" sz="2800" dirty="0" smtClean="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374374" y="1099779"/>
            <a:ext cx="3234219" cy="584775"/>
          </a:xfrm>
          <a:prstGeom prst="rect">
            <a:avLst/>
          </a:prstGeom>
        </p:spPr>
        <p:txBody>
          <a:bodyPr wrap="none">
            <a:spAutoFit/>
          </a:bodyPr>
          <a:lstStyle/>
          <a:p>
            <a:pPr indent="270510"/>
            <a:r>
              <a:rPr lang="en-US" sz="3200" b="1">
                <a:solidFill>
                  <a:srgbClr val="0000CC"/>
                </a:solidFill>
                <a:latin typeface="Varpada"/>
                <a:ea typeface="Times New Roman" panose="02020603050405020304" pitchFamily="18" charset="0"/>
                <a:sym typeface="Wingdings 2" panose="05020102010507070707" pitchFamily="18" charset="2"/>
              </a:rPr>
              <a:t></a:t>
            </a:r>
            <a:r>
              <a:rPr lang="nl-NL" sz="3200" b="1">
                <a:solidFill>
                  <a:srgbClr val="0000CC"/>
                </a:solidFill>
                <a:latin typeface="Varpada"/>
                <a:ea typeface="Times New Roman" panose="02020603050405020304" pitchFamily="18" charset="0"/>
              </a:rPr>
              <a:t>1. Tính chất:</a:t>
            </a:r>
            <a:endParaRPr lang="en-US" sz="320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3532483" y="3041438"/>
                <a:ext cx="4482189" cy="921727"/>
              </a:xfrm>
              <a:prstGeom prst="rect">
                <a:avLst/>
              </a:prstGeom>
            </p:spPr>
            <p:txBody>
              <a:bodyPr wrap="none">
                <a:spAutoFit/>
              </a:bodyPr>
              <a:lstStyle/>
              <a:p>
                <a:r>
                  <a:rPr lang="en-US" sz="3200">
                    <a:solidFill>
                      <a:srgbClr val="0000FF"/>
                    </a:solidFill>
                    <a:latin typeface="Varpada"/>
                    <a:ea typeface="Times New Roman" panose="02020603050405020304" pitchFamily="18" charset="0"/>
                  </a:rPr>
                  <a:t> Khi </a:t>
                </a:r>
                <a:r>
                  <a:rPr lang="en-US" sz="3200" smtClean="0">
                    <a:solidFill>
                      <a:srgbClr val="0000FF"/>
                    </a:solidFill>
                    <a:latin typeface="Varpada"/>
                    <a:ea typeface="Times New Roman" panose="02020603050405020304" pitchFamily="18" charset="0"/>
                  </a:rPr>
                  <a:t>đó: </a:t>
                </a:r>
                <a14:m>
                  <m:oMath xmlns:m="http://schemas.openxmlformats.org/officeDocument/2006/math">
                    <m:f>
                      <m:fPr>
                        <m:ctrlPr>
                          <a:rPr lang="en-US" sz="3200" i="1">
                            <a:solidFill>
                              <a:srgbClr val="0000FF"/>
                            </a:solidFill>
                            <a:latin typeface="Cambria Math" panose="02040503050406030204" pitchFamily="18" charset="0"/>
                            <a:ea typeface="Times New Roman" panose="02020603050405020304" pitchFamily="18" charset="0"/>
                          </a:rPr>
                        </m:ctrlPr>
                      </m:fPr>
                      <m:num>
                        <m:sSub>
                          <m:sSubPr>
                            <m:ctrlPr>
                              <a:rPr lang="en-US" sz="3200" i="1">
                                <a:solidFill>
                                  <a:srgbClr val="0000FF"/>
                                </a:solidFill>
                                <a:latin typeface="Cambria Math" panose="02040503050406030204" pitchFamily="18" charset="0"/>
                                <a:ea typeface="Times New Roman" panose="02020603050405020304" pitchFamily="18" charset="0"/>
                              </a:rPr>
                            </m:ctrlPr>
                          </m:sSubPr>
                          <m:e>
                            <m:r>
                              <a:rPr lang="en-US" sz="3200" i="1">
                                <a:solidFill>
                                  <a:srgbClr val="0000FF"/>
                                </a:solidFill>
                                <a:latin typeface="Cambria Math" panose="02040503050406030204" pitchFamily="18" charset="0"/>
                                <a:ea typeface="Times New Roman" panose="02020603050405020304" pitchFamily="18" charset="0"/>
                              </a:rPr>
                              <m:t>𝑆</m:t>
                            </m:r>
                          </m:e>
                          <m:sub>
                            <m:r>
                              <a:rPr lang="en-US" sz="3200" i="1">
                                <a:solidFill>
                                  <a:srgbClr val="0000FF"/>
                                </a:solidFill>
                                <a:latin typeface="Cambria Math" panose="02040503050406030204" pitchFamily="18" charset="0"/>
                                <a:ea typeface="Times New Roman" panose="02020603050405020304" pitchFamily="18" charset="0"/>
                              </a:rPr>
                              <m:t>𝑂</m:t>
                            </m:r>
                            <m:sSup>
                              <m:sSupPr>
                                <m:ctrlPr>
                                  <a:rPr lang="en-US" sz="3200" i="1">
                                    <a:solidFill>
                                      <a:srgbClr val="0000FF"/>
                                    </a:solidFill>
                                    <a:latin typeface="Cambria Math" panose="02040503050406030204" pitchFamily="18" charset="0"/>
                                    <a:ea typeface="Times New Roman" panose="02020603050405020304" pitchFamily="18" charset="0"/>
                                  </a:rPr>
                                </m:ctrlPr>
                              </m:sSupPr>
                              <m:e>
                                <m:r>
                                  <a:rPr lang="en-US" sz="3200" i="1">
                                    <a:solidFill>
                                      <a:srgbClr val="0000FF"/>
                                    </a:solidFill>
                                    <a:latin typeface="Cambria Math" panose="02040503050406030204" pitchFamily="18" charset="0"/>
                                    <a:ea typeface="Times New Roman" panose="02020603050405020304" pitchFamily="18" charset="0"/>
                                  </a:rPr>
                                  <m:t>𝐴</m:t>
                                </m:r>
                              </m:e>
                              <m:sup>
                                <m:r>
                                  <a:rPr lang="en-US" sz="3200" i="1">
                                    <a:solidFill>
                                      <a:srgbClr val="0000FF"/>
                                    </a:solidFill>
                                    <a:latin typeface="Cambria Math" panose="02040503050406030204" pitchFamily="18" charset="0"/>
                                    <a:ea typeface="Times New Roman" panose="02020603050405020304" pitchFamily="18" charset="0"/>
                                  </a:rPr>
                                  <m:t>′</m:t>
                                </m:r>
                              </m:sup>
                            </m:sSup>
                            <m:sSup>
                              <m:sSupPr>
                                <m:ctrlPr>
                                  <a:rPr lang="en-US" sz="3200" i="1">
                                    <a:solidFill>
                                      <a:srgbClr val="0000FF"/>
                                    </a:solidFill>
                                    <a:latin typeface="Cambria Math" panose="02040503050406030204" pitchFamily="18" charset="0"/>
                                    <a:ea typeface="Times New Roman" panose="02020603050405020304" pitchFamily="18" charset="0"/>
                                  </a:rPr>
                                </m:ctrlPr>
                              </m:sSupPr>
                              <m:e>
                                <m:r>
                                  <a:rPr lang="en-US" sz="3200" i="1">
                                    <a:solidFill>
                                      <a:srgbClr val="0000FF"/>
                                    </a:solidFill>
                                    <a:latin typeface="Cambria Math" panose="02040503050406030204" pitchFamily="18" charset="0"/>
                                    <a:ea typeface="Times New Roman" panose="02020603050405020304" pitchFamily="18" charset="0"/>
                                  </a:rPr>
                                  <m:t>𝐵</m:t>
                                </m:r>
                              </m:e>
                              <m:sup>
                                <m:r>
                                  <a:rPr lang="en-US" sz="3200" i="1">
                                    <a:solidFill>
                                      <a:srgbClr val="0000FF"/>
                                    </a:solidFill>
                                    <a:latin typeface="Cambria Math" panose="02040503050406030204" pitchFamily="18" charset="0"/>
                                    <a:ea typeface="Times New Roman" panose="02020603050405020304" pitchFamily="18" charset="0"/>
                                  </a:rPr>
                                  <m:t>′</m:t>
                                </m:r>
                              </m:sup>
                            </m:sSup>
                          </m:sub>
                        </m:sSub>
                      </m:num>
                      <m:den>
                        <m:sSub>
                          <m:sSubPr>
                            <m:ctrlPr>
                              <a:rPr lang="en-US" sz="3200" i="1">
                                <a:solidFill>
                                  <a:srgbClr val="0000FF"/>
                                </a:solidFill>
                                <a:latin typeface="Cambria Math" panose="02040503050406030204" pitchFamily="18" charset="0"/>
                                <a:ea typeface="Times New Roman" panose="02020603050405020304" pitchFamily="18" charset="0"/>
                              </a:rPr>
                            </m:ctrlPr>
                          </m:sSubPr>
                          <m:e>
                            <m:r>
                              <a:rPr lang="en-US" sz="3200" i="1">
                                <a:solidFill>
                                  <a:srgbClr val="0000FF"/>
                                </a:solidFill>
                                <a:latin typeface="Cambria Math" panose="02040503050406030204" pitchFamily="18" charset="0"/>
                                <a:ea typeface="Times New Roman" panose="02020603050405020304" pitchFamily="18" charset="0"/>
                              </a:rPr>
                              <m:t>𝑆</m:t>
                            </m:r>
                          </m:e>
                          <m:sub>
                            <m:r>
                              <a:rPr lang="en-US" sz="3200" i="1">
                                <a:solidFill>
                                  <a:srgbClr val="0000FF"/>
                                </a:solidFill>
                                <a:latin typeface="Cambria Math" panose="02040503050406030204" pitchFamily="18" charset="0"/>
                                <a:ea typeface="Times New Roman" panose="02020603050405020304" pitchFamily="18" charset="0"/>
                              </a:rPr>
                              <m:t>𝑂𝐴𝐵</m:t>
                            </m:r>
                          </m:sub>
                        </m:sSub>
                      </m:den>
                    </m:f>
                    <m:r>
                      <a:rPr lang="en-US" sz="3200" i="1">
                        <a:solidFill>
                          <a:srgbClr val="0000FF"/>
                        </a:solidFill>
                        <a:latin typeface="Cambria Math" panose="02040503050406030204" pitchFamily="18" charset="0"/>
                        <a:ea typeface="Times New Roman" panose="02020603050405020304" pitchFamily="18" charset="0"/>
                      </a:rPr>
                      <m:t>=</m:t>
                    </m:r>
                    <m:f>
                      <m:fPr>
                        <m:ctrlPr>
                          <a:rPr lang="en-US" sz="3200" i="1">
                            <a:solidFill>
                              <a:srgbClr val="0000FF"/>
                            </a:solidFill>
                            <a:latin typeface="Cambria Math" panose="02040503050406030204" pitchFamily="18" charset="0"/>
                            <a:ea typeface="Times New Roman" panose="02020603050405020304" pitchFamily="18" charset="0"/>
                          </a:rPr>
                        </m:ctrlPr>
                      </m:fPr>
                      <m:num>
                        <m:r>
                          <a:rPr lang="en-US" sz="3200" i="1">
                            <a:solidFill>
                              <a:srgbClr val="0000FF"/>
                            </a:solidFill>
                            <a:latin typeface="Cambria Math" panose="02040503050406030204" pitchFamily="18" charset="0"/>
                            <a:ea typeface="Times New Roman" panose="02020603050405020304" pitchFamily="18" charset="0"/>
                          </a:rPr>
                          <m:t>𝑂</m:t>
                        </m:r>
                        <m:sSup>
                          <m:sSupPr>
                            <m:ctrlPr>
                              <a:rPr lang="en-US" sz="3200" i="1">
                                <a:solidFill>
                                  <a:srgbClr val="0000FF"/>
                                </a:solidFill>
                                <a:latin typeface="Cambria Math" panose="02040503050406030204" pitchFamily="18" charset="0"/>
                                <a:ea typeface="Times New Roman" panose="02020603050405020304" pitchFamily="18" charset="0"/>
                              </a:rPr>
                            </m:ctrlPr>
                          </m:sSupPr>
                          <m:e>
                            <m:r>
                              <a:rPr lang="en-US" sz="3200" i="1">
                                <a:solidFill>
                                  <a:srgbClr val="0000FF"/>
                                </a:solidFill>
                                <a:latin typeface="Cambria Math" panose="02040503050406030204" pitchFamily="18" charset="0"/>
                                <a:ea typeface="Times New Roman" panose="02020603050405020304" pitchFamily="18" charset="0"/>
                              </a:rPr>
                              <m:t>𝐴</m:t>
                            </m:r>
                          </m:e>
                          <m:sup>
                            <m:r>
                              <a:rPr lang="en-US" sz="3200" i="1">
                                <a:solidFill>
                                  <a:srgbClr val="0000FF"/>
                                </a:solidFill>
                                <a:latin typeface="Cambria Math" panose="02040503050406030204" pitchFamily="18" charset="0"/>
                                <a:ea typeface="Times New Roman" panose="02020603050405020304" pitchFamily="18" charset="0"/>
                              </a:rPr>
                              <m:t>′</m:t>
                            </m:r>
                          </m:sup>
                        </m:sSup>
                      </m:num>
                      <m:den>
                        <m:r>
                          <a:rPr lang="en-US" sz="3200" i="1">
                            <a:solidFill>
                              <a:srgbClr val="0000FF"/>
                            </a:solidFill>
                            <a:latin typeface="Cambria Math" panose="02040503050406030204" pitchFamily="18" charset="0"/>
                            <a:ea typeface="Times New Roman" panose="02020603050405020304" pitchFamily="18" charset="0"/>
                          </a:rPr>
                          <m:t>𝑂𝐴</m:t>
                        </m:r>
                      </m:den>
                    </m:f>
                    <m:r>
                      <a:rPr lang="en-US" sz="3200" i="1">
                        <a:solidFill>
                          <a:srgbClr val="0000FF"/>
                        </a:solidFill>
                        <a:latin typeface="Cambria Math" panose="02040503050406030204" pitchFamily="18" charset="0"/>
                        <a:ea typeface="Times New Roman" panose="02020603050405020304" pitchFamily="18" charset="0"/>
                      </a:rPr>
                      <m:t>.</m:t>
                    </m:r>
                    <m:f>
                      <m:fPr>
                        <m:ctrlPr>
                          <a:rPr lang="en-US" sz="3200" i="1">
                            <a:solidFill>
                              <a:srgbClr val="0000FF"/>
                            </a:solidFill>
                            <a:latin typeface="Cambria Math" panose="02040503050406030204" pitchFamily="18" charset="0"/>
                            <a:ea typeface="Times New Roman" panose="02020603050405020304" pitchFamily="18" charset="0"/>
                          </a:rPr>
                        </m:ctrlPr>
                      </m:fPr>
                      <m:num>
                        <m:r>
                          <a:rPr lang="en-US" sz="3200" i="1">
                            <a:solidFill>
                              <a:srgbClr val="0000FF"/>
                            </a:solidFill>
                            <a:latin typeface="Cambria Math" panose="02040503050406030204" pitchFamily="18" charset="0"/>
                            <a:ea typeface="Times New Roman" panose="02020603050405020304" pitchFamily="18" charset="0"/>
                          </a:rPr>
                          <m:t>𝑂</m:t>
                        </m:r>
                        <m:sSup>
                          <m:sSupPr>
                            <m:ctrlPr>
                              <a:rPr lang="en-US" sz="3200" i="1">
                                <a:solidFill>
                                  <a:srgbClr val="0000FF"/>
                                </a:solidFill>
                                <a:latin typeface="Cambria Math" panose="02040503050406030204" pitchFamily="18" charset="0"/>
                                <a:ea typeface="Times New Roman" panose="02020603050405020304" pitchFamily="18" charset="0"/>
                              </a:rPr>
                            </m:ctrlPr>
                          </m:sSupPr>
                          <m:e>
                            <m:r>
                              <a:rPr lang="en-US" sz="3200" i="1">
                                <a:solidFill>
                                  <a:srgbClr val="0000FF"/>
                                </a:solidFill>
                                <a:latin typeface="Cambria Math" panose="02040503050406030204" pitchFamily="18" charset="0"/>
                                <a:ea typeface="Times New Roman" panose="02020603050405020304" pitchFamily="18" charset="0"/>
                              </a:rPr>
                              <m:t>𝐵</m:t>
                            </m:r>
                          </m:e>
                          <m:sup>
                            <m:r>
                              <a:rPr lang="en-US" sz="3200" i="1">
                                <a:solidFill>
                                  <a:srgbClr val="0000FF"/>
                                </a:solidFill>
                                <a:latin typeface="Cambria Math" panose="02040503050406030204" pitchFamily="18" charset="0"/>
                                <a:ea typeface="Times New Roman" panose="02020603050405020304" pitchFamily="18" charset="0"/>
                              </a:rPr>
                              <m:t>′</m:t>
                            </m:r>
                          </m:sup>
                        </m:sSup>
                      </m:num>
                      <m:den>
                        <m:r>
                          <a:rPr lang="en-US" sz="3200" i="1">
                            <a:solidFill>
                              <a:srgbClr val="0000FF"/>
                            </a:solidFill>
                            <a:latin typeface="Cambria Math" panose="02040503050406030204" pitchFamily="18" charset="0"/>
                            <a:ea typeface="Times New Roman" panose="02020603050405020304" pitchFamily="18" charset="0"/>
                          </a:rPr>
                          <m:t>𝑂𝐵</m:t>
                        </m:r>
                      </m:den>
                    </m:f>
                  </m:oMath>
                </a14:m>
                <a:endParaRPr lang="en-US" sz="3200"/>
              </a:p>
            </p:txBody>
          </p:sp>
        </mc:Choice>
        <mc:Fallback xmlns="">
          <p:sp>
            <p:nvSpPr>
              <p:cNvPr id="15" name="Rectangle 14"/>
              <p:cNvSpPr>
                <a:spLocks noRot="1" noChangeAspect="1" noMove="1" noResize="1" noEditPoints="1" noAdjustHandles="1" noChangeArrowheads="1" noChangeShapeType="1" noTextEdit="1"/>
              </p:cNvSpPr>
              <p:nvPr/>
            </p:nvSpPr>
            <p:spPr>
              <a:xfrm>
                <a:off x="3532483" y="3041438"/>
                <a:ext cx="4482189" cy="921727"/>
              </a:xfrm>
              <a:prstGeom prst="rect">
                <a:avLst/>
              </a:prstGeom>
              <a:blipFill rotWithShape="0">
                <a:blip r:embed="rId7"/>
                <a:stretch>
                  <a:fillRect l="-951" b="-1987"/>
                </a:stretch>
              </a:blipFill>
            </p:spPr>
            <p:txBody>
              <a:bodyPr/>
              <a:lstStyle/>
              <a:p>
                <a:r>
                  <a:rPr lang="en-US">
                    <a:noFill/>
                  </a:rPr>
                  <a:t> </a:t>
                </a:r>
              </a:p>
            </p:txBody>
          </p:sp>
        </mc:Fallback>
      </mc:AlternateContent>
      <p:sp>
        <p:nvSpPr>
          <p:cNvPr id="11" name="Left Arrow 10">
            <a:hlinkClick r:id="rId8"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2" name="Right Arrow 11">
            <a:hlinkClick r:id="rId9"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
            <a:extLst>
              <a:ext uri="{FF2B5EF4-FFF2-40B4-BE49-F238E27FC236}">
                <a16:creationId xmlns:a16="http://schemas.microsoft.com/office/drawing/2014/main" id="{C747A885-F2D1-409F-9DDA-9CB0AA9B9FF6}"/>
              </a:ext>
            </a:extLst>
          </p:cNvPr>
          <p:cNvSpPr>
            <a:spLocks noChangeArrowheads="1"/>
          </p:cNvSpPr>
          <p:nvPr/>
        </p:nvSpPr>
        <p:spPr bwMode="auto">
          <a:xfrm>
            <a:off x="467849" y="9765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17"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002" y="163551"/>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09600" y="173258"/>
            <a:ext cx="11050075"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3200" b="1" dirty="0" smtClean="0">
                <a:solidFill>
                  <a:srgbClr val="FF0000"/>
                </a:solidFill>
                <a:latin typeface="Times New Roman" panose="02020603050405020304" pitchFamily="18" charset="0"/>
                <a:cs typeface="Times New Roman" panose="02020603050405020304" pitchFamily="18" charset="0"/>
              </a:rPr>
              <a:t> 27</a:t>
            </a:r>
            <a:r>
              <a:rPr lang="en-US" sz="3200" b="1" dirty="0" smtClean="0">
                <a:solidFill>
                  <a:srgbClr val="FF0000"/>
                </a:solidFill>
                <a:latin typeface="Times New Roman" panose="02020603050405020304" pitchFamily="18" charset="0"/>
                <a:cs typeface="Times New Roman" panose="02020603050405020304" pitchFamily="18" charset="0"/>
              </a:rPr>
              <a:t>. TỶ SỐ THỂ TÍCH KHỐI ĐA DIỆN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2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8" presetClass="emph" presetSubtype="0" repeatCount="indefinite" fill="hold" nodeType="withEffect">
                                  <p:stCondLst>
                                    <p:cond delay="0"/>
                                  </p:stCondLst>
                                  <p:childTnLst>
                                    <p:animRot by="21600000">
                                      <p:cBhvr>
                                        <p:cTn id="44"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0" grpId="0"/>
      <p:bldP spid="13" grpId="0"/>
      <p:bldP spid="14" grpId="0"/>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8</a:t>
                </a:r>
                <a:r>
                  <a:rPr lang="fr-FR" sz="3200" b="1" dirty="0" smtClean="0">
                    <a:solidFill>
                      <a:srgbClr val="FF0000"/>
                    </a:solidFill>
                  </a:rPr>
                  <a:t>:</a:t>
                </a:r>
                <a:r>
                  <a:rPr lang="vi-VN" sz="3200" b="1" dirty="0" smtClean="0"/>
                  <a:t> </a:t>
                </a:r>
                <a:r>
                  <a:rPr lang="nl-NL" sz="3200" dirty="0"/>
                  <a:t>Cho hình chóp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𝐴𝐵𝐶𝐷</m:t>
                    </m:r>
                  </m:oMath>
                </a14:m>
                <a:r>
                  <a:rPr lang="nl-NL" sz="3200" dirty="0"/>
                  <a:t>, gọi </a:t>
                </a:r>
                <a14:m>
                  <m:oMath xmlns:m="http://schemas.openxmlformats.org/officeDocument/2006/math">
                    <m:r>
                      <a:rPr lang="en-US" sz="3200" i="1">
                        <a:latin typeface="Cambria Math"/>
                      </a:rPr>
                      <m:t>𝐼</m:t>
                    </m:r>
                  </m:oMath>
                </a14:m>
                <a:r>
                  <a:rPr lang="nl-NL" sz="3200" dirty="0"/>
                  <a:t>,</a:t>
                </a:r>
                <a14:m>
                  <m:oMath xmlns:m="http://schemas.openxmlformats.org/officeDocument/2006/math">
                    <m:r>
                      <a:rPr lang="en-US" sz="3200" i="1">
                        <a:latin typeface="Cambria Math"/>
                      </a:rPr>
                      <m:t>𝐽</m:t>
                    </m:r>
                  </m:oMath>
                </a14:m>
                <a:r>
                  <a:rPr lang="nl-NL" sz="3200" dirty="0"/>
                  <a:t>,</a:t>
                </a:r>
                <a14:m>
                  <m:oMath xmlns:m="http://schemas.openxmlformats.org/officeDocument/2006/math">
                    <m:r>
                      <a:rPr lang="en-US" sz="3200" i="1">
                        <a:latin typeface="Cambria Math"/>
                      </a:rPr>
                      <m:t>𝐾</m:t>
                    </m:r>
                  </m:oMath>
                </a14:m>
                <a:r>
                  <a:rPr lang="nl-NL" sz="3200" dirty="0"/>
                  <a:t>,</a:t>
                </a:r>
                <a14:m>
                  <m:oMath xmlns:m="http://schemas.openxmlformats.org/officeDocument/2006/math">
                    <m:r>
                      <a:rPr lang="en-US" sz="3200" i="1">
                        <a:latin typeface="Cambria Math"/>
                      </a:rPr>
                      <m:t>𝐻</m:t>
                    </m:r>
                  </m:oMath>
                </a14:m>
                <a:r>
                  <a:rPr lang="nl-NL" sz="3200" dirty="0"/>
                  <a:t> lần lượt là trung điểm các cạnh </a:t>
                </a:r>
                <a14:m>
                  <m:oMath xmlns:m="http://schemas.openxmlformats.org/officeDocument/2006/math">
                    <m:r>
                      <a:rPr lang="en-US" sz="3200" i="1">
                        <a:latin typeface="Cambria Math"/>
                      </a:rPr>
                      <m:t>𝑆𝐴</m:t>
                    </m:r>
                  </m:oMath>
                </a14:m>
                <a:r>
                  <a:rPr lang="nl-NL" sz="3200" dirty="0"/>
                  <a:t>,</a:t>
                </a:r>
                <a14:m>
                  <m:oMath xmlns:m="http://schemas.openxmlformats.org/officeDocument/2006/math">
                    <m:r>
                      <a:rPr lang="en-US" sz="3200" i="1">
                        <a:latin typeface="Cambria Math"/>
                      </a:rPr>
                      <m:t>𝑆𝐵</m:t>
                    </m:r>
                  </m:oMath>
                </a14:m>
                <a:r>
                  <a:rPr lang="nl-NL" sz="3200" dirty="0"/>
                  <a:t>,</a:t>
                </a:r>
                <a14:m>
                  <m:oMath xmlns:m="http://schemas.openxmlformats.org/officeDocument/2006/math">
                    <m:r>
                      <a:rPr lang="en-US" sz="3200" i="1">
                        <a:latin typeface="Cambria Math"/>
                      </a:rPr>
                      <m:t>𝑆𝐶</m:t>
                    </m:r>
                  </m:oMath>
                </a14:m>
                <a:r>
                  <a:rPr lang="nl-NL" sz="3200" dirty="0"/>
                  <a:t>,</a:t>
                </a:r>
                <a14:m>
                  <m:oMath xmlns:m="http://schemas.openxmlformats.org/officeDocument/2006/math">
                    <m:r>
                      <a:rPr lang="en-US" sz="3200" i="1">
                        <a:latin typeface="Cambria Math"/>
                      </a:rPr>
                      <m:t>𝑆𝐷</m:t>
                    </m:r>
                  </m:oMath>
                </a14:m>
                <a:r>
                  <a:rPr lang="nl-NL" sz="3200" dirty="0"/>
                  <a:t>. Tính thể tích khối chóp </a:t>
                </a:r>
                <a14:m>
                  <m:oMath xmlns:m="http://schemas.openxmlformats.org/officeDocument/2006/math">
                    <m:r>
                      <a:rPr lang="en-US" sz="3200" i="1">
                        <a:latin typeface="Cambria Math"/>
                      </a:rPr>
                      <m:t>𝑆</m:t>
                    </m:r>
                    <m:r>
                      <a:rPr lang="nl-NL" sz="3200" i="1">
                        <a:latin typeface="Cambria Math"/>
                      </a:rPr>
                      <m:t>.</m:t>
                    </m:r>
                    <m:r>
                      <a:rPr lang="en-US" sz="3200" i="1">
                        <a:latin typeface="Cambria Math"/>
                      </a:rPr>
                      <m:t>𝐴𝐵𝐶𝐷</m:t>
                    </m:r>
                  </m:oMath>
                </a14:m>
                <a:r>
                  <a:rPr lang="nl-NL" sz="3200" dirty="0"/>
                  <a:t> biết thể tích khối chóp </a:t>
                </a:r>
                <a14:m>
                  <m:oMath xmlns:m="http://schemas.openxmlformats.org/officeDocument/2006/math">
                    <m:r>
                      <a:rPr lang="en-US" sz="3200" i="1">
                        <a:latin typeface="Cambria Math"/>
                      </a:rPr>
                      <m:t>𝑆</m:t>
                    </m:r>
                    <m:r>
                      <a:rPr lang="nl-NL" sz="3200" i="1">
                        <a:latin typeface="Cambria Math"/>
                      </a:rPr>
                      <m:t>.</m:t>
                    </m:r>
                    <m:r>
                      <a:rPr lang="en-US" sz="3200" i="1">
                        <a:latin typeface="Cambria Math"/>
                      </a:rPr>
                      <m:t>𝐼𝐽𝐾𝐻</m:t>
                    </m:r>
                  </m:oMath>
                </a14:m>
                <a:r>
                  <a:rPr lang="nl-NL" sz="3200" dirty="0"/>
                  <a:t> bằng </a:t>
                </a:r>
                <a14:m>
                  <m:oMath xmlns:m="http://schemas.openxmlformats.org/officeDocument/2006/math">
                    <m:r>
                      <a:rPr lang="nl-NL" sz="3200" i="1">
                        <a:latin typeface="Cambria Math"/>
                      </a:rPr>
                      <m:t>1</m:t>
                    </m:r>
                  </m:oMath>
                </a14:m>
                <a:r>
                  <a:rPr lang="nl-NL" sz="3200" dirty="0"/>
                  <a:t>.</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nl-NL" sz="3200" b="1" dirty="0">
                    <a:solidFill>
                      <a:srgbClr val="2602BE"/>
                    </a:solidFill>
                    <a:latin typeface="Times New Roman" pitchFamily="18" charset="0"/>
                    <a:cs typeface="Times New Roman" pitchFamily="18" charset="0"/>
                  </a:rPr>
                  <a:t>A.</a:t>
                </a:r>
                <a:r>
                  <a:rPr lang="nl-NL" sz="3200" b="1" dirty="0">
                    <a:latin typeface="Times New Roman" pitchFamily="18" charset="0"/>
                    <a:cs typeface="Times New Roman" pitchFamily="18" charset="0"/>
                  </a:rPr>
                  <a:t> </a:t>
                </a:r>
                <a14:m>
                  <m:oMath xmlns:m="http://schemas.openxmlformats.org/officeDocument/2006/math">
                    <m:r>
                      <a:rPr lang="nl-NL" sz="3200" i="1">
                        <a:latin typeface="Cambria Math"/>
                      </a:rPr>
                      <m:t>16</m:t>
                    </m:r>
                  </m:oMath>
                </a14:m>
                <a:r>
                  <a:rPr lang="nl-NL" sz="3200" dirty="0">
                    <a:latin typeface="Times New Roman" pitchFamily="18" charset="0"/>
                    <a:cs typeface="Times New Roman" pitchFamily="18" charset="0"/>
                  </a:rPr>
                  <a:t>.</a:t>
                </a:r>
                <a:r>
                  <a:rPr lang="nl-NL"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nl-NL" sz="3200" b="1" dirty="0" smtClean="0">
                    <a:solidFill>
                      <a:srgbClr val="2602BE"/>
                    </a:solidFill>
                    <a:latin typeface="Times New Roman" pitchFamily="18" charset="0"/>
                    <a:cs typeface="Times New Roman" pitchFamily="18" charset="0"/>
                  </a:rPr>
                  <a:t>B</a:t>
                </a:r>
                <a:r>
                  <a:rPr lang="nl-NL" sz="3200" b="1" dirty="0">
                    <a:solidFill>
                      <a:srgbClr val="2602BE"/>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14:m>
                  <m:oMath xmlns:m="http://schemas.openxmlformats.org/officeDocument/2006/math">
                    <m:r>
                      <a:rPr lang="nl-NL" sz="3200" i="1">
                        <a:latin typeface="Cambria Math"/>
                      </a:rPr>
                      <m:t>8</m:t>
                    </m:r>
                  </m:oMath>
                </a14:m>
                <a:r>
                  <a:rPr lang="nl-NL" sz="3200" dirty="0">
                    <a:latin typeface="Times New Roman" pitchFamily="18" charset="0"/>
                    <a:cs typeface="Times New Roman" pitchFamily="18" charset="0"/>
                  </a:rPr>
                  <a:t>.</a:t>
                </a:r>
                <a:r>
                  <a:rPr lang="nl-NL"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nl-NL" sz="3200" b="1" dirty="0" smtClean="0">
                    <a:solidFill>
                      <a:srgbClr val="2602BE"/>
                    </a:solidFill>
                    <a:latin typeface="Times New Roman" pitchFamily="18" charset="0"/>
                    <a:cs typeface="Times New Roman" pitchFamily="18" charset="0"/>
                  </a:rPr>
                  <a:t>C</a:t>
                </a:r>
                <a:r>
                  <a:rPr lang="nl-NL" sz="3200" b="1" dirty="0">
                    <a:solidFill>
                      <a:srgbClr val="2602BE"/>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14:m>
                  <m:oMath xmlns:m="http://schemas.openxmlformats.org/officeDocument/2006/math">
                    <m:r>
                      <a:rPr lang="nl-NL" sz="3200" i="1">
                        <a:latin typeface="Cambria Math"/>
                      </a:rPr>
                      <m:t>2</m:t>
                    </m:r>
                  </m:oMath>
                </a14:m>
                <a:r>
                  <a:rPr lang="nl-NL" sz="3200" dirty="0">
                    <a:latin typeface="Times New Roman" pitchFamily="18" charset="0"/>
                    <a:cs typeface="Times New Roman" pitchFamily="18" charset="0"/>
                  </a:rPr>
                  <a:t>.</a:t>
                </a:r>
                <a:r>
                  <a:rPr lang="nl-NL"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nl-NL" sz="3200" b="1" dirty="0" smtClean="0">
                    <a:solidFill>
                      <a:srgbClr val="2602BE"/>
                    </a:solidFill>
                    <a:latin typeface="Times New Roman" pitchFamily="18" charset="0"/>
                    <a:cs typeface="Times New Roman" pitchFamily="18" charset="0"/>
                  </a:rPr>
                  <a:t>D</a:t>
                </a:r>
                <a:r>
                  <a:rPr lang="nl-NL" sz="3200" b="1" dirty="0">
                    <a:solidFill>
                      <a:srgbClr val="2602BE"/>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14:m>
                  <m:oMath xmlns:m="http://schemas.openxmlformats.org/officeDocument/2006/math">
                    <m:r>
                      <a:rPr lang="nl-NL" sz="3200" i="1">
                        <a:latin typeface="Cambria Math"/>
                      </a:rPr>
                      <m:t>4</m:t>
                    </m:r>
                  </m:oMath>
                </a14:m>
                <a:r>
                  <a:rPr lang="nl-NL"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3"/>
                <a:stretch>
                  <a:fillRect l="-1323" t="-2059"/>
                </a:stretch>
              </a:blipFill>
            </p:spPr>
            <p:txBody>
              <a:bodyPr/>
              <a:lstStyle/>
              <a:p>
                <a:r>
                  <a:rPr lang="en-US">
                    <a:noFill/>
                  </a:rPr>
                  <a:t> </a:t>
                </a:r>
              </a:p>
            </p:txBody>
          </p:sp>
        </mc:Fallback>
      </mc:AlternateContent>
      <p:sp>
        <p:nvSpPr>
          <p:cNvPr id="5" name="Oval 4"/>
          <p:cNvSpPr/>
          <p:nvPr/>
        </p:nvSpPr>
        <p:spPr>
          <a:xfrm>
            <a:off x="3487346" y="1960415"/>
            <a:ext cx="4953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99" y="3007800"/>
            <a:ext cx="2981325" cy="33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a:hlinkClick r:id="rId5"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1" name="Right Arrow 10">
            <a:hlinkClick r:id="rId6"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0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9</a:t>
                </a:r>
                <a:r>
                  <a:rPr lang="fr-FR" sz="3200" b="1" dirty="0" smtClean="0">
                    <a:solidFill>
                      <a:srgbClr val="FF0000"/>
                    </a:solidFill>
                  </a:rPr>
                  <a:t>:</a:t>
                </a:r>
                <a:r>
                  <a:rPr lang="vi-VN" sz="3200" b="1" dirty="0" smtClean="0"/>
                  <a:t> </a:t>
                </a:r>
                <a:r>
                  <a:rPr lang="vi-VN" sz="3200" dirty="0"/>
                  <a:t>Cho hình chóp </a:t>
                </a:r>
                <a14:m>
                  <m:oMath xmlns:m="http://schemas.openxmlformats.org/officeDocument/2006/math">
                    <m:r>
                      <a:rPr lang="vi-VN" sz="3200" i="1">
                        <a:latin typeface="Cambria Math"/>
                      </a:rPr>
                      <m:t>𝑆</m:t>
                    </m:r>
                    <m:r>
                      <a:rPr lang="vi-VN" sz="3200" i="1">
                        <a:latin typeface="Cambria Math"/>
                      </a:rPr>
                      <m:t>.</m:t>
                    </m:r>
                    <m:r>
                      <a:rPr lang="vi-VN" sz="3200" i="1">
                        <a:latin typeface="Cambria Math"/>
                      </a:rPr>
                      <m:t>𝐴𝐵𝐶</m:t>
                    </m:r>
                  </m:oMath>
                </a14:m>
                <a:r>
                  <a:rPr lang="vi-VN" sz="3200" dirty="0"/>
                  <a:t> có thể tích là </a:t>
                </a:r>
                <a14:m>
                  <m:oMath xmlns:m="http://schemas.openxmlformats.org/officeDocument/2006/math">
                    <m:r>
                      <a:rPr lang="vi-VN" sz="3200" i="1">
                        <a:latin typeface="Cambria Math"/>
                      </a:rPr>
                      <m:t>𝑉</m:t>
                    </m:r>
                  </m:oMath>
                </a14:m>
                <a:r>
                  <a:rPr lang="vi-VN" sz="3200" dirty="0"/>
                  <a:t> biết </a:t>
                </a:r>
                <a14:m>
                  <m:oMath xmlns:m="http://schemas.openxmlformats.org/officeDocument/2006/math">
                    <m:r>
                      <a:rPr lang="vi-VN" sz="3200" i="1">
                        <a:latin typeface="Cambria Math"/>
                      </a:rPr>
                      <m:t>𝑀</m:t>
                    </m:r>
                    <m:r>
                      <a:rPr lang="vi-VN" sz="3200" i="1">
                        <a:latin typeface="Cambria Math"/>
                      </a:rPr>
                      <m:t>,</m:t>
                    </m:r>
                    <m:r>
                      <a:rPr lang="vi-VN" sz="3200" i="1">
                        <a:latin typeface="Cambria Math"/>
                      </a:rPr>
                      <m:t>𝑁</m:t>
                    </m:r>
                    <m:r>
                      <a:rPr lang="vi-VN" sz="3200" i="1">
                        <a:latin typeface="Cambria Math"/>
                      </a:rPr>
                      <m:t>,</m:t>
                    </m:r>
                    <m:r>
                      <a:rPr lang="vi-VN" sz="3200" i="1">
                        <a:latin typeface="Cambria Math"/>
                      </a:rPr>
                      <m:t>𝑃</m:t>
                    </m:r>
                  </m:oMath>
                </a14:m>
                <a:r>
                  <a:rPr lang="vi-VN" sz="3200" dirty="0"/>
                  <a:t> lần lượt thuộc các cạnh </a:t>
                </a:r>
                <a14:m>
                  <m:oMath xmlns:m="http://schemas.openxmlformats.org/officeDocument/2006/math">
                    <m:r>
                      <a:rPr lang="vi-VN" sz="3200" i="1">
                        <a:latin typeface="Cambria Math"/>
                      </a:rPr>
                      <m:t>𝑆𝐴</m:t>
                    </m:r>
                    <m:r>
                      <a:rPr lang="vi-VN" sz="3200" i="1">
                        <a:latin typeface="Cambria Math"/>
                      </a:rPr>
                      <m:t>,</m:t>
                    </m:r>
                    <m:r>
                      <a:rPr lang="vi-VN" sz="3200" i="1">
                        <a:latin typeface="Cambria Math"/>
                      </a:rPr>
                      <m:t>𝑆𝐵</m:t>
                    </m:r>
                    <m:r>
                      <a:rPr lang="vi-VN" sz="3200" i="1">
                        <a:latin typeface="Cambria Math"/>
                      </a:rPr>
                      <m:t>,</m:t>
                    </m:r>
                    <m:r>
                      <a:rPr lang="vi-VN" sz="3200" i="1">
                        <a:latin typeface="Cambria Math"/>
                      </a:rPr>
                      <m:t>𝑆𝐶</m:t>
                    </m:r>
                  </m:oMath>
                </a14:m>
                <a:r>
                  <a:rPr lang="vi-VN" sz="3200" dirty="0"/>
                  <a:t> sao cho </a:t>
                </a:r>
                <a14:m>
                  <m:oMath xmlns:m="http://schemas.openxmlformats.org/officeDocument/2006/math">
                    <m:r>
                      <a:rPr lang="en-US" sz="3200" i="1">
                        <a:latin typeface="Cambria Math"/>
                      </a:rPr>
                      <m:t>𝑆𝑀</m:t>
                    </m:r>
                    <m:r>
                      <a:rPr lang="nl-NL" sz="3200" i="1">
                        <a:latin typeface="Cambria Math"/>
                      </a:rPr>
                      <m:t>=</m:t>
                    </m:r>
                    <m:r>
                      <a:rPr lang="en-US" sz="3200" i="1">
                        <a:latin typeface="Cambria Math"/>
                      </a:rPr>
                      <m:t>𝑀𝐴</m:t>
                    </m:r>
                    <m:r>
                      <a:rPr lang="nl-NL" sz="3200" i="1">
                        <a:latin typeface="Cambria Math"/>
                      </a:rPr>
                      <m:t>,</m:t>
                    </m:r>
                    <m:r>
                      <a:rPr lang="en-US" sz="3200" i="1">
                        <a:latin typeface="Cambria Math"/>
                      </a:rPr>
                      <m:t>𝑆𝑁</m:t>
                    </m:r>
                    <m:r>
                      <a:rPr lang="nl-NL" sz="3200" i="1">
                        <a:latin typeface="Cambria Math"/>
                      </a:rPr>
                      <m:t>=2</m:t>
                    </m:r>
                    <m:r>
                      <a:rPr lang="en-US" sz="3200" i="1">
                        <a:latin typeface="Cambria Math"/>
                      </a:rPr>
                      <m:t>𝑁𝐵</m:t>
                    </m:r>
                    <m:r>
                      <a:rPr lang="nl-NL" sz="3200" i="1">
                        <a:latin typeface="Cambria Math"/>
                      </a:rPr>
                      <m:t>,</m:t>
                    </m:r>
                    <m:r>
                      <a:rPr lang="en-US" sz="3200" i="1">
                        <a:latin typeface="Cambria Math"/>
                      </a:rPr>
                      <m:t>𝑆𝐶</m:t>
                    </m:r>
                    <m:r>
                      <a:rPr lang="nl-NL" sz="3200" i="1">
                        <a:latin typeface="Cambria Math"/>
                      </a:rPr>
                      <m:t>=3</m:t>
                    </m:r>
                    <m:r>
                      <a:rPr lang="en-US" sz="3200" i="1">
                        <a:latin typeface="Cambria Math"/>
                      </a:rPr>
                      <m:t>𝑆𝑃</m:t>
                    </m:r>
                  </m:oMath>
                </a14:m>
                <a:r>
                  <a:rPr lang="vi-VN" sz="3200" dirty="0"/>
                  <a:t>. Gọi </a:t>
                </a:r>
                <a14:m>
                  <m:oMath xmlns:m="http://schemas.openxmlformats.org/officeDocument/2006/math">
                    <m:sSup>
                      <m:sSupPr>
                        <m:ctrlPr>
                          <a:rPr lang="en-US" sz="3200" i="1">
                            <a:latin typeface="Cambria Math" panose="02040503050406030204" pitchFamily="18" charset="0"/>
                          </a:rPr>
                        </m:ctrlPr>
                      </m:sSupPr>
                      <m:e>
                        <m:r>
                          <a:rPr lang="vi-VN" sz="3200" i="1">
                            <a:latin typeface="Cambria Math"/>
                          </a:rPr>
                          <m:t>𝑉</m:t>
                        </m:r>
                      </m:e>
                      <m:sup>
                        <m:r>
                          <a:rPr lang="vi-VN" sz="3200" i="1">
                            <a:latin typeface="Cambria Math"/>
                          </a:rPr>
                          <m:t>′</m:t>
                        </m:r>
                      </m:sup>
                    </m:sSup>
                  </m:oMath>
                </a14:m>
                <a:r>
                  <a:rPr lang="vi-VN" sz="3200" dirty="0"/>
                  <a:t> là thể tích của </a:t>
                </a:r>
                <a14:m>
                  <m:oMath xmlns:m="http://schemas.openxmlformats.org/officeDocument/2006/math">
                    <m:r>
                      <a:rPr lang="vi-VN" sz="3200" i="1">
                        <a:latin typeface="Cambria Math"/>
                      </a:rPr>
                      <m:t>𝑆</m:t>
                    </m:r>
                    <m:r>
                      <a:rPr lang="vi-VN" sz="3200" i="1">
                        <a:latin typeface="Cambria Math"/>
                      </a:rPr>
                      <m:t>.</m:t>
                    </m:r>
                    <m:r>
                      <a:rPr lang="vi-VN" sz="3200" i="1">
                        <a:latin typeface="Cambria Math"/>
                      </a:rPr>
                      <m:t>𝑀𝑁𝑃</m:t>
                    </m:r>
                  </m:oMath>
                </a14:m>
                <a:r>
                  <a:rPr lang="vi-VN" sz="3200" dirty="0"/>
                  <a:t>. Mệnh đề nào sau đây đúng?</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vi-VN" sz="3200" b="1" dirty="0">
                    <a:solidFill>
                      <a:srgbClr val="2602BE"/>
                    </a:solidFill>
                    <a:latin typeface="+mj-lt"/>
                  </a:rPr>
                  <a:t>A.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𝑽</m:t>
                        </m:r>
                      </m:e>
                      <m:sup>
                        <m:r>
                          <a:rPr lang="vi-VN" sz="3200" b="1" i="1">
                            <a:latin typeface="Cambria Math"/>
                          </a:rPr>
                          <m:t>′</m:t>
                        </m:r>
                      </m:sup>
                    </m:sSup>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𝑽</m:t>
                        </m:r>
                      </m:num>
                      <m:den>
                        <m:r>
                          <a:rPr lang="vi-VN" sz="3200" b="1" i="1">
                            <a:latin typeface="Cambria Math"/>
                          </a:rPr>
                          <m:t>𝟔</m:t>
                        </m:r>
                      </m:den>
                    </m:f>
                  </m:oMath>
                </a14:m>
                <a:r>
                  <a:rPr lang="vi-VN" sz="3200" dirty="0">
                    <a:latin typeface="+mj-lt"/>
                  </a:rPr>
                  <a:t>.	</a:t>
                </a:r>
                <a:r>
                  <a:rPr lang="en-US" sz="3200" dirty="0">
                    <a:latin typeface="+mj-lt"/>
                  </a:rPr>
                  <a:t>  </a:t>
                </a:r>
                <a:r>
                  <a:rPr lang="vi-VN" sz="3200" b="1" dirty="0">
                    <a:solidFill>
                      <a:srgbClr val="2602BE"/>
                    </a:solidFill>
                    <a:latin typeface="+mj-lt"/>
                  </a:rPr>
                  <a:t>B.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𝑽</m:t>
                        </m:r>
                      </m:e>
                      <m:sup>
                        <m:r>
                          <a:rPr lang="vi-VN" sz="3200" b="1" i="1">
                            <a:latin typeface="Cambria Math"/>
                          </a:rPr>
                          <m:t>′</m:t>
                        </m:r>
                      </m:sup>
                    </m:sSup>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𝑽</m:t>
                        </m:r>
                      </m:num>
                      <m:den>
                        <m:r>
                          <a:rPr lang="vi-VN" sz="3200" b="1" i="1">
                            <a:latin typeface="Cambria Math"/>
                          </a:rPr>
                          <m:t>𝟏𝟐</m:t>
                        </m:r>
                      </m:den>
                    </m:f>
                  </m:oMath>
                </a14:m>
                <a:r>
                  <a:rPr lang="vi-VN" sz="3200" dirty="0">
                    <a:latin typeface="+mj-lt"/>
                  </a:rPr>
                  <a:t>.	</a:t>
                </a:r>
                <a:r>
                  <a:rPr lang="en-US" sz="3200" dirty="0">
                    <a:latin typeface="+mj-lt"/>
                  </a:rPr>
                  <a:t>        </a:t>
                </a:r>
                <a:r>
                  <a:rPr lang="vi-VN" sz="3200" b="1" dirty="0">
                    <a:solidFill>
                      <a:srgbClr val="2602BE"/>
                    </a:solidFill>
                    <a:latin typeface="+mj-lt"/>
                  </a:rPr>
                  <a:t>C.</a:t>
                </a:r>
                <a:r>
                  <a:rPr lang="vi-VN" sz="3200" b="1" dirty="0">
                    <a:latin typeface="+mj-lt"/>
                  </a:rPr>
                  <a:t>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𝑽</m:t>
                        </m:r>
                      </m:e>
                      <m:sup>
                        <m:r>
                          <a:rPr lang="vi-VN" sz="3200" b="1" i="1">
                            <a:latin typeface="Cambria Math"/>
                          </a:rPr>
                          <m:t>′</m:t>
                        </m:r>
                      </m:sup>
                    </m:sSup>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𝑽</m:t>
                        </m:r>
                      </m:num>
                      <m:den>
                        <m:r>
                          <a:rPr lang="vi-VN" sz="3200" b="1" i="1">
                            <a:latin typeface="Cambria Math"/>
                          </a:rPr>
                          <m:t>𝟗</m:t>
                        </m:r>
                      </m:den>
                    </m:f>
                  </m:oMath>
                </a14:m>
                <a:r>
                  <a:rPr lang="vi-VN" sz="3200" dirty="0">
                    <a:latin typeface="+mj-lt"/>
                  </a:rPr>
                  <a:t>.	</a:t>
                </a:r>
                <a:r>
                  <a:rPr lang="en-US" sz="3200" dirty="0">
                    <a:latin typeface="+mj-lt"/>
                  </a:rPr>
                  <a:t>          </a:t>
                </a:r>
                <a:r>
                  <a:rPr lang="vi-VN" sz="3200" b="1" dirty="0">
                    <a:solidFill>
                      <a:srgbClr val="2602BE"/>
                    </a:solidFill>
                    <a:latin typeface="+mj-lt"/>
                  </a:rPr>
                  <a:t>D.</a:t>
                </a:r>
                <a:r>
                  <a:rPr lang="vi-VN" sz="3200" b="1" dirty="0">
                    <a:latin typeface="+mj-lt"/>
                  </a:rPr>
                  <a:t> </a:t>
                </a:r>
                <a14:m>
                  <m:oMath xmlns:m="http://schemas.openxmlformats.org/officeDocument/2006/math">
                    <m:sSup>
                      <m:sSupPr>
                        <m:ctrlPr>
                          <a:rPr lang="en-US" sz="3200" b="1" i="1">
                            <a:latin typeface="Cambria Math" panose="02040503050406030204" pitchFamily="18" charset="0"/>
                          </a:rPr>
                        </m:ctrlPr>
                      </m:sSupPr>
                      <m:e>
                        <m:r>
                          <a:rPr lang="vi-VN" sz="3200" b="1" i="1">
                            <a:latin typeface="Cambria Math"/>
                          </a:rPr>
                          <m:t>𝑽</m:t>
                        </m:r>
                      </m:e>
                      <m:sup>
                        <m:r>
                          <a:rPr lang="vi-VN" sz="3200" b="1" i="1">
                            <a:latin typeface="Cambria Math"/>
                          </a:rPr>
                          <m:t>′</m:t>
                        </m:r>
                      </m:sup>
                    </m:sSup>
                    <m:r>
                      <a:rPr lang="vi-VN" sz="3200" b="1" i="1">
                        <a:latin typeface="Cambria Math"/>
                      </a:rPr>
                      <m:t>=</m:t>
                    </m:r>
                    <m:f>
                      <m:fPr>
                        <m:ctrlPr>
                          <a:rPr lang="en-US" sz="3200" b="1" i="1">
                            <a:latin typeface="Cambria Math" panose="02040503050406030204" pitchFamily="18" charset="0"/>
                          </a:rPr>
                        </m:ctrlPr>
                      </m:fPr>
                      <m:num>
                        <m:r>
                          <a:rPr lang="vi-VN" sz="3200" b="1" i="1">
                            <a:latin typeface="Cambria Math"/>
                          </a:rPr>
                          <m:t>𝑽</m:t>
                        </m:r>
                      </m:num>
                      <m:den>
                        <m:r>
                          <a:rPr lang="vi-VN" sz="3200" b="1" i="1">
                            <a:latin typeface="Cambria Math"/>
                          </a:rPr>
                          <m:t>𝟑</m:t>
                        </m:r>
                      </m:den>
                    </m:f>
                  </m:oMath>
                </a14:m>
                <a:r>
                  <a:rPr lang="vi-VN" sz="3200" dirty="0">
                    <a:latin typeface="+mj-lt"/>
                  </a:rPr>
                  <a:t>.</a:t>
                </a:r>
                <a:endParaRPr lang="en-US" sz="3200" dirty="0">
                  <a:latin typeface="+mj-lt"/>
                </a:endParaRP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6362700" y="1960415"/>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C</a:t>
            </a:r>
            <a:r>
              <a:rPr lang="vi-VN" sz="3200" dirty="0" smtClean="0">
                <a:solidFill>
                  <a:srgbClr val="CC0066"/>
                </a:solidFill>
                <a:latin typeface="+mj-lt"/>
              </a:rPr>
              <a:t>.</a:t>
            </a:r>
            <a:endParaRPr lang="en-US" sz="3200" dirty="0">
              <a:solidFill>
                <a:srgbClr val="CC0066"/>
              </a:solidFill>
              <a:latin typeface="+mj-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799" y="3131908"/>
            <a:ext cx="2809875" cy="284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9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10</a:t>
                </a:r>
                <a:r>
                  <a:rPr lang="fr-FR" sz="3200" b="1" dirty="0" smtClean="0">
                    <a:solidFill>
                      <a:srgbClr val="FF0000"/>
                    </a:solidFill>
                  </a:rPr>
                  <a:t>:</a:t>
                </a:r>
                <a:r>
                  <a:rPr lang="vi-VN" sz="3200" b="1" dirty="0" smtClean="0"/>
                  <a:t> </a:t>
                </a:r>
                <a:r>
                  <a:rPr lang="vi-VN" sz="3200" dirty="0"/>
                  <a:t>Cho khối lăng trụ tam giác </a:t>
                </a:r>
                <a14:m>
                  <m:oMath xmlns:m="http://schemas.openxmlformats.org/officeDocument/2006/math">
                    <m:r>
                      <a:rPr lang="vi-VN" sz="3200" i="1">
                        <a:latin typeface="Cambria Math"/>
                      </a:rPr>
                      <m:t>𝐴𝐵𝐶</m:t>
                    </m:r>
                    <m:r>
                      <a:rPr lang="vi-VN" sz="3200" i="1">
                        <a:latin typeface="Cambria Math"/>
                      </a:rPr>
                      <m:t>.</m:t>
                    </m:r>
                    <m:sSup>
                      <m:sSupPr>
                        <m:ctrlPr>
                          <a:rPr lang="en-US" sz="3200" i="1">
                            <a:latin typeface="Cambria Math" panose="02040503050406030204" pitchFamily="18" charset="0"/>
                          </a:rPr>
                        </m:ctrlPr>
                      </m:sSupPr>
                      <m:e>
                        <m:r>
                          <a:rPr lang="vi-VN" sz="3200" i="1">
                            <a:latin typeface="Cambria Math"/>
                          </a:rPr>
                          <m:t>𝐴</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𝐵</m:t>
                        </m:r>
                      </m:e>
                      <m:sup>
                        <m:r>
                          <a:rPr lang="vi-VN" sz="3200" i="1">
                            <a:latin typeface="Cambria Math"/>
                          </a:rPr>
                          <m:t>′</m:t>
                        </m:r>
                      </m:sup>
                    </m:sSup>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oMath>
                </a14:m>
                <a:r>
                  <a:rPr lang="vi-VN" sz="3200" dirty="0"/>
                  <a:t> có thể tích </a:t>
                </a:r>
                <a14:m>
                  <m:oMath xmlns:m="http://schemas.openxmlformats.org/officeDocument/2006/math">
                    <m:r>
                      <a:rPr lang="vi-VN" sz="3200" i="1">
                        <a:latin typeface="Cambria Math"/>
                      </a:rPr>
                      <m:t>𝑉</m:t>
                    </m:r>
                  </m:oMath>
                </a14:m>
                <a:r>
                  <a:rPr lang="vi-VN" sz="3200" dirty="0"/>
                  <a:t>. Gọi </a:t>
                </a:r>
                <a14:m>
                  <m:oMath xmlns:m="http://schemas.openxmlformats.org/officeDocument/2006/math">
                    <m:r>
                      <a:rPr lang="vi-VN" sz="3200" i="1">
                        <a:latin typeface="Cambria Math"/>
                      </a:rPr>
                      <m:t>𝑀</m:t>
                    </m:r>
                  </m:oMath>
                </a14:m>
                <a:r>
                  <a:rPr lang="vi-VN" sz="3200" dirty="0"/>
                  <a:t> là trung điểm của </a:t>
                </a:r>
                <a14:m>
                  <m:oMath xmlns:m="http://schemas.openxmlformats.org/officeDocument/2006/math">
                    <m:r>
                      <a:rPr lang="vi-VN" sz="3200" i="1">
                        <a:latin typeface="Cambria Math"/>
                      </a:rPr>
                      <m:t>𝐶</m:t>
                    </m:r>
                    <m:sSup>
                      <m:sSupPr>
                        <m:ctrlPr>
                          <a:rPr lang="en-US" sz="3200" i="1">
                            <a:latin typeface="Cambria Math" panose="02040503050406030204" pitchFamily="18" charset="0"/>
                          </a:rPr>
                        </m:ctrlPr>
                      </m:sSupPr>
                      <m:e>
                        <m:r>
                          <a:rPr lang="vi-VN" sz="3200" i="1">
                            <a:latin typeface="Cambria Math"/>
                          </a:rPr>
                          <m:t>𝐶</m:t>
                        </m:r>
                      </m:e>
                      <m:sup>
                        <m:r>
                          <a:rPr lang="vi-VN" sz="3200" i="1">
                            <a:latin typeface="Cambria Math"/>
                          </a:rPr>
                          <m:t>′</m:t>
                        </m:r>
                      </m:sup>
                    </m:sSup>
                  </m:oMath>
                </a14:m>
                <a:r>
                  <a:rPr lang="vi-VN" sz="3200" dirty="0"/>
                  <a:t>. Mặt phẳng </a:t>
                </a:r>
                <a14:m>
                  <m:oMath xmlns:m="http://schemas.openxmlformats.org/officeDocument/2006/math">
                    <m:d>
                      <m:dPr>
                        <m:ctrlPr>
                          <a:rPr lang="en-US" sz="3200" i="1">
                            <a:latin typeface="Cambria Math" panose="02040503050406030204" pitchFamily="18" charset="0"/>
                          </a:rPr>
                        </m:ctrlPr>
                      </m:dPr>
                      <m:e>
                        <m:r>
                          <a:rPr lang="vi-VN" sz="3200" i="1">
                            <a:latin typeface="Cambria Math"/>
                          </a:rPr>
                          <m:t>𝑀𝐴𝐵</m:t>
                        </m:r>
                      </m:e>
                    </m:d>
                  </m:oMath>
                </a14:m>
                <a:r>
                  <a:rPr lang="vi-VN" sz="3200" dirty="0"/>
                  <a:t> chia khối lăng trụ thành hai phần. Tính tỷ số thể tích hai phần đó (số bé chia số lớn).</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5</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5</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5</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6</m:t>
                        </m:r>
                      </m:den>
                    </m:f>
                  </m:oMath>
                </a14:m>
                <a:r>
                  <a:rPr lang="en-US" sz="3200" dirty="0">
                    <a:latin typeface="Times New Roman" pitchFamily="18" charset="0"/>
                    <a:cs typeface="Times New Roman" pitchFamily="18" charset="0"/>
                  </a:rPr>
                  <a:t>.</a:t>
                </a: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r="-204"/>
                </a:stretch>
              </a:blipFill>
            </p:spPr>
            <p:txBody>
              <a:bodyPr/>
              <a:lstStyle/>
              <a:p>
                <a:r>
                  <a:rPr lang="en-US">
                    <a:noFill/>
                  </a:rPr>
                  <a:t> </a:t>
                </a:r>
              </a:p>
            </p:txBody>
          </p:sp>
        </mc:Fallback>
      </mc:AlternateContent>
      <p:sp>
        <p:nvSpPr>
          <p:cNvPr id="5" name="Oval 4"/>
          <p:cNvSpPr/>
          <p:nvPr/>
        </p:nvSpPr>
        <p:spPr>
          <a:xfrm>
            <a:off x="5010150" y="2444455"/>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C</a:t>
            </a:r>
            <a:r>
              <a:rPr lang="vi-VN" sz="3200" dirty="0" smtClean="0">
                <a:solidFill>
                  <a:srgbClr val="CC0066"/>
                </a:solidFill>
                <a:latin typeface="+mj-lt"/>
              </a:rPr>
              <a:t>.</a:t>
            </a:r>
            <a:endParaRPr lang="en-US" sz="3200" dirty="0">
              <a:solidFill>
                <a:srgbClr val="CC0066"/>
              </a:solidFill>
              <a:latin typeface="+mj-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8" y="3621087"/>
            <a:ext cx="3095625" cy="266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1" name="Right Arrow 10">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9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11</a:t>
                </a:r>
                <a:r>
                  <a:rPr lang="fr-FR" sz="3200" b="1" dirty="0" smtClean="0">
                    <a:solidFill>
                      <a:srgbClr val="FF0000"/>
                    </a:solidFill>
                  </a:rPr>
                  <a:t>:</a:t>
                </a:r>
                <a:r>
                  <a:rPr lang="vi-VN" sz="3200" b="1" dirty="0" smtClean="0"/>
                  <a:t> </a:t>
                </a:r>
                <a:r>
                  <a:rPr lang="en-US" sz="3200" dirty="0"/>
                  <a:t>Cho </a:t>
                </a:r>
                <a:r>
                  <a:rPr lang="en-US" sz="3200" dirty="0" err="1"/>
                  <a:t>tứ</a:t>
                </a:r>
                <a:r>
                  <a:rPr lang="en-US" sz="3200" dirty="0"/>
                  <a:t> </a:t>
                </a:r>
                <a:r>
                  <a:rPr lang="en-US" sz="3200" dirty="0" err="1"/>
                  <a:t>diện</a:t>
                </a:r>
                <a:r>
                  <a:rPr lang="en-US" sz="3200" dirty="0"/>
                  <a:t> </a:t>
                </a:r>
                <a14:m>
                  <m:oMath xmlns:m="http://schemas.openxmlformats.org/officeDocument/2006/math">
                    <m:r>
                      <a:rPr lang="en-US" sz="3200" i="1">
                        <a:latin typeface="Cambria Math"/>
                      </a:rPr>
                      <m:t>𝐴𝐵𝐶𝐷</m:t>
                    </m:r>
                  </m:oMath>
                </a14:m>
                <a:r>
                  <a:rPr lang="en-US" sz="3200" dirty="0"/>
                  <a:t>. </a:t>
                </a:r>
                <a:r>
                  <a:rPr lang="en-US" sz="3200" dirty="0" err="1"/>
                  <a:t>Gọi</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oMath>
                </a14:m>
                <a:r>
                  <a:rPr lang="en-US" sz="3200" dirty="0"/>
                  <a:t> </a:t>
                </a:r>
                <a:r>
                  <a:rPr lang="en-US" sz="3200" dirty="0" err="1"/>
                  <a:t>và</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t> </a:t>
                </a:r>
                <a:r>
                  <a:rPr lang="en-US" sz="3200" dirty="0" err="1"/>
                  <a:t>lần</a:t>
                </a:r>
                <a:r>
                  <a:rPr lang="en-US" sz="3200" dirty="0"/>
                  <a:t> </a:t>
                </a:r>
                <a:r>
                  <a:rPr lang="en-US" sz="3200" dirty="0" err="1"/>
                  <a:t>lượt</a:t>
                </a:r>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14:m>
                  <m:oMath xmlns:m="http://schemas.openxmlformats.org/officeDocument/2006/math">
                    <m:r>
                      <a:rPr lang="en-US" sz="3200" i="1">
                        <a:latin typeface="Cambria Math"/>
                      </a:rPr>
                      <m:t>𝐴𝐵</m:t>
                    </m:r>
                  </m:oMath>
                </a14:m>
                <a:r>
                  <a:rPr lang="en-US" sz="3200" dirty="0"/>
                  <a:t> </a:t>
                </a:r>
                <a:r>
                  <a:rPr lang="en-US" sz="3200" dirty="0" err="1"/>
                  <a:t>và</a:t>
                </a:r>
                <a:r>
                  <a:rPr lang="en-US" sz="3200" dirty="0"/>
                  <a:t> </a:t>
                </a:r>
                <a14:m>
                  <m:oMath xmlns:m="http://schemas.openxmlformats.org/officeDocument/2006/math">
                    <m:r>
                      <a:rPr lang="en-US" sz="3200" i="1">
                        <a:latin typeface="Cambria Math"/>
                      </a:rPr>
                      <m:t>𝐴𝐶</m:t>
                    </m:r>
                  </m:oMath>
                </a14:m>
                <a:r>
                  <a:rPr lang="en-US" sz="3200" dirty="0"/>
                  <a:t>. </a:t>
                </a:r>
                <a:r>
                  <a:rPr lang="en-US" sz="3200" dirty="0" err="1"/>
                  <a:t>Tính</a:t>
                </a:r>
                <a:r>
                  <a:rPr lang="en-US" sz="3200" dirty="0"/>
                  <a:t> </a:t>
                </a:r>
                <a:r>
                  <a:rPr lang="en-US" sz="3200" dirty="0" err="1"/>
                  <a:t>tỉ</a:t>
                </a:r>
                <a:r>
                  <a:rPr lang="en-US" sz="3200" dirty="0"/>
                  <a:t> </a:t>
                </a:r>
                <a:r>
                  <a:rPr lang="en-US" sz="3200" dirty="0" err="1"/>
                  <a:t>số</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tứ</a:t>
                </a:r>
                <a:r>
                  <a:rPr lang="en-US" sz="3200" dirty="0"/>
                  <a:t> </a:t>
                </a:r>
                <a:r>
                  <a:rPr lang="en-US" sz="3200" dirty="0" err="1"/>
                  <a:t>diện</a:t>
                </a:r>
                <a:r>
                  <a:rPr lang="en-US" sz="3200" dirty="0"/>
                  <a:t> </a:t>
                </a:r>
                <a14:m>
                  <m:oMath xmlns:m="http://schemas.openxmlformats.org/officeDocument/2006/math">
                    <m:r>
                      <a:rPr lang="en-US" sz="3200" i="1">
                        <a:latin typeface="Cambria Math"/>
                      </a:rPr>
                      <m:t>𝐴</m:t>
                    </m:r>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r>
                      <a:rPr lang="en-US" sz="3200" i="1">
                        <a:latin typeface="Cambria Math"/>
                      </a:rPr>
                      <m:t>𝐷</m:t>
                    </m:r>
                  </m:oMath>
                </a14:m>
                <a:r>
                  <a:rPr lang="en-US" sz="3200" dirty="0"/>
                  <a:t> </a:t>
                </a:r>
                <a:r>
                  <a:rPr lang="en-US" sz="3200" dirty="0" err="1"/>
                  <a:t>và</a:t>
                </a:r>
                <a:r>
                  <a:rPr lang="en-US" sz="3200" dirty="0"/>
                  <a:t> </a:t>
                </a:r>
                <a:r>
                  <a:rPr lang="en-US" sz="3200" dirty="0" err="1"/>
                  <a:t>khối</a:t>
                </a:r>
                <a:r>
                  <a:rPr lang="en-US" sz="3200" dirty="0"/>
                  <a:t> </a:t>
                </a:r>
                <a:r>
                  <a:rPr lang="en-US" sz="3200" dirty="0" err="1"/>
                  <a:t>tứ</a:t>
                </a:r>
                <a:r>
                  <a:rPr lang="en-US" sz="3200" dirty="0"/>
                  <a:t> </a:t>
                </a:r>
                <a:r>
                  <a:rPr lang="en-US" sz="3200" dirty="0" err="1"/>
                  <a:t>diện</a:t>
                </a:r>
                <a:r>
                  <a:rPr lang="en-US" sz="3200" dirty="0"/>
                  <a:t> </a:t>
                </a:r>
                <a14:m>
                  <m:oMath xmlns:m="http://schemas.openxmlformats.org/officeDocument/2006/math">
                    <m:r>
                      <a:rPr lang="en-US" sz="3200" i="1">
                        <a:latin typeface="Cambria Math"/>
                      </a:rPr>
                      <m:t>𝐴𝐵𝐶𝐷</m:t>
                    </m:r>
                  </m:oMath>
                </a14:m>
                <a:r>
                  <a:rPr lang="en-US" sz="3200" dirty="0"/>
                  <a:t>.</a:t>
                </a: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6</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8</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oMath>
                </a14:m>
                <a:r>
                  <a:rPr lang="en-US" sz="3200" dirty="0">
                    <a:latin typeface="Times New Roman" pitchFamily="18" charset="0"/>
                    <a:cs typeface="Times New Roman" pitchFamily="18" charset="0"/>
                  </a:rPr>
                  <a:t>.</a:t>
                </a: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10096500" y="1936160"/>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D</a:t>
            </a:r>
            <a:r>
              <a:rPr lang="vi-VN" sz="3200" dirty="0" smtClean="0">
                <a:solidFill>
                  <a:srgbClr val="CC0066"/>
                </a:solidFill>
                <a:latin typeface="+mj-lt"/>
              </a:rPr>
              <a:t>.</a:t>
            </a:r>
            <a:endParaRPr lang="en-US" sz="3200" dirty="0">
              <a:solidFill>
                <a:srgbClr val="CC0066"/>
              </a:solidFill>
              <a:latin typeface="+mj-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456" y="3105150"/>
            <a:ext cx="3088269" cy="313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12</a:t>
                </a:r>
                <a:r>
                  <a:rPr lang="fr-FR" sz="3200" b="1" dirty="0" smtClean="0">
                    <a:solidFill>
                      <a:srgbClr val="FF0000"/>
                    </a:solidFill>
                  </a:rPr>
                  <a:t>:</a:t>
                </a:r>
                <a:r>
                  <a:rPr lang="vi-VN" sz="3200" b="1" dirty="0" smtClean="0"/>
                  <a:t> </a:t>
                </a:r>
                <a:r>
                  <a:rPr lang="en-US" sz="3200" b="1" dirty="0"/>
                  <a:t>(</a:t>
                </a:r>
                <a:r>
                  <a:rPr lang="en-US" sz="3200" b="1" dirty="0" err="1"/>
                  <a:t>Chuyên</a:t>
                </a:r>
                <a:r>
                  <a:rPr lang="en-US" sz="3200" b="1" dirty="0"/>
                  <a:t> </a:t>
                </a:r>
                <a:r>
                  <a:rPr lang="en-US" sz="3200" b="1" dirty="0" err="1"/>
                  <a:t>Lào</a:t>
                </a:r>
                <a:r>
                  <a:rPr lang="en-US" sz="3200" b="1" dirty="0"/>
                  <a:t> </a:t>
                </a:r>
                <a:r>
                  <a:rPr lang="en-US" sz="3200" b="1" dirty="0" err="1"/>
                  <a:t>Cai</a:t>
                </a:r>
                <a:r>
                  <a:rPr lang="en-US" sz="3200" b="1" dirty="0"/>
                  <a:t> </a:t>
                </a:r>
                <a:r>
                  <a:rPr lang="en-US" sz="3200" b="1" dirty="0" err="1"/>
                  <a:t>Lần</a:t>
                </a:r>
                <a:r>
                  <a:rPr lang="en-US" sz="3200" b="1" dirty="0"/>
                  <a:t> 3 2017-2018) </a:t>
                </a:r>
                <a:r>
                  <a:rPr lang="en-US" sz="3200" dirty="0"/>
                  <a:t>Cho </a:t>
                </a:r>
                <a:r>
                  <a:rPr lang="en-US" sz="3200" dirty="0" err="1"/>
                  <a:t>hình</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t> </a:t>
                </a:r>
                <a:r>
                  <a:rPr lang="en-US" sz="3200" dirty="0" err="1"/>
                  <a:t>trên</a:t>
                </a:r>
                <a:r>
                  <a:rPr lang="en-US" sz="3200" dirty="0"/>
                  <a:t> </a:t>
                </a:r>
                <a:r>
                  <a:rPr lang="en-US" sz="3200" dirty="0" err="1"/>
                  <a:t>các</a:t>
                </a:r>
                <a:r>
                  <a:rPr lang="en-US" sz="3200" dirty="0"/>
                  <a:t> </a:t>
                </a:r>
                <a:r>
                  <a:rPr lang="en-US" sz="3200" dirty="0" err="1"/>
                  <a:t>cạnh</a:t>
                </a:r>
                <a:r>
                  <a:rPr lang="en-US" sz="3200" dirty="0"/>
                  <a:t> </a:t>
                </a:r>
                <a14:m>
                  <m:oMath xmlns:m="http://schemas.openxmlformats.org/officeDocument/2006/math">
                    <m:r>
                      <a:rPr lang="en-US" sz="3200" i="1">
                        <a:latin typeface="Cambria Math"/>
                      </a:rPr>
                      <m:t>𝑆𝐴</m:t>
                    </m:r>
                  </m:oMath>
                </a14:m>
                <a:r>
                  <a:rPr lang="en-US" sz="3200" dirty="0"/>
                  <a:t>, </a:t>
                </a:r>
                <a14:m>
                  <m:oMath xmlns:m="http://schemas.openxmlformats.org/officeDocument/2006/math">
                    <m:r>
                      <a:rPr lang="en-US" sz="3200" i="1">
                        <a:latin typeface="Cambria Math"/>
                      </a:rPr>
                      <m:t>𝑆𝐵</m:t>
                    </m:r>
                  </m:oMath>
                </a14:m>
                <a:r>
                  <a:rPr lang="en-US" sz="3200" dirty="0"/>
                  <a:t>, </a:t>
                </a:r>
                <a14:m>
                  <m:oMath xmlns:m="http://schemas.openxmlformats.org/officeDocument/2006/math">
                    <m:r>
                      <a:rPr lang="en-US" sz="3200" i="1">
                        <a:latin typeface="Cambria Math"/>
                      </a:rPr>
                      <m:t>𝑆𝐶</m:t>
                    </m:r>
                  </m:oMath>
                </a14:m>
                <a:r>
                  <a:rPr lang="en-US" sz="3200" dirty="0"/>
                  <a:t> </a:t>
                </a:r>
                <a:r>
                  <a:rPr lang="en-US" sz="3200" dirty="0" err="1"/>
                  <a:t>lần</a:t>
                </a:r>
                <a:r>
                  <a:rPr lang="en-US" sz="3200" dirty="0"/>
                  <a:t> </a:t>
                </a:r>
                <a:r>
                  <a:rPr lang="en-US" sz="3200" dirty="0" err="1"/>
                  <a:t>lượt</a:t>
                </a:r>
                <a:r>
                  <a:rPr lang="en-US" sz="3200" dirty="0"/>
                  <a:t> </a:t>
                </a:r>
                <a:r>
                  <a:rPr lang="en-US" sz="3200" dirty="0" err="1"/>
                  <a:t>lấy</a:t>
                </a:r>
                <a:r>
                  <a:rPr lang="en-US" sz="3200" dirty="0"/>
                  <a:t> </a:t>
                </a:r>
                <a:r>
                  <a:rPr lang="en-US" sz="3200" dirty="0" err="1"/>
                  <a:t>các</a:t>
                </a:r>
                <a:r>
                  <a:rPr lang="en-US" sz="3200" dirty="0"/>
                  <a:t> </a:t>
                </a:r>
                <a:r>
                  <a:rPr lang="en-US" sz="3200" dirty="0" err="1"/>
                  <a:t>điểm</a:t>
                </a:r>
                <a:r>
                  <a:rPr lang="en-US" sz="3200" dirty="0"/>
                  <a:t> </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𝑁</m:t>
                    </m:r>
                    <m:r>
                      <a:rPr lang="en-US" sz="3200" i="1">
                        <a:latin typeface="Cambria Math"/>
                      </a:rPr>
                      <m:t>,</m:t>
                    </m:r>
                    <m:r>
                      <a:rPr lang="en-US" sz="3200" i="1">
                        <a:latin typeface="Cambria Math"/>
                      </a:rPr>
                      <m:t>𝑃</m:t>
                    </m:r>
                  </m:oMath>
                </a14:m>
                <a:r>
                  <a:rPr lang="en-US" sz="3200" dirty="0"/>
                  <a:t> </a:t>
                </a:r>
                <a:r>
                  <a:rPr lang="en-US" sz="3200" dirty="0" err="1"/>
                  <a:t>sao</a:t>
                </a:r>
                <a:r>
                  <a:rPr lang="en-US" sz="3200" dirty="0"/>
                  <a:t> </a:t>
                </a:r>
                <a:r>
                  <a:rPr lang="en-US" sz="3200" dirty="0" err="1"/>
                  <a:t>cho</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𝑆𝐴</m:t>
                        </m:r>
                      </m:num>
                      <m:den>
                        <m:r>
                          <a:rPr lang="en-US" sz="3200" i="1">
                            <a:latin typeface="Cambria Math"/>
                          </a:rPr>
                          <m:t>𝑆𝑀</m:t>
                        </m:r>
                      </m:den>
                    </m:f>
                    <m:r>
                      <a:rPr lang="en-US" sz="3200" i="1">
                        <a:latin typeface="Cambria Math"/>
                      </a:rPr>
                      <m:t>=2,</m:t>
                    </m:r>
                    <m:f>
                      <m:fPr>
                        <m:ctrlPr>
                          <a:rPr lang="en-US" sz="3200" i="1">
                            <a:latin typeface="Cambria Math" panose="02040503050406030204" pitchFamily="18" charset="0"/>
                          </a:rPr>
                        </m:ctrlPr>
                      </m:fPr>
                      <m:num>
                        <m:r>
                          <a:rPr lang="en-US" sz="3200" i="1">
                            <a:latin typeface="Cambria Math"/>
                          </a:rPr>
                          <m:t>𝑆𝐵</m:t>
                        </m:r>
                      </m:num>
                      <m:den>
                        <m:r>
                          <a:rPr lang="en-US" sz="3200" i="1">
                            <a:latin typeface="Cambria Math"/>
                          </a:rPr>
                          <m:t>𝑆𝑁</m:t>
                        </m:r>
                      </m:den>
                    </m:f>
                    <m:r>
                      <a:rPr lang="en-US" sz="3200" i="1">
                        <a:latin typeface="Cambria Math"/>
                      </a:rPr>
                      <m:t>=3</m:t>
                    </m:r>
                  </m:oMath>
                </a14:m>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𝑆𝐶</m:t>
                        </m:r>
                      </m:num>
                      <m:den>
                        <m:r>
                          <a:rPr lang="en-US" sz="3200" i="1">
                            <a:latin typeface="Cambria Math"/>
                          </a:rPr>
                          <m:t>𝑆𝑃</m:t>
                        </m:r>
                      </m:den>
                    </m:f>
                    <m:r>
                      <a:rPr lang="en-US" sz="3200" i="1">
                        <a:latin typeface="Cambria Math"/>
                      </a:rPr>
                      <m:t>=4</m:t>
                    </m:r>
                  </m:oMath>
                </a14:m>
                <a:r>
                  <a:rPr lang="en-US" sz="3200" dirty="0"/>
                  <a:t>. </a:t>
                </a:r>
                <a:r>
                  <a:rPr lang="en-US" sz="3200" dirty="0" err="1"/>
                  <a:t>Biết</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t> </a:t>
                </a:r>
                <a:r>
                  <a:rPr lang="en-US" sz="3200" dirty="0" err="1"/>
                  <a:t>bằng</a:t>
                </a:r>
                <a:r>
                  <a:rPr lang="en-US" sz="3200" dirty="0"/>
                  <a:t> </a:t>
                </a:r>
                <a14:m>
                  <m:oMath xmlns:m="http://schemas.openxmlformats.org/officeDocument/2006/math">
                    <m:r>
                      <a:rPr lang="en-US" sz="3200" i="1">
                        <a:latin typeface="Cambria Math"/>
                      </a:rPr>
                      <m:t>1</m:t>
                    </m:r>
                  </m:oMath>
                </a14:m>
                <a:r>
                  <a:rPr lang="en-US" sz="3200" dirty="0"/>
                  <a:t>. </a:t>
                </a:r>
                <a:r>
                  <a:rPr lang="en-US" sz="3200" dirty="0" err="1"/>
                  <a:t>Hỏi</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đa</a:t>
                </a:r>
                <a:r>
                  <a:rPr lang="en-US" sz="3200" dirty="0"/>
                  <a:t> </a:t>
                </a:r>
                <a:r>
                  <a:rPr lang="en-US" sz="3200" dirty="0" err="1"/>
                  <a:t>diện</a:t>
                </a:r>
                <a:r>
                  <a:rPr lang="en-US" sz="3200" dirty="0"/>
                  <a:t> </a:t>
                </a:r>
                <a14:m>
                  <m:oMath xmlns:m="http://schemas.openxmlformats.org/officeDocument/2006/math">
                    <m:r>
                      <a:rPr lang="en-US" sz="3200" i="1">
                        <a:latin typeface="Cambria Math"/>
                      </a:rPr>
                      <m:t>𝑀𝑁𝑃𝐴𝐵𝐶</m:t>
                    </m:r>
                  </m:oMath>
                </a14:m>
                <a:r>
                  <a:rPr lang="en-US" sz="3200" dirty="0"/>
                  <a:t> </a:t>
                </a:r>
                <a:r>
                  <a:rPr lang="en-US" sz="3200" dirty="0" err="1"/>
                  <a:t>bằng</a:t>
                </a:r>
                <a:r>
                  <a:rPr lang="en-US" sz="3200" dirty="0"/>
                  <a:t> </a:t>
                </a:r>
                <a:r>
                  <a:rPr lang="en-US" sz="3200" dirty="0" err="1"/>
                  <a:t>bao</a:t>
                </a:r>
                <a:r>
                  <a:rPr lang="en-US" sz="3200" dirty="0"/>
                  <a:t> </a:t>
                </a:r>
                <a:r>
                  <a:rPr lang="en-US" sz="3200" dirty="0" err="1"/>
                  <a:t>nhiêu</a:t>
                </a:r>
                <a:r>
                  <a:rPr lang="en-US" sz="3200" dirty="0"/>
                  <a:t> ? </a:t>
                </a:r>
                <a:endParaRPr lang="en-US" sz="3200" dirty="0">
                  <a:effectLst/>
                </a:endParaRP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A.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𝟓</m:t>
                        </m:r>
                      </m:num>
                      <m:den>
                        <m:r>
                          <a:rPr lang="en-US" sz="3200" b="1" i="1">
                            <a:latin typeface="Cambria Math"/>
                          </a:rPr>
                          <m:t>𝟐𝟒</m:t>
                        </m:r>
                      </m:den>
                    </m:f>
                  </m:oMath>
                </a14:m>
                <a:r>
                  <a:rPr lang="en-US" sz="3200" dirty="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smtClean="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𝟒</m:t>
                        </m:r>
                      </m:den>
                    </m:f>
                  </m:oMath>
                </a14:m>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𝟐𝟒</m:t>
                        </m:r>
                      </m:den>
                    </m:f>
                  </m:oMath>
                </a14:m>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𝟐𝟑</m:t>
                        </m:r>
                      </m:num>
                      <m:den>
                        <m:r>
                          <a:rPr lang="en-US" sz="3200" b="1" i="1">
                            <a:latin typeface="Cambria Math"/>
                          </a:rPr>
                          <m:t>𝟐𝟒</m:t>
                        </m:r>
                      </m:den>
                    </m:f>
                  </m:oMath>
                </a14:m>
                <a:r>
                  <a:rPr lang="en-US" sz="3200" dirty="0">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9409504" y="2831510"/>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D</a:t>
            </a:r>
            <a:r>
              <a:rPr lang="vi-VN" sz="3200" dirty="0" smtClean="0">
                <a:solidFill>
                  <a:srgbClr val="CC0066"/>
                </a:solidFill>
                <a:latin typeface="+mj-lt"/>
              </a:rPr>
              <a:t>.</a:t>
            </a:r>
            <a:endParaRPr lang="en-US" sz="3200" dirty="0">
              <a:solidFill>
                <a:srgbClr val="CC0066"/>
              </a:solidFill>
              <a:latin typeface="+mj-lt"/>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60" y="3534957"/>
            <a:ext cx="3215469" cy="320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8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vi-VN" sz="3200" b="1" dirty="0" smtClean="0">
                    <a:solidFill>
                      <a:srgbClr val="FF0000"/>
                    </a:solidFill>
                  </a:rPr>
                  <a:t>13</a:t>
                </a:r>
                <a:r>
                  <a:rPr lang="fr-FR" sz="3200" b="1" dirty="0" smtClean="0">
                    <a:solidFill>
                      <a:srgbClr val="FF0000"/>
                    </a:solidFill>
                  </a:rPr>
                  <a:t>:</a:t>
                </a:r>
                <a:r>
                  <a:rPr lang="vi-VN" sz="3200" b="1" dirty="0" smtClean="0"/>
                  <a:t> </a:t>
                </a:r>
                <a:r>
                  <a:rPr lang="vi-VN" sz="3200" dirty="0" smtClean="0">
                    <a:latin typeface="+mj-lt"/>
                  </a:rPr>
                  <a:t>Cho khối lăng trụ tam giác </a:t>
                </a:r>
                <a:r>
                  <a:rPr lang="vi-VN" sz="3200" i="1" dirty="0" smtClean="0">
                    <a:latin typeface="+mj-lt"/>
                  </a:rPr>
                  <a:t>ABC.A’B’C’</a:t>
                </a:r>
                <a:r>
                  <a:rPr lang="vi-VN" sz="3200" dirty="0" smtClean="0">
                    <a:latin typeface="+mj-lt"/>
                  </a:rPr>
                  <a:t> có thể tích </a:t>
                </a:r>
                <a:r>
                  <a:rPr lang="vi-VN" sz="3200" i="1" dirty="0" smtClean="0">
                    <a:solidFill>
                      <a:srgbClr val="FF0000"/>
                    </a:solidFill>
                    <a:latin typeface="+mj-lt"/>
                  </a:rPr>
                  <a:t>V</a:t>
                </a:r>
                <a:r>
                  <a:rPr lang="vi-VN" sz="3200" dirty="0" smtClean="0">
                    <a:latin typeface="+mj-lt"/>
                  </a:rPr>
                  <a:t>. Goi </a:t>
                </a:r>
                <a14:m>
                  <m:oMath xmlns:m="http://schemas.openxmlformats.org/officeDocument/2006/math">
                    <m:r>
                      <a:rPr lang="vi-VN" sz="3200" b="0" i="1" smtClean="0">
                        <a:latin typeface="Cambria Math" panose="02040503050406030204" pitchFamily="18" charset="0"/>
                      </a:rPr>
                      <m:t>𝑀</m:t>
                    </m:r>
                    <m:r>
                      <a:rPr lang="en-US" sz="3200" b="0" i="1">
                        <a:latin typeface="Cambria Math" panose="02040503050406030204" pitchFamily="18" charset="0"/>
                      </a:rPr>
                      <m:t>,</m:t>
                    </m:r>
                  </m:oMath>
                </a14:m>
                <a:r>
                  <a:rPr lang="vi-VN" sz="3200" i="1" dirty="0" smtClean="0">
                    <a:latin typeface="+mj-lt"/>
                  </a:rPr>
                  <a:t>N</a:t>
                </a:r>
                <a:r>
                  <a:rPr lang="en-US" sz="3200" i="1" dirty="0">
                    <a:latin typeface="+mj-lt"/>
                  </a:rPr>
                  <a:t> </a:t>
                </a:r>
                <a:r>
                  <a:rPr lang="vi-VN" sz="3200" dirty="0" smtClean="0">
                    <a:latin typeface="+mj-lt"/>
                  </a:rPr>
                  <a:t>lần lượt là trung điểm của các cạnh</a:t>
                </a:r>
                <a14:m>
                  <m:oMath xmlns:m="http://schemas.openxmlformats.org/officeDocument/2006/math">
                    <m:r>
                      <a:rPr lang="vi-VN" sz="3200" b="0" i="0" smtClean="0">
                        <a:latin typeface="Cambria Math" panose="02040503050406030204" pitchFamily="18" charset="0"/>
                      </a:rPr>
                      <m:t> </m:t>
                    </m:r>
                    <m:r>
                      <a:rPr lang="vi-VN" sz="3200" b="0" i="1" smtClean="0">
                        <a:latin typeface="Cambria Math" panose="02040503050406030204" pitchFamily="18" charset="0"/>
                      </a:rPr>
                      <m:t>𝐴</m:t>
                    </m:r>
                    <m:sSup>
                      <m:sSupPr>
                        <m:ctrlPr>
                          <a:rPr lang="vi-VN" sz="3200" b="0" i="1" smtClean="0">
                            <a:latin typeface="Cambria Math" panose="02040503050406030204" pitchFamily="18" charset="0"/>
                          </a:rPr>
                        </m:ctrlPr>
                      </m:sSupPr>
                      <m:e>
                        <m:r>
                          <a:rPr lang="vi-VN" sz="3200" b="0" i="1" smtClean="0">
                            <a:latin typeface="Cambria Math" panose="02040503050406030204" pitchFamily="18" charset="0"/>
                          </a:rPr>
                          <m:t>𝐴</m:t>
                        </m:r>
                      </m:e>
                      <m:sup>
                        <m:r>
                          <a:rPr lang="vi-VN" sz="3200" b="0" i="1" smtClean="0">
                            <a:latin typeface="Cambria Math" panose="02040503050406030204" pitchFamily="18" charset="0"/>
                          </a:rPr>
                          <m:t>′</m:t>
                        </m:r>
                      </m:sup>
                    </m:sSup>
                    <m:r>
                      <a:rPr lang="vi-VN" sz="3200" b="0" i="1" smtClean="0">
                        <a:latin typeface="Cambria Math" panose="02040503050406030204" pitchFamily="18" charset="0"/>
                      </a:rPr>
                      <m:t>, </m:t>
                    </m:r>
                    <m:r>
                      <a:rPr lang="vi-VN" sz="3200" b="0" i="1" smtClean="0">
                        <a:latin typeface="Cambria Math" panose="02040503050406030204" pitchFamily="18" charset="0"/>
                      </a:rPr>
                      <m:t>𝐵𝐵</m:t>
                    </m:r>
                    <m:r>
                      <a:rPr lang="vi-VN" sz="3200" b="0" i="1" smtClean="0">
                        <a:latin typeface="Cambria Math" panose="02040503050406030204" pitchFamily="18" charset="0"/>
                      </a:rPr>
                      <m:t>′.</m:t>
                    </m:r>
                  </m:oMath>
                </a14:m>
                <a:r>
                  <a:rPr lang="en-US" sz="3200" dirty="0">
                    <a:latin typeface="+mj-lt"/>
                  </a:rPr>
                  <a:t> </a:t>
                </a:r>
                <a:r>
                  <a:rPr lang="vi-VN" sz="3200" dirty="0" smtClean="0">
                    <a:latin typeface="+mj-lt"/>
                  </a:rPr>
                  <a:t>Đường thẳng </a:t>
                </a:r>
                <a:r>
                  <a:rPr lang="vi-VN" sz="3200" i="1" dirty="0" smtClean="0">
                    <a:latin typeface="+mj-lt"/>
                  </a:rPr>
                  <a:t>CM</a:t>
                </a:r>
                <a:r>
                  <a:rPr lang="vi-VN" sz="3200" dirty="0" smtClean="0">
                    <a:latin typeface="+mj-lt"/>
                  </a:rPr>
                  <a:t> cắt đường thẳng </a:t>
                </a:r>
                <a:r>
                  <a:rPr lang="vi-VN" sz="3200" i="1" dirty="0" smtClean="0">
                    <a:latin typeface="+mj-lt"/>
                  </a:rPr>
                  <a:t>C’A’ </a:t>
                </a:r>
                <a:r>
                  <a:rPr lang="vi-VN" sz="3200" dirty="0" smtClean="0">
                    <a:latin typeface="+mj-lt"/>
                  </a:rPr>
                  <a:t>tại </a:t>
                </a:r>
                <a:r>
                  <a:rPr lang="vi-VN" sz="3200" i="1" dirty="0" smtClean="0">
                    <a:latin typeface="+mj-lt"/>
                  </a:rPr>
                  <a:t>P</a:t>
                </a:r>
                <a:r>
                  <a:rPr lang="vi-VN" sz="3200" dirty="0" smtClean="0">
                    <a:latin typeface="+mj-lt"/>
                  </a:rPr>
                  <a:t>, đường thẳng </a:t>
                </a:r>
                <a:r>
                  <a:rPr lang="vi-VN" sz="3200" i="1" dirty="0" smtClean="0">
                    <a:latin typeface="+mj-lt"/>
                  </a:rPr>
                  <a:t>CN</a:t>
                </a:r>
                <a:r>
                  <a:rPr lang="vi-VN" sz="3200" dirty="0" smtClean="0">
                    <a:latin typeface="+mj-lt"/>
                  </a:rPr>
                  <a:t> cắt đường thẳng </a:t>
                </a:r>
                <a:r>
                  <a:rPr lang="vi-VN" sz="3200" i="1" dirty="0" smtClean="0">
                    <a:latin typeface="+mj-lt"/>
                  </a:rPr>
                  <a:t>C’B’</a:t>
                </a:r>
                <a:r>
                  <a:rPr lang="vi-VN" sz="3200" dirty="0" smtClean="0">
                    <a:latin typeface="+mj-lt"/>
                  </a:rPr>
                  <a:t> tại </a:t>
                </a:r>
                <a:r>
                  <a:rPr lang="vi-VN" sz="3200" i="1" dirty="0" smtClean="0">
                    <a:latin typeface="+mj-lt"/>
                  </a:rPr>
                  <a:t>Q</a:t>
                </a:r>
                <a:r>
                  <a:rPr lang="vi-VN" sz="3200" dirty="0" smtClean="0">
                    <a:latin typeface="+mj-lt"/>
                  </a:rPr>
                  <a:t>.Tỷ số thể tích của khối chóp </a:t>
                </a:r>
                <a14:m>
                  <m:oMath xmlns:m="http://schemas.openxmlformats.org/officeDocument/2006/math">
                    <m:r>
                      <a:rPr lang="vi-VN" sz="3200" b="0" i="1" smtClean="0">
                        <a:latin typeface="Cambria Math" panose="02040503050406030204" pitchFamily="18" charset="0"/>
                      </a:rPr>
                      <m:t>𝐶</m:t>
                    </m:r>
                    <m:r>
                      <a:rPr lang="vi-VN" sz="3200" b="0" i="1" smtClean="0">
                        <a:latin typeface="Cambria Math" panose="02040503050406030204" pitchFamily="18" charset="0"/>
                      </a:rPr>
                      <m:t>.</m:t>
                    </m:r>
                    <m:sSup>
                      <m:sSupPr>
                        <m:ctrlPr>
                          <a:rPr lang="vi-VN" sz="3200" b="0" i="1" smtClean="0">
                            <a:latin typeface="Cambria Math" panose="02040503050406030204" pitchFamily="18" charset="0"/>
                          </a:rPr>
                        </m:ctrlPr>
                      </m:sSupPr>
                      <m:e>
                        <m:r>
                          <a:rPr lang="vi-VN" sz="3200" b="0" i="1" smtClean="0">
                            <a:latin typeface="Cambria Math" panose="02040503050406030204" pitchFamily="18" charset="0"/>
                          </a:rPr>
                          <m:t>𝐶</m:t>
                        </m:r>
                      </m:e>
                      <m:sup>
                        <m:r>
                          <a:rPr lang="vi-VN" sz="3200" b="0" i="1" smtClean="0">
                            <a:latin typeface="Cambria Math" panose="02040503050406030204" pitchFamily="18" charset="0"/>
                          </a:rPr>
                          <m:t>′</m:t>
                        </m:r>
                      </m:sup>
                    </m:sSup>
                    <m:r>
                      <a:rPr lang="vi-VN" sz="3200" b="0" i="1" smtClean="0">
                        <a:latin typeface="Cambria Math" panose="02040503050406030204" pitchFamily="18" charset="0"/>
                      </a:rPr>
                      <m:t>𝑃𝑄</m:t>
                    </m:r>
                    <m:r>
                      <a:rPr lang="vi-VN" sz="3200" b="0" i="1" smtClean="0">
                        <a:latin typeface="Cambria Math" panose="02040503050406030204" pitchFamily="18" charset="0"/>
                      </a:rPr>
                      <m:t> </m:t>
                    </m:r>
                    <m:r>
                      <a:rPr lang="vi-VN" sz="3200" b="0" i="1" smtClean="0">
                        <a:latin typeface="Cambria Math" panose="02040503050406030204" pitchFamily="18" charset="0"/>
                      </a:rPr>
                      <m:t>𝑣</m:t>
                    </m:r>
                    <m:r>
                      <a:rPr lang="vi-VN" sz="3200" b="0" i="1" smtClean="0">
                        <a:latin typeface="Cambria Math" panose="02040503050406030204" pitchFamily="18" charset="0"/>
                      </a:rPr>
                      <m:t>à </m:t>
                    </m:r>
                    <m:r>
                      <a:rPr lang="vi-VN" sz="3200" b="0" i="1" smtClean="0">
                        <a:solidFill>
                          <a:srgbClr val="FF0000"/>
                        </a:solidFill>
                        <a:latin typeface="Cambria Math" panose="02040503050406030204" pitchFamily="18" charset="0"/>
                      </a:rPr>
                      <m:t>𝑉</m:t>
                    </m:r>
                  </m:oMath>
                </a14:m>
                <a:r>
                  <a:rPr lang="en-US" sz="3200" dirty="0">
                    <a:latin typeface="+mj-lt"/>
                  </a:rPr>
                  <a:t> </a:t>
                </a:r>
                <a:r>
                  <a:rPr lang="vi-VN" sz="3200" dirty="0" smtClean="0">
                    <a:latin typeface="+mj-lt"/>
                  </a:rPr>
                  <a:t>bằng</a:t>
                </a:r>
                <a:endParaRPr lang="en-US" sz="3200" dirty="0">
                  <a:latin typeface="+mj-lt"/>
                </a:endParaRPr>
              </a:p>
              <a:p>
                <a:pPr marL="457200" lvl="1" indent="0">
                  <a:buNone/>
                </a:pPr>
                <a:endParaRPr lang="vi-VN" sz="3200" b="1" dirty="0" smtClean="0">
                  <a:solidFill>
                    <a:srgbClr val="2602BE"/>
                  </a:solidFill>
                  <a:latin typeface="+mj-lt"/>
                  <a:cs typeface="Times New Roman" pitchFamily="18" charset="0"/>
                </a:endParaRPr>
              </a:p>
              <a:p>
                <a:pPr marL="457200" lvl="1" indent="0">
                  <a:buNone/>
                </a:pPr>
                <a:r>
                  <a:rPr lang="en-US" sz="3200" b="1"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A. </a:t>
                </a:r>
                <a14:m>
                  <m:oMath xmlns:m="http://schemas.openxmlformats.org/officeDocument/2006/math">
                    <m:f>
                      <m:fPr>
                        <m:ctrlPr>
                          <a:rPr lang="en-US" sz="3200" b="1" i="1">
                            <a:latin typeface="Cambria Math" panose="02040503050406030204" pitchFamily="18" charset="0"/>
                          </a:rPr>
                        </m:ctrlPr>
                      </m:fPr>
                      <m:num>
                        <m:r>
                          <a:rPr lang="vi-VN" sz="3200" b="1" i="1" smtClean="0">
                            <a:latin typeface="Cambria Math"/>
                          </a:rPr>
                          <m:t>𝟑</m:t>
                        </m:r>
                      </m:num>
                      <m:den>
                        <m:r>
                          <a:rPr lang="vi-VN" sz="3200" b="1" i="1" smtClean="0">
                            <a:latin typeface="Cambria Math"/>
                          </a:rPr>
                          <m:t>𝟒</m:t>
                        </m:r>
                      </m:den>
                    </m:f>
                    <m:r>
                      <a:rPr lang="en-US" sz="3200" b="1"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vi-VN" sz="3200" b="1" i="1" smtClean="0">
                            <a:latin typeface="Cambria Math"/>
                          </a:rPr>
                          <m:t>𝟐</m:t>
                        </m:r>
                      </m:num>
                      <m:den>
                        <m:r>
                          <a:rPr lang="vi-VN" sz="3200" b="1" i="1" smtClean="0">
                            <a:latin typeface="Cambria Math"/>
                          </a:rPr>
                          <m:t>𝟑</m:t>
                        </m:r>
                      </m:den>
                    </m:f>
                    <m:r>
                      <a:rPr lang="en-US" sz="3200" b="1"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vi-VN" sz="3200" b="1" i="1" smtClean="0">
                            <a:latin typeface="Cambria Math"/>
                          </a:rPr>
                          <m:t>𝟒</m:t>
                        </m:r>
                      </m:num>
                      <m:den>
                        <m:r>
                          <a:rPr lang="vi-VN" sz="3200" b="1" i="1" smtClean="0">
                            <a:latin typeface="Cambria Math"/>
                          </a:rPr>
                          <m:t>𝟑</m:t>
                        </m:r>
                      </m:den>
                    </m:f>
                    <m:r>
                      <a:rPr lang="en-US" sz="3200" b="1"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vi-VN" sz="3200" b="1" i="1" smtClean="0">
                            <a:latin typeface="Cambria Math"/>
                          </a:rPr>
                          <m:t>𝟑</m:t>
                        </m:r>
                      </m:num>
                      <m:den>
                        <m:r>
                          <a:rPr lang="vi-VN" sz="3200" b="1" i="1" smtClean="0">
                            <a:latin typeface="Cambria Math"/>
                          </a:rPr>
                          <m:t>𝟐</m:t>
                        </m:r>
                      </m:den>
                    </m:f>
                    <m:r>
                      <a:rPr lang="en-US" sz="3200" b="1" i="1">
                        <a:latin typeface="Cambria Math"/>
                      </a:rPr>
                      <m:t>.</m:t>
                    </m:r>
                  </m:oMath>
                </a14:m>
                <a:endParaRPr lang="en-US" sz="3200" dirty="0">
                  <a:latin typeface="Times New Roman" pitchFamily="18" charset="0"/>
                  <a:cs typeface="Times New Roman" pitchFamily="18" charset="0"/>
                </a:endParaRPr>
              </a:p>
              <a:p>
                <a:pPr marL="457200" lvl="1" indent="0">
                  <a:buNone/>
                </a:pP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3"/>
                <a:stretch>
                  <a:fillRect l="-1323" t="-2059" r="-1374"/>
                </a:stretch>
              </a:blipFill>
            </p:spPr>
            <p:txBody>
              <a:bodyPr/>
              <a:lstStyle/>
              <a:p>
                <a:r>
                  <a:rPr lang="en-US">
                    <a:noFill/>
                  </a:rPr>
                  <a:t> </a:t>
                </a:r>
              </a:p>
            </p:txBody>
          </p:sp>
        </mc:Fallback>
      </mc:AlternateContent>
      <p:sp>
        <p:nvSpPr>
          <p:cNvPr id="5" name="Oval 4"/>
          <p:cNvSpPr/>
          <p:nvPr/>
        </p:nvSpPr>
        <p:spPr>
          <a:xfrm>
            <a:off x="6259728" y="2560999"/>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C.</a:t>
            </a:r>
            <a:endParaRPr lang="en-US" sz="3200" b="1" dirty="0">
              <a:solidFill>
                <a:srgbClr val="CC0066"/>
              </a:solidFill>
              <a:latin typeface="+mj-lt"/>
            </a:endParaRPr>
          </a:p>
        </p:txBody>
      </p:sp>
      <p:sp>
        <p:nvSpPr>
          <p:cNvPr id="2" name="Rectangle 4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p:cNvGrpSpPr>
          <p:nvPr/>
        </p:nvGrpSpPr>
        <p:grpSpPr bwMode="auto">
          <a:xfrm>
            <a:off x="5431809" y="3475680"/>
            <a:ext cx="4476466" cy="3484678"/>
            <a:chOff x="7098" y="3489"/>
            <a:chExt cx="3894" cy="2477"/>
          </a:xfrm>
        </p:grpSpPr>
        <p:sp>
          <p:nvSpPr>
            <p:cNvPr id="7" name="AutoShape 39"/>
            <p:cNvSpPr>
              <a:spLocks noChangeShapeType="1"/>
            </p:cNvSpPr>
            <p:nvPr/>
          </p:nvSpPr>
          <p:spPr bwMode="auto">
            <a:xfrm>
              <a:off x="7366" y="4867"/>
              <a:ext cx="2684" cy="0"/>
            </a:xfrm>
            <a:prstGeom prst="straightConnector1">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8"/>
            <p:cNvSpPr>
              <a:spLocks noChangeShapeType="1"/>
            </p:cNvSpPr>
            <p:nvPr/>
          </p:nvSpPr>
          <p:spPr bwMode="auto">
            <a:xfrm>
              <a:off x="8723" y="4858"/>
              <a:ext cx="763" cy="368"/>
            </a:xfrm>
            <a:prstGeom prst="straightConnector1">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7"/>
            <p:cNvSpPr>
              <a:spLocks noChangeShapeType="1"/>
            </p:cNvSpPr>
            <p:nvPr/>
          </p:nvSpPr>
          <p:spPr bwMode="auto">
            <a:xfrm flipV="1">
              <a:off x="8933" y="4858"/>
              <a:ext cx="1117" cy="751"/>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6"/>
            <p:cNvSpPr>
              <a:spLocks noChangeShapeType="1"/>
            </p:cNvSpPr>
            <p:nvPr/>
          </p:nvSpPr>
          <p:spPr bwMode="auto">
            <a:xfrm>
              <a:off x="9411" y="3732"/>
              <a:ext cx="1327" cy="0"/>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35"/>
            <p:cNvSpPr>
              <a:spLocks noChangeShapeType="1"/>
            </p:cNvSpPr>
            <p:nvPr/>
          </p:nvSpPr>
          <p:spPr bwMode="auto">
            <a:xfrm>
              <a:off x="9411" y="3732"/>
              <a:ext cx="763" cy="368"/>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4"/>
            <p:cNvSpPr>
              <a:spLocks noChangeShapeType="1"/>
            </p:cNvSpPr>
            <p:nvPr/>
          </p:nvSpPr>
          <p:spPr bwMode="auto">
            <a:xfrm flipV="1">
              <a:off x="10174" y="3732"/>
              <a:ext cx="564" cy="368"/>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33"/>
            <p:cNvSpPr>
              <a:spLocks noChangeShapeType="1"/>
            </p:cNvSpPr>
            <p:nvPr/>
          </p:nvSpPr>
          <p:spPr bwMode="auto">
            <a:xfrm flipH="1">
              <a:off x="9067" y="3732"/>
              <a:ext cx="344" cy="563"/>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2"/>
            <p:cNvSpPr>
              <a:spLocks noChangeShapeType="1"/>
            </p:cNvSpPr>
            <p:nvPr/>
          </p:nvSpPr>
          <p:spPr bwMode="auto">
            <a:xfrm flipH="1">
              <a:off x="9494" y="4100"/>
              <a:ext cx="688" cy="1126"/>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31"/>
            <p:cNvSpPr>
              <a:spLocks noChangeShapeType="1"/>
            </p:cNvSpPr>
            <p:nvPr/>
          </p:nvSpPr>
          <p:spPr bwMode="auto">
            <a:xfrm flipH="1">
              <a:off x="10046" y="3732"/>
              <a:ext cx="688" cy="1126"/>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0"/>
            <p:cNvSpPr>
              <a:spLocks noChangeShapeType="1"/>
            </p:cNvSpPr>
            <p:nvPr/>
          </p:nvSpPr>
          <p:spPr bwMode="auto">
            <a:xfrm flipH="1">
              <a:off x="8933" y="3732"/>
              <a:ext cx="1801" cy="1877"/>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29"/>
            <p:cNvSpPr>
              <a:spLocks noChangeArrowheads="1"/>
            </p:cNvSpPr>
            <p:nvPr/>
          </p:nvSpPr>
          <p:spPr bwMode="auto">
            <a:xfrm>
              <a:off x="9385" y="3700"/>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28"/>
            <p:cNvSpPr>
              <a:spLocks noChangeArrowheads="1"/>
            </p:cNvSpPr>
            <p:nvPr/>
          </p:nvSpPr>
          <p:spPr bwMode="auto">
            <a:xfrm>
              <a:off x="10703" y="3700"/>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27"/>
            <p:cNvSpPr>
              <a:spLocks noChangeArrowheads="1"/>
            </p:cNvSpPr>
            <p:nvPr/>
          </p:nvSpPr>
          <p:spPr bwMode="auto">
            <a:xfrm>
              <a:off x="10155" y="4071"/>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6"/>
            <p:cNvSpPr>
              <a:spLocks noChangeArrowheads="1"/>
            </p:cNvSpPr>
            <p:nvPr/>
          </p:nvSpPr>
          <p:spPr bwMode="auto">
            <a:xfrm>
              <a:off x="10013" y="4828"/>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25"/>
            <p:cNvSpPr>
              <a:spLocks noChangeArrowheads="1"/>
            </p:cNvSpPr>
            <p:nvPr/>
          </p:nvSpPr>
          <p:spPr bwMode="auto">
            <a:xfrm>
              <a:off x="9465" y="5199"/>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2" name="Object 21"/>
            <p:cNvGraphicFramePr>
              <a:graphicFrameLocks noChangeAspect="1"/>
            </p:cNvGraphicFramePr>
            <p:nvPr/>
          </p:nvGraphicFramePr>
          <p:xfrm>
            <a:off x="10030" y="4858"/>
            <a:ext cx="300" cy="282"/>
          </p:xfrm>
          <a:graphic>
            <a:graphicData uri="http://schemas.openxmlformats.org/presentationml/2006/ole">
              <mc:AlternateContent xmlns:mc="http://schemas.openxmlformats.org/markup-compatibility/2006">
                <mc:Choice xmlns:v="urn:schemas-microsoft-com:vml" Requires="v">
                  <p:oleObj spid="_x0000_s2270" name="Equation" r:id="rId4" imgW="190500" imgH="177800" progId="Equation.DSMT4">
                    <p:embed/>
                  </p:oleObj>
                </mc:Choice>
                <mc:Fallback>
                  <p:oleObj name="Equation" r:id="rId4" imgW="1905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0" y="4858"/>
                          <a:ext cx="300"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10752" y="3509"/>
            <a:ext cx="240" cy="282"/>
          </p:xfrm>
          <a:graphic>
            <a:graphicData uri="http://schemas.openxmlformats.org/presentationml/2006/ole">
              <mc:AlternateContent xmlns:mc="http://schemas.openxmlformats.org/markup-compatibility/2006">
                <mc:Choice xmlns:v="urn:schemas-microsoft-com:vml" Requires="v">
                  <p:oleObj spid="_x0000_s2271" name="Equation" r:id="rId6" imgW="152400" imgH="177800" progId="Equation.DSMT4">
                    <p:embed/>
                  </p:oleObj>
                </mc:Choice>
                <mc:Fallback>
                  <p:oleObj name="Equation" r:id="rId6" imgW="1524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2" y="3509"/>
                          <a:ext cx="240"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9349" y="5243"/>
            <a:ext cx="279" cy="263"/>
          </p:xfrm>
          <a:graphic>
            <a:graphicData uri="http://schemas.openxmlformats.org/presentationml/2006/ole">
              <mc:AlternateContent xmlns:mc="http://schemas.openxmlformats.org/markup-compatibility/2006">
                <mc:Choice xmlns:v="urn:schemas-microsoft-com:vml" Requires="v">
                  <p:oleObj spid="_x0000_s2272" name="Equation" r:id="rId8" imgW="177569" imgH="164885" progId="Equation.DSMT4">
                    <p:embed/>
                  </p:oleObj>
                </mc:Choice>
                <mc:Fallback>
                  <p:oleObj name="Equation" r:id="rId8" imgW="177569" imgH="16488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9" y="5243"/>
                          <a:ext cx="279"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9844" y="4012"/>
            <a:ext cx="240" cy="263"/>
          </p:xfrm>
          <a:graphic>
            <a:graphicData uri="http://schemas.openxmlformats.org/presentationml/2006/ole">
              <mc:AlternateContent xmlns:mc="http://schemas.openxmlformats.org/markup-compatibility/2006">
                <mc:Choice xmlns:v="urn:schemas-microsoft-com:vml" Requires="v">
                  <p:oleObj spid="_x0000_s2273" name="Equation" r:id="rId10" imgW="152400" imgH="165100" progId="Equation.DSMT4">
                    <p:embed/>
                  </p:oleObj>
                </mc:Choice>
                <mc:Fallback>
                  <p:oleObj name="Equation" r:id="rId10" imgW="152400" imgH="165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44" y="4012"/>
                          <a:ext cx="24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nvGraphicFramePr>
          <p:xfrm>
            <a:off x="8507" y="4867"/>
            <a:ext cx="279" cy="263"/>
          </p:xfrm>
          <a:graphic>
            <a:graphicData uri="http://schemas.openxmlformats.org/presentationml/2006/ole">
              <mc:AlternateContent xmlns:mc="http://schemas.openxmlformats.org/markup-compatibility/2006">
                <mc:Choice xmlns:v="urn:schemas-microsoft-com:vml" Requires="v">
                  <p:oleObj spid="_x0000_s2274" name="Equation" r:id="rId12" imgW="177569" imgH="164885" progId="Equation.DSMT4">
                    <p:embed/>
                  </p:oleObj>
                </mc:Choice>
                <mc:Fallback>
                  <p:oleObj name="Equation" r:id="rId12" imgW="177569" imgH="16488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07" y="4867"/>
                          <a:ext cx="279"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nvGraphicFramePr>
          <p:xfrm>
            <a:off x="9166" y="3489"/>
            <a:ext cx="240" cy="263"/>
          </p:xfrm>
          <a:graphic>
            <a:graphicData uri="http://schemas.openxmlformats.org/presentationml/2006/ole">
              <mc:AlternateContent xmlns:mc="http://schemas.openxmlformats.org/markup-compatibility/2006">
                <mc:Choice xmlns:v="urn:schemas-microsoft-com:vml" Requires="v">
                  <p:oleObj spid="_x0000_s2275" name="Equation" r:id="rId14" imgW="152400" imgH="165100" progId="Equation.DSMT4">
                    <p:embed/>
                  </p:oleObj>
                </mc:Choice>
                <mc:Fallback>
                  <p:oleObj name="Equation" r:id="rId14" imgW="1524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6" y="3489"/>
                          <a:ext cx="24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AutoShape 18"/>
            <p:cNvSpPr>
              <a:spLocks noChangeShapeType="1"/>
            </p:cNvSpPr>
            <p:nvPr/>
          </p:nvSpPr>
          <p:spPr bwMode="auto">
            <a:xfrm flipV="1">
              <a:off x="9049" y="3732"/>
              <a:ext cx="1689" cy="567"/>
            </a:xfrm>
            <a:prstGeom prst="straightConnector1">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17"/>
            <p:cNvSpPr>
              <a:spLocks noChangeShapeType="1"/>
            </p:cNvSpPr>
            <p:nvPr/>
          </p:nvSpPr>
          <p:spPr bwMode="auto">
            <a:xfrm>
              <a:off x="9057" y="4295"/>
              <a:ext cx="776" cy="374"/>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16"/>
            <p:cNvSpPr>
              <a:spLocks noChangeShapeType="1"/>
            </p:cNvSpPr>
            <p:nvPr/>
          </p:nvSpPr>
          <p:spPr bwMode="auto">
            <a:xfrm>
              <a:off x="7359" y="4862"/>
              <a:ext cx="1585" cy="764"/>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Oval 15"/>
            <p:cNvSpPr>
              <a:spLocks noChangeArrowheads="1"/>
            </p:cNvSpPr>
            <p:nvPr/>
          </p:nvSpPr>
          <p:spPr bwMode="auto">
            <a:xfrm>
              <a:off x="8906" y="5585"/>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2" name="Object 31"/>
            <p:cNvGraphicFramePr>
              <a:graphicFrameLocks noChangeAspect="1"/>
            </p:cNvGraphicFramePr>
            <p:nvPr/>
          </p:nvGraphicFramePr>
          <p:xfrm>
            <a:off x="8734" y="5642"/>
            <a:ext cx="240" cy="324"/>
          </p:xfrm>
          <a:graphic>
            <a:graphicData uri="http://schemas.openxmlformats.org/presentationml/2006/ole">
              <mc:AlternateContent xmlns:mc="http://schemas.openxmlformats.org/markup-compatibility/2006">
                <mc:Choice xmlns:v="urn:schemas-microsoft-com:vml" Requires="v">
                  <p:oleObj spid="_x0000_s2276" name="Equation" r:id="rId16" imgW="152400" imgH="203200" progId="Equation.DSMT4">
                    <p:embed/>
                  </p:oleObj>
                </mc:Choice>
                <mc:Fallback>
                  <p:oleObj name="Equation" r:id="rId16" imgW="1524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34" y="5642"/>
                          <a:ext cx="240" cy="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nvGraphicFramePr>
          <p:xfrm>
            <a:off x="7098" y="4718"/>
            <a:ext cx="240" cy="263"/>
          </p:xfrm>
          <a:graphic>
            <a:graphicData uri="http://schemas.openxmlformats.org/presentationml/2006/ole">
              <mc:AlternateContent xmlns:mc="http://schemas.openxmlformats.org/markup-compatibility/2006">
                <mc:Choice xmlns:v="urn:schemas-microsoft-com:vml" Requires="v">
                  <p:oleObj spid="_x0000_s2277" name="Equation" r:id="rId18" imgW="152400" imgH="165100" progId="Equation.DSMT4">
                    <p:embed/>
                  </p:oleObj>
                </mc:Choice>
                <mc:Fallback>
                  <p:oleObj name="Equation" r:id="rId18" imgW="152400" imgH="1651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98" y="4718"/>
                          <a:ext cx="24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Oval 12"/>
            <p:cNvSpPr>
              <a:spLocks noChangeArrowheads="1"/>
            </p:cNvSpPr>
            <p:nvPr/>
          </p:nvSpPr>
          <p:spPr bwMode="auto">
            <a:xfrm>
              <a:off x="9804" y="4641"/>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5" name="Object 34"/>
            <p:cNvGraphicFramePr>
              <a:graphicFrameLocks noChangeAspect="1"/>
            </p:cNvGraphicFramePr>
            <p:nvPr/>
          </p:nvGraphicFramePr>
          <p:xfrm>
            <a:off x="9823" y="4568"/>
            <a:ext cx="279" cy="282"/>
          </p:xfrm>
          <a:graphic>
            <a:graphicData uri="http://schemas.openxmlformats.org/presentationml/2006/ole">
              <mc:AlternateContent xmlns:mc="http://schemas.openxmlformats.org/markup-compatibility/2006">
                <mc:Choice xmlns:v="urn:schemas-microsoft-com:vml" Requires="v">
                  <p:oleObj spid="_x0000_s2278" name="Equation" r:id="rId20" imgW="177569" imgH="177569" progId="Equation.DSMT4">
                    <p:embed/>
                  </p:oleObj>
                </mc:Choice>
                <mc:Fallback>
                  <p:oleObj name="Equation" r:id="rId20" imgW="177569" imgH="177569"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23" y="4568"/>
                          <a:ext cx="279"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p:cNvGraphicFramePr>
              <a:graphicFrameLocks noChangeAspect="1"/>
            </p:cNvGraphicFramePr>
            <p:nvPr/>
          </p:nvGraphicFramePr>
          <p:xfrm>
            <a:off x="8841" y="3998"/>
            <a:ext cx="320" cy="263"/>
          </p:xfrm>
          <a:graphic>
            <a:graphicData uri="http://schemas.openxmlformats.org/presentationml/2006/ole">
              <mc:AlternateContent xmlns:mc="http://schemas.openxmlformats.org/markup-compatibility/2006">
                <mc:Choice xmlns:v="urn:schemas-microsoft-com:vml" Requires="v">
                  <p:oleObj spid="_x0000_s2279" name="Equation" r:id="rId22" imgW="203200" imgH="165100" progId="Equation.DSMT4">
                    <p:embed/>
                  </p:oleObj>
                </mc:Choice>
                <mc:Fallback>
                  <p:oleObj name="Equation" r:id="rId22" imgW="203200" imgH="1651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41" y="3998"/>
                          <a:ext cx="32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AutoShape 9"/>
            <p:cNvSpPr>
              <a:spLocks noChangeShapeType="1"/>
            </p:cNvSpPr>
            <p:nvPr/>
          </p:nvSpPr>
          <p:spPr bwMode="auto">
            <a:xfrm flipV="1">
              <a:off x="9057" y="4290"/>
              <a:ext cx="1335" cy="0"/>
            </a:xfrm>
            <a:prstGeom prst="straightConnector1">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8"/>
            <p:cNvSpPr>
              <a:spLocks noChangeArrowheads="1"/>
            </p:cNvSpPr>
            <p:nvPr/>
          </p:nvSpPr>
          <p:spPr bwMode="auto">
            <a:xfrm>
              <a:off x="10364" y="4268"/>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9" name="Object 38"/>
            <p:cNvGraphicFramePr>
              <a:graphicFrameLocks noChangeAspect="1"/>
            </p:cNvGraphicFramePr>
            <p:nvPr/>
          </p:nvGraphicFramePr>
          <p:xfrm>
            <a:off x="10417" y="4203"/>
            <a:ext cx="200" cy="263"/>
          </p:xfrm>
          <a:graphic>
            <a:graphicData uri="http://schemas.openxmlformats.org/presentationml/2006/ole">
              <mc:AlternateContent xmlns:mc="http://schemas.openxmlformats.org/markup-compatibility/2006">
                <mc:Choice xmlns:v="urn:schemas-microsoft-com:vml" Requires="v">
                  <p:oleObj spid="_x0000_s2280" name="Equation" r:id="rId24" imgW="126780" imgH="164814" progId="Equation.DSMT4">
                    <p:embed/>
                  </p:oleObj>
                </mc:Choice>
                <mc:Fallback>
                  <p:oleObj name="Equation" r:id="rId24" imgW="126780" imgH="164814"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17" y="4203"/>
                          <a:ext cx="20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AutoShape 6"/>
            <p:cNvSpPr>
              <a:spLocks noChangeShapeType="1"/>
            </p:cNvSpPr>
            <p:nvPr/>
          </p:nvSpPr>
          <p:spPr bwMode="auto">
            <a:xfrm flipH="1">
              <a:off x="8723" y="4290"/>
              <a:ext cx="347" cy="568"/>
            </a:xfrm>
            <a:prstGeom prst="straightConnector1">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5"/>
            <p:cNvSpPr>
              <a:spLocks noChangeShapeType="1"/>
            </p:cNvSpPr>
            <p:nvPr/>
          </p:nvSpPr>
          <p:spPr bwMode="auto">
            <a:xfrm flipV="1">
              <a:off x="7366" y="4296"/>
              <a:ext cx="1691" cy="568"/>
            </a:xfrm>
            <a:prstGeom prst="straightConnector1">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4"/>
            <p:cNvSpPr>
              <a:spLocks noChangeArrowheads="1"/>
            </p:cNvSpPr>
            <p:nvPr/>
          </p:nvSpPr>
          <p:spPr bwMode="auto">
            <a:xfrm>
              <a:off x="9035" y="4268"/>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3"/>
            <p:cNvSpPr>
              <a:spLocks noChangeArrowheads="1"/>
            </p:cNvSpPr>
            <p:nvPr/>
          </p:nvSpPr>
          <p:spPr bwMode="auto">
            <a:xfrm>
              <a:off x="7338" y="4835"/>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
            <p:cNvSpPr>
              <a:spLocks noChangeArrowheads="1"/>
            </p:cNvSpPr>
            <p:nvPr/>
          </p:nvSpPr>
          <p:spPr bwMode="auto">
            <a:xfrm>
              <a:off x="8695" y="4828"/>
              <a:ext cx="57" cy="57"/>
            </a:xfrm>
            <a:prstGeom prst="ellipse">
              <a:avLst/>
            </a:prstGeom>
            <a:solidFill>
              <a:srgbClr val="C00000"/>
            </a:solidFill>
            <a:ln>
              <a:noFill/>
            </a:ln>
            <a:extLst>
              <a:ext uri="{91240B29-F687-4F45-9708-019B960494DF}">
                <a14:hiddenLine xmlns:a14="http://schemas.microsoft.com/office/drawing/2010/main" w="12700">
                  <a:solidFill>
                    <a:srgbClr val="000099"/>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Left Arrow 46">
            <a:hlinkClick r:id="rId26"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48" name="Right Arrow 47">
            <a:hlinkClick r:id="rId27"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14</a:t>
                </a:r>
                <a:r>
                  <a:rPr lang="fr-FR" sz="3200" b="1" dirty="0" smtClean="0">
                    <a:solidFill>
                      <a:srgbClr val="FF0000"/>
                    </a:solidFill>
                  </a:rPr>
                  <a:t>:</a:t>
                </a:r>
                <a:r>
                  <a:rPr lang="vi-VN" sz="3200" b="1" dirty="0" smtClean="0"/>
                  <a:t> </a:t>
                </a:r>
                <a:r>
                  <a:rPr lang="en-US" sz="3200" dirty="0"/>
                  <a:t>Cho </a:t>
                </a:r>
                <a:r>
                  <a:rPr lang="en-US" sz="3200" dirty="0" err="1"/>
                  <a:t>khối</a:t>
                </a:r>
                <a:r>
                  <a:rPr lang="en-US" sz="3200" dirty="0"/>
                  <a:t> </a:t>
                </a:r>
                <a:r>
                  <a:rPr lang="en-US" sz="3200" dirty="0" err="1"/>
                  <a:t>tứ</a:t>
                </a:r>
                <a:r>
                  <a:rPr lang="en-US" sz="3200" dirty="0"/>
                  <a:t> </a:t>
                </a:r>
                <a:r>
                  <a:rPr lang="en-US" sz="3200" dirty="0" err="1"/>
                  <a:t>diện</a:t>
                </a:r>
                <a:r>
                  <a:rPr lang="en-US" sz="3200" dirty="0"/>
                  <a:t> </a:t>
                </a:r>
                <a:r>
                  <a:rPr lang="en-US" sz="3200" dirty="0" err="1"/>
                  <a:t>có</a:t>
                </a:r>
                <a:r>
                  <a:rPr lang="en-US" sz="3200" dirty="0"/>
                  <a:t> </a:t>
                </a:r>
                <a:r>
                  <a:rPr lang="en-US" sz="3200" dirty="0" err="1"/>
                  <a:t>thể</a:t>
                </a:r>
                <a:r>
                  <a:rPr lang="en-US" sz="3200" dirty="0"/>
                  <a:t> </a:t>
                </a:r>
                <a:r>
                  <a:rPr lang="en-US" sz="3200" dirty="0" err="1"/>
                  <a:t>tích</a:t>
                </a:r>
                <a:r>
                  <a:rPr lang="en-US" sz="3200" dirty="0"/>
                  <a:t> </a:t>
                </a:r>
                <a14:m>
                  <m:oMath xmlns:m="http://schemas.openxmlformats.org/officeDocument/2006/math">
                    <m:r>
                      <a:rPr lang="en-US" sz="3200" i="1">
                        <a:latin typeface="Cambria Math"/>
                      </a:rPr>
                      <m:t>𝑉</m:t>
                    </m:r>
                  </m:oMath>
                </a14:m>
                <a:r>
                  <a:rPr lang="en-US" sz="3200" dirty="0"/>
                  <a:t>. </a:t>
                </a:r>
                <a:r>
                  <a:rPr lang="en-US" sz="3200" dirty="0" err="1"/>
                  <a:t>Gọi</a:t>
                </a:r>
                <a:r>
                  <a:rPr lang="en-US" sz="3200" dirty="0"/>
                  <a:t> </a:t>
                </a:r>
                <a14:m>
                  <m:oMath xmlns:m="http://schemas.openxmlformats.org/officeDocument/2006/math">
                    <m:r>
                      <a:rPr lang="en-US" sz="3200" i="1">
                        <a:latin typeface="Cambria Math"/>
                      </a:rPr>
                      <m:t>𝑉</m:t>
                    </m:r>
                    <m:r>
                      <a:rPr lang="en-US" sz="3200" i="1">
                        <a:latin typeface="Cambria Math"/>
                      </a:rPr>
                      <m:t>′</m:t>
                    </m:r>
                  </m:oMath>
                </a14:m>
                <a:r>
                  <a:rPr lang="en-US" sz="3200" dirty="0"/>
                  <a:t> </a:t>
                </a:r>
                <a:r>
                  <a:rPr lang="en-US" sz="3200" dirty="0" err="1"/>
                  <a:t>là</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đa</a:t>
                </a:r>
                <a:r>
                  <a:rPr lang="en-US" sz="3200" dirty="0"/>
                  <a:t> </a:t>
                </a:r>
                <a:r>
                  <a:rPr lang="en-US" sz="3200" dirty="0" err="1"/>
                  <a:t>diện</a:t>
                </a:r>
                <a:r>
                  <a:rPr lang="en-US" sz="3200" dirty="0"/>
                  <a:t> </a:t>
                </a:r>
                <a:r>
                  <a:rPr lang="en-US" sz="3200" dirty="0" err="1"/>
                  <a:t>có</a:t>
                </a:r>
                <a:r>
                  <a:rPr lang="en-US" sz="3200" dirty="0"/>
                  <a:t> </a:t>
                </a:r>
                <a:r>
                  <a:rPr lang="en-US" sz="3200" dirty="0" err="1"/>
                  <a:t>các</a:t>
                </a:r>
                <a:r>
                  <a:rPr lang="en-US" sz="3200" dirty="0"/>
                  <a:t> </a:t>
                </a:r>
                <a:r>
                  <a:rPr lang="en-US" sz="3200" dirty="0" err="1"/>
                  <a:t>đỉnh</a:t>
                </a:r>
                <a:r>
                  <a:rPr lang="en-US" sz="3200" dirty="0"/>
                  <a:t> </a:t>
                </a:r>
                <a:r>
                  <a:rPr lang="en-US" sz="3200" dirty="0" err="1"/>
                  <a:t>là</a:t>
                </a:r>
                <a:r>
                  <a:rPr lang="en-US" sz="3200" dirty="0"/>
                  <a:t> </a:t>
                </a:r>
                <a:r>
                  <a:rPr lang="en-US" sz="3200" dirty="0" err="1"/>
                  <a:t>các</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r>
                  <a:rPr lang="en-US" sz="3200" dirty="0" err="1"/>
                  <a:t>các</a:t>
                </a:r>
                <a:r>
                  <a:rPr lang="en-US" sz="3200" dirty="0"/>
                  <a:t> </a:t>
                </a:r>
                <a:r>
                  <a:rPr lang="en-US" sz="3200" dirty="0" err="1"/>
                  <a:t>cạnh</a:t>
                </a:r>
                <a:r>
                  <a:rPr lang="en-US" sz="3200" dirty="0"/>
                  <a:t> </a:t>
                </a:r>
                <a:r>
                  <a:rPr lang="en-US" sz="3200" dirty="0" err="1"/>
                  <a:t>tứ</a:t>
                </a:r>
                <a:r>
                  <a:rPr lang="en-US" sz="3200" dirty="0"/>
                  <a:t> </a:t>
                </a:r>
                <a:r>
                  <a:rPr lang="en-US" sz="3200" dirty="0" err="1"/>
                  <a:t>diện</a:t>
                </a:r>
                <a:r>
                  <a:rPr lang="en-US" sz="3200" dirty="0"/>
                  <a:t> </a:t>
                </a:r>
                <a:r>
                  <a:rPr lang="en-US" sz="3200" dirty="0" err="1"/>
                  <a:t>đã</a:t>
                </a:r>
                <a:r>
                  <a:rPr lang="en-US" sz="3200" dirty="0"/>
                  <a:t> </a:t>
                </a:r>
                <a:r>
                  <a:rPr lang="en-US" sz="3200" dirty="0" err="1"/>
                  <a:t>cho</a:t>
                </a:r>
                <a:r>
                  <a:rPr lang="en-US" sz="3200" dirty="0"/>
                  <a:t>. </a:t>
                </a:r>
                <a:r>
                  <a:rPr lang="pt-BR" sz="3200" dirty="0"/>
                  <a:t>Tính tỷ số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𝑉</m:t>
                        </m:r>
                        <m:r>
                          <a:rPr lang="pt-BR" sz="3200" i="1">
                            <a:latin typeface="Cambria Math"/>
                          </a:rPr>
                          <m:t>′</m:t>
                        </m:r>
                      </m:num>
                      <m:den>
                        <m:r>
                          <a:rPr lang="en-US" sz="3200" i="1">
                            <a:latin typeface="Cambria Math"/>
                          </a:rPr>
                          <m:t>𝑉</m:t>
                        </m:r>
                      </m:den>
                    </m:f>
                  </m:oMath>
                </a14:m>
                <a:r>
                  <a:rPr lang="pt-BR" sz="3200" dirty="0"/>
                  <a:t>.</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latin typeface="Times New Roman" pitchFamily="18" charset="0"/>
                    <a:cs typeface="Times New Roman" pitchFamily="18" charset="0"/>
                  </a:rPr>
                  <a:t> </a:t>
                </a:r>
                <a:r>
                  <a:rPr lang="pt-BR" sz="3200" b="1" dirty="0">
                    <a:solidFill>
                      <a:srgbClr val="2602BE"/>
                    </a:solidFill>
                    <a:latin typeface="Times New Roman" pitchFamily="18" charset="0"/>
                    <a:cs typeface="Times New Roman" pitchFamily="18" charset="0"/>
                  </a:rPr>
                  <a:t>A.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𝑽</m:t>
                        </m:r>
                        <m:r>
                          <a:rPr lang="pt-BR" sz="3200" b="1" i="1">
                            <a:latin typeface="Cambria Math"/>
                          </a:rPr>
                          <m:t>′</m:t>
                        </m:r>
                      </m:num>
                      <m:den>
                        <m:r>
                          <a:rPr lang="en-US" sz="3200" b="1" i="1">
                            <a:latin typeface="Cambria Math"/>
                          </a:rPr>
                          <m:t>𝑽</m:t>
                        </m:r>
                      </m:den>
                    </m:f>
                    <m:r>
                      <a:rPr lang="pt-BR"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𝟒</m:t>
                        </m:r>
                      </m:den>
                    </m:f>
                  </m:oMath>
                </a14:m>
                <a:r>
                  <a:rPr lang="pt-B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pt-BR" sz="3200" b="1" dirty="0" smtClean="0">
                    <a:solidFill>
                      <a:srgbClr val="2602BE"/>
                    </a:solidFill>
                    <a:latin typeface="Times New Roman" pitchFamily="18" charset="0"/>
                    <a:cs typeface="Times New Roman" pitchFamily="18" charset="0"/>
                  </a:rPr>
                  <a:t>B</a:t>
                </a:r>
                <a:r>
                  <a:rPr lang="pt-BR" sz="3200" b="1" dirty="0">
                    <a:solidFill>
                      <a:srgbClr val="2602BE"/>
                    </a:solidFill>
                    <a:latin typeface="Times New Roman" pitchFamily="18" charset="0"/>
                    <a:cs typeface="Times New Roman" pitchFamily="18" charset="0"/>
                  </a:rPr>
                  <a:t>.</a:t>
                </a:r>
                <a:r>
                  <a:rPr lang="pt-BR"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𝑽</m:t>
                        </m:r>
                        <m:r>
                          <a:rPr lang="pt-BR" sz="3200" b="1" i="1">
                            <a:latin typeface="Cambria Math"/>
                          </a:rPr>
                          <m:t>′</m:t>
                        </m:r>
                      </m:num>
                      <m:den>
                        <m:r>
                          <a:rPr lang="en-US" sz="3200" b="1" i="1">
                            <a:latin typeface="Cambria Math"/>
                          </a:rPr>
                          <m:t>𝑽</m:t>
                        </m:r>
                      </m:den>
                    </m:f>
                    <m:r>
                      <a:rPr lang="pt-BR" sz="3200" b="1" i="1">
                        <a:latin typeface="Cambria Math"/>
                      </a:rPr>
                      <m:t>=</m:t>
                    </m:r>
                    <m:f>
                      <m:fPr>
                        <m:ctrlPr>
                          <a:rPr lang="en-US" sz="3200" b="1" i="1">
                            <a:latin typeface="Cambria Math" panose="02040503050406030204" pitchFamily="18" charset="0"/>
                          </a:rPr>
                        </m:ctrlPr>
                      </m:fPr>
                      <m:num>
                        <m:r>
                          <a:rPr lang="en-US" sz="3200" b="1" i="1">
                            <a:latin typeface="Cambria Math"/>
                          </a:rPr>
                          <m:t>𝟓</m:t>
                        </m:r>
                      </m:num>
                      <m:den>
                        <m:r>
                          <a:rPr lang="en-US" sz="3200" b="1" i="1">
                            <a:latin typeface="Cambria Math"/>
                          </a:rPr>
                          <m:t>𝟖</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𝑽</m:t>
                        </m:r>
                        <m:r>
                          <a:rPr lang="en-US" sz="3200" b="1" i="1">
                            <a:latin typeface="Cambria Math"/>
                          </a:rPr>
                          <m:t>′</m:t>
                        </m:r>
                      </m:num>
                      <m:den>
                        <m:r>
                          <a:rPr lang="en-US" sz="3200" b="1" i="1">
                            <a:latin typeface="Cambria Math"/>
                          </a:rPr>
                          <m:t>𝑽</m:t>
                        </m:r>
                      </m:den>
                    </m:f>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𝟖</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𝑽</m:t>
                        </m:r>
                        <m:r>
                          <a:rPr lang="en-US" sz="3200" b="1" i="1">
                            <a:latin typeface="Cambria Math"/>
                          </a:rPr>
                          <m:t>′</m:t>
                        </m:r>
                      </m:num>
                      <m:den>
                        <m:r>
                          <a:rPr lang="en-US" sz="3200" b="1" i="1">
                            <a:latin typeface="Cambria Math"/>
                          </a:rPr>
                          <m:t>𝑽</m:t>
                        </m:r>
                      </m:den>
                    </m:f>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𝟐</m:t>
                        </m:r>
                      </m:den>
                    </m:f>
                  </m:oMath>
                </a14:m>
                <a:r>
                  <a:rPr lang="en-US" sz="3200" dirty="0">
                    <a:latin typeface="Times New Roman" pitchFamily="18" charset="0"/>
                    <a:cs typeface="Times New Roman" pitchFamily="18" charset="0"/>
                  </a:rPr>
                  <a:t>.</a:t>
                </a:r>
              </a:p>
              <a:p>
                <a:pPr marL="457200" lvl="1" indent="0">
                  <a:buNone/>
                </a:pP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r="-458"/>
                </a:stretch>
              </a:blipFill>
            </p:spPr>
            <p:txBody>
              <a:bodyPr/>
              <a:lstStyle/>
              <a:p>
                <a:r>
                  <a:rPr lang="en-US">
                    <a:noFill/>
                  </a:rPr>
                  <a:t> </a:t>
                </a:r>
              </a:p>
            </p:txBody>
          </p:sp>
        </mc:Fallback>
      </mc:AlternateContent>
      <p:sp>
        <p:nvSpPr>
          <p:cNvPr id="5" name="Oval 4"/>
          <p:cNvSpPr/>
          <p:nvPr/>
        </p:nvSpPr>
        <p:spPr>
          <a:xfrm>
            <a:off x="9828604" y="2191565"/>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D</a:t>
            </a:r>
            <a:r>
              <a:rPr lang="vi-VN" sz="3200" dirty="0" smtClean="0">
                <a:solidFill>
                  <a:srgbClr val="CC0066"/>
                </a:solidFill>
                <a:latin typeface="+mj-lt"/>
              </a:rPr>
              <a:t>.</a:t>
            </a:r>
            <a:endParaRPr lang="en-US" sz="3200" dirty="0">
              <a:solidFill>
                <a:srgbClr val="CC0066"/>
              </a:solidFill>
              <a:latin typeface="+mj-lt"/>
            </a:endParaRPr>
          </a:p>
        </p:txBody>
      </p:sp>
      <p:sp>
        <p:nvSpPr>
          <p:cNvPr id="2" name="Rectangle 3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6"/>
          <p:cNvGrpSpPr>
            <a:grpSpLocks/>
          </p:cNvGrpSpPr>
          <p:nvPr/>
        </p:nvGrpSpPr>
        <p:grpSpPr bwMode="auto">
          <a:xfrm>
            <a:off x="5614475" y="3119032"/>
            <a:ext cx="4558353" cy="3648797"/>
            <a:chOff x="21855" y="47122"/>
            <a:chExt cx="21600" cy="21600"/>
          </a:xfrm>
        </p:grpSpPr>
        <p:sp>
          <p:nvSpPr>
            <p:cNvPr id="7" name="Text Box 167"/>
            <p:cNvSpPr txBox="1">
              <a:spLocks noChangeArrowheads="1"/>
            </p:cNvSpPr>
            <p:nvPr/>
          </p:nvSpPr>
          <p:spPr bwMode="auto">
            <a:xfrm>
              <a:off x="24778" y="51435"/>
              <a:ext cx="3250" cy="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Q</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68"/>
            <p:cNvSpPr txBox="1">
              <a:spLocks noChangeArrowheads="1"/>
            </p:cNvSpPr>
            <p:nvPr/>
          </p:nvSpPr>
          <p:spPr bwMode="auto">
            <a:xfrm>
              <a:off x="34929" y="51435"/>
              <a:ext cx="2212" cy="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9"/>
            <p:cNvSpPr txBox="1">
              <a:spLocks noChangeArrowheads="1"/>
            </p:cNvSpPr>
            <p:nvPr/>
          </p:nvSpPr>
          <p:spPr bwMode="auto">
            <a:xfrm>
              <a:off x="35538" y="61269"/>
              <a:ext cx="2853" cy="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70"/>
            <p:cNvSpPr txBox="1">
              <a:spLocks noChangeArrowheads="1"/>
            </p:cNvSpPr>
            <p:nvPr/>
          </p:nvSpPr>
          <p:spPr bwMode="auto">
            <a:xfrm>
              <a:off x="25306" y="61306"/>
              <a:ext cx="3423" cy="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71"/>
            <p:cNvSpPr txBox="1">
              <a:spLocks noChangeArrowheads="1"/>
            </p:cNvSpPr>
            <p:nvPr/>
          </p:nvSpPr>
          <p:spPr bwMode="auto">
            <a:xfrm>
              <a:off x="40673" y="56895"/>
              <a:ext cx="2782" cy="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72"/>
            <p:cNvSpPr txBox="1">
              <a:spLocks noChangeArrowheads="1"/>
            </p:cNvSpPr>
            <p:nvPr/>
          </p:nvSpPr>
          <p:spPr bwMode="auto">
            <a:xfrm>
              <a:off x="28979" y="65454"/>
              <a:ext cx="2809" cy="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73"/>
            <p:cNvSpPr txBox="1">
              <a:spLocks noChangeArrowheads="1"/>
            </p:cNvSpPr>
            <p:nvPr/>
          </p:nvSpPr>
          <p:spPr bwMode="auto">
            <a:xfrm>
              <a:off x="21855" y="56377"/>
              <a:ext cx="3222" cy="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74"/>
            <p:cNvSpPr txBox="1">
              <a:spLocks noChangeArrowheads="1"/>
            </p:cNvSpPr>
            <p:nvPr/>
          </p:nvSpPr>
          <p:spPr bwMode="auto">
            <a:xfrm>
              <a:off x="27550" y="47122"/>
              <a:ext cx="2837" cy="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75"/>
            <p:cNvSpPr txBox="1">
              <a:spLocks noChangeArrowheads="1"/>
            </p:cNvSpPr>
            <p:nvPr/>
          </p:nvSpPr>
          <p:spPr bwMode="auto">
            <a:xfrm>
              <a:off x="28246" y="56193"/>
              <a:ext cx="2891" cy="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76"/>
            <p:cNvSpPr txBox="1">
              <a:spLocks noChangeArrowheads="1"/>
            </p:cNvSpPr>
            <p:nvPr/>
          </p:nvSpPr>
          <p:spPr bwMode="auto">
            <a:xfrm>
              <a:off x="32098" y="56285"/>
              <a:ext cx="2837" cy="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utoShape 177"/>
            <p:cNvSpPr>
              <a:spLocks noChangeShapeType="1"/>
            </p:cNvSpPr>
            <p:nvPr/>
          </p:nvSpPr>
          <p:spPr bwMode="auto">
            <a:xfrm>
              <a:off x="24208" y="58184"/>
              <a:ext cx="6303" cy="788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78"/>
            <p:cNvSpPr>
              <a:spLocks noChangeShapeType="1"/>
            </p:cNvSpPr>
            <p:nvPr/>
          </p:nvSpPr>
          <p:spPr bwMode="auto">
            <a:xfrm flipV="1">
              <a:off x="30512" y="58184"/>
              <a:ext cx="9955" cy="788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79"/>
            <p:cNvSpPr>
              <a:spLocks noChangeShapeType="1"/>
            </p:cNvSpPr>
            <p:nvPr/>
          </p:nvSpPr>
          <p:spPr bwMode="auto">
            <a:xfrm flipH="1">
              <a:off x="24208" y="58184"/>
              <a:ext cx="16258" cy="0"/>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80"/>
            <p:cNvSpPr>
              <a:spLocks noChangeShapeType="1"/>
            </p:cNvSpPr>
            <p:nvPr/>
          </p:nvSpPr>
          <p:spPr bwMode="auto">
            <a:xfrm flipH="1">
              <a:off x="24208" y="48655"/>
              <a:ext cx="5369" cy="9529"/>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1"/>
            <p:cNvSpPr>
              <a:spLocks noChangeShapeType="1"/>
            </p:cNvSpPr>
            <p:nvPr/>
          </p:nvSpPr>
          <p:spPr bwMode="auto">
            <a:xfrm>
              <a:off x="29577" y="48655"/>
              <a:ext cx="935" cy="1741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82"/>
            <p:cNvSpPr>
              <a:spLocks noChangeShapeType="1"/>
            </p:cNvSpPr>
            <p:nvPr/>
          </p:nvSpPr>
          <p:spPr bwMode="auto">
            <a:xfrm>
              <a:off x="29577" y="48655"/>
              <a:ext cx="10890" cy="9529"/>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83"/>
            <p:cNvSpPr>
              <a:spLocks noChangeShapeType="1"/>
            </p:cNvSpPr>
            <p:nvPr/>
          </p:nvSpPr>
          <p:spPr bwMode="auto">
            <a:xfrm>
              <a:off x="34864" y="53328"/>
              <a:ext cx="467" cy="898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84"/>
            <p:cNvSpPr>
              <a:spLocks noChangeShapeType="1"/>
            </p:cNvSpPr>
            <p:nvPr/>
          </p:nvSpPr>
          <p:spPr bwMode="auto">
            <a:xfrm flipH="1">
              <a:off x="27322" y="62308"/>
              <a:ext cx="8010" cy="0"/>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85"/>
            <p:cNvSpPr>
              <a:spLocks noChangeShapeType="1"/>
            </p:cNvSpPr>
            <p:nvPr/>
          </p:nvSpPr>
          <p:spPr bwMode="auto">
            <a:xfrm flipH="1" flipV="1">
              <a:off x="26773" y="53328"/>
              <a:ext cx="549" cy="898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186"/>
            <p:cNvSpPr>
              <a:spLocks noChangeShapeType="1"/>
            </p:cNvSpPr>
            <p:nvPr/>
          </p:nvSpPr>
          <p:spPr bwMode="auto">
            <a:xfrm>
              <a:off x="26773" y="53328"/>
              <a:ext cx="8091" cy="0"/>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187"/>
            <p:cNvSpPr>
              <a:spLocks noChangeShapeType="1"/>
            </p:cNvSpPr>
            <p:nvPr/>
          </p:nvSpPr>
          <p:spPr bwMode="auto">
            <a:xfrm>
              <a:off x="31522" y="58184"/>
              <a:ext cx="3809" cy="4123"/>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88"/>
            <p:cNvSpPr>
              <a:spLocks noChangeShapeType="1"/>
            </p:cNvSpPr>
            <p:nvPr/>
          </p:nvSpPr>
          <p:spPr bwMode="auto">
            <a:xfrm flipH="1">
              <a:off x="27322" y="58184"/>
              <a:ext cx="4200" cy="4123"/>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189"/>
            <p:cNvSpPr>
              <a:spLocks noChangeShapeType="1"/>
            </p:cNvSpPr>
            <p:nvPr/>
          </p:nvSpPr>
          <p:spPr bwMode="auto">
            <a:xfrm flipV="1">
              <a:off x="31522" y="53328"/>
              <a:ext cx="3342" cy="4856"/>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190"/>
            <p:cNvSpPr>
              <a:spLocks noChangeShapeType="1"/>
            </p:cNvSpPr>
            <p:nvPr/>
          </p:nvSpPr>
          <p:spPr bwMode="auto">
            <a:xfrm flipH="1" flipV="1">
              <a:off x="26773" y="53328"/>
              <a:ext cx="4749" cy="4856"/>
            </a:xfrm>
            <a:prstGeom prst="straightConnector1">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191"/>
            <p:cNvSpPr>
              <a:spLocks noChangeShapeType="1"/>
            </p:cNvSpPr>
            <p:nvPr/>
          </p:nvSpPr>
          <p:spPr bwMode="auto">
            <a:xfrm flipH="1" flipV="1">
              <a:off x="26773" y="53328"/>
              <a:ext cx="3347" cy="430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192"/>
            <p:cNvSpPr>
              <a:spLocks noChangeShapeType="1"/>
            </p:cNvSpPr>
            <p:nvPr/>
          </p:nvSpPr>
          <p:spPr bwMode="auto">
            <a:xfrm flipV="1">
              <a:off x="30120" y="53328"/>
              <a:ext cx="4744" cy="430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193"/>
            <p:cNvSpPr>
              <a:spLocks noChangeShapeType="1"/>
            </p:cNvSpPr>
            <p:nvPr/>
          </p:nvSpPr>
          <p:spPr bwMode="auto">
            <a:xfrm>
              <a:off x="30120" y="57635"/>
              <a:ext cx="5211" cy="467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194"/>
            <p:cNvSpPr>
              <a:spLocks noChangeShapeType="1"/>
            </p:cNvSpPr>
            <p:nvPr/>
          </p:nvSpPr>
          <p:spPr bwMode="auto">
            <a:xfrm flipH="1">
              <a:off x="27322" y="57635"/>
              <a:ext cx="2798" cy="467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Left Arrow 36">
            <a:hlinkClick r:id="rId3"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38" name="Right Arrow 37">
            <a:hlinkClick r:id="rId4"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9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vi-VN" sz="3200" b="1" dirty="0" smtClean="0">
                    <a:solidFill>
                      <a:srgbClr val="FF0000"/>
                    </a:solidFill>
                  </a:rPr>
                  <a:t>15</a:t>
                </a:r>
                <a:r>
                  <a:rPr lang="fr-FR" sz="3200" b="1" dirty="0" smtClean="0">
                    <a:solidFill>
                      <a:srgbClr val="FF0000"/>
                    </a:solidFill>
                  </a:rPr>
                  <a:t>:</a:t>
                </a:r>
                <a:r>
                  <a:rPr lang="vi-VN" sz="3200" b="1" dirty="0" smtClean="0"/>
                  <a:t>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𝐴𝐵𝐶𝐷</m:t>
                    </m:r>
                    <m:r>
                      <a:rPr lang="en-US" sz="3200" i="1">
                        <a:latin typeface="Cambria Math"/>
                      </a:rPr>
                      <m:t>.</m:t>
                    </m:r>
                    <m:r>
                      <a:rPr lang="en-US" sz="3200" i="1">
                        <a:latin typeface="Cambria Math"/>
                      </a:rPr>
                      <m:t>𝐴</m:t>
                    </m:r>
                    <m:r>
                      <a:rPr lang="en-US" sz="3200" i="1">
                        <a:latin typeface="Cambria Math"/>
                      </a:rPr>
                      <m:t>′</m:t>
                    </m:r>
                    <m:r>
                      <a:rPr lang="en-US" sz="3200" i="1">
                        <a:latin typeface="Cambria Math"/>
                      </a:rPr>
                      <m:t>𝐵</m:t>
                    </m:r>
                    <m:r>
                      <a:rPr lang="en-US" sz="3200" i="1">
                        <a:latin typeface="Cambria Math"/>
                      </a:rPr>
                      <m:t>′</m:t>
                    </m:r>
                    <m:r>
                      <a:rPr lang="en-US" sz="3200" i="1">
                        <a:latin typeface="Cambria Math"/>
                      </a:rPr>
                      <m:t>𝐶</m:t>
                    </m:r>
                    <m:r>
                      <a:rPr lang="en-US" sz="3200" i="1">
                        <a:latin typeface="Cambria Math"/>
                      </a:rPr>
                      <m:t>′</m:t>
                    </m:r>
                    <m:r>
                      <a:rPr lang="en-US" sz="3200" i="1">
                        <a:latin typeface="Cambria Math"/>
                      </a:rPr>
                      <m:t>𝐷</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𝑀</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𝐴𝐴</m:t>
                    </m:r>
                    <m:r>
                      <a:rPr lang="en-US" sz="3200" i="1">
                        <a:latin typeface="Cambria Math"/>
                      </a:rPr>
                      <m:t>′</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𝐶𝐶</m:t>
                    </m:r>
                    <m:r>
                      <a:rPr lang="en-US" sz="3200" i="1">
                        <a:latin typeface="Cambria Math"/>
                      </a:rPr>
                      <m:t>′</m:t>
                    </m:r>
                  </m:oMath>
                </a14:m>
                <a:r>
                  <a:rPr lang="en-US" sz="3200" dirty="0">
                    <a:latin typeface="Times New Roman" pitchFamily="18" charset="0"/>
                    <a:cs typeface="Times New Roman" pitchFamily="18" charset="0"/>
                  </a:rPr>
                  <a:t>.</a:t>
                </a:r>
                <a:r>
                  <a:rPr lang="vi-VN" sz="3200" dirty="0" smtClean="0">
                    <a:latin typeface="Times New Roman" pitchFamily="18" charset="0"/>
                    <a:cs typeface="Times New Roman" pitchFamily="18" charset="0"/>
                  </a:rPr>
                  <a:t>  Mặt phẳng </a:t>
                </a:r>
                <a:r>
                  <a:rPr lang="vi-VN" sz="3200" i="1" dirty="0" smtClean="0">
                    <a:latin typeface="Times New Roman" pitchFamily="18" charset="0"/>
                    <a:cs typeface="Times New Roman" pitchFamily="18" charset="0"/>
                  </a:rPr>
                  <a:t>(MBND’) </a:t>
                </a:r>
                <a:r>
                  <a:rPr lang="vi-VN" sz="3200" dirty="0" smtClean="0">
                    <a:latin typeface="Times New Roman" pitchFamily="18" charset="0"/>
                    <a:cs typeface="Times New Roman" pitchFamily="18" charset="0"/>
                  </a:rPr>
                  <a:t>chia hình hộp ra làm 2 khối đa diện. Gọi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là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vi-VN" sz="3200" b="0" i="1" smtClean="0">
                            <a:latin typeface="Cambria Math"/>
                          </a:rPr>
                          <m:t>1</m:t>
                        </m:r>
                      </m:sub>
                    </m:sSub>
                    <m:r>
                      <a:rPr lang="en-US" sz="3200" i="1">
                        <a:latin typeface="Cambria Math"/>
                      </a:rPr>
                      <m:t> </m:t>
                    </m:r>
                  </m:oMath>
                </a14:m>
                <a:r>
                  <a:rPr lang="en-US" sz="3200" dirty="0" smtClean="0">
                    <a:latin typeface="Times New Roman" pitchFamily="18" charset="0"/>
                    <a:cs typeface="Times New Roman" pitchFamily="18" charset="0"/>
                  </a:rPr>
                  <a:t>và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den>
                    </m:f>
                    <m:r>
                      <a:rPr lang="en-US" sz="3200" i="1">
                        <a:latin typeface="Cambria Math"/>
                      </a:rPr>
                      <m:t>.</m:t>
                    </m:r>
                  </m:oMath>
                </a14:m>
                <a:r>
                  <a:rPr lang="en-US" sz="3200" dirty="0">
                    <a:latin typeface="Times New Roman" pitchFamily="18" charset="0"/>
                    <a:cs typeface="Times New Roman" pitchFamily="18" charset="0"/>
                  </a:rPr>
                  <a:t> </a:t>
                </a:r>
              </a:p>
              <a:p>
                <a:pPr marL="457200" lvl="1" indent="0">
                  <a:buNone/>
                </a:pPr>
                <a:r>
                  <a:rPr lang="en-US" sz="3200" b="1" dirty="0" smtClean="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𝟐</m:t>
                    </m:r>
                    <m:r>
                      <a:rPr lang="en-US" sz="3200" b="1"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𝟐</m:t>
                        </m:r>
                      </m:den>
                    </m:f>
                    <m:r>
                      <a:rPr lang="en-US" sz="3200" b="1" i="1">
                        <a:latin typeface="Cambria Math"/>
                      </a:rPr>
                      <m:t>.</m:t>
                    </m:r>
                  </m:oMath>
                </a14:m>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𝟏</m:t>
                    </m:r>
                    <m:r>
                      <a:rPr lang="en-US" sz="3200" b="1"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𝟐</m:t>
                        </m:r>
                      </m:num>
                      <m:den>
                        <m:r>
                          <a:rPr lang="en-US" sz="3200" b="1" i="1">
                            <a:latin typeface="Cambria Math"/>
                          </a:rPr>
                          <m:t>𝟑</m:t>
                        </m:r>
                      </m:den>
                    </m:f>
                    <m:r>
                      <a:rPr lang="en-US" sz="3200" b="1" i="1">
                        <a:latin typeface="Cambria Math"/>
                      </a:rPr>
                      <m:t>.</m:t>
                    </m:r>
                  </m:oMath>
                </a14:m>
                <a:r>
                  <a:rPr lang="en-US" sz="3200" dirty="0">
                    <a:latin typeface="Times New Roman" pitchFamily="18" charset="0"/>
                    <a:cs typeface="Times New Roman" pitchFamily="18" charset="0"/>
                  </a:rPr>
                  <a:t> </a:t>
                </a:r>
              </a:p>
              <a:p>
                <a:pPr marL="457200" lvl="1" indent="0">
                  <a:buNone/>
                </a:pP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r="-1069"/>
                </a:stretch>
              </a:blipFill>
            </p:spPr>
            <p:txBody>
              <a:bodyPr/>
              <a:lstStyle/>
              <a:p>
                <a:r>
                  <a:rPr lang="en-US">
                    <a:noFill/>
                  </a:rPr>
                  <a:t> </a:t>
                </a:r>
              </a:p>
            </p:txBody>
          </p:sp>
        </mc:Fallback>
      </mc:AlternateContent>
      <p:sp>
        <p:nvSpPr>
          <p:cNvPr id="5" name="Oval 4"/>
          <p:cNvSpPr/>
          <p:nvPr/>
        </p:nvSpPr>
        <p:spPr>
          <a:xfrm>
            <a:off x="5866204" y="2177909"/>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C</a:t>
            </a:r>
            <a:r>
              <a:rPr lang="vi-VN" sz="3200" dirty="0" smtClean="0">
                <a:solidFill>
                  <a:srgbClr val="CC0066"/>
                </a:solidFill>
                <a:latin typeface="+mj-lt"/>
              </a:rPr>
              <a:t>.</a:t>
            </a:r>
            <a:endParaRPr lang="en-US" sz="3200" dirty="0">
              <a:solidFill>
                <a:srgbClr val="CC0066"/>
              </a:solidFill>
              <a:latin typeface="+mj-l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04" y="3494612"/>
            <a:ext cx="3959202" cy="316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smtClean="0">
                    <a:solidFill>
                      <a:srgbClr val="FF0000"/>
                    </a:solidFill>
                  </a:rPr>
                  <a:t>Câu</a:t>
                </a:r>
                <a:r>
                  <a:rPr lang="fr-FR" sz="3200" b="1" dirty="0">
                    <a:solidFill>
                      <a:srgbClr val="FF0000"/>
                    </a:solidFill>
                  </a:rPr>
                  <a:t> </a:t>
                </a:r>
                <a:r>
                  <a:rPr lang="vi-VN" sz="3200" b="1" dirty="0" smtClean="0">
                    <a:solidFill>
                      <a:srgbClr val="FF0000"/>
                    </a:solidFill>
                  </a:rPr>
                  <a:t>16</a:t>
                </a:r>
                <a:r>
                  <a:rPr lang="fr-FR" sz="3200" b="1" dirty="0" smtClean="0">
                    <a:solidFill>
                      <a:srgbClr val="FF0000"/>
                    </a:solidFill>
                  </a:rPr>
                  <a:t>:</a:t>
                </a:r>
                <a:r>
                  <a:rPr lang="vi-VN" sz="3200" b="1" dirty="0" smtClean="0"/>
                  <a:t> </a:t>
                </a:r>
                <a:r>
                  <a:rPr lang="en-US" sz="3200" dirty="0"/>
                  <a:t>Cho </a:t>
                </a:r>
                <a:r>
                  <a:rPr lang="en-US" sz="3200" dirty="0" err="1"/>
                  <a:t>hình</a:t>
                </a:r>
                <a:r>
                  <a:rPr lang="en-US" sz="3200" dirty="0"/>
                  <a:t> </a:t>
                </a:r>
                <a:r>
                  <a:rPr lang="en-US" sz="3200" dirty="0" err="1"/>
                  <a:t>chóp</a:t>
                </a:r>
                <a14:m>
                  <m:oMath xmlns:m="http://schemas.openxmlformats.org/officeDocument/2006/math">
                    <m:r>
                      <a:rPr lang="vi-VN" sz="3200" b="0" i="0" smtClean="0">
                        <a:latin typeface="Cambria Math"/>
                      </a:rPr>
                      <m:t> </m:t>
                    </m:r>
                    <m:r>
                      <a:rPr lang="en-US" sz="3200" i="1">
                        <a:latin typeface="Cambria Math"/>
                      </a:rPr>
                      <m:t>𝑆</m:t>
                    </m:r>
                    <m:r>
                      <a:rPr lang="en-US" sz="3200" i="1">
                        <a:latin typeface="Cambria Math"/>
                      </a:rPr>
                      <m:t>.</m:t>
                    </m:r>
                    <m:r>
                      <a:rPr lang="en-US" sz="3200" i="1">
                        <a:latin typeface="Cambria Math"/>
                      </a:rPr>
                      <m:t>𝐴𝐵𝐶𝐷</m:t>
                    </m:r>
                  </m:oMath>
                </a14:m>
                <a:r>
                  <a:rPr lang="en-US" sz="3200" dirty="0"/>
                  <a:t>, </a:t>
                </a:r>
                <a:r>
                  <a:rPr lang="en-US" sz="3200" dirty="0" err="1"/>
                  <a:t>các</a:t>
                </a:r>
                <a:r>
                  <a:rPr lang="en-US" sz="3200" dirty="0"/>
                  <a:t> </a:t>
                </a:r>
                <a:r>
                  <a:rPr lang="en-US" sz="3200" dirty="0" err="1"/>
                  <a:t>điểm</a:t>
                </a:r>
                <a:r>
                  <a:rPr lang="en-US" sz="3200" dirty="0"/>
                  <a:t> </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𝑁</m:t>
                    </m:r>
                    <m:r>
                      <a:rPr lang="en-US" sz="3200" i="1">
                        <a:latin typeface="Cambria Math"/>
                      </a:rPr>
                      <m:t>,</m:t>
                    </m:r>
                    <m:r>
                      <a:rPr lang="en-US" sz="3200" i="1">
                        <a:latin typeface="Cambria Math"/>
                      </a:rPr>
                      <m:t>𝑃</m:t>
                    </m:r>
                    <m:r>
                      <a:rPr lang="en-US" sz="3200" i="1">
                        <a:latin typeface="Cambria Math"/>
                      </a:rPr>
                      <m:t>,</m:t>
                    </m:r>
                    <m:r>
                      <a:rPr lang="en-US" sz="3200" i="1">
                        <a:latin typeface="Cambria Math"/>
                      </a:rPr>
                      <m:t>𝑄</m:t>
                    </m:r>
                  </m:oMath>
                </a14:m>
                <a:r>
                  <a:rPr lang="en-US" sz="3200" dirty="0" err="1"/>
                  <a:t>lần</a:t>
                </a:r>
                <a:r>
                  <a:rPr lang="en-US" sz="3200" dirty="0"/>
                  <a:t> </a:t>
                </a:r>
                <a:r>
                  <a:rPr lang="en-US" sz="3200" dirty="0" err="1"/>
                  <a:t>lượt</a:t>
                </a:r>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của</a:t>
                </a:r>
                <a:r>
                  <a:rPr lang="en-US" sz="3200" dirty="0"/>
                  <a:t> </a:t>
                </a:r>
                <a14:m>
                  <m:oMath xmlns:m="http://schemas.openxmlformats.org/officeDocument/2006/math">
                    <m:r>
                      <a:rPr lang="en-US" sz="3200" i="1">
                        <a:latin typeface="Cambria Math"/>
                      </a:rPr>
                      <m:t>𝑆𝐴</m:t>
                    </m:r>
                    <m:r>
                      <a:rPr lang="en-US" sz="3200" i="1">
                        <a:latin typeface="Cambria Math"/>
                      </a:rPr>
                      <m:t>,</m:t>
                    </m:r>
                    <m:r>
                      <a:rPr lang="en-US" sz="3200" i="1">
                        <a:latin typeface="Cambria Math"/>
                      </a:rPr>
                      <m:t>𝑆𝐵</m:t>
                    </m:r>
                    <m:r>
                      <a:rPr lang="en-US" sz="3200" i="1">
                        <a:latin typeface="Cambria Math"/>
                      </a:rPr>
                      <m:t>,</m:t>
                    </m:r>
                    <m:r>
                      <a:rPr lang="en-US" sz="3200" i="1">
                        <a:latin typeface="Cambria Math"/>
                      </a:rPr>
                      <m:t>𝑆𝐶</m:t>
                    </m:r>
                    <m:r>
                      <a:rPr lang="en-US" sz="3200" i="1">
                        <a:latin typeface="Cambria Math"/>
                      </a:rPr>
                      <m:t>,</m:t>
                    </m:r>
                    <m:r>
                      <a:rPr lang="en-US" sz="3200" i="1">
                        <a:latin typeface="Cambria Math"/>
                      </a:rPr>
                      <m:t>𝑆𝐷</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Mặt phẳng </a:t>
                </a:r>
                <a:r>
                  <a:rPr lang="vi-VN" sz="3200" i="1" dirty="0" smtClean="0">
                    <a:latin typeface="Times New Roman" pitchFamily="18" charset="0"/>
                    <a:cs typeface="Times New Roman" pitchFamily="18" charset="0"/>
                  </a:rPr>
                  <a:t>(MNPQ) </a:t>
                </a:r>
                <a:r>
                  <a:rPr lang="vi-VN" sz="3200" dirty="0" smtClean="0">
                    <a:latin typeface="Times New Roman" pitchFamily="18" charset="0"/>
                    <a:cs typeface="Times New Roman" pitchFamily="18" charset="0"/>
                  </a:rPr>
                  <a:t>chia khối chóp thành 2 phần. Gọi     là thể tích phần chứa đỉnh S,      là thể tích phần còn lại. </a:t>
                </a:r>
              </a:p>
              <a:p>
                <a:pPr marL="0" indent="0">
                  <a:buNone/>
                </a:pPr>
                <a:r>
                  <a:rPr lang="en-US" sz="3200" dirty="0" err="1" smtClean="0">
                    <a:latin typeface="Times New Roman" pitchFamily="18" charset="0"/>
                    <a:cs typeface="Times New Roman" pitchFamily="18" charset="0"/>
                  </a:rPr>
                  <a:t>Tỉ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vi-VN" sz="3200" dirty="0" smtClean="0">
                    <a:latin typeface="Times New Roman" pitchFamily="18" charset="0"/>
                    <a:cs typeface="Times New Roman" pitchFamily="18" charset="0"/>
                  </a:rPr>
                  <a:t>        bằng</a:t>
                </a: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latin typeface="Times New Roman" pitchFamily="18" charset="0"/>
                    <a:cs typeface="Times New Roman" pitchFamily="18" charset="0"/>
                  </a:rPr>
                  <a:t> </a:t>
                </a:r>
                <a:endParaRPr lang="vi-VN" sz="3200" b="1" dirty="0" smtClean="0">
                  <a:latin typeface="Times New Roman" pitchFamily="18" charset="0"/>
                  <a:cs typeface="Times New Roman" pitchFamily="18" charset="0"/>
                </a:endParaRPr>
              </a:p>
              <a:p>
                <a:pPr marL="457200" lvl="1" indent="0">
                  <a:buNone/>
                </a:pPr>
                <a:r>
                  <a:rPr lang="nl-NL" sz="3200" b="1" dirty="0" smtClean="0">
                    <a:solidFill>
                      <a:srgbClr val="2602BE"/>
                    </a:solidFill>
                    <a:latin typeface="Times New Roman" pitchFamily="18" charset="0"/>
                    <a:cs typeface="Times New Roman" pitchFamily="18" charset="0"/>
                  </a:rPr>
                  <a:t>A</a:t>
                </a:r>
                <a:r>
                  <a:rPr lang="nl-NL"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a:rPr>
                          <m:t>1</m:t>
                        </m:r>
                      </m:num>
                      <m:den>
                        <m:r>
                          <a:rPr lang="vi-VN" sz="3200" b="0" i="1" smtClean="0">
                            <a:latin typeface="Cambria Math"/>
                          </a:rPr>
                          <m:t>8</m:t>
                        </m:r>
                      </m:den>
                    </m:f>
                  </m:oMath>
                </a14:m>
                <a:r>
                  <a:rPr lang="nl-NL"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nl-NL" sz="3200" b="1" dirty="0" smtClean="0">
                    <a:solidFill>
                      <a:srgbClr val="2602BE"/>
                    </a:solidFill>
                    <a:latin typeface="Times New Roman" pitchFamily="18" charset="0"/>
                    <a:cs typeface="Times New Roman" pitchFamily="18" charset="0"/>
                  </a:rPr>
                  <a:t>B</a:t>
                </a:r>
                <a:r>
                  <a:rPr lang="nl-NL" sz="3200" b="1" dirty="0">
                    <a:solidFill>
                      <a:srgbClr val="2602BE"/>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a:rPr>
                          <m:t>1</m:t>
                        </m:r>
                      </m:num>
                      <m:den>
                        <m:r>
                          <a:rPr lang="vi-VN" sz="3200" b="0" i="1" smtClean="0">
                            <a:latin typeface="Cambria Math"/>
                          </a:rPr>
                          <m:t>7</m:t>
                        </m:r>
                      </m:den>
                    </m:f>
                  </m:oMath>
                </a14:m>
                <a:r>
                  <a:rPr lang="nl-NL"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b="1" dirty="0" smtClean="0">
                    <a:solidFill>
                      <a:srgbClr val="2602BE"/>
                    </a:solidFill>
                    <a:latin typeface="Times New Roman" pitchFamily="18" charset="0"/>
                    <a:cs typeface="Times New Roman" pitchFamily="18" charset="0"/>
                  </a:rPr>
                  <a:t>C</a:t>
                </a:r>
                <a:r>
                  <a:rPr lang="nl-NL" sz="3200" b="1" dirty="0">
                    <a:solidFill>
                      <a:srgbClr val="2602BE"/>
                    </a:solidFill>
                    <a:latin typeface="Times New Roman" pitchFamily="18" charset="0"/>
                    <a:cs typeface="Times New Roman" pitchFamily="18" charset="0"/>
                  </a:rPr>
                  <a:t>.</a:t>
                </a:r>
                <a:r>
                  <a:rPr lang="nl-NL"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a:rPr>
                          <m:t>1</m:t>
                        </m:r>
                      </m:num>
                      <m:den>
                        <m:r>
                          <a:rPr lang="nl-NL" sz="3200" i="1">
                            <a:latin typeface="Cambria Math"/>
                          </a:rPr>
                          <m:t>2</m:t>
                        </m:r>
                      </m:den>
                    </m:f>
                  </m:oMath>
                </a14:m>
                <a:r>
                  <a:rPr lang="nl-NL"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nl-NL" sz="3200" b="1" dirty="0" smtClean="0">
                    <a:solidFill>
                      <a:srgbClr val="2602BE"/>
                    </a:solidFill>
                    <a:latin typeface="Times New Roman" pitchFamily="18" charset="0"/>
                    <a:cs typeface="Times New Roman" pitchFamily="18" charset="0"/>
                  </a:rPr>
                  <a:t>D</a:t>
                </a:r>
                <a:r>
                  <a:rPr lang="nl-NL" sz="3200" b="1" dirty="0">
                    <a:solidFill>
                      <a:srgbClr val="2602BE"/>
                    </a:solidFill>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a:rPr>
                          <m:t>1</m:t>
                        </m:r>
                      </m:num>
                      <m:den>
                        <m:r>
                          <a:rPr lang="nl-NL" sz="3200" i="1">
                            <a:latin typeface="Cambria Math"/>
                          </a:rPr>
                          <m:t>4</m:t>
                        </m:r>
                      </m:den>
                    </m:f>
                  </m:oMath>
                </a14:m>
                <a:r>
                  <a:rPr lang="nl-NL"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457200" lvl="1" indent="0">
                  <a:buNone/>
                </a:pP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3"/>
                <a:stretch>
                  <a:fillRect l="-1323" t="-2059"/>
                </a:stretch>
              </a:blipFill>
            </p:spPr>
            <p:txBody>
              <a:bodyPr/>
              <a:lstStyle/>
              <a:p>
                <a:r>
                  <a:rPr lang="en-US">
                    <a:noFill/>
                  </a:rPr>
                  <a:t> </a:t>
                </a:r>
              </a:p>
            </p:txBody>
          </p:sp>
        </mc:Fallback>
      </mc:AlternateContent>
      <p:sp>
        <p:nvSpPr>
          <p:cNvPr id="5" name="Oval 4"/>
          <p:cNvSpPr/>
          <p:nvPr/>
        </p:nvSpPr>
        <p:spPr>
          <a:xfrm>
            <a:off x="3801351" y="2508981"/>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709" y="3462940"/>
            <a:ext cx="2977176" cy="3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2005508" y="814421"/>
          <a:ext cx="424597" cy="636896"/>
        </p:xfrm>
        <a:graphic>
          <a:graphicData uri="http://schemas.openxmlformats.org/presentationml/2006/ole">
            <mc:AlternateContent xmlns:mc="http://schemas.openxmlformats.org/markup-compatibility/2006">
              <mc:Choice xmlns:v="urn:schemas-microsoft-com:vml" Requires="v">
                <p:oleObj spid="_x0000_s3134" name="Equation" r:id="rId5" imgW="152280" imgH="228600" progId="Equation.DSMT4">
                  <p:embed/>
                </p:oleObj>
              </mc:Choice>
              <mc:Fallback>
                <p:oleObj name="Equation" r:id="rId5" imgW="152280" imgH="228600" progId="Equation.DSMT4">
                  <p:embed/>
                  <p:pic>
                    <p:nvPicPr>
                      <p:cNvPr id="0" name=""/>
                      <p:cNvPicPr/>
                      <p:nvPr/>
                    </p:nvPicPr>
                    <p:blipFill>
                      <a:blip r:embed="rId6"/>
                      <a:stretch>
                        <a:fillRect/>
                      </a:stretch>
                    </p:blipFill>
                    <p:spPr>
                      <a:xfrm>
                        <a:off x="2005508" y="814421"/>
                        <a:ext cx="424597" cy="636896"/>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7202084" y="911154"/>
          <a:ext cx="460375" cy="636587"/>
        </p:xfrm>
        <a:graphic>
          <a:graphicData uri="http://schemas.openxmlformats.org/presentationml/2006/ole">
            <mc:AlternateContent xmlns:mc="http://schemas.openxmlformats.org/markup-compatibility/2006">
              <mc:Choice xmlns:v="urn:schemas-microsoft-com:vml" Requires="v">
                <p:oleObj spid="_x0000_s3135" name="Equation" r:id="rId7" imgW="164880" imgH="228600" progId="Equation.DSMT4">
                  <p:embed/>
                </p:oleObj>
              </mc:Choice>
              <mc:Fallback>
                <p:oleObj name="Equation" r:id="rId7" imgW="164880" imgH="228600" progId="Equation.DSMT4">
                  <p:embed/>
                  <p:pic>
                    <p:nvPicPr>
                      <p:cNvPr id="0" name=""/>
                      <p:cNvPicPr>
                        <a:picLocks noChangeAspect="1" noChangeArrowheads="1"/>
                      </p:cNvPicPr>
                      <p:nvPr/>
                    </p:nvPicPr>
                    <p:blipFill>
                      <a:blip r:embed="rId8"/>
                      <a:srcRect/>
                      <a:stretch>
                        <a:fillRect/>
                      </a:stretch>
                    </p:blipFill>
                    <p:spPr bwMode="auto">
                      <a:xfrm>
                        <a:off x="7202084" y="911154"/>
                        <a:ext cx="4603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nvPr>
        </p:nvGraphicFramePr>
        <p:xfrm>
          <a:off x="1296913" y="1338249"/>
          <a:ext cx="477293" cy="1014248"/>
        </p:xfrm>
        <a:graphic>
          <a:graphicData uri="http://schemas.openxmlformats.org/presentationml/2006/ole">
            <mc:AlternateContent xmlns:mc="http://schemas.openxmlformats.org/markup-compatibility/2006">
              <mc:Choice xmlns:v="urn:schemas-microsoft-com:vml" Requires="v">
                <p:oleObj spid="_x0000_s3136" name="Equation" r:id="rId9" imgW="203040" imgH="431640" progId="Equation.DSMT4">
                  <p:embed/>
                </p:oleObj>
              </mc:Choice>
              <mc:Fallback>
                <p:oleObj name="Equation" r:id="rId9" imgW="203040" imgH="431640" progId="Equation.DSMT4">
                  <p:embed/>
                  <p:pic>
                    <p:nvPicPr>
                      <p:cNvPr id="0" name=""/>
                      <p:cNvPicPr/>
                      <p:nvPr/>
                    </p:nvPicPr>
                    <p:blipFill>
                      <a:blip r:embed="rId10"/>
                      <a:stretch>
                        <a:fillRect/>
                      </a:stretch>
                    </p:blipFill>
                    <p:spPr>
                      <a:xfrm>
                        <a:off x="1296913" y="1338249"/>
                        <a:ext cx="477293" cy="1014248"/>
                      </a:xfrm>
                      <a:prstGeom prst="rect">
                        <a:avLst/>
                      </a:prstGeom>
                    </p:spPr>
                  </p:pic>
                </p:oleObj>
              </mc:Fallback>
            </mc:AlternateContent>
          </a:graphicData>
        </a:graphic>
      </p:graphicFrame>
      <p:sp>
        <p:nvSpPr>
          <p:cNvPr id="11" name="Left Arrow 10">
            <a:hlinkClick r:id="rId11"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2" name="Right Arrow 11">
            <a:hlinkClick r:id="rId12"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4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17</a:t>
                </a:r>
                <a:r>
                  <a:rPr lang="fr-FR" sz="3200" b="1" dirty="0" smtClean="0">
                    <a:solidFill>
                      <a:srgbClr val="FF0000"/>
                    </a:solidFill>
                  </a:rPr>
                  <a:t>:</a:t>
                </a:r>
                <a:r>
                  <a:rPr lang="vi-VN" sz="3200" b="1" dirty="0" smtClean="0"/>
                  <a:t> </a:t>
                </a:r>
                <a:r>
                  <a:rPr lang="nl-NL" sz="3200" dirty="0"/>
                  <a:t>Cho hình chóp </a:t>
                </a:r>
                <a14:m>
                  <m:oMath xmlns:m="http://schemas.openxmlformats.org/officeDocument/2006/math">
                    <m:r>
                      <a:rPr lang="en-US" sz="3200" i="1">
                        <a:latin typeface="Cambria Math"/>
                      </a:rPr>
                      <m:t>𝑆</m:t>
                    </m:r>
                    <m:r>
                      <a:rPr lang="nl-NL" sz="3200" i="1">
                        <a:latin typeface="Cambria Math"/>
                      </a:rPr>
                      <m:t>.</m:t>
                    </m:r>
                    <m:r>
                      <a:rPr lang="en-US" sz="3200" i="1">
                        <a:latin typeface="Cambria Math"/>
                      </a:rPr>
                      <m:t>𝐴𝐵𝐶𝐷</m:t>
                    </m:r>
                  </m:oMath>
                </a14:m>
                <a:r>
                  <a:rPr lang="nl-NL" sz="3200" dirty="0"/>
                  <a:t> có đáy  là hình bình hành và có thể tích bằng </a:t>
                </a:r>
                <a14:m>
                  <m:oMath xmlns:m="http://schemas.openxmlformats.org/officeDocument/2006/math">
                    <m:r>
                      <a:rPr lang="nl-NL" sz="3200" i="1">
                        <a:latin typeface="Cambria Math"/>
                      </a:rPr>
                      <m:t>1</m:t>
                    </m:r>
                  </m:oMath>
                </a14:m>
                <a:r>
                  <a:rPr lang="nl-NL" sz="3200" dirty="0"/>
                  <a:t>. Trên cạnh </a:t>
                </a:r>
                <a14:m>
                  <m:oMath xmlns:m="http://schemas.openxmlformats.org/officeDocument/2006/math">
                    <m:r>
                      <a:rPr lang="en-US" sz="3200" i="1">
                        <a:latin typeface="Cambria Math"/>
                      </a:rPr>
                      <m:t>𝑆𝐶</m:t>
                    </m:r>
                  </m:oMath>
                </a14:m>
                <a:r>
                  <a:rPr lang="nl-NL" sz="3200" dirty="0"/>
                  <a:t> lấy điểm </a:t>
                </a:r>
                <a14:m>
                  <m:oMath xmlns:m="http://schemas.openxmlformats.org/officeDocument/2006/math">
                    <m:r>
                      <a:rPr lang="en-US" sz="3200" i="1">
                        <a:latin typeface="Cambria Math"/>
                      </a:rPr>
                      <m:t>𝐸</m:t>
                    </m:r>
                  </m:oMath>
                </a14:m>
                <a:r>
                  <a:rPr lang="nl-NL" sz="3200" dirty="0"/>
                  <a:t> sao cho </a:t>
                </a:r>
                <a14:m>
                  <m:oMath xmlns:m="http://schemas.openxmlformats.org/officeDocument/2006/math">
                    <m:r>
                      <a:rPr lang="en-US" sz="3200" i="1">
                        <a:latin typeface="Cambria Math"/>
                      </a:rPr>
                      <m:t>𝑆𝐸</m:t>
                    </m:r>
                    <m:r>
                      <a:rPr lang="nl-NL" sz="3200" i="1">
                        <a:latin typeface="Cambria Math"/>
                      </a:rPr>
                      <m:t>=2</m:t>
                    </m:r>
                    <m:r>
                      <a:rPr lang="en-US" sz="3200" i="1">
                        <a:latin typeface="Cambria Math"/>
                      </a:rPr>
                      <m:t>𝐸𝐶</m:t>
                    </m:r>
                  </m:oMath>
                </a14:m>
                <a:r>
                  <a:rPr lang="nl-NL" sz="3200" dirty="0"/>
                  <a:t>. Tính thể tích </a:t>
                </a:r>
                <a14:m>
                  <m:oMath xmlns:m="http://schemas.openxmlformats.org/officeDocument/2006/math">
                    <m:r>
                      <a:rPr lang="en-US" sz="3200" i="1">
                        <a:latin typeface="Cambria Math"/>
                      </a:rPr>
                      <m:t>𝑉</m:t>
                    </m:r>
                  </m:oMath>
                </a14:m>
                <a:r>
                  <a:rPr lang="nl-NL" sz="3200" dirty="0"/>
                  <a:t> của khối tứ diện </a:t>
                </a:r>
                <a14:m>
                  <m:oMath xmlns:m="http://schemas.openxmlformats.org/officeDocument/2006/math">
                    <m:r>
                      <a:rPr lang="en-US" sz="3200" i="1">
                        <a:latin typeface="Cambria Math"/>
                      </a:rPr>
                      <m:t>𝑆𝐸𝐵𝐷</m:t>
                    </m:r>
                  </m:oMath>
                </a14:m>
                <a:r>
                  <a:rPr lang="nl-NL" sz="3200" dirty="0"/>
                  <a:t>.</a:t>
                </a:r>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latin typeface="Times New Roman" pitchFamily="18" charset="0"/>
                    <a:cs typeface="Times New Roman" pitchFamily="18" charset="0"/>
                  </a:rPr>
                  <a:t> </a:t>
                </a:r>
                <a:r>
                  <a:rPr lang="fr-FR" sz="3200" b="1" dirty="0">
                    <a:latin typeface="Times New Roman" pitchFamily="18" charset="0"/>
                    <a:cs typeface="Times New Roman" pitchFamily="18" charset="0"/>
                  </a:rPr>
                  <a:t> </a:t>
                </a:r>
                <a:r>
                  <a:rPr lang="fr-FR" sz="3200" b="1" dirty="0">
                    <a:solidFill>
                      <a:srgbClr val="2602BE"/>
                    </a:solidFill>
                    <a:latin typeface="Times New Roman" pitchFamily="18" charset="0"/>
                    <a:cs typeface="Times New Roman" pitchFamily="18" charset="0"/>
                  </a:rPr>
                  <a:t>A.</a:t>
                </a:r>
                <a:r>
                  <a:rPr lang="fr-FR" sz="3200" b="1" dirty="0">
                    <a:latin typeface="Times New Roman" pitchFamily="18" charset="0"/>
                    <a:cs typeface="Times New Roman" pitchFamily="18" charset="0"/>
                  </a:rPr>
                  <a:t> </a:t>
                </a:r>
                <a14:m>
                  <m:oMath xmlns:m="http://schemas.openxmlformats.org/officeDocument/2006/math">
                    <m:r>
                      <a:rPr lang="fr-FR" sz="3200" i="1">
                        <a:latin typeface="Cambria Math"/>
                      </a:rPr>
                      <m:t>𝑉</m:t>
                    </m:r>
                    <m:r>
                      <a:rPr lang="fr-FR" sz="3200" i="1">
                        <a:latin typeface="Cambria Math"/>
                      </a:rPr>
                      <m:t>=</m:t>
                    </m:r>
                    <m:f>
                      <m:fPr>
                        <m:ctrlPr>
                          <a:rPr lang="en-US" sz="3200" i="1">
                            <a:latin typeface="Cambria Math" panose="02040503050406030204" pitchFamily="18" charset="0"/>
                          </a:rPr>
                        </m:ctrlPr>
                      </m:fPr>
                      <m:num>
                        <m:r>
                          <a:rPr lang="fr-FR" sz="3200" i="1">
                            <a:latin typeface="Cambria Math"/>
                          </a:rPr>
                          <m:t>1</m:t>
                        </m:r>
                      </m:num>
                      <m:den>
                        <m:r>
                          <a:rPr lang="fr-FR" sz="3200" i="1">
                            <a:latin typeface="Cambria Math"/>
                          </a:rPr>
                          <m:t>3</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B</a:t>
                </a:r>
                <a:r>
                  <a:rPr lang="fr-FR" sz="3200" b="1" dirty="0">
                    <a:solidFill>
                      <a:srgbClr val="2602BE"/>
                    </a:solidFill>
                    <a:latin typeface="Times New Roman" pitchFamily="18" charset="0"/>
                    <a:cs typeface="Times New Roman" pitchFamily="18" charset="0"/>
                  </a:rPr>
                  <a:t>. </a:t>
                </a:r>
                <a14:m>
                  <m:oMath xmlns:m="http://schemas.openxmlformats.org/officeDocument/2006/math">
                    <m:r>
                      <a:rPr lang="fr-FR" sz="3200" i="1">
                        <a:latin typeface="Cambria Math"/>
                      </a:rPr>
                      <m:t>𝑉</m:t>
                    </m:r>
                    <m:r>
                      <a:rPr lang="fr-FR" sz="3200" i="1">
                        <a:latin typeface="Cambria Math"/>
                      </a:rPr>
                      <m:t>=</m:t>
                    </m:r>
                    <m:f>
                      <m:fPr>
                        <m:ctrlPr>
                          <a:rPr lang="en-US" sz="3200" i="1">
                            <a:latin typeface="Cambria Math" panose="02040503050406030204" pitchFamily="18" charset="0"/>
                          </a:rPr>
                        </m:ctrlPr>
                      </m:fPr>
                      <m:num>
                        <m:r>
                          <a:rPr lang="fr-FR" sz="3200" i="1">
                            <a:latin typeface="Cambria Math"/>
                          </a:rPr>
                          <m:t>2</m:t>
                        </m:r>
                      </m:num>
                      <m:den>
                        <m:r>
                          <a:rPr lang="fr-FR" sz="3200" i="1">
                            <a:latin typeface="Cambria Math"/>
                          </a:rPr>
                          <m:t>3</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C</a:t>
                </a:r>
                <a:r>
                  <a:rPr lang="fr-FR" sz="3200" b="1" dirty="0">
                    <a:solidFill>
                      <a:srgbClr val="2602BE"/>
                    </a:solidFill>
                    <a:latin typeface="Times New Roman" pitchFamily="18" charset="0"/>
                    <a:cs typeface="Times New Roman" pitchFamily="18" charset="0"/>
                  </a:rPr>
                  <a:t>.</a:t>
                </a:r>
                <a:r>
                  <a:rPr lang="fr-FR" sz="3200" b="1" dirty="0">
                    <a:latin typeface="Times New Roman" pitchFamily="18" charset="0"/>
                    <a:cs typeface="Times New Roman" pitchFamily="18" charset="0"/>
                  </a:rPr>
                  <a:t> </a:t>
                </a:r>
                <a14:m>
                  <m:oMath xmlns:m="http://schemas.openxmlformats.org/officeDocument/2006/math">
                    <m:r>
                      <a:rPr lang="fr-FR" sz="3200" i="1">
                        <a:latin typeface="Cambria Math"/>
                      </a:rPr>
                      <m:t>𝑉</m:t>
                    </m:r>
                    <m:r>
                      <a:rPr lang="fr-FR" sz="3200" i="1">
                        <a:latin typeface="Cambria Math"/>
                      </a:rPr>
                      <m:t>=</m:t>
                    </m:r>
                    <m:f>
                      <m:fPr>
                        <m:ctrlPr>
                          <a:rPr lang="en-US" sz="3200" i="1">
                            <a:latin typeface="Cambria Math" panose="02040503050406030204" pitchFamily="18" charset="0"/>
                          </a:rPr>
                        </m:ctrlPr>
                      </m:fPr>
                      <m:num>
                        <m:r>
                          <a:rPr lang="fr-FR" sz="3200" i="1">
                            <a:latin typeface="Cambria Math"/>
                          </a:rPr>
                          <m:t>1</m:t>
                        </m:r>
                      </m:num>
                      <m:den>
                        <m:r>
                          <a:rPr lang="fr-FR" sz="3200" i="1">
                            <a:latin typeface="Cambria Math"/>
                          </a:rPr>
                          <m:t>6</m:t>
                        </m:r>
                      </m:den>
                    </m:f>
                  </m:oMath>
                </a14:m>
                <a:r>
                  <a:rPr lang="fr-F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fr-FR" sz="3200" b="1" dirty="0" smtClean="0">
                    <a:solidFill>
                      <a:srgbClr val="2602BE"/>
                    </a:solidFill>
                    <a:latin typeface="Times New Roman" pitchFamily="18" charset="0"/>
                    <a:cs typeface="Times New Roman" pitchFamily="18" charset="0"/>
                  </a:rPr>
                  <a:t>D</a:t>
                </a:r>
                <a:r>
                  <a:rPr lang="fr-FR" sz="3200" b="1" dirty="0">
                    <a:solidFill>
                      <a:srgbClr val="2602BE"/>
                    </a:solidFill>
                    <a:latin typeface="Times New Roman" pitchFamily="18" charset="0"/>
                    <a:cs typeface="Times New Roman" pitchFamily="18" charset="0"/>
                  </a:rPr>
                  <a:t>.</a:t>
                </a:r>
                <a:r>
                  <a:rPr lang="fr-FR" sz="3200" b="1" dirty="0">
                    <a:latin typeface="Times New Roman" pitchFamily="18" charset="0"/>
                    <a:cs typeface="Times New Roman" pitchFamily="18" charset="0"/>
                  </a:rPr>
                  <a:t> </a:t>
                </a:r>
                <a14:m>
                  <m:oMath xmlns:m="http://schemas.openxmlformats.org/officeDocument/2006/math">
                    <m:r>
                      <a:rPr lang="fr-FR" sz="3200" i="1">
                        <a:latin typeface="Cambria Math"/>
                      </a:rPr>
                      <m:t>𝑉</m:t>
                    </m:r>
                    <m:r>
                      <a:rPr lang="fr-FR" sz="3200" i="1">
                        <a:latin typeface="Cambria Math"/>
                      </a:rPr>
                      <m:t>=</m:t>
                    </m:r>
                    <m:f>
                      <m:fPr>
                        <m:ctrlPr>
                          <a:rPr lang="en-US" sz="3200" i="1">
                            <a:latin typeface="Cambria Math" panose="02040503050406030204" pitchFamily="18" charset="0"/>
                          </a:rPr>
                        </m:ctrlPr>
                      </m:fPr>
                      <m:num>
                        <m:r>
                          <a:rPr lang="fr-FR" sz="3200" i="1">
                            <a:latin typeface="Cambria Math"/>
                          </a:rPr>
                          <m:t>1</m:t>
                        </m:r>
                      </m:num>
                      <m:den>
                        <m:r>
                          <a:rPr lang="fr-FR" sz="3200" i="1">
                            <a:latin typeface="Cambria Math"/>
                          </a:rPr>
                          <m:t>12</m:t>
                        </m:r>
                      </m:den>
                    </m:f>
                  </m:oMath>
                </a14:m>
                <a:r>
                  <a:rPr lang="fr-FR" sz="3200" dirty="0">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817954" y="2059030"/>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A</a:t>
            </a:r>
            <a:r>
              <a:rPr lang="vi-VN" sz="3200" dirty="0" smtClean="0">
                <a:solidFill>
                  <a:srgbClr val="CC0066"/>
                </a:solidFill>
                <a:latin typeface="+mj-lt"/>
              </a:rPr>
              <a:t>.</a:t>
            </a:r>
            <a:endParaRPr lang="en-US" sz="3200" dirty="0">
              <a:solidFill>
                <a:srgbClr val="CC0066"/>
              </a:solidFill>
              <a:latin typeface="+mj-l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033" y="3211650"/>
            <a:ext cx="32670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00563" y="1687460"/>
                <a:ext cx="10997028" cy="1569660"/>
              </a:xfrm>
              <a:prstGeom prst="rect">
                <a:avLst/>
              </a:prstGeom>
            </p:spPr>
            <p:txBody>
              <a:bodyPr wrap="square">
                <a:spAutoFit/>
              </a:bodyPr>
              <a:lstStyle/>
              <a:p>
                <a:pPr algn="just">
                  <a:tabLst>
                    <a:tab pos="629920" algn="l"/>
                    <a:tab pos="2160270" algn="l"/>
                    <a:tab pos="3599815" algn="l"/>
                    <a:tab pos="5039995" algn="l"/>
                  </a:tabLst>
                </a:pPr>
                <a:r>
                  <a:rPr lang="en-US" sz="3200" b="1">
                    <a:solidFill>
                      <a:srgbClr val="0000CC"/>
                    </a:solidFill>
                    <a:latin typeface="Varpada"/>
                    <a:ea typeface="Arial" panose="020B0604020202020204" pitchFamily="34" charset="0"/>
                    <a:sym typeface="Wingdings 2" panose="05020102010507070707" pitchFamily="18" charset="2"/>
                  </a:rPr>
                  <a:t></a:t>
                </a:r>
                <a:r>
                  <a:rPr lang="en-US" sz="3200" b="1">
                    <a:solidFill>
                      <a:srgbClr val="0000CC"/>
                    </a:solidFill>
                    <a:effectLst/>
                    <a:latin typeface="Varpada"/>
                    <a:ea typeface="Arial" panose="020B0604020202020204" pitchFamily="34" charset="0"/>
                  </a:rPr>
                  <a:t>.</a:t>
                </a:r>
                <a:r>
                  <a:rPr lang="en-US" sz="3200" b="1">
                    <a:solidFill>
                      <a:srgbClr val="FF0000"/>
                    </a:solidFill>
                    <a:effectLst/>
                    <a:latin typeface="Varpada"/>
                    <a:ea typeface="Times New Roman" panose="02020603050405020304" pitchFamily="18" charset="0"/>
                  </a:rPr>
                  <a:t> Kết quả 3: </a:t>
                </a:r>
                <a:r>
                  <a:rPr lang="en-US" sz="3200" b="1" smtClean="0">
                    <a:solidFill>
                      <a:srgbClr val="0033CC"/>
                    </a:solidFill>
                    <a:effectLst/>
                    <a:latin typeface="Times New Roman" panose="02020603050405020304" pitchFamily="18" charset="0"/>
                    <a:ea typeface="Times New Roman" panose="02020603050405020304" pitchFamily="18" charset="0"/>
                  </a:rPr>
                  <a:t>Từ công thức tính thể tích khối chóp, ta có: </a:t>
                </a:r>
                <a:r>
                  <a:rPr lang="en-US" sz="3200" i="1">
                    <a:solidFill>
                      <a:srgbClr val="0033CC"/>
                    </a:solidFill>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2</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3</m:t>
                        </m:r>
                      </m:sub>
                    </m:sSub>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𝑛</m:t>
                        </m:r>
                      </m:sub>
                    </m:sSub>
                  </m:oMath>
                </a14:m>
                <a:r>
                  <a:rPr lang="en-US" sz="3200" i="1">
                    <a:solidFill>
                      <a:srgbClr val="0033CC"/>
                    </a:solidFill>
                    <a:effectLst/>
                    <a:latin typeface="Times New Roman" panose="02020603050405020304" pitchFamily="18" charset="0"/>
                    <a:ea typeface="Times New Roman" panose="02020603050405020304" pitchFamily="18" charset="0"/>
                  </a:rPr>
                  <a:t>, gọi </a:t>
                </a:r>
                <a14:m>
                  <m:oMath xmlns:m="http://schemas.openxmlformats.org/officeDocument/2006/math">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𝑆</m:t>
                        </m:r>
                      </m:e>
                      <m:sup>
                        <m:r>
                          <a:rPr lang="en-US" sz="3200" i="1">
                            <a:solidFill>
                              <a:srgbClr val="0033CC"/>
                            </a:solidFill>
                            <a:effectLst/>
                            <a:latin typeface="Cambria Math" panose="02040503050406030204" pitchFamily="18" charset="0"/>
                            <a:ea typeface="Times New Roman" panose="02020603050405020304" pitchFamily="18" charset="0"/>
                          </a:rPr>
                          <m:t>′</m:t>
                        </m:r>
                      </m:sup>
                    </m:sSup>
                  </m:oMath>
                </a14:m>
                <a:r>
                  <a:rPr lang="en-US" sz="3200" i="1">
                    <a:solidFill>
                      <a:srgbClr val="0033CC"/>
                    </a:solidFill>
                    <a:effectLst/>
                    <a:latin typeface="Times New Roman" panose="02020603050405020304" pitchFamily="18" charset="0"/>
                    <a:ea typeface="Times New Roman" panose="02020603050405020304" pitchFamily="18" charset="0"/>
                  </a:rPr>
                  <a:t> là một điểm trên đường thẳng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𝑆</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oMath>
                </a14:m>
                <a:r>
                  <a:rPr lang="en-US" sz="3200" i="1">
                    <a:solidFill>
                      <a:srgbClr val="0033CC"/>
                    </a:solidFill>
                    <a:effectLst/>
                    <a:latin typeface="Times New Roman" panose="02020603050405020304" pitchFamily="18" charset="0"/>
                    <a:ea typeface="Times New Roman" panose="02020603050405020304" pitchFamily="18" charset="0"/>
                  </a:rPr>
                  <a:t>, khi đó ta </a:t>
                </a:r>
                <a:r>
                  <a:rPr lang="en-US" sz="3200" i="1" smtClean="0">
                    <a:solidFill>
                      <a:srgbClr val="0033CC"/>
                    </a:solidFill>
                    <a:effectLst/>
                    <a:latin typeface="Times New Roman" panose="02020603050405020304" pitchFamily="18" charset="0"/>
                    <a:ea typeface="Times New Roman" panose="02020603050405020304" pitchFamily="18" charset="0"/>
                  </a:rPr>
                  <a:t>có:</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00563" y="1687460"/>
                <a:ext cx="10997028" cy="1569660"/>
              </a:xfrm>
              <a:prstGeom prst="rect">
                <a:avLst/>
              </a:prstGeom>
              <a:blipFill rotWithShape="0">
                <a:blip r:embed="rId2"/>
                <a:stretch>
                  <a:fillRect l="-1441" t="-5447" r="-1386" b="-11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080571" y="3000554"/>
                <a:ext cx="3831983" cy="1013996"/>
              </a:xfrm>
              <a:prstGeom prst="rect">
                <a:avLst/>
              </a:prstGeom>
            </p:spPr>
            <p:txBody>
              <a:bodyPr wrap="square">
                <a:spAutoFit/>
              </a:bodyPr>
              <a:lstStyle/>
              <a:p>
                <a:pPr algn="just">
                  <a:tabLst>
                    <a:tab pos="629920" algn="l"/>
                    <a:tab pos="2160270" algn="l"/>
                    <a:tab pos="3599815" algn="l"/>
                    <a:tab pos="5039995" algn="l"/>
                  </a:tabLst>
                </a:pPr>
                <a:r>
                  <a:rPr lang="en-US" sz="3200" i="1">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smtClean="0">
                            <a:solidFill>
                              <a:srgbClr val="0033CC"/>
                            </a:solidFill>
                            <a:effectLst/>
                            <a:latin typeface="Cambria Math" panose="02040503050406030204" pitchFamily="18" charset="0"/>
                            <a:ea typeface="Times New Roman" panose="02020603050405020304" pitchFamily="18" charset="0"/>
                          </a:rPr>
                        </m:ctrlPr>
                      </m:fPr>
                      <m:num>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𝑆</m:t>
                                </m:r>
                              </m:e>
                              <m:sup>
                                <m:r>
                                  <a:rPr lang="en-US" sz="3200" i="1">
                                    <a:solidFill>
                                      <a:srgbClr val="0033CC"/>
                                    </a:solidFill>
                                    <a:effectLst/>
                                    <a:latin typeface="Cambria Math" panose="02040503050406030204" pitchFamily="18" charset="0"/>
                                    <a:ea typeface="Times New Roman" panose="02020603050405020304" pitchFamily="18" charset="0"/>
                                  </a:rPr>
                                  <m:t>′</m:t>
                                </m:r>
                              </m:sup>
                            </m:sSup>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2</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3</m:t>
                                </m:r>
                              </m:sub>
                            </m:sSub>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𝑛</m:t>
                                </m:r>
                              </m:sub>
                            </m:sSub>
                          </m:sub>
                        </m:sSub>
                      </m:num>
                      <m:den>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2</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3</m:t>
                                </m:r>
                              </m:sub>
                            </m:sSub>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𝑛</m:t>
                                </m:r>
                              </m:sub>
                            </m:sSub>
                          </m:sub>
                        </m:sSub>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𝑆</m:t>
                            </m:r>
                          </m:e>
                          <m:sup>
                            <m:r>
                              <a:rPr lang="en-US" sz="3200" i="1">
                                <a:solidFill>
                                  <a:srgbClr val="0033CC"/>
                                </a:solidFill>
                                <a:effectLst/>
                                <a:latin typeface="Cambria Math" panose="02040503050406030204" pitchFamily="18" charset="0"/>
                                <a:ea typeface="Times New Roman" panose="02020603050405020304" pitchFamily="18" charset="0"/>
                              </a:rPr>
                              <m:t>′</m:t>
                            </m:r>
                          </m:sup>
                        </m:sSup>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num>
                      <m:den>
                        <m:r>
                          <a:rPr lang="en-US" sz="3200" i="1">
                            <a:solidFill>
                              <a:srgbClr val="0033CC"/>
                            </a:solidFill>
                            <a:effectLst/>
                            <a:latin typeface="Cambria Math" panose="02040503050406030204" pitchFamily="18" charset="0"/>
                            <a:ea typeface="Times New Roman" panose="02020603050405020304" pitchFamily="18" charset="0"/>
                          </a:rPr>
                          <m:t>𝑆</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den>
                    </m:f>
                  </m:oMath>
                </a14:m>
                <a:r>
                  <a:rPr lang="en-US" sz="3200" i="1">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080571" y="3000554"/>
                <a:ext cx="3831983" cy="10139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00562" y="4014550"/>
                <a:ext cx="11080156" cy="1779911"/>
              </a:xfrm>
              <a:prstGeom prst="rect">
                <a:avLst/>
              </a:prstGeom>
            </p:spPr>
            <p:txBody>
              <a:bodyPr wrap="square">
                <a:spAutoFit/>
              </a:bodyPr>
              <a:lstStyle/>
              <a:p>
                <a:pPr>
                  <a:spcBef>
                    <a:spcPts val="600"/>
                  </a:spcBef>
                  <a:spcAft>
                    <a:spcPts val="600"/>
                  </a:spcAft>
                  <a:tabLst>
                    <a:tab pos="360045" algn="l"/>
                    <a:tab pos="1620520" algn="l"/>
                    <a:tab pos="3060700" algn="l"/>
                    <a:tab pos="4500880" algn="l"/>
                  </a:tabLst>
                </a:pPr>
                <a:r>
                  <a:rPr lang="en-US" sz="3200" b="1" smtClean="0">
                    <a:solidFill>
                      <a:srgbClr val="0000CC"/>
                    </a:solidFill>
                    <a:latin typeface="Varpada"/>
                    <a:ea typeface="Arial" panose="020B0604020202020204" pitchFamily="34" charset="0"/>
                    <a:sym typeface="Wingdings 2" panose="05020102010507070707" pitchFamily="18" charset="2"/>
                  </a:rPr>
                  <a:t></a:t>
                </a:r>
                <a:r>
                  <a:rPr lang="en-US" sz="3200" b="1">
                    <a:solidFill>
                      <a:srgbClr val="0000CC"/>
                    </a:solidFill>
                    <a:effectLst/>
                    <a:latin typeface="Varpada"/>
                    <a:ea typeface="Arial" panose="020B0604020202020204" pitchFamily="34" charset="0"/>
                  </a:rPr>
                  <a:t>.</a:t>
                </a:r>
                <a:r>
                  <a:rPr lang="en-US" sz="3200" b="1">
                    <a:solidFill>
                      <a:srgbClr val="FF0000"/>
                    </a:solidFill>
                    <a:effectLst/>
                    <a:latin typeface="Varpada"/>
                    <a:ea typeface="Times New Roman" panose="02020603050405020304" pitchFamily="18" charset="0"/>
                  </a:rPr>
                  <a:t> Kết quả 4: </a:t>
                </a:r>
                <a:r>
                  <a:rPr lang="en-US" sz="3200" smtClean="0">
                    <a:solidFill>
                      <a:srgbClr val="0033CC"/>
                    </a:solidFill>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𝐴𝐵𝐶𝐷</m:t>
                    </m:r>
                  </m:oMath>
                </a14:m>
                <a:r>
                  <a:rPr lang="en-US" sz="3200">
                    <a:solidFill>
                      <a:srgbClr val="0033CC"/>
                    </a:solidFill>
                    <a:effectLst/>
                    <a:latin typeface="Times New Roman" panose="02020603050405020304" pitchFamily="18" charset="0"/>
                    <a:ea typeface="Times New Roman" panose="02020603050405020304" pitchFamily="18" charset="0"/>
                  </a:rPr>
                  <a:t>  có đáy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𝐴𝐵𝐶𝐷</m:t>
                    </m:r>
                  </m:oMath>
                </a14:m>
                <a:r>
                  <a:rPr lang="en-US" sz="3200">
                    <a:solidFill>
                      <a:srgbClr val="0033CC"/>
                    </a:solidFill>
                    <a:effectLst/>
                    <a:latin typeface="Times New Roman" panose="02020603050405020304" pitchFamily="18" charset="0"/>
                    <a:ea typeface="Times New Roman" panose="02020603050405020304" pitchFamily="18" charset="0"/>
                  </a:rPr>
                  <a:t>  là hình bình hành, mặt phẳng </a:t>
                </a:r>
                <a14:m>
                  <m:oMath xmlns:m="http://schemas.openxmlformats.org/officeDocument/2006/math">
                    <m:d>
                      <m:dPr>
                        <m:ctrlPr>
                          <a:rPr lang="en-US" sz="3200" i="1">
                            <a:solidFill>
                              <a:srgbClr val="0033CC"/>
                            </a:solidFill>
                            <a:effectLst/>
                            <a:latin typeface="Cambria Math" panose="02040503050406030204" pitchFamily="18" charset="0"/>
                            <a:ea typeface="Times New Roman" panose="02020603050405020304" pitchFamily="18" charset="0"/>
                          </a:rPr>
                        </m:ctrlPr>
                      </m:dPr>
                      <m:e>
                        <m:r>
                          <a:rPr lang="en-US" sz="3200" i="1">
                            <a:solidFill>
                              <a:srgbClr val="0033CC"/>
                            </a:solidFill>
                            <a:effectLst/>
                            <a:latin typeface="Cambria Math" panose="02040503050406030204" pitchFamily="18" charset="0"/>
                            <a:ea typeface="Times New Roman" panose="02020603050405020304" pitchFamily="18" charset="0"/>
                          </a:rPr>
                          <m:t>𝛼</m:t>
                        </m:r>
                      </m:e>
                    </m:d>
                  </m:oMath>
                </a14:m>
                <a:r>
                  <a:rPr lang="en-US" sz="3200">
                    <a:solidFill>
                      <a:srgbClr val="0033CC"/>
                    </a:solidFill>
                    <a:effectLst/>
                    <a:latin typeface="Times New Roman" panose="02020603050405020304" pitchFamily="18" charset="0"/>
                    <a:ea typeface="Times New Roman" panose="02020603050405020304" pitchFamily="18" charset="0"/>
                  </a:rPr>
                  <a:t> cắt các đường thẳng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𝑆𝐴</m:t>
                    </m:r>
                    <m:r>
                      <a:rPr lang="en-US" sz="3200" i="1">
                        <a:solidFill>
                          <a:srgbClr val="0033CC"/>
                        </a:solidFill>
                        <a:effectLst/>
                        <a:latin typeface="Cambria Math" panose="02040503050406030204" pitchFamily="18" charset="0"/>
                        <a:ea typeface="Times New Roman" panose="02020603050405020304" pitchFamily="18" charset="0"/>
                      </a:rPr>
                      <m:t>, </m:t>
                    </m:r>
                    <m:r>
                      <a:rPr lang="en-US" sz="3200" i="1">
                        <a:solidFill>
                          <a:srgbClr val="0033CC"/>
                        </a:solidFill>
                        <a:effectLst/>
                        <a:latin typeface="Cambria Math" panose="02040503050406030204" pitchFamily="18" charset="0"/>
                        <a:ea typeface="Times New Roman" panose="02020603050405020304" pitchFamily="18" charset="0"/>
                      </a:rPr>
                      <m:t>𝑆𝐵</m:t>
                    </m:r>
                    <m:r>
                      <a:rPr lang="en-US" sz="3200" i="1">
                        <a:solidFill>
                          <a:srgbClr val="0033CC"/>
                        </a:solidFill>
                        <a:effectLst/>
                        <a:latin typeface="Cambria Math" panose="02040503050406030204" pitchFamily="18" charset="0"/>
                        <a:ea typeface="Times New Roman" panose="02020603050405020304" pitchFamily="18" charset="0"/>
                      </a:rPr>
                      <m:t>, </m:t>
                    </m:r>
                    <m:r>
                      <a:rPr lang="en-US" sz="3200" i="1">
                        <a:solidFill>
                          <a:srgbClr val="0033CC"/>
                        </a:solidFill>
                        <a:effectLst/>
                        <a:latin typeface="Cambria Math" panose="02040503050406030204" pitchFamily="18" charset="0"/>
                        <a:ea typeface="Times New Roman" panose="02020603050405020304" pitchFamily="18" charset="0"/>
                      </a:rPr>
                      <m:t>𝑆𝐶</m:t>
                    </m:r>
                    <m:r>
                      <a:rPr lang="en-US" sz="3200" i="1">
                        <a:solidFill>
                          <a:srgbClr val="0033CC"/>
                        </a:solidFill>
                        <a:effectLst/>
                        <a:latin typeface="Cambria Math" panose="02040503050406030204" pitchFamily="18" charset="0"/>
                        <a:ea typeface="Times New Roman" panose="02020603050405020304" pitchFamily="18" charset="0"/>
                      </a:rPr>
                      <m:t>, </m:t>
                    </m:r>
                    <m:r>
                      <a:rPr lang="en-US" sz="3200" i="1">
                        <a:solidFill>
                          <a:srgbClr val="0033CC"/>
                        </a:solidFill>
                        <a:effectLst/>
                        <a:latin typeface="Cambria Math" panose="02040503050406030204" pitchFamily="18" charset="0"/>
                        <a:ea typeface="Times New Roman" panose="02020603050405020304" pitchFamily="18" charset="0"/>
                      </a:rPr>
                      <m:t>𝑆𝐷</m:t>
                    </m:r>
                  </m:oMath>
                </a14:m>
                <a:r>
                  <a:rPr lang="en-US" sz="3200">
                    <a:solidFill>
                      <a:srgbClr val="0033CC"/>
                    </a:solidFill>
                    <a:effectLst/>
                    <a:latin typeface="Times New Roman" panose="02020603050405020304" pitchFamily="18" charset="0"/>
                    <a:ea typeface="Times New Roman" panose="02020603050405020304" pitchFamily="18" charset="0"/>
                  </a:rPr>
                  <a:t>  lần lượt tại </a:t>
                </a:r>
                <a14:m>
                  <m:oMath xmlns:m="http://schemas.openxmlformats.org/officeDocument/2006/math">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𝐴</m:t>
                        </m:r>
                      </m:e>
                      <m:sup>
                        <m:r>
                          <a:rPr lang="en-US" sz="3200" i="1">
                            <a:solidFill>
                              <a:srgbClr val="0033CC"/>
                            </a:solidFill>
                            <a:effectLst/>
                            <a:latin typeface="Cambria Math" panose="02040503050406030204" pitchFamily="18" charset="0"/>
                            <a:ea typeface="Times New Roman" panose="02020603050405020304" pitchFamily="18" charset="0"/>
                          </a:rPr>
                          <m:t>′</m:t>
                        </m:r>
                      </m:sup>
                    </m:sSup>
                    <m:r>
                      <a:rPr lang="en-US" sz="3200" i="1">
                        <a:solidFill>
                          <a:srgbClr val="0033CC"/>
                        </a:solidFill>
                        <a:effectLst/>
                        <a:latin typeface="Cambria Math" panose="02040503050406030204" pitchFamily="18" charset="0"/>
                        <a:ea typeface="Times New Roman" panose="02020603050405020304" pitchFamily="18" charset="0"/>
                      </a:rPr>
                      <m:t>, </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𝐵</m:t>
                        </m:r>
                      </m:e>
                      <m:sup>
                        <m:r>
                          <a:rPr lang="en-US" sz="3200" i="1">
                            <a:solidFill>
                              <a:srgbClr val="0033CC"/>
                            </a:solidFill>
                            <a:effectLst/>
                            <a:latin typeface="Cambria Math" panose="02040503050406030204" pitchFamily="18" charset="0"/>
                            <a:ea typeface="Times New Roman" panose="02020603050405020304" pitchFamily="18" charset="0"/>
                          </a:rPr>
                          <m:t>′</m:t>
                        </m:r>
                      </m:sup>
                    </m:sSup>
                    <m:r>
                      <a:rPr lang="en-US" sz="3200" i="1">
                        <a:solidFill>
                          <a:srgbClr val="0033CC"/>
                        </a:solidFill>
                        <a:effectLst/>
                        <a:latin typeface="Cambria Math" panose="02040503050406030204" pitchFamily="18" charset="0"/>
                        <a:ea typeface="Times New Roman" panose="02020603050405020304" pitchFamily="18" charset="0"/>
                      </a:rPr>
                      <m:t>, </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𝐶</m:t>
                        </m:r>
                      </m:e>
                      <m:sup>
                        <m:r>
                          <a:rPr lang="en-US" sz="3200" i="1">
                            <a:solidFill>
                              <a:srgbClr val="0033CC"/>
                            </a:solidFill>
                            <a:effectLst/>
                            <a:latin typeface="Cambria Math" panose="02040503050406030204" pitchFamily="18" charset="0"/>
                            <a:ea typeface="Times New Roman" panose="02020603050405020304" pitchFamily="18" charset="0"/>
                          </a:rPr>
                          <m:t>′</m:t>
                        </m:r>
                      </m:sup>
                    </m:sSup>
                    <m:r>
                      <a:rPr lang="en-US" sz="3200" i="1">
                        <a:solidFill>
                          <a:srgbClr val="0033CC"/>
                        </a:solidFill>
                        <a:effectLst/>
                        <a:latin typeface="Cambria Math" panose="02040503050406030204" pitchFamily="18" charset="0"/>
                        <a:ea typeface="Times New Roman" panose="02020603050405020304" pitchFamily="18" charset="0"/>
                      </a:rPr>
                      <m:t>, </m:t>
                    </m:r>
                    <m:sSup>
                      <m:sSupPr>
                        <m:ctrlPr>
                          <a:rPr lang="en-US" sz="3200" i="1">
                            <a:solidFill>
                              <a:srgbClr val="0033CC"/>
                            </a:solidFill>
                            <a:effectLst/>
                            <a:latin typeface="Cambria Math" panose="02040503050406030204" pitchFamily="18" charset="0"/>
                            <a:ea typeface="Times New Roman" panose="02020603050405020304" pitchFamily="18" charset="0"/>
                          </a:rPr>
                        </m:ctrlPr>
                      </m:sSupPr>
                      <m:e>
                        <m:r>
                          <a:rPr lang="en-US" sz="3200" i="1">
                            <a:solidFill>
                              <a:srgbClr val="0033CC"/>
                            </a:solidFill>
                            <a:effectLst/>
                            <a:latin typeface="Cambria Math" panose="02040503050406030204" pitchFamily="18" charset="0"/>
                            <a:ea typeface="Times New Roman" panose="02020603050405020304" pitchFamily="18" charset="0"/>
                          </a:rPr>
                          <m:t>𝐷</m:t>
                        </m:r>
                      </m:e>
                      <m:sup>
                        <m:r>
                          <a:rPr lang="en-US" sz="3200" i="1">
                            <a:solidFill>
                              <a:srgbClr val="0033CC"/>
                            </a:solidFill>
                            <a:effectLst/>
                            <a:latin typeface="Cambria Math" panose="02040503050406030204" pitchFamily="18" charset="0"/>
                            <a:ea typeface="Times New Roman" panose="02020603050405020304" pitchFamily="18" charset="0"/>
                          </a:rPr>
                          <m:t>′</m:t>
                        </m:r>
                      </m:sup>
                    </m:sSup>
                    <m:r>
                      <a:rPr lang="en-US" sz="3200" i="1">
                        <a:solidFill>
                          <a:srgbClr val="0033CC"/>
                        </a:solidFill>
                        <a:effectLst/>
                        <a:latin typeface="Cambria Math" panose="02040503050406030204" pitchFamily="18" charset="0"/>
                        <a:ea typeface="Times New Roman" panose="02020603050405020304" pitchFamily="18" charset="0"/>
                      </a:rPr>
                      <m:t>.</m:t>
                    </m:r>
                    <m:r>
                      <a:rPr lang="en-US" sz="3200" b="0" i="1" smtClean="0">
                        <a:solidFill>
                          <a:srgbClr val="0033CC"/>
                        </a:solidFill>
                        <a:effectLst/>
                        <a:latin typeface="Cambria Math" panose="02040503050406030204" pitchFamily="18" charset="0"/>
                        <a:ea typeface="Times New Roman" panose="02020603050405020304" pitchFamily="18" charset="0"/>
                      </a:rPr>
                      <m:t> </m:t>
                    </m:r>
                  </m:oMath>
                </a14:m>
                <a:r>
                  <a:rPr lang="en-US" sz="3200">
                    <a:solidFill>
                      <a:srgbClr val="0033CC"/>
                    </a:solidFill>
                    <a:effectLst/>
                    <a:latin typeface="Times New Roman" panose="02020603050405020304" pitchFamily="18" charset="0"/>
                    <a:ea typeface="Times New Roman" panose="02020603050405020304" pitchFamily="18" charset="0"/>
                  </a:rPr>
                  <a:t>Đặt  </a:t>
                </a:r>
                <a14:m>
                  <m:oMath xmlns:m="http://schemas.openxmlformats.org/officeDocument/2006/math">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𝑆𝐴</m:t>
                        </m:r>
                        <m:r>
                          <a:rPr lang="en-US" sz="3200" i="1">
                            <a:solidFill>
                              <a:srgbClr val="0033CC"/>
                            </a:solidFill>
                            <a:effectLst/>
                            <a:latin typeface="Cambria Math" panose="02040503050406030204" pitchFamily="18" charset="0"/>
                            <a:ea typeface="Times New Roman" panose="02020603050405020304" pitchFamily="18" charset="0"/>
                          </a:rPr>
                          <m:t>′</m:t>
                        </m:r>
                      </m:num>
                      <m:den>
                        <m:r>
                          <a:rPr lang="en-US" sz="3200" i="1">
                            <a:solidFill>
                              <a:srgbClr val="0033CC"/>
                            </a:solidFill>
                            <a:effectLst/>
                            <a:latin typeface="Cambria Math" panose="02040503050406030204" pitchFamily="18" charset="0"/>
                            <a:ea typeface="Times New Roman" panose="02020603050405020304" pitchFamily="18" charset="0"/>
                          </a:rPr>
                          <m:t>𝑆𝐴</m:t>
                        </m:r>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𝑎</m:t>
                    </m:r>
                    <m:r>
                      <a:rPr lang="en-US" sz="3200" i="1">
                        <a:solidFill>
                          <a:srgbClr val="0033CC"/>
                        </a:solidFill>
                        <a:effectLst/>
                        <a:latin typeface="Cambria Math" panose="02040503050406030204" pitchFamily="18" charset="0"/>
                        <a:ea typeface="Times New Roman" panose="02020603050405020304" pitchFamily="18" charset="0"/>
                      </a:rPr>
                      <m:t>, </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𝑆𝐵</m:t>
                        </m:r>
                        <m:r>
                          <a:rPr lang="en-US" sz="3200" i="1">
                            <a:solidFill>
                              <a:srgbClr val="0033CC"/>
                            </a:solidFill>
                            <a:effectLst/>
                            <a:latin typeface="Cambria Math" panose="02040503050406030204" pitchFamily="18" charset="0"/>
                            <a:ea typeface="Times New Roman" panose="02020603050405020304" pitchFamily="18" charset="0"/>
                          </a:rPr>
                          <m:t>′</m:t>
                        </m:r>
                      </m:num>
                      <m:den>
                        <m:r>
                          <a:rPr lang="en-US" sz="3200" i="1">
                            <a:solidFill>
                              <a:srgbClr val="0033CC"/>
                            </a:solidFill>
                            <a:effectLst/>
                            <a:latin typeface="Cambria Math" panose="02040503050406030204" pitchFamily="18" charset="0"/>
                            <a:ea typeface="Times New Roman" panose="02020603050405020304" pitchFamily="18" charset="0"/>
                          </a:rPr>
                          <m:t>𝑆𝐵</m:t>
                        </m:r>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𝑏</m:t>
                    </m:r>
                    <m:r>
                      <a:rPr lang="en-US" sz="3200" i="1">
                        <a:solidFill>
                          <a:srgbClr val="0033CC"/>
                        </a:solidFill>
                        <a:effectLst/>
                        <a:latin typeface="Cambria Math" panose="02040503050406030204" pitchFamily="18" charset="0"/>
                        <a:ea typeface="Times New Roman" panose="02020603050405020304" pitchFamily="18" charset="0"/>
                      </a:rPr>
                      <m:t>, </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𝑆𝐶</m:t>
                        </m:r>
                        <m:r>
                          <a:rPr lang="en-US" sz="3200" i="1">
                            <a:solidFill>
                              <a:srgbClr val="0033CC"/>
                            </a:solidFill>
                            <a:effectLst/>
                            <a:latin typeface="Cambria Math" panose="02040503050406030204" pitchFamily="18" charset="0"/>
                            <a:ea typeface="Times New Roman" panose="02020603050405020304" pitchFamily="18" charset="0"/>
                          </a:rPr>
                          <m:t>′</m:t>
                        </m:r>
                      </m:num>
                      <m:den>
                        <m:r>
                          <a:rPr lang="en-US" sz="3200" i="1">
                            <a:solidFill>
                              <a:srgbClr val="0033CC"/>
                            </a:solidFill>
                            <a:effectLst/>
                            <a:latin typeface="Cambria Math" panose="02040503050406030204" pitchFamily="18" charset="0"/>
                            <a:ea typeface="Times New Roman" panose="02020603050405020304" pitchFamily="18" charset="0"/>
                          </a:rPr>
                          <m:t>𝑆𝐶</m:t>
                        </m:r>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𝑐</m:t>
                    </m:r>
                    <m:r>
                      <a:rPr lang="en-US" sz="3200" i="1">
                        <a:solidFill>
                          <a:srgbClr val="0033CC"/>
                        </a:solidFill>
                        <a:effectLst/>
                        <a:latin typeface="Cambria Math" panose="02040503050406030204" pitchFamily="18" charset="0"/>
                        <a:ea typeface="Times New Roman" panose="02020603050405020304" pitchFamily="18" charset="0"/>
                      </a:rPr>
                      <m:t>, </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𝑆𝐷</m:t>
                        </m:r>
                        <m:r>
                          <a:rPr lang="en-US" sz="3200" i="1">
                            <a:solidFill>
                              <a:srgbClr val="0033CC"/>
                            </a:solidFill>
                            <a:effectLst/>
                            <a:latin typeface="Cambria Math" panose="02040503050406030204" pitchFamily="18" charset="0"/>
                            <a:ea typeface="Times New Roman" panose="02020603050405020304" pitchFamily="18" charset="0"/>
                          </a:rPr>
                          <m:t>′</m:t>
                        </m:r>
                      </m:num>
                      <m:den>
                        <m:r>
                          <a:rPr lang="en-US" sz="3200" i="1">
                            <a:solidFill>
                              <a:srgbClr val="0033CC"/>
                            </a:solidFill>
                            <a:effectLst/>
                            <a:latin typeface="Cambria Math" panose="02040503050406030204" pitchFamily="18" charset="0"/>
                            <a:ea typeface="Times New Roman" panose="02020603050405020304" pitchFamily="18" charset="0"/>
                          </a:rPr>
                          <m:t>𝑆𝐷</m:t>
                        </m:r>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𝑑</m:t>
                    </m:r>
                  </m:oMath>
                </a14:m>
                <a:endParaRPr lang="en-US" sz="3200">
                  <a:solidFill>
                    <a:srgbClr val="0033CC"/>
                  </a:solidFill>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00562" y="4014550"/>
                <a:ext cx="11080156" cy="1779911"/>
              </a:xfrm>
              <a:prstGeom prst="rect">
                <a:avLst/>
              </a:prstGeom>
              <a:blipFill rotWithShape="0">
                <a:blip r:embed="rId4"/>
                <a:stretch>
                  <a:fillRect l="-1431" t="-4795" r="-1486" b="-3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00562" y="5794461"/>
                <a:ext cx="10750572" cy="878767"/>
              </a:xfrm>
              <a:prstGeom prst="rect">
                <a:avLst/>
              </a:prstGeom>
            </p:spPr>
            <p:txBody>
              <a:bodyPr wrap="none">
                <a:spAutoFit/>
              </a:bodyPr>
              <a:lstStyle/>
              <a:p>
                <a:pPr>
                  <a:spcBef>
                    <a:spcPts val="600"/>
                  </a:spcBef>
                  <a:spcAft>
                    <a:spcPts val="600"/>
                  </a:spcAft>
                  <a:tabLst>
                    <a:tab pos="360045" algn="l"/>
                    <a:tab pos="1620520" algn="l"/>
                    <a:tab pos="3060700" algn="l"/>
                    <a:tab pos="4500880" algn="l"/>
                  </a:tabLst>
                </a:pPr>
                <a:r>
                  <a:rPr lang="en-US" sz="3200" smtClean="0">
                    <a:solidFill>
                      <a:srgbClr val="0033CC"/>
                    </a:solidFill>
                    <a:latin typeface="Times New Roman" panose="02020603050405020304" pitchFamily="18" charset="0"/>
                    <a:ea typeface="Times New Roman" panose="02020603050405020304" pitchFamily="18" charset="0"/>
                  </a:rPr>
                  <a:t>Khi  </a:t>
                </a:r>
                <a14:m>
                  <m:oMath xmlns:m="http://schemas.openxmlformats.org/officeDocument/2006/math">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𝑎</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𝑐</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𝑏</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𝑑</m:t>
                        </m:r>
                      </m:den>
                    </m:f>
                  </m:oMath>
                </a14:m>
                <a:r>
                  <a:rPr lang="en-US" sz="3200">
                    <a:solidFill>
                      <a:srgbClr val="0033CC"/>
                    </a:solidFill>
                    <a:effectLst/>
                    <a:latin typeface="Times New Roman" panose="02020603050405020304" pitchFamily="18" charset="0"/>
                    <a:ea typeface="Times New Roman" panose="02020603050405020304" pitchFamily="18" charset="0"/>
                  </a:rPr>
                  <a:t>   , ta có : </a:t>
                </a:r>
                <a14:m>
                  <m:oMath xmlns:m="http://schemas.openxmlformats.org/officeDocument/2006/math">
                    <m:f>
                      <m:fPr>
                        <m:ctrlPr>
                          <a:rPr lang="en-US" sz="3200" i="1">
                            <a:solidFill>
                              <a:srgbClr val="0033CC"/>
                            </a:solidFill>
                            <a:effectLst/>
                            <a:latin typeface="Cambria Math" panose="02040503050406030204" pitchFamily="18" charset="0"/>
                            <a:ea typeface="Times New Roman" panose="02020603050405020304" pitchFamily="18" charset="0"/>
                          </a:rPr>
                        </m:ctrlPr>
                      </m:fPr>
                      <m:num>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𝐴</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𝐵</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𝐶</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𝐷</m:t>
                            </m:r>
                            <m:r>
                              <a:rPr lang="en-US" sz="3200" i="1">
                                <a:solidFill>
                                  <a:srgbClr val="0033CC"/>
                                </a:solidFill>
                                <a:effectLst/>
                                <a:latin typeface="Cambria Math" panose="02040503050406030204" pitchFamily="18" charset="0"/>
                                <a:ea typeface="Times New Roman" panose="02020603050405020304" pitchFamily="18" charset="0"/>
                              </a:rPr>
                              <m:t>′</m:t>
                            </m:r>
                          </m:sub>
                        </m:sSub>
                      </m:num>
                      <m:den>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𝑉</m:t>
                            </m:r>
                          </m:e>
                          <m:sub>
                            <m:r>
                              <a:rPr lang="en-US" sz="3200" i="1">
                                <a:solidFill>
                                  <a:srgbClr val="0033CC"/>
                                </a:solidFill>
                                <a:effectLst/>
                                <a:latin typeface="Cambria Math" panose="02040503050406030204" pitchFamily="18" charset="0"/>
                                <a:ea typeface="Times New Roman" panose="02020603050405020304" pitchFamily="18" charset="0"/>
                              </a:rPr>
                              <m:t>𝑆</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𝐴𝐵𝐶𝐷</m:t>
                            </m:r>
                          </m:sub>
                        </m:sSub>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𝑎𝑏𝑐𝑑</m:t>
                        </m:r>
                      </m:num>
                      <m:den>
                        <m:r>
                          <a:rPr lang="en-US" sz="3200" i="1">
                            <a:solidFill>
                              <a:srgbClr val="0033CC"/>
                            </a:solidFill>
                            <a:effectLst/>
                            <a:latin typeface="Cambria Math" panose="02040503050406030204" pitchFamily="18" charset="0"/>
                            <a:ea typeface="Times New Roman" panose="02020603050405020304" pitchFamily="18" charset="0"/>
                          </a:rPr>
                          <m:t>4</m:t>
                        </m:r>
                      </m:den>
                    </m:f>
                    <m:r>
                      <a:rPr lang="en-US" sz="3200" i="1">
                        <a:solidFill>
                          <a:srgbClr val="0033CC"/>
                        </a:solidFill>
                        <a:effectLst/>
                        <a:latin typeface="Cambria Math" panose="02040503050406030204" pitchFamily="18" charset="0"/>
                        <a:ea typeface="Times New Roman" panose="02020603050405020304" pitchFamily="18" charset="0"/>
                      </a:rPr>
                      <m:t>. </m:t>
                    </m:r>
                    <m:d>
                      <m:dPr>
                        <m:ctrlPr>
                          <a:rPr lang="en-US" sz="3200" i="1">
                            <a:solidFill>
                              <a:srgbClr val="0033CC"/>
                            </a:solidFill>
                            <a:effectLst/>
                            <a:latin typeface="Cambria Math" panose="02040503050406030204" pitchFamily="18" charset="0"/>
                            <a:ea typeface="Times New Roman" panose="02020603050405020304" pitchFamily="18" charset="0"/>
                          </a:rPr>
                        </m:ctrlPr>
                      </m:dPr>
                      <m:e>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𝑎</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𝑏</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𝑐</m:t>
                            </m:r>
                          </m:den>
                        </m:f>
                        <m:r>
                          <a:rPr lang="en-US" sz="3200" i="1">
                            <a:solidFill>
                              <a:srgbClr val="0033CC"/>
                            </a:solidFill>
                            <a:effectLst/>
                            <a:latin typeface="Cambria Math" panose="02040503050406030204" pitchFamily="18" charset="0"/>
                            <a:ea typeface="Times New Roman" panose="02020603050405020304" pitchFamily="18" charset="0"/>
                          </a:rPr>
                          <m:t>+</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1</m:t>
                            </m:r>
                          </m:num>
                          <m:den>
                            <m:r>
                              <a:rPr lang="en-US" sz="3200" i="1">
                                <a:solidFill>
                                  <a:srgbClr val="0033CC"/>
                                </a:solidFill>
                                <a:effectLst/>
                                <a:latin typeface="Cambria Math" panose="02040503050406030204" pitchFamily="18" charset="0"/>
                                <a:ea typeface="Times New Roman" panose="02020603050405020304" pitchFamily="18" charset="0"/>
                              </a:rPr>
                              <m:t>𝑑</m:t>
                            </m:r>
                          </m:den>
                        </m:f>
                      </m:e>
                    </m:d>
                  </m:oMath>
                </a14:m>
                <a:r>
                  <a:rPr lang="en-US" sz="3200">
                    <a:solidFill>
                      <a:srgbClr val="0033CC"/>
                    </a:solidFill>
                    <a:effectLst/>
                    <a:latin typeface="Times New Roman" panose="02020603050405020304" pitchFamily="18" charset="0"/>
                    <a:ea typeface="Times New Roman" panose="02020603050405020304" pitchFamily="18"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a:off x="900562" y="5794461"/>
                <a:ext cx="10750572" cy="878767"/>
              </a:xfrm>
              <a:prstGeom prst="rect">
                <a:avLst/>
              </a:prstGeom>
              <a:blipFill rotWithShape="0">
                <a:blip r:embed="rId5"/>
                <a:stretch>
                  <a:fillRect l="-1475" b="-2083"/>
                </a:stretch>
              </a:blipFill>
            </p:spPr>
            <p:txBody>
              <a:bodyPr/>
              <a:lstStyle/>
              <a:p>
                <a:r>
                  <a:rPr lang="en-US">
                    <a:noFill/>
                  </a:rPr>
                  <a:t> </a:t>
                </a:r>
              </a:p>
            </p:txBody>
          </p:sp>
        </mc:Fallback>
      </mc:AlternateContent>
      <p:sp>
        <p:nvSpPr>
          <p:cNvPr id="13" name="Rectangle 12"/>
          <p:cNvSpPr/>
          <p:nvPr/>
        </p:nvSpPr>
        <p:spPr>
          <a:xfrm>
            <a:off x="374374" y="678010"/>
            <a:ext cx="6096000" cy="523220"/>
          </a:xfrm>
          <a:prstGeom prst="rect">
            <a:avLst/>
          </a:prstGeom>
        </p:spPr>
        <p:txBody>
          <a:bodyPr>
            <a:spAutoFit/>
          </a:bodyPr>
          <a:lstStyle/>
          <a:p>
            <a:pPr indent="90170"/>
            <a:r>
              <a:rPr lang="en-US" sz="2800" b="1" dirty="0">
                <a:solidFill>
                  <a:srgbClr val="FF0000"/>
                </a:solidFill>
                <a:latin typeface="Varpada"/>
                <a:ea typeface="Times New Roman" panose="02020603050405020304" pitchFamily="18" charset="0"/>
              </a:rPr>
              <a:t>A</a:t>
            </a:r>
            <a:r>
              <a:rPr lang="en-US" sz="2800" b="1" dirty="0" smtClean="0">
                <a:solidFill>
                  <a:srgbClr val="FF0000"/>
                </a:solidFill>
                <a:effectLst/>
                <a:latin typeface="Varpada"/>
                <a:ea typeface="Times New Roman" panose="02020603050405020304" pitchFamily="18" charset="0"/>
              </a:rPr>
              <a:t>. LÝ THUYẾT </a:t>
            </a:r>
            <a:endParaRPr lang="en-US" sz="2800" dirty="0" smtClean="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81653" y="1067613"/>
            <a:ext cx="3234219" cy="584775"/>
          </a:xfrm>
          <a:prstGeom prst="rect">
            <a:avLst/>
          </a:prstGeom>
        </p:spPr>
        <p:txBody>
          <a:bodyPr wrap="none">
            <a:spAutoFit/>
          </a:bodyPr>
          <a:lstStyle/>
          <a:p>
            <a:pPr indent="270510"/>
            <a:r>
              <a:rPr lang="en-US" sz="3200" b="1">
                <a:solidFill>
                  <a:srgbClr val="0000CC"/>
                </a:solidFill>
                <a:latin typeface="Varpada"/>
                <a:ea typeface="Times New Roman" panose="02020603050405020304" pitchFamily="18" charset="0"/>
                <a:sym typeface="Wingdings 2" panose="05020102010507070707" pitchFamily="18" charset="2"/>
              </a:rPr>
              <a:t></a:t>
            </a:r>
            <a:r>
              <a:rPr lang="nl-NL" sz="3200" b="1">
                <a:solidFill>
                  <a:srgbClr val="0000CC"/>
                </a:solidFill>
                <a:latin typeface="Varpada"/>
                <a:ea typeface="Times New Roman" panose="02020603050405020304" pitchFamily="18" charset="0"/>
              </a:rPr>
              <a:t>1. Tính chất:</a:t>
            </a:r>
            <a:endParaRPr lang="en-US" sz="3200">
              <a:latin typeface="Times New Roman" panose="02020603050405020304" pitchFamily="18" charset="0"/>
              <a:ea typeface="Times New Roman" panose="02020603050405020304" pitchFamily="18" charset="0"/>
            </a:endParaRPr>
          </a:p>
        </p:txBody>
      </p:sp>
      <p:sp>
        <p:nvSpPr>
          <p:cNvPr id="9" name="Left Arrow 8">
            <a:hlinkClick r:id="rId6" action="ppaction://hlinksldjump"/>
          </p:cNvPr>
          <p:cNvSpPr/>
          <p:nvPr/>
        </p:nvSpPr>
        <p:spPr>
          <a:xfrm>
            <a:off x="11055927" y="5222960"/>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7" action="ppaction://hlinksldjump"/>
          </p:cNvPr>
          <p:cNvSpPr/>
          <p:nvPr/>
        </p:nvSpPr>
        <p:spPr>
          <a:xfrm>
            <a:off x="11591420" y="5222960"/>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
            <a:extLst>
              <a:ext uri="{FF2B5EF4-FFF2-40B4-BE49-F238E27FC236}">
                <a16:creationId xmlns:a16="http://schemas.microsoft.com/office/drawing/2014/main" id="{C747A885-F2D1-409F-9DDA-9CB0AA9B9FF6}"/>
              </a:ext>
            </a:extLst>
          </p:cNvPr>
          <p:cNvSpPr>
            <a:spLocks noChangeArrowheads="1"/>
          </p:cNvSpPr>
          <p:nvPr/>
        </p:nvSpPr>
        <p:spPr bwMode="auto">
          <a:xfrm>
            <a:off x="374374" y="44954"/>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16"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527" y="110849"/>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16125" y="120556"/>
            <a:ext cx="11050075"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3200" b="1" dirty="0" smtClean="0">
                <a:solidFill>
                  <a:srgbClr val="FF0000"/>
                </a:solidFill>
                <a:latin typeface="Times New Roman" panose="02020603050405020304" pitchFamily="18" charset="0"/>
                <a:cs typeface="Times New Roman" panose="02020603050405020304" pitchFamily="18" charset="0"/>
              </a:rPr>
              <a:t> 27</a:t>
            </a:r>
            <a:r>
              <a:rPr lang="en-US" sz="3200" b="1" dirty="0" smtClean="0">
                <a:solidFill>
                  <a:srgbClr val="FF0000"/>
                </a:solidFill>
                <a:latin typeface="Times New Roman" panose="02020603050405020304" pitchFamily="18" charset="0"/>
                <a:cs typeface="Times New Roman" panose="02020603050405020304" pitchFamily="18" charset="0"/>
              </a:rPr>
              <a:t>. TỶ SỐ THỂ TÍCH KHỐI ĐA DIỆN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1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8" presetClass="emph" presetSubtype="0" repeatCount="indefinite" fill="hold" nodeType="withEffect">
                                  <p:stCondLst>
                                    <p:cond delay="0"/>
                                  </p:stCondLst>
                                  <p:childTnLst>
                                    <p:animRot by="21600000">
                                      <p:cBhvr>
                                        <p:cTn id="34"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18</a:t>
                </a:r>
                <a:r>
                  <a:rPr lang="fr-FR" sz="3200" b="1" dirty="0" smtClean="0">
                    <a:solidFill>
                      <a:srgbClr val="FF0000"/>
                    </a:solidFill>
                  </a:rPr>
                  <a:t>:</a:t>
                </a:r>
                <a:r>
                  <a:rPr lang="vi-VN" sz="3200" b="1" dirty="0" smtClean="0"/>
                  <a:t> </a:t>
                </a:r>
                <a:r>
                  <a:rPr lang="fr-FR" sz="3200" dirty="0"/>
                  <a:t>Cho </a:t>
                </a:r>
                <a:r>
                  <a:rPr lang="fr-FR" sz="3200" dirty="0" err="1"/>
                  <a:t>hình</a:t>
                </a:r>
                <a:r>
                  <a:rPr lang="fr-FR" sz="3200" dirty="0"/>
                  <a:t> </a:t>
                </a:r>
                <a:r>
                  <a:rPr lang="fr-FR" sz="3200" dirty="0" err="1"/>
                  <a:t>chóp</a:t>
                </a:r>
                <a:r>
                  <a:rPr lang="fr-FR" sz="3200" dirty="0"/>
                  <a:t> </a:t>
                </a:r>
                <a14:m>
                  <m:oMath xmlns:m="http://schemas.openxmlformats.org/officeDocument/2006/math">
                    <m:r>
                      <a:rPr lang="en-US" sz="3200" i="1">
                        <a:latin typeface="Cambria Math"/>
                      </a:rPr>
                      <m:t>𝑆</m:t>
                    </m:r>
                    <m:r>
                      <a:rPr lang="fr-FR" sz="3200" i="1">
                        <a:latin typeface="Cambria Math"/>
                      </a:rPr>
                      <m:t>.</m:t>
                    </m:r>
                    <m:r>
                      <a:rPr lang="en-US" sz="3200" i="1">
                        <a:latin typeface="Cambria Math"/>
                      </a:rPr>
                      <m:t>𝐴𝐵𝐶</m:t>
                    </m:r>
                  </m:oMath>
                </a14:m>
                <a:r>
                  <a:rPr lang="fr-FR" sz="3200" dirty="0"/>
                  <a:t> </a:t>
                </a:r>
                <a:r>
                  <a:rPr lang="fr-FR" sz="3200" dirty="0" err="1"/>
                  <a:t>có</a:t>
                </a:r>
                <a:r>
                  <a:rPr lang="fr-FR" sz="3200" dirty="0"/>
                  <a:t> </a:t>
                </a:r>
                <a14:m>
                  <m:oMath xmlns:m="http://schemas.openxmlformats.org/officeDocument/2006/math">
                    <m:r>
                      <a:rPr lang="en-US" sz="3200" i="1">
                        <a:latin typeface="Cambria Math"/>
                      </a:rPr>
                      <m:t>𝑆𝐴</m:t>
                    </m:r>
                    <m:r>
                      <a:rPr lang="fr-FR" sz="3200" i="1">
                        <a:latin typeface="Cambria Math"/>
                      </a:rPr>
                      <m:t>=</m:t>
                    </m:r>
                    <m:r>
                      <a:rPr lang="en-US" sz="3200" i="1">
                        <a:latin typeface="Cambria Math"/>
                      </a:rPr>
                      <m:t>𝑎</m:t>
                    </m:r>
                    <m:r>
                      <a:rPr lang="fr-FR" sz="3200" i="1">
                        <a:latin typeface="Cambria Math"/>
                      </a:rPr>
                      <m:t>, </m:t>
                    </m:r>
                    <m:r>
                      <a:rPr lang="en-US" sz="3200" i="1">
                        <a:latin typeface="Cambria Math"/>
                      </a:rPr>
                      <m:t>𝑆𝐵</m:t>
                    </m:r>
                    <m:r>
                      <a:rPr lang="fr-FR" sz="3200" i="1">
                        <a:latin typeface="Cambria Math"/>
                      </a:rPr>
                      <m:t>=</m:t>
                    </m:r>
                    <m:r>
                      <a:rPr lang="en-US" sz="3200" i="1">
                        <a:latin typeface="Cambria Math"/>
                      </a:rPr>
                      <m:t>𝑏</m:t>
                    </m:r>
                    <m:r>
                      <a:rPr lang="fr-FR" sz="3200" i="1">
                        <a:latin typeface="Cambria Math"/>
                      </a:rPr>
                      <m:t>, </m:t>
                    </m:r>
                    <m:r>
                      <a:rPr lang="en-US" sz="3200" i="1">
                        <a:latin typeface="Cambria Math"/>
                      </a:rPr>
                      <m:t>𝑆𝐶</m:t>
                    </m:r>
                    <m:r>
                      <a:rPr lang="fr-FR" sz="3200" i="1">
                        <a:latin typeface="Cambria Math"/>
                      </a:rPr>
                      <m:t>=</m:t>
                    </m:r>
                    <m:r>
                      <a:rPr lang="en-US" sz="3200" i="1">
                        <a:latin typeface="Cambria Math"/>
                      </a:rPr>
                      <m:t>𝑐</m:t>
                    </m:r>
                  </m:oMath>
                </a14:m>
                <a:r>
                  <a:rPr lang="fr-FR" sz="3200" dirty="0"/>
                  <a:t> </a:t>
                </a:r>
                <a:r>
                  <a:rPr lang="fr-FR" sz="3200" dirty="0" err="1"/>
                  <a:t>và</a:t>
                </a:r>
                <a:r>
                  <a:rPr lang="fr-FR" sz="3200" dirty="0"/>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𝐴𝑆𝐵</m:t>
                        </m:r>
                      </m:e>
                    </m:acc>
                    <m:r>
                      <a:rPr lang="fr-FR" sz="3200" i="1">
                        <a:latin typeface="Cambria Math"/>
                      </a:rPr>
                      <m:t>=</m:t>
                    </m:r>
                    <m:acc>
                      <m:accPr>
                        <m:chr m:val="̂"/>
                        <m:ctrlPr>
                          <a:rPr lang="en-US" sz="3200" i="1">
                            <a:latin typeface="Cambria Math" panose="02040503050406030204" pitchFamily="18" charset="0"/>
                          </a:rPr>
                        </m:ctrlPr>
                      </m:accPr>
                      <m:e>
                        <m:r>
                          <a:rPr lang="en-US" sz="3200" i="1">
                            <a:latin typeface="Cambria Math"/>
                          </a:rPr>
                          <m:t>𝐵𝑆𝐶</m:t>
                        </m:r>
                      </m:e>
                    </m:acc>
                    <m:r>
                      <a:rPr lang="fr-FR" sz="3200" i="1">
                        <a:latin typeface="Cambria Math"/>
                      </a:rPr>
                      <m:t>=</m:t>
                    </m:r>
                    <m:acc>
                      <m:accPr>
                        <m:chr m:val="̂"/>
                        <m:ctrlPr>
                          <a:rPr lang="en-US" sz="3200" i="1">
                            <a:latin typeface="Cambria Math" panose="02040503050406030204" pitchFamily="18" charset="0"/>
                          </a:rPr>
                        </m:ctrlPr>
                      </m:accPr>
                      <m:e>
                        <m:r>
                          <a:rPr lang="en-US" sz="3200" i="1">
                            <a:latin typeface="Cambria Math"/>
                          </a:rPr>
                          <m:t>𝐶𝑆𝐴</m:t>
                        </m:r>
                      </m:e>
                    </m:acc>
                    <m:r>
                      <a:rPr lang="fr-FR" sz="3200" i="1">
                        <a:latin typeface="Cambria Math"/>
                      </a:rPr>
                      <m:t>=6</m:t>
                    </m:r>
                    <m:sSup>
                      <m:sSupPr>
                        <m:ctrlPr>
                          <a:rPr lang="en-US" sz="3200" i="1">
                            <a:latin typeface="Cambria Math" panose="02040503050406030204" pitchFamily="18" charset="0"/>
                          </a:rPr>
                        </m:ctrlPr>
                      </m:sSupPr>
                      <m:e>
                        <m:r>
                          <a:rPr lang="fr-FR" sz="3200" i="1">
                            <a:latin typeface="Cambria Math"/>
                          </a:rPr>
                          <m:t>0</m:t>
                        </m:r>
                      </m:e>
                      <m:sup>
                        <m:r>
                          <a:rPr lang="fr-FR" sz="3200" i="1">
                            <a:latin typeface="Cambria Math"/>
                          </a:rPr>
                          <m:t>0</m:t>
                        </m:r>
                      </m:sup>
                    </m:sSup>
                    <m:r>
                      <a:rPr lang="fr-FR" sz="3200" i="1">
                        <a:latin typeface="Cambria Math"/>
                      </a:rPr>
                      <m:t>.</m:t>
                    </m:r>
                  </m:oMath>
                </a14:m>
                <a:r>
                  <a:rPr lang="fr-FR" sz="3200" dirty="0"/>
                  <a:t> </a:t>
                </a:r>
                <a:r>
                  <a:rPr lang="fr-FR" sz="3200" dirty="0" err="1"/>
                  <a:t>Tính</a:t>
                </a:r>
                <a:r>
                  <a:rPr lang="fr-FR" sz="3200" dirty="0"/>
                  <a:t> </a:t>
                </a:r>
                <a:r>
                  <a:rPr lang="fr-FR" sz="3200" dirty="0" err="1"/>
                  <a:t>thể</a:t>
                </a:r>
                <a:r>
                  <a:rPr lang="fr-FR" sz="3200" dirty="0"/>
                  <a:t> </a:t>
                </a:r>
                <a:r>
                  <a:rPr lang="fr-FR" sz="3200" dirty="0" err="1"/>
                  <a:t>tích</a:t>
                </a:r>
                <a:r>
                  <a:rPr lang="fr-FR" sz="3200" dirty="0"/>
                  <a:t> </a:t>
                </a:r>
                <a:r>
                  <a:rPr lang="fr-FR" sz="3200" dirty="0" err="1"/>
                  <a:t>khối</a:t>
                </a:r>
                <a:r>
                  <a:rPr lang="fr-FR" sz="3200" dirty="0"/>
                  <a:t> </a:t>
                </a:r>
                <a:r>
                  <a:rPr lang="fr-FR" sz="3200" dirty="0" err="1"/>
                  <a:t>chóp</a:t>
                </a:r>
                <a:r>
                  <a:rPr lang="fr-FR" sz="3200" dirty="0"/>
                  <a:t> </a:t>
                </a:r>
                <a14:m>
                  <m:oMath xmlns:m="http://schemas.openxmlformats.org/officeDocument/2006/math">
                    <m:r>
                      <a:rPr lang="en-US" sz="3200" i="1">
                        <a:latin typeface="Cambria Math"/>
                      </a:rPr>
                      <m:t>𝑆</m:t>
                    </m:r>
                    <m:r>
                      <a:rPr lang="fr-FR" sz="3200" i="1">
                        <a:latin typeface="Cambria Math"/>
                      </a:rPr>
                      <m:t>.</m:t>
                    </m:r>
                    <m:r>
                      <a:rPr lang="en-US" sz="3200" i="1">
                        <a:latin typeface="Cambria Math"/>
                      </a:rPr>
                      <m:t>𝐴𝐵𝐶</m:t>
                    </m:r>
                  </m:oMath>
                </a14:m>
                <a:r>
                  <a:rPr lang="fr-FR" sz="3200" dirty="0"/>
                  <a:t> </a:t>
                </a:r>
                <a:r>
                  <a:rPr lang="fr-FR" sz="3200" dirty="0" err="1"/>
                  <a:t>theo</a:t>
                </a:r>
                <a:r>
                  <a:rPr lang="fr-FR" sz="3200" dirty="0"/>
                  <a:t> </a:t>
                </a:r>
                <a14:m>
                  <m:oMath xmlns:m="http://schemas.openxmlformats.org/officeDocument/2006/math">
                    <m:r>
                      <a:rPr lang="en-US" sz="3200" i="1">
                        <a:latin typeface="Cambria Math"/>
                      </a:rPr>
                      <m:t>𝑎</m:t>
                    </m:r>
                    <m:r>
                      <a:rPr lang="fr-FR" sz="3200" i="1">
                        <a:latin typeface="Cambria Math"/>
                      </a:rPr>
                      <m:t>, </m:t>
                    </m:r>
                    <m:r>
                      <a:rPr lang="en-US" sz="3200" i="1">
                        <a:latin typeface="Cambria Math"/>
                      </a:rPr>
                      <m:t>𝑏</m:t>
                    </m:r>
                    <m:r>
                      <a:rPr lang="fr-FR" sz="3200" i="1">
                        <a:latin typeface="Cambria Math"/>
                      </a:rPr>
                      <m:t>, </m:t>
                    </m:r>
                    <m:r>
                      <a:rPr lang="en-US" sz="3200" i="1">
                        <a:latin typeface="Cambria Math"/>
                      </a:rPr>
                      <m:t>𝑐</m:t>
                    </m:r>
                    <m:r>
                      <a:rPr lang="fr-FR" sz="3200" i="1">
                        <a:latin typeface="Cambria Math"/>
                      </a:rPr>
                      <m:t>.</m:t>
                    </m:r>
                  </m:oMath>
                </a14:m>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12</m:t>
                        </m:r>
                        <m:r>
                          <a:rPr lang="en-US" sz="3200" i="1">
                            <a:latin typeface="Cambria Math"/>
                          </a:rPr>
                          <m:t>𝑎𝑏𝑐</m:t>
                        </m:r>
                      </m:den>
                    </m:f>
                    <m:r>
                      <a:rPr lang="en-US" sz="3200" i="1">
                        <a:latin typeface="Cambria Math"/>
                      </a:rPr>
                      <m:t>⋅</m:t>
                    </m:r>
                  </m:oMath>
                </a14:m>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B.</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12</m:t>
                        </m:r>
                      </m:den>
                    </m:f>
                    <m:r>
                      <a:rPr lang="en-US" sz="3200" i="1">
                        <a:latin typeface="Cambria Math"/>
                      </a:rPr>
                      <m:t>𝑎𝑏𝑐</m:t>
                    </m:r>
                    <m:r>
                      <a:rPr lang="en-US" sz="3200" i="1">
                        <a:latin typeface="Cambria Math"/>
                      </a:rPr>
                      <m:t>.</m:t>
                    </m:r>
                  </m:oMath>
                </a14:m>
                <a:r>
                  <a:rPr lang="en-US" sz="3200"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C.</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4</m:t>
                        </m:r>
                      </m:den>
                    </m:f>
                    <m:r>
                      <a:rPr lang="en-US" sz="3200" i="1">
                        <a:latin typeface="Cambria Math"/>
                      </a:rPr>
                      <m:t>𝑎𝑏𝑐</m:t>
                    </m:r>
                    <m:r>
                      <a:rPr lang="en-US" sz="3200" i="1">
                        <a:latin typeface="Cambria Math"/>
                      </a:rPr>
                      <m:t>.</m:t>
                    </m:r>
                  </m:oMath>
                </a14:m>
                <a:r>
                  <a:rPr lang="en-US" sz="3200" dirty="0">
                    <a:latin typeface="Times New Roman" pitchFamily="18" charset="0"/>
                    <a:cs typeface="Times New Roman" pitchFamily="18" charset="0"/>
                  </a:rPr>
                  <a:t>	</a:t>
                </a:r>
                <a:r>
                  <a:rPr lang="en-US" sz="3200" b="1" dirty="0">
                    <a:solidFill>
                      <a:srgbClr val="2602BE"/>
                    </a:solidFill>
                    <a:latin typeface="Times New Roman" pitchFamily="18" charset="0"/>
                    <a:cs typeface="Times New Roman" pitchFamily="18" charset="0"/>
                  </a:rPr>
                  <a:t>D.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4</m:t>
                        </m:r>
                        <m:r>
                          <a:rPr lang="en-US" sz="3200" i="1">
                            <a:latin typeface="Cambria Math"/>
                          </a:rPr>
                          <m:t>𝑎𝑏𝑐</m:t>
                        </m:r>
                      </m:den>
                    </m:f>
                    <m:r>
                      <a:rPr lang="en-US" sz="3200" i="1">
                        <a:latin typeface="Cambria Math"/>
                      </a:rPr>
                      <m:t>⋅</m:t>
                    </m:r>
                  </m:oMath>
                </a14:m>
                <a:endParaRPr lang="en-US" sz="3200" dirty="0">
                  <a:effectLst/>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1880"/>
                </a:stretch>
              </a:blipFill>
            </p:spPr>
            <p:txBody>
              <a:bodyPr/>
              <a:lstStyle/>
              <a:p>
                <a:r>
                  <a:rPr lang="en-US">
                    <a:noFill/>
                  </a:rPr>
                  <a:t> </a:t>
                </a:r>
              </a:p>
            </p:txBody>
          </p:sp>
        </mc:Fallback>
      </mc:AlternateContent>
      <p:sp>
        <p:nvSpPr>
          <p:cNvPr id="5" name="Oval 4"/>
          <p:cNvSpPr/>
          <p:nvPr/>
        </p:nvSpPr>
        <p:spPr>
          <a:xfrm>
            <a:off x="2977531" y="1666575"/>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008" y="2811173"/>
            <a:ext cx="4069687" cy="34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6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Oval 4"/>
          <p:cNvSpPr/>
          <p:nvPr/>
        </p:nvSpPr>
        <p:spPr>
          <a:xfrm>
            <a:off x="9006900" y="2076538"/>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D</a:t>
            </a:r>
            <a:r>
              <a:rPr lang="vi-VN" sz="3200" dirty="0" smtClean="0">
                <a:solidFill>
                  <a:srgbClr val="CC0066"/>
                </a:solidFill>
                <a:latin typeface="+mj-lt"/>
              </a:rPr>
              <a:t>.</a:t>
            </a:r>
            <a:endParaRPr lang="en-US" sz="3200" dirty="0">
              <a:solidFill>
                <a:srgbClr val="CC0066"/>
              </a:solidFill>
              <a:latin typeface="+mj-lt"/>
            </a:endParaRPr>
          </a:p>
        </p:txBody>
      </p:sp>
      <p:graphicFrame>
        <p:nvGraphicFramePr>
          <p:cNvPr id="11" name="Object 10"/>
          <p:cNvGraphicFramePr>
            <a:graphicFrameLocks noChangeAspect="1"/>
          </p:cNvGraphicFramePr>
          <p:nvPr>
            <p:extLst/>
          </p:nvPr>
        </p:nvGraphicFramePr>
        <p:xfrm>
          <a:off x="1746912" y="2004905"/>
          <a:ext cx="1228299" cy="868281"/>
        </p:xfrm>
        <a:graphic>
          <a:graphicData uri="http://schemas.openxmlformats.org/presentationml/2006/ole">
            <mc:AlternateContent xmlns:mc="http://schemas.openxmlformats.org/markup-compatibility/2006">
              <mc:Choice xmlns:v="urn:schemas-microsoft-com:vml" Requires="v">
                <p:oleObj spid="_x0000_s4198" name="Equation" r:id="rId3" imgW="545863" imgH="393529" progId="Equation.DSMT4">
                  <p:embed/>
                </p:oleObj>
              </mc:Choice>
              <mc:Fallback>
                <p:oleObj name="Equation" r:id="rId3" imgW="545863"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912" y="2004905"/>
                        <a:ext cx="1228299" cy="868281"/>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4326742" y="2166812"/>
          <a:ext cx="1364390" cy="500276"/>
        </p:xfrm>
        <a:graphic>
          <a:graphicData uri="http://schemas.openxmlformats.org/presentationml/2006/ole">
            <mc:AlternateContent xmlns:mc="http://schemas.openxmlformats.org/markup-compatibility/2006">
              <mc:Choice xmlns:v="urn:schemas-microsoft-com:vml" Requires="v">
                <p:oleObj spid="_x0000_s4199" name="Equation" r:id="rId5" imgW="571252" imgH="203112" progId="Equation.DSMT4">
                  <p:embed/>
                </p:oleObj>
              </mc:Choice>
              <mc:Fallback>
                <p:oleObj name="Equation" r:id="rId5" imgW="571252"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6742" y="2166812"/>
                        <a:ext cx="1364390" cy="50027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nvPr>
        </p:nvGraphicFramePr>
        <p:xfrm>
          <a:off x="7014948" y="1979998"/>
          <a:ext cx="1487607" cy="938338"/>
        </p:xfrm>
        <a:graphic>
          <a:graphicData uri="http://schemas.openxmlformats.org/presentationml/2006/ole">
            <mc:AlternateContent xmlns:mc="http://schemas.openxmlformats.org/markup-compatibility/2006">
              <mc:Choice xmlns:v="urn:schemas-microsoft-com:vml" Requires="v">
                <p:oleObj spid="_x0000_s4200" name="Equation" r:id="rId7" imgW="622030" imgH="393529" progId="Equation.DSMT4">
                  <p:embed/>
                </p:oleObj>
              </mc:Choice>
              <mc:Fallback>
                <p:oleObj name="Equation" r:id="rId7" imgW="62203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4948" y="1979998"/>
                        <a:ext cx="1487607" cy="93833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nvPr>
        </p:nvGraphicFramePr>
        <p:xfrm>
          <a:off x="9689909" y="2141248"/>
          <a:ext cx="1266794" cy="525839"/>
        </p:xfrm>
        <a:graphic>
          <a:graphicData uri="http://schemas.openxmlformats.org/presentationml/2006/ole">
            <mc:AlternateContent xmlns:mc="http://schemas.openxmlformats.org/markup-compatibility/2006">
              <mc:Choice xmlns:v="urn:schemas-microsoft-com:vml" Requires="v">
                <p:oleObj spid="_x0000_s4201" name="Equation" r:id="rId9" imgW="508000" imgH="203200" progId="Equation.DSMT4">
                  <p:embed/>
                </p:oleObj>
              </mc:Choice>
              <mc:Fallback>
                <p:oleObj name="Equation" r:id="rId9" imgW="5080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9909" y="2141248"/>
                        <a:ext cx="1266794" cy="525839"/>
                      </a:xfrm>
                      <a:prstGeom prst="rect">
                        <a:avLst/>
                      </a:prstGeom>
                      <a:noFill/>
                    </p:spPr>
                  </p:pic>
                </p:oleObj>
              </mc:Fallback>
            </mc:AlternateContent>
          </a:graphicData>
        </a:graphic>
      </p:graphicFrame>
      <p:sp>
        <p:nvSpPr>
          <p:cNvPr id="15" name="Rectangle 11"/>
          <p:cNvSpPr>
            <a:spLocks noChangeArrowheads="1"/>
          </p:cNvSpPr>
          <p:nvPr/>
        </p:nvSpPr>
        <p:spPr bwMode="auto">
          <a:xfrm>
            <a:off x="1383987" y="-79228"/>
            <a:ext cx="104450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00B050"/>
                </a:solidFill>
                <a:effectLst/>
                <a:latin typeface="+mj-lt"/>
                <a:ea typeface="Times New Roman" pitchFamily="18" charset="0"/>
                <a:cs typeface="Arial" pitchFamily="34" charset="0"/>
              </a:rPr>
              <a:t>(</a:t>
            </a:r>
            <a:r>
              <a:rPr kumimoji="0" lang="vi-VN" sz="3200" b="1" i="0" u="none" strike="noStrike" cap="none" normalizeH="0" baseline="0" dirty="0" smtClean="0">
                <a:ln>
                  <a:noFill/>
                </a:ln>
                <a:solidFill>
                  <a:srgbClr val="00B050"/>
                </a:solidFill>
                <a:effectLst/>
                <a:latin typeface="+mj-lt"/>
                <a:ea typeface="Times New Roman" pitchFamily="18" charset="0"/>
                <a:cs typeface="Cambria" pitchFamily="18" charset="0"/>
              </a:rPr>
              <a:t>Đề</a:t>
            </a:r>
            <a:r>
              <a:rPr kumimoji="0" lang="vi-VN" sz="3200" b="1" i="0" u="none" strike="noStrike" cap="none" normalizeH="0" baseline="0" dirty="0" smtClean="0">
                <a:ln>
                  <a:noFill/>
                </a:ln>
                <a:solidFill>
                  <a:srgbClr val="00B050"/>
                </a:solidFill>
                <a:effectLst/>
                <a:latin typeface="+mj-lt"/>
                <a:ea typeface="Times New Roman" pitchFamily="18" charset="0"/>
                <a:cs typeface="Arial" pitchFamily="34" charset="0"/>
              </a:rPr>
              <a:t> Minh H</a:t>
            </a:r>
            <a:r>
              <a:rPr kumimoji="0" lang="vi-VN" sz="3200" b="1" i="0" u="none" strike="noStrike" cap="none" normalizeH="0" baseline="0" dirty="0" smtClean="0">
                <a:ln>
                  <a:noFill/>
                </a:ln>
                <a:solidFill>
                  <a:srgbClr val="00B050"/>
                </a:solidFill>
                <a:effectLst/>
                <a:latin typeface="+mj-lt"/>
                <a:ea typeface="Times New Roman" pitchFamily="18" charset="0"/>
                <a:cs typeface="Cambria" pitchFamily="18" charset="0"/>
              </a:rPr>
              <a:t>ọ</a:t>
            </a:r>
            <a:r>
              <a:rPr kumimoji="0" lang="vi-VN" sz="3200" b="1" i="0" u="none" strike="noStrike" cap="none" normalizeH="0" baseline="0" dirty="0" smtClean="0">
                <a:ln>
                  <a:noFill/>
                </a:ln>
                <a:solidFill>
                  <a:srgbClr val="00B050"/>
                </a:solidFill>
                <a:effectLst/>
                <a:latin typeface="+mj-lt"/>
                <a:ea typeface="Times New Roman" pitchFamily="18" charset="0"/>
                <a:cs typeface="Arial" pitchFamily="34" charset="0"/>
              </a:rPr>
              <a:t>a 2017)</a:t>
            </a:r>
            <a:r>
              <a:rPr kumimoji="0" lang="vi-VN" sz="3200" b="1" i="0" u="none" strike="noStrike" cap="none" normalizeH="0" baseline="0" dirty="0" smtClean="0">
                <a:ln>
                  <a:noFill/>
                </a:ln>
                <a:solidFill>
                  <a:srgbClr val="0000FF"/>
                </a:solidFill>
                <a:effectLst/>
                <a:latin typeface="+mj-lt"/>
                <a:ea typeface="Times New Roman" pitchFamily="18" charset="0"/>
                <a:cs typeface="Arial" pitchFamily="34" charset="0"/>
              </a:rPr>
              <a:t> </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Cho t</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ứ</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di</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ệ</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n </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ABCD </a:t>
            </a:r>
            <a:r>
              <a:rPr kumimoji="0" lang="vi-VN" sz="3200" b="0" u="none" strike="noStrike" cap="none" normalizeH="0" baseline="0" dirty="0" smtClean="0">
                <a:ln>
                  <a:noFill/>
                </a:ln>
                <a:solidFill>
                  <a:schemeClr val="tx1"/>
                </a:solidFill>
                <a:effectLst/>
                <a:latin typeface="+mj-lt"/>
                <a:ea typeface="Times New Roman" pitchFamily="18" charset="0"/>
                <a:cs typeface="Arial" pitchFamily="34" charset="0"/>
              </a:rPr>
              <a:t>có</a:t>
            </a:r>
            <a:r>
              <a:rPr kumimoji="0" lang="vi-VN" sz="3200" b="0" u="none" strike="noStrike" cap="none" normalizeH="0" dirty="0" smtClean="0">
                <a:ln>
                  <a:noFill/>
                </a:ln>
                <a:solidFill>
                  <a:schemeClr val="tx1"/>
                </a:solidFill>
                <a:effectLst/>
                <a:latin typeface="+mj-lt"/>
                <a:ea typeface="Times New Roman" pitchFamily="18" charset="0"/>
                <a:cs typeface="Arial" pitchFamily="34" charset="0"/>
              </a:rPr>
              <a:t> các cạnh </a:t>
            </a:r>
            <a:r>
              <a:rPr kumimoji="0" lang="vi-VN" sz="3200" b="0" i="1" u="none" strike="noStrike" cap="none" normalizeH="0" dirty="0" smtClean="0">
                <a:ln>
                  <a:noFill/>
                </a:ln>
                <a:solidFill>
                  <a:schemeClr val="tx1"/>
                </a:solidFill>
                <a:effectLst/>
                <a:latin typeface="+mj-lt"/>
                <a:ea typeface="Times New Roman" pitchFamily="18" charset="0"/>
                <a:cs typeface="Arial" pitchFamily="34" charset="0"/>
              </a:rPr>
              <a:t>AB, AC,</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0" i="1" u="none" strike="noStrike" cap="none" normalizeH="0" dirty="0" smtClean="0">
                <a:ln>
                  <a:noFill/>
                </a:ln>
                <a:solidFill>
                  <a:schemeClr val="tx1"/>
                </a:solidFill>
                <a:effectLst/>
                <a:latin typeface="+mj-lt"/>
                <a:ea typeface="Times New Roman" pitchFamily="18" charset="0"/>
                <a:cs typeface="Arial" pitchFamily="34" charset="0"/>
              </a:rPr>
              <a:t> AD </a:t>
            </a:r>
            <a:r>
              <a:rPr kumimoji="0" lang="vi-VN" sz="3200" b="0" u="none" strike="noStrike" cap="none" normalizeH="0" dirty="0" smtClean="0">
                <a:ln>
                  <a:noFill/>
                </a:ln>
                <a:solidFill>
                  <a:schemeClr val="tx1"/>
                </a:solidFill>
                <a:effectLst/>
                <a:latin typeface="+mj-lt"/>
                <a:ea typeface="Times New Roman" pitchFamily="18" charset="0"/>
                <a:cs typeface="Arial" pitchFamily="34" charset="0"/>
              </a:rPr>
              <a:t>đôi một vuông góc với nhau</a:t>
            </a:r>
            <a:r>
              <a:rPr kumimoji="0" lang="vi-VN" sz="3200" b="0" i="1" u="none" strike="noStrike" cap="none" normalizeH="0" dirty="0" smtClean="0">
                <a:ln>
                  <a:noFill/>
                </a:ln>
                <a:solidFill>
                  <a:schemeClr val="tx1"/>
                </a:solidFill>
                <a:effectLst/>
                <a:latin typeface="+mj-lt"/>
                <a:ea typeface="Times New Roman" pitchFamily="18" charset="0"/>
                <a:cs typeface="Arial" pitchFamily="34" charset="0"/>
              </a:rPr>
              <a:t>.</a:t>
            </a:r>
            <a:endParaRPr kumimoji="0" lang="vi-VN" sz="3200" b="0" i="1" u="none" strike="noStrike" cap="none" normalizeH="0" baseline="0" dirty="0" smtClean="0">
              <a:ln>
                <a:noFill/>
              </a:ln>
              <a:solidFill>
                <a:schemeClr val="tx1"/>
              </a:solidFill>
              <a:effectLst/>
              <a:latin typeface="+mj-lt"/>
              <a:cs typeface="Arial" pitchFamily="34" charset="0"/>
            </a:endParaRPr>
          </a:p>
        </p:txBody>
      </p:sp>
      <p:sp>
        <p:nvSpPr>
          <p:cNvPr id="17" name="Rectangle 13"/>
          <p:cNvSpPr>
            <a:spLocks noChangeArrowheads="1"/>
          </p:cNvSpPr>
          <p:nvPr/>
        </p:nvSpPr>
        <p:spPr bwMode="auto">
          <a:xfrm>
            <a:off x="630238" y="876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200" b="0" i="1" u="none" strike="noStrike" cap="none" normalizeH="0" baseline="0" smtClean="0">
                <a:ln>
                  <a:noFill/>
                </a:ln>
                <a:solidFill>
                  <a:schemeClr val="tx1"/>
                </a:solidFill>
                <a:effectLst/>
                <a:latin typeface="Euclid" pitchFamily="18" charset="0"/>
                <a:ea typeface="Times New Roman" pitchFamily="18" charset="0"/>
                <a:cs typeface="Arial" pitchFamily="34" charset="0"/>
              </a:rPr>
              <a:t>,</a:t>
            </a:r>
            <a:r>
              <a:rPr kumimoji="0" lang="vi-VN" sz="1200" b="0" i="0" u="none" strike="noStrike" cap="none" normalizeH="0" baseline="0" smtClean="0">
                <a:ln>
                  <a:noFill/>
                </a:ln>
                <a:solidFill>
                  <a:schemeClr val="tx1"/>
                </a:solidFill>
                <a:effectLst/>
                <a:latin typeface="Euclid" pitchFamily="18" charset="0"/>
                <a:ea typeface="Times New Roman" pitchFamily="18" charset="0"/>
                <a:cs typeface="Arial" pitchFamily="34"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1383987" y="876300"/>
            <a:ext cx="997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1"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Gọi </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M</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N</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P </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t</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ươ</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ng </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ứ</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ng l</a:t>
            </a:r>
            <a:r>
              <a:rPr kumimoji="0" lang="vi-VN" sz="3200" b="0" i="0" u="none" strike="noStrike" cap="none" normalizeH="0" baseline="0" dirty="0" smtClean="0">
                <a:ln>
                  <a:noFill/>
                </a:ln>
                <a:solidFill>
                  <a:schemeClr val="tx1"/>
                </a:solidFill>
                <a:effectLst/>
                <a:latin typeface="+mj-lt"/>
                <a:ea typeface="Times New Roman" pitchFamily="18" charset="0"/>
                <a:cs typeface="Euclid" pitchFamily="18" charset="0"/>
              </a:rPr>
              <a:t>à</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trung </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đ</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i</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ể</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m c</a:t>
            </a:r>
            <a:r>
              <a:rPr kumimoji="0" lang="vi-VN" sz="3200" b="0" i="0" u="none" strike="noStrike" cap="none" normalizeH="0" baseline="0" dirty="0" smtClean="0">
                <a:ln>
                  <a:noFill/>
                </a:ln>
                <a:solidFill>
                  <a:schemeClr val="tx1"/>
                </a:solidFill>
                <a:effectLst/>
                <a:latin typeface="+mj-lt"/>
                <a:ea typeface="Times New Roman" pitchFamily="18" charset="0"/>
                <a:cs typeface="Euclid" pitchFamily="18" charset="0"/>
              </a:rPr>
              <a:t>á</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c c</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ạ</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nh </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BC</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CD, DB</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vi-VN" sz="3200" b="0" i="0" u="none" strike="noStrike" cap="none" normalizeH="0" baseline="0" dirty="0" smtClean="0">
              <a:ln>
                <a:noFill/>
              </a:ln>
              <a:solidFill>
                <a:schemeClr val="tx1"/>
              </a:solidFill>
              <a:effectLst/>
              <a:latin typeface="+mj-lt"/>
              <a:cs typeface="Arial" pitchFamily="34" charset="0"/>
            </a:endParaRPr>
          </a:p>
        </p:txBody>
      </p:sp>
      <p:sp>
        <p:nvSpPr>
          <p:cNvPr id="21" name="Rectangle 17"/>
          <p:cNvSpPr>
            <a:spLocks noChangeArrowheads="1"/>
          </p:cNvSpPr>
          <p:nvPr/>
        </p:nvSpPr>
        <p:spPr bwMode="auto">
          <a:xfrm>
            <a:off x="1422742" y="1461075"/>
            <a:ext cx="580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238" algn="l"/>
              </a:tabLst>
            </a:pPr>
            <a:r>
              <a:rPr kumimoji="0" lang="vi-VN" sz="3200" b="0" i="0" u="none" strike="noStrike" cap="none" normalizeH="0" baseline="0" dirty="0" smtClean="0">
                <a:ln>
                  <a:noFill/>
                </a:ln>
                <a:solidFill>
                  <a:schemeClr val="tx1"/>
                </a:solidFill>
                <a:effectLst/>
                <a:latin typeface="Euclid" pitchFamily="18" charset="0"/>
                <a:ea typeface="Times New Roman" pitchFamily="18" charset="0"/>
                <a:cs typeface="Arial" pitchFamily="34" charset="0"/>
              </a:rPr>
              <a:t> </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Tính</a:t>
            </a:r>
            <a:r>
              <a:rPr kumimoji="0" lang="vi-VN" sz="3200" b="0" i="0" u="none" strike="noStrike" cap="none" normalizeH="0" dirty="0" smtClean="0">
                <a:ln>
                  <a:noFill/>
                </a:ln>
                <a:solidFill>
                  <a:schemeClr val="tx1"/>
                </a:solidFill>
                <a:effectLst/>
                <a:latin typeface="+mj-lt"/>
                <a:ea typeface="Times New Roman" pitchFamily="18" charset="0"/>
                <a:cs typeface="Arial" pitchFamily="34" charset="0"/>
              </a:rPr>
              <a:t> thể tích của </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t</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ứ</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di</a:t>
            </a:r>
            <a:r>
              <a:rPr kumimoji="0" lang="vi-VN" sz="3200" b="0" i="0" u="none" strike="noStrike" cap="none" normalizeH="0" baseline="0" dirty="0" smtClean="0">
                <a:ln>
                  <a:noFill/>
                </a:ln>
                <a:solidFill>
                  <a:schemeClr val="tx1"/>
                </a:solidFill>
                <a:effectLst/>
                <a:latin typeface="+mj-lt"/>
                <a:ea typeface="Times New Roman" pitchFamily="18" charset="0"/>
                <a:cs typeface="Cambria" pitchFamily="18" charset="0"/>
              </a:rPr>
              <a:t>ệ</a:t>
            </a: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n </a:t>
            </a:r>
            <a:r>
              <a:rPr kumimoji="0" lang="vi-VN" sz="3200" b="0" i="1" u="none" strike="noStrike" cap="none" normalizeH="0" baseline="0" dirty="0" smtClean="0">
                <a:ln>
                  <a:noFill/>
                </a:ln>
                <a:solidFill>
                  <a:schemeClr val="tx1"/>
                </a:solidFill>
                <a:effectLst/>
                <a:latin typeface="+mj-lt"/>
                <a:ea typeface="Times New Roman" pitchFamily="18" charset="0"/>
                <a:cs typeface="Arial" pitchFamily="34" charset="0"/>
              </a:rPr>
              <a:t>AMNP</a:t>
            </a:r>
            <a:r>
              <a:rPr kumimoji="0" lang="vi-VN" sz="3200" b="0" i="0" u="none" strike="noStrike" cap="none" normalizeH="0" baseline="0" dirty="0" smtClean="0">
                <a:ln>
                  <a:noFill/>
                </a:ln>
                <a:solidFill>
                  <a:schemeClr val="tx1"/>
                </a:solidFill>
                <a:effectLst/>
                <a:latin typeface="Euclid" pitchFamily="18" charset="0"/>
                <a:ea typeface="Times New Roman" pitchFamily="18" charset="0"/>
                <a:cs typeface="Arial" pitchFamily="34" charset="0"/>
              </a:rPr>
              <a:t>.</a:t>
            </a:r>
            <a:r>
              <a:rPr kumimoji="0" lang="vi-VN" sz="3200" b="1" i="0" u="none" strike="noStrike" cap="none" normalizeH="0" baseline="0" dirty="0" smtClean="0">
                <a:ln>
                  <a:noFill/>
                </a:ln>
                <a:solidFill>
                  <a:srgbClr val="0000FF"/>
                </a:solidFill>
                <a:effectLst/>
                <a:latin typeface="Euclid" pitchFamily="18" charset="0"/>
                <a:ea typeface="Times New Roman" pitchFamily="18" charset="0"/>
                <a:cs typeface="Arial" pitchFamily="34" charset="0"/>
              </a:rPr>
              <a:t> </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TextBox 39"/>
          <p:cNvSpPr txBox="1"/>
          <p:nvPr/>
        </p:nvSpPr>
        <p:spPr>
          <a:xfrm>
            <a:off x="-76200" y="-51375"/>
            <a:ext cx="1943100" cy="584775"/>
          </a:xfrm>
          <a:prstGeom prst="rect">
            <a:avLst/>
          </a:prstGeom>
          <a:noFill/>
        </p:spPr>
        <p:txBody>
          <a:bodyPr wrap="square" rtlCol="0">
            <a:spAutoFit/>
          </a:bodyPr>
          <a:lstStyle/>
          <a:p>
            <a:r>
              <a:rPr lang="vi-VN" sz="3200" b="1" dirty="0" smtClean="0">
                <a:solidFill>
                  <a:srgbClr val="FF0000"/>
                </a:solidFill>
                <a:latin typeface="+mj-lt"/>
              </a:rPr>
              <a:t>Câu 19. </a:t>
            </a:r>
            <a:endParaRPr lang="en-US" sz="3200" b="1" dirty="0">
              <a:solidFill>
                <a:srgbClr val="FF0000"/>
              </a:solidFill>
              <a:latin typeface="+mj-lt"/>
            </a:endParaRPr>
          </a:p>
        </p:txBody>
      </p:sp>
      <p:graphicFrame>
        <p:nvGraphicFramePr>
          <p:cNvPr id="41" name="Object 40"/>
          <p:cNvGraphicFramePr>
            <a:graphicFrameLocks noChangeAspect="1"/>
          </p:cNvGraphicFramePr>
          <p:nvPr>
            <p:extLst/>
          </p:nvPr>
        </p:nvGraphicFramePr>
        <p:xfrm>
          <a:off x="6917561" y="459381"/>
          <a:ext cx="4565100" cy="529287"/>
        </p:xfrm>
        <a:graphic>
          <a:graphicData uri="http://schemas.openxmlformats.org/presentationml/2006/ole">
            <mc:AlternateContent xmlns:mc="http://schemas.openxmlformats.org/markup-compatibility/2006">
              <mc:Choice xmlns:v="urn:schemas-microsoft-com:vml" Requires="v">
                <p:oleObj spid="_x0000_s4202" name="Equation" r:id="rId11" imgW="1752480" imgH="203040" progId="Equation.DSMT4">
                  <p:embed/>
                </p:oleObj>
              </mc:Choice>
              <mc:Fallback>
                <p:oleObj name="Equation" r:id="rId11" imgW="1752480" imgH="203040" progId="Equation.DSMT4">
                  <p:embed/>
                  <p:pic>
                    <p:nvPicPr>
                      <p:cNvPr id="0" name=""/>
                      <p:cNvPicPr/>
                      <p:nvPr/>
                    </p:nvPicPr>
                    <p:blipFill>
                      <a:blip r:embed="rId12"/>
                      <a:stretch>
                        <a:fillRect/>
                      </a:stretch>
                    </p:blipFill>
                    <p:spPr>
                      <a:xfrm>
                        <a:off x="6917561" y="459381"/>
                        <a:ext cx="4565100" cy="529287"/>
                      </a:xfrm>
                      <a:prstGeom prst="rect">
                        <a:avLst/>
                      </a:prstGeom>
                    </p:spPr>
                  </p:pic>
                </p:oleObj>
              </mc:Fallback>
            </mc:AlternateContent>
          </a:graphicData>
        </a:graphic>
      </p:graphicFrame>
      <p:sp>
        <p:nvSpPr>
          <p:cNvPr id="42" name="TextBox 41"/>
          <p:cNvSpPr txBox="1"/>
          <p:nvPr/>
        </p:nvSpPr>
        <p:spPr>
          <a:xfrm>
            <a:off x="1278848" y="2117482"/>
            <a:ext cx="10236446" cy="584775"/>
          </a:xfrm>
          <a:prstGeom prst="rect">
            <a:avLst/>
          </a:prstGeom>
          <a:noFill/>
        </p:spPr>
        <p:txBody>
          <a:bodyPr wrap="square" rtlCol="0">
            <a:spAutoFit/>
          </a:bodyPr>
          <a:lstStyle/>
          <a:p>
            <a:r>
              <a:rPr lang="vi-VN" sz="3200" dirty="0" smtClean="0">
                <a:solidFill>
                  <a:srgbClr val="2602BE"/>
                </a:solidFill>
                <a:latin typeface="+mj-lt"/>
              </a:rPr>
              <a:t>A.                     B.                       C.                      D.</a:t>
            </a:r>
            <a:endParaRPr lang="en-US" sz="3200" dirty="0">
              <a:solidFill>
                <a:srgbClr val="2602BE"/>
              </a:solidFill>
              <a:latin typeface="+mj-lt"/>
            </a:endParaRPr>
          </a:p>
        </p:txBody>
      </p:sp>
      <p:pic>
        <p:nvPicPr>
          <p:cNvPr id="43" name="Picture 42"/>
          <p:cNvPicPr/>
          <p:nvPr/>
        </p:nvPicPr>
        <p:blipFill>
          <a:blip r:embed="rId13">
            <a:extLst>
              <a:ext uri="{28A0092B-C50C-407E-A947-70E740481C1C}">
                <a14:useLocalDpi xmlns:a14="http://schemas.microsoft.com/office/drawing/2010/main" val="0"/>
              </a:ext>
            </a:extLst>
          </a:blip>
          <a:srcRect/>
          <a:stretch>
            <a:fillRect/>
          </a:stretch>
        </p:blipFill>
        <p:spPr bwMode="auto">
          <a:xfrm>
            <a:off x="6856104" y="3323228"/>
            <a:ext cx="3280766" cy="2968389"/>
          </a:xfrm>
          <a:prstGeom prst="rect">
            <a:avLst/>
          </a:prstGeom>
          <a:noFill/>
          <a:ln>
            <a:noFill/>
          </a:ln>
        </p:spPr>
      </p:pic>
      <p:sp>
        <p:nvSpPr>
          <p:cNvPr id="20" name="Left Arrow 19">
            <a:hlinkClick r:id="rId1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2" name="Right Arrow 21">
            <a:hlinkClick r:id="rId1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3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9" grpId="0"/>
      <p:bldP spid="21" grpId="0"/>
      <p:bldP spid="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20</a:t>
                </a:r>
                <a:r>
                  <a:rPr lang="fr-FR" sz="3200" b="1" dirty="0" smtClean="0">
                    <a:solidFill>
                      <a:srgbClr val="FF0000"/>
                    </a:solidFill>
                  </a:rPr>
                  <a:t>:</a:t>
                </a:r>
                <a:r>
                  <a:rPr lang="vi-VN" sz="3200" b="1" dirty="0" smtClean="0"/>
                  <a:t> </a:t>
                </a:r>
                <a:r>
                  <a:rPr lang="en-US" sz="3200" dirty="0"/>
                  <a:t>Cho </a:t>
                </a:r>
                <a:r>
                  <a:rPr lang="en-US" sz="3200" dirty="0" err="1"/>
                  <a:t>hình</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t> </a:t>
                </a:r>
                <a:r>
                  <a:rPr lang="en-US" sz="3200" dirty="0" err="1"/>
                  <a:t>có</a:t>
                </a:r>
                <a:r>
                  <a:rPr lang="en-US" sz="3200" dirty="0"/>
                  <a:t> </a:t>
                </a:r>
                <a:r>
                  <a:rPr lang="en-US" sz="3200" dirty="0" err="1"/>
                  <a:t>đáy</a:t>
                </a:r>
                <a:r>
                  <a:rPr lang="en-US" sz="3200" dirty="0"/>
                  <a:t> </a:t>
                </a:r>
                <a:r>
                  <a:rPr lang="en-US" sz="3200" dirty="0" err="1"/>
                  <a:t>là</a:t>
                </a:r>
                <a:r>
                  <a:rPr lang="en-US" sz="3200" dirty="0"/>
                  <a:t> tam </a:t>
                </a:r>
                <a:r>
                  <a:rPr lang="en-US" sz="3200" dirty="0" err="1"/>
                  <a:t>giác</a:t>
                </a:r>
                <a:r>
                  <a:rPr lang="en-US" sz="3200" dirty="0"/>
                  <a:t> </a:t>
                </a:r>
                <a:r>
                  <a:rPr lang="en-US" sz="3200" dirty="0" err="1"/>
                  <a:t>vuông</a:t>
                </a:r>
                <a:r>
                  <a:rPr lang="en-US" sz="3200" dirty="0"/>
                  <a:t> </a:t>
                </a:r>
                <a:r>
                  <a:rPr lang="en-US" sz="3200" dirty="0" err="1"/>
                  <a:t>cân</a:t>
                </a:r>
                <a:r>
                  <a:rPr lang="en-US" sz="3200" dirty="0"/>
                  <a:t> </a:t>
                </a:r>
                <a:r>
                  <a:rPr lang="en-US" sz="3200" dirty="0" err="1"/>
                  <a:t>tại</a:t>
                </a:r>
                <a:r>
                  <a:rPr lang="en-US" sz="3200" dirty="0"/>
                  <a:t> </a:t>
                </a:r>
                <a14:m>
                  <m:oMath xmlns:m="http://schemas.openxmlformats.org/officeDocument/2006/math">
                    <m:r>
                      <a:rPr lang="en-US" sz="3200" i="1">
                        <a:latin typeface="Cambria Math"/>
                      </a:rPr>
                      <m:t>𝐶</m:t>
                    </m:r>
                  </m:oMath>
                </a14:m>
                <a:r>
                  <a:rPr lang="en-US" sz="3200" dirty="0"/>
                  <a:t>, </a:t>
                </a:r>
                <a:r>
                  <a:rPr lang="en-US" sz="3200" dirty="0" err="1"/>
                  <a:t>cạnh</a:t>
                </a:r>
                <a:r>
                  <a:rPr lang="en-US" sz="3200" dirty="0"/>
                  <a:t> </a:t>
                </a:r>
                <a:r>
                  <a:rPr lang="en-US" sz="3200" dirty="0" err="1"/>
                  <a:t>bên</a:t>
                </a:r>
                <a:r>
                  <a:rPr lang="en-US" sz="3200" dirty="0"/>
                  <a:t> </a:t>
                </a:r>
                <a14:m>
                  <m:oMath xmlns:m="http://schemas.openxmlformats.org/officeDocument/2006/math">
                    <m:r>
                      <a:rPr lang="en-US" sz="3200" i="1">
                        <a:latin typeface="Cambria Math"/>
                      </a:rPr>
                      <m:t>𝑆𝐴</m:t>
                    </m:r>
                  </m:oMath>
                </a14:m>
                <a:r>
                  <a:rPr lang="en-US" sz="3200" dirty="0"/>
                  <a:t> </a:t>
                </a:r>
                <a:r>
                  <a:rPr lang="en-US" sz="3200" dirty="0" err="1"/>
                  <a:t>vuông</a:t>
                </a:r>
                <a:r>
                  <a:rPr lang="en-US" sz="3200" dirty="0"/>
                  <a:t> </a:t>
                </a:r>
                <a:r>
                  <a:rPr lang="en-US" sz="3200" dirty="0" err="1"/>
                  <a:t>góc</a:t>
                </a:r>
                <a:r>
                  <a:rPr lang="en-US" sz="3200" dirty="0"/>
                  <a:t> </a:t>
                </a:r>
                <a:r>
                  <a:rPr lang="en-US" sz="3200" dirty="0" err="1"/>
                  <a:t>với</a:t>
                </a:r>
                <a:r>
                  <a:rPr lang="en-US" sz="3200" dirty="0"/>
                  <a:t> </a:t>
                </a:r>
                <a:r>
                  <a:rPr lang="en-US" sz="3200" dirty="0" err="1"/>
                  <a:t>mặt</a:t>
                </a:r>
                <a:r>
                  <a:rPr lang="en-US" sz="3200" dirty="0"/>
                  <a:t> </a:t>
                </a:r>
                <a:r>
                  <a:rPr lang="en-US" sz="3200" dirty="0" err="1"/>
                  <a:t>đáy</a:t>
                </a:r>
                <a:r>
                  <a:rPr lang="en-US" sz="3200" dirty="0"/>
                  <a:t>, </a:t>
                </a:r>
                <a:r>
                  <a:rPr lang="en-US" sz="3200" dirty="0" err="1"/>
                  <a:t>biết</a:t>
                </a:r>
                <a:r>
                  <a:rPr lang="en-US" sz="3200" dirty="0"/>
                  <a:t> </a:t>
                </a:r>
                <a14:m>
                  <m:oMath xmlns:m="http://schemas.openxmlformats.org/officeDocument/2006/math">
                    <m:r>
                      <a:rPr lang="en-US" sz="3200" i="1">
                        <a:latin typeface="Cambria Math"/>
                      </a:rPr>
                      <m:t>𝐴𝐵</m:t>
                    </m:r>
                    <m:r>
                      <a:rPr lang="en-US" sz="3200" i="1">
                        <a:latin typeface="Cambria Math"/>
                      </a:rPr>
                      <m:t>=4</m:t>
                    </m:r>
                    <m:r>
                      <a:rPr lang="en-US" sz="3200" i="1">
                        <a:latin typeface="Cambria Math"/>
                      </a:rPr>
                      <m:t>𝑎</m:t>
                    </m:r>
                    <m:r>
                      <a:rPr lang="en-US" sz="3200" i="1">
                        <a:latin typeface="Cambria Math"/>
                      </a:rPr>
                      <m:t>,</m:t>
                    </m:r>
                    <m:r>
                      <a:rPr lang="en-US" sz="3200" i="1">
                        <a:latin typeface="Cambria Math"/>
                      </a:rPr>
                      <m:t>𝑆𝐵</m:t>
                    </m:r>
                    <m:r>
                      <a:rPr lang="en-US" sz="3200" i="1">
                        <a:latin typeface="Cambria Math"/>
                      </a:rPr>
                      <m:t>=6</m:t>
                    </m:r>
                    <m:r>
                      <a:rPr lang="en-US" sz="3200" i="1">
                        <a:latin typeface="Cambria Math"/>
                      </a:rPr>
                      <m:t>𝑎</m:t>
                    </m:r>
                  </m:oMath>
                </a14:m>
                <a:r>
                  <a:rPr lang="en-US" sz="3200" dirty="0"/>
                  <a:t>. </a:t>
                </a:r>
                <a:r>
                  <a:rPr lang="en-US" sz="3200" dirty="0" err="1"/>
                  <a:t>Thể</a:t>
                </a:r>
                <a:r>
                  <a:rPr lang="en-US" sz="3200" dirty="0"/>
                  <a:t> </a:t>
                </a:r>
                <a:r>
                  <a:rPr lang="en-US" sz="3200" dirty="0" err="1"/>
                  <a:t>tích</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t> </a:t>
                </a:r>
                <a:r>
                  <a:rPr lang="en-US" sz="3200" dirty="0" err="1"/>
                  <a:t>là</a:t>
                </a:r>
                <a:r>
                  <a:rPr lang="en-US" sz="3200" dirty="0"/>
                  <a:t> </a:t>
                </a:r>
                <a14:m>
                  <m:oMath xmlns:m="http://schemas.openxmlformats.org/officeDocument/2006/math">
                    <m:r>
                      <a:rPr lang="en-US" sz="3200" i="1">
                        <a:latin typeface="Cambria Math"/>
                      </a:rPr>
                      <m:t>𝑉</m:t>
                    </m:r>
                  </m:oMath>
                </a14:m>
                <a:r>
                  <a:rPr lang="en-US" sz="3200" dirty="0"/>
                  <a:t>. </a:t>
                </a:r>
                <a:r>
                  <a:rPr lang="en-US" sz="3200" dirty="0" err="1"/>
                  <a:t>Tỷ</a:t>
                </a:r>
                <a:r>
                  <a:rPr lang="en-US" sz="3200" dirty="0"/>
                  <a:t> </a:t>
                </a:r>
                <a:r>
                  <a:rPr lang="en-US" sz="3200" dirty="0" err="1"/>
                  <a:t>số</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4</m:t>
                        </m:r>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num>
                      <m:den>
                        <m:r>
                          <a:rPr lang="en-US" sz="3200" i="1">
                            <a:latin typeface="Cambria Math"/>
                          </a:rPr>
                          <m:t>3</m:t>
                        </m:r>
                        <m:r>
                          <a:rPr lang="en-US" sz="3200" i="1">
                            <a:latin typeface="Cambria Math"/>
                          </a:rPr>
                          <m:t>𝑉</m:t>
                        </m:r>
                      </m:den>
                    </m:f>
                  </m:oMath>
                </a14:m>
                <a:r>
                  <a:rPr lang="en-US" sz="3200" dirty="0"/>
                  <a:t> </a:t>
                </a:r>
                <a:r>
                  <a:rPr lang="en-US" sz="3200" dirty="0" err="1"/>
                  <a:t>có</a:t>
                </a:r>
                <a:r>
                  <a:rPr lang="en-US" sz="3200" dirty="0"/>
                  <a:t> </a:t>
                </a:r>
                <a:r>
                  <a:rPr lang="en-US" sz="3200" dirty="0" err="1"/>
                  <a:t>giá</a:t>
                </a:r>
                <a:r>
                  <a:rPr lang="en-US" sz="3200" dirty="0"/>
                  <a:t> </a:t>
                </a:r>
                <a:r>
                  <a:rPr lang="en-US" sz="3200" dirty="0" err="1"/>
                  <a:t>trị</a:t>
                </a:r>
                <a:r>
                  <a:rPr lang="en-US" sz="3200" dirty="0"/>
                  <a:t> </a:t>
                </a:r>
                <a:r>
                  <a:rPr lang="en-US" sz="3200" dirty="0" err="1"/>
                  <a:t>là</a:t>
                </a:r>
                <a:r>
                  <a:rPr lang="en-US" sz="3200" dirty="0"/>
                  <a:t>   </a:t>
                </a:r>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en-US" sz="3200" b="1" dirty="0">
                    <a:solidFill>
                      <a:srgbClr val="2602BE"/>
                    </a:solidFill>
                    <a:latin typeface="Times New Roman" pitchFamily="18" charset="0"/>
                    <a:cs typeface="Times New Roman" pitchFamily="18" charset="0"/>
                  </a:rPr>
                  <a:t>A.</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ad>
                          <m:radPr>
                            <m:degHide m:val="on"/>
                            <m:ctrlPr>
                              <a:rPr lang="en-US" sz="3200" b="1" i="1">
                                <a:latin typeface="Cambria Math" panose="02040503050406030204" pitchFamily="18" charset="0"/>
                              </a:rPr>
                            </m:ctrlPr>
                          </m:radPr>
                          <m:deg/>
                          <m:e>
                            <m:r>
                              <a:rPr lang="en-US" sz="3200" b="1" i="1">
                                <a:latin typeface="Cambria Math"/>
                              </a:rPr>
                              <m:t>𝟓</m:t>
                            </m:r>
                          </m:e>
                        </m:rad>
                      </m:num>
                      <m:den>
                        <m:r>
                          <a:rPr lang="en-US" sz="3200" b="1" i="1">
                            <a:latin typeface="Cambria Math"/>
                          </a:rPr>
                          <m:t>𝟏𝟎</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B</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rad>
                          <m:radPr>
                            <m:degHide m:val="on"/>
                            <m:ctrlPr>
                              <a:rPr lang="en-US" sz="3200" b="1" i="1">
                                <a:latin typeface="Cambria Math" panose="02040503050406030204" pitchFamily="18" charset="0"/>
                              </a:rPr>
                            </m:ctrlPr>
                          </m:radPr>
                          <m:deg/>
                          <m:e>
                            <m:r>
                              <a:rPr lang="en-US" sz="3200" b="1" i="1">
                                <a:latin typeface="Cambria Math"/>
                              </a:rPr>
                              <m:t>𝟓</m:t>
                            </m:r>
                          </m:e>
                        </m:rad>
                      </m:num>
                      <m:den>
                        <m:r>
                          <a:rPr lang="en-US" sz="3200" b="1" i="1">
                            <a:latin typeface="Cambria Math"/>
                          </a:rPr>
                          <m:t>𝟖</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C</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ad>
                          <m:radPr>
                            <m:degHide m:val="on"/>
                            <m:ctrlPr>
                              <a:rPr lang="en-US" sz="3200" b="1" i="1">
                                <a:latin typeface="Cambria Math" panose="02040503050406030204" pitchFamily="18" charset="0"/>
                              </a:rPr>
                            </m:ctrlPr>
                          </m:radPr>
                          <m:deg/>
                          <m:e>
                            <m:r>
                              <a:rPr lang="en-US" sz="3200" b="1" i="1">
                                <a:latin typeface="Cambria Math"/>
                              </a:rPr>
                              <m:t>𝟓</m:t>
                            </m:r>
                          </m:e>
                        </m:rad>
                      </m:num>
                      <m:den>
                        <m:r>
                          <a:rPr lang="en-US" sz="3200" b="1" i="1">
                            <a:latin typeface="Cambria Math"/>
                          </a:rPr>
                          <m:t>𝟖</m:t>
                        </m:r>
                      </m:den>
                    </m:f>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2602BE"/>
                    </a:solidFill>
                    <a:latin typeface="Times New Roman" pitchFamily="18" charset="0"/>
                    <a:cs typeface="Times New Roman" pitchFamily="18" charset="0"/>
                  </a:rPr>
                  <a:t>D</a:t>
                </a:r>
                <a:r>
                  <a:rPr lang="en-US" sz="3200" b="1" dirty="0">
                    <a:solidFill>
                      <a:srgbClr val="2602BE"/>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ad>
                          <m:radPr>
                            <m:degHide m:val="on"/>
                            <m:ctrlPr>
                              <a:rPr lang="en-US" sz="3200" b="1" i="1">
                                <a:latin typeface="Cambria Math" panose="02040503050406030204" pitchFamily="18" charset="0"/>
                              </a:rPr>
                            </m:ctrlPr>
                          </m:radPr>
                          <m:deg/>
                          <m:e>
                            <m:r>
                              <a:rPr lang="en-US" sz="3200" b="1" i="1">
                                <a:latin typeface="Cambria Math"/>
                              </a:rPr>
                              <m:t>𝟓</m:t>
                            </m:r>
                          </m:e>
                        </m:rad>
                      </m:num>
                      <m:den>
                        <m:r>
                          <a:rPr lang="en-US" sz="3200" b="1" i="1">
                            <a:latin typeface="Cambria Math"/>
                          </a:rPr>
                          <m:t>𝟏𝟔𝟎</m:t>
                        </m:r>
                      </m:den>
                    </m:f>
                  </m:oMath>
                </a14:m>
                <a:r>
                  <a:rPr lang="en-US" sz="3200" dirty="0">
                    <a:latin typeface="Times New Roman" pitchFamily="18" charset="0"/>
                    <a:cs typeface="Times New Roman" pitchFamily="18" charset="0"/>
                  </a:rPr>
                  <a:t>.</a:t>
                </a:r>
              </a:p>
              <a:p>
                <a:pPr marL="457200" lvl="1" indent="0">
                  <a:buNone/>
                </a:pPr>
                <a:endParaRPr lang="en-US" sz="3200" dirty="0">
                  <a:latin typeface="Times New Roman" pitchFamily="18" charset="0"/>
                  <a:cs typeface="Times New Roman" pitchFamily="18" charset="0"/>
                </a:endParaRP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r="-407"/>
                </a:stretch>
              </a:blipFill>
            </p:spPr>
            <p:txBody>
              <a:bodyPr/>
              <a:lstStyle/>
              <a:p>
                <a:r>
                  <a:rPr lang="en-US">
                    <a:noFill/>
                  </a:rPr>
                  <a:t> </a:t>
                </a:r>
              </a:p>
            </p:txBody>
          </p:sp>
        </mc:Fallback>
      </mc:AlternateContent>
      <p:sp>
        <p:nvSpPr>
          <p:cNvPr id="5" name="Oval 4"/>
          <p:cNvSpPr/>
          <p:nvPr/>
        </p:nvSpPr>
        <p:spPr>
          <a:xfrm>
            <a:off x="650092" y="2368720"/>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A</a:t>
            </a:r>
            <a:r>
              <a:rPr lang="vi-VN" sz="3200" dirty="0" smtClean="0">
                <a:solidFill>
                  <a:srgbClr val="CC0066"/>
                </a:solidFill>
                <a:latin typeface="+mj-lt"/>
              </a:rPr>
              <a:t>.</a:t>
            </a:r>
            <a:endParaRPr lang="en-US" sz="3200" dirty="0">
              <a:solidFill>
                <a:srgbClr val="CC0066"/>
              </a:solidFill>
              <a:latin typeface="+mj-l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564" y="3128174"/>
            <a:ext cx="3023051" cy="365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7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indent="0">
                  <a:buNone/>
                </a:pPr>
                <a:r>
                  <a:rPr lang="fr-FR" sz="3200" b="1" dirty="0" err="1" smtClean="0">
                    <a:solidFill>
                      <a:srgbClr val="FF0000"/>
                    </a:solidFill>
                  </a:rPr>
                  <a:t>Câu</a:t>
                </a:r>
                <a:r>
                  <a:rPr lang="fr-FR" sz="3200" b="1" dirty="0">
                    <a:solidFill>
                      <a:srgbClr val="FF0000"/>
                    </a:solidFill>
                  </a:rPr>
                  <a:t> </a:t>
                </a:r>
                <a:r>
                  <a:rPr lang="vi-VN" sz="3200" b="1" dirty="0" smtClean="0">
                    <a:solidFill>
                      <a:srgbClr val="FF0000"/>
                    </a:solidFill>
                  </a:rPr>
                  <a:t>21</a:t>
                </a:r>
                <a:r>
                  <a:rPr lang="fr-FR" sz="3200" b="1" dirty="0" smtClean="0">
                    <a:solidFill>
                      <a:srgbClr val="FF0000"/>
                    </a:solidFill>
                  </a:rPr>
                  <a:t>:</a:t>
                </a:r>
                <a:r>
                  <a:rPr lang="vi-VN" sz="3200" b="1" dirty="0" smtClean="0"/>
                  <a:t> </a:t>
                </a:r>
                <a:r>
                  <a:rPr lang="vi-VN" sz="3200" b="1" dirty="0"/>
                  <a:t>(Đề thử nghiệm THPTQG 2017) </a:t>
                </a:r>
                <a:r>
                  <a:rPr lang="vi-VN" sz="3200" dirty="0"/>
                  <a:t>Cho tứ diện </a:t>
                </a:r>
                <a14:m>
                  <m:oMath xmlns:m="http://schemas.openxmlformats.org/officeDocument/2006/math">
                    <m:r>
                      <a:rPr lang="vi-VN" sz="3200" i="1">
                        <a:latin typeface="Cambria Math"/>
                      </a:rPr>
                      <m:t>𝐴𝐵𝐶𝐷</m:t>
                    </m:r>
                  </m:oMath>
                </a14:m>
                <a:r>
                  <a:rPr lang="vi-VN" sz="3200" dirty="0"/>
                  <a:t>có thể tích bằng 12 và </a:t>
                </a:r>
                <a14:m>
                  <m:oMath xmlns:m="http://schemas.openxmlformats.org/officeDocument/2006/math">
                    <m:r>
                      <a:rPr lang="vi-VN" sz="3200" i="1">
                        <a:latin typeface="Cambria Math"/>
                      </a:rPr>
                      <m:t>𝐺</m:t>
                    </m:r>
                  </m:oMath>
                </a14:m>
                <a:r>
                  <a:rPr lang="vi-VN" sz="3200" dirty="0"/>
                  <a:t> là trọng tâm của tam giác </a:t>
                </a:r>
                <a14:m>
                  <m:oMath xmlns:m="http://schemas.openxmlformats.org/officeDocument/2006/math">
                    <m:r>
                      <a:rPr lang="vi-VN" sz="3200" i="1">
                        <a:latin typeface="Cambria Math"/>
                      </a:rPr>
                      <m:t>𝐵𝐶𝐷</m:t>
                    </m:r>
                  </m:oMath>
                </a14:m>
                <a:r>
                  <a:rPr lang="vi-VN" sz="3200" b="1" dirty="0"/>
                  <a:t>.</a:t>
                </a:r>
                <a:r>
                  <a:rPr lang="vi-VN" sz="3200" dirty="0"/>
                  <a:t> Tính thể tích </a:t>
                </a:r>
                <a14:m>
                  <m:oMath xmlns:m="http://schemas.openxmlformats.org/officeDocument/2006/math">
                    <m:r>
                      <a:rPr lang="vi-VN" sz="3200" i="1">
                        <a:latin typeface="Cambria Math"/>
                      </a:rPr>
                      <m:t>𝑉</m:t>
                    </m:r>
                  </m:oMath>
                </a14:m>
                <a:r>
                  <a:rPr lang="vi-VN" sz="3200" dirty="0"/>
                  <a:t>của khối chóp </a:t>
                </a:r>
                <a14:m>
                  <m:oMath xmlns:m="http://schemas.openxmlformats.org/officeDocument/2006/math">
                    <m:r>
                      <a:rPr lang="vi-VN" sz="3200" i="1">
                        <a:latin typeface="Cambria Math"/>
                      </a:rPr>
                      <m:t>𝐴</m:t>
                    </m:r>
                    <m:r>
                      <a:rPr lang="vi-VN" sz="3200" i="1">
                        <a:latin typeface="Cambria Math"/>
                      </a:rPr>
                      <m:t>.</m:t>
                    </m:r>
                    <m:r>
                      <a:rPr lang="vi-VN" sz="3200" i="1">
                        <a:latin typeface="Cambria Math"/>
                      </a:rPr>
                      <m:t>𝐺𝐵𝐶</m:t>
                    </m:r>
                  </m:oMath>
                </a14:m>
                <a:endParaRPr lang="en-US" sz="3200" dirty="0"/>
              </a:p>
              <a:p>
                <a:pPr marL="457200" lvl="1" indent="0">
                  <a:buNone/>
                </a:pPr>
                <a:endParaRPr lang="vi-VN" sz="3200" b="1" dirty="0" smtClean="0">
                  <a:solidFill>
                    <a:srgbClr val="2602BE"/>
                  </a:solidFill>
                  <a:latin typeface="Times New Roman" pitchFamily="18" charset="0"/>
                  <a:cs typeface="Times New Roman" pitchFamily="18" charset="0"/>
                </a:endParaRPr>
              </a:p>
              <a:p>
                <a:pPr marL="457200" lvl="1" indent="0">
                  <a:buNone/>
                </a:pPr>
                <a:r>
                  <a:rPr lang="vi-VN" sz="3200" b="1" dirty="0">
                    <a:solidFill>
                      <a:srgbClr val="2602BE"/>
                    </a:solidFill>
                    <a:latin typeface="+mj-lt"/>
                  </a:rPr>
                  <a:t>A.</a:t>
                </a:r>
                <a:r>
                  <a:rPr lang="vi-VN" sz="3200" b="1" dirty="0">
                    <a:latin typeface="+mj-lt"/>
                  </a:rPr>
                  <a:t> </a:t>
                </a:r>
                <a14:m>
                  <m:oMath xmlns:m="http://schemas.openxmlformats.org/officeDocument/2006/math">
                    <m:r>
                      <a:rPr lang="vi-VN" sz="3200" i="1">
                        <a:latin typeface="Cambria Math"/>
                      </a:rPr>
                      <m:t>𝑉</m:t>
                    </m:r>
                    <m:r>
                      <a:rPr lang="vi-VN" sz="3200" i="1">
                        <a:latin typeface="Cambria Math"/>
                      </a:rPr>
                      <m:t>=3</m:t>
                    </m:r>
                  </m:oMath>
                </a14:m>
                <a:r>
                  <a:rPr lang="vi-VN" sz="3200" dirty="0">
                    <a:latin typeface="+mj-lt"/>
                  </a:rPr>
                  <a:t>	</a:t>
                </a:r>
                <a:r>
                  <a:rPr lang="vi-VN" sz="3200" dirty="0" smtClean="0">
                    <a:latin typeface="+mj-lt"/>
                  </a:rPr>
                  <a:t>        </a:t>
                </a:r>
                <a:r>
                  <a:rPr lang="vi-VN" sz="3200" b="1" dirty="0" smtClean="0">
                    <a:solidFill>
                      <a:srgbClr val="2602BE"/>
                    </a:solidFill>
                    <a:latin typeface="+mj-lt"/>
                  </a:rPr>
                  <a:t>B</a:t>
                </a:r>
                <a:r>
                  <a:rPr lang="vi-VN" sz="3200" b="1" dirty="0">
                    <a:latin typeface="+mj-lt"/>
                  </a:rPr>
                  <a:t>. </a:t>
                </a:r>
                <a14:m>
                  <m:oMath xmlns:m="http://schemas.openxmlformats.org/officeDocument/2006/math">
                    <m:r>
                      <a:rPr lang="vi-VN" sz="3200" i="1">
                        <a:latin typeface="Cambria Math"/>
                      </a:rPr>
                      <m:t>𝑉</m:t>
                    </m:r>
                    <m:r>
                      <a:rPr lang="vi-VN" sz="3200" i="1">
                        <a:latin typeface="Cambria Math"/>
                      </a:rPr>
                      <m:t>=4</m:t>
                    </m:r>
                  </m:oMath>
                </a14:m>
                <a:r>
                  <a:rPr lang="vi-VN" sz="3200" dirty="0">
                    <a:latin typeface="+mj-lt"/>
                  </a:rPr>
                  <a:t>	</a:t>
                </a:r>
                <a:r>
                  <a:rPr lang="vi-VN" sz="3200" dirty="0" smtClean="0">
                    <a:latin typeface="+mj-lt"/>
                  </a:rPr>
                  <a:t>         </a:t>
                </a:r>
                <a:r>
                  <a:rPr lang="vi-VN" sz="3200" b="1" dirty="0" smtClean="0">
                    <a:solidFill>
                      <a:srgbClr val="2602BE"/>
                    </a:solidFill>
                    <a:latin typeface="+mj-lt"/>
                  </a:rPr>
                  <a:t>C</a:t>
                </a:r>
                <a:r>
                  <a:rPr lang="vi-VN" sz="3200" b="1" dirty="0">
                    <a:solidFill>
                      <a:srgbClr val="2602BE"/>
                    </a:solidFill>
                    <a:latin typeface="+mj-lt"/>
                  </a:rPr>
                  <a:t>.</a:t>
                </a:r>
                <a:r>
                  <a:rPr lang="vi-VN" sz="3200" b="1" dirty="0">
                    <a:latin typeface="+mj-lt"/>
                  </a:rPr>
                  <a:t> </a:t>
                </a:r>
                <a14:m>
                  <m:oMath xmlns:m="http://schemas.openxmlformats.org/officeDocument/2006/math">
                    <m:r>
                      <a:rPr lang="vi-VN" sz="3200" i="1">
                        <a:latin typeface="Cambria Math"/>
                      </a:rPr>
                      <m:t>𝑉</m:t>
                    </m:r>
                    <m:r>
                      <a:rPr lang="vi-VN" sz="3200" i="1">
                        <a:latin typeface="Cambria Math"/>
                      </a:rPr>
                      <m:t>=6</m:t>
                    </m:r>
                  </m:oMath>
                </a14:m>
                <a:r>
                  <a:rPr lang="vi-VN" sz="3200" dirty="0">
                    <a:latin typeface="+mj-lt"/>
                  </a:rPr>
                  <a:t>	</a:t>
                </a:r>
                <a:r>
                  <a:rPr lang="vi-VN" sz="3200" dirty="0" smtClean="0">
                    <a:latin typeface="+mj-lt"/>
                  </a:rPr>
                  <a:t>            </a:t>
                </a:r>
                <a:r>
                  <a:rPr lang="vi-VN" sz="3200" b="1" dirty="0" smtClean="0">
                    <a:solidFill>
                      <a:srgbClr val="2602BE"/>
                    </a:solidFill>
                    <a:latin typeface="+mj-lt"/>
                  </a:rPr>
                  <a:t>D</a:t>
                </a:r>
                <a:r>
                  <a:rPr lang="vi-VN" sz="3200" b="1" dirty="0">
                    <a:solidFill>
                      <a:srgbClr val="2602BE"/>
                    </a:solidFill>
                    <a:latin typeface="+mj-lt"/>
                  </a:rPr>
                  <a:t>.</a:t>
                </a:r>
                <a:r>
                  <a:rPr lang="vi-VN" sz="3200" b="1" dirty="0">
                    <a:latin typeface="+mj-lt"/>
                  </a:rPr>
                  <a:t> </a:t>
                </a:r>
                <a14:m>
                  <m:oMath xmlns:m="http://schemas.openxmlformats.org/officeDocument/2006/math">
                    <m:r>
                      <a:rPr lang="vi-VN" sz="3200" i="1">
                        <a:latin typeface="Cambria Math"/>
                      </a:rPr>
                      <m:t>𝑉</m:t>
                    </m:r>
                    <m:r>
                      <a:rPr lang="vi-VN" sz="3200" i="1">
                        <a:latin typeface="Cambria Math"/>
                      </a:rPr>
                      <m:t>=5</m:t>
                    </m:r>
                  </m:oMath>
                </a14:m>
                <a:endParaRPr lang="en-US" sz="3200" dirty="0">
                  <a:latin typeface="+mj-lt"/>
                </a:endParaRPr>
              </a:p>
              <a:p>
                <a:pPr marL="457200" lvl="1" indent="0">
                  <a:buNone/>
                </a:pPr>
                <a:endParaRPr lang="en-US" sz="3200" dirty="0">
                  <a:latin typeface="Times New Roman" pitchFamily="18" charset="0"/>
                  <a:cs typeface="Times New Roman" pitchFamily="18" charset="0"/>
                </a:endParaRPr>
              </a:p>
              <a:p>
                <a:pPr marL="457200" lvl="1" indent="0">
                  <a:buNone/>
                </a:pPr>
                <a:endParaRPr lang="vi-VN" sz="3200" b="1" dirty="0" smtClean="0">
                  <a:solidFill>
                    <a:srgbClr val="2602BE"/>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50104"/>
                <a:ext cx="11980102" cy="6807896"/>
              </a:xfrm>
              <a:blipFill rotWithShape="0">
                <a:blip r:embed="rId2"/>
                <a:stretch>
                  <a:fillRect l="-1323" t="-2059"/>
                </a:stretch>
              </a:blipFill>
            </p:spPr>
            <p:txBody>
              <a:bodyPr/>
              <a:lstStyle/>
              <a:p>
                <a:r>
                  <a:rPr lang="en-US">
                    <a:noFill/>
                  </a:rPr>
                  <a:t> </a:t>
                </a:r>
              </a:p>
            </p:txBody>
          </p:sp>
        </mc:Fallback>
      </mc:AlternateContent>
      <p:sp>
        <p:nvSpPr>
          <p:cNvPr id="5" name="Oval 4"/>
          <p:cNvSpPr/>
          <p:nvPr/>
        </p:nvSpPr>
        <p:spPr>
          <a:xfrm>
            <a:off x="3696896" y="1841840"/>
            <a:ext cx="629846"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69142" y="3969900"/>
            <a:ext cx="3657600" cy="584775"/>
          </a:xfrm>
          <a:prstGeom prst="rect">
            <a:avLst/>
          </a:prstGeom>
          <a:noFill/>
        </p:spPr>
        <p:txBody>
          <a:bodyPr wrap="square" rtlCol="0">
            <a:spAutoFit/>
          </a:bodyPr>
          <a:lstStyle/>
          <a:p>
            <a:r>
              <a:rPr lang="vi-VN" sz="3200" dirty="0" smtClean="0">
                <a:solidFill>
                  <a:srgbClr val="CC0066"/>
                </a:solidFill>
                <a:latin typeface="+mj-lt"/>
              </a:rPr>
              <a:t>Đáp án : </a:t>
            </a:r>
            <a:r>
              <a:rPr lang="vi-VN" sz="3200" b="1" dirty="0" smtClean="0">
                <a:solidFill>
                  <a:srgbClr val="CC0066"/>
                </a:solidFill>
                <a:latin typeface="+mj-lt"/>
              </a:rPr>
              <a:t>B</a:t>
            </a:r>
            <a:r>
              <a:rPr lang="vi-VN" sz="3200" dirty="0" smtClean="0">
                <a:solidFill>
                  <a:srgbClr val="CC0066"/>
                </a:solidFill>
                <a:latin typeface="+mj-lt"/>
              </a:rPr>
              <a:t>.</a:t>
            </a:r>
            <a:endParaRPr lang="en-US" sz="3200" dirty="0">
              <a:solidFill>
                <a:srgbClr val="CC0066"/>
              </a:solidFill>
              <a:latin typeface="+mj-lt"/>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873" y="2739575"/>
            <a:ext cx="3895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6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1909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2012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7</a:t>
            </a:r>
          </a:p>
        </p:txBody>
      </p:sp>
      <p:sp>
        <p:nvSpPr>
          <p:cNvPr id="10" name="TextBox 9">
            <a:hlinkClick r:id="rId7" action="ppaction://hlinksldjump"/>
          </p:cNvPr>
          <p:cNvSpPr txBox="1"/>
          <p:nvPr/>
        </p:nvSpPr>
        <p:spPr>
          <a:xfrm>
            <a:off x="5219699" y="32012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8</a:t>
            </a:r>
          </a:p>
        </p:txBody>
      </p:sp>
      <p:sp>
        <p:nvSpPr>
          <p:cNvPr id="11" name="TextBox 10">
            <a:hlinkClick r:id="rId8" action="ppaction://hlinksldjump"/>
          </p:cNvPr>
          <p:cNvSpPr txBox="1"/>
          <p:nvPr/>
        </p:nvSpPr>
        <p:spPr>
          <a:xfrm>
            <a:off x="7162800"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hlinkClick r:id="rId11" action="ppaction://hlinksldjump"/>
              </a:rPr>
              <a:t> </a:t>
            </a:r>
            <a:r>
              <a:rPr lang="en-US" sz="3200" dirty="0" smtClean="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14" name="TextBox 13">
            <a:hlinkClick r:id="rId12" action="ppaction://hlinksldjump"/>
          </p:cNvPr>
          <p:cNvSpPr txBox="1"/>
          <p:nvPr/>
        </p:nvSpPr>
        <p:spPr>
          <a:xfrm>
            <a:off x="71628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15" name="TextBox 14">
            <a:hlinkClick r:id="rId13" action="ppaction://hlinksldjump"/>
          </p:cNvPr>
          <p:cNvSpPr txBox="1"/>
          <p:nvPr/>
        </p:nvSpPr>
        <p:spPr>
          <a:xfrm>
            <a:off x="52197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16" name="TextBox 15">
            <a:hlinkClick r:id="rId14" action="ppaction://hlinksldjump"/>
          </p:cNvPr>
          <p:cNvSpPr txBox="1"/>
          <p:nvPr/>
        </p:nvSpPr>
        <p:spPr>
          <a:xfrm>
            <a:off x="3152775" y="22040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17" name="TextBox 16">
            <a:hlinkClick r:id="rId15" action="ppaction://hlinksldjump"/>
          </p:cNvPr>
          <p:cNvSpPr txBox="1"/>
          <p:nvPr/>
        </p:nvSpPr>
        <p:spPr>
          <a:xfrm>
            <a:off x="1123950" y="42100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18" name="TextBox 17">
            <a:hlinkClick r:id="rId16" action="ppaction://hlinksldjump"/>
          </p:cNvPr>
          <p:cNvSpPr txBox="1"/>
          <p:nvPr/>
        </p:nvSpPr>
        <p:spPr>
          <a:xfrm>
            <a:off x="1123950" y="32203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19" name="TextBox 18">
            <a:hlinkClick r:id="rId17" action="ppaction://hlinksldjump"/>
          </p:cNvPr>
          <p:cNvSpPr txBox="1"/>
          <p:nvPr/>
        </p:nvSpPr>
        <p:spPr>
          <a:xfrm>
            <a:off x="1095375" y="22230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1</a:t>
            </a:r>
            <a:endParaRPr lang="en-US" sz="3200" dirty="0">
              <a:latin typeface="Times New Roman" pitchFamily="18" charset="0"/>
              <a:cs typeface="Times New Roman" pitchFamily="18" charset="0"/>
            </a:endParaRPr>
          </a:p>
        </p:txBody>
      </p:sp>
      <p:sp>
        <p:nvSpPr>
          <p:cNvPr id="20" name="Left Arrow 19">
            <a:hlinkClick r:id="rId18"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1" name="Right Arrow 20">
            <a:hlinkClick r:id="rId17"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08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736"/>
            <a:ext cx="10582712" cy="549275"/>
          </a:xfrm>
        </p:spPr>
        <p:txBody>
          <a:bodyPr>
            <a:normAutofit fontScale="90000"/>
          </a:bodyPr>
          <a:lstStyle/>
          <a:p>
            <a:r>
              <a:rPr lang="en-US" b="1" dirty="0" smtClean="0"/>
              <a:t/>
            </a:r>
            <a:br>
              <a:rPr lang="en-US" b="1" dirty="0" smtClean="0"/>
            </a:br>
            <a:r>
              <a:rPr lang="en-US" sz="3600" b="1" dirty="0"/>
              <a:t/>
            </a:r>
            <a:br>
              <a:rPr lang="en-US" sz="3600" b="1" dirty="0"/>
            </a:br>
            <a:endParaRPr lang="en-US" sz="3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311892"/>
                <a:ext cx="12075090" cy="6835761"/>
              </a:xfrm>
            </p:spPr>
            <p:txBody>
              <a:bodyPr>
                <a:normAutofit/>
              </a:bodyPr>
              <a:lstStyle/>
              <a:p>
                <a:pPr marL="0" indent="0">
                  <a:buNone/>
                </a:pPr>
                <a:r>
                  <a:rPr lang="fr-FR" sz="3200" b="1" dirty="0" smtClean="0">
                    <a:solidFill>
                      <a:srgbClr val="FF0000"/>
                    </a:solidFill>
                  </a:rPr>
                  <a:t>Câu </a:t>
                </a:r>
                <a:r>
                  <a:rPr lang="fr-FR" sz="3200" b="1" dirty="0">
                    <a:solidFill>
                      <a:srgbClr val="FF0000"/>
                    </a:solidFill>
                  </a:rPr>
                  <a:t>1.</a:t>
                </a:r>
                <a:r>
                  <a:rPr lang="fr-FR" sz="3200" b="1" dirty="0"/>
                  <a:t> (</a:t>
                </a:r>
                <a:r>
                  <a:rPr lang="fr-FR" sz="3200" b="1" dirty="0" err="1"/>
                  <a:t>Ngô</a:t>
                </a:r>
                <a:r>
                  <a:rPr lang="fr-FR" sz="3200" b="1" dirty="0"/>
                  <a:t> </a:t>
                </a:r>
                <a:r>
                  <a:rPr lang="fr-FR" sz="3200" b="1" dirty="0" err="1"/>
                  <a:t>Quyền</a:t>
                </a:r>
                <a:r>
                  <a:rPr lang="fr-FR" sz="3200" b="1" dirty="0"/>
                  <a:t> -</a:t>
                </a:r>
                <a:r>
                  <a:rPr lang="fr-FR" sz="3200" b="1" dirty="0" err="1"/>
                  <a:t>Hải</a:t>
                </a:r>
                <a:r>
                  <a:rPr lang="fr-FR" sz="3200" b="1" dirty="0"/>
                  <a:t> </a:t>
                </a:r>
                <a:r>
                  <a:rPr lang="fr-FR" sz="3200" b="1" dirty="0" err="1"/>
                  <a:t>Phòng</a:t>
                </a:r>
                <a:r>
                  <a:rPr lang="fr-FR" sz="3200" b="1" dirty="0"/>
                  <a:t> -</a:t>
                </a:r>
                <a:r>
                  <a:rPr lang="fr-FR" sz="3200" b="1" dirty="0" err="1"/>
                  <a:t>Lần</a:t>
                </a:r>
                <a:r>
                  <a:rPr lang="fr-FR" sz="3200" b="1" dirty="0"/>
                  <a:t> -2018)</a:t>
                </a:r>
                <a:endParaRPr lang="fr-FR" sz="3200" b="1" dirty="0" smtClean="0"/>
              </a:p>
              <a:p>
                <a:pPr marL="0" indent="0">
                  <a:buNone/>
                </a:pPr>
                <a:r>
                  <a:rPr lang="fr-FR" sz="3200" b="1" dirty="0" smtClean="0"/>
                  <a:t>Cho </a:t>
                </a:r>
                <a:r>
                  <a:rPr lang="fr-FR" sz="3200" b="1" dirty="0" err="1"/>
                  <a:t>khối</a:t>
                </a:r>
                <a:r>
                  <a:rPr lang="fr-FR" sz="3200" b="1" dirty="0"/>
                  <a:t> </a:t>
                </a:r>
                <a:r>
                  <a:rPr lang="fr-FR" sz="3200" b="1" dirty="0" err="1"/>
                  <a:t>lăng</a:t>
                </a:r>
                <a:r>
                  <a:rPr lang="fr-FR" sz="3200" b="1" dirty="0"/>
                  <a:t> </a:t>
                </a:r>
                <a:r>
                  <a:rPr lang="fr-FR" sz="3200" b="1" dirty="0" err="1"/>
                  <a:t>trụ</a:t>
                </a:r>
                <a:r>
                  <a:rPr lang="fr-FR" sz="3200" b="1" dirty="0"/>
                  <a:t> </a:t>
                </a:r>
                <a14:m>
                  <m:oMath xmlns:m="http://schemas.openxmlformats.org/officeDocument/2006/math">
                    <m:r>
                      <a:rPr lang="fr-FR" sz="3200" b="1" i="0">
                        <a:latin typeface="Cambria Math" panose="02040503050406030204" pitchFamily="18" charset="0"/>
                      </a:rPr>
                      <m:t>𝐀𝐁𝐂</m:t>
                    </m:r>
                    <m:r>
                      <a:rPr lang="fr-FR" sz="3200" b="1" i="0">
                        <a:latin typeface="Cambria Math" panose="02040503050406030204" pitchFamily="18" charset="0"/>
                      </a:rPr>
                      <m:t>.</m:t>
                    </m:r>
                    <m:r>
                      <a:rPr lang="fr-FR" sz="3200" b="1" i="0">
                        <a:latin typeface="Cambria Math" panose="02040503050406030204" pitchFamily="18" charset="0"/>
                      </a:rPr>
                      <m:t>𝐀</m:t>
                    </m:r>
                    <m:r>
                      <a:rPr lang="fr-FR" sz="3200" b="1" i="0">
                        <a:latin typeface="Cambria Math" panose="02040503050406030204" pitchFamily="18" charset="0"/>
                      </a:rPr>
                      <m:t>′</m:t>
                    </m:r>
                    <m:r>
                      <a:rPr lang="fr-FR" sz="3200" b="1" i="0">
                        <a:latin typeface="Cambria Math" panose="02040503050406030204" pitchFamily="18" charset="0"/>
                      </a:rPr>
                      <m:t>𝐁</m:t>
                    </m:r>
                    <m:r>
                      <a:rPr lang="fr-FR" sz="3200" b="1" i="0">
                        <a:latin typeface="Cambria Math" panose="02040503050406030204" pitchFamily="18" charset="0"/>
                      </a:rPr>
                      <m:t>′</m:t>
                    </m:r>
                    <m:r>
                      <a:rPr lang="fr-FR" sz="3200" b="1" i="0">
                        <a:latin typeface="Cambria Math" panose="02040503050406030204" pitchFamily="18" charset="0"/>
                      </a:rPr>
                      <m:t>𝐂</m:t>
                    </m:r>
                    <m:r>
                      <a:rPr lang="fr-FR" sz="3200" b="1" i="1">
                        <a:latin typeface="Cambria Math" panose="02040503050406030204" pitchFamily="18" charset="0"/>
                      </a:rPr>
                      <m:t>′</m:t>
                    </m:r>
                  </m:oMath>
                </a14:m>
                <a:r>
                  <a:rPr lang="fr-FR" sz="3200" b="1" dirty="0"/>
                  <a:t> </a:t>
                </a:r>
                <a:r>
                  <a:rPr lang="fr-FR" sz="3200" b="1" dirty="0" err="1"/>
                  <a:t>có</a:t>
                </a:r>
                <a:r>
                  <a:rPr lang="fr-FR" sz="3200" b="1" dirty="0"/>
                  <a:t> </a:t>
                </a:r>
                <a:r>
                  <a:rPr lang="fr-FR" sz="3200" b="1" dirty="0" err="1"/>
                  <a:t>thể</a:t>
                </a:r>
                <a:r>
                  <a:rPr lang="fr-FR" sz="3200" b="1" dirty="0"/>
                  <a:t> </a:t>
                </a:r>
                <a:r>
                  <a:rPr lang="fr-FR" sz="3200" b="1" dirty="0" err="1"/>
                  <a:t>tích</a:t>
                </a:r>
                <a:r>
                  <a:rPr lang="fr-FR" sz="3200" b="1" dirty="0"/>
                  <a:t> </a:t>
                </a:r>
                <a:r>
                  <a:rPr lang="fr-FR" sz="3200" b="1" dirty="0" err="1"/>
                  <a:t>bằng</a:t>
                </a:r>
                <a:r>
                  <a:rPr lang="fr-FR" sz="3200" b="1" dirty="0"/>
                  <a:t> </a:t>
                </a:r>
                <a14:m>
                  <m:oMath xmlns:m="http://schemas.openxmlformats.org/officeDocument/2006/math">
                    <m:r>
                      <a:rPr lang="fr-FR" sz="3200" b="1" i="0">
                        <a:latin typeface="Cambria Math" panose="02040503050406030204" pitchFamily="18" charset="0"/>
                      </a:rPr>
                      <m:t>𝟕𝟐𝐜</m:t>
                    </m:r>
                    <m:sSup>
                      <m:sSupPr>
                        <m:ctrlPr>
                          <a:rPr lang="en-US" sz="3200" b="1" i="1">
                            <a:latin typeface="Cambria Math" panose="02040503050406030204" pitchFamily="18" charset="0"/>
                          </a:rPr>
                        </m:ctrlPr>
                      </m:sSupPr>
                      <m:e>
                        <m:r>
                          <a:rPr lang="fr-FR" sz="3200" b="1" i="0">
                            <a:latin typeface="Cambria Math" panose="02040503050406030204" pitchFamily="18" charset="0"/>
                          </a:rPr>
                          <m:t>𝐦</m:t>
                        </m:r>
                      </m:e>
                      <m:sup>
                        <m:r>
                          <a:rPr lang="fr-FR" sz="3200" b="1" i="0">
                            <a:latin typeface="Cambria Math" panose="02040503050406030204" pitchFamily="18" charset="0"/>
                          </a:rPr>
                          <m:t>𝟑</m:t>
                        </m:r>
                      </m:sup>
                    </m:sSup>
                    <m:r>
                      <a:rPr lang="fr-FR" sz="3200" i="1">
                        <a:latin typeface="Cambria Math" panose="02040503050406030204" pitchFamily="18" charset="0"/>
                      </a:rPr>
                      <m:t>.</m:t>
                    </m:r>
                  </m:oMath>
                </a14:m>
                <a:endParaRPr lang="en-US" sz="3200" dirty="0" smtClean="0"/>
              </a:p>
              <a:p>
                <a:pPr marL="0" indent="0">
                  <a:buNone/>
                </a:pPr>
                <a:r>
                  <a:rPr lang="fr-FR" sz="3200" b="1" dirty="0" err="1"/>
                  <a:t>Gọi</a:t>
                </a:r>
                <a:r>
                  <a:rPr lang="fr-FR" sz="3200" b="1" dirty="0"/>
                  <a:t> </a:t>
                </a:r>
                <a14:m>
                  <m:oMath xmlns:m="http://schemas.openxmlformats.org/officeDocument/2006/math">
                    <m:r>
                      <a:rPr lang="fr-FR" sz="3200" b="1" i="0">
                        <a:latin typeface="Cambria Math" panose="02040503050406030204" pitchFamily="18" charset="0"/>
                      </a:rPr>
                      <m:t>𝐌</m:t>
                    </m:r>
                  </m:oMath>
                </a14:m>
                <a:r>
                  <a:rPr lang="fr-FR" sz="3200" b="1" dirty="0"/>
                  <a:t> là </a:t>
                </a:r>
                <a:r>
                  <a:rPr lang="fr-FR" sz="3200" b="1" dirty="0" err="1"/>
                  <a:t>trung</a:t>
                </a:r>
                <a:r>
                  <a:rPr lang="fr-FR" sz="3200" b="1" dirty="0"/>
                  <a:t> </a:t>
                </a:r>
                <a:r>
                  <a:rPr lang="fr-FR" sz="3200" b="1" dirty="0" err="1"/>
                  <a:t>điểm</a:t>
                </a:r>
                <a:r>
                  <a:rPr lang="fr-FR" sz="3200" b="1" dirty="0"/>
                  <a:t> </a:t>
                </a:r>
                <a:r>
                  <a:rPr lang="fr-FR" sz="3200" b="1" dirty="0" err="1"/>
                  <a:t>của</a:t>
                </a:r>
                <a:r>
                  <a:rPr lang="fr-FR" sz="3200" b="1" dirty="0"/>
                  <a:t> </a:t>
                </a:r>
                <a:r>
                  <a:rPr lang="fr-FR" sz="3200" b="1" dirty="0" err="1"/>
                  <a:t>đoạn</a:t>
                </a:r>
                <a:r>
                  <a:rPr lang="fr-FR" sz="3200" b="1" dirty="0"/>
                  <a:t> </a:t>
                </a:r>
                <a:r>
                  <a:rPr lang="fr-FR" sz="3200" b="1" dirty="0" err="1" smtClean="0"/>
                  <a:t>thẳng</a:t>
                </a:r>
                <a14:m>
                  <m:oMath xmlns:m="http://schemas.openxmlformats.org/officeDocument/2006/math">
                    <m:r>
                      <a:rPr lang="en-US" sz="3200" b="1" i="0" smtClean="0">
                        <a:latin typeface="Cambria Math" panose="02040503050406030204" pitchFamily="18" charset="0"/>
                      </a:rPr>
                      <m:t> </m:t>
                    </m:r>
                    <m:r>
                      <a:rPr lang="fr-FR" sz="3200" b="1" i="0">
                        <a:latin typeface="Cambria Math" panose="02040503050406030204" pitchFamily="18" charset="0"/>
                      </a:rPr>
                      <m:t>𝐁𝐁</m:t>
                    </m:r>
                    <m:r>
                      <a:rPr lang="en-US" sz="3200" b="1" i="0" smtClean="0">
                        <a:latin typeface="Cambria Math" panose="02040503050406030204" pitchFamily="18" charset="0"/>
                      </a:rPr>
                      <m:t>′</m:t>
                    </m:r>
                  </m:oMath>
                </a14:m>
                <a:r>
                  <a:rPr lang="en-US" sz="3200" b="1" dirty="0" smtClean="0"/>
                  <a:t>.</a:t>
                </a:r>
              </a:p>
              <a:p>
                <a:pPr marL="0" indent="0">
                  <a:buNone/>
                </a:pPr>
                <a:r>
                  <a:rPr lang="fr-FR" sz="3200" b="1" dirty="0" err="1"/>
                  <a:t>Tính</a:t>
                </a:r>
                <a:r>
                  <a:rPr lang="fr-FR" sz="3200" b="1" dirty="0"/>
                  <a:t> </a:t>
                </a:r>
                <a:r>
                  <a:rPr lang="fr-FR" sz="3200" b="1" dirty="0" err="1"/>
                  <a:t>thể</a:t>
                </a:r>
                <a:r>
                  <a:rPr lang="fr-FR" sz="3200" b="1" dirty="0"/>
                  <a:t> </a:t>
                </a:r>
                <a:r>
                  <a:rPr lang="fr-FR" sz="3200" b="1" dirty="0" err="1"/>
                  <a:t>tích</a:t>
                </a:r>
                <a:r>
                  <a:rPr lang="fr-FR" sz="3200" b="1" dirty="0"/>
                  <a:t> </a:t>
                </a:r>
                <a:r>
                  <a:rPr lang="fr-FR" sz="3200" b="1" dirty="0" err="1"/>
                  <a:t>khối</a:t>
                </a:r>
                <a:r>
                  <a:rPr lang="fr-FR" sz="3200" b="1" dirty="0"/>
                  <a:t> </a:t>
                </a:r>
                <a:r>
                  <a:rPr lang="fr-FR" sz="3200" b="1" dirty="0" err="1"/>
                  <a:t>tứ</a:t>
                </a:r>
                <a:r>
                  <a:rPr lang="fr-FR" sz="3200" b="1" dirty="0"/>
                  <a:t> </a:t>
                </a:r>
                <a:r>
                  <a:rPr lang="fr-FR" sz="3200" b="1" dirty="0" err="1"/>
                  <a:t>diện</a:t>
                </a:r>
                <a:r>
                  <a:rPr lang="fr-FR" sz="3200" b="1" dirty="0"/>
                  <a:t> </a:t>
                </a:r>
                <a14:m>
                  <m:oMath xmlns:m="http://schemas.openxmlformats.org/officeDocument/2006/math">
                    <m:r>
                      <a:rPr lang="fr-FR" sz="3200" b="1" i="0">
                        <a:latin typeface="Cambria Math" panose="02040503050406030204" pitchFamily="18" charset="0"/>
                      </a:rPr>
                      <m:t>𝐀𝐁𝐂𝐌</m:t>
                    </m:r>
                    <m:r>
                      <a:rPr lang="fr-FR" sz="3200" b="1" i="1">
                        <a:latin typeface="Cambria Math" panose="02040503050406030204" pitchFamily="18" charset="0"/>
                      </a:rPr>
                      <m:t>.</m:t>
                    </m:r>
                  </m:oMath>
                </a14:m>
                <a:endParaRPr lang="en-US" sz="3200" b="1" dirty="0" smtClean="0"/>
              </a:p>
              <a:p>
                <a:pPr marL="0" indent="0">
                  <a:buNone/>
                </a:pPr>
                <a:r>
                  <a:rPr lang="en-US" sz="3200" b="1" dirty="0">
                    <a:solidFill>
                      <a:srgbClr val="0000FF"/>
                    </a:solidFill>
                  </a:rPr>
                  <a:t> A</a:t>
                </a:r>
                <a:r>
                  <a:rPr lang="fr-FR" sz="3200" b="1" dirty="0" smtClean="0">
                    <a:solidFill>
                      <a:schemeClr val="tx1"/>
                    </a:solidFill>
                  </a:rPr>
                  <a:t>. </a:t>
                </a:r>
                <a14:m>
                  <m:oMath xmlns:m="http://schemas.openxmlformats.org/officeDocument/2006/math">
                    <m:r>
                      <a:rPr lang="fr-FR" sz="3200" b="1" i="0">
                        <a:solidFill>
                          <a:schemeClr val="tx1"/>
                        </a:solidFill>
                        <a:latin typeface="Cambria Math" panose="02040503050406030204" pitchFamily="18" charset="0"/>
                      </a:rPr>
                      <m:t>𝟑𝟔𝐜</m:t>
                    </m:r>
                    <m:sSup>
                      <m:sSupPr>
                        <m:ctrlPr>
                          <a:rPr lang="en-US" sz="3200" b="1" i="1">
                            <a:solidFill>
                              <a:schemeClr val="tx1"/>
                            </a:solidFill>
                            <a:latin typeface="Cambria Math" panose="02040503050406030204" pitchFamily="18" charset="0"/>
                          </a:rPr>
                        </m:ctrlPr>
                      </m:sSupPr>
                      <m:e>
                        <m:r>
                          <a:rPr lang="fr-FR" sz="3200" b="1" i="0">
                            <a:solidFill>
                              <a:schemeClr val="tx1"/>
                            </a:solidFill>
                            <a:latin typeface="Cambria Math" panose="02040503050406030204" pitchFamily="18" charset="0"/>
                          </a:rPr>
                          <m:t>𝐦</m:t>
                        </m:r>
                      </m:e>
                      <m:sup>
                        <m:r>
                          <a:rPr lang="fr-FR" sz="3200" b="1" i="0">
                            <a:solidFill>
                              <a:schemeClr val="tx1"/>
                            </a:solidFill>
                            <a:latin typeface="Cambria Math" panose="02040503050406030204" pitchFamily="18" charset="0"/>
                          </a:rPr>
                          <m:t>𝟑</m:t>
                        </m:r>
                      </m:sup>
                    </m:sSup>
                  </m:oMath>
                </a14:m>
                <a:r>
                  <a:rPr lang="fr-FR" sz="3200" b="1" dirty="0">
                    <a:solidFill>
                      <a:schemeClr val="accent1"/>
                    </a:solidFill>
                  </a:rPr>
                  <a:t> .	</a:t>
                </a:r>
                <a:r>
                  <a:rPr lang="en-US" sz="3200" b="1" dirty="0">
                    <a:solidFill>
                      <a:srgbClr val="002060"/>
                    </a:solidFill>
                  </a:rPr>
                  <a:t> </a:t>
                </a:r>
                <a:r>
                  <a:rPr lang="en-US" sz="3200" b="1" dirty="0">
                    <a:solidFill>
                      <a:srgbClr val="0000FF"/>
                    </a:solidFill>
                  </a:rPr>
                  <a:t>B</a:t>
                </a:r>
                <a:r>
                  <a:rPr lang="fr-FR" sz="3200" b="1" dirty="0" smtClean="0">
                    <a:solidFill>
                      <a:schemeClr val="accent1"/>
                    </a:solidFill>
                  </a:rPr>
                  <a:t>. </a:t>
                </a:r>
                <a14:m>
                  <m:oMath xmlns:m="http://schemas.openxmlformats.org/officeDocument/2006/math">
                    <m:r>
                      <a:rPr lang="fr-FR" sz="3200" b="1" i="0" smtClean="0">
                        <a:solidFill>
                          <a:schemeClr val="tx1"/>
                        </a:solidFill>
                        <a:latin typeface="Cambria Math" panose="02040503050406030204" pitchFamily="18" charset="0"/>
                      </a:rPr>
                      <m:t>𝟏𝟖𝐜</m:t>
                    </m:r>
                    <m:sSup>
                      <m:sSupPr>
                        <m:ctrlPr>
                          <a:rPr lang="en-US" sz="3200" b="1" i="1">
                            <a:solidFill>
                              <a:schemeClr val="tx1"/>
                            </a:solidFill>
                            <a:latin typeface="Cambria Math" panose="02040503050406030204" pitchFamily="18" charset="0"/>
                          </a:rPr>
                        </m:ctrlPr>
                      </m:sSupPr>
                      <m:e>
                        <m:r>
                          <a:rPr lang="fr-FR" sz="3200" b="1" i="0">
                            <a:solidFill>
                              <a:schemeClr val="tx1"/>
                            </a:solidFill>
                            <a:latin typeface="Cambria Math" panose="02040503050406030204" pitchFamily="18" charset="0"/>
                          </a:rPr>
                          <m:t>𝐦</m:t>
                        </m:r>
                      </m:e>
                      <m:sup>
                        <m:r>
                          <a:rPr lang="fr-FR" sz="3200" b="1" i="0">
                            <a:solidFill>
                              <a:schemeClr val="tx1"/>
                            </a:solidFill>
                            <a:latin typeface="Cambria Math" panose="02040503050406030204" pitchFamily="18" charset="0"/>
                          </a:rPr>
                          <m:t>𝟑</m:t>
                        </m:r>
                      </m:sup>
                    </m:sSup>
                  </m:oMath>
                </a14:m>
                <a:r>
                  <a:rPr lang="fr-FR" sz="3200" b="1" dirty="0">
                    <a:solidFill>
                      <a:schemeClr val="accent1"/>
                    </a:solidFill>
                  </a:rPr>
                  <a:t> .	</a:t>
                </a:r>
                <a:r>
                  <a:rPr lang="en-US" sz="3200" b="1" dirty="0">
                    <a:solidFill>
                      <a:srgbClr val="0000FF"/>
                    </a:solidFill>
                  </a:rPr>
                  <a:t> C</a:t>
                </a:r>
                <a:r>
                  <a:rPr lang="fr-FR" sz="3200" b="1" dirty="0" smtClean="0">
                    <a:solidFill>
                      <a:schemeClr val="accent1"/>
                    </a:solidFill>
                  </a:rPr>
                  <a:t>. </a:t>
                </a:r>
                <a14:m>
                  <m:oMath xmlns:m="http://schemas.openxmlformats.org/officeDocument/2006/math">
                    <m:r>
                      <a:rPr lang="fr-FR" sz="3200" b="1" i="0" smtClean="0">
                        <a:solidFill>
                          <a:schemeClr val="tx1"/>
                        </a:solidFill>
                        <a:latin typeface="Cambria Math" panose="02040503050406030204" pitchFamily="18" charset="0"/>
                      </a:rPr>
                      <m:t>𝟐𝟒𝐜</m:t>
                    </m:r>
                    <m:sSup>
                      <m:sSupPr>
                        <m:ctrlPr>
                          <a:rPr lang="en-US" sz="3200" b="1" i="1">
                            <a:solidFill>
                              <a:schemeClr val="tx1"/>
                            </a:solidFill>
                            <a:latin typeface="Cambria Math" panose="02040503050406030204" pitchFamily="18" charset="0"/>
                          </a:rPr>
                        </m:ctrlPr>
                      </m:sSupPr>
                      <m:e>
                        <m:r>
                          <a:rPr lang="fr-FR" sz="3200" b="1" i="0">
                            <a:solidFill>
                              <a:schemeClr val="tx1"/>
                            </a:solidFill>
                            <a:latin typeface="Cambria Math" panose="02040503050406030204" pitchFamily="18" charset="0"/>
                          </a:rPr>
                          <m:t>𝐦</m:t>
                        </m:r>
                      </m:e>
                      <m:sup>
                        <m:r>
                          <a:rPr lang="fr-FR" sz="3200" b="1" i="0">
                            <a:solidFill>
                              <a:schemeClr val="tx1"/>
                            </a:solidFill>
                            <a:latin typeface="Cambria Math" panose="02040503050406030204" pitchFamily="18" charset="0"/>
                          </a:rPr>
                          <m:t>𝟑</m:t>
                        </m:r>
                      </m:sup>
                    </m:sSup>
                  </m:oMath>
                </a14:m>
                <a:r>
                  <a:rPr lang="fr-FR" sz="3200" b="1" dirty="0">
                    <a:solidFill>
                      <a:schemeClr val="accent1"/>
                    </a:solidFill>
                  </a:rPr>
                  <a:t> .	</a:t>
                </a:r>
                <a:r>
                  <a:rPr lang="en-US" sz="3200" b="1" dirty="0">
                    <a:solidFill>
                      <a:srgbClr val="002060"/>
                    </a:solidFill>
                  </a:rPr>
                  <a:t> </a:t>
                </a:r>
                <a:r>
                  <a:rPr lang="en-US" sz="3200" b="1" dirty="0">
                    <a:solidFill>
                      <a:srgbClr val="0000FF"/>
                    </a:solidFill>
                  </a:rPr>
                  <a:t>D</a:t>
                </a:r>
                <a:r>
                  <a:rPr lang="fr-FR" sz="3200" b="1" dirty="0" smtClean="0">
                    <a:solidFill>
                      <a:schemeClr val="accent1"/>
                    </a:solidFill>
                  </a:rPr>
                  <a:t>. </a:t>
                </a:r>
                <a14:m>
                  <m:oMath xmlns:m="http://schemas.openxmlformats.org/officeDocument/2006/math">
                    <m:r>
                      <a:rPr lang="fr-FR" sz="3200" b="1" i="0" smtClean="0">
                        <a:solidFill>
                          <a:schemeClr val="tx1"/>
                        </a:solidFill>
                        <a:latin typeface="Cambria Math" panose="02040503050406030204" pitchFamily="18" charset="0"/>
                      </a:rPr>
                      <m:t>𝟏𝟐𝐜</m:t>
                    </m:r>
                    <m:sSup>
                      <m:sSupPr>
                        <m:ctrlPr>
                          <a:rPr lang="en-US" sz="3200" b="1" i="1">
                            <a:solidFill>
                              <a:schemeClr val="tx1"/>
                            </a:solidFill>
                            <a:latin typeface="Cambria Math" panose="02040503050406030204" pitchFamily="18" charset="0"/>
                          </a:rPr>
                        </m:ctrlPr>
                      </m:sSupPr>
                      <m:e>
                        <m:r>
                          <a:rPr lang="fr-FR" sz="3200" b="1" i="0">
                            <a:solidFill>
                              <a:schemeClr val="tx1"/>
                            </a:solidFill>
                            <a:latin typeface="Cambria Math" panose="02040503050406030204" pitchFamily="18" charset="0"/>
                          </a:rPr>
                          <m:t>𝐦</m:t>
                        </m:r>
                      </m:e>
                      <m:sup>
                        <m:r>
                          <a:rPr lang="fr-FR" sz="3200" b="1" i="0">
                            <a:solidFill>
                              <a:schemeClr val="tx1"/>
                            </a:solidFill>
                            <a:latin typeface="Cambria Math" panose="02040503050406030204" pitchFamily="18" charset="0"/>
                          </a:rPr>
                          <m:t>𝟑</m:t>
                        </m:r>
                      </m:sup>
                    </m:sSup>
                  </m:oMath>
                </a14:m>
                <a:r>
                  <a:rPr lang="fr-FR" sz="3200" b="1" dirty="0">
                    <a:solidFill>
                      <a:schemeClr val="tx1"/>
                    </a:solidFill>
                  </a:rPr>
                  <a:t> </a:t>
                </a:r>
                <a:r>
                  <a:rPr lang="fr-FR" sz="3200" dirty="0" smtClean="0">
                    <a:solidFill>
                      <a:schemeClr val="tx1"/>
                    </a:solidFill>
                  </a:rPr>
                  <a:t>.</a:t>
                </a:r>
              </a:p>
              <a:p>
                <a:pPr marL="0" indent="0">
                  <a:buNone/>
                </a:pPr>
                <a:r>
                  <a:rPr lang="en-US" sz="3200" b="1" dirty="0" err="1">
                    <a:solidFill>
                      <a:srgbClr val="0000FF"/>
                    </a:solidFill>
                  </a:rPr>
                  <a:t>Lời</a:t>
                </a:r>
                <a:r>
                  <a:rPr lang="en-US" sz="3200" b="1" dirty="0">
                    <a:solidFill>
                      <a:srgbClr val="0000FF"/>
                    </a:solidFill>
                  </a:rPr>
                  <a:t> </a:t>
                </a:r>
                <a:r>
                  <a:rPr lang="en-US" sz="3200" b="1" dirty="0" err="1" smtClean="0">
                    <a:solidFill>
                      <a:srgbClr val="0000FF"/>
                    </a:solidFill>
                  </a:rPr>
                  <a:t>giải</a:t>
                </a:r>
                <a:endParaRPr lang="en-US" sz="3200" b="1" dirty="0" smtClean="0">
                  <a:solidFill>
                    <a:srgbClr val="0000FF"/>
                  </a:solidFill>
                </a:endParaRPr>
              </a:p>
              <a:p>
                <a:pPr marL="0" indent="0">
                  <a:buNone/>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𝐵</m:t>
                              </m:r>
                              <m:r>
                                <a:rPr lang="en-US" sz="3200" i="1">
                                  <a:latin typeface="Cambria Math" panose="02040503050406030204" pitchFamily="18" charset="0"/>
                                </a:rPr>
                                <m:t>′.</m:t>
                              </m:r>
                              <m:r>
                                <a:rPr lang="en-US" sz="3200" i="1">
                                  <a:latin typeface="Cambria Math" panose="02040503050406030204" pitchFamily="18" charset="0"/>
                                </a:rPr>
                                <m:t>𝐴𝐵𝐶</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𝐴𝐵𝐶</m:t>
                              </m:r>
                              <m:r>
                                <a:rPr lang="en-US" sz="3200" i="1">
                                  <a:latin typeface="Cambria Math" panose="02040503050406030204" pitchFamily="18" charset="0"/>
                                </a:rPr>
                                <m:t>.</m:t>
                              </m:r>
                              <m:r>
                                <a:rPr lang="en-US" sz="3200" i="1">
                                  <a:latin typeface="Cambria Math" panose="02040503050406030204" pitchFamily="18" charset="0"/>
                                </a:rPr>
                                <m:t>𝐴</m:t>
                              </m:r>
                              <m:r>
                                <a:rPr lang="en-US" sz="3200" i="1">
                                  <a:latin typeface="Cambria Math" panose="02040503050406030204" pitchFamily="18" charset="0"/>
                                </a:rPr>
                                <m:t>′</m:t>
                              </m:r>
                              <m:r>
                                <a:rPr lang="en-US" sz="3200" i="1">
                                  <a:latin typeface="Cambria Math" panose="02040503050406030204" pitchFamily="18" charset="0"/>
                                </a:rPr>
                                <m:t>𝐵</m:t>
                              </m:r>
                              <m:r>
                                <a:rPr lang="en-US" sz="3200" i="1">
                                  <a:latin typeface="Cambria Math" panose="02040503050406030204" pitchFamily="18" charset="0"/>
                                </a:rPr>
                                <m:t>′</m:t>
                              </m:r>
                              <m:r>
                                <a:rPr lang="en-US" sz="3200" i="1">
                                  <a:latin typeface="Cambria Math" panose="02040503050406030204" pitchFamily="18" charset="0"/>
                                </a:rPr>
                                <m:t>𝐶</m:t>
                              </m:r>
                              <m:r>
                                <a:rPr lang="en-US" sz="3200" i="1">
                                  <a:latin typeface="Cambria Math" panose="02040503050406030204" pitchFamily="18" charset="0"/>
                                </a:rPr>
                                <m:t>′</m:t>
                              </m:r>
                            </m:sub>
                          </m:sSub>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𝐵</m:t>
                          </m:r>
                          <m:r>
                            <a:rPr lang="en-US" sz="3200" i="1">
                              <a:latin typeface="Cambria Math" panose="02040503050406030204" pitchFamily="18" charset="0"/>
                            </a:rPr>
                            <m:t>′.</m:t>
                          </m:r>
                          <m:r>
                            <a:rPr lang="en-US" sz="3200" i="1">
                              <a:latin typeface="Cambria Math" panose="02040503050406030204" pitchFamily="18" charset="0"/>
                            </a:rPr>
                            <m:t>𝐴𝐵𝐶</m:t>
                          </m:r>
                        </m:sub>
                      </m:sSub>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𝐴𝐵𝐶</m:t>
                              </m:r>
                              <m:r>
                                <a:rPr lang="en-US" sz="3200" i="1">
                                  <a:latin typeface="Cambria Math" panose="02040503050406030204" pitchFamily="18" charset="0"/>
                                </a:rPr>
                                <m:t>.</m:t>
                              </m:r>
                              <m:r>
                                <a:rPr lang="en-US" sz="3200" i="1">
                                  <a:latin typeface="Cambria Math" panose="02040503050406030204" pitchFamily="18" charset="0"/>
                                </a:rPr>
                                <m:t>𝐴</m:t>
                              </m:r>
                              <m:r>
                                <a:rPr lang="en-US" sz="3200" i="1">
                                  <a:latin typeface="Cambria Math" panose="02040503050406030204" pitchFamily="18" charset="0"/>
                                </a:rPr>
                                <m:t>′</m:t>
                              </m:r>
                              <m:r>
                                <a:rPr lang="en-US" sz="3200" i="1">
                                  <a:latin typeface="Cambria Math" panose="02040503050406030204" pitchFamily="18" charset="0"/>
                                </a:rPr>
                                <m:t>𝐵</m:t>
                              </m:r>
                              <m:r>
                                <a:rPr lang="en-US" sz="3200" i="1">
                                  <a:latin typeface="Cambria Math" panose="02040503050406030204" pitchFamily="18" charset="0"/>
                                </a:rPr>
                                <m:t>′</m:t>
                              </m:r>
                              <m:r>
                                <a:rPr lang="en-US" sz="3200" i="1">
                                  <a:latin typeface="Cambria Math" panose="02040503050406030204" pitchFamily="18" charset="0"/>
                                </a:rPr>
                                <m:t>𝐶</m:t>
                              </m:r>
                              <m:r>
                                <a:rPr lang="en-US" sz="3200" i="1">
                                  <a:latin typeface="Cambria Math" panose="02040503050406030204" pitchFamily="18" charset="0"/>
                                </a:rPr>
                                <m:t>′</m:t>
                              </m:r>
                            </m:sub>
                          </m:sSub>
                        </m:num>
                        <m:den>
                          <m:r>
                            <a:rPr lang="en-US" sz="3200" i="1">
                              <a:latin typeface="Cambria Math" panose="02040503050406030204" pitchFamily="18" charset="0"/>
                            </a:rPr>
                            <m:t>3</m:t>
                          </m:r>
                        </m:den>
                      </m:f>
                    </m:oMath>
                  </m:oMathPara>
                </a14:m>
                <a:endParaRPr lang="en-US" sz="3200" dirty="0" smtClean="0"/>
              </a:p>
              <a:p>
                <a:pPr marL="0" indent="0">
                  <a:buNone/>
                </a:pPr>
                <a:endParaRPr lang="en-US" sz="3200" dirty="0" smtClean="0"/>
              </a:p>
              <a:p>
                <a:pPr marL="0" indent="0">
                  <a:buNone/>
                </a:pPr>
                <a:endParaRPr lang="en-US" sz="3200" dirty="0"/>
              </a:p>
              <a:p>
                <a:pPr marL="0" indent="0">
                  <a:buNone/>
                </a:pPr>
                <a:endParaRPr lang="en-US" sz="3200" dirty="0" smtClean="0">
                  <a:solidFill>
                    <a:schemeClr val="tx1"/>
                  </a:solidFill>
                </a:endParaRPr>
              </a:p>
              <a:p>
                <a:pPr marL="0" indent="0">
                  <a:buNone/>
                </a:pPr>
                <a:endParaRPr lang="en-US" sz="3200" dirty="0">
                  <a:solidFill>
                    <a:schemeClr val="tx1"/>
                  </a:solidFill>
                </a:endParaRPr>
              </a:p>
              <a:p>
                <a:pPr marL="0" indent="0">
                  <a:buNone/>
                </a:pPr>
                <a:endParaRPr lang="en-US" sz="3200" b="1"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311892"/>
                <a:ext cx="12075090" cy="6835761"/>
              </a:xfrm>
              <a:blipFill rotWithShape="0">
                <a:blip r:embed="rId3"/>
                <a:stretch>
                  <a:fillRect l="-1262" t="-1872"/>
                </a:stretch>
              </a:blipFill>
            </p:spPr>
            <p:txBody>
              <a:bodyPr/>
              <a:lstStyle/>
              <a:p>
                <a:r>
                  <a:rPr lang="en-US">
                    <a:noFill/>
                  </a:rPr>
                  <a:t> </a:t>
                </a:r>
              </a:p>
            </p:txBody>
          </p:sp>
        </mc:Fallback>
      </mc:AlternateContent>
      <p:sp>
        <p:nvSpPr>
          <p:cNvPr id="8" name="Rectangle 7"/>
          <p:cNvSpPr/>
          <p:nvPr/>
        </p:nvSpPr>
        <p:spPr>
          <a:xfrm>
            <a:off x="6730813" y="3022892"/>
            <a:ext cx="1280673" cy="584775"/>
          </a:xfrm>
          <a:prstGeom prst="rect">
            <a:avLst/>
          </a:prstGeom>
          <a:noFill/>
        </p:spPr>
        <p:txBody>
          <a:bodyPr wrap="square" lIns="91440" tIns="45720" rIns="91440" bIns="45720">
            <a:spAutoFit/>
          </a:bodyPr>
          <a:lstStyle/>
          <a:p>
            <a:pPr algn="ctr"/>
            <a:r>
              <a:rPr lang="fr-FR" sz="3200" b="1" dirty="0" smtClean="0"/>
              <a:t>        </a:t>
            </a:r>
            <a:endParaRPr lang="en-US" sz="3200" b="0" cap="none" spc="0" dirty="0">
              <a:ln w="0"/>
              <a:effectLst>
                <a:outerShdw blurRad="38100" dist="19050" dir="2700000" algn="tl" rotWithShape="0">
                  <a:schemeClr val="dk1">
                    <a:alpha val="40000"/>
                  </a:schemeClr>
                </a:outerShdw>
              </a:effectLst>
            </a:endParaRPr>
          </a:p>
        </p:txBody>
      </p:sp>
      <p:pic>
        <p:nvPicPr>
          <p:cNvPr id="11" name="Picture 10"/>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42664" y="4269996"/>
            <a:ext cx="2608147" cy="2273417"/>
          </a:xfrm>
          <a:prstGeom prst="rect">
            <a:avLst/>
          </a:prstGeom>
          <a:noFill/>
          <a:ln>
            <a:noFill/>
          </a:ln>
        </p:spPr>
      </p:pic>
      <p:graphicFrame>
        <p:nvGraphicFramePr>
          <p:cNvPr id="20" name="Object 19"/>
          <p:cNvGraphicFramePr>
            <a:graphicFrameLocks noChangeAspect="1"/>
          </p:cNvGraphicFramePr>
          <p:nvPr>
            <p:extLst/>
          </p:nvPr>
        </p:nvGraphicFramePr>
        <p:xfrm>
          <a:off x="1041569" y="4696409"/>
          <a:ext cx="2019300" cy="1181100"/>
        </p:xfrm>
        <a:graphic>
          <a:graphicData uri="http://schemas.openxmlformats.org/presentationml/2006/ole">
            <mc:AlternateContent xmlns:mc="http://schemas.openxmlformats.org/markup-compatibility/2006">
              <mc:Choice xmlns:v="urn:schemas-microsoft-com:vml" Requires="v">
                <p:oleObj spid="_x0000_s5182" name="Equation" r:id="rId5" imgW="2019240" imgH="1180800" progId="Equation.DSMT4">
                  <p:embed/>
                </p:oleObj>
              </mc:Choice>
              <mc:Fallback>
                <p:oleObj name="Equation" r:id="rId5" imgW="2019240" imgH="1180800" progId="Equation.DSMT4">
                  <p:embed/>
                  <p:pic>
                    <p:nvPicPr>
                      <p:cNvPr id="0" name=""/>
                      <p:cNvPicPr>
                        <a:picLocks noChangeAspect="1" noChangeArrowheads="1"/>
                      </p:cNvPicPr>
                      <p:nvPr/>
                    </p:nvPicPr>
                    <p:blipFill>
                      <a:blip r:embed="rId6"/>
                      <a:srcRect/>
                      <a:stretch>
                        <a:fillRect/>
                      </a:stretch>
                    </p:blipFill>
                    <p:spPr bwMode="auto">
                      <a:xfrm>
                        <a:off x="1041569" y="4696409"/>
                        <a:ext cx="20193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3190768" y="4696409"/>
          <a:ext cx="3375025" cy="1028700"/>
        </p:xfrm>
        <a:graphic>
          <a:graphicData uri="http://schemas.openxmlformats.org/presentationml/2006/ole">
            <mc:AlternateContent xmlns:mc="http://schemas.openxmlformats.org/markup-compatibility/2006">
              <mc:Choice xmlns:v="urn:schemas-microsoft-com:vml" Requires="v">
                <p:oleObj spid="_x0000_s5183" name="Equation" r:id="rId7" imgW="3390840" imgH="1028520" progId="Equation.DSMT4">
                  <p:embed/>
                </p:oleObj>
              </mc:Choice>
              <mc:Fallback>
                <p:oleObj name="Equation" r:id="rId7" imgW="3390840" imgH="1028520" progId="Equation.DSMT4">
                  <p:embed/>
                  <p:pic>
                    <p:nvPicPr>
                      <p:cNvPr id="0" name=""/>
                      <p:cNvPicPr>
                        <a:picLocks noChangeAspect="1" noChangeArrowheads="1"/>
                      </p:cNvPicPr>
                      <p:nvPr/>
                    </p:nvPicPr>
                    <p:blipFill>
                      <a:blip r:embed="rId8"/>
                      <a:srcRect/>
                      <a:stretch>
                        <a:fillRect/>
                      </a:stretch>
                    </p:blipFill>
                    <p:spPr bwMode="auto">
                      <a:xfrm>
                        <a:off x="3190768" y="4696409"/>
                        <a:ext cx="337502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7"/>
          <p:cNvSpPr>
            <a:spLocks noChangeArrowheads="1"/>
          </p:cNvSpPr>
          <p:nvPr/>
        </p:nvSpPr>
        <p:spPr bwMode="auto">
          <a:xfrm>
            <a:off x="489358" y="4949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8"/>
          <p:cNvSpPr>
            <a:spLocks noChangeArrowheads="1"/>
          </p:cNvSpPr>
          <p:nvPr/>
        </p:nvSpPr>
        <p:spPr bwMode="auto">
          <a:xfrm>
            <a:off x="489358" y="9775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1173570" y="5640358"/>
          <a:ext cx="5411788" cy="1028700"/>
        </p:xfrm>
        <a:graphic>
          <a:graphicData uri="http://schemas.openxmlformats.org/presentationml/2006/ole">
            <mc:AlternateContent xmlns:mc="http://schemas.openxmlformats.org/markup-compatibility/2006">
              <mc:Choice xmlns:v="urn:schemas-microsoft-com:vml" Requires="v">
                <p:oleObj spid="_x0000_s5184" name="Equation" r:id="rId9" imgW="5435280" imgH="1028520" progId="Equation.DSMT4">
                  <p:embed/>
                </p:oleObj>
              </mc:Choice>
              <mc:Fallback>
                <p:oleObj name="Equation" r:id="rId9" imgW="5435280" imgH="1028520" progId="Equation.DSMT4">
                  <p:embed/>
                  <p:pic>
                    <p:nvPicPr>
                      <p:cNvPr id="0" name=""/>
                      <p:cNvPicPr>
                        <a:picLocks noChangeAspect="1" noChangeArrowheads="1"/>
                      </p:cNvPicPr>
                      <p:nvPr/>
                    </p:nvPicPr>
                    <p:blipFill>
                      <a:blip r:embed="rId10"/>
                      <a:srcRect/>
                      <a:stretch>
                        <a:fillRect/>
                      </a:stretch>
                    </p:blipFill>
                    <p:spPr bwMode="auto">
                      <a:xfrm>
                        <a:off x="1173570" y="5640358"/>
                        <a:ext cx="5411788"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8178544" y="2466109"/>
            <a:ext cx="720436" cy="720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hlinkClick r:id="rId11"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5" name="Right Arrow 14">
            <a:hlinkClick r:id="rId12"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0" y="-64605"/>
            <a:ext cx="1234633" cy="584775"/>
          </a:xfrm>
          <a:prstGeom prst="rect">
            <a:avLst/>
          </a:prstGeom>
        </p:spPr>
        <p:txBody>
          <a:bodyPr wrap="none">
            <a:spAutoFit/>
          </a:bodyPr>
          <a:lstStyle/>
          <a:p>
            <a:r>
              <a:rPr lang="fr-FR" sz="3200" b="1" dirty="0" err="1">
                <a:solidFill>
                  <a:srgbClr val="FF0000"/>
                </a:solidFill>
              </a:rPr>
              <a:t>Câu</a:t>
            </a:r>
            <a:r>
              <a:rPr lang="fr-FR" sz="3200" b="1" dirty="0">
                <a:solidFill>
                  <a:srgbClr val="FF0000"/>
                </a:solidFill>
              </a:rPr>
              <a:t> </a:t>
            </a:r>
            <a:r>
              <a:rPr lang="fr-FR" sz="3200" b="1" dirty="0" smtClean="0">
                <a:solidFill>
                  <a:srgbClr val="FF0000"/>
                </a:solidFill>
              </a:rPr>
              <a:t>2.</a:t>
            </a:r>
            <a:endParaRPr lang="en-US" sz="3200" dirty="0"/>
          </a:p>
        </p:txBody>
      </p:sp>
      <p:sp>
        <p:nvSpPr>
          <p:cNvPr id="17" name="Rectangle 16"/>
          <p:cNvSpPr/>
          <p:nvPr/>
        </p:nvSpPr>
        <p:spPr>
          <a:xfrm>
            <a:off x="1211308" y="-118657"/>
            <a:ext cx="7552829" cy="584775"/>
          </a:xfrm>
          <a:prstGeom prst="rect">
            <a:avLst/>
          </a:prstGeom>
        </p:spPr>
        <p:txBody>
          <a:bodyPr wrap="square">
            <a:spAutoFit/>
          </a:bodyPr>
          <a:lstStyle/>
          <a:p>
            <a:r>
              <a:rPr lang="en-US" sz="3200" b="1" dirty="0">
                <a:solidFill>
                  <a:srgbClr val="00B050"/>
                </a:solidFill>
                <a:latin typeface="Times New Roman" panose="02020603050405020304" pitchFamily="18" charset="0"/>
                <a:ea typeface="Times New Roman" panose="02020603050405020304" pitchFamily="18" charset="0"/>
              </a:rPr>
              <a:t>(</a:t>
            </a:r>
            <a:r>
              <a:rPr lang="en-US" sz="3200" b="1" dirty="0" err="1">
                <a:solidFill>
                  <a:srgbClr val="00B050"/>
                </a:solidFill>
                <a:latin typeface="Times New Roman" panose="02020603050405020304" pitchFamily="18" charset="0"/>
                <a:ea typeface="Times New Roman" panose="02020603050405020304" pitchFamily="18" charset="0"/>
              </a:rPr>
              <a:t>Yên</a:t>
            </a:r>
            <a:r>
              <a:rPr lang="en-US" sz="3200" b="1" dirty="0">
                <a:solidFill>
                  <a:srgbClr val="00B050"/>
                </a:solidFill>
                <a:latin typeface="Times New Roman" panose="02020603050405020304" pitchFamily="18" charset="0"/>
                <a:ea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rPr>
              <a:t>Định</a:t>
            </a:r>
            <a:r>
              <a:rPr lang="en-US" sz="3200" b="1" dirty="0">
                <a:solidFill>
                  <a:srgbClr val="00B050"/>
                </a:solidFill>
                <a:latin typeface="Times New Roman" panose="02020603050405020304" pitchFamily="18" charset="0"/>
                <a:ea typeface="Times New Roman" panose="02020603050405020304" pitchFamily="18" charset="0"/>
              </a:rPr>
              <a:t> 1 - </a:t>
            </a:r>
            <a:r>
              <a:rPr lang="en-US" sz="3200" b="1" dirty="0" err="1">
                <a:solidFill>
                  <a:srgbClr val="00B050"/>
                </a:solidFill>
                <a:latin typeface="Times New Roman" panose="02020603050405020304" pitchFamily="18" charset="0"/>
                <a:ea typeface="Times New Roman" panose="02020603050405020304" pitchFamily="18" charset="0"/>
              </a:rPr>
              <a:t>Thanh</a:t>
            </a:r>
            <a:r>
              <a:rPr lang="en-US" sz="3200" b="1" dirty="0">
                <a:solidFill>
                  <a:srgbClr val="00B050"/>
                </a:solidFill>
                <a:latin typeface="Times New Roman" panose="02020603050405020304" pitchFamily="18" charset="0"/>
                <a:ea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rPr>
              <a:t>Hóa</a:t>
            </a:r>
            <a:r>
              <a:rPr lang="en-US" sz="3200" b="1" dirty="0">
                <a:solidFill>
                  <a:srgbClr val="00B050"/>
                </a:solidFill>
                <a:latin typeface="Times New Roman" panose="02020603050405020304" pitchFamily="18" charset="0"/>
                <a:ea typeface="Times New Roman" panose="02020603050405020304" pitchFamily="18" charset="0"/>
              </a:rPr>
              <a:t> - 2018-2019</a:t>
            </a:r>
            <a:r>
              <a:rPr lang="en-US" sz="3200" b="1" dirty="0" smtClean="0">
                <a:solidFill>
                  <a:srgbClr val="00B050"/>
                </a:solidFill>
                <a:latin typeface="Times New Roman" panose="02020603050405020304" pitchFamily="18" charset="0"/>
                <a:ea typeface="Times New Roman" panose="02020603050405020304" pitchFamily="18" charset="0"/>
              </a:rPr>
              <a:t>)</a:t>
            </a:r>
            <a:r>
              <a:rPr lang="en-US" sz="3200" b="1" dirty="0" smtClean="0">
                <a:solidFill>
                  <a:srgbClr val="0000FF"/>
                </a:solidFill>
                <a:latin typeface="Times New Roman" panose="02020603050405020304" pitchFamily="18" charset="0"/>
                <a:ea typeface="Times New Roman" panose="02020603050405020304" pitchFamily="18" charset="0"/>
              </a:rPr>
              <a:t> </a:t>
            </a:r>
          </a:p>
        </p:txBody>
      </p:sp>
      <mc:AlternateContent xmlns:mc="http://schemas.openxmlformats.org/markup-compatibility/2006" xmlns:a14="http://schemas.microsoft.com/office/drawing/2010/main">
        <mc:Choice Requires="a14">
          <p:sp>
            <p:nvSpPr>
              <p:cNvPr id="31" name="Rectangle 30"/>
              <p:cNvSpPr/>
              <p:nvPr/>
            </p:nvSpPr>
            <p:spPr>
              <a:xfrm>
                <a:off x="154488" y="271032"/>
                <a:ext cx="12037512" cy="3265894"/>
              </a:xfrm>
              <a:prstGeom prst="rect">
                <a:avLst/>
              </a:prstGeom>
            </p:spPr>
            <p:txBody>
              <a:bodyPr wrap="square">
                <a:spAutoFit/>
              </a:bodyPr>
              <a:lstStyle/>
              <a:p>
                <a:r>
                  <a:rPr lang="en-US" sz="3200" b="1" dirty="0">
                    <a:latin typeface="Calibri" panose="020F0502020204030204" pitchFamily="34" charset="0"/>
                    <a:ea typeface="Times New Roman" panose="02020603050405020304" pitchFamily="18" charset="0"/>
                  </a:rPr>
                  <a:t>Cho </a:t>
                </a:r>
                <a:r>
                  <a:rPr lang="en-US" sz="3200" b="1" dirty="0" err="1">
                    <a:latin typeface="Calibri" panose="020F0502020204030204" pitchFamily="34" charset="0"/>
                    <a:ea typeface="Times New Roman" panose="02020603050405020304" pitchFamily="18" charset="0"/>
                  </a:rPr>
                  <a:t>lăng</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trụ</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𝑨𝑩𝑪</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𝑨</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𝑩</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𝑪</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có</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thể</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tích</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bằng</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𝟐</m:t>
                    </m:r>
                  </m:oMath>
                </a14:m>
                <a:r>
                  <a:rPr lang="en-US" sz="3200" b="1" dirty="0">
                    <a:latin typeface="Calibri" panose="020F0502020204030204" pitchFamily="34" charset="0"/>
                    <a:ea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rPr>
                  <a:t>Gọi</a:t>
                </a:r>
                <a:r>
                  <a:rPr lang="en-US" sz="3200" b="1" dirty="0" smtClean="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𝑴</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𝑵</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lần</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lượt</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là</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hai</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điểm</a:t>
                </a:r>
                <a:r>
                  <a:rPr lang="en-US" sz="3200" b="1" dirty="0">
                    <a:latin typeface="Calibri" panose="020F0502020204030204" pitchFamily="34" charset="0"/>
                    <a:ea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rPr>
                  <a:t>nằm</a:t>
                </a:r>
                <a:r>
                  <a:rPr lang="en-US" sz="3200" b="1" dirty="0" err="1">
                    <a:latin typeface="Calibri" panose="020F0502020204030204" pitchFamily="34" charset="0"/>
                    <a:ea typeface="Times New Roman" panose="02020603050405020304" pitchFamily="18" charset="0"/>
                  </a:rPr>
                  <a:t>trên</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hai</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cạnh</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𝑨𝑨</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và</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𝑩𝑩</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sao</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cho</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𝑴</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là</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trung</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điểm</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của</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𝑨𝑨</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và</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𝑩𝑵</m:t>
                    </m:r>
                    <m:r>
                      <a:rPr lang="en-US" sz="3200" b="1" i="1">
                        <a:latin typeface="Cambria Math" panose="02040503050406030204" pitchFamily="18" charset="0"/>
                        <a:ea typeface="Times New Roman" panose="02020603050405020304" pitchFamily="18" charset="0"/>
                        <a:cs typeface="Calibri" panose="020F0502020204030204" pitchFamily="34" charset="0"/>
                      </a:rPr>
                      <m:t>=</m:t>
                    </m:r>
                    <m:f>
                      <m:fPr>
                        <m:ctrlPr>
                          <a:rPr lang="en-US" sz="3200" b="1" i="1">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𝟐</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𝟑</m:t>
                        </m:r>
                      </m:den>
                    </m:f>
                    <m:r>
                      <a:rPr lang="en-US" sz="3200" b="1" i="1">
                        <a:latin typeface="Cambria Math" panose="02040503050406030204" pitchFamily="18" charset="0"/>
                        <a:ea typeface="Times New Roman" panose="02020603050405020304" pitchFamily="18" charset="0"/>
                        <a:cs typeface="Calibri" panose="020F0502020204030204" pitchFamily="34" charset="0"/>
                      </a:rPr>
                      <m:t>𝑩𝑩</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Đường </a:t>
                </a:r>
                <a:r>
                  <a:rPr lang="en-US" sz="3200" b="1" dirty="0" err="1">
                    <a:latin typeface="Calibri" panose="020F0502020204030204" pitchFamily="34" charset="0"/>
                    <a:ea typeface="Times New Roman" panose="02020603050405020304" pitchFamily="18" charset="0"/>
                  </a:rPr>
                  <a:t>thẳng</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𝑪𝑴</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cắt</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đường</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thẳng</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𝑪</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𝑨</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tại</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𝑷</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và</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đường</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thẳng</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𝑪𝑵</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cắt</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đường</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thẳng</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𝑪</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𝑩</m:t>
                    </m:r>
                    <m:r>
                      <a:rPr lang="en-US" sz="32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tại</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𝑸</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Thể</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tích</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khối</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đa</a:t>
                </a:r>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diện</a:t>
                </a:r>
                <a:r>
                  <a:rPr lang="en-US" sz="3200" b="1" dirty="0">
                    <a:latin typeface="Calibri" panose="020F0502020204030204" pitchFamily="34" charset="0"/>
                    <a:ea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cs typeface="Calibri" panose="020F0502020204030204" pitchFamily="34" charset="0"/>
                      </a:rPr>
                      <m:t>𝑨</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𝑴𝑷𝑩</m:t>
                    </m:r>
                    <m:r>
                      <a:rPr lang="en-US" sz="3200" b="1" i="1">
                        <a:latin typeface="Cambria Math" panose="02040503050406030204" pitchFamily="18" charset="0"/>
                        <a:ea typeface="Times New Roman" panose="02020603050405020304" pitchFamily="18" charset="0"/>
                        <a:cs typeface="Calibri" panose="020F0502020204030204" pitchFamily="34" charset="0"/>
                      </a:rPr>
                      <m:t>′</m:t>
                    </m:r>
                    <m:r>
                      <a:rPr lang="en-US" sz="3200" b="1" i="1">
                        <a:latin typeface="Cambria Math" panose="02040503050406030204" pitchFamily="18" charset="0"/>
                        <a:ea typeface="Times New Roman" panose="02020603050405020304" pitchFamily="18" charset="0"/>
                        <a:cs typeface="Calibri" panose="020F0502020204030204" pitchFamily="34" charset="0"/>
                      </a:rPr>
                      <m:t>𝑵𝑸</m:t>
                    </m:r>
                  </m:oMath>
                </a14:m>
                <a:r>
                  <a:rPr lang="en-US" sz="3200" b="1" dirty="0">
                    <a:latin typeface="Calibri" panose="020F0502020204030204" pitchFamily="34" charset="0"/>
                    <a:ea typeface="Times New Roman" panose="02020603050405020304" pitchFamily="18" charset="0"/>
                  </a:rPr>
                  <a:t> </a:t>
                </a:r>
                <a:r>
                  <a:rPr lang="en-US" sz="3200" b="1" dirty="0" err="1">
                    <a:latin typeface="Calibri" panose="020F0502020204030204" pitchFamily="34" charset="0"/>
                    <a:ea typeface="Times New Roman" panose="02020603050405020304" pitchFamily="18" charset="0"/>
                  </a:rPr>
                  <a:t>bằng</a:t>
                </a:r>
                <a:endParaRPr lang="en-US" sz="3200" b="1" dirty="0"/>
              </a:p>
              <a:p>
                <a:endParaRPr lang="en-US" sz="3200" b="1" dirty="0"/>
              </a:p>
            </p:txBody>
          </p:sp>
        </mc:Choice>
        <mc:Fallback xmlns="">
          <p:sp>
            <p:nvSpPr>
              <p:cNvPr id="31" name="Rectangle 30"/>
              <p:cNvSpPr>
                <a:spLocks noRot="1" noChangeAspect="1" noMove="1" noResize="1" noEditPoints="1" noAdjustHandles="1" noChangeArrowheads="1" noChangeShapeType="1" noTextEdit="1"/>
              </p:cNvSpPr>
              <p:nvPr/>
            </p:nvSpPr>
            <p:spPr>
              <a:xfrm>
                <a:off x="154488" y="271032"/>
                <a:ext cx="12037512" cy="3265894"/>
              </a:xfrm>
              <a:prstGeom prst="rect">
                <a:avLst/>
              </a:prstGeom>
              <a:blipFill rotWithShape="0">
                <a:blip r:embed="rId3"/>
                <a:stretch>
                  <a:fillRect l="-1266"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985079" y="2872282"/>
                <a:ext cx="9687821" cy="810991"/>
              </a:xfrm>
              <a:prstGeom prst="rect">
                <a:avLst/>
              </a:prstGeom>
            </p:spPr>
            <p:txBody>
              <a:bodyPr wrap="square">
                <a:spAutoFit/>
              </a:bodyPr>
              <a:lstStyle/>
              <a:p>
                <a:r>
                  <a:rPr lang="en-US" sz="3200" b="1" dirty="0" smtClean="0">
                    <a:solidFill>
                      <a:srgbClr val="0000FF"/>
                    </a:solidFill>
                    <a:latin typeface="Calibri" panose="020F0502020204030204" pitchFamily="34" charset="0"/>
                    <a:ea typeface="Times New Roman" panose="02020603050405020304" pitchFamily="18" charset="0"/>
                  </a:rPr>
                  <a:t>A.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𝟓</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𝟗</m:t>
                        </m:r>
                      </m:den>
                    </m:f>
                  </m:oMath>
                </a14:m>
                <a:r>
                  <a:rPr lang="en-US" sz="3200" b="1" dirty="0" smtClean="0">
                    <a:solidFill>
                      <a:srgbClr val="0000FF"/>
                    </a:solidFill>
                    <a:latin typeface="Calibri" panose="020F0502020204030204" pitchFamily="34" charset="0"/>
                    <a:ea typeface="Times New Roman" panose="02020603050405020304" pitchFamily="18" charset="0"/>
                  </a:rPr>
                  <a:t>.       </a:t>
                </a:r>
                <a:r>
                  <a:rPr lang="en-US" sz="3200" b="1" dirty="0">
                    <a:solidFill>
                      <a:srgbClr val="0000FF"/>
                    </a:solidFill>
                    <a:latin typeface="Calibri" panose="020F0502020204030204" pitchFamily="34" charset="0"/>
                    <a:ea typeface="Times New Roman" panose="02020603050405020304" pitchFamily="18" charset="0"/>
                  </a:rPr>
                  <a:t>	</a:t>
                </a:r>
                <a:r>
                  <a:rPr lang="en-US" sz="3200" b="1" dirty="0" smtClean="0">
                    <a:solidFill>
                      <a:srgbClr val="0000FF"/>
                    </a:solidFill>
                    <a:latin typeface="Calibri" panose="020F0502020204030204" pitchFamily="34" charset="0"/>
                    <a:ea typeface="Times New Roman" panose="02020603050405020304" pitchFamily="18" charset="0"/>
                  </a:rPr>
                  <a:t>      B</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𝟏𝟑</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𝟏𝟖</m:t>
                        </m:r>
                      </m:den>
                    </m:f>
                  </m:oMath>
                </a14:m>
                <a:r>
                  <a:rPr lang="en-US" sz="3200" b="1" dirty="0" smtClean="0">
                    <a:solidFill>
                      <a:srgbClr val="0000FF"/>
                    </a:solidFill>
                    <a:latin typeface="Calibri" panose="020F0502020204030204" pitchFamily="34" charset="0"/>
                    <a:ea typeface="Times New Roman" panose="02020603050405020304" pitchFamily="18" charset="0"/>
                  </a:rPr>
                  <a:t>.    </a:t>
                </a:r>
                <a:r>
                  <a:rPr lang="en-US" sz="3200" b="1" dirty="0">
                    <a:solidFill>
                      <a:srgbClr val="0000FF"/>
                    </a:solidFill>
                    <a:latin typeface="Calibri" panose="020F0502020204030204" pitchFamily="34" charset="0"/>
                    <a:ea typeface="Times New Roman" panose="02020603050405020304" pitchFamily="18" charset="0"/>
                  </a:rPr>
                  <a:t>	</a:t>
                </a:r>
                <a:r>
                  <a:rPr lang="en-US" sz="3200" b="1" dirty="0" smtClean="0">
                    <a:solidFill>
                      <a:srgbClr val="0000FF"/>
                    </a:solidFill>
                    <a:latin typeface="Calibri" panose="020F0502020204030204" pitchFamily="34" charset="0"/>
                    <a:ea typeface="Times New Roman" panose="02020603050405020304" pitchFamily="18" charset="0"/>
                  </a:rPr>
                  <a:t>                   C</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𝟕</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𝟏𝟖</m:t>
                        </m:r>
                      </m:den>
                    </m:f>
                  </m:oMath>
                </a14:m>
                <a:r>
                  <a:rPr lang="en-US" sz="3200" b="1" dirty="0" smtClean="0">
                    <a:solidFill>
                      <a:srgbClr val="0000FF"/>
                    </a:solidFill>
                    <a:latin typeface="Calibri" panose="020F0502020204030204" pitchFamily="34" charset="0"/>
                    <a:ea typeface="Times New Roman" panose="02020603050405020304" pitchFamily="18" charset="0"/>
                  </a:rPr>
                  <a:t>.                  D</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𝟕</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𝟗</m:t>
                        </m:r>
                      </m:den>
                    </m:f>
                  </m:oMath>
                </a14:m>
                <a:r>
                  <a:rPr lang="en-US" sz="3200" b="1" dirty="0">
                    <a:solidFill>
                      <a:srgbClr val="0000FF"/>
                    </a:solidFill>
                    <a:latin typeface="Calibri" panose="020F0502020204030204" pitchFamily="34" charset="0"/>
                    <a:ea typeface="Times New Roman" panose="02020603050405020304" pitchFamily="18" charset="0"/>
                  </a:rPr>
                  <a:t>.</a:t>
                </a:r>
                <a:endParaRPr lang="en-US" sz="3200" b="1" dirty="0"/>
              </a:p>
            </p:txBody>
          </p:sp>
        </mc:Choice>
        <mc:Fallback xmlns="">
          <p:sp>
            <p:nvSpPr>
              <p:cNvPr id="35" name="Rectangle 34"/>
              <p:cNvSpPr>
                <a:spLocks noRot="1" noChangeAspect="1" noMove="1" noResize="1" noEditPoints="1" noAdjustHandles="1" noChangeArrowheads="1" noChangeShapeType="1" noTextEdit="1"/>
              </p:cNvSpPr>
              <p:nvPr/>
            </p:nvSpPr>
            <p:spPr>
              <a:xfrm>
                <a:off x="985079" y="2872282"/>
                <a:ext cx="9687821" cy="810991"/>
              </a:xfrm>
              <a:prstGeom prst="rect">
                <a:avLst/>
              </a:prstGeom>
              <a:blipFill rotWithShape="0">
                <a:blip r:embed="rId4"/>
                <a:stretch>
                  <a:fillRect l="-1636" b="-1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9809" y="4039301"/>
                <a:ext cx="7210692" cy="958339"/>
              </a:xfrm>
              <a:prstGeom prst="rect">
                <a:avLst/>
              </a:prstGeom>
            </p:spPr>
            <p:txBody>
              <a:bodyPr wrap="none">
                <a:spAutoFit/>
              </a:bodyPr>
              <a:lstStyle/>
              <a:p>
                <a:pPr marL="635000" marR="0">
                  <a:lnSpc>
                    <a:spcPct val="115000"/>
                  </a:lnSpc>
                  <a:spcBef>
                    <a:spcPts val="0"/>
                  </a:spcBef>
                  <a:spcAft>
                    <a:spcPts val="0"/>
                  </a:spcAft>
                </a:pPr>
                <a:r>
                  <a:rPr lang="en-US" sz="3200" dirty="0">
                    <a:latin typeface="Times New Roman" panose="02020603050405020304" pitchFamily="18" charset="0"/>
                    <a:ea typeface="Times New Roman" panose="02020603050405020304" pitchFamily="18" charset="0"/>
                  </a:rPr>
                  <a:t>Ta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𝑄𝐵</m:t>
                        </m:r>
                        <m:r>
                          <a:rPr lang="en-US" sz="3200" i="1">
                            <a:latin typeface="Cambria Math" panose="02040503050406030204" pitchFamily="18" charset="0"/>
                            <a:ea typeface="Times New Roman" panose="02020603050405020304" pitchFamily="18" charset="0"/>
                          </a:rPr>
                          <m:t>′</m:t>
                        </m:r>
                      </m:num>
                      <m:den>
                        <m:r>
                          <a:rPr lang="en-US" sz="3200" i="1">
                            <a:latin typeface="Cambria Math" panose="02040503050406030204" pitchFamily="18" charset="0"/>
                            <a:ea typeface="Times New Roman" panose="02020603050405020304" pitchFamily="18" charset="0"/>
                          </a:rPr>
                          <m:t>𝑄𝐶</m:t>
                        </m:r>
                        <m:r>
                          <a:rPr lang="en-US" sz="3200" i="1">
                            <a:latin typeface="Cambria Math" panose="02040503050406030204" pitchFamily="18" charset="0"/>
                            <a:ea typeface="Times New Roman" panose="02020603050405020304" pitchFamily="18" charset="0"/>
                          </a:rPr>
                          <m:t>′</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𝑁</m:t>
                        </m:r>
                      </m:num>
                      <m:den>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𝑁</m:t>
                        </m:r>
                      </m:num>
                      <m:den>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𝑄𝐶</m:t>
                        </m:r>
                        <m:r>
                          <a:rPr lang="en-US" sz="3200" i="1">
                            <a:latin typeface="Cambria Math" panose="02040503050406030204" pitchFamily="18" charset="0"/>
                            <a:ea typeface="Times New Roman" panose="02020603050405020304" pitchFamily="18" charset="0"/>
                          </a:rPr>
                          <m:t>′</m:t>
                        </m:r>
                      </m:num>
                      <m:den>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3</m:t>
                        </m:r>
                      </m:num>
                      <m:den>
                        <m:r>
                          <a:rPr lang="en-US" sz="3200" i="1">
                            <a:latin typeface="Cambria Math" panose="02040503050406030204" pitchFamily="18" charset="0"/>
                            <a:ea typeface="Times New Roman" panose="02020603050405020304" pitchFamily="18" charset="0"/>
                          </a:rPr>
                          <m:t>2</m:t>
                        </m:r>
                      </m:den>
                    </m:f>
                  </m:oMath>
                </a14:m>
                <a:endParaRPr lang="en-US" sz="3200" dirty="0">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29809" y="4039301"/>
                <a:ext cx="7210692" cy="958339"/>
              </a:xfrm>
              <a:prstGeom prst="rect">
                <a:avLst/>
              </a:prstGeom>
              <a:blipFill rotWithShape="0">
                <a:blip r:embed="rId5"/>
                <a:stretch>
                  <a:fillRect b="-2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90314" y="5033665"/>
                <a:ext cx="5672066" cy="1665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𝑃𝑄𝐶</m:t>
                              </m:r>
                              <m:r>
                                <a:rPr lang="en-US" sz="3200" i="0">
                                  <a:latin typeface="Cambria Math" panose="02040503050406030204" pitchFamily="18" charset="0"/>
                                </a:rPr>
                                <m:t>′</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sub>
                          </m:sSub>
                        </m:den>
                      </m:f>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𝑃𝐶</m:t>
                          </m:r>
                          <m:r>
                            <a:rPr lang="en-US" sz="3200" i="0">
                              <a:latin typeface="Cambria Math" panose="02040503050406030204" pitchFamily="18" charset="0"/>
                            </a:rPr>
                            <m:t>′</m:t>
                          </m:r>
                        </m:num>
                        <m:den>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den>
                      </m:f>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𝑄𝐶</m:t>
                          </m:r>
                          <m:r>
                            <a:rPr lang="en-US" sz="3200" i="0">
                              <a:latin typeface="Cambria Math" panose="02040503050406030204" pitchFamily="18" charset="0"/>
                            </a:rPr>
                            <m:t>′</m:t>
                          </m:r>
                        </m:num>
                        <m:den>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den>
                      </m:f>
                      <m:r>
                        <a:rPr lang="en-US" sz="3200" i="0">
                          <a:latin typeface="Cambria Math" panose="02040503050406030204" pitchFamily="18" charset="0"/>
                        </a:rPr>
                        <m:t>=2.</m:t>
                      </m:r>
                      <m:f>
                        <m:fPr>
                          <m:ctrlPr>
                            <a:rPr lang="en-US" sz="3200" i="1">
                              <a:latin typeface="Cambria Math" panose="02040503050406030204" pitchFamily="18" charset="0"/>
                            </a:rPr>
                          </m:ctrlPr>
                        </m:fPr>
                        <m:num>
                          <m:r>
                            <a:rPr lang="en-US" sz="3200" i="0">
                              <a:latin typeface="Cambria Math" panose="02040503050406030204" pitchFamily="18" charset="0"/>
                            </a:rPr>
                            <m:t>3</m:t>
                          </m:r>
                        </m:num>
                        <m:den>
                          <m:r>
                            <a:rPr lang="en-US" sz="3200" i="0">
                              <a:latin typeface="Cambria Math" panose="02040503050406030204" pitchFamily="18" charset="0"/>
                            </a:rPr>
                            <m:t>2</m:t>
                          </m:r>
                        </m:den>
                      </m:f>
                      <m:r>
                        <a:rPr lang="en-US" sz="3200" i="0">
                          <a:latin typeface="Cambria Math" panose="02040503050406030204" pitchFamily="18" charset="0"/>
                        </a:rPr>
                        <m:t>=3</m:t>
                      </m:r>
                    </m:oMath>
                  </m:oMathPara>
                </a14:m>
                <a:endParaRPr lang="vi-VN" sz="320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𝑃𝑄𝐶</m:t>
                          </m:r>
                          <m:r>
                            <a:rPr lang="en-US" sz="3200" i="0">
                              <a:latin typeface="Cambria Math" panose="02040503050406030204" pitchFamily="18" charset="0"/>
                            </a:rPr>
                            <m:t>′</m:t>
                          </m:r>
                        </m:sub>
                      </m:sSub>
                      <m:r>
                        <a:rPr lang="en-US" sz="3200" i="0">
                          <a:latin typeface="Cambria Math" panose="02040503050406030204" pitchFamily="18" charset="0"/>
                        </a:rPr>
                        <m:t>=3</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sub>
                      </m:sSub>
                    </m:oMath>
                  </m:oMathPara>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290314" y="5033665"/>
                <a:ext cx="5672066" cy="1665905"/>
              </a:xfrm>
              <a:prstGeom prst="rect">
                <a:avLst/>
              </a:prstGeom>
              <a:blipFill rotWithShape="0">
                <a:blip r:embed="rId6"/>
                <a:stretch>
                  <a:fillRect/>
                </a:stretch>
              </a:blipFill>
            </p:spPr>
            <p:txBody>
              <a:bodyPr/>
              <a:lstStyle/>
              <a:p>
                <a:r>
                  <a:rPr lang="en-US">
                    <a:noFill/>
                  </a:rPr>
                  <a:t> </a:t>
                </a:r>
              </a:p>
            </p:txBody>
          </p:sp>
        </mc:Fallback>
      </mc:AlternateContent>
      <p:sp>
        <p:nvSpPr>
          <p:cNvPr id="13" name="Title 1"/>
          <p:cNvSpPr>
            <a:spLocks noGrp="1"/>
          </p:cNvSpPr>
          <p:nvPr>
            <p:ph type="title"/>
          </p:nvPr>
        </p:nvSpPr>
        <p:spPr>
          <a:xfrm>
            <a:off x="0" y="3574504"/>
            <a:ext cx="10768148" cy="549275"/>
          </a:xfrm>
        </p:spPr>
        <p:txBody>
          <a:bodyPr>
            <a:normAutofit fontScale="90000"/>
          </a:bodyPr>
          <a:lstStyle/>
          <a:p>
            <a:r>
              <a:rPr lang="en-US" b="1" dirty="0" err="1">
                <a:solidFill>
                  <a:srgbClr val="0000FF"/>
                </a:solidFill>
                <a:latin typeface="Calibri" panose="020F0502020204030204" pitchFamily="34" charset="0"/>
              </a:rPr>
              <a:t>Lời</a:t>
            </a:r>
            <a:r>
              <a:rPr lang="en-US" b="1" dirty="0">
                <a:solidFill>
                  <a:srgbClr val="0000FF"/>
                </a:solidFill>
                <a:latin typeface="Calibri" panose="020F0502020204030204" pitchFamily="34" charset="0"/>
              </a:rPr>
              <a:t> </a:t>
            </a:r>
            <a:r>
              <a:rPr lang="en-US" b="1" dirty="0" err="1">
                <a:solidFill>
                  <a:srgbClr val="0000FF"/>
                </a:solidFill>
                <a:latin typeface="Calibri" panose="020F0502020204030204" pitchFamily="34" charset="0"/>
              </a:rPr>
              <a:t>giải</a:t>
            </a:r>
            <a:endParaRPr lang="en-US" dirty="0"/>
          </a:p>
        </p:txBody>
      </p:sp>
      <p:pic>
        <p:nvPicPr>
          <p:cNvPr id="15" name="Content Placeholder 3"/>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472695" y="3683272"/>
            <a:ext cx="3976094" cy="3016297"/>
          </a:xfrm>
          <a:prstGeom prst="rect">
            <a:avLst/>
          </a:prstGeom>
          <a:noFill/>
          <a:ln>
            <a:noFill/>
          </a:ln>
        </p:spPr>
      </p:pic>
      <p:sp>
        <p:nvSpPr>
          <p:cNvPr id="19" name="Left Arrow 18">
            <a:hlinkClick r:id="rId8"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0" name="Right Arrow 19">
            <a:hlinkClick r:id="rId9"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fade">
                                      <p:cBhvr>
                                        <p:cTn id="22" dur="500"/>
                                        <p:tgtEl>
                                          <p:spTgt spid="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68148" cy="549275"/>
          </a:xfrm>
        </p:spPr>
        <p:txBody>
          <a:bodyPr>
            <a:normAutofit/>
          </a:bodyPr>
          <a:lstStyle/>
          <a:p>
            <a:r>
              <a:rPr lang="en-US" sz="3200" b="1" dirty="0" err="1">
                <a:solidFill>
                  <a:srgbClr val="FF0000"/>
                </a:solidFill>
                <a:latin typeface="Calibri" panose="020F0502020204030204" pitchFamily="34" charset="0"/>
              </a:rPr>
              <a:t>Lời</a:t>
            </a:r>
            <a:r>
              <a:rPr lang="en-US" sz="3200" b="1" dirty="0">
                <a:solidFill>
                  <a:srgbClr val="FF0000"/>
                </a:solidFill>
                <a:latin typeface="Calibri" panose="020F0502020204030204" pitchFamily="34" charset="0"/>
              </a:rPr>
              <a:t> </a:t>
            </a:r>
            <a:r>
              <a:rPr lang="en-US" sz="3200" b="1" dirty="0" err="1" smtClean="0">
                <a:solidFill>
                  <a:srgbClr val="FF0000"/>
                </a:solidFill>
                <a:latin typeface="Calibri" panose="020F0502020204030204" pitchFamily="34" charset="0"/>
              </a:rPr>
              <a:t>giải</a:t>
            </a:r>
            <a:r>
              <a:rPr lang="vi-VN" sz="3200" b="1" dirty="0" smtClean="0">
                <a:solidFill>
                  <a:srgbClr val="FF0000"/>
                </a:solidFill>
                <a:latin typeface="Calibri" panose="020F0502020204030204" pitchFamily="34" charset="0"/>
              </a:rPr>
              <a:t> ( </a:t>
            </a:r>
            <a:r>
              <a:rPr lang="vi-VN" sz="3200" b="1" i="1" dirty="0" smtClean="0">
                <a:solidFill>
                  <a:srgbClr val="FF0000"/>
                </a:solidFill>
                <a:latin typeface="Calibri" panose="020F0502020204030204" pitchFamily="34" charset="0"/>
              </a:rPr>
              <a:t>tiếp</a:t>
            </a:r>
            <a:r>
              <a:rPr lang="vi-VN" sz="3200" b="1" dirty="0" smtClean="0">
                <a:solidFill>
                  <a:srgbClr val="FF0000"/>
                </a:solidFill>
                <a:latin typeface="Calibri" panose="020F0502020204030204" pitchFamily="34" charset="0"/>
              </a:rPr>
              <a:t> )</a:t>
            </a:r>
            <a:endParaRPr lang="en-US" sz="3200" dirty="0">
              <a:solidFill>
                <a:srgbClr val="FF000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1001" y="745044"/>
            <a:ext cx="4076303" cy="2937607"/>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2517731" y="-119320"/>
                <a:ext cx="4795095" cy="731547"/>
              </a:xfrm>
              <a:prstGeom prst="rect">
                <a:avLst/>
              </a:prstGeom>
            </p:spPr>
            <p:txBody>
              <a:bodyPr wrap="none">
                <a:spAutoFit/>
              </a:bodyPr>
              <a:lstStyle/>
              <a:p>
                <a:pPr marL="635000" marR="0">
                  <a:lnSpc>
                    <a:spcPct val="115000"/>
                  </a:lnSpc>
                  <a:spcBef>
                    <a:spcPts val="0"/>
                  </a:spcBef>
                  <a:spcAft>
                    <a:spcPts val="0"/>
                  </a:spcAft>
                </a:pPr>
                <a:r>
                  <a:rPr lang="en-US" sz="3200" dirty="0" err="1">
                    <a:latin typeface="Times New Roman" panose="02020603050405020304" pitchFamily="18" charset="0"/>
                    <a:ea typeface="Times New Roman" panose="02020603050405020304" pitchFamily="18" charset="0"/>
                  </a:rPr>
                  <a:t>Đặt</a:t>
                </a:r>
                <a:r>
                  <a:rPr lang="en-US"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h</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e>
                        </m:d>
                      </m:e>
                    </m:d>
                  </m:oMath>
                </a14:m>
                <a:r>
                  <a:rPr lang="en-US" dirty="0">
                    <a:latin typeface="Times New Roman" panose="02020603050405020304" pitchFamily="18" charset="0"/>
                    <a:ea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2517731" y="-119320"/>
                <a:ext cx="4795095" cy="731547"/>
              </a:xfrm>
              <a:prstGeom prst="rect">
                <a:avLst/>
              </a:prstGeom>
              <a:blipFill rotWithShape="0">
                <a:blip r:embed="rId3"/>
                <a:stretch>
                  <a:fillRect r="-254"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23122" y="549597"/>
                <a:ext cx="6096000" cy="243515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𝑃𝑄</m:t>
                          </m:r>
                        </m:sub>
                      </m:sSub>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3</m:t>
                          </m:r>
                        </m:den>
                      </m:f>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𝑃𝑄𝐶</m:t>
                          </m:r>
                          <m:r>
                            <a:rPr lang="en-US" sz="3200" i="0">
                              <a:latin typeface="Cambria Math" panose="02040503050406030204" pitchFamily="18" charset="0"/>
                            </a:rPr>
                            <m:t>′</m:t>
                          </m:r>
                        </m:sub>
                      </m:sSub>
                      <m:r>
                        <a:rPr lang="en-US" sz="3200" i="0">
                          <a:latin typeface="Cambria Math" panose="02040503050406030204" pitchFamily="18" charset="0"/>
                        </a:rPr>
                        <m:t>.</m:t>
                      </m:r>
                      <m:r>
                        <a:rPr lang="en-US" sz="3200" i="1">
                          <a:latin typeface="Cambria Math" panose="02040503050406030204" pitchFamily="18" charset="0"/>
                        </a:rPr>
                        <m:t>h</m:t>
                      </m:r>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3</m:t>
                          </m:r>
                        </m:den>
                      </m:f>
                      <m:r>
                        <a:rPr lang="en-US" sz="3200" i="0">
                          <a:latin typeface="Cambria Math" panose="02040503050406030204" pitchFamily="18" charset="0"/>
                        </a:rPr>
                        <m:t>.3</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sub>
                      </m:sSub>
                      <m:r>
                        <a:rPr lang="en-US" sz="3200" i="0">
                          <a:latin typeface="Cambria Math" panose="02040503050406030204" pitchFamily="18" charset="0"/>
                        </a:rPr>
                        <m:t>.</m:t>
                      </m:r>
                      <m:r>
                        <a:rPr lang="en-US" sz="3200" i="1">
                          <a:latin typeface="Cambria Math" panose="02040503050406030204" pitchFamily="18" charset="0"/>
                        </a:rPr>
                        <m:t>h</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𝛥</m:t>
                          </m:r>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sub>
                      </m:sSub>
                      <m:r>
                        <a:rPr lang="en-US" sz="3200" i="0">
                          <a:latin typeface="Cambria Math" panose="02040503050406030204" pitchFamily="18" charset="0"/>
                        </a:rPr>
                        <m:t>.</m:t>
                      </m:r>
                      <m:r>
                        <a:rPr lang="en-US" sz="3200" i="1">
                          <a:latin typeface="Cambria Math" panose="02040503050406030204" pitchFamily="18" charset="0"/>
                        </a:rPr>
                        <m:t>h</m:t>
                      </m:r>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𝐴𝐵𝐶</m:t>
                          </m:r>
                          <m:r>
                            <a:rPr lang="en-US" sz="3200" i="0">
                              <a:latin typeface="Cambria Math" panose="02040503050406030204" pitchFamily="18" charset="0"/>
                            </a:rPr>
                            <m:t>.</m:t>
                          </m:r>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sub>
                      </m:sSub>
                      <m:r>
                        <a:rPr lang="en-US" sz="3200" i="0">
                          <a:latin typeface="Cambria Math" panose="02040503050406030204" pitchFamily="18" charset="0"/>
                        </a:rPr>
                        <m:t>=2</m:t>
                      </m:r>
                    </m:oMath>
                  </m:oMathPara>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1623122" y="549597"/>
                <a:ext cx="6096000" cy="2435154"/>
              </a:xfrm>
              <a:prstGeom prst="rect">
                <a:avLst/>
              </a:prstGeom>
              <a:blipFill rotWithShape="0">
                <a:blip r:embed="rId4"/>
                <a:stretch>
                  <a:fillRect b="-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1678" y="2984751"/>
                <a:ext cx="6716647" cy="896079"/>
              </a:xfrm>
              <a:prstGeom prst="rect">
                <a:avLst/>
              </a:prstGeom>
            </p:spPr>
            <p:txBody>
              <a:bodyPr wrap="none">
                <a:spAutoFit/>
              </a:bodyPr>
              <a:lstStyle/>
              <a:p>
                <a:pPr marL="635000" marR="0">
                  <a:lnSpc>
                    <a:spcPct val="115000"/>
                  </a:lnSpc>
                  <a:spcBef>
                    <a:spcPts val="0"/>
                  </a:spcBef>
                  <a:spcAft>
                    <a:spcPts val="0"/>
                  </a:spcAft>
                </a:pP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3</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𝐴𝐵𝐶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sub>
                    </m:sSub>
                  </m:oMath>
                </a14:m>
                <a:r>
                  <a:rPr lang="en-US" sz="3200" dirty="0">
                    <a:latin typeface="Times New Roman" panose="02020603050405020304" pitchFamily="18" charset="0"/>
                    <a:ea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231678" y="2984751"/>
                <a:ext cx="6716647" cy="896079"/>
              </a:xfrm>
              <a:prstGeom prst="rect">
                <a:avLst/>
              </a:prstGeom>
              <a:blipFill rotWithShape="0">
                <a:blip r:embed="rId5"/>
                <a:stretch>
                  <a:fillRect r="-1361" b="-8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95952" y="3880830"/>
                <a:ext cx="9556803" cy="23421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𝐴𝐵𝑁𝑀</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𝐴𝐵𝐵</m:t>
                              </m:r>
                              <m:r>
                                <a:rPr lang="en-US" sz="3200" i="0">
                                  <a:latin typeface="Cambria Math" panose="02040503050406030204" pitchFamily="18" charset="0"/>
                                </a:rPr>
                                <m:t>′</m:t>
                              </m:r>
                              <m:r>
                                <a:rPr lang="en-US" sz="3200" i="1">
                                  <a:latin typeface="Cambria Math" panose="02040503050406030204" pitchFamily="18" charset="0"/>
                                </a:rPr>
                                <m:t>𝐴</m:t>
                              </m:r>
                              <m:r>
                                <a:rPr lang="en-US" sz="3200" i="0">
                                  <a:latin typeface="Cambria Math" panose="02040503050406030204" pitchFamily="18" charset="0"/>
                                </a:rPr>
                                <m:t>′</m:t>
                              </m:r>
                            </m:sub>
                          </m:sSub>
                        </m:den>
                      </m:f>
                      <m:r>
                        <a:rPr lang="en-US" sz="3200" i="0">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𝐴𝐵𝑁𝑀</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𝐴𝐵𝐵</m:t>
                              </m:r>
                              <m:r>
                                <a:rPr lang="en-US" sz="3200" i="0">
                                  <a:latin typeface="Cambria Math" panose="02040503050406030204" pitchFamily="18" charset="0"/>
                                </a:rPr>
                                <m:t>′</m:t>
                              </m:r>
                              <m:r>
                                <a:rPr lang="en-US" sz="3200" i="1">
                                  <a:latin typeface="Cambria Math" panose="02040503050406030204" pitchFamily="18" charset="0"/>
                                </a:rPr>
                                <m:t>𝐴</m:t>
                              </m:r>
                              <m:r>
                                <a:rPr lang="en-US" sz="3200" i="0">
                                  <a:latin typeface="Cambria Math" panose="02040503050406030204" pitchFamily="18" charset="0"/>
                                </a:rPr>
                                <m:t>′</m:t>
                              </m:r>
                            </m:sub>
                          </m:sSub>
                        </m:den>
                      </m:f>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𝐴𝑀</m:t>
                          </m:r>
                          <m:r>
                            <a:rPr lang="en-US" sz="3200" i="0">
                              <a:latin typeface="Cambria Math" panose="02040503050406030204" pitchFamily="18" charset="0"/>
                            </a:rPr>
                            <m:t>+</m:t>
                          </m:r>
                          <m:r>
                            <a:rPr lang="en-US" sz="3200" i="1">
                              <a:latin typeface="Cambria Math" panose="02040503050406030204" pitchFamily="18" charset="0"/>
                            </a:rPr>
                            <m:t>𝐵𝑁</m:t>
                          </m:r>
                        </m:num>
                        <m:den>
                          <m:r>
                            <a:rPr lang="en-US" sz="3200" i="1">
                              <a:latin typeface="Cambria Math" panose="02040503050406030204" pitchFamily="18" charset="0"/>
                            </a:rPr>
                            <m:t>𝐴𝐴</m:t>
                          </m:r>
                          <m:r>
                            <a:rPr lang="en-US" sz="3200" i="0">
                              <a:latin typeface="Cambria Math" panose="02040503050406030204" pitchFamily="18" charset="0"/>
                            </a:rPr>
                            <m:t>′+</m:t>
                          </m:r>
                          <m:r>
                            <a:rPr lang="en-US" sz="3200" i="1">
                              <a:latin typeface="Cambria Math" panose="02040503050406030204" pitchFamily="18" charset="0"/>
                            </a:rPr>
                            <m:t>𝐵𝐵</m:t>
                          </m:r>
                          <m:r>
                            <a:rPr lang="en-US" sz="3200" i="0">
                              <a:latin typeface="Cambria Math" panose="02040503050406030204" pitchFamily="18" charset="0"/>
                            </a:rPr>
                            <m:t>′</m:t>
                          </m:r>
                        </m:den>
                      </m:f>
                      <m:r>
                        <a:rPr lang="en-US" sz="3200" i="0">
                          <a:latin typeface="Cambria Math" panose="02040503050406030204" pitchFamily="18" charset="0"/>
                        </a:rPr>
                        <m:t>=</m:t>
                      </m:r>
                      <m:f>
                        <m:fPr>
                          <m:ctrlPr>
                            <a:rPr lang="en-US" sz="3200" i="1">
                              <a:latin typeface="Cambria Math" panose="02040503050406030204" pitchFamily="18" charset="0"/>
                            </a:rPr>
                          </m:ctrlPr>
                        </m:fPr>
                        <m:num>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2</m:t>
                              </m:r>
                            </m:den>
                          </m:f>
                          <m:r>
                            <a:rPr lang="en-US" sz="3200" i="1">
                              <a:latin typeface="Cambria Math" panose="02040503050406030204" pitchFamily="18" charset="0"/>
                            </a:rPr>
                            <m:t>𝐴𝐴</m:t>
                          </m:r>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2</m:t>
                              </m:r>
                            </m:num>
                            <m:den>
                              <m:r>
                                <a:rPr lang="en-US" sz="3200" i="0">
                                  <a:latin typeface="Cambria Math" panose="02040503050406030204" pitchFamily="18" charset="0"/>
                                </a:rPr>
                                <m:t>3</m:t>
                              </m:r>
                            </m:den>
                          </m:f>
                          <m:r>
                            <a:rPr lang="en-US" sz="3200" i="1">
                              <a:latin typeface="Cambria Math" panose="02040503050406030204" pitchFamily="18" charset="0"/>
                            </a:rPr>
                            <m:t>𝐴𝐴</m:t>
                          </m:r>
                          <m:r>
                            <a:rPr lang="en-US" sz="3200" i="0">
                              <a:latin typeface="Cambria Math" panose="02040503050406030204" pitchFamily="18" charset="0"/>
                            </a:rPr>
                            <m:t>′</m:t>
                          </m:r>
                        </m:num>
                        <m:den>
                          <m:r>
                            <a:rPr lang="en-US" sz="3200" i="1">
                              <a:latin typeface="Cambria Math" panose="02040503050406030204" pitchFamily="18" charset="0"/>
                            </a:rPr>
                            <m:t>𝐴𝐴</m:t>
                          </m:r>
                          <m:r>
                            <a:rPr lang="en-US" sz="3200" i="0">
                              <a:latin typeface="Cambria Math" panose="02040503050406030204" pitchFamily="18" charset="0"/>
                            </a:rPr>
                            <m:t>′+</m:t>
                          </m:r>
                          <m:r>
                            <a:rPr lang="en-US" sz="3200" i="1">
                              <a:latin typeface="Cambria Math" panose="02040503050406030204" pitchFamily="18" charset="0"/>
                            </a:rPr>
                            <m:t>𝐴𝐴</m:t>
                          </m:r>
                          <m:r>
                            <a:rPr lang="en-US" sz="3200" i="0">
                              <a:latin typeface="Cambria Math" panose="02040503050406030204" pitchFamily="18" charset="0"/>
                            </a:rPr>
                            <m:t>′</m:t>
                          </m:r>
                        </m:den>
                      </m:f>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7</m:t>
                          </m:r>
                        </m:num>
                        <m:den>
                          <m:r>
                            <a:rPr lang="en-US" sz="3200" i="0">
                              <a:latin typeface="Cambria Math" panose="02040503050406030204" pitchFamily="18" charset="0"/>
                            </a:rPr>
                            <m:t>12</m:t>
                          </m:r>
                        </m:den>
                      </m:f>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𝐴𝐵𝑁𝑀</m:t>
                          </m:r>
                        </m:sub>
                      </m:sSub>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7</m:t>
                          </m:r>
                        </m:num>
                        <m:den>
                          <m:r>
                            <a:rPr lang="en-US" sz="3200" i="0">
                              <a:latin typeface="Cambria Math" panose="02040503050406030204" pitchFamily="18" charset="0"/>
                            </a:rPr>
                            <m:t>12</m:t>
                          </m:r>
                        </m:den>
                      </m:f>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𝐴𝐵𝐵</m:t>
                          </m:r>
                          <m:r>
                            <a:rPr lang="en-US" sz="3200" i="0">
                              <a:latin typeface="Cambria Math" panose="02040503050406030204" pitchFamily="18" charset="0"/>
                            </a:rPr>
                            <m:t>′</m:t>
                          </m:r>
                          <m:r>
                            <a:rPr lang="en-US" sz="3200" i="1">
                              <a:latin typeface="Cambria Math" panose="02040503050406030204" pitchFamily="18" charset="0"/>
                            </a:rPr>
                            <m:t>𝐴</m:t>
                          </m:r>
                          <m:r>
                            <a:rPr lang="en-US" sz="3200" i="0">
                              <a:latin typeface="Cambria Math" panose="02040503050406030204" pitchFamily="18" charset="0"/>
                            </a:rPr>
                            <m:t>′</m:t>
                          </m:r>
                        </m:sub>
                      </m:sSub>
                      <m:r>
                        <a:rPr lang="vi-VN" sz="3200" b="0" i="1" smtClean="0">
                          <a:latin typeface="Cambria Math"/>
                        </a:rPr>
                        <m:t>=</m:t>
                      </m:r>
                      <m:f>
                        <m:fPr>
                          <m:ctrlPr>
                            <a:rPr lang="en-US" sz="3200" i="1">
                              <a:latin typeface="Cambria Math" panose="02040503050406030204" pitchFamily="18" charset="0"/>
                            </a:rPr>
                          </m:ctrlPr>
                        </m:fPr>
                        <m:num>
                          <m:r>
                            <a:rPr lang="en-US" sz="3200">
                              <a:latin typeface="Cambria Math" panose="02040503050406030204" pitchFamily="18" charset="0"/>
                            </a:rPr>
                            <m:t>7</m:t>
                          </m:r>
                        </m:num>
                        <m:den>
                          <m:r>
                            <a:rPr lang="en-US" sz="3200">
                              <a:latin typeface="Cambria Math" panose="02040503050406030204" pitchFamily="18" charset="0"/>
                            </a:rPr>
                            <m:t>12</m:t>
                          </m:r>
                        </m:den>
                      </m:f>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4</m:t>
                          </m:r>
                        </m:num>
                        <m:den>
                          <m:r>
                            <a:rPr lang="en-US" sz="3200">
                              <a:latin typeface="Cambria Math" panose="02040503050406030204" pitchFamily="18" charset="0"/>
                            </a:rPr>
                            <m:t>3</m:t>
                          </m:r>
                        </m:den>
                      </m:f>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7</m:t>
                          </m:r>
                        </m:num>
                        <m:den>
                          <m:r>
                            <a:rPr lang="en-US" sz="3200">
                              <a:latin typeface="Cambria Math" panose="02040503050406030204" pitchFamily="18" charset="0"/>
                            </a:rPr>
                            <m:t>9</m:t>
                          </m:r>
                        </m:den>
                      </m:f>
                    </m:oMath>
                  </m:oMathPara>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1795952" y="3880830"/>
                <a:ext cx="9556803" cy="2342180"/>
              </a:xfrm>
              <a:prstGeom prst="rect">
                <a:avLst/>
              </a:prstGeom>
              <a:blipFill rotWithShape="0">
                <a:blip r:embed="rId6"/>
                <a:stretch>
                  <a:fillRect/>
                </a:stretch>
              </a:blipFill>
            </p:spPr>
            <p:txBody>
              <a:bodyPr/>
              <a:lstStyle/>
              <a:p>
                <a:r>
                  <a:rPr lang="en-US">
                    <a:noFill/>
                  </a:rPr>
                  <a:t> </a:t>
                </a:r>
              </a:p>
            </p:txBody>
          </p:sp>
        </mc:Fallback>
      </mc:AlternateContent>
      <p:sp>
        <p:nvSpPr>
          <p:cNvPr id="14" name="Left Arrow 13">
            <a:hlinkClick r:id="rId7"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5" name="Right Arrow 14">
            <a:hlinkClick r:id="rId8"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7917" y="4032338"/>
                <a:ext cx="10922361" cy="1461362"/>
              </a:xfrm>
              <a:prstGeom prst="rect">
                <a:avLst/>
              </a:prstGeom>
            </p:spPr>
            <p:txBody>
              <a:bodyPr wrap="square">
                <a:spAutoFit/>
              </a:bodyPr>
              <a:lstStyle/>
              <a:p>
                <a:pPr marL="635000" marR="0">
                  <a:lnSpc>
                    <a:spcPct val="115000"/>
                  </a:lnSpc>
                  <a:spcBef>
                    <a:spcPts val="0"/>
                  </a:spcBef>
                  <a:spcAft>
                    <a:spcPts val="0"/>
                  </a:spcAft>
                </a:pPr>
                <a:r>
                  <a:rPr lang="en-US" sz="3200" dirty="0" smtClean="0">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𝐴𝐵𝐶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𝐴𝐵𝑁𝑀</m:t>
                        </m:r>
                      </m:sub>
                    </m:sSub>
                  </m:oMath>
                </a14:m>
                <a:endParaRPr lang="vi-VN" sz="3200" i="1" dirty="0" smtClean="0">
                  <a:latin typeface="Cambria Math"/>
                  <a:ea typeface="Times New Roman" panose="02020603050405020304" pitchFamily="18" charset="0"/>
                </a:endParaRPr>
              </a:p>
              <a:p>
                <a:pPr marL="635000" marR="0">
                  <a:lnSpc>
                    <a:spcPct val="115000"/>
                  </a:lnSpc>
                  <a:spcBef>
                    <a:spcPts val="0"/>
                  </a:spcBef>
                  <a:spcAft>
                    <a:spcPts val="0"/>
                  </a:spcAft>
                </a:pPr>
                <a:r>
                  <a:rPr lang="vi-VN" sz="3200" dirty="0" smtClean="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=2−</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7</m:t>
                        </m:r>
                      </m:num>
                      <m:den>
                        <m:r>
                          <a:rPr lang="en-US" sz="3200" i="1">
                            <a:latin typeface="Cambria Math" panose="02040503050406030204" pitchFamily="18" charset="0"/>
                            <a:ea typeface="Times New Roman" panose="02020603050405020304" pitchFamily="18" charset="0"/>
                          </a:rPr>
                          <m:t>9</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9</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57917" y="4032338"/>
                <a:ext cx="10922361" cy="1461362"/>
              </a:xfrm>
              <a:prstGeom prst="rect">
                <a:avLst/>
              </a:prstGeom>
              <a:blipFill rotWithShape="0">
                <a:blip r:embed="rId2"/>
                <a:stretch>
                  <a:fillRect t="-3750" b="-4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7917" y="5738074"/>
                <a:ext cx="9830896" cy="895053"/>
              </a:xfrm>
              <a:prstGeom prst="rect">
                <a:avLst/>
              </a:prstGeom>
            </p:spPr>
            <p:txBody>
              <a:bodyPr wrap="none">
                <a:spAutoFit/>
              </a:bodyPr>
              <a:lstStyle/>
              <a:p>
                <a:pPr marL="635000" marR="0" algn="just">
                  <a:lnSpc>
                    <a:spcPct val="115000"/>
                  </a:lnSpc>
                  <a:spcBef>
                    <a:spcPts val="0"/>
                  </a:spcBef>
                  <a:spcAft>
                    <a:spcPts val="0"/>
                  </a:spcAft>
                </a:pPr>
                <a:r>
                  <a:rPr lang="en-US" sz="3200" dirty="0" err="1">
                    <a:latin typeface="Times New Roman" panose="02020603050405020304" pitchFamily="18" charset="0"/>
                    <a:ea typeface="Times New Roman" panose="02020603050405020304" pitchFamily="18" charset="0"/>
                  </a:rPr>
                  <a:t>Vậy</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𝑀𝑃𝐵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𝑁𝑄</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𝑃𝑄𝐶</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=2−</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9</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7</m:t>
                        </m:r>
                      </m:num>
                      <m:den>
                        <m:r>
                          <a:rPr lang="en-US" sz="3200" i="1">
                            <a:latin typeface="Cambria Math" panose="02040503050406030204" pitchFamily="18" charset="0"/>
                            <a:ea typeface="Times New Roman" panose="02020603050405020304" pitchFamily="18" charset="0"/>
                          </a:rPr>
                          <m:t>9</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57917" y="5738074"/>
                <a:ext cx="9830896" cy="895053"/>
              </a:xfrm>
              <a:prstGeom prst="rect">
                <a:avLst/>
              </a:prstGeom>
              <a:blipFill rotWithShape="0">
                <a:blip r:embed="rId3"/>
                <a:stretch>
                  <a:fillRect r="-620" b="-8163"/>
                </a:stretch>
              </a:blipFill>
            </p:spPr>
            <p:txBody>
              <a:bodyPr/>
              <a:lstStyle/>
              <a:p>
                <a:r>
                  <a:rPr lang="en-US">
                    <a:noFill/>
                  </a:rPr>
                  <a:t> </a:t>
                </a:r>
              </a:p>
            </p:txBody>
          </p:sp>
        </mc:Fallback>
      </mc:AlternateContent>
      <p:pic>
        <p:nvPicPr>
          <p:cNvPr id="6"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983516" y="3574503"/>
            <a:ext cx="3378925" cy="3128317"/>
          </a:xfrm>
          <a:prstGeom prst="rect">
            <a:avLst/>
          </a:prstGeom>
          <a:noFill/>
          <a:ln>
            <a:noFill/>
          </a:ln>
        </p:spPr>
      </p:pic>
      <p:sp>
        <p:nvSpPr>
          <p:cNvPr id="7" name="Rectangle 6"/>
          <p:cNvSpPr/>
          <p:nvPr/>
        </p:nvSpPr>
        <p:spPr>
          <a:xfrm>
            <a:off x="0" y="-64605"/>
            <a:ext cx="1168910" cy="553998"/>
          </a:xfrm>
          <a:prstGeom prst="rect">
            <a:avLst/>
          </a:prstGeom>
        </p:spPr>
        <p:txBody>
          <a:bodyPr wrap="none">
            <a:spAutoFit/>
          </a:bodyPr>
          <a:lstStyle/>
          <a:p>
            <a:r>
              <a:rPr lang="fr-FR" sz="3000" b="1" dirty="0" err="1">
                <a:solidFill>
                  <a:srgbClr val="FF0000"/>
                </a:solidFill>
              </a:rPr>
              <a:t>Câu</a:t>
            </a:r>
            <a:r>
              <a:rPr lang="fr-FR" sz="3000" b="1" dirty="0">
                <a:solidFill>
                  <a:srgbClr val="FF0000"/>
                </a:solidFill>
              </a:rPr>
              <a:t> </a:t>
            </a:r>
            <a:r>
              <a:rPr lang="fr-FR" sz="3000" b="1" dirty="0" smtClean="0">
                <a:solidFill>
                  <a:srgbClr val="FF0000"/>
                </a:solidFill>
              </a:rPr>
              <a:t>2.</a:t>
            </a:r>
            <a:endParaRPr lang="en-US" sz="3000" dirty="0"/>
          </a:p>
        </p:txBody>
      </p:sp>
      <mc:AlternateContent xmlns:mc="http://schemas.openxmlformats.org/markup-compatibility/2006" xmlns:a14="http://schemas.microsoft.com/office/drawing/2010/main">
        <mc:Choice Requires="a14">
          <p:sp>
            <p:nvSpPr>
              <p:cNvPr id="8" name="Rectangle 7"/>
              <p:cNvSpPr/>
              <p:nvPr/>
            </p:nvSpPr>
            <p:spPr>
              <a:xfrm>
                <a:off x="154488" y="271032"/>
                <a:ext cx="12037512" cy="3067571"/>
              </a:xfrm>
              <a:prstGeom prst="rect">
                <a:avLst/>
              </a:prstGeom>
            </p:spPr>
            <p:txBody>
              <a:bodyPr wrap="square">
                <a:spAutoFit/>
              </a:bodyPr>
              <a:lstStyle/>
              <a:p>
                <a:r>
                  <a:rPr lang="en-US" sz="3000" b="1" dirty="0">
                    <a:latin typeface="Calibri" panose="020F0502020204030204" pitchFamily="34" charset="0"/>
                    <a:ea typeface="Times New Roman" panose="02020603050405020304" pitchFamily="18" charset="0"/>
                  </a:rPr>
                  <a:t>Cho </a:t>
                </a:r>
                <a:r>
                  <a:rPr lang="en-US" sz="3000" b="1" dirty="0" err="1">
                    <a:latin typeface="Calibri" panose="020F0502020204030204" pitchFamily="34" charset="0"/>
                    <a:ea typeface="Times New Roman" panose="02020603050405020304" pitchFamily="18" charset="0"/>
                  </a:rPr>
                  <a:t>lăng</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trụ</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𝑨𝑩𝑪</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𝑨</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𝑩</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𝑪</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có</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thể</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tích</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bằng</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𝟐</m:t>
                    </m:r>
                  </m:oMath>
                </a14:m>
                <a:r>
                  <a:rPr lang="en-US" sz="3000" b="1" dirty="0">
                    <a:latin typeface="Calibri" panose="020F0502020204030204" pitchFamily="34" charset="0"/>
                    <a:ea typeface="Times New Roman" panose="02020603050405020304" pitchFamily="18" charset="0"/>
                  </a:rPr>
                  <a:t>. </a:t>
                </a:r>
                <a:r>
                  <a:rPr lang="en-US" sz="3000" b="1" dirty="0" err="1" smtClean="0">
                    <a:latin typeface="Calibri" panose="020F0502020204030204" pitchFamily="34" charset="0"/>
                    <a:ea typeface="Times New Roman" panose="02020603050405020304" pitchFamily="18" charset="0"/>
                  </a:rPr>
                  <a:t>Gọi</a:t>
                </a:r>
                <a:r>
                  <a:rPr lang="en-US" sz="3000" b="1" dirty="0" smtClean="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𝑴</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𝑵</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lần</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lượt</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là</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hai</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điểm</a:t>
                </a:r>
                <a:r>
                  <a:rPr lang="en-US" sz="3000" b="1" dirty="0">
                    <a:latin typeface="Calibri" panose="020F0502020204030204" pitchFamily="34" charset="0"/>
                    <a:ea typeface="Times New Roman" panose="02020603050405020304" pitchFamily="18" charset="0"/>
                  </a:rPr>
                  <a:t> </a:t>
                </a:r>
                <a:r>
                  <a:rPr lang="en-US" sz="3000" b="1" dirty="0" err="1" smtClean="0">
                    <a:latin typeface="Calibri" panose="020F0502020204030204" pitchFamily="34" charset="0"/>
                    <a:ea typeface="Times New Roman" panose="02020603050405020304" pitchFamily="18" charset="0"/>
                  </a:rPr>
                  <a:t>nằm</a:t>
                </a:r>
                <a:r>
                  <a:rPr lang="en-US" sz="3000" b="1" dirty="0" err="1">
                    <a:latin typeface="Calibri" panose="020F0502020204030204" pitchFamily="34" charset="0"/>
                    <a:ea typeface="Times New Roman" panose="02020603050405020304" pitchFamily="18" charset="0"/>
                  </a:rPr>
                  <a:t>trên</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hai</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cạnh</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𝑨𝑨</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và</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𝑩𝑩</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sao</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cho</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𝑴</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là</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trung</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điểm</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của</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𝑨𝑨</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và</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𝑩𝑵</m:t>
                    </m:r>
                    <m:r>
                      <a:rPr lang="en-US" sz="3000" b="1" i="1">
                        <a:latin typeface="Cambria Math" panose="02040503050406030204" pitchFamily="18" charset="0"/>
                        <a:ea typeface="Times New Roman" panose="02020603050405020304" pitchFamily="18" charset="0"/>
                        <a:cs typeface="Calibri" panose="020F0502020204030204" pitchFamily="34" charset="0"/>
                      </a:rPr>
                      <m:t>=</m:t>
                    </m:r>
                    <m:f>
                      <m:fPr>
                        <m:ctrlPr>
                          <a:rPr lang="en-US" sz="3000" b="1" i="1">
                            <a:latin typeface="Cambria Math" panose="02040503050406030204" pitchFamily="18" charset="0"/>
                            <a:cs typeface="Calibri" panose="020F0502020204030204" pitchFamily="34" charset="0"/>
                          </a:rPr>
                        </m:ctrlPr>
                      </m:fPr>
                      <m:num>
                        <m:r>
                          <a:rPr lang="en-US" sz="3000" b="1" i="1">
                            <a:latin typeface="Cambria Math" panose="02040503050406030204" pitchFamily="18" charset="0"/>
                            <a:ea typeface="Times New Roman" panose="02020603050405020304" pitchFamily="18" charset="0"/>
                            <a:cs typeface="Calibri" panose="020F0502020204030204" pitchFamily="34" charset="0"/>
                          </a:rPr>
                          <m:t>𝟐</m:t>
                        </m:r>
                      </m:num>
                      <m:den>
                        <m:r>
                          <a:rPr lang="en-US" sz="3000" b="1" i="1">
                            <a:latin typeface="Cambria Math" panose="02040503050406030204" pitchFamily="18" charset="0"/>
                            <a:ea typeface="Times New Roman" panose="02020603050405020304" pitchFamily="18" charset="0"/>
                            <a:cs typeface="Calibri" panose="020F0502020204030204" pitchFamily="34" charset="0"/>
                          </a:rPr>
                          <m:t>𝟑</m:t>
                        </m:r>
                      </m:den>
                    </m:f>
                    <m:r>
                      <a:rPr lang="en-US" sz="3000" b="1" i="1">
                        <a:latin typeface="Cambria Math" panose="02040503050406030204" pitchFamily="18" charset="0"/>
                        <a:ea typeface="Times New Roman" panose="02020603050405020304" pitchFamily="18" charset="0"/>
                        <a:cs typeface="Calibri" panose="020F0502020204030204" pitchFamily="34" charset="0"/>
                      </a:rPr>
                      <m:t>𝑩𝑩</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Đường </a:t>
                </a:r>
                <a:r>
                  <a:rPr lang="en-US" sz="3000" b="1" dirty="0" err="1">
                    <a:latin typeface="Calibri" panose="020F0502020204030204" pitchFamily="34" charset="0"/>
                    <a:ea typeface="Times New Roman" panose="02020603050405020304" pitchFamily="18" charset="0"/>
                  </a:rPr>
                  <a:t>thẳng</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𝑪𝑴</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cắt</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đường</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thẳng</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𝑪</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𝑨</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tại</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𝑷</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và</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đường</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thẳng</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𝑪𝑵</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cắt</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đường</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thẳng</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𝑪</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𝑩</m:t>
                    </m:r>
                    <m:r>
                      <a:rPr lang="en-US" sz="3000" b="1" i="1">
                        <a:latin typeface="Cambria Math" panose="02040503050406030204" pitchFamily="18" charset="0"/>
                        <a:ea typeface="Times New Roman" panose="02020603050405020304" pitchFamily="18" charset="0"/>
                        <a:cs typeface="Calibri" panose="020F0502020204030204" pitchFamily="34" charset="0"/>
                      </a:rPr>
                      <m:t>′</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tại</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𝑸</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Thể</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tích</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khối</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đa</a:t>
                </a:r>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diện</a:t>
                </a:r>
                <a:r>
                  <a:rPr lang="en-US" sz="3000" b="1" dirty="0">
                    <a:latin typeface="Calibri" panose="020F0502020204030204" pitchFamily="34" charset="0"/>
                    <a:ea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cs typeface="Calibri" panose="020F0502020204030204" pitchFamily="34" charset="0"/>
                      </a:rPr>
                      <m:t>𝑨</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𝑴𝑷𝑩</m:t>
                    </m:r>
                    <m:r>
                      <a:rPr lang="en-US" sz="3000" b="1" i="1">
                        <a:latin typeface="Cambria Math" panose="02040503050406030204" pitchFamily="18" charset="0"/>
                        <a:ea typeface="Times New Roman" panose="02020603050405020304" pitchFamily="18" charset="0"/>
                        <a:cs typeface="Calibri" panose="020F0502020204030204" pitchFamily="34" charset="0"/>
                      </a:rPr>
                      <m:t>′</m:t>
                    </m:r>
                    <m:r>
                      <a:rPr lang="en-US" sz="3000" b="1" i="1">
                        <a:latin typeface="Cambria Math" panose="02040503050406030204" pitchFamily="18" charset="0"/>
                        <a:ea typeface="Times New Roman" panose="02020603050405020304" pitchFamily="18" charset="0"/>
                        <a:cs typeface="Calibri" panose="020F0502020204030204" pitchFamily="34" charset="0"/>
                      </a:rPr>
                      <m:t>𝑵𝑸</m:t>
                    </m:r>
                  </m:oMath>
                </a14:m>
                <a:r>
                  <a:rPr lang="en-US" sz="3000" b="1" dirty="0">
                    <a:latin typeface="Calibri" panose="020F0502020204030204" pitchFamily="34" charset="0"/>
                    <a:ea typeface="Times New Roman" panose="02020603050405020304" pitchFamily="18" charset="0"/>
                  </a:rPr>
                  <a:t> </a:t>
                </a:r>
                <a:r>
                  <a:rPr lang="en-US" sz="3000" b="1" dirty="0" err="1">
                    <a:latin typeface="Calibri" panose="020F0502020204030204" pitchFamily="34" charset="0"/>
                    <a:ea typeface="Times New Roman" panose="02020603050405020304" pitchFamily="18" charset="0"/>
                  </a:rPr>
                  <a:t>bằng</a:t>
                </a:r>
                <a:endParaRPr lang="en-US" sz="3000" b="1" dirty="0"/>
              </a:p>
              <a:p>
                <a:endParaRPr lang="en-US" sz="3000" b="1" dirty="0"/>
              </a:p>
            </p:txBody>
          </p:sp>
        </mc:Choice>
        <mc:Fallback xmlns="">
          <p:sp>
            <p:nvSpPr>
              <p:cNvPr id="8" name="Rectangle 7"/>
              <p:cNvSpPr>
                <a:spLocks noRot="1" noChangeAspect="1" noMove="1" noResize="1" noEditPoints="1" noAdjustHandles="1" noChangeArrowheads="1" noChangeShapeType="1" noTextEdit="1"/>
              </p:cNvSpPr>
              <p:nvPr/>
            </p:nvSpPr>
            <p:spPr>
              <a:xfrm>
                <a:off x="154488" y="271032"/>
                <a:ext cx="12037512" cy="3067571"/>
              </a:xfrm>
              <a:prstGeom prst="rect">
                <a:avLst/>
              </a:prstGeom>
              <a:blipFill rotWithShape="0">
                <a:blip r:embed="rId5"/>
                <a:stretch>
                  <a:fillRect l="-1165" t="-2381"/>
                </a:stretch>
              </a:blipFill>
            </p:spPr>
            <p:txBody>
              <a:bodyPr/>
              <a:lstStyle/>
              <a:p>
                <a:r>
                  <a:rPr lang="en-US">
                    <a:noFill/>
                  </a:rPr>
                  <a:t> </a:t>
                </a:r>
              </a:p>
            </p:txBody>
          </p:sp>
        </mc:Fallback>
      </mc:AlternateContent>
      <p:sp>
        <p:nvSpPr>
          <p:cNvPr id="9" name="Title 1"/>
          <p:cNvSpPr txBox="1">
            <a:spLocks/>
          </p:cNvSpPr>
          <p:nvPr/>
        </p:nvSpPr>
        <p:spPr>
          <a:xfrm>
            <a:off x="154488" y="3299866"/>
            <a:ext cx="10768148" cy="5492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solidFill>
                  <a:srgbClr val="0000FF"/>
                </a:solidFill>
                <a:latin typeface="Calibri" panose="020F0502020204030204" pitchFamily="34" charset="0"/>
              </a:rPr>
              <a:t>Lời</a:t>
            </a:r>
            <a:r>
              <a:rPr lang="en-US" sz="3000" b="1" dirty="0" smtClean="0">
                <a:solidFill>
                  <a:srgbClr val="0000FF"/>
                </a:solidFill>
                <a:latin typeface="Calibri" panose="020F0502020204030204" pitchFamily="34" charset="0"/>
              </a:rPr>
              <a:t> </a:t>
            </a:r>
            <a:r>
              <a:rPr lang="en-US" sz="3000" b="1" dirty="0" err="1" smtClean="0">
                <a:solidFill>
                  <a:srgbClr val="0000FF"/>
                </a:solidFill>
                <a:latin typeface="Calibri" panose="020F0502020204030204" pitchFamily="34" charset="0"/>
              </a:rPr>
              <a:t>giải</a:t>
            </a:r>
            <a:r>
              <a:rPr lang="vi-VN" sz="3000" b="1" dirty="0" smtClean="0">
                <a:solidFill>
                  <a:srgbClr val="0000FF"/>
                </a:solidFill>
                <a:latin typeface="Calibri" panose="020F0502020204030204" pitchFamily="34" charset="0"/>
              </a:rPr>
              <a:t> ( </a:t>
            </a:r>
            <a:r>
              <a:rPr lang="vi-VN" sz="3000" b="1" i="1" dirty="0" smtClean="0">
                <a:solidFill>
                  <a:srgbClr val="0000FF"/>
                </a:solidFill>
                <a:latin typeface="Calibri" panose="020F0502020204030204" pitchFamily="34" charset="0"/>
              </a:rPr>
              <a:t>tiếp</a:t>
            </a:r>
            <a:r>
              <a:rPr lang="vi-VN" sz="3000" b="1" dirty="0" smtClean="0">
                <a:solidFill>
                  <a:srgbClr val="0000FF"/>
                </a:solidFill>
                <a:latin typeface="Calibri" panose="020F0502020204030204" pitchFamily="34" charset="0"/>
              </a:rPr>
              <a:t> )</a:t>
            </a:r>
            <a:endParaRPr lang="en-US" sz="3000" dirty="0"/>
          </a:p>
        </p:txBody>
      </p:sp>
      <mc:AlternateContent xmlns:mc="http://schemas.openxmlformats.org/markup-compatibility/2006" xmlns:a14="http://schemas.microsoft.com/office/drawing/2010/main">
        <mc:Choice Requires="a14">
          <p:sp>
            <p:nvSpPr>
              <p:cNvPr id="10" name="Rectangle 9"/>
              <p:cNvSpPr/>
              <p:nvPr/>
            </p:nvSpPr>
            <p:spPr>
              <a:xfrm>
                <a:off x="1329333" y="2401187"/>
                <a:ext cx="9687821" cy="810991"/>
              </a:xfrm>
              <a:prstGeom prst="rect">
                <a:avLst/>
              </a:prstGeom>
            </p:spPr>
            <p:txBody>
              <a:bodyPr wrap="square">
                <a:spAutoFit/>
              </a:bodyPr>
              <a:lstStyle/>
              <a:p>
                <a:r>
                  <a:rPr lang="en-US" sz="3200" b="1" dirty="0" smtClean="0">
                    <a:solidFill>
                      <a:srgbClr val="0000FF"/>
                    </a:solidFill>
                    <a:latin typeface="Calibri" panose="020F0502020204030204" pitchFamily="34" charset="0"/>
                    <a:ea typeface="Times New Roman" panose="02020603050405020304" pitchFamily="18" charset="0"/>
                  </a:rPr>
                  <a:t>A.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𝟓</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𝟗</m:t>
                        </m:r>
                      </m:den>
                    </m:f>
                  </m:oMath>
                </a14:m>
                <a:r>
                  <a:rPr lang="en-US" sz="3200" b="1" dirty="0" smtClean="0">
                    <a:solidFill>
                      <a:srgbClr val="0000FF"/>
                    </a:solidFill>
                    <a:latin typeface="Calibri" panose="020F0502020204030204" pitchFamily="34" charset="0"/>
                    <a:ea typeface="Times New Roman" panose="02020603050405020304" pitchFamily="18" charset="0"/>
                  </a:rPr>
                  <a:t>.       </a:t>
                </a:r>
                <a:r>
                  <a:rPr lang="en-US" sz="3200" b="1" dirty="0">
                    <a:solidFill>
                      <a:srgbClr val="0000FF"/>
                    </a:solidFill>
                    <a:latin typeface="Calibri" panose="020F0502020204030204" pitchFamily="34" charset="0"/>
                    <a:ea typeface="Times New Roman" panose="02020603050405020304" pitchFamily="18" charset="0"/>
                  </a:rPr>
                  <a:t>	</a:t>
                </a:r>
                <a:r>
                  <a:rPr lang="en-US" sz="3200" b="1" dirty="0" smtClean="0">
                    <a:solidFill>
                      <a:srgbClr val="0000FF"/>
                    </a:solidFill>
                    <a:latin typeface="Calibri" panose="020F0502020204030204" pitchFamily="34" charset="0"/>
                    <a:ea typeface="Times New Roman" panose="02020603050405020304" pitchFamily="18" charset="0"/>
                  </a:rPr>
                  <a:t>      B</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𝟏𝟑</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𝟏𝟖</m:t>
                        </m:r>
                      </m:den>
                    </m:f>
                  </m:oMath>
                </a14:m>
                <a:r>
                  <a:rPr lang="en-US" sz="3200" b="1" dirty="0" smtClean="0">
                    <a:solidFill>
                      <a:srgbClr val="0000FF"/>
                    </a:solidFill>
                    <a:latin typeface="Calibri" panose="020F0502020204030204" pitchFamily="34" charset="0"/>
                    <a:ea typeface="Times New Roman" panose="02020603050405020304" pitchFamily="18" charset="0"/>
                  </a:rPr>
                  <a:t>.    </a:t>
                </a:r>
                <a:r>
                  <a:rPr lang="en-US" sz="3200" b="1" dirty="0">
                    <a:solidFill>
                      <a:srgbClr val="0000FF"/>
                    </a:solidFill>
                    <a:latin typeface="Calibri" panose="020F0502020204030204" pitchFamily="34" charset="0"/>
                    <a:ea typeface="Times New Roman" panose="02020603050405020304" pitchFamily="18" charset="0"/>
                  </a:rPr>
                  <a:t>	</a:t>
                </a:r>
                <a:r>
                  <a:rPr lang="en-US" sz="3200" b="1" dirty="0" smtClean="0">
                    <a:solidFill>
                      <a:srgbClr val="0000FF"/>
                    </a:solidFill>
                    <a:latin typeface="Calibri" panose="020F0502020204030204" pitchFamily="34" charset="0"/>
                    <a:ea typeface="Times New Roman" panose="02020603050405020304" pitchFamily="18" charset="0"/>
                  </a:rPr>
                  <a:t>                   C</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𝟕</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𝟏𝟖</m:t>
                        </m:r>
                      </m:den>
                    </m:f>
                  </m:oMath>
                </a14:m>
                <a:r>
                  <a:rPr lang="en-US" sz="3200" b="1" dirty="0" smtClean="0">
                    <a:solidFill>
                      <a:srgbClr val="0000FF"/>
                    </a:solidFill>
                    <a:latin typeface="Calibri" panose="020F0502020204030204" pitchFamily="34" charset="0"/>
                    <a:ea typeface="Times New Roman" panose="02020603050405020304" pitchFamily="18" charset="0"/>
                  </a:rPr>
                  <a:t>.                  D</a:t>
                </a:r>
                <a:r>
                  <a:rPr lang="en-US"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b="1" i="1">
                            <a:effectLst/>
                            <a:latin typeface="Cambria Math" panose="02040503050406030204" pitchFamily="18" charset="0"/>
                            <a:cs typeface="Calibri" panose="020F0502020204030204" pitchFamily="34" charset="0"/>
                          </a:rPr>
                        </m:ctrlPr>
                      </m:fPr>
                      <m:num>
                        <m:r>
                          <a:rPr lang="en-US" sz="3200" b="1" i="1">
                            <a:latin typeface="Cambria Math" panose="02040503050406030204" pitchFamily="18" charset="0"/>
                            <a:ea typeface="Times New Roman" panose="02020603050405020304" pitchFamily="18" charset="0"/>
                            <a:cs typeface="Calibri" panose="020F0502020204030204" pitchFamily="34" charset="0"/>
                          </a:rPr>
                          <m:t>𝟕</m:t>
                        </m:r>
                      </m:num>
                      <m:den>
                        <m:r>
                          <a:rPr lang="en-US" sz="3200" b="1" i="1">
                            <a:latin typeface="Cambria Math" panose="02040503050406030204" pitchFamily="18" charset="0"/>
                            <a:ea typeface="Times New Roman" panose="02020603050405020304" pitchFamily="18" charset="0"/>
                            <a:cs typeface="Calibri" panose="020F0502020204030204" pitchFamily="34" charset="0"/>
                          </a:rPr>
                          <m:t>𝟗</m:t>
                        </m:r>
                      </m:den>
                    </m:f>
                  </m:oMath>
                </a14:m>
                <a:r>
                  <a:rPr lang="en-US" sz="3200" b="1" dirty="0">
                    <a:solidFill>
                      <a:srgbClr val="0000FF"/>
                    </a:solidFill>
                    <a:latin typeface="Calibri" panose="020F0502020204030204" pitchFamily="34" charset="0"/>
                    <a:ea typeface="Times New Roman" panose="02020603050405020304" pitchFamily="18" charset="0"/>
                  </a:rPr>
                  <a:t>.</a:t>
                </a:r>
                <a:endParaRPr lang="en-US" sz="3200" b="1" dirty="0"/>
              </a:p>
            </p:txBody>
          </p:sp>
        </mc:Choice>
        <mc:Fallback xmlns="">
          <p:sp>
            <p:nvSpPr>
              <p:cNvPr id="10" name="Rectangle 9"/>
              <p:cNvSpPr>
                <a:spLocks noRot="1" noChangeAspect="1" noMove="1" noResize="1" noEditPoints="1" noAdjustHandles="1" noChangeArrowheads="1" noChangeShapeType="1" noTextEdit="1"/>
              </p:cNvSpPr>
              <p:nvPr/>
            </p:nvSpPr>
            <p:spPr>
              <a:xfrm>
                <a:off x="1329333" y="2401187"/>
                <a:ext cx="9687821" cy="810991"/>
              </a:xfrm>
              <a:prstGeom prst="rect">
                <a:avLst/>
              </a:prstGeom>
              <a:blipFill rotWithShape="0">
                <a:blip r:embed="rId6"/>
                <a:stretch>
                  <a:fillRect l="-1573" b="-12030"/>
                </a:stretch>
              </a:blipFill>
            </p:spPr>
            <p:txBody>
              <a:bodyPr/>
              <a:lstStyle/>
              <a:p>
                <a:r>
                  <a:rPr lang="en-US">
                    <a:noFill/>
                  </a:rPr>
                  <a:t> </a:t>
                </a:r>
              </a:p>
            </p:txBody>
          </p:sp>
        </mc:Fallback>
      </mc:AlternateContent>
      <p:sp>
        <p:nvSpPr>
          <p:cNvPr id="11" name="Oval 10"/>
          <p:cNvSpPr/>
          <p:nvPr/>
        </p:nvSpPr>
        <p:spPr>
          <a:xfrm>
            <a:off x="9068594" y="2466109"/>
            <a:ext cx="720436" cy="720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hlinkClick r:id="rId7"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5" name="Right Arrow 14">
            <a:hlinkClick r:id="rId8"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1809"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3</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1176925" y="-18959"/>
                <a:ext cx="9405845" cy="584775"/>
              </a:xfrm>
              <a:prstGeom prst="rect">
                <a:avLst/>
              </a:prstGeom>
            </p:spPr>
            <p:txBody>
              <a:bodyPr wrap="none">
                <a:spAutoFit/>
              </a:bodyPr>
              <a:lstStyle/>
              <a:p>
                <a:r>
                  <a:rPr lang="en-US" sz="3200" dirty="0" smtClean="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đều</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err="1">
                    <a:latin typeface="Times New Roman" panose="02020603050405020304" pitchFamily="18" charset="0"/>
                    <a:ea typeface="Times New Roman" panose="02020603050405020304" pitchFamily="18" charset="0"/>
                  </a:rPr>
                  <a:t>độ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𝑎</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1176925" y="-18959"/>
                <a:ext cx="9405845" cy="584775"/>
              </a:xfrm>
              <a:prstGeom prst="rect">
                <a:avLst/>
              </a:prstGeom>
              <a:blipFill rotWithShape="0">
                <a:blip r:embed="rId2"/>
                <a:stretch>
                  <a:fillRect l="-1620"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059" y="565816"/>
                <a:ext cx="12021423" cy="1353127"/>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𝑃</m:t>
                        </m:r>
                      </m:e>
                    </m:d>
                  </m:oMath>
                </a14:m>
                <a:r>
                  <a:rPr lang="en-US" sz="3200" dirty="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Times New Roman" panose="02020603050405020304" pitchFamily="18" charset="0"/>
                  </a:rPr>
                  <a:t>qua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góc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𝑆𝐶</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18059" y="565816"/>
                <a:ext cx="12021423" cy="1353127"/>
              </a:xfrm>
              <a:prstGeom prst="rect">
                <a:avLst/>
              </a:prstGeom>
              <a:blipFill rotWithShape="0">
                <a:blip r:embed="rId3"/>
                <a:stretch>
                  <a:fillRect l="-1318" t="-6306"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0289" y="1217556"/>
                <a:ext cx="6332503" cy="584775"/>
              </a:xfrm>
              <a:prstGeom prst="rect">
                <a:avLst/>
              </a:prstGeom>
            </p:spPr>
            <p:txBody>
              <a:bodyPr wrap="none">
                <a:spAutoFit/>
              </a:bodyPr>
              <a:lstStyle/>
              <a:p>
                <a:pPr marL="629920" indent="-629920"/>
                <a:r>
                  <a:rPr lang="en-US" sz="3200" dirty="0" err="1"/>
                  <a:t>Tính</a:t>
                </a:r>
                <a:r>
                  <a:rPr lang="en-US" sz="3200" dirty="0"/>
                  <a:t>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khối</a:t>
                </a:r>
                <a:r>
                  <a:rPr lang="en-US" sz="3200" dirty="0"/>
                  <a:t> </a:t>
                </a:r>
                <a:r>
                  <a:rPr lang="en-US" sz="3200" dirty="0" err="1"/>
                  <a:t>chóp</a:t>
                </a:r>
                <a:r>
                  <a:rPr lang="en-US" sz="3200" dirty="0"/>
                  <a:t> </a:t>
                </a:r>
                <a14:m>
                  <m:oMath xmlns:m="http://schemas.openxmlformats.org/officeDocument/2006/math">
                    <m:r>
                      <a:rPr lang="en-US" sz="3200" i="1">
                        <a:effectLst/>
                        <a:latin typeface="Cambria Math" panose="02040503050406030204" pitchFamily="18" charset="0"/>
                      </a:rPr>
                      <m:t>𝑆</m:t>
                    </m:r>
                    <m:r>
                      <a:rPr lang="en-US" sz="3200" i="1">
                        <a:effectLst/>
                        <a:latin typeface="Cambria Math" panose="02040503050406030204" pitchFamily="18" charset="0"/>
                      </a:rPr>
                      <m:t>.</m:t>
                    </m:r>
                    <m:r>
                      <a:rPr lang="en-US" sz="3200" i="1">
                        <a:effectLst/>
                        <a:latin typeface="Cambria Math" panose="02040503050406030204" pitchFamily="18" charset="0"/>
                      </a:rPr>
                      <m:t>𝐴𝐵𝐶𝐷</m:t>
                    </m:r>
                  </m:oMath>
                </a14:m>
                <a:r>
                  <a:rPr lang="en-US" sz="3200" dirty="0">
                    <a:effectLst/>
                  </a:rPr>
                  <a:t>.</a:t>
                </a:r>
                <a:r>
                  <a:rPr lang="en-US" dirty="0">
                    <a:effectLst/>
                  </a:rPr>
                  <a:t> </a:t>
                </a:r>
              </a:p>
            </p:txBody>
          </p:sp>
        </mc:Choice>
        <mc:Fallback xmlns="">
          <p:sp>
            <p:nvSpPr>
              <p:cNvPr id="5" name="Rectangle 4"/>
              <p:cNvSpPr>
                <a:spLocks noRot="1" noChangeAspect="1" noMove="1" noResize="1" noEditPoints="1" noAdjustHandles="1" noChangeArrowheads="1" noChangeShapeType="1" noTextEdit="1"/>
              </p:cNvSpPr>
              <p:nvPr/>
            </p:nvSpPr>
            <p:spPr>
              <a:xfrm>
                <a:off x="2280289" y="1217556"/>
                <a:ext cx="6332503" cy="584775"/>
              </a:xfrm>
              <a:prstGeom prst="rect">
                <a:avLst/>
              </a:prstGeom>
              <a:blipFill rotWithShape="0">
                <a:blip r:embed="rId4"/>
                <a:stretch>
                  <a:fillRect l="-2406" t="-12500" r="-1347" b="-34375"/>
                </a:stretch>
              </a:blipFill>
            </p:spPr>
            <p:txBody>
              <a:bodyPr/>
              <a:lstStyle/>
              <a:p>
                <a:r>
                  <a:rPr lang="en-US">
                    <a:noFill/>
                  </a:rPr>
                  <a:t> </a:t>
                </a:r>
              </a:p>
            </p:txBody>
          </p:sp>
        </mc:Fallback>
      </mc:AlternateContent>
      <p:sp>
        <p:nvSpPr>
          <p:cNvPr id="6" name="Rectangle 5"/>
          <p:cNvSpPr/>
          <p:nvPr/>
        </p:nvSpPr>
        <p:spPr>
          <a:xfrm>
            <a:off x="185337" y="2461068"/>
            <a:ext cx="1502334" cy="584775"/>
          </a:xfrm>
          <a:prstGeom prst="rect">
            <a:avLst/>
          </a:prstGeom>
        </p:spPr>
        <p:txBody>
          <a:bodyPr wrap="none">
            <a:spAutoFit/>
          </a:bodyPr>
          <a:lstStyle/>
          <a:p>
            <a:r>
              <a:rPr lang="en-US" sz="3200" b="1" dirty="0" err="1">
                <a:solidFill>
                  <a:srgbClr val="0000FF"/>
                </a:solidFill>
                <a:latin typeface="Calibri" panose="020F0502020204030204" pitchFamily="34" charset="0"/>
              </a:rPr>
              <a:t>Lời</a:t>
            </a:r>
            <a:r>
              <a:rPr lang="en-US" sz="3200" b="1" dirty="0">
                <a:solidFill>
                  <a:srgbClr val="0000FF"/>
                </a:solidFill>
                <a:latin typeface="Calibri" panose="020F0502020204030204" pitchFamily="34" charset="0"/>
              </a:rPr>
              <a:t> </a:t>
            </a:r>
            <a:r>
              <a:rPr lang="en-US" sz="3200" b="1" dirty="0" err="1">
                <a:solidFill>
                  <a:srgbClr val="0000FF"/>
                </a:solidFill>
                <a:latin typeface="Calibri" panose="020F0502020204030204" pitchFamily="34" charset="0"/>
              </a:rPr>
              <a:t>giải</a:t>
            </a:r>
            <a:r>
              <a:rPr lang="en-US" sz="3200" b="1" dirty="0">
                <a:solidFill>
                  <a:srgbClr val="0000FF"/>
                </a:solidFill>
                <a:latin typeface="Calibri" panose="020F0502020204030204" pitchFamily="34" charset="0"/>
              </a:rPr>
              <a:t> </a:t>
            </a:r>
            <a:endParaRPr lang="en-US" sz="3200" dirty="0"/>
          </a:p>
        </p:txBody>
      </p:sp>
      <mc:AlternateContent xmlns:mc="http://schemas.openxmlformats.org/markup-compatibility/2006" xmlns:a14="http://schemas.microsoft.com/office/drawing/2010/main">
        <mc:Choice Requires="a14">
          <p:sp>
            <p:nvSpPr>
              <p:cNvPr id="7" name="Rectangle 6"/>
              <p:cNvSpPr/>
              <p:nvPr/>
            </p:nvSpPr>
            <p:spPr>
              <a:xfrm>
                <a:off x="700446" y="1638949"/>
                <a:ext cx="10847906" cy="996491"/>
              </a:xfrm>
              <a:prstGeom prst="rect">
                <a:avLst/>
              </a:prstGeom>
            </p:spPr>
            <p:txBody>
              <a:bodyPr wrap="none">
                <a:spAutoFit/>
              </a:bodyPr>
              <a:lstStyle/>
              <a:p>
                <a:pPr marL="630555" marR="0">
                  <a:lnSpc>
                    <a:spcPct val="115000"/>
                  </a:lnSpc>
                  <a:spcBef>
                    <a:spcPts val="0"/>
                  </a:spcBef>
                  <a:spcAft>
                    <a:spcPts val="0"/>
                  </a:spcAft>
                  <a:tabLst>
                    <a:tab pos="2160270" algn="l"/>
                    <a:tab pos="3600450" algn="l"/>
                    <a:tab pos="5040630" algn="l"/>
                  </a:tabLst>
                </a:pPr>
                <a:r>
                  <a:rPr lang="nl-NL" sz="3200" b="1" dirty="0">
                    <a:solidFill>
                      <a:srgbClr val="0000FF"/>
                    </a:solidFill>
                    <a:latin typeface="Times New Roman" panose="02020603050405020304" pitchFamily="18" charset="0"/>
                    <a:ea typeface="Times New Roman" panose="02020603050405020304" pitchFamily="18" charset="0"/>
                  </a:rPr>
                  <a:t>A.</a:t>
                </a:r>
                <a:r>
                  <a:rPr lang="nl-NL" sz="3200" b="1" dirty="0">
                    <a:solidFill>
                      <a:srgbClr val="FF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6</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4</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C.</a:t>
                </a:r>
                <a:r>
                  <a:rPr lang="nl-NL"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2</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D.</a:t>
                </a:r>
                <a:r>
                  <a:rPr lang="nl-NL"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700446" y="1638949"/>
                <a:ext cx="10847906" cy="996491"/>
              </a:xfrm>
              <a:prstGeom prst="rect">
                <a:avLst/>
              </a:prstGeom>
              <a:blipFill rotWithShape="0">
                <a:blip r:embed="rId5"/>
                <a:stretch>
                  <a:fillRect r="-450" b="-4908"/>
                </a:stretch>
              </a:blipFill>
            </p:spPr>
            <p:txBody>
              <a:bodyPr/>
              <a:lstStyle/>
              <a:p>
                <a:r>
                  <a:rPr lang="en-US">
                    <a:noFill/>
                  </a:rPr>
                  <a:t> </a:t>
                </a:r>
              </a:p>
            </p:txBody>
          </p:sp>
        </mc:Fallback>
      </mc:AlternateContent>
      <p:pic>
        <p:nvPicPr>
          <p:cNvPr id="8" name="Picture 7" descr="non chop tu giac de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3875" y="3352465"/>
            <a:ext cx="3198125" cy="2789028"/>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1706542" y="3045843"/>
                <a:ext cx="7479996" cy="613245"/>
              </a:xfrm>
              <a:prstGeom prst="rect">
                <a:avLst/>
              </a:prstGeom>
            </p:spPr>
            <p:txBody>
              <a:bodyPr wrap="none">
                <a:spAutoFit/>
              </a:bodyPr>
              <a:lstStyle/>
              <a:p>
                <a:pPr indent="90170">
                  <a:lnSpc>
                    <a:spcPct val="115000"/>
                  </a:lnSpc>
                  <a:tabLst>
                    <a:tab pos="630555" algn="l"/>
                  </a:tabLst>
                </a:pP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𝑂</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đều</a:t>
                </a:r>
                <a:r>
                  <a:rPr lang="en-US" dirty="0">
                    <a:latin typeface="Times New Roman" panose="02020603050405020304" pitchFamily="18" charset="0"/>
                    <a:ea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1706542" y="3045843"/>
                <a:ext cx="7479996" cy="613245"/>
              </a:xfrm>
              <a:prstGeom prst="rect">
                <a:avLst/>
              </a:prstGeom>
              <a:blipFill rotWithShape="0">
                <a:blip r:embed="rId7"/>
                <a:stretch>
                  <a:fillRect l="-896" t="-9000" r="-407"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57209" y="3659088"/>
                <a:ext cx="5795626" cy="613245"/>
              </a:xfrm>
              <a:prstGeom prst="rect">
                <a:avLst/>
              </a:prstGeom>
            </p:spPr>
            <p:txBody>
              <a:bodyPr wrap="none">
                <a:spAutoFit/>
              </a:bodyPr>
              <a:lstStyle/>
              <a:p>
                <a:pPr indent="90170">
                  <a:lnSpc>
                    <a:spcPct val="115000"/>
                  </a:lnSpc>
                  <a:tabLst>
                    <a:tab pos="630555" algn="l"/>
                  </a:tabLst>
                </a:pP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𝐶</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𝑃</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𝑆𝐶</m:t>
                    </m:r>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𝑆𝐶</m:t>
                    </m:r>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𝐴</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𝐶</m:t>
                        </m:r>
                      </m:e>
                      <m:sup>
                        <m:r>
                          <a:rPr lang="en-US" sz="3200" i="1">
                            <a:latin typeface="Cambria Math" panose="02040503050406030204" pitchFamily="18" charset="0"/>
                            <a:ea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857209" y="3659088"/>
                <a:ext cx="5795626" cy="613245"/>
              </a:xfrm>
              <a:prstGeom prst="rect">
                <a:avLst/>
              </a:prstGeom>
              <a:blipFill rotWithShape="0">
                <a:blip r:embed="rId8"/>
                <a:stretch>
                  <a:fillRect l="-1158" t="-8911" r="-1789"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19636" y="4274475"/>
                <a:ext cx="8053808" cy="1102097"/>
              </a:xfrm>
              <a:prstGeom prst="rect">
                <a:avLst/>
              </a:prstGeom>
            </p:spPr>
            <p:txBody>
              <a:bodyPr wrap="none">
                <a:spAutoFit/>
              </a:bodyPr>
              <a:lstStyle/>
              <a:p>
                <a:pPr indent="90170">
                  <a:lnSpc>
                    <a:spcPct val="115000"/>
                  </a:lnSpc>
                  <a:tabLst>
                    <a:tab pos="630555" algn="l"/>
                  </a:tabLst>
                </a:pPr>
                <a:r>
                  <a:rPr lang="en-US" sz="3200" dirty="0">
                    <a:latin typeface="Times New Roman" panose="02020603050405020304" pitchFamily="18" charset="0"/>
                    <a:ea typeface="Times New Roman" panose="02020603050405020304" pitchFamily="18" charset="0"/>
                  </a:rPr>
                  <a:t>Ta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𝐵𝐷</m:t>
                            </m:r>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𝐴𝐶</m:t>
                            </m:r>
                          </m:e>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𝐵𝐷</m:t>
                            </m:r>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𝑆𝑂</m:t>
                            </m:r>
                          </m:e>
                        </m:eqArr>
                      </m:e>
                    </m:d>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𝐵𝐷</m:t>
                    </m:r>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𝑆𝐴𝐶</m:t>
                        </m:r>
                      </m:e>
                    </m:d>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𝐵𝐷</m:t>
                    </m:r>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𝑆𝐶</m:t>
                    </m:r>
                  </m:oMath>
                </a14:m>
                <a:r>
                  <a:rPr lang="en-US" sz="3200" dirty="0">
                    <a:latin typeface="Times New Roman" panose="02020603050405020304" pitchFamily="18" charset="0"/>
                    <a:ea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419636" y="4274475"/>
                <a:ext cx="8053808" cy="1102097"/>
              </a:xfrm>
              <a:prstGeom prst="rect">
                <a:avLst/>
              </a:prstGeom>
              <a:blipFill rotWithShape="0">
                <a:blip r:embed="rId9"/>
                <a:stretch>
                  <a:fillRect l="-833" r="-1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687671" y="5528248"/>
                <a:ext cx="4774833" cy="613245"/>
              </a:xfrm>
              <a:prstGeom prst="rect">
                <a:avLst/>
              </a:prstGeom>
            </p:spPr>
            <p:txBody>
              <a:bodyPr wrap="none">
                <a:spAutoFit/>
              </a:bodyPr>
              <a:lstStyle/>
              <a:p>
                <a:pPr indent="90170">
                  <a:lnSpc>
                    <a:spcPct val="115000"/>
                  </a:lnSpc>
                  <a:tabLst>
                    <a:tab pos="630555" algn="l"/>
                  </a:tabLst>
                </a:pP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𝑃</m:t>
                        </m:r>
                      </m:e>
                    </m:d>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𝑆𝐶</m:t>
                    </m:r>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𝑃</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𝐵𝐷</m:t>
                    </m:r>
                  </m:oMath>
                </a14:m>
                <a:r>
                  <a:rPr lang="en-US" sz="3200" dirty="0">
                    <a:latin typeface="Times New Roman" panose="02020603050405020304" pitchFamily="18" charset="0"/>
                    <a:ea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1687671" y="5528248"/>
                <a:ext cx="4774833" cy="613245"/>
              </a:xfrm>
              <a:prstGeom prst="rect">
                <a:avLst/>
              </a:prstGeom>
              <a:blipFill rotWithShape="0">
                <a:blip r:embed="rId10"/>
                <a:stretch>
                  <a:fillRect l="-1405" t="-9000" r="-2427" b="-32000"/>
                </a:stretch>
              </a:blipFill>
            </p:spPr>
            <p:txBody>
              <a:bodyPr/>
              <a:lstStyle/>
              <a:p>
                <a:r>
                  <a:rPr lang="en-US">
                    <a:noFill/>
                  </a:rPr>
                  <a:t> </a:t>
                </a:r>
              </a:p>
            </p:txBody>
          </p:sp>
        </mc:Fallback>
      </mc:AlternateContent>
      <p:sp>
        <p:nvSpPr>
          <p:cNvPr id="16" name="Left Arrow 15">
            <a:hlinkClick r:id="rId11"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7" name="Right Arrow 16">
            <a:hlinkClick r:id="rId12"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7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01799" y="1694570"/>
                <a:ext cx="9628152" cy="1837811"/>
              </a:xfrm>
              <a:prstGeom prst="rect">
                <a:avLst/>
              </a:prstGeom>
            </p:spPr>
            <p:txBody>
              <a:bodyPr wrap="square">
                <a:spAutoFit/>
              </a:bodyPr>
              <a:lstStyle/>
              <a:p>
                <a:pPr>
                  <a:spcBef>
                    <a:spcPts val="600"/>
                  </a:spcBef>
                  <a:spcAft>
                    <a:spcPts val="600"/>
                  </a:spcAft>
                  <a:tabLst>
                    <a:tab pos="360045" algn="l"/>
                    <a:tab pos="1620520" algn="l"/>
                    <a:tab pos="3060700" algn="l"/>
                    <a:tab pos="4500880" algn="l"/>
                  </a:tabLst>
                </a:pPr>
                <a:r>
                  <a:rPr lang="en-US" sz="3200" b="1">
                    <a:solidFill>
                      <a:srgbClr val="0000CC"/>
                    </a:solidFill>
                    <a:latin typeface="Varpada"/>
                    <a:ea typeface="Arial" panose="020B0604020202020204" pitchFamily="34" charset="0"/>
                    <a:sym typeface="Wingdings 2" panose="05020102010507070707" pitchFamily="18" charset="2"/>
                  </a:rPr>
                  <a:t></a:t>
                </a:r>
                <a:r>
                  <a:rPr lang="en-US" sz="3200" b="1">
                    <a:solidFill>
                      <a:srgbClr val="0000CC"/>
                    </a:solidFill>
                    <a:effectLst/>
                    <a:latin typeface="Varpada"/>
                    <a:ea typeface="Arial" panose="020B0604020202020204" pitchFamily="34" charset="0"/>
                  </a:rPr>
                  <a:t>.</a:t>
                </a:r>
                <a:r>
                  <a:rPr lang="en-US" sz="3200" b="1">
                    <a:solidFill>
                      <a:srgbClr val="FF0000"/>
                    </a:solidFill>
                    <a:effectLst/>
                    <a:latin typeface="Varpada"/>
                    <a:ea typeface="Times New Roman" panose="02020603050405020304" pitchFamily="18" charset="0"/>
                  </a:rPr>
                  <a:t> Kết quả 5: </a:t>
                </a:r>
                <a:r>
                  <a:rPr lang="en-US" sz="3200" smtClean="0">
                    <a:solidFill>
                      <a:srgbClr val="0033CC"/>
                    </a:solidFill>
                    <a:effectLst/>
                    <a:latin typeface="Times New Roman" panose="02020603050405020304" pitchFamily="18" charset="0"/>
                    <a:ea typeface="Times New Roman" panose="02020603050405020304" pitchFamily="18" charset="0"/>
                  </a:rPr>
                  <a:t>Cho lăng trụ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𝐴𝐵𝐶</m:t>
                    </m:r>
                    <m:r>
                      <a:rPr lang="en-US" sz="3200" i="1">
                        <a:solidFill>
                          <a:srgbClr val="0033CC"/>
                        </a:solidFill>
                        <a:effectLst/>
                        <a:latin typeface="Cambria Math" panose="02040503050406030204" pitchFamily="18" charset="0"/>
                        <a:ea typeface="Times New Roman" panose="02020603050405020304" pitchFamily="18" charset="0"/>
                      </a:rPr>
                      <m:t>.</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𝐵</m:t>
                        </m:r>
                      </m:e>
                      <m:sub>
                        <m:r>
                          <a:rPr lang="en-US" sz="3200" i="1">
                            <a:solidFill>
                              <a:srgbClr val="0033CC"/>
                            </a:solidFill>
                            <a:effectLst/>
                            <a:latin typeface="Cambria Math" panose="02040503050406030204" pitchFamily="18" charset="0"/>
                            <a:ea typeface="Times New Roman" panose="02020603050405020304" pitchFamily="18" charset="0"/>
                          </a:rPr>
                          <m:t>1</m:t>
                        </m:r>
                      </m:sub>
                    </m:sSub>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𝐶</m:t>
                        </m:r>
                      </m:e>
                      <m:sub>
                        <m:r>
                          <a:rPr lang="en-US" sz="3200" i="1">
                            <a:solidFill>
                              <a:srgbClr val="0033CC"/>
                            </a:solidFill>
                            <a:effectLst/>
                            <a:latin typeface="Cambria Math" panose="02040503050406030204" pitchFamily="18" charset="0"/>
                            <a:ea typeface="Times New Roman" panose="02020603050405020304" pitchFamily="18" charset="0"/>
                          </a:rPr>
                          <m:t>1</m:t>
                        </m:r>
                      </m:sub>
                    </m:sSub>
                  </m:oMath>
                </a14:m>
                <a:r>
                  <a:rPr lang="en-US" sz="3200">
                    <a:solidFill>
                      <a:srgbClr val="0033CC"/>
                    </a:solidFill>
                    <a:effectLst/>
                    <a:latin typeface="Times New Roman" panose="02020603050405020304" pitchFamily="18" charset="0"/>
                    <a:ea typeface="Times New Roman" panose="02020603050405020304" pitchFamily="18" charset="0"/>
                  </a:rPr>
                  <a:t> có các điểm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𝑀</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𝑁</m:t>
                    </m:r>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𝑃</m:t>
                    </m:r>
                  </m:oMath>
                </a14:m>
                <a:r>
                  <a:rPr lang="en-US" sz="3200">
                    <a:solidFill>
                      <a:srgbClr val="0033CC"/>
                    </a:solidFill>
                    <a:effectLst/>
                    <a:latin typeface="Times New Roman" panose="02020603050405020304" pitchFamily="18" charset="0"/>
                    <a:ea typeface="Times New Roman" panose="02020603050405020304" pitchFamily="18" charset="0"/>
                  </a:rPr>
                  <a:t>  lần lượt thuộc các cạnh </a:t>
                </a:r>
                <a14:m>
                  <m:oMath xmlns:m="http://schemas.openxmlformats.org/officeDocument/2006/math">
                    <m:r>
                      <a:rPr lang="en-US" sz="3200" i="1">
                        <a:solidFill>
                          <a:srgbClr val="0033CC"/>
                        </a:solidFill>
                        <a:effectLst/>
                        <a:latin typeface="Cambria Math" panose="02040503050406030204" pitchFamily="18" charset="0"/>
                        <a:ea typeface="Times New Roman" panose="02020603050405020304" pitchFamily="18" charset="0"/>
                      </a:rPr>
                      <m:t>𝐴</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r>
                      <a:rPr lang="en-US" sz="3200" i="1">
                        <a:solidFill>
                          <a:srgbClr val="0033CC"/>
                        </a:solidFill>
                        <a:effectLst/>
                        <a:latin typeface="Cambria Math" panose="02040503050406030204" pitchFamily="18" charset="0"/>
                        <a:ea typeface="Times New Roman" panose="02020603050405020304" pitchFamily="18" charset="0"/>
                      </a:rPr>
                      <m:t>, </m:t>
                    </m:r>
                    <m:r>
                      <a:rPr lang="en-US" sz="3200" i="1">
                        <a:solidFill>
                          <a:srgbClr val="0033CC"/>
                        </a:solidFill>
                        <a:effectLst/>
                        <a:latin typeface="Cambria Math" panose="02040503050406030204" pitchFamily="18" charset="0"/>
                        <a:ea typeface="Times New Roman" panose="02020603050405020304" pitchFamily="18" charset="0"/>
                      </a:rPr>
                      <m:t>𝐵</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𝐵</m:t>
                        </m:r>
                      </m:e>
                      <m:sub>
                        <m:r>
                          <a:rPr lang="en-US" sz="3200" i="1">
                            <a:solidFill>
                              <a:srgbClr val="0033CC"/>
                            </a:solidFill>
                            <a:effectLst/>
                            <a:latin typeface="Cambria Math" panose="02040503050406030204" pitchFamily="18" charset="0"/>
                            <a:ea typeface="Times New Roman" panose="02020603050405020304" pitchFamily="18" charset="0"/>
                          </a:rPr>
                          <m:t>1</m:t>
                        </m:r>
                      </m:sub>
                    </m:sSub>
                    <m:r>
                      <a:rPr lang="en-US" sz="3200" i="1">
                        <a:solidFill>
                          <a:srgbClr val="0033CC"/>
                        </a:solidFill>
                        <a:effectLst/>
                        <a:latin typeface="Cambria Math" panose="02040503050406030204" pitchFamily="18" charset="0"/>
                        <a:ea typeface="Times New Roman" panose="02020603050405020304" pitchFamily="18" charset="0"/>
                      </a:rPr>
                      <m:t>, </m:t>
                    </m:r>
                    <m:r>
                      <a:rPr lang="en-US" sz="3200" i="1">
                        <a:solidFill>
                          <a:srgbClr val="0033CC"/>
                        </a:solidFill>
                        <a:effectLst/>
                        <a:latin typeface="Cambria Math" panose="02040503050406030204" pitchFamily="18" charset="0"/>
                        <a:ea typeface="Times New Roman" panose="02020603050405020304" pitchFamily="18" charset="0"/>
                      </a:rPr>
                      <m:t>𝐶</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𝐶</m:t>
                        </m:r>
                      </m:e>
                      <m:sub>
                        <m:r>
                          <a:rPr lang="en-US" sz="3200" i="1">
                            <a:solidFill>
                              <a:srgbClr val="0033CC"/>
                            </a:solidFill>
                            <a:effectLst/>
                            <a:latin typeface="Cambria Math" panose="02040503050406030204" pitchFamily="18" charset="0"/>
                            <a:ea typeface="Times New Roman" panose="02020603050405020304" pitchFamily="18" charset="0"/>
                          </a:rPr>
                          <m:t>1</m:t>
                        </m:r>
                      </m:sub>
                    </m:sSub>
                  </m:oMath>
                </a14:m>
                <a:r>
                  <a:rPr lang="en-US" sz="3200">
                    <a:solidFill>
                      <a:srgbClr val="0033CC"/>
                    </a:solidFill>
                    <a:effectLst/>
                    <a:latin typeface="Times New Roman" panose="02020603050405020304" pitchFamily="18" charset="0"/>
                    <a:ea typeface="Times New Roman" panose="02020603050405020304" pitchFamily="18" charset="0"/>
                  </a:rPr>
                  <a:t> sao cho </a:t>
                </a:r>
                <a14:m>
                  <m:oMath xmlns:m="http://schemas.openxmlformats.org/officeDocument/2006/math">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𝐴𝑀</m:t>
                        </m:r>
                      </m:num>
                      <m:den>
                        <m:r>
                          <a:rPr lang="en-US" sz="3200" i="1">
                            <a:solidFill>
                              <a:srgbClr val="0033CC"/>
                            </a:solidFill>
                            <a:effectLst/>
                            <a:latin typeface="Cambria Math" panose="02040503050406030204" pitchFamily="18" charset="0"/>
                            <a:ea typeface="Times New Roman" panose="02020603050405020304" pitchFamily="18" charset="0"/>
                          </a:rPr>
                          <m:t>𝐴</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𝐴</m:t>
                            </m:r>
                          </m:e>
                          <m:sub>
                            <m:r>
                              <a:rPr lang="en-US" sz="3200" i="1">
                                <a:solidFill>
                                  <a:srgbClr val="0033CC"/>
                                </a:solidFill>
                                <a:effectLst/>
                                <a:latin typeface="Cambria Math" panose="02040503050406030204" pitchFamily="18" charset="0"/>
                                <a:ea typeface="Times New Roman" panose="02020603050405020304" pitchFamily="18" charset="0"/>
                              </a:rPr>
                              <m:t>1</m:t>
                            </m:r>
                          </m:sub>
                        </m:sSub>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𝑥</m:t>
                    </m:r>
                    <m:r>
                      <a:rPr lang="en-US" sz="3200" i="1">
                        <a:solidFill>
                          <a:srgbClr val="0033CC"/>
                        </a:solidFill>
                        <a:effectLst/>
                        <a:latin typeface="Cambria Math" panose="02040503050406030204" pitchFamily="18" charset="0"/>
                        <a:ea typeface="Times New Roman" panose="02020603050405020304" pitchFamily="18" charset="0"/>
                      </a:rPr>
                      <m:t>, </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𝐵𝑁</m:t>
                        </m:r>
                      </m:num>
                      <m:den>
                        <m:r>
                          <a:rPr lang="en-US" sz="3200" i="1">
                            <a:solidFill>
                              <a:srgbClr val="0033CC"/>
                            </a:solidFill>
                            <a:effectLst/>
                            <a:latin typeface="Cambria Math" panose="02040503050406030204" pitchFamily="18" charset="0"/>
                            <a:ea typeface="Times New Roman" panose="02020603050405020304" pitchFamily="18" charset="0"/>
                          </a:rPr>
                          <m:t>𝐵</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𝐵</m:t>
                            </m:r>
                          </m:e>
                          <m:sub>
                            <m:r>
                              <a:rPr lang="en-US" sz="3200" i="1">
                                <a:solidFill>
                                  <a:srgbClr val="0033CC"/>
                                </a:solidFill>
                                <a:effectLst/>
                                <a:latin typeface="Cambria Math" panose="02040503050406030204" pitchFamily="18" charset="0"/>
                                <a:ea typeface="Times New Roman" panose="02020603050405020304" pitchFamily="18" charset="0"/>
                              </a:rPr>
                              <m:t>1</m:t>
                            </m:r>
                          </m:sub>
                        </m:sSub>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𝑦</m:t>
                    </m:r>
                    <m:r>
                      <a:rPr lang="en-US" sz="3200" i="1">
                        <a:solidFill>
                          <a:srgbClr val="0033CC"/>
                        </a:solidFill>
                        <a:effectLst/>
                        <a:latin typeface="Cambria Math" panose="02040503050406030204" pitchFamily="18" charset="0"/>
                        <a:ea typeface="Times New Roman" panose="02020603050405020304" pitchFamily="18" charset="0"/>
                      </a:rPr>
                      <m:t>, </m:t>
                    </m:r>
                    <m:f>
                      <m:fPr>
                        <m:ctrlPr>
                          <a:rPr lang="en-US" sz="3200" i="1">
                            <a:solidFill>
                              <a:srgbClr val="0033CC"/>
                            </a:solidFill>
                            <a:effectLst/>
                            <a:latin typeface="Cambria Math" panose="02040503050406030204" pitchFamily="18" charset="0"/>
                            <a:ea typeface="Times New Roman" panose="02020603050405020304" pitchFamily="18" charset="0"/>
                          </a:rPr>
                        </m:ctrlPr>
                      </m:fPr>
                      <m:num>
                        <m:r>
                          <a:rPr lang="en-US" sz="3200" i="1">
                            <a:solidFill>
                              <a:srgbClr val="0033CC"/>
                            </a:solidFill>
                            <a:effectLst/>
                            <a:latin typeface="Cambria Math" panose="02040503050406030204" pitchFamily="18" charset="0"/>
                            <a:ea typeface="Times New Roman" panose="02020603050405020304" pitchFamily="18" charset="0"/>
                          </a:rPr>
                          <m:t>𝐶𝑃</m:t>
                        </m:r>
                      </m:num>
                      <m:den>
                        <m:r>
                          <a:rPr lang="en-US" sz="3200" i="1">
                            <a:solidFill>
                              <a:srgbClr val="0033CC"/>
                            </a:solidFill>
                            <a:effectLst/>
                            <a:latin typeface="Cambria Math" panose="02040503050406030204" pitchFamily="18" charset="0"/>
                            <a:ea typeface="Times New Roman" panose="02020603050405020304" pitchFamily="18" charset="0"/>
                          </a:rPr>
                          <m:t>𝐶</m:t>
                        </m:r>
                        <m:sSub>
                          <m:sSubPr>
                            <m:ctrlPr>
                              <a:rPr lang="en-US" sz="3200" i="1">
                                <a:solidFill>
                                  <a:srgbClr val="0033CC"/>
                                </a:solidFill>
                                <a:effectLst/>
                                <a:latin typeface="Cambria Math" panose="02040503050406030204" pitchFamily="18" charset="0"/>
                                <a:ea typeface="Times New Roman" panose="02020603050405020304" pitchFamily="18" charset="0"/>
                              </a:rPr>
                            </m:ctrlPr>
                          </m:sSubPr>
                          <m:e>
                            <m:r>
                              <a:rPr lang="en-US" sz="3200" i="1">
                                <a:solidFill>
                                  <a:srgbClr val="0033CC"/>
                                </a:solidFill>
                                <a:effectLst/>
                                <a:latin typeface="Cambria Math" panose="02040503050406030204" pitchFamily="18" charset="0"/>
                                <a:ea typeface="Times New Roman" panose="02020603050405020304" pitchFamily="18" charset="0"/>
                              </a:rPr>
                              <m:t>𝐶</m:t>
                            </m:r>
                          </m:e>
                          <m:sub>
                            <m:r>
                              <a:rPr lang="en-US" sz="3200" i="1">
                                <a:solidFill>
                                  <a:srgbClr val="0033CC"/>
                                </a:solidFill>
                                <a:effectLst/>
                                <a:latin typeface="Cambria Math" panose="02040503050406030204" pitchFamily="18" charset="0"/>
                                <a:ea typeface="Times New Roman" panose="02020603050405020304" pitchFamily="18" charset="0"/>
                              </a:rPr>
                              <m:t>1</m:t>
                            </m:r>
                          </m:sub>
                        </m:sSub>
                      </m:den>
                    </m:f>
                    <m:r>
                      <a:rPr lang="en-US" sz="3200" i="1">
                        <a:solidFill>
                          <a:srgbClr val="0033CC"/>
                        </a:solidFill>
                        <a:effectLst/>
                        <a:latin typeface="Cambria Math" panose="02040503050406030204" pitchFamily="18" charset="0"/>
                        <a:ea typeface="Times New Roman" panose="02020603050405020304" pitchFamily="18" charset="0"/>
                      </a:rPr>
                      <m:t>=</m:t>
                    </m:r>
                    <m:r>
                      <a:rPr lang="en-US" sz="3200" i="1">
                        <a:solidFill>
                          <a:srgbClr val="0033CC"/>
                        </a:solidFill>
                        <a:effectLst/>
                        <a:latin typeface="Cambria Math" panose="02040503050406030204" pitchFamily="18" charset="0"/>
                        <a:ea typeface="Times New Roman" panose="02020603050405020304" pitchFamily="18" charset="0"/>
                      </a:rPr>
                      <m:t>𝑧</m:t>
                    </m:r>
                  </m:oMath>
                </a14:m>
                <a:r>
                  <a:rPr lang="en-US" sz="3200">
                    <a:solidFill>
                      <a:srgbClr val="0033CC"/>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endParaRPr lang="en-US" sz="3200" smtClean="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1799" y="1694570"/>
                <a:ext cx="9628152" cy="1837811"/>
              </a:xfrm>
              <a:prstGeom prst="rect">
                <a:avLst/>
              </a:prstGeom>
              <a:blipFill rotWithShape="0">
                <a:blip r:embed="rId3"/>
                <a:stretch>
                  <a:fillRect l="-1647" t="-4651" b="-664"/>
                </a:stretch>
              </a:blipFill>
            </p:spPr>
            <p:txBody>
              <a:bodyPr/>
              <a:lstStyle/>
              <a:p>
                <a:r>
                  <a:rPr lang="en-US">
                    <a:noFill/>
                  </a:rPr>
                  <a:t> </a:t>
                </a:r>
              </a:p>
            </p:txBody>
          </p:sp>
        </mc:Fallback>
      </mc:AlternateContent>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3841" y="1067723"/>
            <a:ext cx="2530786" cy="2225872"/>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101799" y="3658125"/>
                <a:ext cx="11785400" cy="1282659"/>
              </a:xfrm>
              <a:prstGeom prst="rect">
                <a:avLst/>
              </a:prstGeom>
            </p:spPr>
            <p:txBody>
              <a:bodyPr wrap="square">
                <a:spAutoFit/>
              </a:bodyPr>
              <a:lstStyle/>
              <a:p>
                <a:r>
                  <a:rPr lang="en-US" sz="3200" b="1">
                    <a:solidFill>
                      <a:srgbClr val="0000CC"/>
                    </a:solidFill>
                    <a:latin typeface="Varpada"/>
                    <a:ea typeface="Arial" panose="020B0604020202020204" pitchFamily="34" charset="0"/>
                    <a:sym typeface="Wingdings 2" panose="05020102010507070707" pitchFamily="18" charset="2"/>
                  </a:rPr>
                  <a:t></a:t>
                </a:r>
                <a:r>
                  <a:rPr lang="en-US" sz="3200" b="1">
                    <a:solidFill>
                      <a:srgbClr val="0000CC"/>
                    </a:solidFill>
                    <a:effectLst/>
                    <a:latin typeface="Varpada"/>
                    <a:ea typeface="Arial" panose="020B0604020202020204" pitchFamily="34" charset="0"/>
                  </a:rPr>
                  <a:t>.</a:t>
                </a:r>
                <a:r>
                  <a:rPr lang="en-US" sz="3200" b="1">
                    <a:solidFill>
                      <a:srgbClr val="FF0000"/>
                    </a:solidFill>
                    <a:effectLst/>
                    <a:latin typeface="Varpada"/>
                    <a:ea typeface="Times New Roman" panose="02020603050405020304" pitchFamily="18" charset="0"/>
                  </a:rPr>
                  <a:t> Kết quả 6: </a:t>
                </a:r>
                <a:r>
                  <a:rPr lang="en-US" sz="3200">
                    <a:solidFill>
                      <a:srgbClr val="0000FF"/>
                    </a:solidFill>
                    <a:effectLst/>
                    <a:latin typeface="Varpada"/>
                    <a:ea typeface="Times New Roman" panose="02020603050405020304" pitchFamily="18" charset="0"/>
                  </a:rPr>
                  <a:t>Nếu hình chóp và hình lăng trụ có cùng chiều cao và có cùng diện tích đáy thì </a:t>
                </a:r>
                <a14:m>
                  <m:oMath xmlns:m="http://schemas.openxmlformats.org/officeDocument/2006/math">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en-US" sz="3200" i="1">
                            <a:solidFill>
                              <a:srgbClr val="0000FF"/>
                            </a:solidFill>
                            <a:effectLst/>
                            <a:latin typeface="Cambria Math" panose="02040503050406030204" pitchFamily="18" charset="0"/>
                            <a:ea typeface="Times New Roman" panose="02020603050405020304" pitchFamily="18" charset="0"/>
                          </a:rPr>
                          <m:t>𝑉</m:t>
                        </m:r>
                      </m:e>
                      <m:sub>
                        <m:r>
                          <a:rPr lang="en-US" sz="3200" i="1">
                            <a:solidFill>
                              <a:srgbClr val="0000FF"/>
                            </a:solidFill>
                            <a:effectLst/>
                            <a:latin typeface="Cambria Math" panose="02040503050406030204" pitchFamily="18" charset="0"/>
                            <a:ea typeface="Times New Roman" panose="02020603050405020304" pitchFamily="18" charset="0"/>
                          </a:rPr>
                          <m:t>𝑙𝑡𝑟</m:t>
                        </m:r>
                      </m:sub>
                    </m:sSub>
                    <m:r>
                      <a:rPr lang="en-US" sz="3200" i="1">
                        <a:solidFill>
                          <a:srgbClr val="0000FF"/>
                        </a:solidFill>
                        <a:effectLst/>
                        <a:latin typeface="Cambria Math" panose="02040503050406030204" pitchFamily="18" charset="0"/>
                        <a:ea typeface="Times New Roman" panose="02020603050405020304" pitchFamily="18" charset="0"/>
                      </a:rPr>
                      <m:t>=3</m:t>
                    </m:r>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en-US" sz="3200" i="1">
                            <a:solidFill>
                              <a:srgbClr val="0000FF"/>
                            </a:solidFill>
                            <a:effectLst/>
                            <a:latin typeface="Cambria Math" panose="02040503050406030204" pitchFamily="18" charset="0"/>
                            <a:ea typeface="Times New Roman" panose="02020603050405020304" pitchFamily="18" charset="0"/>
                          </a:rPr>
                          <m:t>𝑉</m:t>
                        </m:r>
                      </m:e>
                      <m:sub>
                        <m:r>
                          <a:rPr lang="en-US" sz="3200" i="1">
                            <a:solidFill>
                              <a:srgbClr val="0000FF"/>
                            </a:solidFill>
                            <a:effectLst/>
                            <a:latin typeface="Cambria Math" panose="02040503050406030204" pitchFamily="18" charset="0"/>
                            <a:ea typeface="Times New Roman" panose="02020603050405020304" pitchFamily="18" charset="0"/>
                          </a:rPr>
                          <m:t>𝑐h</m:t>
                        </m:r>
                      </m:sub>
                    </m:sSub>
                  </m:oMath>
                </a14:m>
                <a:r>
                  <a:rPr lang="en-US" sz="3200">
                    <a:solidFill>
                      <a:srgbClr val="0000FF"/>
                    </a:solidFill>
                    <a:effectLst/>
                    <a:latin typeface="Varpada"/>
                    <a:ea typeface="Times New Roman" panose="02020603050405020304" pitchFamily="18" charset="0"/>
                  </a:rPr>
                  <a:t>hay </a:t>
                </a:r>
                <a14:m>
                  <m:oMath xmlns:m="http://schemas.openxmlformats.org/officeDocument/2006/math">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en-US" sz="3200" i="1">
                            <a:solidFill>
                              <a:srgbClr val="0000FF"/>
                            </a:solidFill>
                            <a:effectLst/>
                            <a:latin typeface="Cambria Math" panose="02040503050406030204" pitchFamily="18" charset="0"/>
                            <a:ea typeface="Times New Roman" panose="02020603050405020304" pitchFamily="18" charset="0"/>
                          </a:rPr>
                          <m:t>𝑉</m:t>
                        </m:r>
                      </m:e>
                      <m:sub>
                        <m:r>
                          <a:rPr lang="en-US" sz="3200" i="1">
                            <a:solidFill>
                              <a:srgbClr val="0000FF"/>
                            </a:solidFill>
                            <a:effectLst/>
                            <a:latin typeface="Cambria Math" panose="02040503050406030204" pitchFamily="18" charset="0"/>
                            <a:ea typeface="Times New Roman" panose="02020603050405020304" pitchFamily="18" charset="0"/>
                          </a:rPr>
                          <m:t>𝑐h</m:t>
                        </m:r>
                      </m:sub>
                    </m:sSub>
                    <m:r>
                      <a:rPr lang="en-US"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1</m:t>
                        </m:r>
                      </m:num>
                      <m:den>
                        <m:r>
                          <a:rPr lang="en-US" sz="3200" i="1">
                            <a:solidFill>
                              <a:srgbClr val="0000FF"/>
                            </a:solidFill>
                            <a:effectLst/>
                            <a:latin typeface="Cambria Math" panose="02040503050406030204" pitchFamily="18" charset="0"/>
                            <a:ea typeface="Times New Roman" panose="02020603050405020304" pitchFamily="18" charset="0"/>
                          </a:rPr>
                          <m:t>3</m:t>
                        </m:r>
                      </m:den>
                    </m:f>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en-US" sz="3200" i="1">
                            <a:solidFill>
                              <a:srgbClr val="0000FF"/>
                            </a:solidFill>
                            <a:effectLst/>
                            <a:latin typeface="Cambria Math" panose="02040503050406030204" pitchFamily="18" charset="0"/>
                            <a:ea typeface="Times New Roman" panose="02020603050405020304" pitchFamily="18" charset="0"/>
                          </a:rPr>
                          <m:t>𝑉</m:t>
                        </m:r>
                      </m:e>
                      <m:sub>
                        <m:r>
                          <a:rPr lang="en-US" sz="3200" i="1">
                            <a:solidFill>
                              <a:srgbClr val="0000FF"/>
                            </a:solidFill>
                            <a:effectLst/>
                            <a:latin typeface="Cambria Math" panose="02040503050406030204" pitchFamily="18" charset="0"/>
                            <a:ea typeface="Times New Roman" panose="02020603050405020304" pitchFamily="18" charset="0"/>
                          </a:rPr>
                          <m:t>𝑙𝑡𝑟</m:t>
                        </m:r>
                      </m:sub>
                    </m:sSub>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1799" y="3658125"/>
                <a:ext cx="11785400" cy="1282659"/>
              </a:xfrm>
              <a:prstGeom prst="rect">
                <a:avLst/>
              </a:prstGeom>
              <a:blipFill rotWithShape="0">
                <a:blip r:embed="rId5"/>
                <a:stretch>
                  <a:fillRect l="-1345" t="-6667" r="-2173" b="-5714"/>
                </a:stretch>
              </a:blipFill>
            </p:spPr>
            <p:txBody>
              <a:bodyPr/>
              <a:lstStyle/>
              <a:p>
                <a:r>
                  <a:rPr lang="en-US">
                    <a:noFill/>
                  </a:rPr>
                  <a:t> </a:t>
                </a:r>
              </a:p>
            </p:txBody>
          </p:sp>
        </mc:Fallback>
      </mc:AlternateContent>
      <p:sp>
        <p:nvSpPr>
          <p:cNvPr id="14" name="Rectangle 8"/>
          <p:cNvSpPr>
            <a:spLocks noChangeArrowheads="1"/>
          </p:cNvSpPr>
          <p:nvPr/>
        </p:nvSpPr>
        <p:spPr bwMode="auto">
          <a:xfrm>
            <a:off x="101799" y="4849239"/>
            <a:ext cx="117854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sz="2800" b="1" i="0" u="none" strike="noStrike" cap="none" normalizeH="0" baseline="0" smtClean="0">
                <a:ln>
                  <a:noFill/>
                </a:ln>
                <a:solidFill>
                  <a:srgbClr val="0000CC"/>
                </a:solidFill>
                <a:effectLst/>
                <a:latin typeface="Varpada" charset="0"/>
                <a:ea typeface="Arial" panose="020B0604020202020204" pitchFamily="34" charset="0"/>
                <a:cs typeface="Times New Roman" panose="02020603050405020304" pitchFamily="18" charset="0"/>
                <a:sym typeface="Wingdings 2" panose="05020102010507070707" pitchFamily="18" charset="2"/>
              </a:rPr>
              <a:t></a:t>
            </a:r>
            <a:r>
              <a:rPr kumimoji="0" lang="en-US" sz="2800" b="1" i="0" u="none" strike="noStrike" cap="none" normalizeH="0" baseline="0" smtClean="0">
                <a:ln>
                  <a:noFill/>
                </a:ln>
                <a:solidFill>
                  <a:srgbClr val="0000CC"/>
                </a:solidFill>
                <a:effectLst/>
                <a:latin typeface="Varpada" charset="0"/>
                <a:ea typeface="Arial" panose="020B0604020202020204" pitchFamily="34" charset="0"/>
                <a:cs typeface="Times New Roman" panose="02020603050405020304" pitchFamily="18" charset="0"/>
              </a:rPr>
              <a:t>.</a:t>
            </a:r>
            <a:r>
              <a:rPr kumimoji="0" lang="en-US" sz="2800" b="1" i="0" u="none" strike="noStrike" cap="none" normalizeH="0" baseline="0" smtClean="0">
                <a:ln>
                  <a:noFill/>
                </a:ln>
                <a:solidFill>
                  <a:srgbClr val="FF0000"/>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 Kết quả 7: </a:t>
            </a:r>
            <a:r>
              <a:rPr kumimoji="0" lang="en-US" sz="2800" b="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Nếu hình chóp 1 có chiều cao </a:t>
            </a:r>
            <a:r>
              <a:rPr kumimoji="0" lang="en-US" sz="2800" i="1"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h</a:t>
            </a:r>
            <a:r>
              <a:rPr kumimoji="0" lang="en-US" sz="2800" i="1" u="none" strike="noStrike" cap="none" normalizeH="0" baseline="-2500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1</a:t>
            </a:r>
            <a:r>
              <a:rPr lang="en-US" sz="280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 </a:t>
            </a:r>
            <a:r>
              <a:rPr kumimoji="0" lang="en-US" sz="280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và diện tích đáy </a:t>
            </a:r>
            <a:r>
              <a:rPr kumimoji="0" lang="en-US" sz="280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S</a:t>
            </a:r>
            <a:r>
              <a:rPr kumimoji="0" lang="en-US" sz="2800" i="1" u="none" strike="noStrike" cap="none" normalizeH="0" baseline="-2500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1</a:t>
            </a:r>
            <a:r>
              <a:rPr lang="en-US" sz="2800" smtClean="0">
                <a:solidFill>
                  <a:srgbClr val="0000FF"/>
                </a:solidFill>
                <a:latin typeface="Varpada" charset="0"/>
                <a:ea typeface="Times New Roman" panose="02020603050405020304" pitchFamily="18" charset="0"/>
                <a:cs typeface="Times New Roman" panose="02020603050405020304" pitchFamily="18" charset="0"/>
                <a:sym typeface="Wingdings 2" panose="05020102010507070707" pitchFamily="18" charset="2"/>
              </a:rPr>
              <a:t> ,</a:t>
            </a:r>
            <a:r>
              <a:rPr kumimoji="0" lang="en-US" sz="280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 hình chóp 2 có chiều cao </a:t>
            </a:r>
            <a:r>
              <a:rPr kumimoji="0" lang="en-US" sz="2800" i="1"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h</a:t>
            </a:r>
            <a:r>
              <a:rPr kumimoji="0" lang="en-US" sz="2800" i="1" u="none" strike="noStrike" cap="none" normalizeH="0" baseline="-2500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2</a:t>
            </a:r>
            <a:r>
              <a:rPr lang="en-US" sz="280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 </a:t>
            </a:r>
            <a:r>
              <a:rPr kumimoji="0" lang="en-US" sz="280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và diện tích đáy </a:t>
            </a:r>
            <a:r>
              <a:rPr kumimoji="0" lang="en-US" sz="280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S</a:t>
            </a:r>
            <a:r>
              <a:rPr kumimoji="0" lang="en-US" sz="2800" i="1" u="none" strike="noStrike" cap="none" normalizeH="0" baseline="-2500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2</a:t>
            </a:r>
            <a:r>
              <a:rPr kumimoji="0" lang="en-US" sz="280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a:t> </a:t>
            </a:r>
            <a:r>
              <a:rPr kumimoji="0" lang="en-US" sz="280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sym typeface="Wingdings 2" panose="05020102010507070707" pitchFamily="18" charset="2"/>
              </a:rPr>
              <a:t>với </a:t>
            </a:r>
            <a:endParaRPr kumimoji="0" lang="en-US" sz="2800" i="0" u="none" strike="noStrike" cap="none" normalizeH="0" baseline="0" smtClean="0">
              <a:ln>
                <a:noFill/>
              </a:ln>
              <a:solidFill>
                <a:srgbClr val="0000CC"/>
              </a:solidFill>
              <a:effectLst/>
              <a:latin typeface="Varpada" charset="0"/>
              <a:ea typeface="Arial" panose="020B0604020202020204" pitchFamily="34" charset="0"/>
              <a:cs typeface="Times New Roman" panose="02020603050405020304" pitchFamily="18" charset="0"/>
              <a:sym typeface="Wingdings 2" panose="05020102010507070707" pitchFamily="18" charset="2"/>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27722611"/>
              </p:ext>
            </p:extLst>
          </p:nvPr>
        </p:nvGraphicFramePr>
        <p:xfrm>
          <a:off x="7637619" y="5354504"/>
          <a:ext cx="2183959" cy="448842"/>
        </p:xfrm>
        <a:graphic>
          <a:graphicData uri="http://schemas.openxmlformats.org/presentationml/2006/ole">
            <mc:AlternateContent xmlns:mc="http://schemas.openxmlformats.org/markup-compatibility/2006">
              <mc:Choice xmlns:v="urn:schemas-microsoft-com:vml" Requires="v">
                <p:oleObj spid="_x0000_s1092" name="Equation" r:id="rId6" imgW="1143000" imgH="228600" progId="Equation.DSMT4">
                  <p:embed/>
                </p:oleObj>
              </mc:Choice>
              <mc:Fallback>
                <p:oleObj name="Equation" r:id="rId6" imgW="1143000" imgH="228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7619" y="5354504"/>
                        <a:ext cx="2183959" cy="448842"/>
                      </a:xfrm>
                      <a:prstGeom prst="rect">
                        <a:avLst/>
                      </a:prstGeom>
                      <a:noFill/>
                    </p:spPr>
                  </p:pic>
                </p:oleObj>
              </mc:Fallback>
            </mc:AlternateContent>
          </a:graphicData>
        </a:graphic>
      </p:graphicFrame>
      <p:sp>
        <p:nvSpPr>
          <p:cNvPr id="16" name="Rectangle 9"/>
          <p:cNvSpPr>
            <a:spLocks noChangeArrowheads="1"/>
          </p:cNvSpPr>
          <p:nvPr/>
        </p:nvSpPr>
        <p:spPr bwMode="auto">
          <a:xfrm>
            <a:off x="246109" y="5870288"/>
            <a:ext cx="83856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rPr>
              <a:t>thì: </a:t>
            </a:r>
            <a:r>
              <a:rPr kumimoji="0" lang="en-US" sz="2800" b="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V</a:t>
            </a:r>
            <a:r>
              <a:rPr kumimoji="0" lang="en-US" sz="2800" b="0" i="1" u="none" strike="noStrike" cap="none" normalizeH="0" baseline="-2500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1</a:t>
            </a:r>
            <a:r>
              <a:rPr kumimoji="0" lang="en-US" sz="2800" b="0" i="1" u="none" strike="noStrike" cap="none" normalizeH="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 </a:t>
            </a:r>
            <a:r>
              <a:rPr kumimoji="0" lang="en-US" sz="2800" b="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V</a:t>
            </a:r>
            <a:r>
              <a:rPr kumimoji="0" lang="en-US" sz="2800" b="0" i="1" u="none" strike="noStrike" cap="none" normalizeH="0" baseline="-2500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2</a:t>
            </a:r>
            <a:r>
              <a:rPr kumimoji="0" lang="en-US" sz="2800" b="0" i="1" u="none" strike="noStrike" cap="none" normalizeH="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 </a:t>
            </a:r>
            <a:r>
              <a:rPr kumimoji="0" lang="en-US" sz="2800" b="0" i="1" u="none" strike="noStrike" cap="none" normalizeH="0" baseline="0" smtClean="0">
                <a:ln>
                  <a:noFill/>
                </a:ln>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a:t>= n.m</a:t>
            </a:r>
            <a:r>
              <a:rPr kumimoji="0" lang="en-US" sz="2800" b="0" i="0" u="none" strike="noStrike" cap="none" normalizeH="0" baseline="0" smtClean="0">
                <a:ln>
                  <a:noFill/>
                </a:ln>
                <a:solidFill>
                  <a:srgbClr val="0000FF"/>
                </a:solidFill>
                <a:effectLst/>
                <a:latin typeface="Varpada" charset="0"/>
                <a:ea typeface="Times New Roman" panose="02020603050405020304" pitchFamily="18" charset="0"/>
                <a:cs typeface="Times New Roman" panose="02020603050405020304" pitchFamily="18" charset="0"/>
              </a:rPr>
              <a:t>       (Tương tự đối với hình lăng trụ)</a:t>
            </a:r>
            <a:r>
              <a:rPr kumimoji="0" lang="en-US" sz="2800" b="0" i="0" u="none" strike="noStrike" cap="none" normalizeH="0" baseline="0" smtClean="0">
                <a:ln>
                  <a:noFill/>
                </a:ln>
                <a:solidFill>
                  <a:schemeClr val="tx1"/>
                </a:solidFill>
                <a:effectLst/>
              </a:rPr>
              <a:t> </a:t>
            </a:r>
            <a:endParaRPr kumimoji="0" lang="en-US" sz="2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p:nvPr/>
        </p:nvSpPr>
        <p:spPr>
          <a:xfrm>
            <a:off x="346665" y="640053"/>
            <a:ext cx="6096000" cy="523220"/>
          </a:xfrm>
          <a:prstGeom prst="rect">
            <a:avLst/>
          </a:prstGeom>
        </p:spPr>
        <p:txBody>
          <a:bodyPr>
            <a:spAutoFit/>
          </a:bodyPr>
          <a:lstStyle/>
          <a:p>
            <a:pPr indent="90170"/>
            <a:r>
              <a:rPr lang="en-US" sz="2800" b="1" dirty="0">
                <a:solidFill>
                  <a:srgbClr val="FF0000"/>
                </a:solidFill>
                <a:latin typeface="Varpada"/>
                <a:ea typeface="Times New Roman" panose="02020603050405020304" pitchFamily="18" charset="0"/>
              </a:rPr>
              <a:t>A</a:t>
            </a:r>
            <a:r>
              <a:rPr lang="en-US" sz="2800" b="1" dirty="0" smtClean="0">
                <a:solidFill>
                  <a:srgbClr val="FF0000"/>
                </a:solidFill>
                <a:effectLst/>
                <a:latin typeface="Varpada"/>
                <a:ea typeface="Times New Roman" panose="02020603050405020304" pitchFamily="18" charset="0"/>
              </a:rPr>
              <a:t>. LÝ THUYẾT </a:t>
            </a:r>
            <a:endParaRPr lang="en-US" sz="2800" dirty="0" smtClean="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512826" y="1053773"/>
            <a:ext cx="3234219" cy="584775"/>
          </a:xfrm>
          <a:prstGeom prst="rect">
            <a:avLst/>
          </a:prstGeom>
        </p:spPr>
        <p:txBody>
          <a:bodyPr wrap="none">
            <a:spAutoFit/>
          </a:bodyPr>
          <a:lstStyle/>
          <a:p>
            <a:pPr indent="270510"/>
            <a:r>
              <a:rPr lang="en-US" sz="3200" b="1">
                <a:solidFill>
                  <a:srgbClr val="0000CC"/>
                </a:solidFill>
                <a:latin typeface="Varpada"/>
                <a:ea typeface="Times New Roman" panose="02020603050405020304" pitchFamily="18" charset="0"/>
                <a:sym typeface="Wingdings 2" panose="05020102010507070707" pitchFamily="18" charset="2"/>
              </a:rPr>
              <a:t></a:t>
            </a:r>
            <a:r>
              <a:rPr lang="nl-NL" sz="3200" b="1">
                <a:solidFill>
                  <a:srgbClr val="0000CC"/>
                </a:solidFill>
                <a:latin typeface="Varpada"/>
                <a:ea typeface="Times New Roman" panose="02020603050405020304" pitchFamily="18" charset="0"/>
              </a:rPr>
              <a:t>1. Tính chất:</a:t>
            </a:r>
            <a:endParaRPr lang="en-US" sz="320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4610070" y="2699583"/>
                <a:ext cx="5042984" cy="906530"/>
              </a:xfrm>
              <a:prstGeom prst="rect">
                <a:avLst/>
              </a:prstGeom>
            </p:spPr>
            <p:txBody>
              <a:bodyPr wrap="none">
                <a:spAutoFit/>
              </a:bodyPr>
              <a:lstStyle/>
              <a:p>
                <a:r>
                  <a:rPr lang="fr-FR" sz="3200">
                    <a:latin typeface="Times New Roman" panose="02020603050405020304" pitchFamily="18" charset="0"/>
                    <a:ea typeface="Times New Roman" panose="02020603050405020304" pitchFamily="18" charset="0"/>
                  </a:rPr>
                  <a:t> </a:t>
                </a:r>
                <a:r>
                  <a:rPr lang="fr-FR" sz="3200" smtClean="0">
                    <a:solidFill>
                      <a:srgbClr val="0033CC"/>
                    </a:solidFill>
                    <a:latin typeface="Times New Roman" panose="02020603050405020304" pitchFamily="18" charset="0"/>
                    <a:ea typeface="Times New Roman" panose="02020603050405020304" pitchFamily="18" charset="0"/>
                  </a:rPr>
                  <a:t>Khi </a:t>
                </a:r>
                <a:r>
                  <a:rPr lang="fr-FR" sz="3200">
                    <a:solidFill>
                      <a:srgbClr val="0033CC"/>
                    </a:solidFill>
                    <a:latin typeface="Times New Roman" panose="02020603050405020304" pitchFamily="18" charset="0"/>
                    <a:ea typeface="Times New Roman" panose="02020603050405020304" pitchFamily="18" charset="0"/>
                  </a:rPr>
                  <a:t>đó: </a:t>
                </a:r>
                <a14:m>
                  <m:oMath xmlns:m="http://schemas.openxmlformats.org/officeDocument/2006/math">
                    <m:f>
                      <m:fPr>
                        <m:ctrlPr>
                          <a:rPr lang="en-US" sz="3200" i="1">
                            <a:solidFill>
                              <a:srgbClr val="0033CC"/>
                            </a:solidFill>
                            <a:latin typeface="Cambria Math" panose="02040503050406030204" pitchFamily="18" charset="0"/>
                            <a:ea typeface="Times New Roman" panose="02020603050405020304" pitchFamily="18" charset="0"/>
                          </a:rPr>
                        </m:ctrlPr>
                      </m:fPr>
                      <m:num>
                        <m:sSub>
                          <m:sSubPr>
                            <m:ctrlPr>
                              <a:rPr lang="en-US" sz="3200" i="1">
                                <a:solidFill>
                                  <a:srgbClr val="0033CC"/>
                                </a:solidFill>
                                <a:latin typeface="Cambria Math" panose="02040503050406030204" pitchFamily="18" charset="0"/>
                                <a:ea typeface="Times New Roman" panose="02020603050405020304" pitchFamily="18" charset="0"/>
                              </a:rPr>
                            </m:ctrlPr>
                          </m:sSubPr>
                          <m:e>
                            <m:r>
                              <a:rPr lang="fr-FR" sz="3200" i="1">
                                <a:solidFill>
                                  <a:srgbClr val="0033CC"/>
                                </a:solidFill>
                                <a:latin typeface="Cambria Math" panose="02040503050406030204" pitchFamily="18" charset="0"/>
                                <a:ea typeface="Times New Roman" panose="02020603050405020304" pitchFamily="18" charset="0"/>
                              </a:rPr>
                              <m:t>𝑉</m:t>
                            </m:r>
                          </m:e>
                          <m:sub>
                            <m:r>
                              <a:rPr lang="fr-FR" sz="3200" i="1">
                                <a:solidFill>
                                  <a:srgbClr val="0033CC"/>
                                </a:solidFill>
                                <a:latin typeface="Cambria Math" panose="02040503050406030204" pitchFamily="18" charset="0"/>
                                <a:ea typeface="Times New Roman" panose="02020603050405020304" pitchFamily="18" charset="0"/>
                              </a:rPr>
                              <m:t>𝐴𝐵𝐶</m:t>
                            </m:r>
                            <m:r>
                              <a:rPr lang="fr-FR" sz="3200" i="1">
                                <a:solidFill>
                                  <a:srgbClr val="0033CC"/>
                                </a:solidFill>
                                <a:latin typeface="Cambria Math" panose="02040503050406030204" pitchFamily="18" charset="0"/>
                                <a:ea typeface="Times New Roman" panose="02020603050405020304" pitchFamily="18" charset="0"/>
                              </a:rPr>
                              <m:t>.</m:t>
                            </m:r>
                            <m:r>
                              <a:rPr lang="fr-FR" sz="3200" i="1">
                                <a:solidFill>
                                  <a:srgbClr val="0033CC"/>
                                </a:solidFill>
                                <a:latin typeface="Cambria Math" panose="02040503050406030204" pitchFamily="18" charset="0"/>
                                <a:ea typeface="Times New Roman" panose="02020603050405020304" pitchFamily="18" charset="0"/>
                              </a:rPr>
                              <m:t>𝑀𝑁𝑃</m:t>
                            </m:r>
                          </m:sub>
                        </m:sSub>
                      </m:num>
                      <m:den>
                        <m:sSub>
                          <m:sSubPr>
                            <m:ctrlPr>
                              <a:rPr lang="en-US" sz="3200" i="1">
                                <a:solidFill>
                                  <a:srgbClr val="0033CC"/>
                                </a:solidFill>
                                <a:latin typeface="Cambria Math" panose="02040503050406030204" pitchFamily="18" charset="0"/>
                                <a:ea typeface="Times New Roman" panose="02020603050405020304" pitchFamily="18" charset="0"/>
                              </a:rPr>
                            </m:ctrlPr>
                          </m:sSubPr>
                          <m:e>
                            <m:r>
                              <a:rPr lang="fr-FR" sz="3200" i="1">
                                <a:solidFill>
                                  <a:srgbClr val="0033CC"/>
                                </a:solidFill>
                                <a:latin typeface="Cambria Math" panose="02040503050406030204" pitchFamily="18" charset="0"/>
                                <a:ea typeface="Times New Roman" panose="02020603050405020304" pitchFamily="18" charset="0"/>
                              </a:rPr>
                              <m:t>𝑉</m:t>
                            </m:r>
                          </m:e>
                          <m:sub>
                            <m:r>
                              <a:rPr lang="fr-FR" sz="3200" i="1">
                                <a:solidFill>
                                  <a:srgbClr val="0033CC"/>
                                </a:solidFill>
                                <a:latin typeface="Cambria Math" panose="02040503050406030204" pitchFamily="18" charset="0"/>
                                <a:ea typeface="Times New Roman" panose="02020603050405020304" pitchFamily="18" charset="0"/>
                              </a:rPr>
                              <m:t>𝐴𝐵𝐶</m:t>
                            </m:r>
                            <m:r>
                              <a:rPr lang="fr-FR" sz="3200" i="1">
                                <a:solidFill>
                                  <a:srgbClr val="0033CC"/>
                                </a:solidFill>
                                <a:latin typeface="Cambria Math" panose="02040503050406030204" pitchFamily="18" charset="0"/>
                                <a:ea typeface="Times New Roman" panose="02020603050405020304" pitchFamily="18" charset="0"/>
                              </a:rPr>
                              <m:t>.</m:t>
                            </m:r>
                            <m:sSub>
                              <m:sSubPr>
                                <m:ctrlPr>
                                  <a:rPr lang="en-US" sz="3200" i="1">
                                    <a:solidFill>
                                      <a:srgbClr val="0033CC"/>
                                    </a:solidFill>
                                    <a:latin typeface="Cambria Math" panose="02040503050406030204" pitchFamily="18" charset="0"/>
                                    <a:ea typeface="Times New Roman" panose="02020603050405020304" pitchFamily="18" charset="0"/>
                                  </a:rPr>
                                </m:ctrlPr>
                              </m:sSubPr>
                              <m:e>
                                <m:r>
                                  <a:rPr lang="fr-FR" sz="3200" i="1">
                                    <a:solidFill>
                                      <a:srgbClr val="0033CC"/>
                                    </a:solidFill>
                                    <a:latin typeface="Cambria Math" panose="02040503050406030204" pitchFamily="18" charset="0"/>
                                    <a:ea typeface="Times New Roman" panose="02020603050405020304" pitchFamily="18" charset="0"/>
                                  </a:rPr>
                                  <m:t>𝐴</m:t>
                                </m:r>
                              </m:e>
                              <m:sub>
                                <m:r>
                                  <a:rPr lang="fr-FR" sz="3200" i="1">
                                    <a:solidFill>
                                      <a:srgbClr val="0033CC"/>
                                    </a:solidFill>
                                    <a:latin typeface="Cambria Math" panose="02040503050406030204" pitchFamily="18" charset="0"/>
                                    <a:ea typeface="Times New Roman" panose="02020603050405020304" pitchFamily="18" charset="0"/>
                                  </a:rPr>
                                  <m:t>1</m:t>
                                </m:r>
                              </m:sub>
                            </m:sSub>
                            <m:sSub>
                              <m:sSubPr>
                                <m:ctrlPr>
                                  <a:rPr lang="en-US" sz="3200" i="1">
                                    <a:solidFill>
                                      <a:srgbClr val="0033CC"/>
                                    </a:solidFill>
                                    <a:latin typeface="Cambria Math" panose="02040503050406030204" pitchFamily="18" charset="0"/>
                                    <a:ea typeface="Times New Roman" panose="02020603050405020304" pitchFamily="18" charset="0"/>
                                  </a:rPr>
                                </m:ctrlPr>
                              </m:sSubPr>
                              <m:e>
                                <m:r>
                                  <a:rPr lang="fr-FR" sz="3200" i="1">
                                    <a:solidFill>
                                      <a:srgbClr val="0033CC"/>
                                    </a:solidFill>
                                    <a:latin typeface="Cambria Math" panose="02040503050406030204" pitchFamily="18" charset="0"/>
                                    <a:ea typeface="Times New Roman" panose="02020603050405020304" pitchFamily="18" charset="0"/>
                                  </a:rPr>
                                  <m:t>𝐵</m:t>
                                </m:r>
                              </m:e>
                              <m:sub>
                                <m:r>
                                  <a:rPr lang="fr-FR" sz="3200" i="1">
                                    <a:solidFill>
                                      <a:srgbClr val="0033CC"/>
                                    </a:solidFill>
                                    <a:latin typeface="Cambria Math" panose="02040503050406030204" pitchFamily="18" charset="0"/>
                                    <a:ea typeface="Times New Roman" panose="02020603050405020304" pitchFamily="18" charset="0"/>
                                  </a:rPr>
                                  <m:t>1</m:t>
                                </m:r>
                              </m:sub>
                            </m:sSub>
                            <m:sSub>
                              <m:sSubPr>
                                <m:ctrlPr>
                                  <a:rPr lang="en-US" sz="3200" i="1">
                                    <a:solidFill>
                                      <a:srgbClr val="0033CC"/>
                                    </a:solidFill>
                                    <a:latin typeface="Cambria Math" panose="02040503050406030204" pitchFamily="18" charset="0"/>
                                    <a:ea typeface="Times New Roman" panose="02020603050405020304" pitchFamily="18" charset="0"/>
                                  </a:rPr>
                                </m:ctrlPr>
                              </m:sSubPr>
                              <m:e>
                                <m:r>
                                  <a:rPr lang="fr-FR" sz="3200" i="1">
                                    <a:solidFill>
                                      <a:srgbClr val="0033CC"/>
                                    </a:solidFill>
                                    <a:latin typeface="Cambria Math" panose="02040503050406030204" pitchFamily="18" charset="0"/>
                                    <a:ea typeface="Times New Roman" panose="02020603050405020304" pitchFamily="18" charset="0"/>
                                  </a:rPr>
                                  <m:t>𝐶</m:t>
                                </m:r>
                              </m:e>
                              <m:sub>
                                <m:r>
                                  <a:rPr lang="fr-FR" sz="3200" i="1">
                                    <a:solidFill>
                                      <a:srgbClr val="0033CC"/>
                                    </a:solidFill>
                                    <a:latin typeface="Cambria Math" panose="02040503050406030204" pitchFamily="18" charset="0"/>
                                    <a:ea typeface="Times New Roman" panose="02020603050405020304" pitchFamily="18" charset="0"/>
                                  </a:rPr>
                                  <m:t>1</m:t>
                                </m:r>
                              </m:sub>
                            </m:sSub>
                          </m:sub>
                        </m:sSub>
                      </m:den>
                    </m:f>
                    <m:r>
                      <a:rPr lang="fr-FR" sz="3200" i="1">
                        <a:solidFill>
                          <a:srgbClr val="0033CC"/>
                        </a:solidFill>
                        <a:latin typeface="Cambria Math" panose="02040503050406030204" pitchFamily="18" charset="0"/>
                        <a:ea typeface="Times New Roman" panose="02020603050405020304" pitchFamily="18" charset="0"/>
                      </a:rPr>
                      <m:t>=</m:t>
                    </m:r>
                    <m:f>
                      <m:fPr>
                        <m:ctrlPr>
                          <a:rPr lang="en-US" sz="3200" i="1">
                            <a:solidFill>
                              <a:srgbClr val="0033CC"/>
                            </a:solidFill>
                            <a:latin typeface="Cambria Math" panose="02040503050406030204" pitchFamily="18" charset="0"/>
                            <a:ea typeface="Times New Roman" panose="02020603050405020304" pitchFamily="18" charset="0"/>
                          </a:rPr>
                        </m:ctrlPr>
                      </m:fPr>
                      <m:num>
                        <m:r>
                          <a:rPr lang="fr-FR" sz="3200" i="1">
                            <a:solidFill>
                              <a:srgbClr val="0033CC"/>
                            </a:solidFill>
                            <a:latin typeface="Cambria Math" panose="02040503050406030204" pitchFamily="18" charset="0"/>
                            <a:ea typeface="Times New Roman" panose="02020603050405020304" pitchFamily="18" charset="0"/>
                          </a:rPr>
                          <m:t>𝑥</m:t>
                        </m:r>
                        <m:r>
                          <a:rPr lang="fr-FR" sz="3200" i="1">
                            <a:solidFill>
                              <a:srgbClr val="0033CC"/>
                            </a:solidFill>
                            <a:latin typeface="Cambria Math" panose="02040503050406030204" pitchFamily="18" charset="0"/>
                            <a:ea typeface="Times New Roman" panose="02020603050405020304" pitchFamily="18" charset="0"/>
                          </a:rPr>
                          <m:t>+</m:t>
                        </m:r>
                        <m:r>
                          <a:rPr lang="fr-FR" sz="3200" i="1">
                            <a:solidFill>
                              <a:srgbClr val="0033CC"/>
                            </a:solidFill>
                            <a:latin typeface="Cambria Math" panose="02040503050406030204" pitchFamily="18" charset="0"/>
                            <a:ea typeface="Times New Roman" panose="02020603050405020304" pitchFamily="18" charset="0"/>
                          </a:rPr>
                          <m:t>𝑦</m:t>
                        </m:r>
                        <m:r>
                          <a:rPr lang="fr-FR" sz="3200" i="1">
                            <a:solidFill>
                              <a:srgbClr val="0033CC"/>
                            </a:solidFill>
                            <a:latin typeface="Cambria Math" panose="02040503050406030204" pitchFamily="18" charset="0"/>
                            <a:ea typeface="Times New Roman" panose="02020603050405020304" pitchFamily="18" charset="0"/>
                          </a:rPr>
                          <m:t>+</m:t>
                        </m:r>
                        <m:r>
                          <a:rPr lang="fr-FR" sz="3200" i="1">
                            <a:solidFill>
                              <a:srgbClr val="0033CC"/>
                            </a:solidFill>
                            <a:latin typeface="Cambria Math" panose="02040503050406030204" pitchFamily="18" charset="0"/>
                            <a:ea typeface="Times New Roman" panose="02020603050405020304" pitchFamily="18" charset="0"/>
                          </a:rPr>
                          <m:t>𝑧</m:t>
                        </m:r>
                      </m:num>
                      <m:den>
                        <m:r>
                          <a:rPr lang="fr-FR" sz="3200" i="1">
                            <a:solidFill>
                              <a:srgbClr val="0033CC"/>
                            </a:solidFill>
                            <a:latin typeface="Cambria Math" panose="02040503050406030204" pitchFamily="18" charset="0"/>
                            <a:ea typeface="Times New Roman" panose="02020603050405020304" pitchFamily="18" charset="0"/>
                          </a:rPr>
                          <m:t>3</m:t>
                        </m:r>
                      </m:den>
                    </m:f>
                  </m:oMath>
                </a14:m>
                <a:r>
                  <a:rPr lang="fr-FR" sz="3200">
                    <a:solidFill>
                      <a:srgbClr val="0033CC"/>
                    </a:solidFill>
                    <a:latin typeface="Times New Roman" panose="02020603050405020304" pitchFamily="18" charset="0"/>
                    <a:ea typeface="Times New Roman" panose="02020603050405020304" pitchFamily="18" charset="0"/>
                  </a:rPr>
                  <a:t>.</a:t>
                </a:r>
                <a:endParaRPr lang="en-US" sz="3200">
                  <a:solidFill>
                    <a:srgbClr val="0033CC"/>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4610070" y="2699583"/>
                <a:ext cx="5042984" cy="906530"/>
              </a:xfrm>
              <a:prstGeom prst="rect">
                <a:avLst/>
              </a:prstGeom>
              <a:blipFill rotWithShape="0">
                <a:blip r:embed="rId8"/>
                <a:stretch>
                  <a:fillRect l="-966" r="-2053"/>
                </a:stretch>
              </a:blipFill>
            </p:spPr>
            <p:txBody>
              <a:bodyPr/>
              <a:lstStyle/>
              <a:p>
                <a:r>
                  <a:rPr lang="en-US">
                    <a:noFill/>
                  </a:rPr>
                  <a:t> </a:t>
                </a:r>
              </a:p>
            </p:txBody>
          </p:sp>
        </mc:Fallback>
      </mc:AlternateContent>
      <p:sp>
        <p:nvSpPr>
          <p:cNvPr id="12" name="Left Arrow 11">
            <a:hlinkClick r:id="rId9"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3" name="Right Arrow 12">
            <a:hlinkClick r:id="rId10"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C747A885-F2D1-409F-9DDA-9CB0AA9B9FF6}"/>
              </a:ext>
            </a:extLst>
          </p:cNvPr>
          <p:cNvSpPr>
            <a:spLocks noChangeArrowheads="1"/>
          </p:cNvSpPr>
          <p:nvPr/>
        </p:nvSpPr>
        <p:spPr bwMode="auto">
          <a:xfrm>
            <a:off x="264618" y="45091"/>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21"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771" y="110986"/>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06369" y="120693"/>
            <a:ext cx="11050075"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3200" b="1" dirty="0" smtClean="0">
                <a:solidFill>
                  <a:srgbClr val="FF0000"/>
                </a:solidFill>
                <a:latin typeface="Times New Roman" panose="02020603050405020304" pitchFamily="18" charset="0"/>
                <a:cs typeface="Times New Roman" panose="02020603050405020304" pitchFamily="18" charset="0"/>
              </a:rPr>
              <a:t> 27</a:t>
            </a:r>
            <a:r>
              <a:rPr lang="en-US" sz="3200" b="1" dirty="0" smtClean="0">
                <a:solidFill>
                  <a:srgbClr val="FF0000"/>
                </a:solidFill>
                <a:latin typeface="Times New Roman" panose="02020603050405020304" pitchFamily="18" charset="0"/>
                <a:cs typeface="Times New Roman" panose="02020603050405020304" pitchFamily="18" charset="0"/>
              </a:rPr>
              <a:t>. TỶ SỐ THỂ TÍCH KHỐI ĐA DIỆN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3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8" presetClass="emph" presetSubtype="0" repeatCount="indefinite" fill="hold" nodeType="withEffect">
                                  <p:stCondLst>
                                    <p:cond delay="0"/>
                                  </p:stCondLst>
                                  <p:childTnLst>
                                    <p:animRot by="21600000">
                                      <p:cBhvr>
                                        <p:cTn id="39"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P spid="16"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28283" y="2187185"/>
                <a:ext cx="11153111" cy="2084032"/>
              </a:xfrm>
              <a:prstGeom prst="rect">
                <a:avLst/>
              </a:prstGeom>
            </p:spPr>
            <p:txBody>
              <a:bodyPr wrap="square">
                <a:spAutoFit/>
              </a:bodyPr>
              <a:lstStyle/>
              <a:p>
                <a:pPr indent="90170">
                  <a:lnSpc>
                    <a:spcPct val="115000"/>
                  </a:lnSpc>
                  <a:tabLst>
                    <a:tab pos="630555" algn="l"/>
                  </a:tabLst>
                </a:pPr>
                <a:r>
                  <a:rPr lang="en-US" sz="3200" dirty="0" smtClean="0">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𝑆𝐴𝐶</m:t>
                        </m:r>
                      </m:e>
                    </m:d>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𝐺</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𝐶</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𝑆𝑂</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𝐺</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rPr>
                                  <m:t>′</m:t>
                                </m:r>
                              </m:sup>
                            </m:sSup>
                          </m:num>
                          <m:den>
                            <m:r>
                              <a:rPr lang="en-US" sz="3200" i="1">
                                <a:latin typeface="Cambria Math" panose="02040503050406030204" pitchFamily="18" charset="0"/>
                                <a:ea typeface="Times New Roman" panose="02020603050405020304" pitchFamily="18" charset="0"/>
                              </a:rPr>
                              <m:t>​</m:t>
                            </m:r>
                          </m:den>
                        </m:f>
                      </m:num>
                      <m:den>
                        <m:r>
                          <a:rPr lang="en-US" sz="3200" i="1">
                            <a:latin typeface="Cambria Math" panose="02040503050406030204" pitchFamily="18" charset="0"/>
                            <a:ea typeface="Times New Roman" panose="02020603050405020304" pitchFamily="18" charset="0"/>
                          </a:rPr>
                          <m:t>𝐵𝐷</m:t>
                        </m:r>
                      </m:den>
                    </m:f>
                  </m:oMath>
                </a14:m>
                <a:endParaRPr lang="en-US" sz="3200" i="1" smtClean="0">
                  <a:latin typeface="Cambria Math" panose="02040503050406030204" pitchFamily="18" charset="0"/>
                  <a:ea typeface="Times New Roman" panose="02020603050405020304" pitchFamily="18" charset="0"/>
                </a:endParaRPr>
              </a:p>
              <a:p>
                <a:pPr indent="90170">
                  <a:lnSpc>
                    <a:spcPct val="115000"/>
                  </a:lnSpc>
                  <a:tabLst>
                    <a:tab pos="630555" algn="l"/>
                  </a:tabLst>
                </a:pP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𝑆𝐺</m:t>
                        </m:r>
                      </m:num>
                      <m:den>
                        <m:r>
                          <a:rPr lang="en-US" sz="3200" i="1">
                            <a:latin typeface="Cambria Math" panose="02040503050406030204" pitchFamily="18" charset="0"/>
                            <a:ea typeface="Times New Roman" panose="02020603050405020304" pitchFamily="18" charset="0"/>
                          </a:rPr>
                          <m:t>𝑆𝑂</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rPr>
                              <m:t>′</m:t>
                            </m:r>
                          </m:sup>
                        </m:sSup>
                      </m:num>
                      <m:den>
                        <m:r>
                          <a:rPr lang="en-US" sz="3200" i="1">
                            <a:latin typeface="Cambria Math" panose="02040503050406030204" pitchFamily="18" charset="0"/>
                            <a:ea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628283" y="2187185"/>
                <a:ext cx="11153111" cy="2084032"/>
              </a:xfrm>
              <a:prstGeom prst="rect">
                <a:avLst/>
              </a:prstGeom>
              <a:blipFill rotWithShape="0">
                <a:blip r:embed="rId2"/>
                <a:stretch>
                  <a:fillRect l="-546" b="-3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9964" y="5599332"/>
                <a:ext cx="8869992" cy="613245"/>
              </a:xfrm>
              <a:prstGeom prst="rect">
                <a:avLst/>
              </a:prstGeom>
            </p:spPr>
            <p:txBody>
              <a:bodyPr wrap="none">
                <a:spAutoFit/>
              </a:bodyPr>
              <a:lstStyle/>
              <a:p>
                <a:pPr indent="90170">
                  <a:lnSpc>
                    <a:spcPct val="115000"/>
                  </a:lnSpc>
                  <a:tabLst>
                    <a:tab pos="630555" algn="l"/>
                  </a:tabLst>
                </a:pPr>
                <a:r>
                  <a:rPr lang="en-US" sz="3200" dirty="0" err="1">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𝛥</m:t>
                    </m:r>
                    <m:r>
                      <a:rPr lang="en-US" sz="3200" i="1">
                        <a:latin typeface="Cambria Math" panose="02040503050406030204" pitchFamily="18" charset="0"/>
                        <a:ea typeface="Times New Roman" panose="02020603050405020304" pitchFamily="18" charset="0"/>
                      </a:rPr>
                      <m:t>𝑆𝐴𝐶</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𝐶</m:t>
                        </m:r>
                      </m:e>
                      <m:sup>
                        <m:r>
                          <a:rPr lang="en-US" sz="3200" i="1">
                            <a:latin typeface="Cambria Math" panose="02040503050406030204" pitchFamily="18" charset="0"/>
                            <a:ea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𝑆𝐶</m:t>
                    </m:r>
                  </m:oMath>
                </a14:m>
                <a:r>
                  <a:rPr lang="en-US" sz="3200" dirty="0">
                    <a:latin typeface="Times New Roman" panose="02020603050405020304" pitchFamily="18" charset="0"/>
                    <a:ea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59964" y="5599332"/>
                <a:ext cx="8869992" cy="613245"/>
              </a:xfrm>
              <a:prstGeom prst="rect">
                <a:avLst/>
              </a:prstGeom>
              <a:blipFill rotWithShape="0">
                <a:blip r:embed="rId3"/>
                <a:stretch>
                  <a:fillRect l="-687" t="-9000" r="-825"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3932" y="4113408"/>
                <a:ext cx="11807455" cy="1585434"/>
              </a:xfrm>
              <a:prstGeom prst="rect">
                <a:avLst/>
              </a:prstGeom>
            </p:spPr>
            <p:txBody>
              <a:bodyPr wrap="square">
                <a:spAutoFit/>
              </a:bodyPr>
              <a:lstStyle/>
              <a:p>
                <a:pPr indent="90170">
                  <a:lnSpc>
                    <a:spcPct val="115000"/>
                  </a:lnSpc>
                  <a:tabLst>
                    <a:tab pos="630555" algn="l"/>
                  </a:tabLst>
                </a:pPr>
                <a:r>
                  <a:rPr lang="en-US" sz="3200" dirty="0" smtClean="0">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𝛥</m:t>
                    </m:r>
                    <m:r>
                      <a:rPr lang="en-US" sz="3200" i="1">
                        <a:latin typeface="Cambria Math" panose="02040503050406030204" pitchFamily="18" charset="0"/>
                        <a:ea typeface="Times New Roman" panose="02020603050405020304" pitchFamily="18" charset="0"/>
                      </a:rPr>
                      <m:t>𝑆𝐴𝐶</m:t>
                    </m:r>
                  </m:oMath>
                </a14:m>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oMath>
                </a14:m>
                <a:endParaRPr lang="vi-VN" sz="3200" i="1" dirty="0" smtClean="0">
                  <a:latin typeface="Cambria Math"/>
                  <a:ea typeface="Times New Roman" panose="02020603050405020304" pitchFamily="18" charset="0"/>
                </a:endParaRPr>
              </a:p>
              <a:p>
                <a:pPr indent="90170">
                  <a:lnSpc>
                    <a:spcPct val="115000"/>
                  </a:lnSpc>
                  <a:tabLst>
                    <a:tab pos="630555" algn="l"/>
                  </a:tabLst>
                </a:pP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𝑆𝑂</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2</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63932" y="4113408"/>
                <a:ext cx="11807455" cy="1585434"/>
              </a:xfrm>
              <a:prstGeom prst="rect">
                <a:avLst/>
              </a:prstGeom>
              <a:blipFill rotWithShape="0">
                <a:blip r:embed="rId4"/>
                <a:stretch>
                  <a:fillRect l="-568" t="-769"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8587" y="5911748"/>
                <a:ext cx="7643311" cy="967060"/>
              </a:xfrm>
              <a:prstGeom prst="rect">
                <a:avLst/>
              </a:prstGeom>
            </p:spPr>
            <p:txBody>
              <a:bodyPr wrap="none">
                <a:spAutoFit/>
              </a:bodyPr>
              <a:lstStyle/>
              <a:p>
                <a:pPr indent="90170">
                  <a:lnSpc>
                    <a:spcPct val="115000"/>
                  </a:lnSpc>
                  <a:tabLst>
                    <a:tab pos="630555" algn="l"/>
                  </a:tabLst>
                </a:pP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𝑆𝐴𝐵𝐶𝐷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𝐴𝐵𝐶𝐷</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𝑆𝑂</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6</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768587" y="5911748"/>
                <a:ext cx="7643311" cy="967060"/>
              </a:xfrm>
              <a:prstGeom prst="rect">
                <a:avLst/>
              </a:prstGeom>
              <a:blipFill rotWithShape="0">
                <a:blip r:embed="rId5"/>
                <a:stretch>
                  <a:fillRect r="-1116" b="-8228"/>
                </a:stretch>
              </a:blipFill>
            </p:spPr>
            <p:txBody>
              <a:bodyPr/>
              <a:lstStyle/>
              <a:p>
                <a:r>
                  <a:rPr lang="en-US">
                    <a:noFill/>
                  </a:rPr>
                  <a:t> </a:t>
                </a:r>
              </a:p>
            </p:txBody>
          </p:sp>
        </mc:Fallback>
      </mc:AlternateContent>
      <p:pic>
        <p:nvPicPr>
          <p:cNvPr id="7" name="Picture 6" descr="non chop tu giac de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9650" y="3328168"/>
            <a:ext cx="2962044" cy="2428973"/>
          </a:xfrm>
          <a:prstGeom prst="rect">
            <a:avLst/>
          </a:prstGeom>
          <a:noFill/>
          <a:ln>
            <a:noFill/>
          </a:ln>
        </p:spPr>
      </p:pic>
      <p:sp>
        <p:nvSpPr>
          <p:cNvPr id="8" name="Oval 7"/>
          <p:cNvSpPr/>
          <p:nvPr/>
        </p:nvSpPr>
        <p:spPr>
          <a:xfrm>
            <a:off x="1221809" y="1879899"/>
            <a:ext cx="665018" cy="674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932" y="2683425"/>
            <a:ext cx="2614818" cy="584775"/>
          </a:xfrm>
          <a:prstGeom prst="rect">
            <a:avLst/>
          </a:prstGeom>
        </p:spPr>
        <p:txBody>
          <a:bodyPr wrap="none">
            <a:spAutoFit/>
          </a:bodyPr>
          <a:lstStyle/>
          <a:p>
            <a:r>
              <a:rPr lang="en-US" sz="3200" b="1" dirty="0" err="1">
                <a:solidFill>
                  <a:srgbClr val="0070C0"/>
                </a:solidFill>
                <a:latin typeface="Calibri" panose="020F0502020204030204" pitchFamily="34" charset="0"/>
              </a:rPr>
              <a:t>Lời</a:t>
            </a:r>
            <a:r>
              <a:rPr lang="en-US" sz="3200" b="1" dirty="0">
                <a:solidFill>
                  <a:srgbClr val="0070C0"/>
                </a:solidFill>
                <a:latin typeface="Calibri" panose="020F0502020204030204" pitchFamily="34" charset="0"/>
              </a:rPr>
              <a:t> </a:t>
            </a:r>
            <a:r>
              <a:rPr lang="en-US" sz="3200" b="1" dirty="0" err="1">
                <a:solidFill>
                  <a:srgbClr val="0070C0"/>
                </a:solidFill>
                <a:latin typeface="Calibri" panose="020F0502020204030204" pitchFamily="34" charset="0"/>
              </a:rPr>
              <a:t>giải</a:t>
            </a:r>
            <a:r>
              <a:rPr lang="en-US" sz="3200" b="1" dirty="0">
                <a:solidFill>
                  <a:srgbClr val="0070C0"/>
                </a:solidFill>
                <a:latin typeface="Calibri" panose="020F0502020204030204" pitchFamily="34" charset="0"/>
              </a:rPr>
              <a:t> </a:t>
            </a:r>
            <a:r>
              <a:rPr lang="vi-VN" sz="3200" b="1" dirty="0" smtClean="0">
                <a:solidFill>
                  <a:srgbClr val="0070C0"/>
                </a:solidFill>
                <a:latin typeface="Calibri" panose="020F0502020204030204" pitchFamily="34" charset="0"/>
              </a:rPr>
              <a:t>( </a:t>
            </a:r>
            <a:r>
              <a:rPr lang="vi-VN" sz="3200" b="1" i="1" dirty="0" smtClean="0">
                <a:solidFill>
                  <a:srgbClr val="0070C0"/>
                </a:solidFill>
                <a:latin typeface="Calibri" panose="020F0502020204030204" pitchFamily="34" charset="0"/>
              </a:rPr>
              <a:t>tiếp</a:t>
            </a:r>
            <a:r>
              <a:rPr lang="vi-VN" sz="3200" b="1" dirty="0" smtClean="0">
                <a:solidFill>
                  <a:srgbClr val="0070C0"/>
                </a:solidFill>
                <a:latin typeface="Calibri" panose="020F0502020204030204" pitchFamily="34" charset="0"/>
              </a:rPr>
              <a:t> )</a:t>
            </a:r>
            <a:endParaRPr lang="en-US" sz="3200" dirty="0">
              <a:solidFill>
                <a:srgbClr val="0070C0"/>
              </a:solidFill>
            </a:endParaRPr>
          </a:p>
        </p:txBody>
      </p:sp>
      <p:sp>
        <p:nvSpPr>
          <p:cNvPr id="10" name="Rectangle 9"/>
          <p:cNvSpPr/>
          <p:nvPr/>
        </p:nvSpPr>
        <p:spPr>
          <a:xfrm>
            <a:off x="0" y="0"/>
            <a:ext cx="1221809"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3</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11" name="Rectangle 10"/>
              <p:cNvSpPr/>
              <p:nvPr/>
            </p:nvSpPr>
            <p:spPr>
              <a:xfrm>
                <a:off x="1275220" y="0"/>
                <a:ext cx="9405845" cy="584775"/>
              </a:xfrm>
              <a:prstGeom prst="rect">
                <a:avLst/>
              </a:prstGeom>
            </p:spPr>
            <p:txBody>
              <a:bodyPr wrap="none">
                <a:spAutoFit/>
              </a:bodyPr>
              <a:lstStyle/>
              <a:p>
                <a:r>
                  <a:rPr lang="en-US" sz="3200" dirty="0" smtClean="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đều</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err="1">
                    <a:latin typeface="Times New Roman" panose="02020603050405020304" pitchFamily="18" charset="0"/>
                    <a:ea typeface="Times New Roman" panose="02020603050405020304" pitchFamily="18" charset="0"/>
                  </a:rPr>
                  <a:t>độ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𝑎</m:t>
                    </m:r>
                    <m:r>
                      <a:rPr lang="en-US" sz="3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1275220" y="0"/>
                <a:ext cx="9405845" cy="584775"/>
              </a:xfrm>
              <a:prstGeom prst="rect">
                <a:avLst/>
              </a:prstGeom>
              <a:blipFill rotWithShape="0">
                <a:blip r:embed="rId7"/>
                <a:stretch>
                  <a:fillRect l="-1620"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7245" y="471066"/>
                <a:ext cx="12021423" cy="1353127"/>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𝑃</m:t>
                        </m:r>
                      </m:e>
                    </m:d>
                  </m:oMath>
                </a14:m>
                <a:r>
                  <a:rPr lang="en-US" sz="3200" dirty="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Times New Roman" panose="02020603050405020304" pitchFamily="18" charset="0"/>
                  </a:rPr>
                  <a:t>qua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góc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𝑆𝐶</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cắt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𝐵</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77245" y="471066"/>
                <a:ext cx="12021423" cy="1353127"/>
              </a:xfrm>
              <a:prstGeom prst="rect">
                <a:avLst/>
              </a:prstGeom>
              <a:blipFill rotWithShape="0">
                <a:blip r:embed="rId8"/>
                <a:stretch>
                  <a:fillRect l="-1318" t="-6306"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00446" y="1638949"/>
                <a:ext cx="10847906" cy="996491"/>
              </a:xfrm>
              <a:prstGeom prst="rect">
                <a:avLst/>
              </a:prstGeom>
            </p:spPr>
            <p:txBody>
              <a:bodyPr wrap="none">
                <a:spAutoFit/>
              </a:bodyPr>
              <a:lstStyle/>
              <a:p>
                <a:pPr marL="630555" marR="0">
                  <a:lnSpc>
                    <a:spcPct val="115000"/>
                  </a:lnSpc>
                  <a:spcBef>
                    <a:spcPts val="0"/>
                  </a:spcBef>
                  <a:spcAft>
                    <a:spcPts val="0"/>
                  </a:spcAft>
                  <a:tabLst>
                    <a:tab pos="2160270" algn="l"/>
                    <a:tab pos="3600450" algn="l"/>
                    <a:tab pos="5040630" algn="l"/>
                  </a:tabLst>
                </a:pPr>
                <a:r>
                  <a:rPr lang="nl-NL" sz="3200" b="1" dirty="0">
                    <a:solidFill>
                      <a:srgbClr val="0000FF"/>
                    </a:solidFill>
                    <a:latin typeface="Times New Roman" panose="02020603050405020304" pitchFamily="18" charset="0"/>
                    <a:ea typeface="Times New Roman" panose="02020603050405020304" pitchFamily="18" charset="0"/>
                  </a:rPr>
                  <a:t>A.</a:t>
                </a:r>
                <a:r>
                  <a:rPr lang="nl-NL" sz="3200" b="1" dirty="0">
                    <a:solidFill>
                      <a:srgbClr val="FF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6</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4</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C.</a:t>
                </a:r>
                <a:r>
                  <a:rPr lang="nl-NL"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2</m:t>
                        </m:r>
                      </m:den>
                    </m:f>
                  </m:oMath>
                </a14:m>
                <a:r>
                  <a:rPr lang="en-US"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33CC"/>
                    </a:solidFill>
                    <a:latin typeface="Times New Roman" panose="02020603050405020304" pitchFamily="18" charset="0"/>
                    <a:ea typeface="Times New Roman" panose="02020603050405020304" pitchFamily="18" charset="0"/>
                  </a:rPr>
                  <a:t>D.</a:t>
                </a:r>
                <a:r>
                  <a:rPr lang="nl-NL"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700446" y="1638949"/>
                <a:ext cx="10847906" cy="996491"/>
              </a:xfrm>
              <a:prstGeom prst="rect">
                <a:avLst/>
              </a:prstGeom>
              <a:blipFill rotWithShape="0">
                <a:blip r:embed="rId9"/>
                <a:stretch>
                  <a:fillRect r="-450" b="-4908"/>
                </a:stretch>
              </a:blipFill>
            </p:spPr>
            <p:txBody>
              <a:bodyPr/>
              <a:lstStyle/>
              <a:p>
                <a:r>
                  <a:rPr lang="en-US">
                    <a:noFill/>
                  </a:rPr>
                  <a:t> </a:t>
                </a:r>
              </a:p>
            </p:txBody>
          </p:sp>
        </mc:Fallback>
      </mc:AlternateContent>
      <p:sp>
        <p:nvSpPr>
          <p:cNvPr id="16" name="Left Arrow 15">
            <a:hlinkClick r:id="rId10"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7" name="Right Arrow 16">
            <a:hlinkClick r:id="rId11"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4633" cy="584775"/>
          </a:xfrm>
          <a:prstGeom prst="rect">
            <a:avLst/>
          </a:prstGeom>
        </p:spPr>
        <p:txBody>
          <a:bodyPr wrap="none">
            <a:spAutoFit/>
          </a:bodyPr>
          <a:lstStyle/>
          <a:p>
            <a:r>
              <a:rPr lang="en-US" sz="3200" b="1" dirty="0" err="1">
                <a:solidFill>
                  <a:srgbClr val="FF0000"/>
                </a:solidFill>
                <a:ea typeface="Times New Roman" panose="02020603050405020304" pitchFamily="18" charset="0"/>
              </a:rPr>
              <a:t>Câu</a:t>
            </a:r>
            <a:r>
              <a:rPr lang="en-US" sz="3200" b="1" dirty="0">
                <a:solidFill>
                  <a:srgbClr val="FF0000"/>
                </a:solidFill>
                <a:ea typeface="Times New Roman" panose="02020603050405020304" pitchFamily="18" charset="0"/>
              </a:rPr>
              <a:t> 4.</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33753" y="9841"/>
                <a:ext cx="11864589" cy="2985433"/>
              </a:xfrm>
              <a:prstGeom prst="rect">
                <a:avLst/>
              </a:prstGeom>
            </p:spPr>
            <p:txBody>
              <a:bodyPr wrap="square">
                <a:spAutoFit/>
              </a:bodyPr>
              <a:lstStyle/>
              <a:p>
                <a:r>
                  <a:rPr lang="vi-VN" sz="2800" b="1" dirty="0" smtClean="0">
                    <a:solidFill>
                      <a:srgbClr val="FF0000"/>
                    </a:solidFill>
                    <a:latin typeface="Times New Roman" panose="02020603050405020304" pitchFamily="18" charset="0"/>
                    <a:ea typeface="Times New Roman" panose="02020603050405020304" pitchFamily="18" charset="0"/>
                  </a:rPr>
                  <a:t>            </a:t>
                </a:r>
                <a:r>
                  <a:rPr lang="vi-VN" sz="2800" b="1" dirty="0" smtClean="0">
                    <a:solidFill>
                      <a:srgbClr val="00B050"/>
                    </a:solidFill>
                    <a:latin typeface="Times New Roman" panose="02020603050405020304" pitchFamily="18" charset="0"/>
                    <a:ea typeface="Times New Roman" panose="02020603050405020304" pitchFamily="18" charset="0"/>
                  </a:rPr>
                  <a:t> (</a:t>
                </a:r>
                <a:r>
                  <a:rPr lang="en-US" sz="2800" b="1" dirty="0" smtClean="0">
                    <a:solidFill>
                      <a:srgbClr val="00B050"/>
                    </a:solidFill>
                    <a:latin typeface="Times New Roman" panose="02020603050405020304" pitchFamily="18" charset="0"/>
                    <a:ea typeface="Times New Roman" panose="02020603050405020304" pitchFamily="18" charset="0"/>
                  </a:rPr>
                  <a:t>GIỮA KÌ I LƯƠNG THẾ VINH CƠ SỞ II 2018-2019)</a:t>
                </a:r>
              </a:p>
              <a:p>
                <a:r>
                  <a:rPr lang="en-US" sz="3200" b="1" dirty="0" smtClean="0">
                    <a:solidFill>
                      <a:srgbClr val="00B050"/>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rPr>
                  <a:t>. Gọi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𝑁</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𝑆𝐶</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Tính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p>
              <a:p>
                <a:endParaRPr lang="en-US" sz="3200" dirty="0"/>
              </a:p>
              <a:p>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33753" y="9841"/>
                <a:ext cx="11864589" cy="2985433"/>
              </a:xfrm>
              <a:prstGeom prst="rect">
                <a:avLst/>
              </a:prstGeom>
              <a:blipFill rotWithShape="0">
                <a:blip r:embed="rId2"/>
                <a:stretch>
                  <a:fillRect l="-1336" t="-2249" r="-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4181" y="1990161"/>
                <a:ext cx="8751819" cy="995272"/>
              </a:xfrm>
              <a:prstGeom prst="rect">
                <a:avLst/>
              </a:prstGeom>
            </p:spPr>
            <p:txBody>
              <a:bodyPr wrap="none">
                <a:spAutoFit/>
              </a:bodyPr>
              <a:lstStyle/>
              <a:p>
                <a:pPr marL="629920" marR="0" indent="-629920" algn="just">
                  <a:lnSpc>
                    <a:spcPct val="115000"/>
                  </a:lnSpc>
                  <a:spcBef>
                    <a:spcPts val="0"/>
                  </a:spcBef>
                  <a:spcAft>
                    <a:spcPts val="1200"/>
                  </a:spcAft>
                  <a:tabLst>
                    <a:tab pos="629920" algn="l"/>
                    <a:tab pos="2160270" algn="l"/>
                    <a:tab pos="3600450" algn="l"/>
                    <a:tab pos="5040630" algn="l"/>
                  </a:tabLst>
                </a:pPr>
                <a:r>
                  <a:rPr lang="en-US" sz="3200" b="1" dirty="0" smtClean="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𝟒</m:t>
                        </m:r>
                      </m:den>
                    </m:f>
                    <m:r>
                      <a:rPr lang="en-US" sz="3200" b="1" i="1">
                        <a:solidFill>
                          <a:srgbClr val="0000FF"/>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𝟖</m:t>
                        </m:r>
                      </m:den>
                    </m:f>
                    <m:r>
                      <a:rPr lang="en-US" sz="3200" b="1" i="1">
                        <a:solidFill>
                          <a:schemeClr val="tx1"/>
                        </a:solidFill>
                        <a:latin typeface="Cambria Math" panose="02040503050406030204" pitchFamily="18" charset="0"/>
                        <a:ea typeface="Calibri" panose="020F0502020204030204" pitchFamily="34" charset="0"/>
                      </a:rPr>
                      <m:t>.</m:t>
                    </m:r>
                    <m:r>
                      <a:rPr lang="en-US" sz="3200" b="1" i="1" smtClean="0">
                        <a:solidFill>
                          <a:schemeClr val="tx1"/>
                        </a:solidFill>
                        <a:latin typeface="Cambria Math" panose="02040503050406030204" pitchFamily="18" charset="0"/>
                        <a:ea typeface="Calibri" panose="020F0502020204030204" pitchFamily="34" charset="0"/>
                      </a:rPr>
                      <m:t>       </m:t>
                    </m:r>
                  </m:oMath>
                </a14:m>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𝟐</m:t>
                        </m:r>
                      </m:den>
                    </m:f>
                    <m:r>
                      <a:rPr lang="en-US" sz="3200" b="1" i="1">
                        <a:solidFill>
                          <a:schemeClr val="tx1"/>
                        </a:solidFill>
                        <a:latin typeface="Cambria Math" panose="02040503050406030204" pitchFamily="18" charset="0"/>
                        <a:ea typeface="Calibri" panose="020F0502020204030204" pitchFamily="34" charset="0"/>
                      </a:rPr>
                      <m:t>.</m:t>
                    </m:r>
                  </m:oMath>
                </a14:m>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r>
                          <a:rPr lang="en-US" sz="3200" b="1" i="1">
                            <a:solidFill>
                              <a:schemeClr val="tx1"/>
                            </a:solidFill>
                            <a:latin typeface="Cambria Math" panose="02040503050406030204" pitchFamily="18" charset="0"/>
                            <a:ea typeface="Calibri" panose="020F0502020204030204" pitchFamily="34" charset="0"/>
                          </a:rPr>
                          <m:t>𝟑</m:t>
                        </m:r>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𝟖</m:t>
                        </m:r>
                      </m:den>
                    </m:f>
                    <m:r>
                      <a:rPr lang="en-US" sz="3200" b="1" i="1">
                        <a:solidFill>
                          <a:schemeClr val="tx1"/>
                        </a:solidFill>
                        <a:latin typeface="Cambria Math" panose="02040503050406030204" pitchFamily="18" charset="0"/>
                        <a:ea typeface="Calibri" panose="020F0502020204030204" pitchFamily="34" charset="0"/>
                      </a:rPr>
                      <m:t>.</m:t>
                    </m:r>
                  </m:oMath>
                </a14:m>
                <a:endParaRPr lang="en-US" sz="3200"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4181" y="1990161"/>
                <a:ext cx="8751819" cy="995272"/>
              </a:xfrm>
              <a:prstGeom prst="rect">
                <a:avLst/>
              </a:prstGeom>
              <a:blipFill rotWithShape="0">
                <a:blip r:embed="rId3"/>
                <a:stretch>
                  <a:fillRect l="-1741" b="-4268"/>
                </a:stretch>
              </a:blipFill>
            </p:spPr>
            <p:txBody>
              <a:bodyPr/>
              <a:lstStyle/>
              <a:p>
                <a:r>
                  <a:rPr lang="en-US">
                    <a:noFill/>
                  </a:rPr>
                  <a:t> </a:t>
                </a:r>
              </a:p>
            </p:txBody>
          </p:sp>
        </mc:Fallback>
      </mc:AlternateContent>
      <p:sp>
        <p:nvSpPr>
          <p:cNvPr id="7" name="Rectangle 6"/>
          <p:cNvSpPr/>
          <p:nvPr/>
        </p:nvSpPr>
        <p:spPr>
          <a:xfrm>
            <a:off x="-207345" y="2806082"/>
            <a:ext cx="217687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endParaRPr lang="en-US" sz="3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44115" y="3447740"/>
                <a:ext cx="7150612" cy="787716"/>
              </a:xfrm>
              <a:prstGeom prst="rect">
                <a:avLst/>
              </a:prstGeom>
            </p:spPr>
            <p:txBody>
              <a:bodyPr wrap="none">
                <a:spAutoFit/>
              </a:bodyPr>
              <a:lstStyle/>
              <a:p>
                <a:pPr marL="612140" marR="0">
                  <a:spcBef>
                    <a:spcPts val="0"/>
                  </a:spcBef>
                  <a:spcAft>
                    <a:spcPts val="0"/>
                  </a:spcAft>
                  <a:tabLst>
                    <a:tab pos="1440180" algn="l"/>
                  </a:tabLst>
                </a:pPr>
                <a:r>
                  <a:rPr lang="en-US" sz="3200" dirty="0">
                    <a:latin typeface="Times New Roman" panose="02020603050405020304" pitchFamily="18" charset="0"/>
                    <a:ea typeface="Times New Roman" panose="02020603050405020304" pitchFamily="18" charset="0"/>
                  </a:rPr>
                  <a:t>+) Ta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𝐴𝐶𝐷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sub>
                    </m:sSub>
                    <m:r>
                      <a:rPr lang="en-US" sz="3200" i="1">
                        <a:latin typeface="Cambria Math" panose="02040503050406030204" pitchFamily="18" charset="0"/>
                        <a:ea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144115" y="3447740"/>
                <a:ext cx="7150612" cy="787716"/>
              </a:xfrm>
              <a:prstGeom prst="rect">
                <a:avLst/>
              </a:prstGeom>
              <a:blipFill rotWithShape="0">
                <a:blip r:embed="rId4"/>
                <a:stretch>
                  <a:fillRect b="-10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9582" y="4282232"/>
                <a:ext cx="8011886" cy="1750864"/>
              </a:xfrm>
              <a:prstGeom prst="rect">
                <a:avLst/>
              </a:prstGeom>
            </p:spPr>
            <p:txBody>
              <a:bodyPr wrap="square">
                <a:spAutoFit/>
              </a:bodyPr>
              <a:lstStyle/>
              <a:p>
                <a:pPr marL="612140" marR="0">
                  <a:spcBef>
                    <a:spcPts val="0"/>
                  </a:spcBef>
                  <a:spcAft>
                    <a:spcPts val="0"/>
                  </a:spcAft>
                  <a:tabLst>
                    <a:tab pos="1440180" algn="l"/>
                  </a:tabLst>
                </a:pPr>
                <a:r>
                  <a:rPr lang="en-US" sz="3200" dirty="0" smtClean="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𝑆𝐴</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𝑆𝑀</m:t>
                        </m:r>
                      </m:num>
                      <m:den>
                        <m:r>
                          <a:rPr lang="en-US" sz="3200" i="1">
                            <a:latin typeface="Cambria Math" panose="02040503050406030204" pitchFamily="18" charset="0"/>
                            <a:ea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𝑆𝑁</m:t>
                        </m:r>
                      </m:num>
                      <m:den>
                        <m:r>
                          <a:rPr lang="en-US" sz="3200" i="1">
                            <a:latin typeface="Cambria Math" panose="02040503050406030204" pitchFamily="18" charset="0"/>
                            <a:ea typeface="Times New Roman" panose="02020603050405020304" pitchFamily="18" charset="0"/>
                          </a:rPr>
                          <m:t>𝑆𝐶</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m:t>
                            </m:r>
                          </m:sub>
                        </m:sSub>
                      </m:num>
                      <m:den>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8</m:t>
                        </m:r>
                      </m:den>
                    </m:f>
                    <m:r>
                      <a:rPr lang="en-US" sz="3200" i="1">
                        <a:latin typeface="Cambria Math" panose="02040503050406030204" pitchFamily="18" charset="0"/>
                        <a:ea typeface="Times New Roman" panose="02020603050405020304" pitchFamily="18" charset="0"/>
                      </a:rPr>
                      <m:t>.</m:t>
                    </m:r>
                  </m:oMath>
                </a14:m>
                <a:endParaRPr lang="en-US" sz="3200" dirty="0">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9582" y="4282232"/>
                <a:ext cx="8011886" cy="1750864"/>
              </a:xfrm>
              <a:prstGeom prst="rect">
                <a:avLst/>
              </a:prstGeom>
              <a:blipFill rotWithShape="0">
                <a:blip r:embed="rId5"/>
                <a:stretch>
                  <a:fillRect/>
                </a:stretch>
              </a:blipFill>
            </p:spPr>
            <p:txBody>
              <a:bodyPr/>
              <a:lstStyle/>
              <a:p>
                <a:r>
                  <a:rPr lang="en-US">
                    <a:noFill/>
                  </a:rPr>
                  <a:t> </a:t>
                </a:r>
              </a:p>
            </p:txBody>
          </p:sp>
        </mc:Fallback>
      </mc:AlternateContent>
      <p:grpSp>
        <p:nvGrpSpPr>
          <p:cNvPr id="16" name="Group 15"/>
          <p:cNvGrpSpPr/>
          <p:nvPr/>
        </p:nvGrpSpPr>
        <p:grpSpPr>
          <a:xfrm>
            <a:off x="8552394" y="2985433"/>
            <a:ext cx="3587046" cy="2972833"/>
            <a:chOff x="8714094" y="3671248"/>
            <a:chExt cx="3587046" cy="2972833"/>
          </a:xfrm>
        </p:grpSpPr>
        <p:pic>
          <p:nvPicPr>
            <p:cNvPr id="8" name="Picture 7"/>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714094" y="3671248"/>
              <a:ext cx="3587046" cy="2972833"/>
            </a:xfrm>
            <a:prstGeom prst="rect">
              <a:avLst/>
            </a:prstGeom>
            <a:noFill/>
            <a:ln>
              <a:noFill/>
            </a:ln>
          </p:spPr>
        </p:pic>
        <p:cxnSp>
          <p:nvCxnSpPr>
            <p:cNvPr id="13" name="Straight Connector 12"/>
            <p:cNvCxnSpPr/>
            <p:nvPr/>
          </p:nvCxnSpPr>
          <p:spPr>
            <a:xfrm>
              <a:off x="9225886" y="5144016"/>
              <a:ext cx="113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Left Arrow 14">
            <a:hlinkClick r:id="rId7"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7" name="Right Arrow 16">
            <a:hlinkClick r:id="rId8"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4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40137" y="3761358"/>
                <a:ext cx="12505509" cy="856068"/>
              </a:xfrm>
              <a:prstGeom prst="rect">
                <a:avLst/>
              </a:prstGeom>
            </p:spPr>
            <p:txBody>
              <a:bodyPr wrap="square">
                <a:spAutoFit/>
              </a:bodyPr>
              <a:lstStyle/>
              <a:p>
                <a:pPr marL="612140" marR="0">
                  <a:spcBef>
                    <a:spcPts val="0"/>
                  </a:spcBef>
                  <a:spcAft>
                    <a:spcPts val="0"/>
                  </a:spcAft>
                  <a:tabLst>
                    <a:tab pos="1440180" algn="l"/>
                  </a:tabLst>
                </a:pPr>
                <a:r>
                  <a:rPr lang="en-US" sz="3200" dirty="0" smtClean="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𝐴𝑁𝐷</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𝐴𝐶𝐷</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𝑆𝐴</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𝑆𝑁</m:t>
                        </m:r>
                      </m:num>
                      <m:den>
                        <m:r>
                          <a:rPr lang="en-US" sz="3200" i="1">
                            <a:latin typeface="Cambria Math" panose="02040503050406030204" pitchFamily="18" charset="0"/>
                            <a:ea typeface="Times New Roman" panose="02020603050405020304" pitchFamily="18" charset="0"/>
                          </a:rPr>
                          <m:t>𝑆𝐶</m:t>
                        </m:r>
                      </m:den>
                    </m:f>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𝑆𝐷</m:t>
                        </m:r>
                      </m:num>
                      <m:den>
                        <m:r>
                          <a:rPr lang="en-US" sz="3200" i="1">
                            <a:latin typeface="Cambria Math" panose="02040503050406030204" pitchFamily="18" charset="0"/>
                            <a:ea typeface="Times New Roman" panose="02020603050405020304" pitchFamily="18" charset="0"/>
                          </a:rPr>
                          <m:t>𝑆𝐷</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oMath>
                </a14:m>
                <a:endParaRPr lang="en-US" sz="3200" i="1" dirty="0" smtClean="0">
                  <a:latin typeface="Cambria Math" panose="02040503050406030204" pitchFamily="18" charset="0"/>
                  <a:ea typeface="Times New Roman" panose="02020603050405020304" pitchFamily="18" charset="0"/>
                  <a:cs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0137" y="3761358"/>
                <a:ext cx="12505509" cy="856068"/>
              </a:xfrm>
              <a:prstGeom prst="rect">
                <a:avLst/>
              </a:prstGeom>
              <a:blipFill rotWithShape="0">
                <a:blip r:embed="rId2"/>
                <a:stretch>
                  <a:fillRect b="-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09829" y="4617426"/>
                <a:ext cx="7801110" cy="1474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0">
                              <a:latin typeface="Cambria Math" panose="02040503050406030204" pitchFamily="18" charset="0"/>
                            </a:rPr>
                            <m:t>2</m:t>
                          </m:r>
                        </m:den>
                      </m:f>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𝐴𝑁𝐷</m:t>
                              </m:r>
                            </m:sub>
                          </m:sSub>
                        </m:num>
                        <m:den>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2</m:t>
                              </m:r>
                            </m:den>
                          </m:f>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𝐴𝐵𝐶𝐷</m:t>
                              </m:r>
                            </m:sub>
                          </m:sSub>
                        </m:den>
                      </m:f>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𝐴𝑁𝐷</m:t>
                          </m:r>
                        </m:sub>
                      </m:sSub>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2</m:t>
                          </m:r>
                        </m:den>
                      </m:f>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2</m:t>
                          </m:r>
                        </m:den>
                      </m:f>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𝐴𝐵𝐶𝐷</m:t>
                          </m:r>
                        </m:sub>
                      </m:sSub>
                      <m:r>
                        <a:rPr lang="en-US" sz="3200" i="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0">
                                  <a:latin typeface="Cambria Math" panose="02040503050406030204" pitchFamily="18" charset="0"/>
                                </a:rPr>
                                <m:t>3</m:t>
                              </m:r>
                            </m:sup>
                          </m:sSup>
                        </m:num>
                        <m:den>
                          <m:r>
                            <a:rPr lang="en-US" sz="3200" i="0">
                              <a:latin typeface="Cambria Math" panose="02040503050406030204" pitchFamily="18" charset="0"/>
                            </a:rPr>
                            <m:t>4</m:t>
                          </m:r>
                        </m:den>
                      </m:f>
                      <m:r>
                        <a:rPr lang="en-US" sz="3200" i="0">
                          <a:latin typeface="Cambria Math" panose="02040503050406030204" pitchFamily="18" charset="0"/>
                        </a:rPr>
                        <m:t>.</m:t>
                      </m:r>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1109829" y="4617426"/>
                <a:ext cx="7801110" cy="147463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0137" y="5922161"/>
                <a:ext cx="10016653" cy="861198"/>
              </a:xfrm>
              <a:prstGeom prst="rect">
                <a:avLst/>
              </a:prstGeom>
            </p:spPr>
            <p:txBody>
              <a:bodyPr wrap="none">
                <a:spAutoFit/>
              </a:bodyPr>
              <a:lstStyle/>
              <a:p>
                <a:pPr marL="629920" marR="0">
                  <a:spcBef>
                    <a:spcPts val="0"/>
                  </a:spcBef>
                  <a:spcAft>
                    <a:spcPts val="0"/>
                  </a:spcAft>
                  <a:tabLst>
                    <a:tab pos="2160270" algn="l"/>
                    <a:tab pos="3599815" algn="l"/>
                    <a:tab pos="5039995" algn="l"/>
                  </a:tabLs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𝐴𝑀𝑁𝐷</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𝐴𝑁𝐷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8</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4</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8</m:t>
                        </m:r>
                      </m:den>
                    </m:f>
                  </m:oMath>
                </a14:m>
                <a:endParaRPr lang="en-US" sz="3200" dirty="0">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0137" y="5922161"/>
                <a:ext cx="10016653" cy="861198"/>
              </a:xfrm>
              <a:prstGeom prst="rect">
                <a:avLst/>
              </a:prstGeom>
              <a:blipFill rotWithShape="0">
                <a:blip r:embed="rId4"/>
                <a:stretch>
                  <a:fillRect b="-8451"/>
                </a:stretch>
              </a:blipFill>
            </p:spPr>
            <p:txBody>
              <a:bodyPr/>
              <a:lstStyle/>
              <a:p>
                <a:r>
                  <a:rPr lang="en-US">
                    <a:noFill/>
                  </a:rPr>
                  <a:t> </a:t>
                </a:r>
              </a:p>
            </p:txBody>
          </p:sp>
        </mc:Fallback>
      </mc:AlternateContent>
      <p:sp>
        <p:nvSpPr>
          <p:cNvPr id="9" name="Oval 8"/>
          <p:cNvSpPr/>
          <p:nvPr/>
        </p:nvSpPr>
        <p:spPr>
          <a:xfrm>
            <a:off x="8703360" y="2173760"/>
            <a:ext cx="572655" cy="628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0" y="0"/>
                <a:ext cx="11864589" cy="3046988"/>
              </a:xfrm>
              <a:prstGeom prst="rect">
                <a:avLst/>
              </a:prstGeom>
            </p:spPr>
            <p:txBody>
              <a:bodyPr wrap="square">
                <a:spAutoFit/>
              </a:bodyPr>
              <a:lstStyle/>
              <a:p>
                <a:r>
                  <a:rPr lang="vi-VN" sz="2800" b="1" dirty="0" smtClean="0">
                    <a:solidFill>
                      <a:srgbClr val="00B050"/>
                    </a:solidFill>
                    <a:latin typeface="Times New Roman" panose="02020603050405020304" pitchFamily="18" charset="0"/>
                    <a:ea typeface="Times New Roman" panose="02020603050405020304" pitchFamily="18" charset="0"/>
                  </a:rPr>
                  <a:t> </a:t>
                </a:r>
                <a:r>
                  <a:rPr lang="vi-VN" sz="3200" b="1" dirty="0" smtClean="0">
                    <a:solidFill>
                      <a:srgbClr val="FF0000"/>
                    </a:solidFill>
                    <a:latin typeface="Times New Roman" panose="02020603050405020304" pitchFamily="18" charset="0"/>
                    <a:ea typeface="Times New Roman" panose="02020603050405020304" pitchFamily="18" charset="0"/>
                  </a:rPr>
                  <a:t>Câu 4.   </a:t>
                </a:r>
                <a:r>
                  <a:rPr lang="vi-VN" sz="2800" b="1" dirty="0" smtClean="0">
                    <a:solidFill>
                      <a:srgbClr val="00B050"/>
                    </a:solidFill>
                    <a:latin typeface="Times New Roman" panose="02020603050405020304" pitchFamily="18" charset="0"/>
                    <a:ea typeface="Times New Roman" panose="02020603050405020304" pitchFamily="18" charset="0"/>
                  </a:rPr>
                  <a:t>(</a:t>
                </a:r>
                <a:r>
                  <a:rPr lang="en-US" sz="2800" b="1" dirty="0" smtClean="0">
                    <a:solidFill>
                      <a:srgbClr val="00B050"/>
                    </a:solidFill>
                    <a:latin typeface="Times New Roman" panose="02020603050405020304" pitchFamily="18" charset="0"/>
                    <a:ea typeface="Times New Roman" panose="02020603050405020304" pitchFamily="18" charset="0"/>
                  </a:rPr>
                  <a:t>GIỮA KÌ I LƯƠNG THẾ VINH CƠ SỞ II 2018-2019)</a:t>
                </a:r>
              </a:p>
              <a:p>
                <a:r>
                  <a:rPr lang="en-US" sz="3200" b="1" dirty="0" smtClean="0">
                    <a:solidFill>
                      <a:srgbClr val="00B050"/>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rPr>
                  <a:t>. Gọi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𝑀</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𝑁</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𝑆𝐵</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𝑆𝐶</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Tính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𝐴𝑀𝑁𝐷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p>
              <a:p>
                <a:endParaRPr lang="en-US" sz="3200" dirty="0"/>
              </a:p>
              <a:p>
                <a:endParaRPr lang="en-US" sz="3200" dirty="0"/>
              </a:p>
            </p:txBody>
          </p:sp>
        </mc:Choice>
        <mc:Fallback xmlns="">
          <p:sp>
            <p:nvSpPr>
              <p:cNvPr id="10" name="Rectangle 9"/>
              <p:cNvSpPr>
                <a:spLocks noRot="1" noChangeAspect="1" noMove="1" noResize="1" noEditPoints="1" noAdjustHandles="1" noChangeArrowheads="1" noChangeShapeType="1" noTextEdit="1"/>
              </p:cNvSpPr>
              <p:nvPr/>
            </p:nvSpPr>
            <p:spPr>
              <a:xfrm>
                <a:off x="0" y="0"/>
                <a:ext cx="11864589" cy="3046988"/>
              </a:xfrm>
              <a:prstGeom prst="rect">
                <a:avLst/>
              </a:prstGeom>
              <a:blipFill rotWithShape="0">
                <a:blip r:embed="rId5"/>
                <a:stretch>
                  <a:fillRect l="-1285" t="-2800" r="-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74181" y="1990161"/>
                <a:ext cx="8751819" cy="995272"/>
              </a:xfrm>
              <a:prstGeom prst="rect">
                <a:avLst/>
              </a:prstGeom>
            </p:spPr>
            <p:txBody>
              <a:bodyPr wrap="none">
                <a:spAutoFit/>
              </a:bodyPr>
              <a:lstStyle/>
              <a:p>
                <a:pPr marL="629920" marR="0" indent="-629920" algn="just">
                  <a:lnSpc>
                    <a:spcPct val="115000"/>
                  </a:lnSpc>
                  <a:spcBef>
                    <a:spcPts val="0"/>
                  </a:spcBef>
                  <a:spcAft>
                    <a:spcPts val="1200"/>
                  </a:spcAft>
                  <a:tabLst>
                    <a:tab pos="629920" algn="l"/>
                    <a:tab pos="2160270" algn="l"/>
                    <a:tab pos="3600450" algn="l"/>
                    <a:tab pos="5040630" algn="l"/>
                  </a:tabLst>
                </a:pPr>
                <a:r>
                  <a:rPr lang="en-US" sz="3200" b="1" dirty="0" smtClean="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𝟒</m:t>
                        </m:r>
                      </m:den>
                    </m:f>
                    <m:r>
                      <a:rPr lang="en-US" sz="3200" b="1" i="1">
                        <a:solidFill>
                          <a:srgbClr val="0000FF"/>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𝟖</m:t>
                        </m:r>
                      </m:den>
                    </m:f>
                    <m:r>
                      <a:rPr lang="en-US" sz="3200" b="1" i="1">
                        <a:solidFill>
                          <a:schemeClr val="tx1"/>
                        </a:solidFill>
                        <a:latin typeface="Cambria Math" panose="02040503050406030204" pitchFamily="18" charset="0"/>
                        <a:ea typeface="Calibri" panose="020F0502020204030204" pitchFamily="34" charset="0"/>
                      </a:rPr>
                      <m:t>.</m:t>
                    </m:r>
                    <m:r>
                      <a:rPr lang="en-US" sz="3200" b="1" i="1" smtClean="0">
                        <a:solidFill>
                          <a:schemeClr val="tx1"/>
                        </a:solidFill>
                        <a:latin typeface="Cambria Math" panose="02040503050406030204" pitchFamily="18" charset="0"/>
                        <a:ea typeface="Calibri" panose="020F0502020204030204" pitchFamily="34" charset="0"/>
                      </a:rPr>
                      <m:t>       </m:t>
                    </m:r>
                  </m:oMath>
                </a14:m>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𝟐</m:t>
                        </m:r>
                      </m:den>
                    </m:f>
                    <m:r>
                      <a:rPr lang="en-US" sz="3200" b="1" i="1">
                        <a:solidFill>
                          <a:schemeClr val="tx1"/>
                        </a:solidFill>
                        <a:latin typeface="Cambria Math" panose="02040503050406030204" pitchFamily="18" charset="0"/>
                        <a:ea typeface="Calibri" panose="020F0502020204030204" pitchFamily="34" charset="0"/>
                      </a:rPr>
                      <m:t>.</m:t>
                    </m:r>
                  </m:oMath>
                </a14:m>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b="1" i="1" smtClean="0">
                            <a:solidFill>
                              <a:schemeClr val="tx1"/>
                            </a:solidFill>
                            <a:latin typeface="Cambria Math" panose="02040503050406030204" pitchFamily="18" charset="0"/>
                            <a:ea typeface="Calibri" panose="020F0502020204030204" pitchFamily="34" charset="0"/>
                          </a:rPr>
                        </m:ctrlPr>
                      </m:fPr>
                      <m:num>
                        <m:r>
                          <a:rPr lang="en-US" sz="3200" b="1" i="1">
                            <a:solidFill>
                              <a:schemeClr val="tx1"/>
                            </a:solidFill>
                            <a:latin typeface="Cambria Math" panose="02040503050406030204" pitchFamily="18" charset="0"/>
                            <a:ea typeface="Calibri" panose="020F0502020204030204" pitchFamily="34" charset="0"/>
                          </a:rPr>
                          <m:t>𝟑</m:t>
                        </m:r>
                        <m:sSup>
                          <m:sSupPr>
                            <m:ctrlPr>
                              <a:rPr lang="en-US" sz="3200" b="1" i="1">
                                <a:solidFill>
                                  <a:schemeClr val="tx1"/>
                                </a:solidFill>
                                <a:latin typeface="Cambria Math" panose="02040503050406030204" pitchFamily="18" charset="0"/>
                                <a:ea typeface="Calibri" panose="020F0502020204030204" pitchFamily="34" charset="0"/>
                              </a:rPr>
                            </m:ctrlPr>
                          </m:sSupPr>
                          <m:e>
                            <m:r>
                              <a:rPr lang="en-US" sz="3200" b="1" i="1">
                                <a:solidFill>
                                  <a:schemeClr val="tx1"/>
                                </a:solidFill>
                                <a:latin typeface="Cambria Math" panose="02040503050406030204" pitchFamily="18" charset="0"/>
                                <a:ea typeface="Calibri" panose="020F0502020204030204" pitchFamily="34" charset="0"/>
                              </a:rPr>
                              <m:t>𝒂</m:t>
                            </m:r>
                          </m:e>
                          <m:sup>
                            <m:r>
                              <a:rPr lang="en-US" sz="3200" b="1" i="1">
                                <a:solidFill>
                                  <a:schemeClr val="tx1"/>
                                </a:solidFill>
                                <a:latin typeface="Cambria Math" panose="02040503050406030204" pitchFamily="18" charset="0"/>
                                <a:ea typeface="Calibri" panose="020F0502020204030204" pitchFamily="34" charset="0"/>
                              </a:rPr>
                              <m:t>𝟑</m:t>
                            </m:r>
                          </m:sup>
                        </m:sSup>
                      </m:num>
                      <m:den>
                        <m:r>
                          <a:rPr lang="en-US" sz="3200" b="1" i="1">
                            <a:solidFill>
                              <a:schemeClr val="tx1"/>
                            </a:solidFill>
                            <a:latin typeface="Cambria Math" panose="02040503050406030204" pitchFamily="18" charset="0"/>
                            <a:ea typeface="Calibri" panose="020F0502020204030204" pitchFamily="34" charset="0"/>
                          </a:rPr>
                          <m:t>𝟖</m:t>
                        </m:r>
                      </m:den>
                    </m:f>
                    <m:r>
                      <a:rPr lang="en-US" sz="3200" b="1" i="1">
                        <a:solidFill>
                          <a:schemeClr val="tx1"/>
                        </a:solidFill>
                        <a:latin typeface="Cambria Math" panose="02040503050406030204" pitchFamily="18" charset="0"/>
                        <a:ea typeface="Calibri" panose="020F0502020204030204" pitchFamily="34" charset="0"/>
                      </a:rPr>
                      <m:t>.</m:t>
                    </m:r>
                  </m:oMath>
                </a14:m>
                <a:endParaRPr lang="en-US" sz="3200"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74181" y="1990161"/>
                <a:ext cx="8751819" cy="995272"/>
              </a:xfrm>
              <a:prstGeom prst="rect">
                <a:avLst/>
              </a:prstGeom>
              <a:blipFill rotWithShape="0">
                <a:blip r:embed="rId6"/>
                <a:stretch>
                  <a:fillRect l="-1741" b="-4268"/>
                </a:stretch>
              </a:blipFill>
            </p:spPr>
            <p:txBody>
              <a:bodyPr/>
              <a:lstStyle/>
              <a:p>
                <a:r>
                  <a:rPr lang="en-US">
                    <a:noFill/>
                  </a:rPr>
                  <a:t> </a:t>
                </a:r>
              </a:p>
            </p:txBody>
          </p:sp>
        </mc:Fallback>
      </mc:AlternateContent>
      <p:sp>
        <p:nvSpPr>
          <p:cNvPr id="12" name="Rectangle 11"/>
          <p:cNvSpPr/>
          <p:nvPr/>
        </p:nvSpPr>
        <p:spPr>
          <a:xfrm>
            <a:off x="-701578" y="2953722"/>
            <a:ext cx="3417602"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smtClean="0">
                <a:solidFill>
                  <a:srgbClr val="0000FF"/>
                </a:solidFill>
                <a:latin typeface="Times New Roman" panose="02020603050405020304" pitchFamily="18" charset="0"/>
                <a:ea typeface="Times New Roman" panose="02020603050405020304" pitchFamily="18" charset="0"/>
              </a:rPr>
              <a:t>giải</a:t>
            </a:r>
            <a:r>
              <a:rPr lang="vi-VN" sz="3200" b="1" dirty="0" smtClean="0">
                <a:solidFill>
                  <a:srgbClr val="0000FF"/>
                </a:solidFill>
                <a:latin typeface="Times New Roman" panose="02020603050405020304" pitchFamily="18" charset="0"/>
                <a:ea typeface="Times New Roman" panose="02020603050405020304" pitchFamily="18" charset="0"/>
              </a:rPr>
              <a:t> ( </a:t>
            </a:r>
            <a:r>
              <a:rPr lang="vi-VN" sz="3200" b="1" i="1" dirty="0" smtClean="0">
                <a:solidFill>
                  <a:srgbClr val="0000FF"/>
                </a:solidFill>
                <a:latin typeface="Times New Roman" panose="02020603050405020304" pitchFamily="18" charset="0"/>
                <a:ea typeface="Times New Roman" panose="02020603050405020304" pitchFamily="18" charset="0"/>
              </a:rPr>
              <a:t>tiếp</a:t>
            </a:r>
            <a:r>
              <a:rPr lang="vi-VN" sz="3200" b="1" dirty="0" smtClean="0">
                <a:solidFill>
                  <a:srgbClr val="0000FF"/>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8703360" y="3034061"/>
            <a:ext cx="3587046" cy="2972833"/>
            <a:chOff x="8714094" y="3671248"/>
            <a:chExt cx="3587046" cy="2972833"/>
          </a:xfrm>
        </p:grpSpPr>
        <p:pic>
          <p:nvPicPr>
            <p:cNvPr id="14" name="Picture 13"/>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714094" y="3671248"/>
              <a:ext cx="3587046" cy="2972833"/>
            </a:xfrm>
            <a:prstGeom prst="rect">
              <a:avLst/>
            </a:prstGeom>
            <a:noFill/>
            <a:ln>
              <a:noFill/>
            </a:ln>
          </p:spPr>
        </p:pic>
        <p:cxnSp>
          <p:nvCxnSpPr>
            <p:cNvPr id="15" name="Straight Connector 14"/>
            <p:cNvCxnSpPr/>
            <p:nvPr/>
          </p:nvCxnSpPr>
          <p:spPr>
            <a:xfrm>
              <a:off x="9225886" y="5144016"/>
              <a:ext cx="11327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Left Arrow 17">
            <a:hlinkClick r:id="rId8"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9" name="Right Arrow 18">
            <a:hlinkClick r:id="rId9"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1353" y="0"/>
            <a:ext cx="1234633" cy="584775"/>
          </a:xfrm>
          <a:prstGeom prst="rect">
            <a:avLst/>
          </a:prstGeom>
        </p:spPr>
        <p:txBody>
          <a:bodyPr wrap="none">
            <a:spAutoFit/>
          </a:bodyPr>
          <a:lstStyle/>
          <a:p>
            <a:r>
              <a:rPr lang="en-US" sz="3200" b="1" dirty="0" err="1">
                <a:solidFill>
                  <a:srgbClr val="FF0000"/>
                </a:solidFill>
                <a:latin typeface="Calibri" panose="020F0502020204030204" pitchFamily="34" charset="0"/>
                <a:ea typeface="Times New Roman" panose="02020603050405020304" pitchFamily="18" charset="0"/>
              </a:rPr>
              <a:t>Câu</a:t>
            </a:r>
            <a:r>
              <a:rPr lang="en-US" sz="3200" b="1" dirty="0">
                <a:solidFill>
                  <a:srgbClr val="FF0000"/>
                </a:solidFill>
                <a:latin typeface="Calibri" panose="020F0502020204030204" pitchFamily="34" charset="0"/>
                <a:ea typeface="Times New Roman" panose="02020603050405020304" pitchFamily="18" charset="0"/>
              </a:rPr>
              <a:t> 5.</a:t>
            </a:r>
            <a:endParaRPr lang="en-US" sz="3200" dirty="0">
              <a:solidFill>
                <a:srgbClr val="FF0000"/>
              </a:solidFill>
            </a:endParaRPr>
          </a:p>
        </p:txBody>
      </p:sp>
      <p:sp>
        <p:nvSpPr>
          <p:cNvPr id="22" name="Rectangle 21"/>
          <p:cNvSpPr/>
          <p:nvPr/>
        </p:nvSpPr>
        <p:spPr>
          <a:xfrm>
            <a:off x="1214451" y="-34743"/>
            <a:ext cx="10836428" cy="584775"/>
          </a:xfrm>
          <a:prstGeom prst="rect">
            <a:avLst/>
          </a:prstGeom>
        </p:spPr>
        <p:txBody>
          <a:bodyPr wrap="none">
            <a:spAutoFit/>
          </a:bodyPr>
          <a:lstStyle/>
          <a:p>
            <a:r>
              <a:rPr lang="en-US" sz="3200" dirty="0">
                <a:solidFill>
                  <a:srgbClr val="000000"/>
                </a:solidFill>
                <a:latin typeface="Calibri" panose="020F0502020204030204" pitchFamily="34" charset="0"/>
                <a:ea typeface="Times New Roman" panose="02020603050405020304" pitchFamily="18" charset="0"/>
              </a:rPr>
              <a:t>Cho </a:t>
            </a:r>
            <a:r>
              <a:rPr lang="en-US" sz="3200" dirty="0" err="1">
                <a:solidFill>
                  <a:srgbClr val="000000"/>
                </a:solidFill>
                <a:latin typeface="Calibri" panose="020F0502020204030204" pitchFamily="34" charset="0"/>
                <a:ea typeface="Times New Roman" panose="02020603050405020304" pitchFamily="18" charset="0"/>
              </a:rPr>
              <a:t>hình</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chóp</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tứ</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giác</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đều</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có</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cạnh</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đáy</a:t>
            </a:r>
            <a:r>
              <a:rPr lang="en-US" sz="3200" dirty="0">
                <a:solidFill>
                  <a:srgbClr val="000000"/>
                </a:solidFill>
                <a:latin typeface="Calibri" panose="020F0502020204030204" pitchFamily="34" charset="0"/>
                <a:ea typeface="Times New Roman" panose="02020603050405020304" pitchFamily="18" charset="0"/>
              </a:rPr>
              <a:t> </a:t>
            </a:r>
            <a:r>
              <a:rPr lang="en-US" sz="3200" dirty="0" err="1" smtClean="0">
                <a:solidFill>
                  <a:srgbClr val="000000"/>
                </a:solidFill>
                <a:latin typeface="Calibri" panose="020F0502020204030204" pitchFamily="34" charset="0"/>
                <a:ea typeface="Times New Roman" panose="02020603050405020304" pitchFamily="18" charset="0"/>
              </a:rPr>
              <a:t>bằng</a:t>
            </a:r>
            <a:r>
              <a:rPr lang="en-US" sz="3200" dirty="0" smtClean="0">
                <a:solidFill>
                  <a:srgbClr val="000000"/>
                </a:solidFill>
                <a:latin typeface="Calibri" panose="020F0502020204030204" pitchFamily="34" charset="0"/>
                <a:ea typeface="Times New Roman" panose="02020603050405020304" pitchFamily="18" charset="0"/>
              </a:rPr>
              <a:t> 1, </a:t>
            </a:r>
            <a:r>
              <a:rPr lang="en-US" sz="3200" dirty="0" err="1"/>
              <a:t>chiều</a:t>
            </a:r>
            <a:r>
              <a:rPr lang="en-US" sz="3200" dirty="0"/>
              <a:t> </a:t>
            </a:r>
            <a:r>
              <a:rPr lang="en-US" sz="3200" dirty="0" err="1"/>
              <a:t>cao</a:t>
            </a:r>
            <a:r>
              <a:rPr lang="en-US" sz="3200" dirty="0"/>
              <a:t> </a:t>
            </a:r>
            <a:r>
              <a:rPr lang="en-US" sz="3200" dirty="0" err="1"/>
              <a:t>bằng</a:t>
            </a:r>
            <a:r>
              <a:rPr lang="en-US" sz="3200" dirty="0"/>
              <a:t> </a:t>
            </a:r>
            <a:r>
              <a:rPr lang="en-US" sz="3200" dirty="0" smtClean="0"/>
              <a:t>2</a:t>
            </a:r>
            <a:endParaRPr lang="en-US" sz="3200" dirty="0"/>
          </a:p>
        </p:txBody>
      </p:sp>
      <mc:AlternateContent xmlns:mc="http://schemas.openxmlformats.org/markup-compatibility/2006" xmlns:a14="http://schemas.microsoft.com/office/drawing/2010/main">
        <mc:Choice Requires="a14">
          <p:sp>
            <p:nvSpPr>
              <p:cNvPr id="32" name="Rectangle 31"/>
              <p:cNvSpPr/>
              <p:nvPr/>
            </p:nvSpPr>
            <p:spPr>
              <a:xfrm>
                <a:off x="140956" y="502728"/>
                <a:ext cx="11954525" cy="1569660"/>
              </a:xfrm>
              <a:prstGeom prst="rect">
                <a:avLst/>
              </a:prstGeom>
            </p:spPr>
            <p:txBody>
              <a:bodyPr wrap="square">
                <a:spAutoFit/>
              </a:bodyPr>
              <a:lstStyle/>
              <a:p>
                <a:r>
                  <a:rPr lang="en-US" sz="3200" dirty="0" err="1">
                    <a:solidFill>
                      <a:srgbClr val="000000"/>
                    </a:solidFill>
                    <a:latin typeface="Calibri" panose="020F0502020204030204" pitchFamily="34" charset="0"/>
                    <a:ea typeface="Times New Roman" panose="02020603050405020304" pitchFamily="18" charset="0"/>
                  </a:rPr>
                  <a:t>Xét</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đa</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diện</a:t>
                </a:r>
                <a:r>
                  <a:rPr lang="en-US" sz="3200" dirty="0">
                    <a:solidFill>
                      <a:srgbClr val="000000"/>
                    </a:solidFill>
                    <a:latin typeface="Calibri" panose="020F0502020204030204" pitchFamily="34" charset="0"/>
                    <a:ea typeface="Times New Roman" panose="02020603050405020304" pitchFamily="18" charset="0"/>
                  </a:rPr>
                  <a:t> </a:t>
                </a:r>
                <a:r>
                  <a:rPr lang="en-US" sz="3200" dirty="0" err="1" smtClean="0">
                    <a:solidFill>
                      <a:srgbClr val="000000"/>
                    </a:solidFill>
                    <a:latin typeface="Calibri" panose="020F0502020204030204" pitchFamily="34" charset="0"/>
                    <a:ea typeface="Times New Roman" panose="02020603050405020304" pitchFamily="18" charset="0"/>
                  </a:rPr>
                  <a:t>lồi</a:t>
                </a:r>
                <a:r>
                  <a:rPr lang="en-US" sz="3200" dirty="0" smtClean="0">
                    <a:solidFill>
                      <a:srgbClr val="000000"/>
                    </a:solidFill>
                    <a:latin typeface="Calibri" panose="020F0502020204030204" pitchFamily="34" charset="0"/>
                    <a:ea typeface="Times New Roman" panose="02020603050405020304" pitchFamily="18" charset="0"/>
                  </a:rPr>
                  <a:t> </a:t>
                </a:r>
                <a:r>
                  <a:rPr lang="en-US" sz="3200" i="1" dirty="0" smtClean="0">
                    <a:solidFill>
                      <a:srgbClr val="000000"/>
                    </a:solidFill>
                    <a:latin typeface="Calibri" panose="020F0502020204030204" pitchFamily="34" charset="0"/>
                    <a:ea typeface="Times New Roman" panose="02020603050405020304" pitchFamily="18" charset="0"/>
                  </a:rPr>
                  <a:t>H </a:t>
                </a:r>
                <a:r>
                  <a:rPr lang="en-US" sz="3200" dirty="0" err="1" smtClean="0"/>
                  <a:t>có</a:t>
                </a:r>
                <a:r>
                  <a:rPr lang="en-US" sz="3200" dirty="0" smtClean="0"/>
                  <a:t> </a:t>
                </a:r>
                <a:r>
                  <a:rPr lang="en-US" sz="3200" dirty="0" err="1"/>
                  <a:t>các</a:t>
                </a:r>
                <a:r>
                  <a:rPr lang="en-US" sz="3200" dirty="0"/>
                  <a:t> </a:t>
                </a:r>
                <a:r>
                  <a:rPr lang="en-US" sz="3200" dirty="0" err="1"/>
                  <a:t>đỉnh</a:t>
                </a:r>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tất</a:t>
                </a:r>
                <a:r>
                  <a:rPr lang="en-US" sz="3200" dirty="0"/>
                  <a:t> </a:t>
                </a:r>
                <a:r>
                  <a:rPr lang="en-US" sz="3200" dirty="0" err="1"/>
                  <a:t>cả</a:t>
                </a:r>
                <a:r>
                  <a:rPr lang="en-US" sz="3200" dirty="0"/>
                  <a:t> </a:t>
                </a:r>
                <a:r>
                  <a:rPr lang="en-US" sz="3200" dirty="0" err="1"/>
                  <a:t>các</a:t>
                </a:r>
                <a:r>
                  <a:rPr lang="en-US" sz="3200" dirty="0"/>
                  <a:t> </a:t>
                </a:r>
                <a:r>
                  <a:rPr lang="en-US" sz="3200" dirty="0" err="1"/>
                  <a:t>cạnh</a:t>
                </a:r>
                <a:r>
                  <a:rPr lang="en-US" sz="3200" dirty="0"/>
                  <a:t> </a:t>
                </a:r>
                <a:r>
                  <a:rPr lang="en-US" sz="3200" dirty="0" err="1" smtClean="0"/>
                  <a:t>của</a:t>
                </a:r>
                <a:endParaRPr lang="en-US" sz="3200" dirty="0" smtClean="0"/>
              </a:p>
              <a:p>
                <a:r>
                  <a:rPr lang="en-US" sz="3200" dirty="0" smtClean="0"/>
                  <a:t> </a:t>
                </a:r>
                <a:r>
                  <a:rPr lang="en-US" sz="3200" dirty="0" err="1"/>
                  <a:t>hình</a:t>
                </a:r>
                <a:r>
                  <a:rPr lang="en-US" sz="3200" dirty="0"/>
                  <a:t> </a:t>
                </a:r>
                <a:r>
                  <a:rPr lang="en-US" sz="3200" dirty="0" err="1"/>
                  <a:t>chóp</a:t>
                </a:r>
                <a:r>
                  <a:rPr lang="en-US" sz="3200" dirty="0"/>
                  <a:t> </a:t>
                </a:r>
                <a:r>
                  <a:rPr lang="en-US" sz="3200" dirty="0" err="1"/>
                  <a:t>đó</a:t>
                </a:r>
                <a:r>
                  <a:rPr lang="en-US" sz="3200" dirty="0"/>
                  <a:t> (</a:t>
                </a:r>
                <a:r>
                  <a:rPr lang="en-US" sz="3200" dirty="0" err="1"/>
                  <a:t>tham</a:t>
                </a:r>
                <a:r>
                  <a:rPr lang="en-US" sz="3200" dirty="0"/>
                  <a:t> </a:t>
                </a:r>
                <a:r>
                  <a:rPr lang="en-US" sz="3200" dirty="0" err="1"/>
                  <a:t>khảo</a:t>
                </a:r>
                <a:r>
                  <a:rPr lang="en-US" sz="3200" dirty="0"/>
                  <a:t> </a:t>
                </a:r>
                <a:r>
                  <a:rPr lang="en-US" sz="3200" dirty="0" err="1"/>
                  <a:t>hình</a:t>
                </a:r>
                <a:r>
                  <a:rPr lang="en-US" sz="3200" dirty="0"/>
                  <a:t> </a:t>
                </a:r>
                <a:r>
                  <a:rPr lang="en-US" sz="3200" dirty="0" err="1"/>
                  <a:t>vẽ</a:t>
                </a:r>
                <a:r>
                  <a:rPr lang="en-US" sz="3200" dirty="0"/>
                  <a:t>).</a:t>
                </a:r>
                <a:r>
                  <a:rPr lang="en-US" sz="3200" dirty="0">
                    <a:latin typeface="Times New Roman" panose="02020603050405020304" pitchFamily="18" charset="0"/>
                    <a:ea typeface="Times New Roman" panose="02020603050405020304" pitchFamily="18" charset="0"/>
                  </a:rPr>
                  <a:t> Thể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libri" panose="020F0502020204030204" pitchFamily="34" charset="0"/>
                      </a:rPr>
                      <m:t>𝐻</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endParaRPr lang="en-US" sz="3200" dirty="0">
                  <a:latin typeface="Times New Roman" panose="02020603050405020304" pitchFamily="18" charset="0"/>
                  <a:ea typeface="Times New Roman" panose="02020603050405020304" pitchFamily="18" charset="0"/>
                </a:endParaRPr>
              </a:p>
              <a:p>
                <a:endParaRPr lang="en-US" sz="3200" i="1" dirty="0"/>
              </a:p>
            </p:txBody>
          </p:sp>
        </mc:Choice>
        <mc:Fallback xmlns="">
          <p:sp>
            <p:nvSpPr>
              <p:cNvPr id="32" name="Rectangle 31"/>
              <p:cNvSpPr>
                <a:spLocks noRot="1" noChangeAspect="1" noMove="1" noResize="1" noEditPoints="1" noAdjustHandles="1" noChangeArrowheads="1" noChangeShapeType="1" noTextEdit="1"/>
              </p:cNvSpPr>
              <p:nvPr/>
            </p:nvSpPr>
            <p:spPr>
              <a:xfrm>
                <a:off x="140956" y="502728"/>
                <a:ext cx="11954525" cy="1569660"/>
              </a:xfrm>
              <a:prstGeom prst="rect">
                <a:avLst/>
              </a:prstGeom>
              <a:blipFill rotWithShape="0">
                <a:blip r:embed="rId3"/>
                <a:stretch>
                  <a:fillRect l="-1275" t="-5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45535" y="1471801"/>
                <a:ext cx="10562492" cy="795795"/>
              </a:xfrm>
              <a:prstGeom prst="rect">
                <a:avLst/>
              </a:prstGeom>
            </p:spPr>
            <p:txBody>
              <a:bodyPr wrap="square">
                <a:spAutoFit/>
              </a:bodyPr>
              <a:lstStyle/>
              <a:p>
                <a:pPr marL="630555" marR="0">
                  <a:spcBef>
                    <a:spcPts val="0"/>
                  </a:spcBef>
                  <a:spcAft>
                    <a:spcPts val="0"/>
                  </a:spcAft>
                  <a:tabLst>
                    <a:tab pos="1943100" algn="l"/>
                    <a:tab pos="3429000" algn="l"/>
                    <a:tab pos="4972050" algn="l"/>
                  </a:tabLst>
                </a:pPr>
                <a:r>
                  <a:rPr lang="nl-NL" sz="3200" b="1" dirty="0">
                    <a:solidFill>
                      <a:srgbClr val="0033CC"/>
                    </a:solidFill>
                    <a:latin typeface="Calibri" panose="020F0502020204030204" pitchFamily="34" charset="0"/>
                    <a:ea typeface="Times New Roman" panose="02020603050405020304" pitchFamily="18" charset="0"/>
                  </a:rPr>
                  <a:t>A. </a:t>
                </a:r>
                <a14:m>
                  <m:oMath xmlns:m="http://schemas.openxmlformats.org/officeDocument/2006/math">
                    <m:f>
                      <m:fPr>
                        <m:ctrlPr>
                          <a:rPr lang="en-US" sz="3200" i="1">
                            <a:latin typeface="Cambria Math" panose="02040503050406030204" pitchFamily="18" charset="0"/>
                            <a:ea typeface="Times New Roman" panose="02020603050405020304" pitchFamily="18" charset="0"/>
                            <a:cs typeface="Calibri" panose="020F0502020204030204" pitchFamily="34" charset="0"/>
                          </a:rPr>
                        </m:ctrlPr>
                      </m:fPr>
                      <m:num>
                        <m:r>
                          <a:rPr lang="en-US" sz="3200" i="1">
                            <a:latin typeface="Cambria Math" panose="02040503050406030204" pitchFamily="18" charset="0"/>
                            <a:ea typeface="Times New Roman" panose="02020603050405020304" pitchFamily="18" charset="0"/>
                            <a:cs typeface="Calibri" panose="020F0502020204030204" pitchFamily="34" charset="0"/>
                          </a:rPr>
                          <m:t>9</m:t>
                        </m:r>
                      </m:num>
                      <m:den>
                        <m:r>
                          <a:rPr lang="en-US" sz="3200" i="1">
                            <a:latin typeface="Cambria Math" panose="02040503050406030204" pitchFamily="18" charset="0"/>
                            <a:ea typeface="Times New Roman" panose="02020603050405020304" pitchFamily="18" charset="0"/>
                            <a:cs typeface="Calibri" panose="020F0502020204030204" pitchFamily="34" charset="0"/>
                          </a:rPr>
                          <m:t>2</m:t>
                        </m:r>
                      </m:den>
                    </m:f>
                  </m:oMath>
                </a14:m>
                <a:r>
                  <a:rPr lang="en-US" sz="3200" dirty="0" smtClean="0">
                    <a:latin typeface="Calibri" panose="020F0502020204030204" pitchFamily="34" charset="0"/>
                    <a:ea typeface="Times New Roman" panose="02020603050405020304" pitchFamily="18" charset="0"/>
                  </a:rPr>
                  <a:t>.        </a:t>
                </a:r>
                <a:r>
                  <a:rPr lang="nl-NL" sz="3200" dirty="0">
                    <a:latin typeface="Calibri" panose="020F0502020204030204" pitchFamily="34" charset="0"/>
                    <a:ea typeface="Times New Roman" panose="02020603050405020304" pitchFamily="18" charset="0"/>
                  </a:rPr>
                  <a:t>	</a:t>
                </a:r>
                <a:r>
                  <a:rPr lang="nl-NL" sz="3200" b="1" dirty="0">
                    <a:solidFill>
                      <a:srgbClr val="0033CC"/>
                    </a:solidFill>
                    <a:latin typeface="Calibri" panose="020F0502020204030204" pitchFamily="34"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cs typeface="Calibri" panose="020F0502020204030204" pitchFamily="34" charset="0"/>
                      </a:rPr>
                      <m:t>4</m:t>
                    </m:r>
                  </m:oMath>
                </a14:m>
                <a:r>
                  <a:rPr lang="en-US" sz="3200" dirty="0" smtClean="0">
                    <a:latin typeface="Calibri" panose="020F0502020204030204" pitchFamily="34" charset="0"/>
                    <a:ea typeface="Times New Roman" panose="02020603050405020304" pitchFamily="18" charset="0"/>
                  </a:rPr>
                  <a:t>.         </a:t>
                </a:r>
                <a:r>
                  <a:rPr lang="en-US" sz="3200" dirty="0">
                    <a:latin typeface="Calibri" panose="020F0502020204030204" pitchFamily="34" charset="0"/>
                    <a:ea typeface="Times New Roman" panose="02020603050405020304" pitchFamily="18" charset="0"/>
                  </a:rPr>
                  <a:t>	</a:t>
                </a:r>
                <a:r>
                  <a:rPr lang="en-US" sz="3200" dirty="0" smtClean="0">
                    <a:latin typeface="Calibri" panose="020F0502020204030204" pitchFamily="34" charset="0"/>
                    <a:ea typeface="Times New Roman" panose="02020603050405020304" pitchFamily="18" charset="0"/>
                  </a:rPr>
                  <a:t>  </a:t>
                </a:r>
                <a:r>
                  <a:rPr lang="nl-NL" sz="3200" b="1" dirty="0" smtClean="0">
                    <a:solidFill>
                      <a:srgbClr val="0033CC"/>
                    </a:solidFill>
                    <a:latin typeface="Calibri" panose="020F0502020204030204" pitchFamily="34" charset="0"/>
                    <a:ea typeface="Times New Roman" panose="02020603050405020304" pitchFamily="18" charset="0"/>
                  </a:rPr>
                  <a:t>C</a:t>
                </a:r>
                <a:r>
                  <a:rPr lang="nl-NL" sz="3200" b="1" dirty="0">
                    <a:solidFill>
                      <a:srgbClr val="0033CC"/>
                    </a:solidFill>
                    <a:latin typeface="Calibri" panose="020F0502020204030204" pitchFamily="34"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Calibri" panose="020F0502020204030204" pitchFamily="34" charset="0"/>
                      </a:rPr>
                      <m:t>2</m:t>
                    </m:r>
                    <m:rad>
                      <m:radPr>
                        <m:degHide m:val="on"/>
                        <m:ctrlPr>
                          <a:rPr lang="en-US" sz="3200" i="1">
                            <a:latin typeface="Cambria Math" panose="02040503050406030204" pitchFamily="18" charset="0"/>
                            <a:ea typeface="Times New Roman" panose="02020603050405020304" pitchFamily="18" charset="0"/>
                            <a:cs typeface="Calibri" panose="020F0502020204030204" pitchFamily="34" charset="0"/>
                          </a:rPr>
                        </m:ctrlPr>
                      </m:radPr>
                      <m:deg/>
                      <m:e>
                        <m:r>
                          <a:rPr lang="en-US" sz="3200" i="1">
                            <a:latin typeface="Cambria Math" panose="02040503050406030204" pitchFamily="18" charset="0"/>
                            <a:ea typeface="Times New Roman" panose="02020603050405020304" pitchFamily="18" charset="0"/>
                            <a:cs typeface="Calibri" panose="020F0502020204030204" pitchFamily="34" charset="0"/>
                          </a:rPr>
                          <m:t>3</m:t>
                        </m:r>
                      </m:e>
                    </m:rad>
                  </m:oMath>
                </a14:m>
                <a:r>
                  <a:rPr lang="en-US" sz="3200" dirty="0" smtClean="0">
                    <a:latin typeface="Calibri" panose="020F0502020204030204" pitchFamily="34" charset="0"/>
                    <a:ea typeface="Times New Roman" panose="02020603050405020304" pitchFamily="18" charset="0"/>
                  </a:rPr>
                  <a:t>.       </a:t>
                </a:r>
                <a:r>
                  <a:rPr lang="en-US" sz="3200" dirty="0">
                    <a:latin typeface="Calibri" panose="020F0502020204030204" pitchFamily="34" charset="0"/>
                    <a:ea typeface="Times New Roman" panose="02020603050405020304" pitchFamily="18" charset="0"/>
                  </a:rPr>
                  <a:t>	</a:t>
                </a:r>
                <a:r>
                  <a:rPr lang="en-US" sz="3200" dirty="0" smtClean="0">
                    <a:latin typeface="Calibri" panose="020F0502020204030204" pitchFamily="34" charset="0"/>
                    <a:ea typeface="Times New Roman" panose="02020603050405020304" pitchFamily="18" charset="0"/>
                  </a:rPr>
                  <a:t>    </a:t>
                </a:r>
                <a:r>
                  <a:rPr lang="nl-NL" sz="3200" b="1" dirty="0" smtClean="0">
                    <a:solidFill>
                      <a:srgbClr val="0000FF"/>
                    </a:solidFill>
                    <a:latin typeface="Calibri" panose="020F0502020204030204" pitchFamily="34" charset="0"/>
                    <a:ea typeface="Times New Roman" panose="02020603050405020304" pitchFamily="18" charset="0"/>
                  </a:rPr>
                  <a:t>D</a:t>
                </a:r>
                <a:r>
                  <a:rPr lang="nl-NL"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cs typeface="Calibri" panose="020F0502020204030204" pitchFamily="34" charset="0"/>
                          </a:rPr>
                        </m:ctrlPr>
                      </m:fPr>
                      <m:num>
                        <m:r>
                          <a:rPr lang="en-US" sz="3200" i="1">
                            <a:latin typeface="Cambria Math" panose="02040503050406030204" pitchFamily="18" charset="0"/>
                            <a:ea typeface="Times New Roman" panose="02020603050405020304" pitchFamily="18" charset="0"/>
                            <a:cs typeface="Calibri" panose="020F0502020204030204" pitchFamily="34" charset="0"/>
                          </a:rPr>
                          <m:t>5</m:t>
                        </m:r>
                      </m:num>
                      <m:den>
                        <m:r>
                          <a:rPr lang="en-US" sz="3200" i="1">
                            <a:latin typeface="Cambria Math" panose="02040503050406030204" pitchFamily="18" charset="0"/>
                            <a:ea typeface="Times New Roman" panose="02020603050405020304" pitchFamily="18" charset="0"/>
                            <a:cs typeface="Calibri" panose="020F0502020204030204" pitchFamily="34" charset="0"/>
                          </a:rPr>
                          <m:t>12</m:t>
                        </m:r>
                      </m:den>
                    </m:f>
                  </m:oMath>
                </a14:m>
                <a:r>
                  <a:rPr lang="en-US" sz="3200" dirty="0">
                    <a:latin typeface="Calibri" panose="020F050202020403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45535" y="1471801"/>
                <a:ext cx="10562492" cy="795795"/>
              </a:xfrm>
              <a:prstGeom prst="rect">
                <a:avLst/>
              </a:prstGeom>
              <a:blipFill rotWithShape="0">
                <a:blip r:embed="rId4"/>
                <a:stretch>
                  <a:fillRect b="-12214"/>
                </a:stretch>
              </a:blipFill>
            </p:spPr>
            <p:txBody>
              <a:bodyPr/>
              <a:lstStyle/>
              <a:p>
                <a:r>
                  <a:rPr lang="en-US">
                    <a:noFill/>
                  </a:rPr>
                  <a:t> </a:t>
                </a:r>
              </a:p>
            </p:txBody>
          </p:sp>
        </mc:Fallback>
      </mc:AlternateContent>
      <p:sp>
        <p:nvSpPr>
          <p:cNvPr id="35" name="Rectangle 34"/>
          <p:cNvSpPr/>
          <p:nvPr/>
        </p:nvSpPr>
        <p:spPr>
          <a:xfrm>
            <a:off x="-429770" y="2216696"/>
            <a:ext cx="217687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endParaRPr lang="en-US" sz="3200" dirty="0">
              <a:latin typeface="Times New Roman" panose="02020603050405020304" pitchFamily="18" charset="0"/>
              <a:ea typeface="Times New Roman" panose="02020603050405020304" pitchFamily="18" charset="0"/>
            </a:endParaRPr>
          </a:p>
        </p:txBody>
      </p:sp>
      <p:grpSp>
        <p:nvGrpSpPr>
          <p:cNvPr id="36" name="Group 28"/>
          <p:cNvGrpSpPr>
            <a:grpSpLocks/>
          </p:cNvGrpSpPr>
          <p:nvPr/>
        </p:nvGrpSpPr>
        <p:grpSpPr bwMode="auto">
          <a:xfrm>
            <a:off x="8087710" y="2172489"/>
            <a:ext cx="4094276" cy="2967070"/>
            <a:chOff x="3380" y="7480"/>
            <a:chExt cx="5102" cy="4127"/>
          </a:xfrm>
        </p:grpSpPr>
        <p:pic>
          <p:nvPicPr>
            <p:cNvPr id="4125" name="Picture 4"/>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530" y="7663"/>
              <a:ext cx="4845" cy="378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0"/>
            <p:cNvGrpSpPr>
              <a:grpSpLocks/>
            </p:cNvGrpSpPr>
            <p:nvPr/>
          </p:nvGrpSpPr>
          <p:grpSpPr bwMode="auto">
            <a:xfrm>
              <a:off x="3380" y="7480"/>
              <a:ext cx="5102" cy="4127"/>
              <a:chOff x="3380" y="7479"/>
              <a:chExt cx="5102" cy="4127"/>
            </a:xfrm>
          </p:grpSpPr>
          <p:graphicFrame>
            <p:nvGraphicFramePr>
              <p:cNvPr id="38" name="Object 37"/>
              <p:cNvGraphicFramePr>
                <a:graphicFrameLocks noChangeAspect="1"/>
              </p:cNvGraphicFramePr>
              <p:nvPr/>
            </p:nvGraphicFramePr>
            <p:xfrm>
              <a:off x="5777" y="7479"/>
              <a:ext cx="215" cy="279"/>
            </p:xfrm>
            <a:graphic>
              <a:graphicData uri="http://schemas.openxmlformats.org/presentationml/2006/ole">
                <mc:AlternateContent xmlns:mc="http://schemas.openxmlformats.org/markup-compatibility/2006">
                  <mc:Choice xmlns:v="urn:schemas-microsoft-com:vml" Requires="v">
                    <p:oleObj spid="_x0000_s6380" name="Equation" r:id="rId6" imgW="139680" imgH="177480" progId="Equation.DSMT4">
                      <p:embed/>
                    </p:oleObj>
                  </mc:Choice>
                  <mc:Fallback>
                    <p:oleObj name="Equation" r:id="rId6" imgW="1396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7" y="7479"/>
                            <a:ext cx="215"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3380" y="11240"/>
              <a:ext cx="234" cy="260"/>
            </p:xfrm>
            <a:graphic>
              <a:graphicData uri="http://schemas.openxmlformats.org/presentationml/2006/ole">
                <mc:AlternateContent xmlns:mc="http://schemas.openxmlformats.org/markup-compatibility/2006">
                  <mc:Choice xmlns:v="urn:schemas-microsoft-com:vml" Requires="v">
                    <p:oleObj spid="_x0000_s6381" name="Equation" r:id="rId8" imgW="152280" imgH="164880" progId="Equation.DSMT4">
                      <p:embed/>
                    </p:oleObj>
                  </mc:Choice>
                  <mc:Fallback>
                    <p:oleObj name="Equation" r:id="rId8" imgW="15228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0" y="11240"/>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6604" y="11346"/>
              <a:ext cx="254" cy="260"/>
            </p:xfrm>
            <a:graphic>
              <a:graphicData uri="http://schemas.openxmlformats.org/presentationml/2006/ole">
                <mc:AlternateContent xmlns:mc="http://schemas.openxmlformats.org/markup-compatibility/2006">
                  <mc:Choice xmlns:v="urn:schemas-microsoft-com:vml" Requires="v">
                    <p:oleObj spid="_x0000_s6382" name="Equation" r:id="rId10" imgW="164880" imgH="164880" progId="Equation.DSMT4">
                      <p:embed/>
                    </p:oleObj>
                  </mc:Choice>
                  <mc:Fallback>
                    <p:oleObj name="Equation" r:id="rId10" imgW="164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4" y="11346"/>
                            <a:ext cx="25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0"/>
              <p:cNvGraphicFramePr>
                <a:graphicFrameLocks noChangeAspect="1"/>
              </p:cNvGraphicFramePr>
              <p:nvPr/>
            </p:nvGraphicFramePr>
            <p:xfrm>
              <a:off x="8248" y="10735"/>
              <a:ext cx="234" cy="279"/>
            </p:xfrm>
            <a:graphic>
              <a:graphicData uri="http://schemas.openxmlformats.org/presentationml/2006/ole">
                <mc:AlternateContent xmlns:mc="http://schemas.openxmlformats.org/markup-compatibility/2006">
                  <mc:Choice xmlns:v="urn:schemas-microsoft-com:vml" Requires="v">
                    <p:oleObj spid="_x0000_s6383" name="Equation" r:id="rId12" imgW="152280" imgH="177480" progId="Equation.DSMT4">
                      <p:embed/>
                    </p:oleObj>
                  </mc:Choice>
                  <mc:Fallback>
                    <p:oleObj name="Equation" r:id="rId12" imgW="15228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48" y="10735"/>
                            <a:ext cx="23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5250" y="10412"/>
              <a:ext cx="234" cy="260"/>
            </p:xfrm>
            <a:graphic>
              <a:graphicData uri="http://schemas.openxmlformats.org/presentationml/2006/ole">
                <mc:AlternateContent xmlns:mc="http://schemas.openxmlformats.org/markup-compatibility/2006">
                  <mc:Choice xmlns:v="urn:schemas-microsoft-com:vml" Requires="v">
                    <p:oleObj spid="_x0000_s6384" name="Equation" r:id="rId14" imgW="152280" imgH="164880" progId="Equation.DSMT4">
                      <p:embed/>
                    </p:oleObj>
                  </mc:Choice>
                  <mc:Fallback>
                    <p:oleObj name="Equation" r:id="rId14" imgW="15228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0" y="10412"/>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nvGraphicFramePr>
            <p:xfrm>
              <a:off x="4293" y="10724"/>
              <a:ext cx="313" cy="260"/>
            </p:xfrm>
            <a:graphic>
              <a:graphicData uri="http://schemas.openxmlformats.org/presentationml/2006/ole">
                <mc:AlternateContent xmlns:mc="http://schemas.openxmlformats.org/markup-compatibility/2006">
                  <mc:Choice xmlns:v="urn:schemas-microsoft-com:vml" Requires="v">
                    <p:oleObj spid="_x0000_s6385" name="Equation" r:id="rId16" imgW="203040" imgH="164880" progId="Equation.DSMT4">
                      <p:embed/>
                    </p:oleObj>
                  </mc:Choice>
                  <mc:Fallback>
                    <p:oleObj name="Equation" r:id="rId16" imgW="20304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3" y="10724"/>
                            <a:ext cx="31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p:nvGraphicFramePr>
            <p:xfrm>
              <a:off x="5131" y="11304"/>
              <a:ext cx="273" cy="260"/>
            </p:xfrm>
            <a:graphic>
              <a:graphicData uri="http://schemas.openxmlformats.org/presentationml/2006/ole">
                <mc:AlternateContent xmlns:mc="http://schemas.openxmlformats.org/markup-compatibility/2006">
                  <mc:Choice xmlns:v="urn:schemas-microsoft-com:vml" Requires="v">
                    <p:oleObj spid="_x0000_s6386" name="Equation" r:id="rId18" imgW="177480" imgH="177480" progId="Equation.DSMT4">
                      <p:embed/>
                    </p:oleObj>
                  </mc:Choice>
                  <mc:Fallback>
                    <p:oleObj name="Equation" r:id="rId18" imgW="17748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31" y="11304"/>
                            <a:ext cx="27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p:cNvGraphicFramePr>
                <a:graphicFrameLocks noChangeAspect="1"/>
              </p:cNvGraphicFramePr>
              <p:nvPr/>
            </p:nvGraphicFramePr>
            <p:xfrm>
              <a:off x="7452" y="11068"/>
              <a:ext cx="234" cy="260"/>
            </p:xfrm>
            <a:graphic>
              <a:graphicData uri="http://schemas.openxmlformats.org/presentationml/2006/ole">
                <mc:AlternateContent xmlns:mc="http://schemas.openxmlformats.org/markup-compatibility/2006">
                  <mc:Choice xmlns:v="urn:schemas-microsoft-com:vml" Requires="v">
                    <p:oleObj spid="_x0000_s6387" name="Equation" r:id="rId20" imgW="152280" imgH="164880" progId="Equation.DSMT4">
                      <p:embed/>
                    </p:oleObj>
                  </mc:Choice>
                  <mc:Fallback>
                    <p:oleObj name="Equation" r:id="rId20" imgW="1522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52" y="11068"/>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6765" y="10445"/>
              <a:ext cx="234" cy="320"/>
            </p:xfrm>
            <a:graphic>
              <a:graphicData uri="http://schemas.openxmlformats.org/presentationml/2006/ole">
                <mc:AlternateContent xmlns:mc="http://schemas.openxmlformats.org/markup-compatibility/2006">
                  <mc:Choice xmlns:v="urn:schemas-microsoft-com:vml" Requires="v">
                    <p:oleObj spid="_x0000_s6388" name="Equation" r:id="rId22" imgW="152280" imgH="203040" progId="Equation.DSMT4">
                      <p:embed/>
                    </p:oleObj>
                  </mc:Choice>
                  <mc:Fallback>
                    <p:oleObj name="Equation" r:id="rId22" imgW="15228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65" y="10445"/>
                            <a:ext cx="234"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4573" y="9199"/>
              <a:ext cx="235" cy="260"/>
            </p:xfrm>
            <a:graphic>
              <a:graphicData uri="http://schemas.openxmlformats.org/presentationml/2006/ole">
                <mc:AlternateContent xmlns:mc="http://schemas.openxmlformats.org/markup-compatibility/2006">
                  <mc:Choice xmlns:v="urn:schemas-microsoft-com:vml" Requires="v">
                    <p:oleObj spid="_x0000_s6389" name="Equation" r:id="rId24" imgW="152280" imgH="164880" progId="Equation.DSMT4">
                      <p:embed/>
                    </p:oleObj>
                  </mc:Choice>
                  <mc:Fallback>
                    <p:oleObj name="Equation" r:id="rId24" imgW="15228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3" y="9199"/>
                            <a:ext cx="235"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nvGraphicFramePr>
            <p:xfrm>
              <a:off x="5346" y="8953"/>
              <a:ext cx="254" cy="260"/>
            </p:xfrm>
            <a:graphic>
              <a:graphicData uri="http://schemas.openxmlformats.org/presentationml/2006/ole">
                <mc:AlternateContent xmlns:mc="http://schemas.openxmlformats.org/markup-compatibility/2006">
                  <mc:Choice xmlns:v="urn:schemas-microsoft-com:vml" Requires="v">
                    <p:oleObj spid="_x0000_s6390" name="Equation" r:id="rId26" imgW="164880" imgH="164880" progId="Equation.DSMT4">
                      <p:embed/>
                    </p:oleObj>
                  </mc:Choice>
                  <mc:Fallback>
                    <p:oleObj name="Equation" r:id="rId26" imgW="164880" imgH="1648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46" y="8953"/>
                            <a:ext cx="25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nvGraphicFramePr>
            <p:xfrm>
              <a:off x="7119" y="9005"/>
              <a:ext cx="254" cy="279"/>
            </p:xfrm>
            <a:graphic>
              <a:graphicData uri="http://schemas.openxmlformats.org/presentationml/2006/ole">
                <mc:AlternateContent xmlns:mc="http://schemas.openxmlformats.org/markup-compatibility/2006">
                  <mc:Choice xmlns:v="urn:schemas-microsoft-com:vml" Requires="v">
                    <p:oleObj spid="_x0000_s6391" name="Equation" r:id="rId28" imgW="164880" imgH="177480" progId="Equation.DSMT4">
                      <p:embed/>
                    </p:oleObj>
                  </mc:Choice>
                  <mc:Fallback>
                    <p:oleObj name="Equation" r:id="rId28" imgW="164880" imgH="1774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19" y="9005"/>
                            <a:ext cx="25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9"/>
              <p:cNvGraphicFramePr>
                <a:graphicFrameLocks noChangeAspect="1"/>
              </p:cNvGraphicFramePr>
              <p:nvPr/>
            </p:nvGraphicFramePr>
            <p:xfrm>
              <a:off x="6378" y="9433"/>
              <a:ext cx="273" cy="260"/>
            </p:xfrm>
            <a:graphic>
              <a:graphicData uri="http://schemas.openxmlformats.org/presentationml/2006/ole">
                <mc:AlternateContent xmlns:mc="http://schemas.openxmlformats.org/markup-compatibility/2006">
                  <mc:Choice xmlns:v="urn:schemas-microsoft-com:vml" Requires="v">
                    <p:oleObj spid="_x0000_s6392" name="Equation" r:id="rId30" imgW="177480" imgH="164880" progId="Equation.DSMT4">
                      <p:embed/>
                    </p:oleObj>
                  </mc:Choice>
                  <mc:Fallback>
                    <p:oleObj name="Equation" r:id="rId30" imgW="177480" imgH="1648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78" y="9433"/>
                            <a:ext cx="27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mc:AlternateContent xmlns:mc="http://schemas.openxmlformats.org/markup-compatibility/2006" xmlns:a14="http://schemas.microsoft.com/office/drawing/2010/main">
        <mc:Choice Requires="a14">
          <p:sp>
            <p:nvSpPr>
              <p:cNvPr id="52" name="Rectangle 51"/>
              <p:cNvSpPr/>
              <p:nvPr/>
            </p:nvSpPr>
            <p:spPr>
              <a:xfrm>
                <a:off x="-256583" y="2795257"/>
                <a:ext cx="9623251" cy="12106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𝐻</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m:t>
                          </m:r>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𝐴𝐵𝐶𝐷</m:t>
                          </m:r>
                        </m:sub>
                      </m:sSub>
                      <m:r>
                        <a:rPr lang="en-US" sz="3200" i="0">
                          <a:latin typeface="Cambria Math" panose="02040503050406030204" pitchFamily="18" charset="0"/>
                        </a:rPr>
                        <m:t>−</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𝑆</m:t>
                              </m:r>
                              <m:r>
                                <a:rPr lang="en-US" sz="3200" i="0">
                                  <a:latin typeface="Cambria Math" panose="02040503050406030204" pitchFamily="18" charset="0"/>
                                </a:rPr>
                                <m:t>.</m:t>
                              </m:r>
                              <m:r>
                                <a:rPr lang="en-US" sz="3200" i="1">
                                  <a:latin typeface="Cambria Math" panose="02040503050406030204" pitchFamily="18" charset="0"/>
                                </a:rPr>
                                <m:t>𝐸𝐹𝐺𝐻</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𝐴</m:t>
                              </m:r>
                              <m:r>
                                <a:rPr lang="en-US" sz="3200" i="0">
                                  <a:latin typeface="Cambria Math" panose="02040503050406030204" pitchFamily="18" charset="0"/>
                                </a:rPr>
                                <m:t>.</m:t>
                              </m:r>
                              <m:r>
                                <a:rPr lang="en-US" sz="3200" i="1">
                                  <a:latin typeface="Cambria Math" panose="02040503050406030204" pitchFamily="18" charset="0"/>
                                </a:rPr>
                                <m:t>𝐸𝑀𝑁</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𝐵</m:t>
                              </m:r>
                              <m:r>
                                <a:rPr lang="en-US" sz="3200" i="0">
                                  <a:latin typeface="Cambria Math" panose="02040503050406030204" pitchFamily="18" charset="0"/>
                                </a:rPr>
                                <m:t>.</m:t>
                              </m:r>
                              <m:r>
                                <a:rPr lang="en-US" sz="3200" i="1">
                                  <a:latin typeface="Cambria Math" panose="02040503050406030204" pitchFamily="18" charset="0"/>
                                </a:rPr>
                                <m:t>𝐹𝑀𝑄</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𝐺𝑄𝑃</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𝐷</m:t>
                              </m:r>
                              <m:r>
                                <a:rPr lang="en-US" sz="3200" i="0">
                                  <a:latin typeface="Cambria Math" panose="02040503050406030204" pitchFamily="18" charset="0"/>
                                </a:rPr>
                                <m:t>.</m:t>
                              </m:r>
                              <m:r>
                                <a:rPr lang="en-US" sz="3200" i="1">
                                  <a:latin typeface="Cambria Math" panose="02040503050406030204" pitchFamily="18" charset="0"/>
                                </a:rPr>
                                <m:t>𝐻𝑃𝑁</m:t>
                              </m:r>
                            </m:sub>
                          </m:sSub>
                        </m:e>
                      </m:d>
                    </m:oMath>
                  </m:oMathPara>
                </a14:m>
                <a:endParaRPr lang="en-US" sz="3200" dirty="0"/>
              </a:p>
            </p:txBody>
          </p:sp>
        </mc:Choice>
        <mc:Fallback xmlns="">
          <p:sp>
            <p:nvSpPr>
              <p:cNvPr id="52" name="Rectangle 51"/>
              <p:cNvSpPr>
                <a:spLocks noRot="1" noChangeAspect="1" noMove="1" noResize="1" noEditPoints="1" noAdjustHandles="1" noChangeArrowheads="1" noChangeShapeType="1" noTextEdit="1"/>
              </p:cNvSpPr>
              <p:nvPr/>
            </p:nvSpPr>
            <p:spPr>
              <a:xfrm>
                <a:off x="-256583" y="2795257"/>
                <a:ext cx="9623251" cy="1210652"/>
              </a:xfrm>
              <a:prstGeom prst="rect">
                <a:avLst/>
              </a:prstGeom>
              <a:blipFill rotWithShape="0">
                <a:blip r:embed="rId32"/>
                <a:stretch>
                  <a:fillRect/>
                </a:stretch>
              </a:blipFill>
            </p:spPr>
            <p:txBody>
              <a:bodyPr/>
              <a:lstStyle/>
              <a:p>
                <a:r>
                  <a:rPr lang="en-US">
                    <a:noFill/>
                  </a:rPr>
                  <a:t> </a:t>
                </a:r>
              </a:p>
            </p:txBody>
          </p:sp>
        </mc:Fallback>
      </mc:AlternateContent>
      <p:sp>
        <p:nvSpPr>
          <p:cNvPr id="53" name="Rectangle 52"/>
          <p:cNvSpPr/>
          <p:nvPr/>
        </p:nvSpPr>
        <p:spPr>
          <a:xfrm rot="10800000" flipV="1">
            <a:off x="180548" y="4088868"/>
            <a:ext cx="2190875" cy="584775"/>
          </a:xfrm>
          <a:prstGeom prst="rect">
            <a:avLst/>
          </a:prstGeom>
        </p:spPr>
        <p:txBody>
          <a:bodyPr wrap="squar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Ta </a:t>
            </a:r>
            <a:r>
              <a:rPr lang="en-US" sz="3200" dirty="0" err="1">
                <a:latin typeface="Times New Roman" panose="02020603050405020304" pitchFamily="18" charset="0"/>
                <a:ea typeface="Times New Roman" panose="02020603050405020304" pitchFamily="18" charset="0"/>
              </a:rPr>
              <a:t>có</a:t>
            </a:r>
            <a:endParaRPr lang="en-US" sz="3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Rectangle 53"/>
              <p:cNvSpPr/>
              <p:nvPr/>
            </p:nvSpPr>
            <p:spPr>
              <a:xfrm>
                <a:off x="2029289" y="3994366"/>
                <a:ext cx="4603376" cy="791242"/>
              </a:xfrm>
              <a:prstGeom prst="rect">
                <a:avLst/>
              </a:prstGeom>
            </p:spPr>
            <p:txBody>
              <a:bodyPr wrap="none">
                <a:spAutoFit/>
              </a:bodyPr>
              <a:lstStyle/>
              <a:p>
                <a:pPr marL="629920" marR="0">
                  <a:spcBef>
                    <a:spcPts val="0"/>
                  </a:spcBef>
                  <a:spcAft>
                    <a:spcPts val="0"/>
                  </a:spcAft>
                </a:pPr>
                <a14:m>
                  <m:oMath xmlns:m="http://schemas.openxmlformats.org/officeDocument/2006/math">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𝑆</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𝐴𝐵𝐶𝐷</m:t>
                        </m:r>
                      </m:sub>
                    </m:sSub>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3</m:t>
                        </m:r>
                      </m:den>
                    </m:f>
                    <m:r>
                      <a:rPr lang="en-US" sz="3200" i="1">
                        <a:latin typeface="Cambria Math" panose="02040503050406030204" pitchFamily="18" charset="0"/>
                        <a:ea typeface="Calibri" panose="020F0502020204030204" pitchFamily="34" charset="0"/>
                        <a:cs typeface="Calibri" panose="020F0502020204030204" pitchFamily="34" charset="0"/>
                      </a:rPr>
                      <m:t>.</m:t>
                    </m:r>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n-US" sz="3200" i="1">
                            <a:latin typeface="Cambria Math" panose="02040503050406030204" pitchFamily="18" charset="0"/>
                            <a:ea typeface="Calibri" panose="020F0502020204030204" pitchFamily="34" charset="0"/>
                            <a:cs typeface="Calibri" panose="020F0502020204030204" pitchFamily="34" charset="0"/>
                          </a:rPr>
                          <m:t>1</m:t>
                        </m:r>
                      </m:e>
                      <m:sup>
                        <m:r>
                          <a:rPr lang="en-US" sz="3200" i="1">
                            <a:latin typeface="Cambria Math" panose="02040503050406030204" pitchFamily="18" charset="0"/>
                            <a:ea typeface="Calibri" panose="020F0502020204030204" pitchFamily="34" charset="0"/>
                            <a:cs typeface="Calibri" panose="020F0502020204030204" pitchFamily="34" charset="0"/>
                          </a:rPr>
                          <m:t>2</m:t>
                        </m:r>
                      </m:sup>
                    </m:sSup>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2</m:t>
                    </m:r>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2</m:t>
                        </m:r>
                      </m:num>
                      <m:den>
                        <m:r>
                          <a:rPr lang="en-US" sz="3200" i="1">
                            <a:latin typeface="Cambria Math" panose="02040503050406030204" pitchFamily="18" charset="0"/>
                            <a:ea typeface="Calibri" panose="020F0502020204030204" pitchFamily="34" charset="0"/>
                            <a:cs typeface="Calibri" panose="020F0502020204030204" pitchFamily="34" charset="0"/>
                          </a:rPr>
                          <m:t>3</m:t>
                        </m:r>
                      </m:den>
                    </m:f>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54" name="Rectangle 53"/>
              <p:cNvSpPr>
                <a:spLocks noRot="1" noChangeAspect="1" noMove="1" noResize="1" noEditPoints="1" noAdjustHandles="1" noChangeArrowheads="1" noChangeShapeType="1" noTextEdit="1"/>
              </p:cNvSpPr>
              <p:nvPr/>
            </p:nvSpPr>
            <p:spPr>
              <a:xfrm>
                <a:off x="2029289" y="3994366"/>
                <a:ext cx="4603376" cy="791242"/>
              </a:xfrm>
              <a:prstGeom prst="rect">
                <a:avLst/>
              </a:prstGeom>
              <a:blipFill rotWithShape="0">
                <a:blip r:embed="rId33"/>
                <a:stretch>
                  <a:fillRect r="-2384"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7932" y="4827689"/>
                <a:ext cx="12060572" cy="1671355"/>
              </a:xfrm>
              <a:prstGeom prst="rect">
                <a:avLst/>
              </a:prstGeom>
            </p:spPr>
            <p:txBody>
              <a:bodyPr wrap="square">
                <a:spAutoFit/>
              </a:bodyPr>
              <a:lstStyle/>
              <a:p>
                <a:pPr marL="629920" marR="0">
                  <a:spcBef>
                    <a:spcPts val="0"/>
                  </a:spcBef>
                  <a:spcAft>
                    <a:spcPts val="0"/>
                  </a:spcAft>
                </a:pPr>
                <a14:m>
                  <m:oMath xmlns:m="http://schemas.openxmlformats.org/officeDocument/2006/math">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𝑆</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𝐸𝐹𝐺𝐻</m:t>
                            </m:r>
                          </m:sub>
                        </m:sSub>
                      </m:num>
                      <m:den>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𝑆</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𝐴𝐵𝐶𝐷</m:t>
                            </m:r>
                          </m:sub>
                        </m:sSub>
                      </m:den>
                    </m:f>
                    <m:r>
                      <a:rPr lang="en-US" sz="3200" i="1">
                        <a:latin typeface="Cambria Math" panose="02040503050406030204" pitchFamily="18" charset="0"/>
                        <a:ea typeface="Calibri" panose="020F0502020204030204" pitchFamily="34" charset="0"/>
                        <a:cs typeface="Calibri" panose="020F0502020204030204" pitchFamily="34" charset="0"/>
                      </a:rPr>
                      <m:t>=</m:t>
                    </m:r>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cs typeface="Calibri" panose="020F0502020204030204" pitchFamily="34" charset="0"/>
                              </a:rPr>
                            </m:ctrlPr>
                          </m:dPr>
                          <m:e>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2</m:t>
                                </m:r>
                              </m:den>
                            </m:f>
                          </m:e>
                        </m:d>
                      </m:e>
                      <m:sup>
                        <m:r>
                          <a:rPr lang="en-US" sz="3200" i="1">
                            <a:latin typeface="Cambria Math" panose="02040503050406030204" pitchFamily="18" charset="0"/>
                            <a:ea typeface="Calibri" panose="020F0502020204030204" pitchFamily="34" charset="0"/>
                            <a:cs typeface="Calibri" panose="020F0502020204030204" pitchFamily="34" charset="0"/>
                          </a:rPr>
                          <m:t>3</m:t>
                        </m:r>
                      </m:sup>
                    </m:sSup>
                    <m:r>
                      <a:rPr lang="en-US" sz="3200" i="1">
                        <a:latin typeface="Cambria Math" panose="02040503050406030204" pitchFamily="18" charset="0"/>
                        <a:ea typeface="Calibri" panose="020F0502020204030204" pitchFamily="34" charset="0"/>
                        <a:cs typeface="Calibri" panose="020F0502020204030204" pitchFamily="34" charset="0"/>
                      </a:rPr>
                      <m:t>⇒</m:t>
                    </m:r>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𝑆</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𝐸𝐹𝐺𝐻</m:t>
                        </m:r>
                      </m:sub>
                    </m:sSub>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8</m:t>
                        </m:r>
                      </m:den>
                    </m:f>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2</m:t>
                        </m:r>
                      </m:num>
                      <m:den>
                        <m:r>
                          <a:rPr lang="en-US" sz="3200" i="1">
                            <a:latin typeface="Cambria Math" panose="02040503050406030204" pitchFamily="18" charset="0"/>
                            <a:ea typeface="Calibri" panose="020F0502020204030204" pitchFamily="34" charset="0"/>
                            <a:cs typeface="Calibri" panose="020F0502020204030204" pitchFamily="34" charset="0"/>
                          </a:rPr>
                          <m:t>3</m:t>
                        </m:r>
                      </m:den>
                    </m:f>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12</m:t>
                        </m:r>
                      </m:den>
                    </m:f>
                  </m:oMath>
                </a14:m>
                <a:r>
                  <a:rPr lang="en-US" sz="3200" dirty="0">
                    <a:effectLst/>
                    <a:latin typeface="Times New Roman" panose="02020603050405020304" pitchFamily="18" charset="0"/>
                    <a:ea typeface="Times New Roman" panose="02020603050405020304" pitchFamily="18" charset="0"/>
                  </a:rPr>
                  <a:t> (Hai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tỷ</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libri" panose="020F0502020204030204" pitchFamily="34" charset="0"/>
                      </a:rPr>
                      <m:t>𝑘</m:t>
                    </m:r>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2</m:t>
                        </m:r>
                      </m:den>
                    </m:f>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28" name="Rectangle 27"/>
              <p:cNvSpPr>
                <a:spLocks noRot="1" noChangeAspect="1" noMove="1" noResize="1" noEditPoints="1" noAdjustHandles="1" noChangeArrowheads="1" noChangeShapeType="1" noTextEdit="1"/>
              </p:cNvSpPr>
              <p:nvPr/>
            </p:nvSpPr>
            <p:spPr>
              <a:xfrm>
                <a:off x="87932" y="4827689"/>
                <a:ext cx="12060572" cy="1671355"/>
              </a:xfrm>
              <a:prstGeom prst="rect">
                <a:avLst/>
              </a:prstGeom>
              <a:blipFill rotWithShape="0">
                <a:blip r:embed="rId34"/>
                <a:stretch>
                  <a:fillRect r="-657" b="-4380"/>
                </a:stretch>
              </a:blipFill>
            </p:spPr>
            <p:txBody>
              <a:bodyPr/>
              <a:lstStyle/>
              <a:p>
                <a:r>
                  <a:rPr lang="en-US">
                    <a:noFill/>
                  </a:rPr>
                  <a:t> </a:t>
                </a:r>
              </a:p>
            </p:txBody>
          </p:sp>
        </mc:Fallback>
      </mc:AlternateContent>
      <p:sp>
        <p:nvSpPr>
          <p:cNvPr id="30" name="Left Arrow 29">
            <a:hlinkClick r:id="rId3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31" name="Right Arrow 30">
            <a:hlinkClick r:id="rId3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2" grpId="0"/>
      <p:bldP spid="33" grpId="0"/>
      <p:bldP spid="35" grpId="0"/>
      <p:bldP spid="52" grpId="0"/>
      <p:bldP spid="53" grpId="0"/>
      <p:bldP spid="54" grpId="0"/>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60338" y="2100703"/>
                <a:ext cx="12755461" cy="2643159"/>
              </a:xfrm>
              <a:prstGeom prst="rect">
                <a:avLst/>
              </a:prstGeom>
            </p:spPr>
            <p:txBody>
              <a:bodyPr wrap="square">
                <a:spAutoFit/>
              </a:bodyPr>
              <a:lstStyle/>
              <a:p>
                <a:pPr marL="629920" marR="0">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cs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cs typeface="Calibri" panose="020F0502020204030204" pitchFamily="34" charset="0"/>
                                </a:rPr>
                              </m:ctrlPr>
                            </m:eqArrPr>
                            <m:e>
                              <m:r>
                                <a:rPr lang="en-US" sz="2800" i="1">
                                  <a:latin typeface="Cambria Math" panose="02040503050406030204" pitchFamily="18" charset="0"/>
                                  <a:ea typeface="Calibri" panose="020F0502020204030204" pitchFamily="34" charset="0"/>
                                  <a:cs typeface="Calibri" panose="020F0502020204030204" pitchFamily="34" charset="0"/>
                                </a:rPr>
                                <m:t>&amp;</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𝐴</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𝐸𝑀𝑁</m:t>
                                      </m:r>
                                    </m:sub>
                                  </m:sSub>
                                </m:num>
                                <m:den>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𝐴</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𝑆𝐵𝐷</m:t>
                                      </m:r>
                                    </m:sub>
                                  </m:sSub>
                                </m:den>
                              </m:f>
                              <m:r>
                                <a:rPr lang="en-US" sz="2800" i="1">
                                  <a:latin typeface="Cambria Math" panose="02040503050406030204" pitchFamily="18" charset="0"/>
                                  <a:ea typeface="Calibri" panose="020F0502020204030204" pitchFamily="34" charset="0"/>
                                  <a:cs typeface="Calibri" panose="020F0502020204030204" pitchFamily="34" charset="0"/>
                                </a:rPr>
                                <m:t>=</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d>
                                    <m:dPr>
                                      <m:ctrlPr>
                                        <a:rPr lang="en-US" sz="2800" i="1">
                                          <a:latin typeface="Cambria Math" panose="02040503050406030204" pitchFamily="18" charset="0"/>
                                          <a:ea typeface="Calibri" panose="020F0502020204030204" pitchFamily="34" charset="0"/>
                                          <a:cs typeface="Calibri" panose="020F0502020204030204" pitchFamily="34" charset="0"/>
                                        </a:rPr>
                                      </m:ctrlPr>
                                    </m:dPr>
                                    <m:e>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e>
                                  </m:d>
                                </m:e>
                                <m:sup>
                                  <m:r>
                                    <a:rPr lang="en-US" sz="2800" i="1">
                                      <a:latin typeface="Cambria Math" panose="02040503050406030204" pitchFamily="18" charset="0"/>
                                      <a:ea typeface="Calibri" panose="020F0502020204030204" pitchFamily="34" charset="0"/>
                                      <a:cs typeface="Calibri" panose="020F0502020204030204" pitchFamily="34" charset="0"/>
                                    </a:rPr>
                                    <m:t>3</m:t>
                                  </m:r>
                                </m:sup>
                              </m:sSup>
                            </m:e>
                            <m:e>
                              <m:r>
                                <a:rPr lang="en-US" sz="2800" i="1">
                                  <a:latin typeface="Cambria Math" panose="02040503050406030204" pitchFamily="18" charset="0"/>
                                  <a:ea typeface="Calibri" panose="020F0502020204030204" pitchFamily="34" charset="0"/>
                                  <a:cs typeface="Calibri" panose="020F0502020204030204" pitchFamily="34" charset="0"/>
                                </a:rPr>
                                <m:t>&amp;</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𝐴𝐵𝐷</m:t>
                                  </m:r>
                                </m:sub>
                              </m:sSub>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𝐴𝐵𝐶𝐷</m:t>
                                  </m:r>
                                </m:sub>
                              </m:sSub>
                            </m:e>
                          </m:eqArr>
                        </m:e>
                      </m:d>
                      <m:r>
                        <a:rPr lang="en-US" sz="2800" i="1">
                          <a:latin typeface="Cambria Math" panose="02040503050406030204" pitchFamily="18" charset="0"/>
                          <a:ea typeface="Calibri" panose="020F0502020204030204" pitchFamily="34" charset="0"/>
                          <a:cs typeface="Calibri" panose="020F0502020204030204" pitchFamily="34" charset="0"/>
                        </a:rPr>
                        <m:t>⇒</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𝐴</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𝐸𝑀𝑁</m:t>
                          </m:r>
                        </m:sub>
                      </m:sSub>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8</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2</m:t>
                          </m:r>
                        </m:num>
                        <m:den>
                          <m:r>
                            <a:rPr lang="en-US" sz="2800" i="1">
                              <a:latin typeface="Cambria Math" panose="02040503050406030204" pitchFamily="18" charset="0"/>
                              <a:ea typeface="Calibri" panose="020F0502020204030204" pitchFamily="34" charset="0"/>
                              <a:cs typeface="Calibri" panose="020F0502020204030204" pitchFamily="34" charset="0"/>
                            </a:rPr>
                            <m:t>3</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24</m:t>
                          </m:r>
                        </m:den>
                      </m:f>
                    </m:oMath>
                  </m:oMathPara>
                </a14:m>
                <a:endParaRPr lang="vi-VN" sz="2800" dirty="0" smtClean="0">
                  <a:effectLst/>
                  <a:latin typeface="Times New Roman" panose="02020603050405020304" pitchFamily="18" charset="0"/>
                  <a:ea typeface="Times New Roman" panose="02020603050405020304" pitchFamily="18" charset="0"/>
                </a:endParaRPr>
              </a:p>
              <a:p>
                <a:pPr marL="629920" marR="0">
                  <a:spcBef>
                    <a:spcPts val="0"/>
                  </a:spcBef>
                  <a:spcAft>
                    <a:spcPts val="0"/>
                  </a:spcAft>
                </a:pPr>
                <a:r>
                  <a:rPr lang="en-US" sz="2800" dirty="0">
                    <a:effectLst/>
                    <a:latin typeface="Times New Roman" panose="02020603050405020304" pitchFamily="18" charset="0"/>
                    <a:ea typeface="Times New Roman" panose="02020603050405020304" pitchFamily="18" charset="0"/>
                  </a:rPr>
                  <a:t>(Hai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chóp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Calibri" panose="020F0502020204030204" pitchFamily="34" charset="0"/>
                      </a:rPr>
                      <m:t>𝑘</m:t>
                    </m:r>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oMath>
                </a14:m>
                <a:r>
                  <a:rPr lang="en-US" sz="2800" dirty="0">
                    <a:effectLst/>
                    <a:latin typeface="Times New Roman" panose="02020603050405020304" pitchFamily="18" charset="0"/>
                    <a:ea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60338" y="2100703"/>
                <a:ext cx="12755461" cy="2643159"/>
              </a:xfrm>
              <a:prstGeom prst="rect">
                <a:avLst/>
              </a:prstGeom>
              <a:blipFill rotWithShape="0">
                <a:blip r:embed="rId3"/>
                <a:stretch>
                  <a:fillRect b="-4619"/>
                </a:stretch>
              </a:blipFill>
            </p:spPr>
            <p:txBody>
              <a:bodyPr/>
              <a:lstStyle/>
              <a:p>
                <a:r>
                  <a:rPr lang="en-US">
                    <a:noFill/>
                  </a:rPr>
                  <a:t> </a:t>
                </a:r>
              </a:p>
            </p:txBody>
          </p:sp>
        </mc:Fallback>
      </mc:AlternateContent>
      <p:sp>
        <p:nvSpPr>
          <p:cNvPr id="4" name="Rectangle 3"/>
          <p:cNvSpPr/>
          <p:nvPr/>
        </p:nvSpPr>
        <p:spPr>
          <a:xfrm>
            <a:off x="-406867" y="4631440"/>
            <a:ext cx="3249287" cy="584775"/>
          </a:xfrm>
          <a:prstGeom prst="rect">
            <a:avLst/>
          </a:prstGeom>
        </p:spPr>
        <p:txBody>
          <a:bodyPr wrap="none">
            <a:spAutoFit/>
          </a:bodyPr>
          <a:lstStyle/>
          <a:p>
            <a:pPr marL="629920" marR="0">
              <a:spcBef>
                <a:spcPts val="0"/>
              </a:spcBef>
              <a:spcAft>
                <a:spcPts val="0"/>
              </a:spcAft>
            </a:pPr>
            <a:r>
              <a:rPr lang="en-US" sz="3200" dirty="0" err="1">
                <a:latin typeface="Times New Roman" panose="02020603050405020304" pitchFamily="18" charset="0"/>
                <a:ea typeface="Times New Roman" panose="02020603050405020304" pitchFamily="18" charset="0"/>
              </a:rPr>
              <a:t>Tương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tự</a:t>
            </a:r>
            <a:r>
              <a:rPr lang="en-US" sz="3200" dirty="0">
                <a:latin typeface="Times New Roman" panose="02020603050405020304" pitchFamily="18" charset="0"/>
                <a:ea typeface="Times New Roman" panose="02020603050405020304" pitchFamily="18" charset="0"/>
              </a:rPr>
              <a:t> ta </a:t>
            </a:r>
            <a:r>
              <a:rPr lang="en-US" sz="3200" dirty="0" err="1">
                <a:latin typeface="Times New Roman" panose="02020603050405020304" pitchFamily="18" charset="0"/>
                <a:ea typeface="Times New Roman" panose="02020603050405020304" pitchFamily="18" charset="0"/>
              </a:rPr>
              <a:t>có</a:t>
            </a:r>
            <a:endParaRPr lang="en-US" sz="3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4662" y="5057000"/>
                <a:ext cx="6263125" cy="787716"/>
              </a:xfrm>
              <a:prstGeom prst="rect">
                <a:avLst/>
              </a:prstGeom>
            </p:spPr>
            <p:txBody>
              <a:bodyPr wrap="none">
                <a:spAutoFit/>
              </a:bodyPr>
              <a:lstStyle/>
              <a:p>
                <a:pPr marL="629920" marR="0">
                  <a:spcBef>
                    <a:spcPts val="0"/>
                  </a:spcBef>
                  <a:spcAft>
                    <a:spcPts val="0"/>
                  </a:spcAft>
                </a:pPr>
                <a14:m>
                  <m:oMath xmlns:m="http://schemas.openxmlformats.org/officeDocument/2006/math">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𝐵</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𝐹𝑀𝑄</m:t>
                        </m:r>
                      </m:sub>
                    </m:sSub>
                    <m:r>
                      <a:rPr lang="en-US" sz="3200" i="1">
                        <a:latin typeface="Cambria Math" panose="02040503050406030204" pitchFamily="18" charset="0"/>
                        <a:ea typeface="Calibri" panose="020F0502020204030204" pitchFamily="34" charset="0"/>
                        <a:cs typeface="Calibri" panose="020F0502020204030204" pitchFamily="34" charset="0"/>
                      </a:rPr>
                      <m:t>=</m:t>
                    </m:r>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𝐶</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𝐺𝑄𝑃</m:t>
                        </m:r>
                      </m:sub>
                    </m:sSub>
                    <m:r>
                      <a:rPr lang="en-US" sz="3200" i="1">
                        <a:latin typeface="Cambria Math" panose="02040503050406030204" pitchFamily="18" charset="0"/>
                        <a:ea typeface="Calibri" panose="020F0502020204030204" pitchFamily="34" charset="0"/>
                        <a:cs typeface="Calibri" panose="020F0502020204030204" pitchFamily="34" charset="0"/>
                      </a:rPr>
                      <m:t>=</m:t>
                    </m:r>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𝐷</m:t>
                        </m:r>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𝐻𝑃𝑁</m:t>
                        </m:r>
                      </m:sub>
                    </m:sSub>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24</m:t>
                        </m:r>
                      </m:den>
                    </m:f>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04662" y="5057000"/>
                <a:ext cx="6263125" cy="787716"/>
              </a:xfrm>
              <a:prstGeom prst="rect">
                <a:avLst/>
              </a:prstGeom>
              <a:blipFill rotWithShape="0">
                <a:blip r:embed="rId4"/>
                <a:stretch>
                  <a:fillRect r="-1461" b="-10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4662" y="5844716"/>
                <a:ext cx="6164123" cy="829330"/>
              </a:xfrm>
              <a:prstGeom prst="rect">
                <a:avLst/>
              </a:prstGeom>
            </p:spPr>
            <p:txBody>
              <a:bodyPr wrap="none">
                <a:spAutoFit/>
              </a:bodyPr>
              <a:lstStyle/>
              <a:p>
                <a:pPr marL="629920" marR="0">
                  <a:spcBef>
                    <a:spcPts val="0"/>
                  </a:spcBef>
                  <a:spcAft>
                    <a:spcPts val="0"/>
                  </a:spcAft>
                </a:pPr>
                <a:r>
                  <a:rPr lang="en-US" sz="3200" dirty="0" err="1">
                    <a:latin typeface="Times New Roman" panose="02020603050405020304" pitchFamily="18" charset="0"/>
                    <a:ea typeface="Times New Roman" panose="02020603050405020304" pitchFamily="18" charset="0"/>
                  </a:rPr>
                  <a:t>Vậy</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Calibri" panose="020F0502020204030204" pitchFamily="34" charset="0"/>
                            <a:cs typeface="Calibri" panose="020F0502020204030204" pitchFamily="34" charset="0"/>
                          </a:rPr>
                        </m:ctrlPr>
                      </m:sSubPr>
                      <m:e>
                        <m:r>
                          <a:rPr lang="en-US" sz="3200" i="1">
                            <a:latin typeface="Cambria Math" panose="02040503050406030204" pitchFamily="18" charset="0"/>
                            <a:ea typeface="Calibri" panose="020F0502020204030204" pitchFamily="34" charset="0"/>
                            <a:cs typeface="Calibri" panose="020F0502020204030204" pitchFamily="34" charset="0"/>
                          </a:rPr>
                          <m:t>𝑉</m:t>
                        </m:r>
                      </m:e>
                      <m:sub>
                        <m:r>
                          <a:rPr lang="en-US" sz="3200" i="1">
                            <a:latin typeface="Cambria Math" panose="02040503050406030204" pitchFamily="18" charset="0"/>
                            <a:ea typeface="Calibri" panose="020F0502020204030204" pitchFamily="34" charset="0"/>
                            <a:cs typeface="Calibri" panose="020F0502020204030204" pitchFamily="34" charset="0"/>
                          </a:rPr>
                          <m:t>𝐻</m:t>
                        </m:r>
                      </m:sub>
                    </m:sSub>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2</m:t>
                        </m:r>
                      </m:num>
                      <m:den>
                        <m:r>
                          <a:rPr lang="en-US" sz="3200" i="1">
                            <a:latin typeface="Cambria Math" panose="02040503050406030204" pitchFamily="18" charset="0"/>
                            <a:ea typeface="Calibri" panose="020F0502020204030204" pitchFamily="34" charset="0"/>
                            <a:cs typeface="Calibri" panose="020F0502020204030204" pitchFamily="34" charset="0"/>
                          </a:rPr>
                          <m:t>3</m:t>
                        </m:r>
                      </m:den>
                    </m:f>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cs typeface="Calibri" panose="020F0502020204030204" pitchFamily="34" charset="0"/>
                          </a:rPr>
                        </m:ctrlPr>
                      </m:dPr>
                      <m:e>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12</m:t>
                            </m:r>
                          </m:den>
                        </m:f>
                        <m:r>
                          <a:rPr lang="en-US" sz="3200" i="1">
                            <a:latin typeface="Cambria Math" panose="02040503050406030204" pitchFamily="18" charset="0"/>
                            <a:ea typeface="Calibri" panose="020F0502020204030204" pitchFamily="34" charset="0"/>
                            <a:cs typeface="Calibri" panose="020F0502020204030204" pitchFamily="34" charset="0"/>
                          </a:rPr>
                          <m:t>+4.</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24</m:t>
                            </m:r>
                          </m:den>
                        </m:f>
                      </m:e>
                    </m:d>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5</m:t>
                        </m:r>
                      </m:num>
                      <m:den>
                        <m:r>
                          <a:rPr lang="en-US" sz="3200" i="1">
                            <a:latin typeface="Cambria Math" panose="02040503050406030204" pitchFamily="18" charset="0"/>
                            <a:ea typeface="Calibri" panose="020F0502020204030204" pitchFamily="34" charset="0"/>
                            <a:cs typeface="Calibri" panose="020F0502020204030204" pitchFamily="34" charset="0"/>
                          </a:rPr>
                          <m:t>12</m:t>
                        </m:r>
                      </m:den>
                    </m:f>
                  </m:oMath>
                </a14:m>
                <a:r>
                  <a:rPr lang="en-US" sz="2000" dirty="0">
                    <a:effectLst/>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04662" y="5844716"/>
                <a:ext cx="6164123" cy="829330"/>
              </a:xfrm>
              <a:prstGeom prst="rect">
                <a:avLst/>
              </a:prstGeom>
              <a:blipFill rotWithShape="0">
                <a:blip r:embed="rId5"/>
                <a:stretch>
                  <a:fillRect r="-99" b="-8088"/>
                </a:stretch>
              </a:blipFill>
            </p:spPr>
            <p:txBody>
              <a:bodyPr/>
              <a:lstStyle/>
              <a:p>
                <a:r>
                  <a:rPr lang="en-US">
                    <a:noFill/>
                  </a:rPr>
                  <a:t> </a:t>
                </a:r>
              </a:p>
            </p:txBody>
          </p:sp>
        </mc:Fallback>
      </mc:AlternateContent>
      <p:grpSp>
        <p:nvGrpSpPr>
          <p:cNvPr id="7" name="Group 28"/>
          <p:cNvGrpSpPr>
            <a:grpSpLocks/>
          </p:cNvGrpSpPr>
          <p:nvPr/>
        </p:nvGrpSpPr>
        <p:grpSpPr bwMode="auto">
          <a:xfrm>
            <a:off x="6635890" y="3518866"/>
            <a:ext cx="4391374" cy="3155180"/>
            <a:chOff x="3380" y="7480"/>
            <a:chExt cx="5102" cy="4127"/>
          </a:xfrm>
        </p:grpSpPr>
        <p:pic>
          <p:nvPicPr>
            <p:cNvPr id="8" name="Picture 4"/>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530" y="7663"/>
              <a:ext cx="4845" cy="37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30"/>
            <p:cNvGrpSpPr>
              <a:grpSpLocks/>
            </p:cNvGrpSpPr>
            <p:nvPr/>
          </p:nvGrpSpPr>
          <p:grpSpPr bwMode="auto">
            <a:xfrm>
              <a:off x="3380" y="7480"/>
              <a:ext cx="5102" cy="4127"/>
              <a:chOff x="3380" y="7479"/>
              <a:chExt cx="5102" cy="4127"/>
            </a:xfrm>
          </p:grpSpPr>
          <p:graphicFrame>
            <p:nvGraphicFramePr>
              <p:cNvPr id="10" name="Object 9"/>
              <p:cNvGraphicFramePr>
                <a:graphicFrameLocks noChangeAspect="1"/>
              </p:cNvGraphicFramePr>
              <p:nvPr/>
            </p:nvGraphicFramePr>
            <p:xfrm>
              <a:off x="5777" y="7479"/>
              <a:ext cx="215" cy="279"/>
            </p:xfrm>
            <a:graphic>
              <a:graphicData uri="http://schemas.openxmlformats.org/presentationml/2006/ole">
                <mc:AlternateContent xmlns:mc="http://schemas.openxmlformats.org/markup-compatibility/2006">
                  <mc:Choice xmlns:v="urn:schemas-microsoft-com:vml" Requires="v">
                    <p:oleObj spid="_x0000_s7404" name="Equation" r:id="rId7" imgW="139680" imgH="177480" progId="Equation.DSMT4">
                      <p:embed/>
                    </p:oleObj>
                  </mc:Choice>
                  <mc:Fallback>
                    <p:oleObj name="Equation" r:id="rId7" imgW="13968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7" y="7479"/>
                            <a:ext cx="215"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80" y="11240"/>
              <a:ext cx="234" cy="260"/>
            </p:xfrm>
            <a:graphic>
              <a:graphicData uri="http://schemas.openxmlformats.org/presentationml/2006/ole">
                <mc:AlternateContent xmlns:mc="http://schemas.openxmlformats.org/markup-compatibility/2006">
                  <mc:Choice xmlns:v="urn:schemas-microsoft-com:vml" Requires="v">
                    <p:oleObj spid="_x0000_s7405"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0" y="11240"/>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604" y="11346"/>
              <a:ext cx="254" cy="260"/>
            </p:xfrm>
            <a:graphic>
              <a:graphicData uri="http://schemas.openxmlformats.org/presentationml/2006/ole">
                <mc:AlternateContent xmlns:mc="http://schemas.openxmlformats.org/markup-compatibility/2006">
                  <mc:Choice xmlns:v="urn:schemas-microsoft-com:vml" Requires="v">
                    <p:oleObj spid="_x0000_s7406" name="Equation" r:id="rId11" imgW="164880" imgH="164880" progId="Equation.DSMT4">
                      <p:embed/>
                    </p:oleObj>
                  </mc:Choice>
                  <mc:Fallback>
                    <p:oleObj name="Equation" r:id="rId11" imgW="16488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4" y="11346"/>
                            <a:ext cx="25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8248" y="10735"/>
              <a:ext cx="234" cy="279"/>
            </p:xfrm>
            <a:graphic>
              <a:graphicData uri="http://schemas.openxmlformats.org/presentationml/2006/ole">
                <mc:AlternateContent xmlns:mc="http://schemas.openxmlformats.org/markup-compatibility/2006">
                  <mc:Choice xmlns:v="urn:schemas-microsoft-com:vml" Requires="v">
                    <p:oleObj spid="_x0000_s7407" name="Equation" r:id="rId13" imgW="152280" imgH="177480" progId="Equation.DSMT4">
                      <p:embed/>
                    </p:oleObj>
                  </mc:Choice>
                  <mc:Fallback>
                    <p:oleObj name="Equation" r:id="rId13" imgW="1522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8" y="10735"/>
                            <a:ext cx="23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5250" y="10412"/>
              <a:ext cx="234" cy="260"/>
            </p:xfrm>
            <a:graphic>
              <a:graphicData uri="http://schemas.openxmlformats.org/presentationml/2006/ole">
                <mc:AlternateContent xmlns:mc="http://schemas.openxmlformats.org/markup-compatibility/2006">
                  <mc:Choice xmlns:v="urn:schemas-microsoft-com:vml" Requires="v">
                    <p:oleObj spid="_x0000_s7408" name="Equation" r:id="rId15" imgW="152280" imgH="164880" progId="Equation.DSMT4">
                      <p:embed/>
                    </p:oleObj>
                  </mc:Choice>
                  <mc:Fallback>
                    <p:oleObj name="Equation" r:id="rId15" imgW="1522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0" y="10412"/>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4293" y="10724"/>
              <a:ext cx="313" cy="260"/>
            </p:xfrm>
            <a:graphic>
              <a:graphicData uri="http://schemas.openxmlformats.org/presentationml/2006/ole">
                <mc:AlternateContent xmlns:mc="http://schemas.openxmlformats.org/markup-compatibility/2006">
                  <mc:Choice xmlns:v="urn:schemas-microsoft-com:vml" Requires="v">
                    <p:oleObj spid="_x0000_s7409" name="Equation" r:id="rId17" imgW="203040" imgH="164880" progId="Equation.DSMT4">
                      <p:embed/>
                    </p:oleObj>
                  </mc:Choice>
                  <mc:Fallback>
                    <p:oleObj name="Equation" r:id="rId17" imgW="20304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3" y="10724"/>
                            <a:ext cx="31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131" y="11304"/>
              <a:ext cx="273" cy="260"/>
            </p:xfrm>
            <a:graphic>
              <a:graphicData uri="http://schemas.openxmlformats.org/presentationml/2006/ole">
                <mc:AlternateContent xmlns:mc="http://schemas.openxmlformats.org/markup-compatibility/2006">
                  <mc:Choice xmlns:v="urn:schemas-microsoft-com:vml" Requires="v">
                    <p:oleObj spid="_x0000_s7410" name="Equation" r:id="rId19" imgW="177480" imgH="177480" progId="Equation.DSMT4">
                      <p:embed/>
                    </p:oleObj>
                  </mc:Choice>
                  <mc:Fallback>
                    <p:oleObj name="Equation" r:id="rId19" imgW="17748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31" y="11304"/>
                            <a:ext cx="27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7452" y="11068"/>
              <a:ext cx="234" cy="260"/>
            </p:xfrm>
            <a:graphic>
              <a:graphicData uri="http://schemas.openxmlformats.org/presentationml/2006/ole">
                <mc:AlternateContent xmlns:mc="http://schemas.openxmlformats.org/markup-compatibility/2006">
                  <mc:Choice xmlns:v="urn:schemas-microsoft-com:vml" Requires="v">
                    <p:oleObj spid="_x0000_s7411" name="Equation" r:id="rId21" imgW="152280" imgH="164880" progId="Equation.DSMT4">
                      <p:embed/>
                    </p:oleObj>
                  </mc:Choice>
                  <mc:Fallback>
                    <p:oleObj name="Equation" r:id="rId21" imgW="15228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52" y="11068"/>
                            <a:ext cx="23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6765" y="10445"/>
              <a:ext cx="234" cy="320"/>
            </p:xfrm>
            <a:graphic>
              <a:graphicData uri="http://schemas.openxmlformats.org/presentationml/2006/ole">
                <mc:AlternateContent xmlns:mc="http://schemas.openxmlformats.org/markup-compatibility/2006">
                  <mc:Choice xmlns:v="urn:schemas-microsoft-com:vml" Requires="v">
                    <p:oleObj spid="_x0000_s7412" name="Equation" r:id="rId23" imgW="152280" imgH="203040" progId="Equation.DSMT4">
                      <p:embed/>
                    </p:oleObj>
                  </mc:Choice>
                  <mc:Fallback>
                    <p:oleObj name="Equation" r:id="rId23" imgW="15228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65" y="10445"/>
                            <a:ext cx="234"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4573" y="9199"/>
              <a:ext cx="235" cy="260"/>
            </p:xfrm>
            <a:graphic>
              <a:graphicData uri="http://schemas.openxmlformats.org/presentationml/2006/ole">
                <mc:AlternateContent xmlns:mc="http://schemas.openxmlformats.org/markup-compatibility/2006">
                  <mc:Choice xmlns:v="urn:schemas-microsoft-com:vml" Requires="v">
                    <p:oleObj spid="_x0000_s7413" name="Equation" r:id="rId25" imgW="152280" imgH="164880" progId="Equation.DSMT4">
                      <p:embed/>
                    </p:oleObj>
                  </mc:Choice>
                  <mc:Fallback>
                    <p:oleObj name="Equation" r:id="rId25" imgW="152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3" y="9199"/>
                            <a:ext cx="235"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5346" y="8953"/>
              <a:ext cx="254" cy="260"/>
            </p:xfrm>
            <a:graphic>
              <a:graphicData uri="http://schemas.openxmlformats.org/presentationml/2006/ole">
                <mc:AlternateContent xmlns:mc="http://schemas.openxmlformats.org/markup-compatibility/2006">
                  <mc:Choice xmlns:v="urn:schemas-microsoft-com:vml" Requires="v">
                    <p:oleObj spid="_x0000_s7414" name="Equation" r:id="rId27" imgW="164880" imgH="164880" progId="Equation.DSMT4">
                      <p:embed/>
                    </p:oleObj>
                  </mc:Choice>
                  <mc:Fallback>
                    <p:oleObj name="Equation" r:id="rId27" imgW="16488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46" y="8953"/>
                            <a:ext cx="254"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7119" y="9005"/>
              <a:ext cx="254" cy="279"/>
            </p:xfrm>
            <a:graphic>
              <a:graphicData uri="http://schemas.openxmlformats.org/presentationml/2006/ole">
                <mc:AlternateContent xmlns:mc="http://schemas.openxmlformats.org/markup-compatibility/2006">
                  <mc:Choice xmlns:v="urn:schemas-microsoft-com:vml" Requires="v">
                    <p:oleObj spid="_x0000_s7415" name="Equation" r:id="rId29" imgW="164880" imgH="177480" progId="Equation.DSMT4">
                      <p:embed/>
                    </p:oleObj>
                  </mc:Choice>
                  <mc:Fallback>
                    <p:oleObj name="Equation" r:id="rId29" imgW="16488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19" y="9005"/>
                            <a:ext cx="254"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6378" y="9433"/>
              <a:ext cx="273" cy="260"/>
            </p:xfrm>
            <a:graphic>
              <a:graphicData uri="http://schemas.openxmlformats.org/presentationml/2006/ole">
                <mc:AlternateContent xmlns:mc="http://schemas.openxmlformats.org/markup-compatibility/2006">
                  <mc:Choice xmlns:v="urn:schemas-microsoft-com:vml" Requires="v">
                    <p:oleObj spid="_x0000_s7416" name="Equation" r:id="rId31" imgW="177480" imgH="164880" progId="Equation.DSMT4">
                      <p:embed/>
                    </p:oleObj>
                  </mc:Choice>
                  <mc:Fallback>
                    <p:oleObj name="Equation" r:id="rId31" imgW="177480" imgH="1648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78" y="9433"/>
                            <a:ext cx="273"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3" name="Oval 22"/>
          <p:cNvSpPr/>
          <p:nvPr/>
        </p:nvSpPr>
        <p:spPr>
          <a:xfrm>
            <a:off x="9036729" y="1531887"/>
            <a:ext cx="659876" cy="675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353" y="0"/>
            <a:ext cx="1234633" cy="584775"/>
          </a:xfrm>
          <a:prstGeom prst="rect">
            <a:avLst/>
          </a:prstGeom>
        </p:spPr>
        <p:txBody>
          <a:bodyPr wrap="none">
            <a:spAutoFit/>
          </a:bodyPr>
          <a:lstStyle/>
          <a:p>
            <a:r>
              <a:rPr lang="en-US" sz="3200" b="1" dirty="0" err="1">
                <a:solidFill>
                  <a:srgbClr val="FF0000"/>
                </a:solidFill>
                <a:latin typeface="Calibri" panose="020F0502020204030204" pitchFamily="34" charset="0"/>
                <a:ea typeface="Times New Roman" panose="02020603050405020304" pitchFamily="18" charset="0"/>
              </a:rPr>
              <a:t>Câu</a:t>
            </a:r>
            <a:r>
              <a:rPr lang="en-US" sz="3200" b="1" dirty="0">
                <a:solidFill>
                  <a:srgbClr val="FF0000"/>
                </a:solidFill>
                <a:latin typeface="Calibri" panose="020F0502020204030204" pitchFamily="34" charset="0"/>
                <a:ea typeface="Times New Roman" panose="02020603050405020304" pitchFamily="18" charset="0"/>
              </a:rPr>
              <a:t> 5.</a:t>
            </a:r>
            <a:endParaRPr lang="en-US" sz="3200" dirty="0">
              <a:solidFill>
                <a:srgbClr val="FF0000"/>
              </a:solidFill>
            </a:endParaRPr>
          </a:p>
        </p:txBody>
      </p:sp>
      <p:sp>
        <p:nvSpPr>
          <p:cNvPr id="25" name="Rectangle 24"/>
          <p:cNvSpPr/>
          <p:nvPr/>
        </p:nvSpPr>
        <p:spPr>
          <a:xfrm>
            <a:off x="1214451" y="-34743"/>
            <a:ext cx="10836428" cy="584775"/>
          </a:xfrm>
          <a:prstGeom prst="rect">
            <a:avLst/>
          </a:prstGeom>
        </p:spPr>
        <p:txBody>
          <a:bodyPr wrap="none">
            <a:spAutoFit/>
          </a:bodyPr>
          <a:lstStyle/>
          <a:p>
            <a:r>
              <a:rPr lang="en-US" sz="3200" dirty="0">
                <a:solidFill>
                  <a:srgbClr val="000000"/>
                </a:solidFill>
                <a:latin typeface="Calibri" panose="020F0502020204030204" pitchFamily="34" charset="0"/>
                <a:ea typeface="Times New Roman" panose="02020603050405020304" pitchFamily="18" charset="0"/>
              </a:rPr>
              <a:t>Cho </a:t>
            </a:r>
            <a:r>
              <a:rPr lang="en-US" sz="3200" dirty="0" err="1">
                <a:solidFill>
                  <a:srgbClr val="000000"/>
                </a:solidFill>
                <a:latin typeface="Calibri" panose="020F0502020204030204" pitchFamily="34" charset="0"/>
                <a:ea typeface="Times New Roman" panose="02020603050405020304" pitchFamily="18" charset="0"/>
              </a:rPr>
              <a:t>hình</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chóp</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tứ</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giác</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đều</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có</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cạnh</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đáy</a:t>
            </a:r>
            <a:r>
              <a:rPr lang="en-US" sz="3200" dirty="0">
                <a:solidFill>
                  <a:srgbClr val="000000"/>
                </a:solidFill>
                <a:latin typeface="Calibri" panose="020F0502020204030204" pitchFamily="34" charset="0"/>
                <a:ea typeface="Times New Roman" panose="02020603050405020304" pitchFamily="18" charset="0"/>
              </a:rPr>
              <a:t> </a:t>
            </a:r>
            <a:r>
              <a:rPr lang="en-US" sz="3200" dirty="0" err="1" smtClean="0">
                <a:solidFill>
                  <a:srgbClr val="000000"/>
                </a:solidFill>
                <a:latin typeface="Calibri" panose="020F0502020204030204" pitchFamily="34" charset="0"/>
                <a:ea typeface="Times New Roman" panose="02020603050405020304" pitchFamily="18" charset="0"/>
              </a:rPr>
              <a:t>bằng</a:t>
            </a:r>
            <a:r>
              <a:rPr lang="en-US" sz="3200" dirty="0" smtClean="0">
                <a:solidFill>
                  <a:srgbClr val="000000"/>
                </a:solidFill>
                <a:latin typeface="Calibri" panose="020F0502020204030204" pitchFamily="34" charset="0"/>
                <a:ea typeface="Times New Roman" panose="02020603050405020304" pitchFamily="18" charset="0"/>
              </a:rPr>
              <a:t> 1, </a:t>
            </a:r>
            <a:r>
              <a:rPr lang="en-US" sz="3200" dirty="0" err="1"/>
              <a:t>chiều</a:t>
            </a:r>
            <a:r>
              <a:rPr lang="en-US" sz="3200" dirty="0"/>
              <a:t> </a:t>
            </a:r>
            <a:r>
              <a:rPr lang="en-US" sz="3200" dirty="0" err="1"/>
              <a:t>cao</a:t>
            </a:r>
            <a:r>
              <a:rPr lang="en-US" sz="3200" dirty="0"/>
              <a:t> </a:t>
            </a:r>
            <a:r>
              <a:rPr lang="en-US" sz="3200" dirty="0" err="1"/>
              <a:t>bằng</a:t>
            </a:r>
            <a:r>
              <a:rPr lang="en-US" sz="3200" dirty="0"/>
              <a:t> </a:t>
            </a:r>
            <a:r>
              <a:rPr lang="en-US" sz="3200" dirty="0" smtClean="0"/>
              <a:t>2</a:t>
            </a:r>
            <a:endParaRPr lang="en-US" sz="3200" dirty="0"/>
          </a:p>
        </p:txBody>
      </p:sp>
      <mc:AlternateContent xmlns:mc="http://schemas.openxmlformats.org/markup-compatibility/2006" xmlns:a14="http://schemas.microsoft.com/office/drawing/2010/main">
        <mc:Choice Requires="a14">
          <p:sp>
            <p:nvSpPr>
              <p:cNvPr id="26" name="Rectangle 25"/>
              <p:cNvSpPr/>
              <p:nvPr/>
            </p:nvSpPr>
            <p:spPr>
              <a:xfrm>
                <a:off x="140956" y="502728"/>
                <a:ext cx="11954525" cy="1569660"/>
              </a:xfrm>
              <a:prstGeom prst="rect">
                <a:avLst/>
              </a:prstGeom>
            </p:spPr>
            <p:txBody>
              <a:bodyPr wrap="square">
                <a:spAutoFit/>
              </a:bodyPr>
              <a:lstStyle/>
              <a:p>
                <a:r>
                  <a:rPr lang="en-US" sz="3200" dirty="0" err="1">
                    <a:solidFill>
                      <a:srgbClr val="000000"/>
                    </a:solidFill>
                    <a:latin typeface="Calibri" panose="020F0502020204030204" pitchFamily="34" charset="0"/>
                    <a:ea typeface="Times New Roman" panose="02020603050405020304" pitchFamily="18" charset="0"/>
                  </a:rPr>
                  <a:t>Xét</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đa</a:t>
                </a:r>
                <a:r>
                  <a:rPr lang="en-US" sz="3200" dirty="0">
                    <a:solidFill>
                      <a:srgbClr val="000000"/>
                    </a:solidFill>
                    <a:latin typeface="Calibri" panose="020F0502020204030204" pitchFamily="34" charset="0"/>
                    <a:ea typeface="Times New Roman" panose="02020603050405020304" pitchFamily="18" charset="0"/>
                  </a:rPr>
                  <a:t> </a:t>
                </a:r>
                <a:r>
                  <a:rPr lang="en-US" sz="3200" dirty="0" err="1">
                    <a:solidFill>
                      <a:srgbClr val="000000"/>
                    </a:solidFill>
                    <a:latin typeface="Calibri" panose="020F0502020204030204" pitchFamily="34" charset="0"/>
                    <a:ea typeface="Times New Roman" panose="02020603050405020304" pitchFamily="18" charset="0"/>
                  </a:rPr>
                  <a:t>diện</a:t>
                </a:r>
                <a:r>
                  <a:rPr lang="en-US" sz="3200" dirty="0">
                    <a:solidFill>
                      <a:srgbClr val="000000"/>
                    </a:solidFill>
                    <a:latin typeface="Calibri" panose="020F0502020204030204" pitchFamily="34" charset="0"/>
                    <a:ea typeface="Times New Roman" panose="02020603050405020304" pitchFamily="18" charset="0"/>
                  </a:rPr>
                  <a:t> </a:t>
                </a:r>
                <a:r>
                  <a:rPr lang="en-US" sz="3200" dirty="0" err="1" smtClean="0">
                    <a:solidFill>
                      <a:srgbClr val="000000"/>
                    </a:solidFill>
                    <a:latin typeface="Calibri" panose="020F0502020204030204" pitchFamily="34" charset="0"/>
                    <a:ea typeface="Times New Roman" panose="02020603050405020304" pitchFamily="18" charset="0"/>
                  </a:rPr>
                  <a:t>lồi</a:t>
                </a:r>
                <a:r>
                  <a:rPr lang="en-US" sz="3200" dirty="0" smtClean="0">
                    <a:solidFill>
                      <a:srgbClr val="000000"/>
                    </a:solidFill>
                    <a:latin typeface="Calibri" panose="020F0502020204030204" pitchFamily="34" charset="0"/>
                    <a:ea typeface="Times New Roman" panose="02020603050405020304" pitchFamily="18" charset="0"/>
                  </a:rPr>
                  <a:t> </a:t>
                </a:r>
                <a:r>
                  <a:rPr lang="en-US" sz="3200" i="1" dirty="0" smtClean="0">
                    <a:solidFill>
                      <a:srgbClr val="000000"/>
                    </a:solidFill>
                    <a:latin typeface="Calibri" panose="020F0502020204030204" pitchFamily="34" charset="0"/>
                    <a:ea typeface="Times New Roman" panose="02020603050405020304" pitchFamily="18" charset="0"/>
                  </a:rPr>
                  <a:t>H </a:t>
                </a:r>
                <a:r>
                  <a:rPr lang="en-US" sz="3200" dirty="0" err="1" smtClean="0"/>
                  <a:t>có</a:t>
                </a:r>
                <a:r>
                  <a:rPr lang="en-US" sz="3200" dirty="0" smtClean="0"/>
                  <a:t> </a:t>
                </a:r>
                <a:r>
                  <a:rPr lang="en-US" sz="3200" dirty="0" err="1"/>
                  <a:t>các</a:t>
                </a:r>
                <a:r>
                  <a:rPr lang="en-US" sz="3200" dirty="0"/>
                  <a:t> </a:t>
                </a:r>
                <a:r>
                  <a:rPr lang="en-US" sz="3200" dirty="0" err="1"/>
                  <a:t>đỉnh</a:t>
                </a:r>
                <a:r>
                  <a:rPr lang="en-US" sz="3200" dirty="0"/>
                  <a:t> </a:t>
                </a:r>
                <a:r>
                  <a:rPr lang="en-US" sz="3200" dirty="0" err="1"/>
                  <a:t>là</a:t>
                </a:r>
                <a:r>
                  <a:rPr lang="en-US" sz="3200" dirty="0"/>
                  <a:t> </a:t>
                </a:r>
                <a:r>
                  <a:rPr lang="en-US" sz="3200" dirty="0" err="1"/>
                  <a:t>trung</a:t>
                </a:r>
                <a:r>
                  <a:rPr lang="en-US" sz="3200" dirty="0"/>
                  <a:t> </a:t>
                </a:r>
                <a:r>
                  <a:rPr lang="en-US" sz="3200" dirty="0" err="1"/>
                  <a:t>điểm</a:t>
                </a:r>
                <a:r>
                  <a:rPr lang="en-US" sz="3200" dirty="0"/>
                  <a:t> </a:t>
                </a:r>
                <a:r>
                  <a:rPr lang="en-US" sz="3200" dirty="0" err="1"/>
                  <a:t>tất</a:t>
                </a:r>
                <a:r>
                  <a:rPr lang="en-US" sz="3200" dirty="0"/>
                  <a:t> </a:t>
                </a:r>
                <a:r>
                  <a:rPr lang="en-US" sz="3200" dirty="0" err="1"/>
                  <a:t>cả</a:t>
                </a:r>
                <a:r>
                  <a:rPr lang="en-US" sz="3200" dirty="0"/>
                  <a:t> </a:t>
                </a:r>
                <a:r>
                  <a:rPr lang="en-US" sz="3200" dirty="0" err="1"/>
                  <a:t>các</a:t>
                </a:r>
                <a:r>
                  <a:rPr lang="en-US" sz="3200" dirty="0"/>
                  <a:t> </a:t>
                </a:r>
                <a:r>
                  <a:rPr lang="en-US" sz="3200" dirty="0" err="1"/>
                  <a:t>cạnh</a:t>
                </a:r>
                <a:r>
                  <a:rPr lang="en-US" sz="3200" dirty="0"/>
                  <a:t> </a:t>
                </a:r>
                <a:r>
                  <a:rPr lang="en-US" sz="3200" dirty="0" err="1" smtClean="0"/>
                  <a:t>của</a:t>
                </a:r>
                <a:endParaRPr lang="en-US" sz="3200" dirty="0" smtClean="0"/>
              </a:p>
              <a:p>
                <a:r>
                  <a:rPr lang="en-US" sz="3200" dirty="0" smtClean="0"/>
                  <a:t> </a:t>
                </a:r>
                <a:r>
                  <a:rPr lang="en-US" sz="3200" dirty="0" err="1"/>
                  <a:t>hình</a:t>
                </a:r>
                <a:r>
                  <a:rPr lang="en-US" sz="3200" dirty="0"/>
                  <a:t> </a:t>
                </a:r>
                <a:r>
                  <a:rPr lang="en-US" sz="3200" dirty="0" err="1"/>
                  <a:t>chóp</a:t>
                </a:r>
                <a:r>
                  <a:rPr lang="en-US" sz="3200" dirty="0"/>
                  <a:t> </a:t>
                </a:r>
                <a:r>
                  <a:rPr lang="en-US" sz="3200" dirty="0" err="1"/>
                  <a:t>đó</a:t>
                </a:r>
                <a:r>
                  <a:rPr lang="en-US" sz="3200" dirty="0"/>
                  <a:t> (</a:t>
                </a:r>
                <a:r>
                  <a:rPr lang="en-US" sz="3200" dirty="0" err="1"/>
                  <a:t>tham</a:t>
                </a:r>
                <a:r>
                  <a:rPr lang="en-US" sz="3200" dirty="0"/>
                  <a:t> </a:t>
                </a:r>
                <a:r>
                  <a:rPr lang="en-US" sz="3200" dirty="0" err="1"/>
                  <a:t>khảo</a:t>
                </a:r>
                <a:r>
                  <a:rPr lang="en-US" sz="3200" dirty="0"/>
                  <a:t> </a:t>
                </a:r>
                <a:r>
                  <a:rPr lang="en-US" sz="3200" dirty="0" err="1"/>
                  <a:t>hình</a:t>
                </a:r>
                <a:r>
                  <a:rPr lang="en-US" sz="3200" dirty="0"/>
                  <a:t> </a:t>
                </a:r>
                <a:r>
                  <a:rPr lang="en-US" sz="3200" dirty="0" err="1"/>
                  <a:t>vẽ</a:t>
                </a:r>
                <a:r>
                  <a:rPr lang="en-US" sz="3200" dirty="0"/>
                  <a:t>).</a:t>
                </a:r>
                <a:r>
                  <a:rPr lang="en-US" sz="3200" dirty="0">
                    <a:latin typeface="Times New Roman" panose="02020603050405020304" pitchFamily="18" charset="0"/>
                    <a:ea typeface="Times New Roman" panose="02020603050405020304" pitchFamily="18" charset="0"/>
                  </a:rPr>
                  <a:t> Thể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libri" panose="020F0502020204030204" pitchFamily="34" charset="0"/>
                      </a:rPr>
                      <m:t>𝐻</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endParaRPr lang="en-US" sz="3200" dirty="0">
                  <a:latin typeface="Times New Roman" panose="02020603050405020304" pitchFamily="18" charset="0"/>
                  <a:ea typeface="Times New Roman" panose="02020603050405020304" pitchFamily="18" charset="0"/>
                </a:endParaRPr>
              </a:p>
              <a:p>
                <a:endParaRPr lang="en-US" sz="3200" i="1" dirty="0"/>
              </a:p>
            </p:txBody>
          </p:sp>
        </mc:Choice>
        <mc:Fallback xmlns="">
          <p:sp>
            <p:nvSpPr>
              <p:cNvPr id="26" name="Rectangle 25"/>
              <p:cNvSpPr>
                <a:spLocks noRot="1" noChangeAspect="1" noMove="1" noResize="1" noEditPoints="1" noAdjustHandles="1" noChangeArrowheads="1" noChangeShapeType="1" noTextEdit="1"/>
              </p:cNvSpPr>
              <p:nvPr/>
            </p:nvSpPr>
            <p:spPr>
              <a:xfrm>
                <a:off x="140956" y="502728"/>
                <a:ext cx="11954525" cy="1569660"/>
              </a:xfrm>
              <a:prstGeom prst="rect">
                <a:avLst/>
              </a:prstGeom>
              <a:blipFill rotWithShape="0">
                <a:blip r:embed="rId33"/>
                <a:stretch>
                  <a:fillRect l="-1275" t="-5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45535" y="1471801"/>
                <a:ext cx="10562492" cy="795795"/>
              </a:xfrm>
              <a:prstGeom prst="rect">
                <a:avLst/>
              </a:prstGeom>
            </p:spPr>
            <p:txBody>
              <a:bodyPr wrap="square">
                <a:spAutoFit/>
              </a:bodyPr>
              <a:lstStyle/>
              <a:p>
                <a:pPr marL="630555" marR="0">
                  <a:spcBef>
                    <a:spcPts val="0"/>
                  </a:spcBef>
                  <a:spcAft>
                    <a:spcPts val="0"/>
                  </a:spcAft>
                  <a:tabLst>
                    <a:tab pos="1943100" algn="l"/>
                    <a:tab pos="3429000" algn="l"/>
                    <a:tab pos="4972050" algn="l"/>
                  </a:tabLst>
                </a:pPr>
                <a:r>
                  <a:rPr lang="nl-NL" sz="3200" b="1" dirty="0">
                    <a:solidFill>
                      <a:srgbClr val="0033CC"/>
                    </a:solidFill>
                    <a:latin typeface="Calibri" panose="020F0502020204030204" pitchFamily="34" charset="0"/>
                    <a:ea typeface="Times New Roman" panose="02020603050405020304" pitchFamily="18" charset="0"/>
                  </a:rPr>
                  <a:t>A. </a:t>
                </a:r>
                <a14:m>
                  <m:oMath xmlns:m="http://schemas.openxmlformats.org/officeDocument/2006/math">
                    <m:f>
                      <m:fPr>
                        <m:ctrlPr>
                          <a:rPr lang="en-US" sz="3200" i="1">
                            <a:latin typeface="Cambria Math" panose="02040503050406030204" pitchFamily="18" charset="0"/>
                            <a:ea typeface="Times New Roman" panose="02020603050405020304" pitchFamily="18" charset="0"/>
                            <a:cs typeface="Calibri" panose="020F0502020204030204" pitchFamily="34" charset="0"/>
                          </a:rPr>
                        </m:ctrlPr>
                      </m:fPr>
                      <m:num>
                        <m:r>
                          <a:rPr lang="en-US" sz="3200" i="1">
                            <a:latin typeface="Cambria Math" panose="02040503050406030204" pitchFamily="18" charset="0"/>
                            <a:ea typeface="Times New Roman" panose="02020603050405020304" pitchFamily="18" charset="0"/>
                            <a:cs typeface="Calibri" panose="020F0502020204030204" pitchFamily="34" charset="0"/>
                          </a:rPr>
                          <m:t>9</m:t>
                        </m:r>
                      </m:num>
                      <m:den>
                        <m:r>
                          <a:rPr lang="en-US" sz="3200" i="1">
                            <a:latin typeface="Cambria Math" panose="02040503050406030204" pitchFamily="18" charset="0"/>
                            <a:ea typeface="Times New Roman" panose="02020603050405020304" pitchFamily="18" charset="0"/>
                            <a:cs typeface="Calibri" panose="020F0502020204030204" pitchFamily="34" charset="0"/>
                          </a:rPr>
                          <m:t>2</m:t>
                        </m:r>
                      </m:den>
                    </m:f>
                  </m:oMath>
                </a14:m>
                <a:r>
                  <a:rPr lang="en-US" sz="3200" dirty="0" smtClean="0">
                    <a:latin typeface="Calibri" panose="020F0502020204030204" pitchFamily="34" charset="0"/>
                    <a:ea typeface="Times New Roman" panose="02020603050405020304" pitchFamily="18" charset="0"/>
                  </a:rPr>
                  <a:t>.        </a:t>
                </a:r>
                <a:r>
                  <a:rPr lang="nl-NL" sz="3200" dirty="0">
                    <a:latin typeface="Calibri" panose="020F0502020204030204" pitchFamily="34" charset="0"/>
                    <a:ea typeface="Times New Roman" panose="02020603050405020304" pitchFamily="18" charset="0"/>
                  </a:rPr>
                  <a:t>	</a:t>
                </a:r>
                <a:r>
                  <a:rPr lang="nl-NL" sz="3200" b="1" dirty="0">
                    <a:solidFill>
                      <a:srgbClr val="0033CC"/>
                    </a:solidFill>
                    <a:latin typeface="Calibri" panose="020F0502020204030204" pitchFamily="34"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cs typeface="Calibri" panose="020F0502020204030204" pitchFamily="34" charset="0"/>
                      </a:rPr>
                      <m:t>4</m:t>
                    </m:r>
                  </m:oMath>
                </a14:m>
                <a:r>
                  <a:rPr lang="en-US" sz="3200" dirty="0" smtClean="0">
                    <a:latin typeface="Calibri" panose="020F0502020204030204" pitchFamily="34" charset="0"/>
                    <a:ea typeface="Times New Roman" panose="02020603050405020304" pitchFamily="18" charset="0"/>
                  </a:rPr>
                  <a:t>.         </a:t>
                </a:r>
                <a:r>
                  <a:rPr lang="en-US" sz="3200" dirty="0">
                    <a:latin typeface="Calibri" panose="020F0502020204030204" pitchFamily="34" charset="0"/>
                    <a:ea typeface="Times New Roman" panose="02020603050405020304" pitchFamily="18" charset="0"/>
                  </a:rPr>
                  <a:t>	</a:t>
                </a:r>
                <a:r>
                  <a:rPr lang="en-US" sz="3200" dirty="0" smtClean="0">
                    <a:latin typeface="Calibri" panose="020F0502020204030204" pitchFamily="34" charset="0"/>
                    <a:ea typeface="Times New Roman" panose="02020603050405020304" pitchFamily="18" charset="0"/>
                  </a:rPr>
                  <a:t>  </a:t>
                </a:r>
                <a:r>
                  <a:rPr lang="nl-NL" sz="3200" b="1" dirty="0" smtClean="0">
                    <a:solidFill>
                      <a:srgbClr val="0033CC"/>
                    </a:solidFill>
                    <a:latin typeface="Calibri" panose="020F0502020204030204" pitchFamily="34" charset="0"/>
                    <a:ea typeface="Times New Roman" panose="02020603050405020304" pitchFamily="18" charset="0"/>
                  </a:rPr>
                  <a:t>C</a:t>
                </a:r>
                <a:r>
                  <a:rPr lang="nl-NL" sz="3200" b="1" dirty="0">
                    <a:solidFill>
                      <a:srgbClr val="0033CC"/>
                    </a:solidFill>
                    <a:latin typeface="Calibri" panose="020F0502020204030204" pitchFamily="34"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Calibri" panose="020F0502020204030204" pitchFamily="34" charset="0"/>
                      </a:rPr>
                      <m:t>2</m:t>
                    </m:r>
                    <m:rad>
                      <m:radPr>
                        <m:degHide m:val="on"/>
                        <m:ctrlPr>
                          <a:rPr lang="en-US" sz="3200" i="1">
                            <a:latin typeface="Cambria Math" panose="02040503050406030204" pitchFamily="18" charset="0"/>
                            <a:ea typeface="Times New Roman" panose="02020603050405020304" pitchFamily="18" charset="0"/>
                            <a:cs typeface="Calibri" panose="020F0502020204030204" pitchFamily="34" charset="0"/>
                          </a:rPr>
                        </m:ctrlPr>
                      </m:radPr>
                      <m:deg/>
                      <m:e>
                        <m:r>
                          <a:rPr lang="en-US" sz="3200" i="1">
                            <a:latin typeface="Cambria Math" panose="02040503050406030204" pitchFamily="18" charset="0"/>
                            <a:ea typeface="Times New Roman" panose="02020603050405020304" pitchFamily="18" charset="0"/>
                            <a:cs typeface="Calibri" panose="020F0502020204030204" pitchFamily="34" charset="0"/>
                          </a:rPr>
                          <m:t>3</m:t>
                        </m:r>
                      </m:e>
                    </m:rad>
                  </m:oMath>
                </a14:m>
                <a:r>
                  <a:rPr lang="en-US" sz="3200" dirty="0" smtClean="0">
                    <a:latin typeface="Calibri" panose="020F0502020204030204" pitchFamily="34" charset="0"/>
                    <a:ea typeface="Times New Roman" panose="02020603050405020304" pitchFamily="18" charset="0"/>
                  </a:rPr>
                  <a:t>.       </a:t>
                </a:r>
                <a:r>
                  <a:rPr lang="en-US" sz="3200" dirty="0">
                    <a:latin typeface="Calibri" panose="020F0502020204030204" pitchFamily="34" charset="0"/>
                    <a:ea typeface="Times New Roman" panose="02020603050405020304" pitchFamily="18" charset="0"/>
                  </a:rPr>
                  <a:t>	</a:t>
                </a:r>
                <a:r>
                  <a:rPr lang="en-US" sz="3200" dirty="0" smtClean="0">
                    <a:latin typeface="Calibri" panose="020F0502020204030204" pitchFamily="34" charset="0"/>
                    <a:ea typeface="Times New Roman" panose="02020603050405020304" pitchFamily="18" charset="0"/>
                  </a:rPr>
                  <a:t>    </a:t>
                </a:r>
                <a:r>
                  <a:rPr lang="nl-NL" sz="3200" b="1" dirty="0" smtClean="0">
                    <a:solidFill>
                      <a:srgbClr val="0000FF"/>
                    </a:solidFill>
                    <a:latin typeface="Calibri" panose="020F0502020204030204" pitchFamily="34" charset="0"/>
                    <a:ea typeface="Times New Roman" panose="02020603050405020304" pitchFamily="18" charset="0"/>
                  </a:rPr>
                  <a:t>D</a:t>
                </a:r>
                <a:r>
                  <a:rPr lang="nl-NL" sz="3200" b="1" dirty="0">
                    <a:solidFill>
                      <a:srgbClr val="0000FF"/>
                    </a:solidFill>
                    <a:latin typeface="Calibri" panose="020F0502020204030204" pitchFamily="34"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cs typeface="Calibri" panose="020F0502020204030204" pitchFamily="34" charset="0"/>
                          </a:rPr>
                        </m:ctrlPr>
                      </m:fPr>
                      <m:num>
                        <m:r>
                          <a:rPr lang="en-US" sz="3200" i="1">
                            <a:latin typeface="Cambria Math" panose="02040503050406030204" pitchFamily="18" charset="0"/>
                            <a:ea typeface="Times New Roman" panose="02020603050405020304" pitchFamily="18" charset="0"/>
                            <a:cs typeface="Calibri" panose="020F0502020204030204" pitchFamily="34" charset="0"/>
                          </a:rPr>
                          <m:t>5</m:t>
                        </m:r>
                      </m:num>
                      <m:den>
                        <m:r>
                          <a:rPr lang="en-US" sz="3200" i="1">
                            <a:latin typeface="Cambria Math" panose="02040503050406030204" pitchFamily="18" charset="0"/>
                            <a:ea typeface="Times New Roman" panose="02020603050405020304" pitchFamily="18" charset="0"/>
                            <a:cs typeface="Calibri" panose="020F0502020204030204" pitchFamily="34" charset="0"/>
                          </a:rPr>
                          <m:t>12</m:t>
                        </m:r>
                      </m:den>
                    </m:f>
                  </m:oMath>
                </a14:m>
                <a:r>
                  <a:rPr lang="en-US" sz="3200" dirty="0">
                    <a:latin typeface="Calibri" panose="020F050202020403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45535" y="1471801"/>
                <a:ext cx="10562492" cy="795795"/>
              </a:xfrm>
              <a:prstGeom prst="rect">
                <a:avLst/>
              </a:prstGeom>
              <a:blipFill rotWithShape="0">
                <a:blip r:embed="rId34"/>
                <a:stretch>
                  <a:fillRect b="-12214"/>
                </a:stretch>
              </a:blipFill>
            </p:spPr>
            <p:txBody>
              <a:bodyPr/>
              <a:lstStyle/>
              <a:p>
                <a:r>
                  <a:rPr lang="en-US">
                    <a:noFill/>
                  </a:rPr>
                  <a:t> </a:t>
                </a:r>
              </a:p>
            </p:txBody>
          </p:sp>
        </mc:Fallback>
      </mc:AlternateContent>
      <p:sp>
        <p:nvSpPr>
          <p:cNvPr id="28" name="Rectangle 27"/>
          <p:cNvSpPr/>
          <p:nvPr/>
        </p:nvSpPr>
        <p:spPr>
          <a:xfrm>
            <a:off x="-734811" y="2216696"/>
            <a:ext cx="3417602"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smtClean="0">
                <a:solidFill>
                  <a:srgbClr val="0000FF"/>
                </a:solidFill>
                <a:latin typeface="Times New Roman" panose="02020603050405020304" pitchFamily="18" charset="0"/>
                <a:ea typeface="Times New Roman" panose="02020603050405020304" pitchFamily="18" charset="0"/>
              </a:rPr>
              <a:t>giải</a:t>
            </a:r>
            <a:r>
              <a:rPr lang="vi-VN" sz="3200" b="1" dirty="0" smtClean="0">
                <a:solidFill>
                  <a:srgbClr val="0000FF"/>
                </a:solidFill>
                <a:latin typeface="Times New Roman" panose="02020603050405020304" pitchFamily="18" charset="0"/>
                <a:ea typeface="Times New Roman" panose="02020603050405020304" pitchFamily="18" charset="0"/>
              </a:rPr>
              <a:t> ( tiếp )</a:t>
            </a:r>
            <a:endParaRPr lang="en-US" sz="3200" dirty="0">
              <a:latin typeface="Times New Roman" panose="02020603050405020304" pitchFamily="18" charset="0"/>
              <a:ea typeface="Times New Roman" panose="02020603050405020304" pitchFamily="18" charset="0"/>
            </a:endParaRPr>
          </a:p>
        </p:txBody>
      </p:sp>
      <p:sp>
        <p:nvSpPr>
          <p:cNvPr id="31" name="Left Arrow 30">
            <a:hlinkClick r:id="rId3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32" name="Right Arrow 31">
            <a:hlinkClick r:id="rId3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524"/>
            <a:ext cx="1358064" cy="584775"/>
          </a:xfrm>
          <a:prstGeom prst="rect">
            <a:avLst/>
          </a:prstGeom>
        </p:spPr>
        <p:txBody>
          <a:bodyPr wrap="none">
            <a:spAutoFit/>
          </a:bodyPr>
          <a:lstStyle/>
          <a:p>
            <a:r>
              <a:rPr lang="nl-NL" sz="3200" b="1" dirty="0">
                <a:solidFill>
                  <a:srgbClr val="FF0000"/>
                </a:solidFill>
                <a:latin typeface="Times New Roman" panose="02020603050405020304" pitchFamily="18" charset="0"/>
                <a:ea typeface="Times New Roman" panose="02020603050405020304" pitchFamily="18" charset="0"/>
              </a:rPr>
              <a:t>Câu 6:</a:t>
            </a:r>
            <a:endParaRPr lang="en-US" sz="3200" dirty="0">
              <a:solidFill>
                <a:srgbClr val="FF0000"/>
              </a:solidFill>
            </a:endParaRPr>
          </a:p>
        </p:txBody>
      </p:sp>
      <p:sp>
        <p:nvSpPr>
          <p:cNvPr id="3" name="Rectangle 2"/>
          <p:cNvSpPr/>
          <p:nvPr/>
        </p:nvSpPr>
        <p:spPr>
          <a:xfrm>
            <a:off x="1563016" y="-104759"/>
            <a:ext cx="6760762" cy="584775"/>
          </a:xfrm>
          <a:prstGeom prst="rect">
            <a:avLst/>
          </a:prstGeom>
        </p:spPr>
        <p:txBody>
          <a:bodyPr wrap="none">
            <a:spAutoFit/>
          </a:bodyPr>
          <a:lstStyle/>
          <a:p>
            <a:r>
              <a:rPr lang="nl-NL" sz="3200" b="1" dirty="0">
                <a:solidFill>
                  <a:srgbClr val="00B050"/>
                </a:solidFill>
                <a:latin typeface="Times New Roman" panose="02020603050405020304" pitchFamily="18" charset="0"/>
                <a:ea typeface="Times New Roman" panose="02020603050405020304" pitchFamily="18" charset="0"/>
              </a:rPr>
              <a:t>(</a:t>
            </a:r>
            <a:r>
              <a:rPr lang="nl-NL" sz="3200" b="1" dirty="0" smtClean="0">
                <a:solidFill>
                  <a:srgbClr val="00B050"/>
                </a:solidFill>
                <a:latin typeface="Times New Roman" panose="02020603050405020304" pitchFamily="18" charset="0"/>
                <a:ea typeface="Times New Roman" panose="02020603050405020304" pitchFamily="18" charset="0"/>
              </a:rPr>
              <a:t>Độ</a:t>
            </a:r>
            <a:r>
              <a:rPr lang="vi-VN" sz="3200" b="1" dirty="0" smtClean="0">
                <a:solidFill>
                  <a:srgbClr val="00B050"/>
                </a:solidFill>
                <a:latin typeface="Times New Roman" panose="02020603050405020304" pitchFamily="18" charset="0"/>
                <a:ea typeface="Times New Roman" panose="02020603050405020304" pitchFamily="18" charset="0"/>
              </a:rPr>
              <a:t>i</a:t>
            </a:r>
            <a:r>
              <a:rPr lang="nl-NL" sz="3200" b="1" dirty="0" smtClean="0">
                <a:solidFill>
                  <a:srgbClr val="00B050"/>
                </a:solidFill>
                <a:latin typeface="Times New Roman" panose="02020603050405020304" pitchFamily="18" charset="0"/>
                <a:ea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rPr>
              <a:t>Cấn Vĩnh Phúc-lần </a:t>
            </a:r>
            <a:r>
              <a:rPr lang="nl-NL" sz="3200" b="1" dirty="0" smtClean="0">
                <a:solidFill>
                  <a:srgbClr val="00B050"/>
                </a:solidFill>
                <a:latin typeface="Times New Roman" panose="02020603050405020304" pitchFamily="18" charset="0"/>
                <a:ea typeface="Times New Roman" panose="02020603050405020304" pitchFamily="18" charset="0"/>
              </a:rPr>
              <a:t>1-2018-2019)</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81055" y="237047"/>
                <a:ext cx="12047881" cy="2062103"/>
              </a:xfrm>
              <a:prstGeom prst="rect">
                <a:avLst/>
              </a:prstGeom>
            </p:spPr>
            <p:txBody>
              <a:bodyPr wrap="square">
                <a:spAutoFit/>
              </a:bodyPr>
              <a:lstStyle/>
              <a:p>
                <a:r>
                  <a:rPr lang="nl-NL" sz="3200" dirty="0">
                    <a:latin typeface="Times New Roman" panose="02020603050405020304" pitchFamily="18" charset="0"/>
                    <a:ea typeface="Times New Roman" panose="02020603050405020304" pitchFamily="18" charset="0"/>
                  </a:rPr>
                  <a:t>Một viên đá có dạng khối chóp tứ giác đều với tất cả các cạnh bằng nhau và bằng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𝑎</m:t>
                    </m:r>
                  </m:oMath>
                </a14:m>
                <a:r>
                  <a:rPr lang="nl-NL" sz="3200" dirty="0">
                    <a:latin typeface="Times New Roman" panose="02020603050405020304" pitchFamily="18" charset="0"/>
                    <a:ea typeface="Times New Roman" panose="02020603050405020304" pitchFamily="18" charset="0"/>
                  </a:rPr>
                  <a:t>. Người ta cưa viên đá đó theo mặt phẳng song song với mặt đáy của khối chóp để chia viên đá thành hai phần có thể tích bằng nhau. </a:t>
                </a:r>
                <a:endParaRPr lang="en-US" sz="3200" dirty="0"/>
              </a:p>
              <a:p>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81055" y="237047"/>
                <a:ext cx="12047881" cy="2062103"/>
              </a:xfrm>
              <a:prstGeom prst="rect">
                <a:avLst/>
              </a:prstGeom>
              <a:blipFill rotWithShape="0">
                <a:blip r:embed="rId2"/>
                <a:stretch>
                  <a:fillRect l="-1265" t="-4142" r="-1973"/>
                </a:stretch>
              </a:blipFill>
            </p:spPr>
            <p:txBody>
              <a:bodyPr/>
              <a:lstStyle/>
              <a:p>
                <a:r>
                  <a:rPr lang="en-US">
                    <a:noFill/>
                  </a:rPr>
                  <a:t> </a:t>
                </a:r>
              </a:p>
            </p:txBody>
          </p:sp>
        </mc:Fallback>
      </mc:AlternateContent>
      <p:sp>
        <p:nvSpPr>
          <p:cNvPr id="6" name="Rectangle 5"/>
          <p:cNvSpPr/>
          <p:nvPr/>
        </p:nvSpPr>
        <p:spPr>
          <a:xfrm>
            <a:off x="140134" y="1714375"/>
            <a:ext cx="10472739" cy="584775"/>
          </a:xfrm>
          <a:prstGeom prst="rect">
            <a:avLst/>
          </a:prstGeom>
        </p:spPr>
        <p:txBody>
          <a:bodyPr wrap="none">
            <a:spAutoFit/>
          </a:bodyPr>
          <a:lstStyle/>
          <a:p>
            <a:r>
              <a:rPr lang="nl-NL" sz="3200" dirty="0">
                <a:latin typeface="Times New Roman" panose="02020603050405020304" pitchFamily="18" charset="0"/>
                <a:ea typeface="Times New Roman" panose="02020603050405020304" pitchFamily="18" charset="0"/>
              </a:rPr>
              <a:t>Tính diện tích thiết diện viên đá bị cưa bởi mặt phẳng nói trên.</a:t>
            </a:r>
            <a:endParaRPr lang="en-US" sz="3200" dirty="0"/>
          </a:p>
        </p:txBody>
      </p:sp>
      <mc:AlternateContent xmlns:mc="http://schemas.openxmlformats.org/markup-compatibility/2006" xmlns:a14="http://schemas.microsoft.com/office/drawing/2010/main">
        <mc:Choice Requires="a14">
          <p:sp>
            <p:nvSpPr>
              <p:cNvPr id="7" name="Rectangle 6"/>
              <p:cNvSpPr/>
              <p:nvPr/>
            </p:nvSpPr>
            <p:spPr>
              <a:xfrm>
                <a:off x="578446" y="1968071"/>
                <a:ext cx="10201511" cy="1035733"/>
              </a:xfrm>
              <a:prstGeom prst="rect">
                <a:avLst/>
              </a:prstGeom>
            </p:spPr>
            <p:txBody>
              <a:bodyPr wrap="none">
                <a:spAutoFit/>
              </a:bodyPr>
              <a:lstStyle/>
              <a:p>
                <a:pPr marL="629920" marR="0">
                  <a:lnSpc>
                    <a:spcPct val="115000"/>
                  </a:lnSpc>
                  <a:spcBef>
                    <a:spcPts val="0"/>
                  </a:spcBef>
                  <a:spcAft>
                    <a:spcPts val="0"/>
                  </a:spcAft>
                  <a:tabLst>
                    <a:tab pos="2160270" algn="l"/>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2</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4</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2</m:t>
                            </m:r>
                          </m:e>
                        </m:rad>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
                          <a:rPr lang="en-US" sz="3200" i="1">
                            <a:latin typeface="Cambria Math" panose="02040503050406030204" pitchFamily="18" charset="0"/>
                            <a:ea typeface="Times New Roman" panose="02020603050405020304" pitchFamily="18" charset="0"/>
                          </a:rPr>
                          <m:t>4</m:t>
                        </m:r>
                      </m:den>
                    </m:f>
                  </m:oMath>
                </a14:m>
                <a:r>
                  <a:rPr lang="nl-NL"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78446" y="1968071"/>
                <a:ext cx="10201511" cy="1035733"/>
              </a:xfrm>
              <a:prstGeom prst="rect">
                <a:avLst/>
              </a:prstGeom>
              <a:blipFill rotWithShape="0">
                <a:blip r:embed="rId3"/>
                <a:stretch>
                  <a:fillRect r="-598" b="-3529"/>
                </a:stretch>
              </a:blipFill>
            </p:spPr>
            <p:txBody>
              <a:bodyPr/>
              <a:lstStyle/>
              <a:p>
                <a:r>
                  <a:rPr lang="en-US">
                    <a:noFill/>
                  </a:rPr>
                  <a:t> </a:t>
                </a:r>
              </a:p>
            </p:txBody>
          </p:sp>
        </mc:Fallback>
      </mc:AlternateContent>
      <p:sp>
        <p:nvSpPr>
          <p:cNvPr id="9" name="Rectangle 8"/>
          <p:cNvSpPr/>
          <p:nvPr/>
        </p:nvSpPr>
        <p:spPr>
          <a:xfrm>
            <a:off x="-409407" y="2861914"/>
            <a:ext cx="217687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endParaRPr lang="en-US" sz="3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499670" y="3441771"/>
                <a:ext cx="9044581" cy="2246769"/>
              </a:xfrm>
              <a:prstGeom prst="rect">
                <a:avLst/>
              </a:prstGeom>
            </p:spPr>
            <p:txBody>
              <a:bodyPr wrap="square">
                <a:spAutoFit/>
              </a:bodyPr>
              <a:lstStyle/>
              <a:p>
                <a:pPr marL="629920"/>
                <a:r>
                  <a:rPr lang="nl-NL" sz="2800" dirty="0" smtClean="0">
                    <a:latin typeface="Times New Roman" panose="02020603050405020304" pitchFamily="18" charset="0"/>
                    <a:ea typeface="Times New Roman" panose="02020603050405020304" pitchFamily="18" charset="0"/>
                  </a:rPr>
                  <a:t>Gọi khối chóp tứ giác đều là </a:t>
                </a:r>
                <a14:m>
                  <m:oMath xmlns:m="http://schemas.openxmlformats.org/officeDocument/2006/math">
                    <m:r>
                      <a:rPr lang="en-US" sz="2800" i="1">
                        <a:effectLst/>
                        <a:latin typeface="Cambria Math" panose="02040503050406030204" pitchFamily="18" charset="0"/>
                        <a:ea typeface="Calibri" panose="020F0502020204030204" pitchFamily="34" charset="0"/>
                        <a:cs typeface="Calibri" panose="020F0502020204030204" pitchFamily="34" charset="0"/>
                      </a:rPr>
                      <m:t>𝑆</m:t>
                    </m:r>
                    <m:r>
                      <a:rPr lang="en-US" sz="2800" i="1">
                        <a:effectLst/>
                        <a:latin typeface="Cambria Math" panose="02040503050406030204" pitchFamily="18" charset="0"/>
                        <a:ea typeface="Calibri" panose="020F0502020204030204" pitchFamily="34" charset="0"/>
                        <a:cs typeface="Calibri" panose="020F0502020204030204" pitchFamily="34" charset="0"/>
                      </a:rPr>
                      <m:t>.</m:t>
                    </m:r>
                    <m:r>
                      <a:rPr lang="en-US" sz="2800" i="1">
                        <a:effectLst/>
                        <a:latin typeface="Cambria Math" panose="02040503050406030204" pitchFamily="18" charset="0"/>
                        <a:ea typeface="Calibri" panose="020F0502020204030204" pitchFamily="34" charset="0"/>
                        <a:cs typeface="Calibri" panose="020F0502020204030204" pitchFamily="34" charset="0"/>
                      </a:rPr>
                      <m:t>𝐴𝐵𝐶𝐷</m:t>
                    </m:r>
                  </m:oMath>
                </a14:m>
                <a:r>
                  <a:rPr lang="nl-NL" sz="2800" dirty="0">
                    <a:latin typeface="Times New Roman" panose="02020603050405020304" pitchFamily="18" charset="0"/>
                    <a:ea typeface="Times New Roman" panose="02020603050405020304" pitchFamily="18" charset="0"/>
                  </a:rPr>
                  <a:t>có tất cả các cạnh bằng </a:t>
                </a:r>
                <a14:m>
                  <m:oMath xmlns:m="http://schemas.openxmlformats.org/officeDocument/2006/math">
                    <m:r>
                      <a:rPr lang="en-US" sz="2800" i="1">
                        <a:effectLst/>
                        <a:latin typeface="Cambria Math" panose="02040503050406030204" pitchFamily="18" charset="0"/>
                        <a:ea typeface="Calibri" panose="020F0502020204030204" pitchFamily="34" charset="0"/>
                        <a:cs typeface="Calibri" panose="020F0502020204030204" pitchFamily="34" charset="0"/>
                      </a:rPr>
                      <m:t>𝑎</m:t>
                    </m:r>
                  </m:oMath>
                </a14:m>
                <a:r>
                  <a:rPr lang="nl-NL" sz="2800" dirty="0">
                    <a:latin typeface="Times New Roman" panose="02020603050405020304" pitchFamily="18" charset="0"/>
                    <a:ea typeface="Times New Roman" panose="02020603050405020304" pitchFamily="18" charset="0"/>
                  </a:rPr>
                  <a:t>. Vì mặt phẳng cắt hình khối chóp song song với đáy nên thiết diện tạo bởi mặt cắt và khối chóp là một hình vuông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𝐷</m:t>
                        </m:r>
                      </m:e>
                      <m:sup>
                        <m:r>
                          <a:rPr lang="en-US" sz="2800" i="1">
                            <a:latin typeface="Cambria Math" panose="02040503050406030204" pitchFamily="18" charset="0"/>
                            <a:ea typeface="Calibri" panose="020F0502020204030204" pitchFamily="34" charset="0"/>
                          </a:rPr>
                          <m:t>′</m:t>
                        </m:r>
                      </m:sup>
                    </m:sSup>
                  </m:oMath>
                </a14:m>
                <a:r>
                  <a:rPr lang="nl-NL"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629920" marR="0">
                  <a:spcBef>
                    <a:spcPts val="0"/>
                  </a:spcBef>
                  <a:spcAft>
                    <a:spcPts val="0"/>
                  </a:spcAft>
                </a:pPr>
                <a:endParaRPr lang="en-US" sz="2800" dirty="0">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99670" y="3441771"/>
                <a:ext cx="9044581" cy="2246769"/>
              </a:xfrm>
              <a:prstGeom prst="rect">
                <a:avLst/>
              </a:prstGeom>
              <a:blipFill rotWithShape="0">
                <a:blip r:embed="rId4"/>
                <a:stretch>
                  <a:fillRect t="-2989"/>
                </a:stretch>
              </a:blipFill>
            </p:spPr>
            <p:txBody>
              <a:bodyPr/>
              <a:lstStyle/>
              <a:p>
                <a:r>
                  <a:rPr lang="en-US">
                    <a:noFill/>
                  </a:rPr>
                  <a:t> </a:t>
                </a:r>
              </a:p>
            </p:txBody>
          </p:sp>
        </mc:Fallback>
      </mc:AlternateContent>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472" y="3154301"/>
            <a:ext cx="4131464" cy="2760781"/>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373207" y="5362775"/>
                <a:ext cx="8405521" cy="1195264"/>
              </a:xfrm>
              <a:prstGeom prst="rect">
                <a:avLst/>
              </a:prstGeom>
            </p:spPr>
            <p:txBody>
              <a:bodyPr wrap="square">
                <a:spAutoFit/>
              </a:bodyPr>
              <a:lstStyle/>
              <a:p>
                <a:pPr marL="629920" marR="0">
                  <a:spcBef>
                    <a:spcPts val="0"/>
                  </a:spcBef>
                  <a:spcAft>
                    <a:spcPts val="0"/>
                  </a:spcAft>
                </a:pPr>
                <a:r>
                  <a:rPr lang="nl-NL" sz="2800" dirty="0" smtClean="0">
                    <a:latin typeface="Times New Roman" panose="02020603050405020304" pitchFamily="18" charset="0"/>
                    <a:ea typeface="Times New Roman" panose="02020603050405020304" pitchFamily="18" charset="0"/>
                  </a:rPr>
                  <a:t>Giả sử </a:t>
                </a:r>
                <a14:m>
                  <m:oMath xmlns:m="http://schemas.openxmlformats.org/officeDocument/2006/math">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𝑆𝐴</m:t>
                        </m:r>
                      </m:den>
                    </m:f>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𝑘</m:t>
                    </m:r>
                  </m:oMath>
                </a14:m>
                <a:r>
                  <a:rPr lang="fr-FR" sz="2800" dirty="0">
                    <a:effectLst/>
                    <a:latin typeface="Times New Roman" panose="02020603050405020304" pitchFamily="18" charset="0"/>
                    <a:ea typeface="Times New Roman" panose="02020603050405020304" pitchFamily="18" charset="0"/>
                  </a:rPr>
                  <a:t>, ta </a:t>
                </a:r>
                <a:r>
                  <a:rPr lang="fr-FR" sz="2800" dirty="0" err="1">
                    <a:effectLst/>
                    <a:latin typeface="Times New Roman" panose="02020603050405020304" pitchFamily="18" charset="0"/>
                    <a:ea typeface="Times New Roman" panose="02020603050405020304" pitchFamily="18" charset="0"/>
                  </a:rPr>
                  <a:t>có</a:t>
                </a:r>
                <a14:m>
                  <m:oMath xmlns:m="http://schemas.openxmlformats.org/officeDocument/2006/math">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𝑆𝐴</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𝑆𝐵</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𝑆𝐶</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𝐷</m:t>
                            </m:r>
                          </m:e>
                          <m:sup>
                            <m:r>
                              <a:rPr lang="en-US" sz="2800" i="1">
                                <a:latin typeface="Cambria Math" panose="02040503050406030204" pitchFamily="18" charset="0"/>
                                <a:ea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𝑆𝐷</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𝐴𝐵</m:t>
                        </m:r>
                      </m:den>
                    </m:f>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b="0" i="1" smtClean="0">
                        <a:latin typeface="Cambria Math" panose="02040503050406030204" pitchFamily="18" charset="0"/>
                        <a:ea typeface="Calibri" panose="020F0502020204030204" pitchFamily="34" charset="0"/>
                        <a:cs typeface="Calibri" panose="020F0502020204030204" pitchFamily="34" charset="0"/>
                      </a:rPr>
                      <m:t>𝐾</m:t>
                    </m:r>
                  </m:oMath>
                </a14:m>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định</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lí</a:t>
                </a:r>
                <a:r>
                  <a:rPr lang="fr-FR" sz="2800" dirty="0">
                    <a:effectLst/>
                    <a:latin typeface="Times New Roman" panose="02020603050405020304" pitchFamily="18" charset="0"/>
                    <a:ea typeface="Times New Roman" panose="02020603050405020304" pitchFamily="18" charset="0"/>
                  </a:rPr>
                  <a:t> Talet ).</a:t>
                </a:r>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73207" y="5362775"/>
                <a:ext cx="8405521" cy="1195264"/>
              </a:xfrm>
              <a:prstGeom prst="rect">
                <a:avLst/>
              </a:prstGeom>
              <a:blipFill rotWithShape="0">
                <a:blip r:embed="rId6"/>
                <a:stretch>
                  <a:fillRect b="-13776"/>
                </a:stretch>
              </a:blipFill>
            </p:spPr>
            <p:txBody>
              <a:bodyPr/>
              <a:lstStyle/>
              <a:p>
                <a:r>
                  <a:rPr lang="en-US">
                    <a:noFill/>
                  </a:rPr>
                  <a:t> </a:t>
                </a:r>
              </a:p>
            </p:txBody>
          </p:sp>
        </mc:Fallback>
      </mc:AlternateContent>
      <p:sp>
        <p:nvSpPr>
          <p:cNvPr id="15" name="Left Arrow 14">
            <a:hlinkClick r:id="rId7"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6" name="Right Arrow 15">
            <a:hlinkClick r:id="rId8"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42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9" grpId="0"/>
      <p:bldP spid="10"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4900" y="4303410"/>
                <a:ext cx="9083327" cy="1680717"/>
              </a:xfrm>
              <a:prstGeom prst="rect">
                <a:avLst/>
              </a:prstGeom>
            </p:spPr>
            <p:txBody>
              <a:bodyPr wrap="square">
                <a:spAutoFit/>
              </a:bodyPr>
              <a:lstStyle/>
              <a:p>
                <a:pPr marL="629920" marR="0">
                  <a:spcBef>
                    <a:spcPts val="0"/>
                  </a:spcBef>
                  <a:spcAft>
                    <a:spcPts val="0"/>
                  </a:spcAft>
                </a:pPr>
                <a14:m>
                  <m:oMath xmlns:m="http://schemas.openxmlformats.org/officeDocument/2006/math">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𝑆𝐴</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𝑆𝐵</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𝑆</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num>
                      <m:den>
                        <m:r>
                          <a:rPr lang="en-US" sz="2800" i="1">
                            <a:latin typeface="Cambria Math" panose="02040503050406030204" pitchFamily="18" charset="0"/>
                            <a:ea typeface="Calibri" panose="020F0502020204030204" pitchFamily="34" charset="0"/>
                            <a:cs typeface="Calibri" panose="020F0502020204030204" pitchFamily="34" charset="0"/>
                          </a:rPr>
                          <m:t>𝑆𝐶</m:t>
                        </m:r>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libri" panose="020F0502020204030204" pitchFamily="34" charset="0"/>
                      </a:rPr>
                      <m:t>⇔</m:t>
                    </m:r>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cs typeface="Calibri" panose="020F0502020204030204" pitchFamily="34" charset="0"/>
                              </a:rPr>
                            </m:ctrlPr>
                          </m:dPr>
                          <m:e>
                            <m:r>
                              <a:rPr lang="en-US" sz="3200" i="1">
                                <a:latin typeface="Cambria Math" panose="02040503050406030204" pitchFamily="18" charset="0"/>
                                <a:ea typeface="Calibri" panose="020F0502020204030204" pitchFamily="34" charset="0"/>
                                <a:cs typeface="Calibri" panose="020F0502020204030204" pitchFamily="34" charset="0"/>
                              </a:rPr>
                              <m:t>𝑘</m:t>
                            </m:r>
                          </m:e>
                        </m:d>
                      </m:e>
                      <m:sup>
                        <m:r>
                          <a:rPr lang="en-US" sz="3200" i="1">
                            <a:latin typeface="Cambria Math" panose="02040503050406030204" pitchFamily="18" charset="0"/>
                            <a:ea typeface="Calibri" panose="020F0502020204030204" pitchFamily="34" charset="0"/>
                            <a:cs typeface="Calibri" panose="020F0502020204030204" pitchFamily="34" charset="0"/>
                          </a:rPr>
                          <m:t>3</m:t>
                        </m:r>
                      </m:sup>
                    </m:sSup>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
                          <a:rPr lang="en-US" sz="3200" i="1">
                            <a:latin typeface="Cambria Math" panose="02040503050406030204" pitchFamily="18" charset="0"/>
                            <a:ea typeface="Calibri" panose="020F0502020204030204" pitchFamily="34" charset="0"/>
                            <a:cs typeface="Calibri" panose="020F0502020204030204" pitchFamily="34" charset="0"/>
                          </a:rPr>
                          <m:t>2</m:t>
                        </m:r>
                      </m:den>
                    </m:f>
                    <m:r>
                      <a:rPr lang="en-US" sz="3200" i="1">
                        <a:latin typeface="Cambria Math" panose="02040503050406030204" pitchFamily="18" charset="0"/>
                        <a:ea typeface="Calibri" panose="020F0502020204030204" pitchFamily="34" charset="0"/>
                        <a:cs typeface="Calibri" panose="020F0502020204030204" pitchFamily="34" charset="0"/>
                      </a:rPr>
                      <m:t>⇔</m:t>
                    </m:r>
                    <m:r>
                      <a:rPr lang="en-US" sz="3200" i="1">
                        <a:latin typeface="Cambria Math" panose="02040503050406030204" pitchFamily="18" charset="0"/>
                        <a:ea typeface="Calibri" panose="020F0502020204030204" pitchFamily="34" charset="0"/>
                        <a:cs typeface="Calibri" panose="020F0502020204030204" pitchFamily="34" charset="0"/>
                      </a:rPr>
                      <m:t>𝑘</m:t>
                    </m:r>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ad>
                          <m:radPr>
                            <m:ctrlPr>
                              <a:rPr lang="en-US" sz="3200" i="1">
                                <a:latin typeface="Cambria Math" panose="02040503050406030204" pitchFamily="18" charset="0"/>
                                <a:ea typeface="Calibri" panose="020F0502020204030204" pitchFamily="34" charset="0"/>
                                <a:cs typeface="Calibri" panose="020F0502020204030204" pitchFamily="34" charset="0"/>
                              </a:rPr>
                            </m:ctrlPr>
                          </m:radPr>
                          <m:deg>
                            <m:r>
                              <a:rPr lang="en-US" sz="3200" i="1">
                                <a:latin typeface="Cambria Math" panose="02040503050406030204" pitchFamily="18" charset="0"/>
                                <a:ea typeface="Calibri" panose="020F0502020204030204" pitchFamily="34" charset="0"/>
                                <a:cs typeface="Calibri" panose="020F0502020204030204" pitchFamily="34" charset="0"/>
                              </a:rPr>
                              <m:t>3</m:t>
                            </m:r>
                          </m:deg>
                          <m:e>
                            <m:r>
                              <a:rPr lang="en-US" sz="3200" i="1">
                                <a:latin typeface="Cambria Math" panose="02040503050406030204" pitchFamily="18" charset="0"/>
                                <a:ea typeface="Calibri" panose="020F0502020204030204" pitchFamily="34" charset="0"/>
                                <a:cs typeface="Calibri" panose="020F0502020204030204" pitchFamily="34" charset="0"/>
                              </a:rPr>
                              <m:t>2</m:t>
                            </m:r>
                          </m:e>
                        </m:rad>
                      </m:den>
                    </m:f>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mbria Math" panose="02040503050406030204" pitchFamily="18"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n-US" sz="3200" i="1">
                                <a:latin typeface="Cambria Math" panose="02040503050406030204" pitchFamily="18" charset="0"/>
                                <a:ea typeface="Calibri" panose="020F0502020204030204" pitchFamily="34" charset="0"/>
                                <a:cs typeface="Calibri" panose="020F0502020204030204" pitchFamily="34" charset="0"/>
                              </a:rPr>
                              <m:t>𝐴</m:t>
                            </m:r>
                          </m:e>
                          <m:sup>
                            <m:r>
                              <a:rPr lang="en-US" sz="3200" i="1">
                                <a:latin typeface="Cambria Math" panose="02040503050406030204" pitchFamily="18" charset="0"/>
                                <a:ea typeface="Calibri" panose="020F0502020204030204" pitchFamily="34" charset="0"/>
                              </a:rPr>
                              <m:t>′</m:t>
                            </m:r>
                          </m:sup>
                        </m:sSup>
                        <m:sSup>
                          <m:sSupPr>
                            <m:ctrlPr>
                              <a:rPr lang="en-US" sz="3200" i="1">
                                <a:latin typeface="Cambria Math" panose="02040503050406030204" pitchFamily="18" charset="0"/>
                                <a:ea typeface="Calibri" panose="020F0502020204030204" pitchFamily="34" charset="0"/>
                                <a:cs typeface="Calibri" panose="020F0502020204030204" pitchFamily="34" charset="0"/>
                              </a:rPr>
                            </m:ctrlPr>
                          </m:sSupPr>
                          <m:e>
                            <m:r>
                              <a:rPr lang="en-US" sz="3200" i="1">
                                <a:latin typeface="Cambria Math" panose="02040503050406030204" pitchFamily="18" charset="0"/>
                                <a:ea typeface="Calibri" panose="020F0502020204030204" pitchFamily="34" charset="0"/>
                                <a:cs typeface="Calibri" panose="020F0502020204030204" pitchFamily="34" charset="0"/>
                              </a:rPr>
                              <m:t>𝐵</m:t>
                            </m:r>
                          </m:e>
                          <m:sup>
                            <m:r>
                              <a:rPr lang="en-US" sz="3200" i="1">
                                <a:latin typeface="Cambria Math" panose="02040503050406030204" pitchFamily="18" charset="0"/>
                                <a:ea typeface="Calibri" panose="020F0502020204030204" pitchFamily="34" charset="0"/>
                              </a:rPr>
                              <m:t>′</m:t>
                            </m:r>
                          </m:sup>
                        </m:sSup>
                      </m:num>
                      <m:den>
                        <m:r>
                          <a:rPr lang="en-US" sz="3200" i="1">
                            <a:latin typeface="Cambria Math" panose="02040503050406030204" pitchFamily="18" charset="0"/>
                            <a:ea typeface="Calibri" panose="020F0502020204030204" pitchFamily="34" charset="0"/>
                            <a:cs typeface="Calibri" panose="020F0502020204030204" pitchFamily="34" charset="0"/>
                          </a:rPr>
                          <m:t>𝐴𝐵</m:t>
                        </m:r>
                      </m:den>
                    </m:f>
                    <m:r>
                      <a:rPr lang="en-US" sz="3200" i="1">
                        <a:latin typeface="Cambria Math" panose="02040503050406030204" pitchFamily="18" charset="0"/>
                        <a:ea typeface="Calibri" panose="020F0502020204030204" pitchFamily="34" charset="0"/>
                        <a:cs typeface="Calibri" panose="020F0502020204030204" pitchFamily="34" charset="0"/>
                      </a:rPr>
                      <m:t>=</m:t>
                    </m:r>
                    <m:f>
                      <m:fPr>
                        <m:ctrlPr>
                          <a:rPr lang="en-US" sz="3200" i="1">
                            <a:latin typeface="Cambria Math" panose="02040503050406030204" pitchFamily="18" charset="0"/>
                            <a:ea typeface="Calibri" panose="020F0502020204030204" pitchFamily="34" charset="0"/>
                            <a:cs typeface="Calibri" panose="020F0502020204030204" pitchFamily="34" charset="0"/>
                          </a:rPr>
                        </m:ctrlPr>
                      </m:fPr>
                      <m:num>
                        <m:r>
                          <a:rPr lang="en-US" sz="3200" i="1">
                            <a:latin typeface="Cambria Math" panose="02040503050406030204" pitchFamily="18" charset="0"/>
                            <a:ea typeface="Calibri" panose="020F0502020204030204" pitchFamily="34" charset="0"/>
                            <a:cs typeface="Calibri" panose="020F0502020204030204" pitchFamily="34" charset="0"/>
                          </a:rPr>
                          <m:t>1</m:t>
                        </m:r>
                      </m:num>
                      <m:den>
                        <m:rad>
                          <m:radPr>
                            <m:ctrlPr>
                              <a:rPr lang="en-US" sz="3200" i="1">
                                <a:latin typeface="Cambria Math" panose="02040503050406030204" pitchFamily="18" charset="0"/>
                                <a:ea typeface="Calibri" panose="020F0502020204030204" pitchFamily="34" charset="0"/>
                                <a:cs typeface="Calibri" panose="020F0502020204030204" pitchFamily="34" charset="0"/>
                              </a:rPr>
                            </m:ctrlPr>
                          </m:radPr>
                          <m:deg>
                            <m:r>
                              <a:rPr lang="en-US" sz="3200" i="1">
                                <a:latin typeface="Cambria Math" panose="02040503050406030204" pitchFamily="18" charset="0"/>
                                <a:ea typeface="Calibri" panose="020F0502020204030204" pitchFamily="34" charset="0"/>
                                <a:cs typeface="Calibri" panose="020F0502020204030204" pitchFamily="34" charset="0"/>
                              </a:rPr>
                              <m:t>3</m:t>
                            </m:r>
                          </m:deg>
                          <m:e>
                            <m:r>
                              <a:rPr lang="en-US" sz="3200" i="1">
                                <a:latin typeface="Cambria Math" panose="02040503050406030204" pitchFamily="18" charset="0"/>
                                <a:ea typeface="Calibri" panose="020F0502020204030204" pitchFamily="34" charset="0"/>
                                <a:cs typeface="Calibri" panose="020F0502020204030204" pitchFamily="34" charset="0"/>
                              </a:rPr>
                              <m:t>2</m:t>
                            </m:r>
                          </m:e>
                        </m:rad>
                      </m:den>
                    </m:f>
                  </m:oMath>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4900" y="4303410"/>
                <a:ext cx="9083327" cy="168071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7214" y="5713143"/>
                <a:ext cx="6600205" cy="1145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𝐴</m:t>
                          </m:r>
                        </m:e>
                        <m:sup>
                          <m:r>
                            <a:rPr lang="en-US" sz="2800" i="0">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𝐵</m:t>
                          </m:r>
                        </m:e>
                        <m:sup>
                          <m:r>
                            <a:rPr lang="en-US" sz="2800" i="0">
                              <a:latin typeface="Cambria Math" panose="02040503050406030204" pitchFamily="18" charset="0"/>
                            </a:rPr>
                            <m:t>′</m:t>
                          </m:r>
                        </m:sup>
                      </m:sSup>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𝑎</m:t>
                          </m:r>
                        </m:num>
                        <m:den>
                          <m:rad>
                            <m:radPr>
                              <m:ctrlPr>
                                <a:rPr lang="en-US" sz="2800" i="1">
                                  <a:latin typeface="Cambria Math" panose="02040503050406030204" pitchFamily="18" charset="0"/>
                                </a:rPr>
                              </m:ctrlPr>
                            </m:radPr>
                            <m:deg>
                              <m:r>
                                <a:rPr lang="en-US" sz="2800" i="0">
                                  <a:latin typeface="Cambria Math" panose="02040503050406030204" pitchFamily="18" charset="0"/>
                                </a:rPr>
                                <m:t>3</m:t>
                              </m:r>
                            </m:deg>
                            <m:e>
                              <m:r>
                                <a:rPr lang="en-US" sz="2800" i="0">
                                  <a:latin typeface="Cambria Math" panose="02040503050406030204" pitchFamily="18" charset="0"/>
                                </a:rPr>
                                <m:t>2</m:t>
                              </m:r>
                            </m:e>
                          </m:rad>
                        </m:den>
                      </m:f>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sSup>
                            <m:sSupPr>
                              <m:ctrlPr>
                                <a:rPr lang="en-US" sz="2800" i="1">
                                  <a:latin typeface="Cambria Math" panose="02040503050406030204" pitchFamily="18" charset="0"/>
                                </a:rPr>
                              </m:ctrlPr>
                            </m:sSupPr>
                            <m:e>
                              <m:r>
                                <a:rPr lang="en-US" sz="2800" i="1">
                                  <a:latin typeface="Cambria Math" panose="02040503050406030204" pitchFamily="18" charset="0"/>
                                </a:rPr>
                                <m:t>𝐴</m:t>
                              </m:r>
                            </m:e>
                            <m:sup>
                              <m:r>
                                <a:rPr lang="en-US" sz="2800" i="0">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𝐵</m:t>
                              </m:r>
                            </m:e>
                            <m:sup>
                              <m:r>
                                <a:rPr lang="en-US" sz="2800" i="0">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𝐶</m:t>
                              </m:r>
                            </m:e>
                            <m:sup>
                              <m:r>
                                <a:rPr lang="en-US" sz="2800" i="0">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𝐷</m:t>
                              </m:r>
                            </m:e>
                            <m:sup>
                              <m:r>
                                <a:rPr lang="en-US" sz="2800" i="0">
                                  <a:latin typeface="Cambria Math" panose="02040503050406030204" pitchFamily="18" charset="0"/>
                                </a:rPr>
                                <m:t>′</m:t>
                              </m:r>
                            </m:sup>
                          </m:sSup>
                        </m:sub>
                      </m:sSub>
                      <m:r>
                        <a:rPr lang="en-US" sz="2800" i="0">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𝑎</m:t>
                                  </m:r>
                                </m:num>
                                <m:den>
                                  <m:rad>
                                    <m:radPr>
                                      <m:ctrlPr>
                                        <a:rPr lang="en-US" sz="2800" i="1">
                                          <a:latin typeface="Cambria Math" panose="02040503050406030204" pitchFamily="18" charset="0"/>
                                        </a:rPr>
                                      </m:ctrlPr>
                                    </m:radPr>
                                    <m:deg>
                                      <m:r>
                                        <a:rPr lang="en-US" sz="2800" i="0">
                                          <a:latin typeface="Cambria Math" panose="02040503050406030204" pitchFamily="18" charset="0"/>
                                        </a:rPr>
                                        <m:t>3</m:t>
                                      </m:r>
                                    </m:deg>
                                    <m:e>
                                      <m:r>
                                        <a:rPr lang="en-US" sz="2800" i="0">
                                          <a:latin typeface="Cambria Math" panose="02040503050406030204" pitchFamily="18" charset="0"/>
                                        </a:rPr>
                                        <m:t>2</m:t>
                                      </m:r>
                                    </m:e>
                                  </m:rad>
                                </m:den>
                              </m:f>
                            </m:e>
                          </m:d>
                        </m:e>
                        <m:sup>
                          <m:r>
                            <a:rPr lang="en-US" sz="2800" i="0">
                              <a:latin typeface="Cambria Math" panose="02040503050406030204" pitchFamily="18" charset="0"/>
                            </a:rPr>
                            <m:t>2</m:t>
                          </m:r>
                        </m:sup>
                      </m:sSup>
                      <m:r>
                        <a:rPr lang="en-US" sz="2800" i="0">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𝑎</m:t>
                              </m:r>
                            </m:e>
                            <m:sup>
                              <m:r>
                                <a:rPr lang="en-US" sz="2800" i="0">
                                  <a:latin typeface="Cambria Math" panose="02040503050406030204" pitchFamily="18" charset="0"/>
                                </a:rPr>
                                <m:t>2</m:t>
                              </m:r>
                            </m:sup>
                          </m:sSup>
                        </m:num>
                        <m:den>
                          <m:rad>
                            <m:radPr>
                              <m:ctrlPr>
                                <a:rPr lang="en-US" sz="2800" i="1">
                                  <a:latin typeface="Cambria Math" panose="02040503050406030204" pitchFamily="18" charset="0"/>
                                </a:rPr>
                              </m:ctrlPr>
                            </m:radPr>
                            <m:deg>
                              <m:r>
                                <a:rPr lang="en-US" sz="2800" i="0">
                                  <a:latin typeface="Cambria Math" panose="02040503050406030204" pitchFamily="18" charset="0"/>
                                </a:rPr>
                                <m:t>3</m:t>
                              </m:r>
                            </m:deg>
                            <m:e>
                              <m:r>
                                <a:rPr lang="en-US" sz="2800" i="0">
                                  <a:latin typeface="Cambria Math" panose="02040503050406030204" pitchFamily="18" charset="0"/>
                                </a:rPr>
                                <m:t>4</m:t>
                              </m:r>
                            </m:e>
                          </m:rad>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337214" y="5713143"/>
                <a:ext cx="6600205" cy="1145570"/>
              </a:xfrm>
              <a:prstGeom prst="rect">
                <a:avLst/>
              </a:prstGeom>
              <a:blipFill rotWithShape="0">
                <a:blip r:embed="rId3"/>
                <a:stretch>
                  <a:fillRect/>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2868" y="3188035"/>
            <a:ext cx="4678020" cy="3707751"/>
          </a:xfrm>
          <a:prstGeom prst="rect">
            <a:avLst/>
          </a:prstGeom>
          <a:noFill/>
          <a:ln>
            <a:noFill/>
          </a:ln>
        </p:spPr>
      </p:pic>
      <p:sp>
        <p:nvSpPr>
          <p:cNvPr id="5" name="Rectangle 4"/>
          <p:cNvSpPr/>
          <p:nvPr/>
        </p:nvSpPr>
        <p:spPr>
          <a:xfrm>
            <a:off x="0" y="-141894"/>
            <a:ext cx="1284326" cy="553998"/>
          </a:xfrm>
          <a:prstGeom prst="rect">
            <a:avLst/>
          </a:prstGeom>
        </p:spPr>
        <p:txBody>
          <a:bodyPr wrap="none">
            <a:spAutoFit/>
          </a:bodyPr>
          <a:lstStyle/>
          <a:p>
            <a:r>
              <a:rPr lang="nl-NL" sz="3000" b="1" dirty="0">
                <a:solidFill>
                  <a:srgbClr val="FF0000"/>
                </a:solidFill>
                <a:latin typeface="Times New Roman" panose="02020603050405020304" pitchFamily="18" charset="0"/>
                <a:ea typeface="Times New Roman" panose="02020603050405020304" pitchFamily="18" charset="0"/>
              </a:rPr>
              <a:t>Câu 6:</a:t>
            </a:r>
            <a:endParaRPr lang="en-US" sz="3000"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0" y="-141894"/>
                <a:ext cx="12256441" cy="1938992"/>
              </a:xfrm>
              <a:prstGeom prst="rect">
                <a:avLst/>
              </a:prstGeom>
            </p:spPr>
            <p:txBody>
              <a:bodyPr wrap="square">
                <a:spAutoFit/>
              </a:bodyPr>
              <a:lstStyle/>
              <a:p>
                <a:r>
                  <a:rPr lang="vi-VN" sz="3000" dirty="0" smtClean="0">
                    <a:solidFill>
                      <a:srgbClr val="FF0000"/>
                    </a:solidFill>
                    <a:latin typeface="Times New Roman" panose="02020603050405020304" pitchFamily="18" charset="0"/>
                    <a:ea typeface="Times New Roman" panose="02020603050405020304" pitchFamily="18" charset="0"/>
                  </a:rPr>
                  <a:t>             </a:t>
                </a:r>
                <a:r>
                  <a:rPr lang="vi-VN" sz="3000" dirty="0" smtClean="0">
                    <a:latin typeface="Times New Roman" panose="02020603050405020304" pitchFamily="18" charset="0"/>
                    <a:ea typeface="Times New Roman" panose="02020603050405020304" pitchFamily="18" charset="0"/>
                  </a:rPr>
                  <a:t> </a:t>
                </a:r>
                <a:r>
                  <a:rPr lang="nl-NL" sz="3000" dirty="0" smtClean="0">
                    <a:latin typeface="Times New Roman" panose="02020603050405020304" pitchFamily="18" charset="0"/>
                    <a:ea typeface="Times New Roman" panose="02020603050405020304" pitchFamily="18" charset="0"/>
                  </a:rPr>
                  <a:t>Một </a:t>
                </a:r>
                <a:r>
                  <a:rPr lang="nl-NL" sz="3000" dirty="0">
                    <a:latin typeface="Times New Roman" panose="02020603050405020304" pitchFamily="18" charset="0"/>
                    <a:ea typeface="Times New Roman" panose="02020603050405020304" pitchFamily="18" charset="0"/>
                  </a:rPr>
                  <a:t>viên đá có dạng khối chóp tứ giác đều với tất cả các cạnh bằng nhau và bằng </a:t>
                </a:r>
                <a14:m>
                  <m:oMath xmlns:m="http://schemas.openxmlformats.org/officeDocument/2006/math">
                    <m:r>
                      <a:rPr lang="en-US" sz="3000" i="1">
                        <a:latin typeface="Cambria Math" panose="02040503050406030204" pitchFamily="18" charset="0"/>
                        <a:ea typeface="Times New Roman" panose="02020603050405020304" pitchFamily="18" charset="0"/>
                        <a:cs typeface="Times New Roman" panose="02020603050405020304" pitchFamily="18" charset="0"/>
                      </a:rPr>
                      <m:t>𝑎</m:t>
                    </m:r>
                  </m:oMath>
                </a14:m>
                <a:r>
                  <a:rPr lang="nl-NL" sz="3000" dirty="0">
                    <a:latin typeface="Times New Roman" panose="02020603050405020304" pitchFamily="18" charset="0"/>
                    <a:ea typeface="Times New Roman" panose="02020603050405020304" pitchFamily="18" charset="0"/>
                  </a:rPr>
                  <a:t>. Người ta cưa viên đá đó theo mặt phẳng song song với mặt đáy của khối chóp để chia viên đá thành hai phần có thể tích bằng nhau. </a:t>
                </a:r>
                <a:endParaRPr lang="en-US" sz="3000" dirty="0"/>
              </a:p>
              <a:p>
                <a:endParaRPr lang="en-US" sz="3000" dirty="0"/>
              </a:p>
            </p:txBody>
          </p:sp>
        </mc:Choice>
        <mc:Fallback xmlns="">
          <p:sp>
            <p:nvSpPr>
              <p:cNvPr id="6" name="Rectangle 5"/>
              <p:cNvSpPr>
                <a:spLocks noRot="1" noChangeAspect="1" noMove="1" noResize="1" noEditPoints="1" noAdjustHandles="1" noChangeArrowheads="1" noChangeShapeType="1" noTextEdit="1"/>
              </p:cNvSpPr>
              <p:nvPr/>
            </p:nvSpPr>
            <p:spPr>
              <a:xfrm>
                <a:off x="0" y="-141894"/>
                <a:ext cx="12256441" cy="1938992"/>
              </a:xfrm>
              <a:prstGeom prst="rect">
                <a:avLst/>
              </a:prstGeom>
              <a:blipFill rotWithShape="0">
                <a:blip r:embed="rId5"/>
                <a:stretch>
                  <a:fillRect l="-1144" t="-4088"/>
                </a:stretch>
              </a:blipFill>
            </p:spPr>
            <p:txBody>
              <a:bodyPr/>
              <a:lstStyle/>
              <a:p>
                <a:r>
                  <a:rPr lang="en-US">
                    <a:noFill/>
                  </a:rPr>
                  <a:t> </a:t>
                </a:r>
              </a:p>
            </p:txBody>
          </p:sp>
        </mc:Fallback>
      </mc:AlternateContent>
      <p:sp>
        <p:nvSpPr>
          <p:cNvPr id="8" name="Rectangle 7"/>
          <p:cNvSpPr/>
          <p:nvPr/>
        </p:nvSpPr>
        <p:spPr>
          <a:xfrm>
            <a:off x="515788" y="1197703"/>
            <a:ext cx="9844362" cy="553998"/>
          </a:xfrm>
          <a:prstGeom prst="rect">
            <a:avLst/>
          </a:prstGeom>
        </p:spPr>
        <p:txBody>
          <a:bodyPr wrap="none">
            <a:spAutoFit/>
          </a:bodyPr>
          <a:lstStyle/>
          <a:p>
            <a:r>
              <a:rPr lang="nl-NL" sz="3000" dirty="0">
                <a:latin typeface="Times New Roman" panose="02020603050405020304" pitchFamily="18" charset="0"/>
                <a:ea typeface="Times New Roman" panose="02020603050405020304" pitchFamily="18" charset="0"/>
              </a:rPr>
              <a:t>Tính diện tích thiết diện viên đá bị cưa bởi mặt phẳng nói </a:t>
            </a:r>
            <a:r>
              <a:rPr lang="nl-NL" sz="3000" dirty="0" smtClean="0">
                <a:latin typeface="Times New Roman" panose="02020603050405020304" pitchFamily="18" charset="0"/>
                <a:ea typeface="Times New Roman" panose="02020603050405020304" pitchFamily="18" charset="0"/>
              </a:rPr>
              <a:t>trên.</a:t>
            </a:r>
            <a:endParaRPr lang="en-US" sz="3000" dirty="0"/>
          </a:p>
        </p:txBody>
      </p:sp>
      <mc:AlternateContent xmlns:mc="http://schemas.openxmlformats.org/markup-compatibility/2006" xmlns:a14="http://schemas.microsoft.com/office/drawing/2010/main">
        <mc:Choice Requires="a14">
          <p:sp>
            <p:nvSpPr>
              <p:cNvPr id="9" name="Rectangle 8"/>
              <p:cNvSpPr/>
              <p:nvPr/>
            </p:nvSpPr>
            <p:spPr>
              <a:xfrm>
                <a:off x="337214" y="1438839"/>
                <a:ext cx="10201511" cy="1035733"/>
              </a:xfrm>
              <a:prstGeom prst="rect">
                <a:avLst/>
              </a:prstGeom>
            </p:spPr>
            <p:txBody>
              <a:bodyPr wrap="none">
                <a:spAutoFit/>
              </a:bodyPr>
              <a:lstStyle/>
              <a:p>
                <a:pPr marL="629920" marR="0">
                  <a:lnSpc>
                    <a:spcPct val="115000"/>
                  </a:lnSpc>
                  <a:spcBef>
                    <a:spcPts val="0"/>
                  </a:spcBef>
                  <a:spcAft>
                    <a:spcPts val="0"/>
                  </a:spcAft>
                  <a:tabLst>
                    <a:tab pos="2160270" algn="l"/>
                    <a:tab pos="3599815" algn="l"/>
                    <a:tab pos="5039995" algn="l"/>
                  </a:tabLst>
                </a:pPr>
                <a:r>
                  <a:rPr lang="nl-NL"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2</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4</m:t>
                            </m:r>
                          </m:e>
                        </m:rad>
                      </m:den>
                    </m:f>
                  </m:oMath>
                </a14:m>
                <a:r>
                  <a:rPr lang="nl-NL" sz="3200" dirty="0" smtClean="0">
                    <a:latin typeface="Times New Roman" panose="02020603050405020304" pitchFamily="18" charset="0"/>
                    <a:ea typeface="Times New Roman" panose="02020603050405020304" pitchFamily="18" charset="0"/>
                  </a:rPr>
                  <a:t>.          </a:t>
                </a:r>
                <a:r>
                  <a:rPr lang="nl-NL" sz="3200" dirty="0">
                    <a:latin typeface="Times New Roman" panose="02020603050405020304" pitchFamily="18" charset="0"/>
                    <a:ea typeface="Times New Roman" panose="02020603050405020304" pitchFamily="18" charset="0"/>
                  </a:rPr>
                  <a:t>	</a:t>
                </a:r>
                <a:r>
                  <a:rPr lang="nl-NL" sz="3200" dirty="0" smtClean="0">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ctrlPr>
                              <a:rPr lang="en-US" sz="3200" i="1">
                                <a:latin typeface="Cambria Math" panose="02040503050406030204" pitchFamily="18" charset="0"/>
                                <a:ea typeface="Times New Roman" panose="02020603050405020304" pitchFamily="18" charset="0"/>
                              </a:rPr>
                            </m:ctrlPr>
                          </m:radPr>
                          <m:deg>
                            <m:r>
                              <a:rPr lang="en-US" sz="3200" i="1">
                                <a:latin typeface="Cambria Math" panose="02040503050406030204" pitchFamily="18" charset="0"/>
                                <a:ea typeface="Times New Roman" panose="02020603050405020304" pitchFamily="18" charset="0"/>
                              </a:rPr>
                              <m:t>3</m:t>
                            </m:r>
                          </m:deg>
                          <m:e>
                            <m:r>
                              <a:rPr lang="en-US" sz="3200" i="1">
                                <a:latin typeface="Cambria Math" panose="02040503050406030204" pitchFamily="18" charset="0"/>
                                <a:ea typeface="Times New Roman" panose="02020603050405020304" pitchFamily="18" charset="0"/>
                              </a:rPr>
                              <m:t>2</m:t>
                            </m:r>
                          </m:e>
                        </m:rad>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
                          <a:rPr lang="en-US" sz="3200" i="1">
                            <a:latin typeface="Cambria Math" panose="02040503050406030204" pitchFamily="18" charset="0"/>
                            <a:ea typeface="Times New Roman" panose="02020603050405020304" pitchFamily="18" charset="0"/>
                          </a:rPr>
                          <m:t>4</m:t>
                        </m:r>
                      </m:den>
                    </m:f>
                  </m:oMath>
                </a14:m>
                <a:r>
                  <a:rPr lang="nl-NL"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37214" y="1438839"/>
                <a:ext cx="10201511" cy="1035733"/>
              </a:xfrm>
              <a:prstGeom prst="rect">
                <a:avLst/>
              </a:prstGeom>
              <a:blipFill rotWithShape="0">
                <a:blip r:embed="rId6"/>
                <a:stretch>
                  <a:fillRect r="-597" b="-3529"/>
                </a:stretch>
              </a:blipFill>
            </p:spPr>
            <p:txBody>
              <a:bodyPr/>
              <a:lstStyle/>
              <a:p>
                <a:r>
                  <a:rPr lang="en-US">
                    <a:noFill/>
                  </a:rPr>
                  <a:t> </a:t>
                </a:r>
              </a:p>
            </p:txBody>
          </p:sp>
        </mc:Fallback>
      </mc:AlternateContent>
      <p:sp>
        <p:nvSpPr>
          <p:cNvPr id="10" name="Rectangle 9"/>
          <p:cNvSpPr/>
          <p:nvPr/>
        </p:nvSpPr>
        <p:spPr>
          <a:xfrm>
            <a:off x="-214900" y="2439561"/>
            <a:ext cx="3417602" cy="584775"/>
          </a:xfrm>
          <a:prstGeom prst="rect">
            <a:avLst/>
          </a:prstGeom>
        </p:spPr>
        <p:txBody>
          <a:bodyPr wrap="none">
            <a:spAutoFit/>
          </a:bodyPr>
          <a:lstStyle/>
          <a:p>
            <a:pPr marL="629920" marR="0">
              <a:spcBef>
                <a:spcPts val="0"/>
              </a:spcBef>
              <a:spcAft>
                <a:spcPts val="1200"/>
              </a:spcAft>
            </a:pPr>
            <a:r>
              <a:rPr lang="en-US" sz="3200" b="1" dirty="0" err="1">
                <a:solidFill>
                  <a:srgbClr val="FF0000"/>
                </a:solidFill>
                <a:latin typeface="Times New Roman" panose="02020603050405020304" pitchFamily="18" charset="0"/>
                <a:ea typeface="Times New Roman" panose="02020603050405020304" pitchFamily="18" charset="0"/>
              </a:rPr>
              <a:t>Lời</a:t>
            </a:r>
            <a:r>
              <a:rPr lang="en-US" sz="3200" dirty="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giải</a:t>
            </a:r>
            <a:r>
              <a:rPr lang="vi-VN" sz="3200" b="1" dirty="0" smtClean="0">
                <a:solidFill>
                  <a:srgbClr val="FF0000"/>
                </a:solidFill>
                <a:latin typeface="Times New Roman" panose="02020603050405020304" pitchFamily="18" charset="0"/>
                <a:ea typeface="Times New Roman" panose="02020603050405020304" pitchFamily="18" charset="0"/>
              </a:rPr>
              <a:t> ( </a:t>
            </a:r>
            <a:r>
              <a:rPr lang="vi-VN" sz="3200" b="1" i="1" dirty="0" smtClean="0">
                <a:solidFill>
                  <a:srgbClr val="FF0000"/>
                </a:solidFill>
                <a:latin typeface="Times New Roman" panose="02020603050405020304" pitchFamily="18" charset="0"/>
                <a:ea typeface="Times New Roman" panose="02020603050405020304" pitchFamily="18" charset="0"/>
              </a:rPr>
              <a:t>tiếp </a:t>
            </a:r>
            <a:r>
              <a:rPr lang="vi-VN" sz="3200" b="1" dirty="0" smtClean="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endParaRPr>
          </a:p>
        </p:txBody>
      </p:sp>
      <p:sp>
        <p:nvSpPr>
          <p:cNvPr id="11" name="Oval 10"/>
          <p:cNvSpPr/>
          <p:nvPr/>
        </p:nvSpPr>
        <p:spPr>
          <a:xfrm>
            <a:off x="6159020" y="1620465"/>
            <a:ext cx="651354" cy="672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362618" y="2962600"/>
                <a:ext cx="11912120" cy="1408078"/>
              </a:xfrm>
              <a:prstGeom prst="rect">
                <a:avLst/>
              </a:prstGeom>
            </p:spPr>
            <p:txBody>
              <a:bodyPr wrap="square">
                <a:spAutoFit/>
              </a:bodyPr>
              <a:lstStyle/>
              <a:p>
                <a:pPr marL="629920" marR="0">
                  <a:spcBef>
                    <a:spcPts val="0"/>
                  </a:spcBef>
                  <a:spcAft>
                    <a:spcPts val="0"/>
                  </a:spcAft>
                </a:pPr>
                <a:r>
                  <a:rPr lang="nl-NL" sz="2800" dirty="0">
                    <a:latin typeface="Times New Roman" panose="02020603050405020304" pitchFamily="18" charset="0"/>
                    <a:ea typeface="Times New Roman" panose="02020603050405020304" pitchFamily="18" charset="0"/>
                  </a:rPr>
                  <a:t>Theo giả thiết </a:t>
                </a:r>
                <a14:m>
                  <m:oMath xmlns:m="http://schemas.openxmlformats.org/officeDocument/2006/math">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𝐷</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ub>
                    </m:sSub>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𝐴𝐵𝐶𝐷</m:t>
                        </m:r>
                      </m:sub>
                    </m:sSub>
                  </m:oMath>
                </a14:m>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Calibri" panose="020F0502020204030204" pitchFamily="34" charset="0"/>
                      </a:rPr>
                      <m:t>2</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sub>
                    </m:sSub>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r>
                      <a:rPr lang="en-US" sz="2800" i="1">
                        <a:latin typeface="Cambria Math" panose="02040503050406030204" pitchFamily="18" charset="0"/>
                        <a:ea typeface="Calibri" panose="020F0502020204030204" pitchFamily="34" charset="0"/>
                        <a:cs typeface="Calibri" panose="020F0502020204030204" pitchFamily="34" charset="0"/>
                      </a:rPr>
                      <m:t>.2.</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𝐴𝐵𝐶</m:t>
                        </m:r>
                      </m:sub>
                    </m:sSub>
                  </m:oMath>
                </a14:m>
                <a:endParaRPr lang="en-US" sz="2800" dirty="0">
                  <a:effectLst/>
                  <a:latin typeface="Times New Roman" panose="02020603050405020304" pitchFamily="18" charset="0"/>
                  <a:ea typeface="Times New Roman" panose="02020603050405020304" pitchFamily="18" charset="0"/>
                </a:endParaRPr>
              </a:p>
              <a:p>
                <a:pPr marL="629920" marR="0">
                  <a:spcBef>
                    <a:spcPts val="0"/>
                  </a:spcBef>
                  <a:spcAft>
                    <a:spcPts val="0"/>
                  </a:spcAft>
                </a:pPr>
                <a14:m>
                  <m:oMath xmlns:m="http://schemas.openxmlformats.org/officeDocument/2006/math">
                    <m:r>
                      <a:rPr lang="en-US" sz="2800" i="1">
                        <a:latin typeface="Cambria Math" panose="02040503050406030204" pitchFamily="18" charset="0"/>
                        <a:ea typeface="Calibri" panose="020F0502020204030204" pitchFamily="34" charset="0"/>
                        <a:cs typeface="Calibri" panose="020F0502020204030204" pitchFamily="34" charset="0"/>
                      </a:rPr>
                      <m:t>⇔</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cs typeface="Calibri" panose="020F0502020204030204" pitchFamily="34" charset="0"/>
                              </a:rPr>
                              <m:t>′</m:t>
                            </m:r>
                          </m:sup>
                        </m:sSup>
                      </m:sub>
                    </m:sSub>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r>
                      <a:rPr lang="en-US" sz="2800" i="1">
                        <a:latin typeface="Cambria Math" panose="02040503050406030204" pitchFamily="18" charset="0"/>
                        <a:ea typeface="Calibri" panose="020F0502020204030204" pitchFamily="34" charset="0"/>
                        <a:cs typeface="Calibri" panose="020F0502020204030204" pitchFamily="34" charset="0"/>
                      </a:rPr>
                      <m:t>.</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𝐴𝐵𝐶</m:t>
                        </m:r>
                      </m:sub>
                    </m:sSub>
                  </m:oMath>
                </a14:m>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𝐴</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𝐵</m:t>
                                </m:r>
                              </m:e>
                              <m:sup>
                                <m:r>
                                  <a:rPr lang="en-US" sz="2800" i="1">
                                    <a:latin typeface="Cambria Math" panose="02040503050406030204" pitchFamily="18" charset="0"/>
                                    <a:ea typeface="Calibri" panose="020F0502020204030204" pitchFamily="34" charset="0"/>
                                  </a:rPr>
                                  <m:t>′</m:t>
                                </m:r>
                              </m:sup>
                            </m:sSup>
                            <m:sSup>
                              <m:sSupPr>
                                <m:ctrlPr>
                                  <a:rPr lang="en-US" sz="2800" i="1">
                                    <a:latin typeface="Cambria Math" panose="02040503050406030204" pitchFamily="18" charset="0"/>
                                    <a:ea typeface="Calibri" panose="020F0502020204030204" pitchFamily="34" charset="0"/>
                                    <a:cs typeface="Calibri" panose="020F0502020204030204" pitchFamily="34" charset="0"/>
                                  </a:rPr>
                                </m:ctrlPr>
                              </m:sSupPr>
                              <m:e>
                                <m:r>
                                  <a:rPr lang="en-US" sz="2800" i="1">
                                    <a:latin typeface="Cambria Math" panose="02040503050406030204" pitchFamily="18" charset="0"/>
                                    <a:ea typeface="Calibri" panose="020F0502020204030204" pitchFamily="34" charset="0"/>
                                    <a:cs typeface="Calibri" panose="020F0502020204030204" pitchFamily="34" charset="0"/>
                                  </a:rPr>
                                  <m:t>𝐶</m:t>
                                </m:r>
                              </m:e>
                              <m:sup>
                                <m:r>
                                  <a:rPr lang="en-US" sz="2800" i="1">
                                    <a:latin typeface="Cambria Math" panose="02040503050406030204" pitchFamily="18" charset="0"/>
                                    <a:ea typeface="Calibri" panose="020F0502020204030204" pitchFamily="34" charset="0"/>
                                  </a:rPr>
                                  <m:t>′</m:t>
                                </m:r>
                              </m:sup>
                            </m:sSup>
                          </m:sub>
                        </m:sSub>
                      </m:num>
                      <m:den>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n-US" sz="2800" i="1">
                                <a:latin typeface="Cambria Math" panose="02040503050406030204" pitchFamily="18" charset="0"/>
                                <a:ea typeface="Calibri" panose="020F0502020204030204" pitchFamily="34" charset="0"/>
                                <a:cs typeface="Calibri" panose="020F0502020204030204" pitchFamily="34" charset="0"/>
                              </a:rPr>
                              <m:t>𝑉</m:t>
                            </m:r>
                          </m:e>
                          <m:sub>
                            <m:r>
                              <a:rPr lang="en-US" sz="2800" i="1">
                                <a:latin typeface="Cambria Math" panose="02040503050406030204" pitchFamily="18" charset="0"/>
                                <a:ea typeface="Calibri" panose="020F0502020204030204" pitchFamily="34" charset="0"/>
                                <a:cs typeface="Calibri" panose="020F0502020204030204" pitchFamily="34" charset="0"/>
                              </a:rPr>
                              <m:t>𝑆</m:t>
                            </m:r>
                            <m:r>
                              <a:rPr lang="en-US" sz="2800" i="1">
                                <a:latin typeface="Cambria Math" panose="02040503050406030204" pitchFamily="18" charset="0"/>
                                <a:ea typeface="Calibri" panose="020F0502020204030204" pitchFamily="34" charset="0"/>
                                <a:cs typeface="Calibri" panose="020F0502020204030204" pitchFamily="34" charset="0"/>
                              </a:rPr>
                              <m:t>.</m:t>
                            </m:r>
                            <m:r>
                              <a:rPr lang="en-US" sz="2800" i="1">
                                <a:latin typeface="Cambria Math" panose="02040503050406030204" pitchFamily="18" charset="0"/>
                                <a:ea typeface="Calibri" panose="020F0502020204030204" pitchFamily="34" charset="0"/>
                                <a:cs typeface="Calibri" panose="020F0502020204030204" pitchFamily="34" charset="0"/>
                              </a:rPr>
                              <m:t>𝐴𝐵𝐶</m:t>
                            </m:r>
                          </m:sub>
                        </m:sSub>
                      </m:den>
                    </m:f>
                    <m:r>
                      <a:rPr lang="en-US" sz="2800" i="1">
                        <a:latin typeface="Cambria Math" panose="02040503050406030204" pitchFamily="18" charset="0"/>
                        <a:ea typeface="Calibri" panose="020F0502020204030204" pitchFamily="34" charset="0"/>
                        <a:cs typeface="Calibri" panose="020F0502020204030204" pitchFamily="34" charset="0"/>
                      </a:rPr>
                      <m:t>=</m:t>
                    </m:r>
                    <m:f>
                      <m:fPr>
                        <m:ctrlPr>
                          <a:rPr lang="en-US" sz="2800" i="1">
                            <a:latin typeface="Cambria Math" panose="02040503050406030204" pitchFamily="18" charset="0"/>
                            <a:ea typeface="Calibri" panose="020F0502020204030204" pitchFamily="34" charset="0"/>
                            <a:cs typeface="Calibri" panose="020F0502020204030204" pitchFamily="34" charset="0"/>
                          </a:rPr>
                        </m:ctrlPr>
                      </m:fPr>
                      <m:num>
                        <m:r>
                          <a:rPr lang="en-US" sz="2800" i="1">
                            <a:latin typeface="Cambria Math" panose="02040503050406030204" pitchFamily="18" charset="0"/>
                            <a:ea typeface="Calibri" panose="020F0502020204030204" pitchFamily="34" charset="0"/>
                            <a:cs typeface="Calibri" panose="020F0502020204030204" pitchFamily="34" charset="0"/>
                          </a:rPr>
                          <m:t>1</m:t>
                        </m:r>
                      </m:num>
                      <m:den>
                        <m:r>
                          <a:rPr lang="en-US" sz="2800" i="1">
                            <a:latin typeface="Cambria Math" panose="02040503050406030204" pitchFamily="18" charset="0"/>
                            <a:ea typeface="Calibri" panose="020F0502020204030204" pitchFamily="34" charset="0"/>
                            <a:cs typeface="Calibri" panose="020F0502020204030204" pitchFamily="34" charset="0"/>
                          </a:rPr>
                          <m:t>2</m:t>
                        </m:r>
                      </m:den>
                    </m:f>
                  </m:oMath>
                </a14:m>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62618" y="2962600"/>
                <a:ext cx="11912120" cy="1408078"/>
              </a:xfrm>
              <a:prstGeom prst="rect">
                <a:avLst/>
              </a:prstGeom>
              <a:blipFill rotWithShape="0">
                <a:blip r:embed="rId7"/>
                <a:stretch>
                  <a:fillRect/>
                </a:stretch>
              </a:blipFill>
            </p:spPr>
            <p:txBody>
              <a:bodyPr/>
              <a:lstStyle/>
              <a:p>
                <a:r>
                  <a:rPr lang="en-US">
                    <a:noFill/>
                  </a:rPr>
                  <a:t> </a:t>
                </a:r>
              </a:p>
            </p:txBody>
          </p:sp>
        </mc:Fallback>
      </mc:AlternateContent>
      <p:sp>
        <p:nvSpPr>
          <p:cNvPr id="15" name="Left Arrow 14">
            <a:hlinkClick r:id="rId8"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6" name="Right Arrow 15">
            <a:hlinkClick r:id="rId9"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1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15" y="173963"/>
            <a:ext cx="1358064"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7:</a:t>
            </a:r>
            <a:endParaRPr lang="en-US" sz="3200" dirty="0">
              <a:solidFill>
                <a:srgbClr val="FF0000"/>
              </a:solidFill>
            </a:endParaRPr>
          </a:p>
        </p:txBody>
      </p:sp>
      <p:sp>
        <p:nvSpPr>
          <p:cNvPr id="3" name="Rectangle 2"/>
          <p:cNvSpPr/>
          <p:nvPr/>
        </p:nvSpPr>
        <p:spPr>
          <a:xfrm>
            <a:off x="1505233" y="173962"/>
            <a:ext cx="5915402" cy="584775"/>
          </a:xfrm>
          <a:prstGeom prst="rect">
            <a:avLst/>
          </a:prstGeom>
        </p:spPr>
        <p:txBody>
          <a:bodyPr wrap="none">
            <a:spAutoFit/>
          </a:bodyPr>
          <a:lstStyle/>
          <a:p>
            <a:r>
              <a:rPr lang="en-US" sz="3200" b="1" dirty="0">
                <a:solidFill>
                  <a:srgbClr val="00B050"/>
                </a:solidFill>
                <a:latin typeface="Times New Roman" panose="02020603050405020304" pitchFamily="18" charset="0"/>
                <a:ea typeface="Calibri" panose="020F0502020204030204" pitchFamily="34" charset="0"/>
              </a:rPr>
              <a:t>(</a:t>
            </a:r>
            <a:r>
              <a:rPr lang="en-US" sz="3200" b="1" dirty="0" err="1">
                <a:solidFill>
                  <a:srgbClr val="00B050"/>
                </a:solidFill>
                <a:latin typeface="Times New Roman" panose="02020603050405020304" pitchFamily="18" charset="0"/>
                <a:ea typeface="Calibri" panose="020F0502020204030204" pitchFamily="34" charset="0"/>
              </a:rPr>
              <a:t>Chuyên</a:t>
            </a:r>
            <a:r>
              <a:rPr lang="en-US" sz="3200" b="1" dirty="0">
                <a:solidFill>
                  <a:srgbClr val="00B050"/>
                </a:solidFill>
                <a:latin typeface="Times New Roman" panose="02020603050405020304" pitchFamily="18" charset="0"/>
                <a:ea typeface="Calibri" panose="020F0502020204030204" pitchFamily="34" charset="0"/>
              </a:rPr>
              <a:t> ĐBSH </a:t>
            </a:r>
            <a:r>
              <a:rPr lang="en-US" sz="3200" b="1" dirty="0" err="1">
                <a:solidFill>
                  <a:srgbClr val="00B050"/>
                </a:solidFill>
                <a:latin typeface="Times New Roman" panose="02020603050405020304" pitchFamily="18" charset="0"/>
                <a:ea typeface="Calibri" panose="020F0502020204030204" pitchFamily="34" charset="0"/>
              </a:rPr>
              <a:t>lần</a:t>
            </a:r>
            <a:r>
              <a:rPr lang="en-US" sz="3200" b="1" dirty="0">
                <a:solidFill>
                  <a:srgbClr val="00B050"/>
                </a:solidFill>
                <a:latin typeface="Times New Roman" panose="02020603050405020304" pitchFamily="18" charset="0"/>
                <a:ea typeface="Calibri" panose="020F0502020204030204" pitchFamily="34" charset="0"/>
              </a:rPr>
              <a:t> 1-2018-2019)</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212214" y="758737"/>
                <a:ext cx="11979785" cy="584775"/>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𝑆𝐴</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effectLst/>
                            <a:latin typeface="Cambria Math" panose="020405030504060302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12214" y="758737"/>
                <a:ext cx="11979785" cy="584775"/>
              </a:xfrm>
              <a:prstGeom prst="rect">
                <a:avLst/>
              </a:prstGeom>
              <a:blipFill rotWithShape="0">
                <a:blip r:embed="rId2"/>
                <a:stretch>
                  <a:fillRect l="-1323" t="-15625" r="-1018"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6106" y="1343512"/>
                <a:ext cx="12191999" cy="1280159"/>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đường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góc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thỏa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mãn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𝐷</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rPr>
                  <a:t>cùng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phía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06106" y="1343512"/>
                <a:ext cx="12191999" cy="1280159"/>
              </a:xfrm>
              <a:prstGeom prst="rect">
                <a:avLst/>
              </a:prstGeom>
              <a:blipFill rotWithShape="0">
                <a:blip r:embed="rId3"/>
                <a:stretch>
                  <a:fillRect l="-1250" t="-666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053" y="2525618"/>
                <a:ext cx="12225052" cy="1077218"/>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a:t>
                </a:r>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33053" y="2525618"/>
                <a:ext cx="12225052" cy="1077218"/>
              </a:xfrm>
              <a:prstGeom prst="rect">
                <a:avLst/>
              </a:prstGeom>
              <a:blipFill rotWithShape="0">
                <a:blip r:embed="rId4"/>
                <a:stretch>
                  <a:fillRect l="-1297" t="-7910" b="-16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732" y="3104813"/>
                <a:ext cx="2327176" cy="850169"/>
              </a:xfrm>
              <a:prstGeom prst="rect">
                <a:avLst/>
              </a:prstGeom>
            </p:spPr>
            <p:txBody>
              <a:bodyPr wrap="none">
                <a:spAutoFit/>
              </a:bodyPr>
              <a:lstStyle/>
              <a:p>
                <a:r>
                  <a:rPr lang="en-US" sz="3200" dirty="0" err="1">
                    <a:latin typeface="Times New Roman" panose="02020603050405020304" pitchFamily="18" charset="0"/>
                    <a:ea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rPr>
                        </m:ctrlPr>
                      </m:fPr>
                      <m:num>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6660732" y="3104813"/>
                <a:ext cx="2327176" cy="850169"/>
              </a:xfrm>
              <a:prstGeom prst="rect">
                <a:avLst/>
              </a:prstGeom>
              <a:blipFill rotWithShape="0">
                <a:blip r:embed="rId5"/>
                <a:stretch>
                  <a:fillRect l="-6824" r="-6037" b="-2143"/>
                </a:stretch>
              </a:blipFill>
            </p:spPr>
            <p:txBody>
              <a:bodyPr/>
              <a:lstStyle/>
              <a:p>
                <a:r>
                  <a:rPr lang="en-US">
                    <a:noFill/>
                  </a:rPr>
                  <a:t> </a:t>
                </a:r>
              </a:p>
            </p:txBody>
          </p:sp>
        </mc:Fallback>
      </mc:AlternateContent>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7718254" y="4196219"/>
            <a:ext cx="3171039" cy="2450733"/>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129437" y="3954982"/>
                <a:ext cx="12062563" cy="910377"/>
              </a:xfrm>
              <a:prstGeom prst="rect">
                <a:avLst/>
              </a:prstGeom>
            </p:spPr>
            <p:txBody>
              <a:bodyPr wrap="square">
                <a:spAutoFit/>
              </a:bodyPr>
              <a:lstStyle/>
              <a:p>
                <a:pPr marL="629920" marR="0" algn="just">
                  <a:lnSpc>
                    <a:spcPct val="115000"/>
                  </a:lnSpc>
                  <a:spcBef>
                    <a:spcPts val="0"/>
                  </a:spcBef>
                  <a:spcAft>
                    <a:spcPts val="0"/>
                  </a:spcAft>
                  <a:tabLst>
                    <a:tab pos="2160270" algn="l"/>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rPr>
                          <m:t>𝟕</m:t>
                        </m:r>
                      </m:num>
                      <m:den>
                        <m:r>
                          <a:rPr lang="en-US" sz="3200" b="1" i="1">
                            <a:solidFill>
                              <a:srgbClr val="0000FF"/>
                            </a:solidFill>
                            <a:latin typeface="Cambria Math" panose="02040503050406030204" pitchFamily="18" charset="0"/>
                            <a:ea typeface="Times New Roman" panose="02020603050405020304" pitchFamily="18" charset="0"/>
                          </a:rPr>
                          <m:t>𝟏𝟖</m:t>
                        </m:r>
                      </m:den>
                    </m:f>
                  </m:oMath>
                </a14:m>
                <a:r>
                  <a:rPr lang="en-US" sz="3200" dirty="0">
                    <a:solidFill>
                      <a:srgbClr val="000000"/>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rPr>
                          <m:t>𝟏</m:t>
                        </m:r>
                      </m:num>
                      <m:den>
                        <m:r>
                          <a:rPr lang="en-US" sz="3200" b="1" i="1">
                            <a:solidFill>
                              <a:srgbClr val="0000FF"/>
                            </a:solidFill>
                            <a:latin typeface="Cambria Math" panose="02040503050406030204" pitchFamily="18" charset="0"/>
                            <a:ea typeface="Times New Roman" panose="02020603050405020304" pitchFamily="18" charset="0"/>
                          </a:rPr>
                          <m:t>𝟑</m:t>
                        </m:r>
                      </m:den>
                    </m:f>
                  </m:oMath>
                </a14:m>
                <a:r>
                  <a:rPr lang="en-US" sz="3200" dirty="0">
                    <a:solidFill>
                      <a:srgbClr val="000000"/>
                    </a:solidFill>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rPr>
                          <m:t>𝟕</m:t>
                        </m:r>
                      </m:num>
                      <m:den>
                        <m:r>
                          <a:rPr lang="en-US" sz="3200" b="1" i="1">
                            <a:solidFill>
                              <a:srgbClr val="0000FF"/>
                            </a:solidFill>
                            <a:latin typeface="Cambria Math" panose="02040503050406030204" pitchFamily="18" charset="0"/>
                            <a:ea typeface="Times New Roman" panose="02020603050405020304" pitchFamily="18" charset="0"/>
                          </a:rPr>
                          <m:t>𝟗</m:t>
                        </m:r>
                      </m:den>
                    </m:f>
                  </m:oMath>
                </a14:m>
                <a:r>
                  <a:rPr lang="en-US" sz="3200" dirty="0">
                    <a:solidFill>
                      <a:srgbClr val="000000"/>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b="1" i="1">
                            <a:solidFill>
                              <a:srgbClr val="0000FF"/>
                            </a:solidFill>
                            <a:latin typeface="Cambria Math" panose="02040503050406030204" pitchFamily="18" charset="0"/>
                            <a:ea typeface="Times New Roman" panose="02020603050405020304" pitchFamily="18" charset="0"/>
                          </a:rPr>
                        </m:ctrlPr>
                      </m:fPr>
                      <m:num>
                        <m:r>
                          <a:rPr lang="en-US" sz="3200" b="1" i="1">
                            <a:solidFill>
                              <a:srgbClr val="0000FF"/>
                            </a:solidFill>
                            <a:latin typeface="Cambria Math" panose="02040503050406030204" pitchFamily="18" charset="0"/>
                            <a:ea typeface="Times New Roman" panose="02020603050405020304" pitchFamily="18" charset="0"/>
                          </a:rPr>
                          <m:t>𝟒</m:t>
                        </m:r>
                      </m:num>
                      <m:den>
                        <m:r>
                          <a:rPr lang="en-US" sz="3200" b="1" i="1">
                            <a:solidFill>
                              <a:srgbClr val="0000FF"/>
                            </a:solidFill>
                            <a:latin typeface="Cambria Math" panose="02040503050406030204" pitchFamily="18" charset="0"/>
                            <a:ea typeface="Times New Roman" panose="02020603050405020304" pitchFamily="18" charset="0"/>
                          </a:rPr>
                          <m:t>𝟗</m:t>
                        </m:r>
                      </m:den>
                    </m:f>
                  </m:oMath>
                </a14:m>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9437" y="3954982"/>
                <a:ext cx="12062563" cy="910377"/>
              </a:xfrm>
              <a:prstGeom prst="rect">
                <a:avLst/>
              </a:prstGeom>
              <a:blipFill rotWithShape="0">
                <a:blip r:embed="rId7"/>
                <a:stretch>
                  <a:fillRect b="-8725"/>
                </a:stretch>
              </a:blipFill>
            </p:spPr>
            <p:txBody>
              <a:bodyPr/>
              <a:lstStyle/>
              <a:p>
                <a:r>
                  <a:rPr lang="en-US">
                    <a:noFill/>
                  </a:rPr>
                  <a:t> </a:t>
                </a:r>
              </a:p>
            </p:txBody>
          </p:sp>
        </mc:Fallback>
      </mc:AlternateContent>
      <p:sp>
        <p:nvSpPr>
          <p:cNvPr id="12" name="Left Arrow 11">
            <a:hlinkClick r:id="rId8"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3" name="Right Arrow 12">
            <a:hlinkClick r:id="rId9"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4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197" y="52458"/>
            <a:ext cx="217687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endParaRPr lang="en-US" sz="3200"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158810" y="2104354"/>
            <a:ext cx="3158408" cy="2682664"/>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168006" y="637233"/>
                <a:ext cx="12255621" cy="1077218"/>
              </a:xfrm>
              <a:prstGeom prst="rect">
                <a:avLst/>
              </a:prstGeom>
            </p:spPr>
            <p:txBody>
              <a:bodyPr wrap="square">
                <a:spAutoFit/>
              </a:bodyPr>
              <a:lstStyle/>
              <a:p>
                <a:pPr marL="629920" marR="0">
                  <a:spcBef>
                    <a:spcPts val="0"/>
                  </a:spcBef>
                  <a:spcAft>
                    <a:spcPts val="0"/>
                  </a:spcAft>
                </a:pPr>
                <a:r>
                  <a:rPr lang="en-US" sz="3200" dirty="0" smtClean="0">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𝑀</m:t>
                    </m:r>
                  </m:oMath>
                </a14:m>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oMath>
                </a14:m>
                <a:endParaRPr lang="vi-VN" sz="3200" i="1" dirty="0" smtClean="0">
                  <a:latin typeface="Cambria Math"/>
                  <a:ea typeface="Times New Roman" panose="02020603050405020304" pitchFamily="18" charset="0"/>
                </a:endParaRPr>
              </a:p>
              <a:p>
                <a:pPr marL="629920" marR="0">
                  <a:spcBef>
                    <a:spcPts val="0"/>
                  </a:spcBef>
                  <a:spcAft>
                    <a:spcPts val="0"/>
                  </a:spcAft>
                </a:pPr>
                <a14:m>
                  <m:oMath xmlns:m="http://schemas.openxmlformats.org/officeDocument/2006/math">
                    <m:r>
                      <a:rPr lang="en-US" sz="3200" i="1">
                        <a:latin typeface="Cambria Math" panose="02040503050406030204" pitchFamily="18" charset="0"/>
                        <a:ea typeface="Times New Roman" panose="02020603050405020304" pitchFamily="18" charset="0"/>
                      </a:rPr>
                      <m:t>𝐴</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𝑀</m:t>
                    </m:r>
                  </m:oMath>
                </a14:m>
                <a:r>
                  <a:rPr lang="en-US" sz="3200" dirty="0" err="1">
                    <a:latin typeface="Times New Roman" panose="02020603050405020304" pitchFamily="18" charset="0"/>
                    <a:ea typeface="Times New Roman" panose="02020603050405020304" pitchFamily="18" charset="0"/>
                  </a:rPr>
                  <a:t>kẻ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đường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thẳng</a:t>
                </a:r>
                <a:r>
                  <a:rPr lang="en-US" sz="3200" dirty="0">
                    <a:latin typeface="Times New Roman" panose="02020603050405020304" pitchFamily="18" charset="0"/>
                    <a:ea typeface="Times New Roman" panose="02020603050405020304" pitchFamily="18" charset="0"/>
                  </a:rPr>
                  <a:t> song </a:t>
                </a:r>
                <a:r>
                  <a:rPr lang="en-US" sz="3200" dirty="0" err="1">
                    <a:latin typeface="Times New Roman" panose="02020603050405020304" pitchFamily="18" charset="0"/>
                    <a:ea typeface="Times New Roman" panose="02020603050405020304" pitchFamily="18" charset="0"/>
                  </a:rPr>
                  <a:t>song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cắt</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𝐵</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𝑁</m:t>
                    </m:r>
                  </m:oMath>
                </a14:m>
                <a:r>
                  <a:rPr lang="en-US" sz="3200" dirty="0">
                    <a:latin typeface="Times New Roman" panose="02020603050405020304" pitchFamily="18" charset="0"/>
                    <a:ea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68006" y="637233"/>
                <a:ext cx="12255621" cy="1077218"/>
              </a:xfrm>
              <a:prstGeom prst="rect">
                <a:avLst/>
              </a:prstGeom>
              <a:blipFill rotWithShape="0">
                <a:blip r:embed="rId3"/>
                <a:stretch>
                  <a:fillRect t="-7955" b="-17614"/>
                </a:stretch>
              </a:blipFill>
            </p:spPr>
            <p:txBody>
              <a:bodyPr/>
              <a:lstStyle/>
              <a:p>
                <a:r>
                  <a:rPr lang="en-US">
                    <a:noFill/>
                  </a:rPr>
                  <a:t> </a:t>
                </a:r>
              </a:p>
            </p:txBody>
          </p:sp>
        </mc:Fallback>
      </mc:AlternateContent>
      <p:sp>
        <p:nvSpPr>
          <p:cNvPr id="8" name="Rectangle 7"/>
          <p:cNvSpPr/>
          <p:nvPr/>
        </p:nvSpPr>
        <p:spPr>
          <a:xfrm>
            <a:off x="66632" y="1758842"/>
            <a:ext cx="1829219" cy="584775"/>
          </a:xfrm>
          <a:prstGeom prst="rect">
            <a:avLst/>
          </a:prstGeom>
        </p:spPr>
        <p:txBody>
          <a:bodyPr wrap="non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Ta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Rectangle 8"/>
              <p:cNvSpPr/>
              <p:nvPr/>
            </p:nvSpPr>
            <p:spPr>
              <a:xfrm>
                <a:off x="-609600" y="2374351"/>
                <a:ext cx="11080859" cy="1280159"/>
              </a:xfrm>
              <a:prstGeom prst="rect">
                <a:avLst/>
              </a:prstGeom>
            </p:spPr>
            <p:txBody>
              <a:bodyPr wrap="squar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endParaRPr lang="vi-VN" sz="3200" dirty="0" smtClean="0">
                  <a:latin typeface="Times New Roman" panose="02020603050405020304" pitchFamily="18" charset="0"/>
                  <a:ea typeface="Times New Roman" panose="02020603050405020304" pitchFamily="18" charset="0"/>
                </a:endParaRPr>
              </a:p>
              <a:p>
                <a:pPr marL="629920" marR="0">
                  <a:spcBef>
                    <a:spcPts val="0"/>
                  </a:spcBef>
                  <a:spcAft>
                    <a:spcPts val="0"/>
                  </a:spcAft>
                </a:pPr>
                <a:r>
                  <a:rPr lang="en-US" sz="3200" dirty="0" err="1" smtClean="0">
                    <a:latin typeface="Times New Roman" panose="02020603050405020304" pitchFamily="18" charset="0"/>
                    <a:ea typeface="Times New Roman" panose="02020603050405020304" pitchFamily="18" charset="0"/>
                  </a:rPr>
                  <a:t>một</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nửa</a:t>
                </a:r>
                <a:r>
                  <a:rPr lang="en-US" sz="3200" dirty="0">
                    <a:latin typeface="Times New Roman" panose="02020603050405020304" pitchFamily="18" charset="0"/>
                    <a:ea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09600" y="2374351"/>
                <a:ext cx="11080859" cy="1280159"/>
              </a:xfrm>
              <a:prstGeom prst="rect">
                <a:avLst/>
              </a:prstGeom>
              <a:blipFill rotWithShape="0">
                <a:blip r:embed="rId4"/>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79919" y="3926333"/>
                <a:ext cx="8498609" cy="860685"/>
              </a:xfrm>
              <a:prstGeom prst="rect">
                <a:avLst/>
              </a:prstGeom>
            </p:spPr>
            <p:txBody>
              <a:bodyPr wrap="non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𝑀</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num>
                      <m:den>
                        <m:r>
                          <a:rPr lang="en-US" sz="3200" i="1">
                            <a:latin typeface="Cambria Math" panose="02040503050406030204" pitchFamily="18" charset="0"/>
                            <a:ea typeface="Times New Roman" panose="02020603050405020304" pitchFamily="18" charset="0"/>
                          </a:rPr>
                          <m:t>𝑀𝐴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𝐷</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𝑀</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𝑁</m:t>
                        </m:r>
                      </m:num>
                      <m:den>
                        <m:r>
                          <a:rPr lang="en-US" sz="3200" i="1">
                            <a:latin typeface="Cambria Math" panose="02040503050406030204" pitchFamily="18" charset="0"/>
                            <a:ea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𝑀</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479919" y="3926333"/>
                <a:ext cx="8498609" cy="860685"/>
              </a:xfrm>
              <a:prstGeom prst="rect">
                <a:avLst/>
              </a:prstGeom>
              <a:blipFill rotWithShape="0">
                <a:blip r:embed="rId5"/>
                <a:stretch>
                  <a:fillRect r="-861" b="-9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5188" y="4766187"/>
                <a:ext cx="10936447" cy="971933"/>
              </a:xfrm>
              <a:prstGeom prst="rect">
                <a:avLst/>
              </a:prstGeom>
            </p:spPr>
            <p:txBody>
              <a:bodyPr wrap="squar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𝑀𝑁𝐷</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𝐴𝐵𝐷</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𝑀</m:t>
                        </m:r>
                      </m:num>
                      <m:den>
                        <m:r>
                          <a:rPr lang="en-US" sz="3200" i="1">
                            <a:latin typeface="Cambria Math" panose="02040503050406030204" pitchFamily="18" charset="0"/>
                            <a:ea typeface="Times New Roman" panose="02020603050405020304" pitchFamily="18" charset="0"/>
                          </a:rPr>
                          <m:t>𝑆𝐴</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𝑁</m:t>
                        </m:r>
                      </m:num>
                      <m:den>
                        <m:r>
                          <a:rPr lang="en-US" sz="3200" i="1">
                            <a:latin typeface="Cambria Math" panose="02040503050406030204" pitchFamily="18" charset="0"/>
                            <a:ea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9</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9</m:t>
                        </m:r>
                      </m:den>
                    </m:f>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18</m:t>
                        </m:r>
                      </m:den>
                    </m:f>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65188" y="4766187"/>
                <a:ext cx="10936447" cy="971933"/>
              </a:xfrm>
              <a:prstGeom prst="rect">
                <a:avLst/>
              </a:prstGeom>
              <a:blipFill rotWithShape="0">
                <a:blip r:embed="rId6"/>
                <a:stretch>
                  <a:fillRect/>
                </a:stretch>
              </a:blipFill>
            </p:spPr>
            <p:txBody>
              <a:bodyPr/>
              <a:lstStyle/>
              <a:p>
                <a:r>
                  <a:rPr lang="en-US">
                    <a:noFill/>
                  </a:rPr>
                  <a:t> </a:t>
                </a:r>
              </a:p>
            </p:txBody>
          </p:sp>
        </mc:Fallback>
      </mc:AlternateContent>
      <p:sp>
        <p:nvSpPr>
          <p:cNvPr id="14" name="Left Arrow 13">
            <a:hlinkClick r:id="rId7"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5" name="Right Arrow 14">
            <a:hlinkClick r:id="rId8"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11" y="3992786"/>
                <a:ext cx="9566145" cy="971933"/>
              </a:xfrm>
              <a:prstGeom prst="rect">
                <a:avLst/>
              </a:prstGeom>
            </p:spPr>
            <p:txBody>
              <a:bodyPr wrap="non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𝑁𝐶𝐷</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𝐵𝐶𝐷</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𝑁</m:t>
                        </m:r>
                      </m:num>
                      <m:den>
                        <m:r>
                          <a:rPr lang="en-US" sz="3200" i="1">
                            <a:latin typeface="Cambria Math" panose="02040503050406030204" pitchFamily="18" charset="0"/>
                            <a:ea typeface="Times New Roman" panose="02020603050405020304" pitchFamily="18" charset="0"/>
                          </a:rPr>
                          <m:t>𝑆𝐵</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𝐴𝐵𝐷</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oMath>
                </a14:m>
                <a:r>
                  <a:rPr lang="en-US" sz="32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7011" y="3992786"/>
                <a:ext cx="9566145" cy="971933"/>
              </a:xfrm>
              <a:prstGeom prst="rect">
                <a:avLst/>
              </a:prstGeom>
              <a:blipFill rotWithShape="0">
                <a:blip r:embed="rId2"/>
                <a:stretch>
                  <a:fillRect r="-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480" y="4910480"/>
                <a:ext cx="11825681" cy="1548950"/>
              </a:xfrm>
              <a:prstGeom prst="rect">
                <a:avLst/>
              </a:prstGeom>
            </p:spPr>
            <p:txBody>
              <a:bodyPr wrap="square">
                <a:spAutoFit/>
              </a:bodyPr>
              <a:lstStyle/>
              <a:p>
                <a:pPr marL="629920" marR="0">
                  <a:spcBef>
                    <a:spcPts val="0"/>
                  </a:spcBef>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𝑀𝑁𝐷</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𝑆</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rPr>
                              <m:t>𝑁𝐶</m:t>
                            </m:r>
                          </m:fName>
                          <m:e>
                            <m:r>
                              <a:rPr lang="en-US" sz="3200" i="1">
                                <a:latin typeface="Cambria Math" panose="02040503050406030204" pitchFamily="18" charset="0"/>
                                <a:ea typeface="Times New Roman" panose="02020603050405020304" pitchFamily="18" charset="0"/>
                              </a:rPr>
                              <m:t>𝐷</m:t>
                            </m:r>
                          </m:e>
                        </m:func>
                      </m:sub>
                    </m:sSub>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18</m:t>
                        </m:r>
                      </m:den>
                    </m:f>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7</m:t>
                        </m:r>
                      </m:num>
                      <m:den>
                        <m:r>
                          <a:rPr lang="en-US" sz="3200" i="1">
                            <a:latin typeface="Cambria Math" panose="02040503050406030204" pitchFamily="18" charset="0"/>
                            <a:ea typeface="Times New Roman" panose="02020603050405020304" pitchFamily="18" charset="0"/>
                          </a:rPr>
                          <m:t>9</m:t>
                        </m:r>
                      </m:den>
                    </m:f>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𝑉</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7</m:t>
                        </m:r>
                      </m:num>
                      <m:den>
                        <m:r>
                          <a:rPr lang="en-US" sz="3200" i="1">
                            <a:latin typeface="Cambria Math" panose="02040503050406030204" pitchFamily="18" charset="0"/>
                            <a:ea typeface="Times New Roman" panose="02020603050405020304" pitchFamily="18" charset="0"/>
                          </a:rPr>
                          <m:t>18</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7</m:t>
                        </m:r>
                      </m:num>
                      <m:den>
                        <m:r>
                          <a:rPr lang="en-US" sz="3200" i="1">
                            <a:latin typeface="Cambria Math" panose="02040503050406030204" pitchFamily="18" charset="0"/>
                            <a:ea typeface="Times New Roman" panose="02020603050405020304" pitchFamily="18" charset="0"/>
                          </a:rPr>
                          <m:t>18</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42480" y="4910480"/>
                <a:ext cx="11825681" cy="1548950"/>
              </a:xfrm>
              <a:prstGeom prst="rect">
                <a:avLst/>
              </a:prstGeom>
              <a:blipFill rotWithShape="0">
                <a:blip r:embed="rId3"/>
                <a:stretch>
                  <a:fillRect b="-787"/>
                </a:stretch>
              </a:blipFill>
            </p:spPr>
            <p:txBody>
              <a:bodyPr/>
              <a:lstStyle/>
              <a:p>
                <a:r>
                  <a:rPr lang="en-US">
                    <a:noFill/>
                  </a:rPr>
                  <a:t> </a:t>
                </a:r>
              </a:p>
            </p:txBody>
          </p:sp>
        </mc:Fallback>
      </mc:AlternateContent>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9394520" y="2590379"/>
            <a:ext cx="2617939" cy="2507714"/>
          </a:xfrm>
          <a:prstGeom prst="rect">
            <a:avLst/>
          </a:prstGeom>
          <a:noFill/>
          <a:ln>
            <a:noFill/>
          </a:ln>
        </p:spPr>
      </p:pic>
      <p:sp>
        <p:nvSpPr>
          <p:cNvPr id="5" name="Rectangle 4"/>
          <p:cNvSpPr/>
          <p:nvPr/>
        </p:nvSpPr>
        <p:spPr>
          <a:xfrm>
            <a:off x="212215" y="-151713"/>
            <a:ext cx="1213794"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Câu</a:t>
            </a:r>
            <a:r>
              <a:rPr 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7:</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212214" y="232645"/>
                <a:ext cx="11979785"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đáy</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𝑆𝐴</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effectLst/>
                            <a:latin typeface="Cambria Math" panose="020405030504060302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2800" dirty="0">
                    <a:latin typeface="Times New Roman" panose="02020603050405020304" pitchFamily="18" charset="0"/>
                    <a:ea typeface="Times New Roman" panose="02020603050405020304" pitchFamily="18" charset="0"/>
                  </a:rPr>
                  <a:t>. </a:t>
                </a:r>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12214" y="232645"/>
                <a:ext cx="11979785" cy="523220"/>
              </a:xfrm>
              <a:prstGeom prst="rect">
                <a:avLst/>
              </a:prstGeom>
              <a:blipFill rotWithShape="0">
                <a:blip r:embed="rId5"/>
                <a:stretch>
                  <a:fillRect l="-1069"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6106" y="617004"/>
                <a:ext cx="12191999" cy="1131592"/>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phẳng</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𝑆𝐴</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phẳng</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en-US" sz="2800" dirty="0">
                    <a:latin typeface="Times New Roman" panose="02020603050405020304" pitchFamily="18" charset="0"/>
                    <a:ea typeface="Times New Roman" panose="02020603050405020304" pitchFamily="18" charset="0"/>
                  </a:rPr>
                  <a:t>. </a:t>
                </a:r>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06106" y="617004"/>
                <a:ext cx="12191999" cy="1131592"/>
              </a:xfrm>
              <a:prstGeom prst="rect">
                <a:avLst/>
              </a:prstGeom>
              <a:blipFill rotWithShape="0">
                <a:blip r:embed="rId6"/>
                <a:stretch>
                  <a:fillRect l="-1000" t="-5376" b="-5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5684" y="1636272"/>
                <a:ext cx="12225052" cy="954107"/>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latin typeface="Times New Roman" panose="02020603050405020304" pitchFamily="18" charset="0"/>
                    <a:ea typeface="Times New Roman" panose="02020603050405020304" pitchFamily="18" charset="0"/>
                  </a:rPr>
                  <a:t> </a:t>
                </a:r>
                <a:endParaRPr lang="vi-VN" sz="2800" dirty="0" smtClean="0">
                  <a:latin typeface="Times New Roman" panose="02020603050405020304" pitchFamily="18" charset="0"/>
                  <a:ea typeface="Times New Roman" panose="02020603050405020304" pitchFamily="18" charset="0"/>
                </a:endParaRPr>
              </a:p>
              <a:p>
                <a:r>
                  <a:rPr lang="en-US" sz="2800" dirty="0" smtClean="0">
                    <a:latin typeface="Times New Roman" panose="02020603050405020304" pitchFamily="18" charset="0"/>
                    <a:ea typeface="Times New Roman" panose="02020603050405020304" pitchFamily="18" charset="0"/>
                  </a:rPr>
                  <a:t>là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𝑆</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2800" dirty="0">
                    <a:latin typeface="Times New Roman" panose="02020603050405020304" pitchFamily="18" charset="0"/>
                    <a:ea typeface="Times New Roman" panose="02020603050405020304" pitchFamily="18" charset="0"/>
                  </a:rPr>
                  <a:t>.</a:t>
                </a:r>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95684" y="1636272"/>
                <a:ext cx="12225052" cy="954107"/>
              </a:xfrm>
              <a:prstGeom prst="rect">
                <a:avLst/>
              </a:prstGeom>
              <a:blipFill rotWithShape="0">
                <a:blip r:embed="rId7"/>
                <a:stretch>
                  <a:fillRect l="-997" t="-6369" b="-15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49143" y="1964374"/>
                <a:ext cx="2059025" cy="755271"/>
              </a:xfrm>
              <a:prstGeom prst="rect">
                <a:avLst/>
              </a:prstGeom>
            </p:spPr>
            <p:txBody>
              <a:bodyPr wrap="none">
                <a:spAutoFit/>
              </a:bodyPr>
              <a:lstStyle/>
              <a:p>
                <a:r>
                  <a:rPr lang="en-US" sz="2800" dirty="0" err="1">
                    <a:latin typeface="Times New Roman" panose="02020603050405020304" pitchFamily="18" charset="0"/>
                    <a:ea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rPr>
                        </m:ctrlPr>
                      </m:fPr>
                      <m:num>
                        <m:sSub>
                          <m:sSubPr>
                            <m:ctrlPr>
                              <a:rPr lang="en-US" sz="2800" i="1">
                                <a:effectLst/>
                                <a:latin typeface="Cambria Math" panose="020405030504060302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US" sz="2800" i="1">
                                <a:effectLst/>
                                <a:latin typeface="Cambria Math" panose="02040503050406030204" pitchFamily="18" charset="0"/>
                              </a:rPr>
                            </m:ctrlPr>
                          </m:sSubPr>
                          <m:e>
                            <m:r>
                              <a:rPr lang="en-US" sz="28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4349143" y="1964374"/>
                <a:ext cx="2059025" cy="755271"/>
              </a:xfrm>
              <a:prstGeom prst="rect">
                <a:avLst/>
              </a:prstGeom>
              <a:blipFill rotWithShape="0">
                <a:blip r:embed="rId8"/>
                <a:stretch>
                  <a:fillRect l="-5917" r="-4438" b="-2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6106" y="2460803"/>
                <a:ext cx="12062563" cy="808042"/>
              </a:xfrm>
              <a:prstGeom prst="rect">
                <a:avLst/>
              </a:prstGeom>
            </p:spPr>
            <p:txBody>
              <a:bodyPr wrap="square">
                <a:spAutoFit/>
              </a:bodyPr>
              <a:lstStyle/>
              <a:p>
                <a:pPr marL="629920" marR="0" algn="just">
                  <a:lnSpc>
                    <a:spcPct val="115000"/>
                  </a:lnSpc>
                  <a:spcBef>
                    <a:spcPts val="0"/>
                  </a:spcBef>
                  <a:spcAft>
                    <a:spcPts val="0"/>
                  </a:spcAft>
                  <a:tabLst>
                    <a:tab pos="2160270" algn="l"/>
                    <a:tab pos="3599815" algn="l"/>
                    <a:tab pos="5039995" algn="l"/>
                  </a:tabLst>
                </a:pPr>
                <a:r>
                  <a:rPr lang="en-US" sz="2800" b="1" dirty="0">
                    <a:solidFill>
                      <a:srgbClr val="0000FF"/>
                    </a:solidFill>
                    <a:latin typeface="Times New Roman" pitchFamily="18" charset="0"/>
                    <a:ea typeface="Times New Roman" pitchFamily="18" charset="0"/>
                    <a:cs typeface="Times New Roman" pitchFamily="18" charset="0"/>
                  </a:rPr>
                  <a:t>A. </a:t>
                </a:r>
                <a14:m>
                  <m:oMath xmlns:m="http://schemas.openxmlformats.org/officeDocument/2006/math">
                    <m:f>
                      <m:fPr>
                        <m:ctrlPr>
                          <a:rPr lang="en-US" sz="2800" b="1" i="1">
                            <a:solidFill>
                              <a:srgbClr val="0000FF"/>
                            </a:solidFill>
                            <a:latin typeface="Cambria Math" panose="02040503050406030204" pitchFamily="18" charset="0"/>
                            <a:ea typeface="Times New Roman" panose="02020603050405020304" pitchFamily="18" charset="0"/>
                          </a:rPr>
                        </m:ctrlPr>
                      </m:fPr>
                      <m:num>
                        <m:r>
                          <a:rPr lang="en-US" sz="2800" b="1" i="1">
                            <a:solidFill>
                              <a:srgbClr val="0000FF"/>
                            </a:solidFill>
                            <a:latin typeface="Cambria Math" panose="02040503050406030204" pitchFamily="18" charset="0"/>
                            <a:ea typeface="Times New Roman" panose="02020603050405020304" pitchFamily="18" charset="0"/>
                          </a:rPr>
                          <m:t>𝟕</m:t>
                        </m:r>
                      </m:num>
                      <m:den>
                        <m:r>
                          <a:rPr lang="en-US" sz="2800" b="1" i="1">
                            <a:solidFill>
                              <a:srgbClr val="0000FF"/>
                            </a:solidFill>
                            <a:latin typeface="Cambria Math" panose="02040503050406030204" pitchFamily="18" charset="0"/>
                            <a:ea typeface="Times New Roman" panose="02020603050405020304" pitchFamily="18" charset="0"/>
                          </a:rPr>
                          <m:t>𝟏𝟖</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800" dirty="0">
                    <a:latin typeface="Times New Roman" panose="02020603050405020304" pitchFamily="18" charset="0"/>
                    <a:ea typeface="Times New Roman" panose="02020603050405020304" pitchFamily="18" charset="0"/>
                    <a:cs typeface="Times New Roman"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itchFamily="18" charset="0"/>
                  </a:rPr>
                  <a:t>B. </a:t>
                </a:r>
                <a14:m>
                  <m:oMath xmlns:m="http://schemas.openxmlformats.org/officeDocument/2006/math">
                    <m:f>
                      <m:fPr>
                        <m:ctrlPr>
                          <a:rPr lang="en-US" sz="2800" b="1" i="1">
                            <a:solidFill>
                              <a:srgbClr val="0000FF"/>
                            </a:solidFill>
                            <a:latin typeface="Cambria Math" panose="02040503050406030204" pitchFamily="18" charset="0"/>
                            <a:ea typeface="Times New Roman" panose="02020603050405020304" pitchFamily="18" charset="0"/>
                          </a:rPr>
                        </m:ctrlPr>
                      </m:fPr>
                      <m:num>
                        <m:r>
                          <a:rPr lang="en-US" sz="2800" b="1" i="1">
                            <a:solidFill>
                              <a:srgbClr val="0000FF"/>
                            </a:solidFill>
                            <a:latin typeface="Cambria Math" panose="02040503050406030204" pitchFamily="18" charset="0"/>
                            <a:ea typeface="Times New Roman" panose="02020603050405020304" pitchFamily="18" charset="0"/>
                          </a:rPr>
                          <m:t>𝟏</m:t>
                        </m:r>
                      </m:num>
                      <m:den>
                        <m:r>
                          <a:rPr lang="en-US" sz="2800" b="1" i="1">
                            <a:solidFill>
                              <a:srgbClr val="0000FF"/>
                            </a:solidFill>
                            <a:latin typeface="Cambria Math" panose="02040503050406030204" pitchFamily="18" charset="0"/>
                            <a:ea typeface="Times New Roman" panose="02020603050405020304" pitchFamily="18" charset="0"/>
                          </a:rPr>
                          <m:t>𝟑</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800" dirty="0">
                    <a:latin typeface="Times New Roman" panose="02020603050405020304" pitchFamily="18" charset="0"/>
                    <a:ea typeface="Times New Roman" panose="02020603050405020304" pitchFamily="18" charset="0"/>
                    <a:cs typeface="Times New Roman"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itchFamily="18" charset="0"/>
                  </a:rPr>
                  <a:t>C. </a:t>
                </a:r>
                <a14:m>
                  <m:oMath xmlns:m="http://schemas.openxmlformats.org/officeDocument/2006/math">
                    <m:f>
                      <m:fPr>
                        <m:ctrlPr>
                          <a:rPr lang="en-US" sz="2800" b="1" i="1">
                            <a:solidFill>
                              <a:srgbClr val="0000FF"/>
                            </a:solidFill>
                            <a:latin typeface="Cambria Math" panose="02040503050406030204" pitchFamily="18" charset="0"/>
                            <a:ea typeface="Times New Roman" panose="02020603050405020304" pitchFamily="18" charset="0"/>
                          </a:rPr>
                        </m:ctrlPr>
                      </m:fPr>
                      <m:num>
                        <m:r>
                          <a:rPr lang="en-US" sz="2800" b="1" i="1">
                            <a:solidFill>
                              <a:srgbClr val="0000FF"/>
                            </a:solidFill>
                            <a:latin typeface="Cambria Math" panose="02040503050406030204" pitchFamily="18" charset="0"/>
                            <a:ea typeface="Times New Roman" panose="02020603050405020304" pitchFamily="18" charset="0"/>
                          </a:rPr>
                          <m:t>𝟕</m:t>
                        </m:r>
                      </m:num>
                      <m:den>
                        <m:r>
                          <a:rPr lang="en-US" sz="2800" b="1" i="1">
                            <a:solidFill>
                              <a:srgbClr val="0000FF"/>
                            </a:solidFill>
                            <a:latin typeface="Cambria Math" panose="02040503050406030204" pitchFamily="18" charset="0"/>
                            <a:ea typeface="Times New Roman" panose="02020603050405020304" pitchFamily="18" charset="0"/>
                          </a:rPr>
                          <m:t>𝟗</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itchFamily="18" charset="0"/>
                  </a:rPr>
                  <a:t>.</a:t>
                </a:r>
                <a:r>
                  <a:rPr lang="en-US" sz="2800" dirty="0">
                    <a:latin typeface="Times New Roman" panose="02020603050405020304" pitchFamily="18" charset="0"/>
                    <a:ea typeface="Times New Roman" panose="02020603050405020304" pitchFamily="18" charset="0"/>
                    <a:cs typeface="Times New Roman"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itchFamily="18" charset="0"/>
                  </a:rPr>
                  <a:t>D. </a:t>
                </a:r>
                <a14:m>
                  <m:oMath xmlns:m="http://schemas.openxmlformats.org/officeDocument/2006/math">
                    <m:f>
                      <m:fPr>
                        <m:ctrlPr>
                          <a:rPr lang="en-US" sz="2800" b="1" i="1">
                            <a:solidFill>
                              <a:srgbClr val="0000FF"/>
                            </a:solidFill>
                            <a:latin typeface="Cambria Math" panose="02040503050406030204" pitchFamily="18" charset="0"/>
                            <a:ea typeface="Times New Roman" panose="02020603050405020304" pitchFamily="18" charset="0"/>
                          </a:rPr>
                        </m:ctrlPr>
                      </m:fPr>
                      <m:num>
                        <m:r>
                          <a:rPr lang="en-US" sz="2800" b="1" i="1">
                            <a:solidFill>
                              <a:srgbClr val="0000FF"/>
                            </a:solidFill>
                            <a:latin typeface="Cambria Math" panose="02040503050406030204" pitchFamily="18" charset="0"/>
                            <a:ea typeface="Times New Roman" panose="02020603050405020304" pitchFamily="18" charset="0"/>
                          </a:rPr>
                          <m:t>𝟒</m:t>
                        </m:r>
                      </m:num>
                      <m:den>
                        <m:r>
                          <a:rPr lang="en-US" sz="2800" b="1" i="1">
                            <a:solidFill>
                              <a:srgbClr val="0000FF"/>
                            </a:solidFill>
                            <a:latin typeface="Cambria Math" panose="02040503050406030204" pitchFamily="18" charset="0"/>
                            <a:ea typeface="Times New Roman" panose="02020603050405020304" pitchFamily="18" charset="0"/>
                          </a:rPr>
                          <m:t>𝟗</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itchFamily="18" charset="0"/>
                  </a:rPr>
                  <a:t>.   </a:t>
                </a:r>
                <a:endParaRPr lang="en-US" sz="2800" dirty="0">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6106" y="2460803"/>
                <a:ext cx="12062563" cy="808042"/>
              </a:xfrm>
              <a:prstGeom prst="rect">
                <a:avLst/>
              </a:prstGeom>
              <a:blipFill rotWithShape="0">
                <a:blip r:embed="rId9"/>
                <a:stretch>
                  <a:fillRect b="-9091"/>
                </a:stretch>
              </a:blipFill>
            </p:spPr>
            <p:txBody>
              <a:bodyPr/>
              <a:lstStyle/>
              <a:p>
                <a:r>
                  <a:rPr lang="en-US">
                    <a:noFill/>
                  </a:rPr>
                  <a:t> </a:t>
                </a:r>
              </a:p>
            </p:txBody>
          </p:sp>
        </mc:Fallback>
      </mc:AlternateContent>
      <p:sp>
        <p:nvSpPr>
          <p:cNvPr id="11" name="Rectangle 10"/>
          <p:cNvSpPr/>
          <p:nvPr/>
        </p:nvSpPr>
        <p:spPr>
          <a:xfrm>
            <a:off x="0" y="3383443"/>
            <a:ext cx="3417602" cy="584775"/>
          </a:xfrm>
          <a:prstGeom prst="rect">
            <a:avLst/>
          </a:prstGeom>
        </p:spPr>
        <p:txBody>
          <a:bodyPr wrap="none">
            <a:spAutoFit/>
          </a:bodyPr>
          <a:lstStyle/>
          <a:p>
            <a:pPr marL="629920" marR="0" algn="ctr">
              <a:spcBef>
                <a:spcPts val="0"/>
              </a:spcBef>
              <a:spcAft>
                <a:spcPts val="1200"/>
              </a:spcAft>
            </a:pPr>
            <a:r>
              <a:rPr lang="en-US" sz="3200" b="1" dirty="0" err="1">
                <a:solidFill>
                  <a:srgbClr val="FF0000"/>
                </a:solidFill>
                <a:latin typeface="Times New Roman" panose="02020603050405020304" pitchFamily="18" charset="0"/>
                <a:ea typeface="Times New Roman" panose="02020603050405020304" pitchFamily="18" charset="0"/>
              </a:rPr>
              <a:t>Lời</a:t>
            </a:r>
            <a:r>
              <a:rPr lang="en-US" sz="3200" dirty="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giải</a:t>
            </a:r>
            <a:r>
              <a:rPr lang="vi-VN" sz="3200" b="1" dirty="0" smtClean="0">
                <a:solidFill>
                  <a:srgbClr val="FF0000"/>
                </a:solidFill>
                <a:latin typeface="Times New Roman" panose="02020603050405020304" pitchFamily="18" charset="0"/>
                <a:ea typeface="Times New Roman" panose="02020603050405020304" pitchFamily="18" charset="0"/>
              </a:rPr>
              <a:t> ( tiếp )</a:t>
            </a:r>
            <a:endParaRPr lang="en-US" sz="3200" dirty="0">
              <a:solidFill>
                <a:srgbClr val="FF0000"/>
              </a:solidFill>
              <a:latin typeface="Times New Roman" panose="02020603050405020304" pitchFamily="18" charset="0"/>
              <a:ea typeface="Times New Roman" panose="02020603050405020304" pitchFamily="18" charset="0"/>
            </a:endParaRPr>
          </a:p>
        </p:txBody>
      </p:sp>
      <p:sp>
        <p:nvSpPr>
          <p:cNvPr id="12" name="Oval 11"/>
          <p:cNvSpPr/>
          <p:nvPr/>
        </p:nvSpPr>
        <p:spPr>
          <a:xfrm>
            <a:off x="601249" y="2719645"/>
            <a:ext cx="676406" cy="549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a:hlinkClick r:id="rId10"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6" name="Right Arrow 15">
            <a:hlinkClick r:id="rId11"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617428" y="64654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p:cNvSpPr txBox="1"/>
          <p:nvPr/>
        </p:nvSpPr>
        <p:spPr>
          <a:xfrm>
            <a:off x="318135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3" action="ppaction://hlinksldjump"/>
              </a:rPr>
              <a:t>Câu 12</a:t>
            </a:r>
            <a:r>
              <a:rPr lang="en-US" sz="320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p:cNvSpPr txBox="1"/>
          <p:nvPr/>
        </p:nvSpPr>
        <p:spPr>
          <a:xfrm>
            <a:off x="5219700" y="41909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4" action="ppaction://hlinksldjump"/>
              </a:rPr>
              <a:t>Câu 13</a:t>
            </a:r>
            <a:r>
              <a:rPr lang="en-US" sz="320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TextBox 6"/>
          <p:cNvSpPr txBox="1"/>
          <p:nvPr/>
        </p:nvSpPr>
        <p:spPr>
          <a:xfrm>
            <a:off x="716280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5" action="ppaction://hlinksldjump"/>
              </a:rPr>
              <a:t>Câu 14</a:t>
            </a:r>
            <a:endParaRPr lang="en-US" sz="3200" dirty="0">
              <a:latin typeface="Times New Roman" pitchFamily="18" charset="0"/>
              <a:cs typeface="Times New Roman" pitchFamily="18" charset="0"/>
            </a:endParaRPr>
          </a:p>
        </p:txBody>
      </p:sp>
      <p:sp>
        <p:nvSpPr>
          <p:cNvPr id="8" name="TextBox 7"/>
          <p:cNvSpPr txBox="1"/>
          <p:nvPr/>
        </p:nvSpPr>
        <p:spPr>
          <a:xfrm>
            <a:off x="9256713"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6" action="ppaction://hlinksldjump"/>
              </a:rPr>
              <a:t>Câu 15</a:t>
            </a:r>
            <a:endParaRPr lang="en-US" sz="3200" dirty="0">
              <a:latin typeface="Times New Roman" pitchFamily="18" charset="0"/>
              <a:cs typeface="Times New Roman" pitchFamily="18" charset="0"/>
            </a:endParaRPr>
          </a:p>
        </p:txBody>
      </p:sp>
      <p:sp>
        <p:nvSpPr>
          <p:cNvPr id="9" name="TextBox 8"/>
          <p:cNvSpPr txBox="1"/>
          <p:nvPr/>
        </p:nvSpPr>
        <p:spPr>
          <a:xfrm>
            <a:off x="3181350" y="32012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7" action="ppaction://hlinksldjump"/>
              </a:rPr>
              <a:t>Câu 7</a:t>
            </a:r>
            <a:endParaRPr lang="en-US" sz="3200" dirty="0">
              <a:latin typeface="Times New Roman" pitchFamily="18" charset="0"/>
              <a:cs typeface="Times New Roman" pitchFamily="18" charset="0"/>
            </a:endParaRPr>
          </a:p>
        </p:txBody>
      </p:sp>
      <p:sp>
        <p:nvSpPr>
          <p:cNvPr id="10" name="TextBox 9"/>
          <p:cNvSpPr txBox="1"/>
          <p:nvPr/>
        </p:nvSpPr>
        <p:spPr>
          <a:xfrm>
            <a:off x="5219699" y="32012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8" action="ppaction://hlinksldjump"/>
              </a:rPr>
              <a:t>Câu 8</a:t>
            </a:r>
            <a:endParaRPr lang="en-US" sz="3200" dirty="0">
              <a:latin typeface="Times New Roman" pitchFamily="18" charset="0"/>
              <a:cs typeface="Times New Roman" pitchFamily="18" charset="0"/>
            </a:endParaRPr>
          </a:p>
        </p:txBody>
      </p:sp>
      <p:sp>
        <p:nvSpPr>
          <p:cNvPr id="11" name="TextBox 10"/>
          <p:cNvSpPr txBox="1"/>
          <p:nvPr/>
        </p:nvSpPr>
        <p:spPr>
          <a:xfrm>
            <a:off x="7162800"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9" action="ppaction://hlinksldjump"/>
              </a:rPr>
              <a:t>Câu 9</a:t>
            </a:r>
            <a:r>
              <a:rPr lang="en-US" sz="320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TextBox 11"/>
          <p:cNvSpPr txBox="1"/>
          <p:nvPr/>
        </p:nvSpPr>
        <p:spPr>
          <a:xfrm>
            <a:off x="9190038"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0" action="ppaction://hlinksldjump"/>
              </a:rPr>
              <a:t>Câu 10</a:t>
            </a:r>
            <a:endParaRPr lang="en-US" sz="3200" dirty="0">
              <a:latin typeface="Times New Roman" pitchFamily="18" charset="0"/>
              <a:cs typeface="Times New Roman" pitchFamily="18" charset="0"/>
            </a:endParaRPr>
          </a:p>
        </p:txBody>
      </p:sp>
      <p:sp>
        <p:nvSpPr>
          <p:cNvPr id="13" name="TextBox 12"/>
          <p:cNvSpPr txBox="1"/>
          <p:nvPr/>
        </p:nvSpPr>
        <p:spPr>
          <a:xfrm>
            <a:off x="9175751"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1" action="ppaction://hlinksldjump"/>
              </a:rPr>
              <a:t>Câu 5</a:t>
            </a:r>
            <a:endParaRPr lang="en-US" sz="3200" dirty="0">
              <a:latin typeface="Times New Roman" pitchFamily="18" charset="0"/>
              <a:cs typeface="Times New Roman" pitchFamily="18" charset="0"/>
            </a:endParaRPr>
          </a:p>
        </p:txBody>
      </p:sp>
      <p:sp>
        <p:nvSpPr>
          <p:cNvPr id="14" name="TextBox 13"/>
          <p:cNvSpPr txBox="1"/>
          <p:nvPr/>
        </p:nvSpPr>
        <p:spPr>
          <a:xfrm>
            <a:off x="71628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2" action="ppaction://hlinksldjump"/>
              </a:rPr>
              <a:t>Câu 4 </a:t>
            </a:r>
            <a:endParaRPr lang="en-US" sz="3200" dirty="0">
              <a:latin typeface="Times New Roman" pitchFamily="18" charset="0"/>
              <a:cs typeface="Times New Roman" pitchFamily="18" charset="0"/>
            </a:endParaRPr>
          </a:p>
        </p:txBody>
      </p:sp>
      <p:sp>
        <p:nvSpPr>
          <p:cNvPr id="15" name="TextBox 14"/>
          <p:cNvSpPr txBox="1"/>
          <p:nvPr/>
        </p:nvSpPr>
        <p:spPr>
          <a:xfrm>
            <a:off x="52197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3" action="ppaction://hlinksldjump"/>
              </a:rPr>
              <a:t>Câu 3</a:t>
            </a:r>
            <a:endParaRPr lang="en-US" sz="3200" dirty="0">
              <a:latin typeface="Times New Roman" pitchFamily="18" charset="0"/>
              <a:cs typeface="Times New Roman" pitchFamily="18" charset="0"/>
            </a:endParaRPr>
          </a:p>
        </p:txBody>
      </p:sp>
      <p:sp>
        <p:nvSpPr>
          <p:cNvPr id="16" name="TextBox 15"/>
          <p:cNvSpPr txBox="1"/>
          <p:nvPr/>
        </p:nvSpPr>
        <p:spPr>
          <a:xfrm>
            <a:off x="3152775" y="22040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4" action="ppaction://hlinksldjump"/>
              </a:rPr>
              <a:t>Câu 2</a:t>
            </a:r>
            <a:endParaRPr lang="en-US" sz="3200" dirty="0">
              <a:latin typeface="Times New Roman" pitchFamily="18" charset="0"/>
              <a:cs typeface="Times New Roman" pitchFamily="18" charset="0"/>
            </a:endParaRPr>
          </a:p>
        </p:txBody>
      </p:sp>
      <p:sp>
        <p:nvSpPr>
          <p:cNvPr id="17" name="TextBox 16"/>
          <p:cNvSpPr txBox="1"/>
          <p:nvPr/>
        </p:nvSpPr>
        <p:spPr>
          <a:xfrm>
            <a:off x="1123950" y="42100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5" action="ppaction://hlinksldjump"/>
              </a:rPr>
              <a:t>Câu 11</a:t>
            </a:r>
            <a:endParaRPr lang="en-US" sz="3200" dirty="0">
              <a:latin typeface="Times New Roman" pitchFamily="18" charset="0"/>
              <a:cs typeface="Times New Roman" pitchFamily="18" charset="0"/>
            </a:endParaRPr>
          </a:p>
        </p:txBody>
      </p:sp>
      <p:sp>
        <p:nvSpPr>
          <p:cNvPr id="18" name="TextBox 17"/>
          <p:cNvSpPr txBox="1"/>
          <p:nvPr/>
        </p:nvSpPr>
        <p:spPr>
          <a:xfrm>
            <a:off x="1123950" y="32203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hlinkClick r:id="rId16" action="ppaction://hlinksldjump"/>
              </a:rPr>
              <a:t>Câu 6</a:t>
            </a:r>
            <a:endParaRPr lang="en-US" sz="3200" dirty="0">
              <a:latin typeface="Times New Roman" pitchFamily="18" charset="0"/>
              <a:cs typeface="Times New Roman" pitchFamily="18" charset="0"/>
            </a:endParaRPr>
          </a:p>
        </p:txBody>
      </p:sp>
      <p:sp>
        <p:nvSpPr>
          <p:cNvPr id="19" name="TextBox 18"/>
          <p:cNvSpPr txBox="1"/>
          <p:nvPr/>
        </p:nvSpPr>
        <p:spPr>
          <a:xfrm>
            <a:off x="1095375" y="22230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solidFill>
                  <a:schemeClr val="accent1"/>
                </a:solidFill>
                <a:latin typeface="Times New Roman" pitchFamily="18" charset="0"/>
                <a:cs typeface="Times New Roman" pitchFamily="18" charset="0"/>
                <a:hlinkClick r:id="rId17" action="ppaction://hlinksldjump"/>
              </a:rPr>
              <a:t>Câu 1</a:t>
            </a:r>
            <a:endParaRPr lang="en-US" sz="3200" dirty="0">
              <a:solidFill>
                <a:schemeClr val="accent1"/>
              </a:solidFill>
              <a:latin typeface="Times New Roman" pitchFamily="18" charset="0"/>
              <a:cs typeface="Times New Roman" pitchFamily="18" charset="0"/>
            </a:endParaRPr>
          </a:p>
        </p:txBody>
      </p:sp>
      <p:sp>
        <p:nvSpPr>
          <p:cNvPr id="20" name="Left Arrow 19">
            <a:hlinkClick r:id="rId18"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 name="Right Arrow 1">
            <a:hlinkClick r:id="rId17"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87" y="-53126"/>
            <a:ext cx="1221809"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8</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1472496" y="-53127"/>
                <a:ext cx="7027758" cy="584775"/>
              </a:xfrm>
              <a:prstGeom prst="rect">
                <a:avLst/>
              </a:prstGeom>
            </p:spPr>
            <p:txBody>
              <a:bodyPr wrap="none">
                <a:spAutoFit/>
              </a:bodyPr>
              <a:lstStyle/>
              <a:p>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lăng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đứng</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𝐴𝐵𝐶</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𝐴</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𝐵</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𝐶</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1472496" y="-53127"/>
                <a:ext cx="7027758" cy="584775"/>
              </a:xfrm>
              <a:prstGeom prst="rect">
                <a:avLst/>
              </a:prstGeom>
              <a:blipFill rotWithShape="0">
                <a:blip r:embed="rId2"/>
                <a:stretch>
                  <a:fillRect l="-2257" t="-15625" r="-1302"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2838" y="470709"/>
                <a:ext cx="11799518" cy="1287468"/>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𝑀</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𝑁</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𝑃</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𝑄</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thuộc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𝐴𝐴</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𝐵𝐵</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𝐶𝐶</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𝐵</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𝐶</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thỏa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mãn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𝐴𝑀</m:t>
                        </m:r>
                      </m:num>
                      <m:den>
                        <m:r>
                          <a:rPr lang="en-US" sz="3200" i="1">
                            <a:latin typeface="Cambria Math" panose="02040503050406030204" pitchFamily="18" charset="0"/>
                            <a:ea typeface="Calibri" panose="020F0502020204030204" pitchFamily="34" charset="0"/>
                            <a:cs typeface="Times New Roman" panose="02020603050405020304" pitchFamily="18" charset="0"/>
                          </a:rPr>
                          <m:t>𝐴𝐴</m:t>
                        </m:r>
                        <m:r>
                          <a:rPr lang="en-US" sz="3200" i="1">
                            <a:latin typeface="Cambria Math" panose="02040503050406030204" pitchFamily="18" charset="0"/>
                            <a:ea typeface="Calibri" panose="020F0502020204030204" pitchFamily="34" charset="0"/>
                            <a:cs typeface="Times New Roman" panose="02020603050405020304" pitchFamily="18" charset="0"/>
                          </a:rPr>
                          <m:t>′</m:t>
                        </m:r>
                      </m:den>
                    </m:f>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𝐵𝑁</m:t>
                        </m:r>
                      </m:num>
                      <m:den>
                        <m:r>
                          <a:rPr lang="en-US" sz="3200" i="1">
                            <a:latin typeface="Cambria Math" panose="02040503050406030204" pitchFamily="18" charset="0"/>
                            <a:ea typeface="Calibri" panose="020F0502020204030204" pitchFamily="34" charset="0"/>
                            <a:cs typeface="Times New Roman" panose="02020603050405020304" pitchFamily="18" charset="0"/>
                          </a:rPr>
                          <m:t>𝐵𝐵</m:t>
                        </m:r>
                        <m:r>
                          <a:rPr lang="en-US" sz="3200" i="1">
                            <a:latin typeface="Cambria Math" panose="02040503050406030204" pitchFamily="18" charset="0"/>
                            <a:ea typeface="Calibri" panose="020F0502020204030204" pitchFamily="34" charset="0"/>
                            <a:cs typeface="Times New Roman" panose="02020603050405020304" pitchFamily="18" charset="0"/>
                          </a:rPr>
                          <m:t>′</m:t>
                        </m:r>
                      </m:den>
                    </m:f>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𝐶</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𝑄</m:t>
                        </m:r>
                      </m:num>
                      <m:den>
                        <m:r>
                          <a:rPr lang="en-US" sz="3200" i="1">
                            <a:latin typeface="Cambria Math" panose="02040503050406030204" pitchFamily="18" charset="0"/>
                            <a:ea typeface="Calibri" panose="020F0502020204030204" pitchFamily="34" charset="0"/>
                            <a:cs typeface="Times New Roman" panose="02020603050405020304" pitchFamily="18" charset="0"/>
                          </a:rPr>
                          <m:t>𝐵</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𝐶</m:t>
                        </m:r>
                        <m:r>
                          <a:rPr lang="en-US" sz="3200" i="1">
                            <a:latin typeface="Cambria Math" panose="02040503050406030204" pitchFamily="18" charset="0"/>
                            <a:ea typeface="Calibri" panose="020F0502020204030204" pitchFamily="34" charset="0"/>
                            <a:cs typeface="Times New Roman" panose="02020603050405020304" pitchFamily="18" charset="0"/>
                          </a:rPr>
                          <m:t>′</m:t>
                        </m:r>
                      </m:den>
                    </m:f>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200" dirty="0">
                    <a:latin typeface="Times New Roman" panose="02020603050405020304" pitchFamily="18" charset="0"/>
                    <a:ea typeface="Times New Roman" panose="02020603050405020304" pitchFamily="18" charset="0"/>
                  </a:rPr>
                  <a:t>. </a:t>
                </a:r>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162838" y="470709"/>
                <a:ext cx="11799518" cy="1287468"/>
              </a:xfrm>
              <a:prstGeom prst="rect">
                <a:avLst/>
              </a:prstGeom>
              <a:blipFill rotWithShape="0">
                <a:blip r:embed="rId3"/>
                <a:stretch>
                  <a:fillRect l="-1344" t="-6635" b="-5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2838" y="1758177"/>
                <a:ext cx="11899725" cy="1077218"/>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𝑉</m:t>
                        </m:r>
                      </m:e>
                      <m:sub>
                        <m:r>
                          <a:rPr lang="en-US" sz="3200" i="1">
                            <a:latin typeface="Cambria Math" panose="02040503050406030204" pitchFamily="18" charset="0"/>
                            <a:ea typeface="Calibri" panose="020F0502020204030204" pitchFamily="34" charset="0"/>
                            <a:cs typeface="Times New Roman" panose="02020603050405020304" pitchFamily="18" charset="0"/>
                          </a:rPr>
                          <m:t>1</m:t>
                        </m:r>
                      </m:sub>
                    </m:sSub>
                    <m:r>
                      <a:rPr lang="en-US"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effectLst/>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𝑉</m:t>
                        </m:r>
                      </m:e>
                      <m:sub>
                        <m:r>
                          <a:rPr lang="en-US" sz="32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𝑀𝑁𝑃𝑄</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𝐴𝐵𝐶</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𝐴</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𝐵</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𝐶</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a:t>
                </a:r>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162838" y="1758177"/>
                <a:ext cx="11899725" cy="1077218"/>
              </a:xfrm>
              <a:prstGeom prst="rect">
                <a:avLst/>
              </a:prstGeom>
              <a:blipFill rotWithShape="0">
                <a:blip r:embed="rId4"/>
                <a:stretch>
                  <a:fillRect l="-1332" t="-7910" b="-16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448726" y="2231326"/>
                <a:ext cx="2360839" cy="850169"/>
              </a:xfrm>
              <a:prstGeom prst="rect">
                <a:avLst/>
              </a:prstGeom>
            </p:spPr>
            <p:txBody>
              <a:bodyPr wrap="none">
                <a:spAutoFit/>
              </a:bodyPr>
              <a:lstStyle/>
              <a:p>
                <a:pPr marL="629920" marR="0" indent="-629920" algn="just" fontAlgn="base">
                  <a:spcBef>
                    <a:spcPts val="0"/>
                  </a:spcBef>
                  <a:spcAft>
                    <a:spcPts val="0"/>
                  </a:spcAft>
                  <a:tabLst>
                    <a:tab pos="629920" algn="l"/>
                  </a:tabLst>
                </a:pP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tỷ</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Calibri" panose="020F0502020204030204" pitchFamily="34" charset="0"/>
                          </a:rPr>
                        </m:ctrlPr>
                      </m:fPr>
                      <m:num>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𝑉</m:t>
                            </m:r>
                          </m:e>
                          <m:sub>
                            <m:r>
                              <a:rPr lang="en-US" sz="3200" i="1">
                                <a:latin typeface="Cambria Math" panose="02040503050406030204" pitchFamily="18" charset="0"/>
                                <a:ea typeface="Calibri" panose="020F0502020204030204" pitchFamily="34" charset="0"/>
                              </a:rPr>
                              <m:t>1</m:t>
                            </m:r>
                          </m:sub>
                        </m:sSub>
                      </m:num>
                      <m:den>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𝑉</m:t>
                            </m:r>
                          </m:e>
                          <m:sub>
                            <m:r>
                              <a:rPr lang="en-US" sz="3200" i="1">
                                <a:latin typeface="Cambria Math" panose="02040503050406030204" pitchFamily="18" charset="0"/>
                                <a:ea typeface="Calibri" panose="020F0502020204030204" pitchFamily="34" charset="0"/>
                              </a:rPr>
                              <m:t>2</m:t>
                            </m:r>
                          </m:sub>
                        </m:sSub>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448726" y="2231326"/>
                <a:ext cx="2360839" cy="850169"/>
              </a:xfrm>
              <a:prstGeom prst="rect">
                <a:avLst/>
              </a:prstGeom>
              <a:blipFill rotWithShape="0">
                <a:blip r:embed="rId5"/>
                <a:stretch>
                  <a:fillRect l="-6718" r="-5685" b="-2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5757" y="2938265"/>
                <a:ext cx="11413886" cy="850169"/>
              </a:xfrm>
              <a:prstGeom prst="rect">
                <a:avLst/>
              </a:prstGeom>
            </p:spPr>
            <p:txBody>
              <a:bodyPr wrap="square">
                <a:spAutoFit/>
              </a:bodyPr>
              <a:lstStyle/>
              <a:p>
                <a:pPr marL="629920" marR="0" algn="just">
                  <a:spcBef>
                    <a:spcPts val="0"/>
                  </a:spcBef>
                  <a:spcAft>
                    <a:spcPts val="0"/>
                  </a:spcAft>
                  <a:tabLst>
                    <a:tab pos="2160270" algn="l"/>
                    <a:tab pos="3599815" algn="l"/>
                    <a:tab pos="5039995" algn="l"/>
                  </a:tabLst>
                </a:pPr>
                <a:r>
                  <a:rPr lang="en-US" sz="3200" b="1" dirty="0" smtClean="0">
                    <a:solidFill>
                      <a:srgbClr val="000099"/>
                    </a:solidFill>
                    <a:latin typeface="Times New Roman" panose="02020603050405020304" pitchFamily="18" charset="0"/>
                    <a:ea typeface="Times New Roman" panose="02020603050405020304" pitchFamily="18" charset="0"/>
                  </a:rPr>
                  <a:t>A.</a:t>
                </a:r>
                <a:r>
                  <a:rPr lang="en-US" sz="3200" dirty="0" smtClean="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30</m:t>
                        </m:r>
                      </m:den>
                    </m:f>
                  </m:oMath>
                </a14:m>
                <a:r>
                  <a:rPr lang="en-US" sz="3200" dirty="0">
                    <a:latin typeface="Times New Roman" panose="02020603050405020304" pitchFamily="18" charset="0"/>
                    <a:ea typeface="Times New Roman" panose="02020603050405020304" pitchFamily="18" charset="0"/>
                  </a:rPr>
                  <a:t>.</a:t>
                </a:r>
                <a:r>
                  <a:rPr lang="en-US" sz="3200" b="1" dirty="0">
                    <a:solidFill>
                      <a:srgbClr val="470DD7"/>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smtClean="0">
                            <a:solidFill>
                              <a:schemeClr val="tx1"/>
                            </a:solidFill>
                            <a:latin typeface="Cambria Math" panose="02040503050406030204" pitchFamily="18" charset="0"/>
                            <a:ea typeface="Times New Roman" panose="02020603050405020304" pitchFamily="18" charset="0"/>
                          </a:rPr>
                        </m:ctrlPr>
                      </m:fPr>
                      <m:num>
                        <m:sSub>
                          <m:sSubPr>
                            <m:ctrlPr>
                              <a:rPr lang="en-US" sz="3200" i="1">
                                <a:solidFill>
                                  <a:schemeClr val="tx1"/>
                                </a:solidFill>
                                <a:latin typeface="Cambria Math" panose="02040503050406030204" pitchFamily="18" charset="0"/>
                                <a:ea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rPr>
                              <m:t>𝑉</m:t>
                            </m:r>
                          </m:e>
                          <m:sub>
                            <m:r>
                              <a:rPr lang="en-US" sz="3200" i="1">
                                <a:solidFill>
                                  <a:schemeClr val="tx1"/>
                                </a:solidFill>
                                <a:latin typeface="Cambria Math" panose="02040503050406030204" pitchFamily="18" charset="0"/>
                                <a:ea typeface="Times New Roman" panose="02020603050405020304" pitchFamily="18" charset="0"/>
                              </a:rPr>
                              <m:t>1</m:t>
                            </m:r>
                          </m:sub>
                        </m:sSub>
                      </m:num>
                      <m:den>
                        <m:sSub>
                          <m:sSubPr>
                            <m:ctrlPr>
                              <a:rPr lang="en-US" sz="3200" i="1">
                                <a:solidFill>
                                  <a:schemeClr val="tx1"/>
                                </a:solidFill>
                                <a:latin typeface="Cambria Math" panose="02040503050406030204" pitchFamily="18" charset="0"/>
                                <a:ea typeface="Times New Roman" panose="02020603050405020304" pitchFamily="18" charset="0"/>
                              </a:rPr>
                            </m:ctrlPr>
                          </m:sSubPr>
                          <m:e>
                            <m:r>
                              <a:rPr lang="en-US" sz="3200" i="1">
                                <a:solidFill>
                                  <a:schemeClr val="tx1"/>
                                </a:solidFill>
                                <a:latin typeface="Cambria Math" panose="02040503050406030204" pitchFamily="18" charset="0"/>
                                <a:ea typeface="Times New Roman" panose="02020603050405020304" pitchFamily="18" charset="0"/>
                              </a:rPr>
                              <m:t>𝑉</m:t>
                            </m:r>
                          </m:e>
                          <m:sub>
                            <m:r>
                              <a:rPr lang="en-US" sz="3200" i="1">
                                <a:solidFill>
                                  <a:schemeClr val="tx1"/>
                                </a:solidFill>
                                <a:latin typeface="Cambria Math" panose="02040503050406030204" pitchFamily="18" charset="0"/>
                                <a:ea typeface="Times New Roman" panose="02020603050405020304" pitchFamily="18" charset="0"/>
                              </a:rPr>
                              <m:t>2</m:t>
                            </m:r>
                          </m:sub>
                        </m:sSub>
                      </m:den>
                    </m:f>
                    <m:r>
                      <a:rPr lang="en-US" sz="3200" i="1">
                        <a:solidFill>
                          <a:schemeClr val="tx1"/>
                        </a:solidFill>
                        <a:latin typeface="Cambria Math" panose="02040503050406030204" pitchFamily="18" charset="0"/>
                        <a:ea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rPr>
                        </m:ctrlPr>
                      </m:fPr>
                      <m:num>
                        <m:r>
                          <a:rPr lang="en-US" sz="3200" i="1">
                            <a:solidFill>
                              <a:schemeClr val="tx1"/>
                            </a:solidFill>
                            <a:latin typeface="Cambria Math" panose="02040503050406030204" pitchFamily="18" charset="0"/>
                            <a:ea typeface="Times New Roman" panose="02020603050405020304" pitchFamily="18" charset="0"/>
                          </a:rPr>
                          <m:t>11</m:t>
                        </m:r>
                      </m:num>
                      <m:den>
                        <m:r>
                          <a:rPr lang="en-US" sz="3200" i="1">
                            <a:solidFill>
                              <a:schemeClr val="tx1"/>
                            </a:solidFill>
                            <a:latin typeface="Cambria Math" panose="02040503050406030204" pitchFamily="18" charset="0"/>
                            <a:ea typeface="Times New Roman" panose="02020603050405020304" pitchFamily="18" charset="0"/>
                          </a:rPr>
                          <m:t>45</m:t>
                        </m:r>
                      </m:den>
                    </m:f>
                  </m:oMath>
                </a14:m>
                <a:r>
                  <a:rPr lang="en-US" sz="3200" dirty="0" smtClean="0">
                    <a:solidFill>
                      <a:schemeClr val="tx1"/>
                    </a:solidFill>
                    <a:latin typeface="Times New Roman" panose="02020603050405020304" pitchFamily="18" charset="0"/>
                    <a:ea typeface="Times New Roman" panose="02020603050405020304" pitchFamily="18" charset="0"/>
                  </a:rPr>
                  <a: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     </a:t>
                </a:r>
                <a:r>
                  <a:rPr lang="en-US" sz="3200" b="1" dirty="0" smtClean="0">
                    <a:solidFill>
                      <a:srgbClr val="000099"/>
                    </a:solidFill>
                    <a:latin typeface="Times New Roman" panose="02020603050405020304" pitchFamily="18" charset="0"/>
                    <a:ea typeface="Times New Roman" panose="02020603050405020304" pitchFamily="18" charset="0"/>
                  </a:rPr>
                  <a:t>C</a:t>
                </a:r>
                <a:r>
                  <a:rPr lang="en-US" sz="3200" b="1" dirty="0">
                    <a:solidFill>
                      <a:srgbClr val="000099"/>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19</m:t>
                        </m:r>
                      </m:num>
                      <m:den>
                        <m:r>
                          <a:rPr lang="en-US" sz="3200" i="1">
                            <a:latin typeface="Cambria Math" panose="02040503050406030204" pitchFamily="18" charset="0"/>
                            <a:ea typeface="Times New Roman" panose="02020603050405020304" pitchFamily="18" charset="0"/>
                          </a:rPr>
                          <m:t>45</m:t>
                        </m:r>
                      </m:den>
                    </m:f>
                  </m:oMath>
                </a14:m>
                <a:r>
                  <a:rPr lang="en-US" sz="3200" dirty="0" smtClean="0">
                    <a:latin typeface="Times New Roman" panose="02020603050405020304" pitchFamily="18" charset="0"/>
                    <a:ea typeface="Times New Roman" panose="02020603050405020304" pitchFamily="18" charset="0"/>
                  </a:rPr>
                  <a:t>.</a:t>
                </a:r>
                <a:r>
                  <a:rPr lang="en-US" sz="3200" b="1" dirty="0">
                    <a:solidFill>
                      <a:srgbClr val="470DD7"/>
                    </a:solidFill>
                    <a:latin typeface="Times New Roman" panose="02020603050405020304" pitchFamily="18" charset="0"/>
                    <a:ea typeface="Times New Roman" panose="02020603050405020304" pitchFamily="18" charset="0"/>
                  </a:rPr>
                  <a:t>	</a:t>
                </a:r>
                <a:r>
                  <a:rPr lang="en-US" sz="3200" b="1" dirty="0" smtClean="0">
                    <a:solidFill>
                      <a:srgbClr val="470DD7"/>
                    </a:solidFill>
                    <a:latin typeface="Times New Roman" panose="02020603050405020304" pitchFamily="18" charset="0"/>
                    <a:ea typeface="Times New Roman" panose="02020603050405020304" pitchFamily="18" charset="0"/>
                  </a:rPr>
                  <a:t>   </a:t>
                </a:r>
                <a:r>
                  <a:rPr lang="en-US" sz="3200" b="1" dirty="0" smtClean="0">
                    <a:solidFill>
                      <a:srgbClr val="000099"/>
                    </a:solidFill>
                    <a:latin typeface="Times New Roman" panose="02020603050405020304" pitchFamily="18" charset="0"/>
                    <a:ea typeface="Times New Roman" panose="02020603050405020304" pitchFamily="18" charset="0"/>
                  </a:rPr>
                  <a:t>D</a:t>
                </a:r>
                <a:r>
                  <a:rPr lang="en-US" sz="3200" b="1" dirty="0">
                    <a:solidFill>
                      <a:srgbClr val="000099"/>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22</m:t>
                        </m:r>
                      </m:num>
                      <m:den>
                        <m:r>
                          <a:rPr lang="en-US" sz="3200" i="1">
                            <a:latin typeface="Cambria Math" panose="02040503050406030204" pitchFamily="18" charset="0"/>
                            <a:ea typeface="Times New Roman" panose="02020603050405020304" pitchFamily="18" charset="0"/>
                          </a:rPr>
                          <m:t>45</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05757" y="2938265"/>
                <a:ext cx="11413886" cy="850169"/>
              </a:xfrm>
              <a:prstGeom prst="rect">
                <a:avLst/>
              </a:prstGeom>
              <a:blipFill rotWithShape="0">
                <a:blip r:embed="rId6"/>
                <a:stretch>
                  <a:fillRect b="-2878"/>
                </a:stretch>
              </a:blipFill>
            </p:spPr>
            <p:txBody>
              <a:bodyPr/>
              <a:lstStyle/>
              <a:p>
                <a:r>
                  <a:rPr lang="en-US">
                    <a:noFill/>
                  </a:rPr>
                  <a:t> </a:t>
                </a:r>
              </a:p>
            </p:txBody>
          </p:sp>
        </mc:Fallback>
      </mc:AlternateContent>
      <p:sp>
        <p:nvSpPr>
          <p:cNvPr id="8" name="Rectangle 7"/>
          <p:cNvSpPr/>
          <p:nvPr/>
        </p:nvSpPr>
        <p:spPr>
          <a:xfrm>
            <a:off x="-384503" y="3816124"/>
            <a:ext cx="217687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giải</a:t>
            </a:r>
            <a:endParaRPr lang="en-US" sz="3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437463" y="4400899"/>
                <a:ext cx="3700500" cy="584775"/>
              </a:xfrm>
              <a:prstGeom prst="rect">
                <a:avLst/>
              </a:prstGeom>
            </p:spPr>
            <p:txBody>
              <a:bodyPr wrap="none">
                <a:spAutoFit/>
              </a:bodyPr>
              <a:lstStyle/>
              <a:p>
                <a:r>
                  <a:rPr lang="en-US" sz="3200" dirty="0" err="1">
                    <a:latin typeface="Times New Roman" panose="02020603050405020304" pitchFamily="18" charset="0"/>
                    <a:ea typeface="Times New Roman" panose="02020603050405020304" pitchFamily="18" charset="0"/>
                  </a:rPr>
                  <a:t>Đặt</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𝐵𝐶</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𝑎</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𝑏</m:t>
                    </m:r>
                  </m:oMath>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437463" y="4400899"/>
                <a:ext cx="3700500" cy="584775"/>
              </a:xfrm>
              <a:prstGeom prst="rect">
                <a:avLst/>
              </a:prstGeom>
              <a:blipFill rotWithShape="0">
                <a:blip r:embed="rId7"/>
                <a:stretch>
                  <a:fillRect l="-4283"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8072" y="4860160"/>
                <a:ext cx="7807355" cy="1364541"/>
              </a:xfrm>
              <a:prstGeom prst="rect">
                <a:avLst/>
              </a:prstGeom>
            </p:spPr>
            <p:txBody>
              <a:bodyPr wrap="square">
                <a:spAutoFit/>
              </a:bodyPr>
              <a:lstStyle/>
              <a:p>
                <a:pPr indent="173355"/>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𝑁𝑃𝑄</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𝑁𝑃𝑄</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𝑁𝐵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𝑄</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𝑃𝐶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𝑄</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𝑆</m:t>
                            </m:r>
                          </m:e>
                          <m:sub>
                            <m:r>
                              <a:rPr lang="en-US" sz="3200" i="1">
                                <a:latin typeface="Cambria Math" panose="02040503050406030204" pitchFamily="18" charset="0"/>
                                <a:ea typeface="Times New Roman" panose="02020603050405020304" pitchFamily="18" charset="0"/>
                              </a:rPr>
                              <m:t>𝐵𝐶𝑃𝑁</m:t>
                            </m:r>
                          </m:sub>
                        </m:sSub>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r>
                          <a:rPr lang="en-US" sz="3200" i="1">
                            <a:latin typeface="Cambria Math" panose="02040503050406030204" pitchFamily="18" charset="0"/>
                            <a:ea typeface="Times New Roman" panose="02020603050405020304" pitchFamily="18" charset="0"/>
                          </a:rPr>
                          <m:t>𝑎𝑏</m:t>
                        </m:r>
                      </m:num>
                      <m:den>
                        <m:r>
                          <a:rPr lang="en-US" sz="3200" i="1">
                            <a:latin typeface="Cambria Math" panose="02040503050406030204" pitchFamily="18" charset="0"/>
                            <a:ea typeface="Times New Roman" panose="02020603050405020304" pitchFamily="18" charset="0"/>
                          </a:rPr>
                          <m:t>30</m:t>
                        </m:r>
                      </m:den>
                    </m:f>
                  </m:oMath>
                </a14:m>
                <a:endParaRPr lang="en-US" sz="3200" dirty="0">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8072" y="4860160"/>
                <a:ext cx="7807355" cy="1364541"/>
              </a:xfrm>
              <a:prstGeom prst="rect">
                <a:avLst/>
              </a:prstGeom>
              <a:blipFill rotWithShape="0">
                <a:blip r:embed="rId8"/>
                <a:stretch>
                  <a:fillRect t="-6250"/>
                </a:stretch>
              </a:blipFill>
            </p:spPr>
            <p:txBody>
              <a:bodyPr/>
              <a:lstStyle/>
              <a:p>
                <a:r>
                  <a:rPr lang="en-US">
                    <a:noFill/>
                  </a:rPr>
                  <a:t> </a:t>
                </a:r>
              </a:p>
            </p:txBody>
          </p:sp>
        </mc:Fallback>
      </mc:AlternateContent>
      <p:pic>
        <p:nvPicPr>
          <p:cNvPr id="11" name="Picture 10"/>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655268" y="3657600"/>
            <a:ext cx="2985602" cy="3200400"/>
          </a:xfrm>
          <a:prstGeom prst="rect">
            <a:avLst/>
          </a:prstGeom>
          <a:noFill/>
          <a:ln>
            <a:noFill/>
          </a:ln>
        </p:spPr>
      </p:pic>
      <p:sp>
        <p:nvSpPr>
          <p:cNvPr id="14" name="Left Arrow 13">
            <a:hlinkClick r:id="rId10"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5" name="Right Arrow 14">
            <a:hlinkClick r:id="rId11"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03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71034" y="3042745"/>
            <a:ext cx="3222085" cy="3815255"/>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431549" y="3745036"/>
                <a:ext cx="7875169" cy="877613"/>
              </a:xfrm>
              <a:prstGeom prst="rect">
                <a:avLst/>
              </a:prstGeom>
            </p:spPr>
            <p:txBody>
              <a:bodyPr wrap="none">
                <a:spAutoFit/>
              </a:bodyPr>
              <a:lstStyle/>
              <a:p>
                <a:pPr indent="173355"/>
                <a:r>
                  <a:rPr lang="en-US" sz="3200" dirty="0" err="1">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𝑀</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𝑁𝑃𝑄</m:t>
                            </m:r>
                            <m:r>
                              <a:rPr lang="en-US" sz="3200" i="1">
                                <a:latin typeface="Cambria Math" panose="02040503050406030204" pitchFamily="18" charset="0"/>
                                <a:ea typeface="Times New Roman" panose="02020603050405020304" pitchFamily="18" charset="0"/>
                              </a:rPr>
                              <m:t>′</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30</m:t>
                        </m:r>
                      </m:den>
                    </m:f>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30</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431549" y="3745036"/>
                <a:ext cx="7875169" cy="877613"/>
              </a:xfrm>
              <a:prstGeom prst="rect">
                <a:avLst/>
              </a:prstGeom>
              <a:blipFill rotWithShape="0">
                <a:blip r:embed="rId3"/>
                <a:stretch>
                  <a:fillRect r="-929"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93858" y="4577991"/>
                <a:ext cx="8797256" cy="1283685"/>
              </a:xfrm>
              <a:prstGeom prst="rect">
                <a:avLst/>
              </a:prstGeom>
            </p:spPr>
            <p:txBody>
              <a:bodyPr wrap="square">
                <a:spAutoFit/>
              </a:bodyPr>
              <a:lstStyle/>
              <a:p>
                <a:pPr indent="173355"/>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𝐴𝐵𝐶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𝐶</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𝐵𝐶𝐶</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m:t>
                        </m:r>
                        <m:r>
                          <a:rPr lang="en-US" sz="3200" i="1">
                            <a:latin typeface="Cambria Math" panose="02040503050406030204" pitchFamily="18" charset="0"/>
                            <a:ea typeface="Times New Roman" panose="02020603050405020304" pitchFamily="18" charset="0"/>
                          </a:rPr>
                          <m:t>′</m:t>
                        </m:r>
                      </m:sub>
                    </m:sSub>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3</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oMath>
                </a14:m>
                <a:endParaRPr lang="en-US" sz="3200" dirty="0">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93858" y="4577991"/>
                <a:ext cx="8797256" cy="1283685"/>
              </a:xfrm>
              <a:prstGeom prst="rect">
                <a:avLst/>
              </a:prstGeom>
              <a:blipFill rotWithShape="0">
                <a:blip r:embed="rId4"/>
                <a:stretch>
                  <a:fillRect t="-6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31549" y="5861676"/>
                <a:ext cx="4867102" cy="982641"/>
              </a:xfrm>
              <a:prstGeom prst="rect">
                <a:avLst/>
              </a:prstGeom>
            </p:spPr>
            <p:txBody>
              <a:bodyPr wrap="none">
                <a:spAutoFit/>
              </a:bodyPr>
              <a:lstStyle/>
              <a:p>
                <a:pPr indent="173355"/>
                <a:r>
                  <a:rPr lang="en-US" sz="3200" dirty="0">
                    <a:latin typeface="Times New Roman" panose="02020603050405020304" pitchFamily="18" charset="0"/>
                    <a:ea typeface="Times New Roman" panose="02020603050405020304" pitchFamily="18" charset="0"/>
                  </a:rPr>
                  <a:t>Do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3</m:t>
                            </m:r>
                          </m:den>
                        </m:f>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30</m:t>
                        </m:r>
                      </m:den>
                    </m:f>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1</m:t>
                            </m:r>
                          </m:sub>
                        </m:sSub>
                      </m:num>
                      <m:den>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𝑉</m:t>
                            </m:r>
                          </m:e>
                          <m:sub>
                            <m:r>
                              <a:rPr lang="en-US" sz="3200" i="1">
                                <a:latin typeface="Cambria Math" panose="02040503050406030204" pitchFamily="18" charset="0"/>
                                <a:ea typeface="Times New Roman" panose="02020603050405020304" pitchFamily="18" charset="0"/>
                              </a:rPr>
                              <m:t>2</m:t>
                            </m:r>
                          </m:sub>
                        </m:sSub>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11</m:t>
                        </m:r>
                      </m:num>
                      <m:den>
                        <m:r>
                          <a:rPr lang="en-US" sz="3200" i="1">
                            <a:latin typeface="Cambria Math" panose="02040503050406030204" pitchFamily="18" charset="0"/>
                            <a:ea typeface="Times New Roman" panose="02020603050405020304" pitchFamily="18" charset="0"/>
                          </a:rPr>
                          <m:t>45</m:t>
                        </m:r>
                      </m:den>
                    </m:f>
                  </m:oMath>
                </a14:m>
                <a:r>
                  <a:rPr lang="en-US" sz="3200" dirty="0">
                    <a:latin typeface="Times New Roman" panose="02020603050405020304" pitchFamily="18" charset="0"/>
                    <a:ea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431549" y="5861676"/>
                <a:ext cx="4867102" cy="982641"/>
              </a:xfrm>
              <a:prstGeom prst="rect">
                <a:avLst/>
              </a:prstGeom>
              <a:blipFill rotWithShape="0">
                <a:blip r:embed="rId5"/>
                <a:stretch>
                  <a:fillRect r="-2256"/>
                </a:stretch>
              </a:blipFill>
            </p:spPr>
            <p:txBody>
              <a:bodyPr/>
              <a:lstStyle/>
              <a:p>
                <a:r>
                  <a:rPr lang="en-US">
                    <a:noFill/>
                  </a:rPr>
                  <a:t> </a:t>
                </a:r>
              </a:p>
            </p:txBody>
          </p:sp>
        </mc:Fallback>
      </mc:AlternateContent>
      <p:sp>
        <p:nvSpPr>
          <p:cNvPr id="9" name="Rectangle 8"/>
          <p:cNvSpPr/>
          <p:nvPr/>
        </p:nvSpPr>
        <p:spPr>
          <a:xfrm>
            <a:off x="6410595" y="-4122792"/>
            <a:ext cx="1221809"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8</a:t>
            </a:r>
            <a:endParaRPr lang="en-US" sz="3200" dirty="0">
              <a:solidFill>
                <a:srgbClr val="FF0000"/>
              </a:solidFill>
            </a:endParaRPr>
          </a:p>
        </p:txBody>
      </p:sp>
      <p:sp>
        <p:nvSpPr>
          <p:cNvPr id="10" name="Rectangle 9"/>
          <p:cNvSpPr/>
          <p:nvPr/>
        </p:nvSpPr>
        <p:spPr>
          <a:xfrm>
            <a:off x="-140387" y="3082143"/>
            <a:ext cx="3372718" cy="584775"/>
          </a:xfrm>
          <a:prstGeom prst="rect">
            <a:avLst/>
          </a:prstGeom>
        </p:spPr>
        <p:txBody>
          <a:bodyPr wrap="none">
            <a:spAutoFit/>
          </a:bodyPr>
          <a:lstStyle/>
          <a:p>
            <a:pPr marL="629920" marR="0" algn="ctr">
              <a:spcBef>
                <a:spcPts val="0"/>
              </a:spcBef>
              <a:spcAft>
                <a:spcPts val="1200"/>
              </a:spcAft>
            </a:pPr>
            <a:r>
              <a:rPr lang="en-US" sz="3200" b="1" dirty="0" err="1">
                <a:solidFill>
                  <a:srgbClr val="0000FF"/>
                </a:solidFill>
                <a:latin typeface="Times New Roman" panose="02020603050405020304" pitchFamily="18" charset="0"/>
                <a:ea typeface="Times New Roman" panose="02020603050405020304" pitchFamily="18" charset="0"/>
              </a:rPr>
              <a:t>Lời</a:t>
            </a:r>
            <a:r>
              <a:rPr lang="en-US" sz="3200" dirty="0">
                <a:solidFill>
                  <a:srgbClr val="0000FF"/>
                </a:solidFill>
                <a:latin typeface="Times New Roman" panose="02020603050405020304" pitchFamily="18" charset="0"/>
                <a:ea typeface="Times New Roman" panose="02020603050405020304" pitchFamily="18" charset="0"/>
              </a:rPr>
              <a:t> </a:t>
            </a:r>
            <a:r>
              <a:rPr lang="en-US" sz="3200" b="1" dirty="0" err="1" smtClean="0">
                <a:solidFill>
                  <a:srgbClr val="0000FF"/>
                </a:solidFill>
                <a:latin typeface="Times New Roman" panose="02020603050405020304" pitchFamily="18" charset="0"/>
                <a:ea typeface="Times New Roman" panose="02020603050405020304" pitchFamily="18" charset="0"/>
              </a:rPr>
              <a:t>giải</a:t>
            </a:r>
            <a:r>
              <a:rPr lang="vi-VN" sz="3200" b="1" dirty="0" smtClean="0">
                <a:solidFill>
                  <a:srgbClr val="0000FF"/>
                </a:solidFill>
                <a:latin typeface="Times New Roman" panose="02020603050405020304" pitchFamily="18" charset="0"/>
                <a:ea typeface="Times New Roman" panose="02020603050405020304" pitchFamily="18" charset="0"/>
              </a:rPr>
              <a:t> ( </a:t>
            </a:r>
            <a:r>
              <a:rPr lang="vi-VN" sz="3200" b="1" i="1" dirty="0" smtClean="0">
                <a:solidFill>
                  <a:srgbClr val="0000FF"/>
                </a:solidFill>
                <a:latin typeface="Times New Roman" panose="02020603050405020304" pitchFamily="18" charset="0"/>
                <a:ea typeface="Times New Roman" panose="02020603050405020304" pitchFamily="18" charset="0"/>
              </a:rPr>
              <a:t>tiếp</a:t>
            </a:r>
            <a:r>
              <a:rPr lang="vi-VN" sz="3200" b="1" dirty="0" smtClean="0">
                <a:solidFill>
                  <a:srgbClr val="0000FF"/>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
        <p:nvSpPr>
          <p:cNvPr id="11" name="Rectangle 10"/>
          <p:cNvSpPr/>
          <p:nvPr/>
        </p:nvSpPr>
        <p:spPr>
          <a:xfrm>
            <a:off x="0" y="0"/>
            <a:ext cx="1221809"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rPr>
              <a:t> 8</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1545972" y="-1627"/>
                <a:ext cx="6167329" cy="523220"/>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rPr>
                  <a:t>lăng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rPr>
                  <a:t> tam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𝐴</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𝐵</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𝐶</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Times New Roman" panose="02020603050405020304" pitchFamily="18" charset="0"/>
                    <a:ea typeface="Times New Roman" panose="02020603050405020304" pitchFamily="18" charset="0"/>
                  </a:rPr>
                  <a:t>. </a:t>
                </a:r>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1545972" y="-1627"/>
                <a:ext cx="6167329" cy="523220"/>
              </a:xfrm>
              <a:prstGeom prst="rect">
                <a:avLst/>
              </a:prstGeom>
              <a:blipFill rotWithShape="0">
                <a:blip r:embed="rId6"/>
                <a:stretch>
                  <a:fillRect l="-2077" t="-13953" r="-1088"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6314" y="522209"/>
                <a:ext cx="11799518" cy="1138004"/>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𝑁</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𝑃</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𝑄</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𝐴𝐴</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𝐵𝐵</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𝐶𝐶</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𝐵</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𝐶</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𝐴𝑀</m:t>
                        </m:r>
                      </m:num>
                      <m:den>
                        <m:r>
                          <a:rPr lang="en-US" sz="2800" i="1">
                            <a:latin typeface="Cambria Math" panose="02040503050406030204" pitchFamily="18" charset="0"/>
                            <a:ea typeface="Calibri" panose="020F0502020204030204" pitchFamily="34" charset="0"/>
                            <a:cs typeface="Times New Roman" panose="02020603050405020304" pitchFamily="18" charset="0"/>
                          </a:rPr>
                          <m:t>𝐴𝐴</m:t>
                        </m:r>
                        <m:r>
                          <a:rPr lang="en-US" sz="2800" i="1">
                            <a:latin typeface="Cambria Math" panose="02040503050406030204" pitchFamily="18" charset="0"/>
                            <a:ea typeface="Calibri" panose="020F0502020204030204" pitchFamily="34" charset="0"/>
                            <a:cs typeface="Times New Roman" panose="02020603050405020304" pitchFamily="18" charset="0"/>
                          </a:rPr>
                          <m:t>′</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𝐵𝑁</m:t>
                        </m:r>
                      </m:num>
                      <m:den>
                        <m:r>
                          <a:rPr lang="en-US" sz="2800" i="1">
                            <a:latin typeface="Cambria Math" panose="02040503050406030204" pitchFamily="18" charset="0"/>
                            <a:ea typeface="Calibri" panose="020F0502020204030204" pitchFamily="34" charset="0"/>
                            <a:cs typeface="Times New Roman" panose="02020603050405020304" pitchFamily="18" charset="0"/>
                          </a:rPr>
                          <m:t>𝐵𝐵</m:t>
                        </m:r>
                        <m:r>
                          <a:rPr lang="en-US" sz="2800" i="1">
                            <a:latin typeface="Cambria Math" panose="02040503050406030204" pitchFamily="18" charset="0"/>
                            <a:ea typeface="Calibri" panose="020F0502020204030204" pitchFamily="34" charset="0"/>
                            <a:cs typeface="Times New Roman" panose="02020603050405020304" pitchFamily="18" charset="0"/>
                          </a:rPr>
                          <m:t>′</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𝐶</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𝑄</m:t>
                        </m:r>
                      </m:num>
                      <m:den>
                        <m:r>
                          <a:rPr lang="en-US" sz="2800" i="1">
                            <a:latin typeface="Cambria Math" panose="02040503050406030204" pitchFamily="18" charset="0"/>
                            <a:ea typeface="Calibri" panose="020F0502020204030204" pitchFamily="34" charset="0"/>
                            <a:cs typeface="Times New Roman" panose="02020603050405020304" pitchFamily="18" charset="0"/>
                          </a:rPr>
                          <m:t>𝐵</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𝐶</m:t>
                        </m:r>
                        <m:r>
                          <a:rPr lang="en-US" sz="2800" i="1">
                            <a:latin typeface="Cambria Math" panose="02040503050406030204" pitchFamily="18" charset="0"/>
                            <a:ea typeface="Calibri" panose="020F0502020204030204" pitchFamily="34" charset="0"/>
                            <a:cs typeface="Times New Roman" panose="02020603050405020304" pitchFamily="18" charset="0"/>
                          </a:rPr>
                          <m:t>′</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2800" dirty="0">
                    <a:latin typeface="Times New Roman" panose="02020603050405020304" pitchFamily="18" charset="0"/>
                    <a:ea typeface="Times New Roman" panose="02020603050405020304" pitchFamily="18" charset="0"/>
                  </a:rPr>
                  <a:t>. </a:t>
                </a:r>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236314" y="522209"/>
                <a:ext cx="11799518" cy="1138004"/>
              </a:xfrm>
              <a:prstGeom prst="rect">
                <a:avLst/>
              </a:prstGeom>
              <a:blipFill rotWithShape="0">
                <a:blip r:embed="rId7"/>
                <a:stretch>
                  <a:fillRect l="-1085" t="-5914" b="-5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6314" y="1809677"/>
                <a:ext cx="11899725" cy="523220"/>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latin typeface="Cambria Math" panose="02040503050406030204" pitchFamily="18" charset="0"/>
                            <a:ea typeface="Calibri" panose="020F0502020204030204" pitchFamily="34" charset="0"/>
                            <a:cs typeface="Times New Roman" panose="02020603050405020304" pitchFamily="18" charset="0"/>
                          </a:rPr>
                          <m:t>1</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𝑉</m:t>
                        </m:r>
                      </m:e>
                      <m:sub>
                        <m:r>
                          <a:rPr lang="en-US" sz="28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𝑀𝑁𝑃𝑄</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trụ</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𝐴</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𝐵</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𝐶</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Times New Roman" panose="02020603050405020304" pitchFamily="18" charset="0"/>
                    <a:ea typeface="Times New Roman" panose="02020603050405020304" pitchFamily="18" charset="0"/>
                  </a:rPr>
                  <a:t>.</a:t>
                </a:r>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236314" y="1809677"/>
                <a:ext cx="11899725" cy="523220"/>
              </a:xfrm>
              <a:prstGeom prst="rect">
                <a:avLst/>
              </a:prstGeom>
              <a:blipFill rotWithShape="0">
                <a:blip r:embed="rId8"/>
                <a:stretch>
                  <a:fillRect l="-1076" t="-13953"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5950" y="2244576"/>
                <a:ext cx="11413886" cy="755271"/>
              </a:xfrm>
              <a:prstGeom prst="rect">
                <a:avLst/>
              </a:prstGeom>
            </p:spPr>
            <p:txBody>
              <a:bodyPr wrap="square">
                <a:spAutoFit/>
              </a:bodyPr>
              <a:lstStyle/>
              <a:p>
                <a:pPr marL="629920" marR="0" algn="just">
                  <a:spcBef>
                    <a:spcPts val="0"/>
                  </a:spcBef>
                  <a:spcAft>
                    <a:spcPts val="0"/>
                  </a:spcAft>
                  <a:tabLst>
                    <a:tab pos="2160270" algn="l"/>
                    <a:tab pos="3599815" algn="l"/>
                    <a:tab pos="5039995" algn="l"/>
                  </a:tabLst>
                </a:pPr>
                <a:r>
                  <a:rPr lang="en-US" sz="2800" b="1" dirty="0" smtClean="0">
                    <a:solidFill>
                      <a:srgbClr val="000099"/>
                    </a:solidFill>
                    <a:latin typeface="Times New Roman" panose="02020603050405020304" pitchFamily="18" charset="0"/>
                    <a:ea typeface="Times New Roman" panose="02020603050405020304" pitchFamily="18" charset="0"/>
                  </a:rPr>
                  <a:t>A.</a:t>
                </a:r>
                <a:r>
                  <a:rPr lang="en-US" sz="2800" dirty="0" smtClean="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1</m:t>
                            </m:r>
                          </m:sub>
                        </m:sSub>
                      </m:num>
                      <m:den>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2</m:t>
                            </m:r>
                          </m:sub>
                        </m:sSub>
                      </m:den>
                    </m:f>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11</m:t>
                        </m:r>
                      </m:num>
                      <m:den>
                        <m:r>
                          <a:rPr lang="en-US" sz="2800" i="1">
                            <a:latin typeface="Cambria Math" panose="02040503050406030204" pitchFamily="18" charset="0"/>
                            <a:ea typeface="Times New Roman" panose="02020603050405020304" pitchFamily="18" charset="0"/>
                          </a:rPr>
                          <m:t>30</m:t>
                        </m:r>
                      </m:den>
                    </m:f>
                  </m:oMath>
                </a14:m>
                <a:r>
                  <a:rPr lang="en-US" sz="2800" dirty="0">
                    <a:latin typeface="Times New Roman" panose="02020603050405020304" pitchFamily="18" charset="0"/>
                    <a:ea typeface="Times New Roman" panose="02020603050405020304" pitchFamily="18" charset="0"/>
                  </a:rPr>
                  <a:t>.</a:t>
                </a:r>
                <a:r>
                  <a:rPr lang="en-US" sz="2800" b="1" dirty="0">
                    <a:solidFill>
                      <a:srgbClr val="470DD7"/>
                    </a:solidFill>
                    <a:latin typeface="Times New Roman" panose="02020603050405020304" pitchFamily="18" charset="0"/>
                    <a:ea typeface="Times New Roman" panose="02020603050405020304" pitchFamily="18" charset="0"/>
                  </a:rPr>
                  <a:t>	</a:t>
                </a:r>
                <a:r>
                  <a:rPr lang="en-US" sz="2800" b="1" dirty="0">
                    <a:solidFill>
                      <a:srgbClr val="0000FF"/>
                    </a:solidFill>
                    <a:latin typeface="Times New Roman" panose="02020603050405020304" pitchFamily="18" charset="0"/>
                    <a:ea typeface="Times New Roman" panose="02020603050405020304" pitchFamily="18" charset="0"/>
                  </a:rPr>
                  <a:t>B.</a:t>
                </a:r>
                <a:r>
                  <a:rPr lang="en-US" sz="28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ea typeface="Times New Roman" panose="02020603050405020304" pitchFamily="18" charset="0"/>
                          </a:rPr>
                        </m:ctrlPr>
                      </m:fPr>
                      <m:num>
                        <m:sSub>
                          <m:sSubPr>
                            <m:ctrlPr>
                              <a:rPr lang="en-US" sz="2800" i="1">
                                <a:solidFill>
                                  <a:schemeClr val="tx1"/>
                                </a:solidFill>
                                <a:latin typeface="Cambria Math" panose="02040503050406030204" pitchFamily="18" charset="0"/>
                                <a:ea typeface="Times New Roman" panose="02020603050405020304" pitchFamily="18" charset="0"/>
                              </a:rPr>
                            </m:ctrlPr>
                          </m:sSubPr>
                          <m:e>
                            <m:r>
                              <a:rPr lang="en-US" sz="2800" i="1">
                                <a:solidFill>
                                  <a:schemeClr val="tx1"/>
                                </a:solidFill>
                                <a:latin typeface="Cambria Math" panose="02040503050406030204" pitchFamily="18" charset="0"/>
                                <a:ea typeface="Times New Roman" panose="02020603050405020304" pitchFamily="18" charset="0"/>
                              </a:rPr>
                              <m:t>𝑉</m:t>
                            </m:r>
                          </m:e>
                          <m:sub>
                            <m:r>
                              <a:rPr lang="en-US" sz="2800" i="1">
                                <a:solidFill>
                                  <a:schemeClr val="tx1"/>
                                </a:solidFill>
                                <a:latin typeface="Cambria Math" panose="02040503050406030204" pitchFamily="18" charset="0"/>
                                <a:ea typeface="Times New Roman" panose="02020603050405020304" pitchFamily="18" charset="0"/>
                              </a:rPr>
                              <m:t>1</m:t>
                            </m:r>
                          </m:sub>
                        </m:sSub>
                      </m:num>
                      <m:den>
                        <m:sSub>
                          <m:sSubPr>
                            <m:ctrlPr>
                              <a:rPr lang="en-US" sz="2800" i="1">
                                <a:solidFill>
                                  <a:schemeClr val="tx1"/>
                                </a:solidFill>
                                <a:latin typeface="Cambria Math" panose="02040503050406030204" pitchFamily="18" charset="0"/>
                                <a:ea typeface="Times New Roman" panose="02020603050405020304" pitchFamily="18" charset="0"/>
                              </a:rPr>
                            </m:ctrlPr>
                          </m:sSubPr>
                          <m:e>
                            <m:r>
                              <a:rPr lang="en-US" sz="2800" i="1">
                                <a:solidFill>
                                  <a:schemeClr val="tx1"/>
                                </a:solidFill>
                                <a:latin typeface="Cambria Math" panose="02040503050406030204" pitchFamily="18" charset="0"/>
                                <a:ea typeface="Times New Roman" panose="02020603050405020304" pitchFamily="18" charset="0"/>
                              </a:rPr>
                              <m:t>𝑉</m:t>
                            </m:r>
                          </m:e>
                          <m:sub>
                            <m:r>
                              <a:rPr lang="en-US" sz="2800" i="1">
                                <a:solidFill>
                                  <a:schemeClr val="tx1"/>
                                </a:solidFill>
                                <a:latin typeface="Cambria Math" panose="02040503050406030204" pitchFamily="18" charset="0"/>
                                <a:ea typeface="Times New Roman" panose="02020603050405020304" pitchFamily="18" charset="0"/>
                              </a:rPr>
                              <m:t>2</m:t>
                            </m:r>
                          </m:sub>
                        </m:sSub>
                      </m:den>
                    </m:f>
                    <m:r>
                      <a:rPr lang="en-US" sz="2800" i="1">
                        <a:solidFill>
                          <a:schemeClr val="tx1"/>
                        </a:solidFill>
                        <a:latin typeface="Cambria Math" panose="02040503050406030204" pitchFamily="18" charset="0"/>
                        <a:ea typeface="Times New Roman" panose="02020603050405020304" pitchFamily="18" charset="0"/>
                      </a:rPr>
                      <m:t>=</m:t>
                    </m:r>
                    <m:f>
                      <m:fPr>
                        <m:ctrlPr>
                          <a:rPr lang="en-US" sz="2800" i="1">
                            <a:solidFill>
                              <a:schemeClr val="tx1"/>
                            </a:solidFill>
                            <a:latin typeface="Cambria Math" panose="02040503050406030204" pitchFamily="18" charset="0"/>
                            <a:ea typeface="Times New Roman" panose="02020603050405020304" pitchFamily="18" charset="0"/>
                          </a:rPr>
                        </m:ctrlPr>
                      </m:fPr>
                      <m:num>
                        <m:r>
                          <a:rPr lang="en-US" sz="2800" i="1">
                            <a:solidFill>
                              <a:schemeClr val="tx1"/>
                            </a:solidFill>
                            <a:latin typeface="Cambria Math" panose="02040503050406030204" pitchFamily="18" charset="0"/>
                            <a:ea typeface="Times New Roman" panose="02020603050405020304" pitchFamily="18" charset="0"/>
                          </a:rPr>
                          <m:t>11</m:t>
                        </m:r>
                      </m:num>
                      <m:den>
                        <m:r>
                          <a:rPr lang="en-US" sz="2800" i="1">
                            <a:solidFill>
                              <a:schemeClr val="tx1"/>
                            </a:solidFill>
                            <a:latin typeface="Cambria Math" panose="02040503050406030204" pitchFamily="18" charset="0"/>
                            <a:ea typeface="Times New Roman" panose="02020603050405020304" pitchFamily="18" charset="0"/>
                          </a:rPr>
                          <m:t>45</m:t>
                        </m:r>
                      </m:den>
                    </m:f>
                  </m:oMath>
                </a14:m>
                <a:r>
                  <a:rPr lang="en-US" sz="2800" dirty="0" smtClean="0">
                    <a:solidFill>
                      <a:schemeClr val="tx1"/>
                    </a:solidFill>
                    <a:latin typeface="Times New Roman" panose="02020603050405020304" pitchFamily="18" charset="0"/>
                    <a:ea typeface="Times New Roman" panose="02020603050405020304" pitchFamily="18" charset="0"/>
                  </a:rPr>
                  <a: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     </a:t>
                </a:r>
                <a:r>
                  <a:rPr lang="en-US" sz="2800" b="1" dirty="0" smtClean="0">
                    <a:solidFill>
                      <a:srgbClr val="000099"/>
                    </a:solidFill>
                    <a:latin typeface="Times New Roman" panose="02020603050405020304" pitchFamily="18" charset="0"/>
                    <a:ea typeface="Times New Roman" panose="02020603050405020304" pitchFamily="18" charset="0"/>
                  </a:rPr>
                  <a:t>C</a:t>
                </a:r>
                <a:r>
                  <a:rPr lang="en-US" sz="2800" b="1" dirty="0">
                    <a:solidFill>
                      <a:srgbClr val="000099"/>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1</m:t>
                            </m:r>
                          </m:sub>
                        </m:sSub>
                      </m:num>
                      <m:den>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2</m:t>
                            </m:r>
                          </m:sub>
                        </m:sSub>
                      </m:den>
                    </m:f>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19</m:t>
                        </m:r>
                      </m:num>
                      <m:den>
                        <m:r>
                          <a:rPr lang="en-US" sz="2800" i="1">
                            <a:latin typeface="Cambria Math" panose="02040503050406030204" pitchFamily="18" charset="0"/>
                            <a:ea typeface="Times New Roman" panose="02020603050405020304" pitchFamily="18" charset="0"/>
                          </a:rPr>
                          <m:t>45</m:t>
                        </m:r>
                      </m:den>
                    </m:f>
                  </m:oMath>
                </a14:m>
                <a:r>
                  <a:rPr lang="en-US" sz="2800" dirty="0" smtClean="0">
                    <a:latin typeface="Times New Roman" panose="02020603050405020304" pitchFamily="18" charset="0"/>
                    <a:ea typeface="Times New Roman" panose="02020603050405020304" pitchFamily="18" charset="0"/>
                  </a:rPr>
                  <a:t>.</a:t>
                </a:r>
                <a:r>
                  <a:rPr lang="en-US" sz="2800" b="1" dirty="0">
                    <a:solidFill>
                      <a:srgbClr val="470DD7"/>
                    </a:solidFill>
                    <a:latin typeface="Times New Roman" panose="02020603050405020304" pitchFamily="18" charset="0"/>
                    <a:ea typeface="Times New Roman" panose="02020603050405020304" pitchFamily="18" charset="0"/>
                  </a:rPr>
                  <a:t>	</a:t>
                </a:r>
                <a:r>
                  <a:rPr lang="en-US" sz="2800" b="1" dirty="0" smtClean="0">
                    <a:solidFill>
                      <a:srgbClr val="470DD7"/>
                    </a:solidFill>
                    <a:latin typeface="Times New Roman" panose="02020603050405020304" pitchFamily="18" charset="0"/>
                    <a:ea typeface="Times New Roman" panose="02020603050405020304" pitchFamily="18" charset="0"/>
                  </a:rPr>
                  <a:t>   </a:t>
                </a:r>
                <a:r>
                  <a:rPr lang="en-US" sz="2800" b="1" dirty="0" smtClean="0">
                    <a:solidFill>
                      <a:srgbClr val="000099"/>
                    </a:solidFill>
                    <a:latin typeface="Times New Roman" panose="02020603050405020304" pitchFamily="18" charset="0"/>
                    <a:ea typeface="Times New Roman" panose="02020603050405020304" pitchFamily="18" charset="0"/>
                  </a:rPr>
                  <a:t>D</a:t>
                </a:r>
                <a:r>
                  <a:rPr lang="en-US" sz="2800" b="1" dirty="0">
                    <a:solidFill>
                      <a:srgbClr val="000099"/>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1</m:t>
                            </m:r>
                          </m:sub>
                        </m:sSub>
                      </m:num>
                      <m:den>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𝑉</m:t>
                            </m:r>
                          </m:e>
                          <m:sub>
                            <m:r>
                              <a:rPr lang="en-US" sz="2800" i="1">
                                <a:latin typeface="Cambria Math" panose="02040503050406030204" pitchFamily="18" charset="0"/>
                                <a:ea typeface="Times New Roman" panose="02020603050405020304" pitchFamily="18" charset="0"/>
                              </a:rPr>
                              <m:t>2</m:t>
                            </m:r>
                          </m:sub>
                        </m:sSub>
                      </m:den>
                    </m:f>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22</m:t>
                        </m:r>
                      </m:num>
                      <m:den>
                        <m:r>
                          <a:rPr lang="en-US" sz="2800" i="1">
                            <a:latin typeface="Cambria Math" panose="02040503050406030204" pitchFamily="18" charset="0"/>
                            <a:ea typeface="Times New Roman" panose="02020603050405020304" pitchFamily="18" charset="0"/>
                          </a:rPr>
                          <m:t>45</m:t>
                        </m:r>
                      </m:den>
                    </m:f>
                  </m:oMath>
                </a14:m>
                <a:r>
                  <a:rPr lang="en-US" sz="2800" dirty="0">
                    <a:latin typeface="Times New Roman" panose="02020603050405020304" pitchFamily="18" charset="0"/>
                    <a:ea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495950" y="2244576"/>
                <a:ext cx="11413886" cy="755271"/>
              </a:xfrm>
              <a:prstGeom prst="rect">
                <a:avLst/>
              </a:prstGeom>
              <a:blipFill rotWithShape="0">
                <a:blip r:embed="rId9"/>
                <a:stretch>
                  <a:fillRect b="-2419"/>
                </a:stretch>
              </a:blipFill>
            </p:spPr>
            <p:txBody>
              <a:bodyPr/>
              <a:lstStyle/>
              <a:p>
                <a:r>
                  <a:rPr lang="en-US">
                    <a:noFill/>
                  </a:rPr>
                  <a:t> </a:t>
                </a:r>
              </a:p>
            </p:txBody>
          </p:sp>
        </mc:Fallback>
      </mc:AlternateContent>
      <p:sp>
        <p:nvSpPr>
          <p:cNvPr id="16" name="Oval 15"/>
          <p:cNvSpPr/>
          <p:nvPr/>
        </p:nvSpPr>
        <p:spPr>
          <a:xfrm>
            <a:off x="3953230" y="2332897"/>
            <a:ext cx="676406" cy="549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a:hlinkClick r:id="rId10"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20" name="Right Arrow 19">
            <a:hlinkClick r:id="rId11"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0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37994" y="-21919"/>
                <a:ext cx="11448789" cy="3339247"/>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9.</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𝑎</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𝑃</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𝑃</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𝐵𝐶𝐷</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𝛼</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thỏa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mãn</a:t>
                </a:r>
                <a:r>
                  <a:rPr lang="en-US" sz="3200" dirty="0">
                    <a:latin typeface="Times New Roman" pitchFamily="18" charset="0"/>
                    <a:cs typeface="Times New Roman" pitchFamily="18" charset="0"/>
                  </a:rPr>
                  <a:t> </a:t>
                </a:r>
                <a14:m>
                  <m:oMath xmlns:m="http://schemas.openxmlformats.org/officeDocument/2006/math">
                    <m:func>
                      <m:funcPr>
                        <m:ctrlPr>
                          <a:rPr lang="en-US" sz="3200" i="1">
                            <a:latin typeface="Cambria Math" panose="02040503050406030204" pitchFamily="18" charset="0"/>
                          </a:rPr>
                        </m:ctrlPr>
                      </m:funcPr>
                      <m:fName>
                        <m:r>
                          <a:rPr lang="en-US" sz="3200" i="1">
                            <a:latin typeface="Cambria Math"/>
                          </a:rPr>
                          <m:t>𝑡𝑎𝑛</m:t>
                        </m:r>
                      </m:fName>
                      <m:e>
                        <m:r>
                          <a:rPr lang="en-US" sz="3200" i="1">
                            <a:latin typeface="Cambria Math"/>
                          </a:rPr>
                          <m:t>𝛼</m:t>
                        </m:r>
                      </m:e>
                    </m:func>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7</m:t>
                        </m:r>
                      </m:den>
                    </m:f>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𝐵𝐶𝐷𝐸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den>
                    </m:f>
                  </m:oMath>
                </a14:m>
                <a:r>
                  <a:rPr lang="en-US" sz="3200" dirty="0">
                    <a:latin typeface="Times New Roman" pitchFamily="18" charset="0"/>
                    <a:cs typeface="Times New Roman" pitchFamily="18" charset="0"/>
                  </a:rPr>
                  <a:t>.</a:t>
                </a:r>
                <a:r>
                  <a:rPr lang="en-US" sz="3200" b="1" dirty="0">
                    <a:solidFill>
                      <a:srgbClr val="091EB7"/>
                    </a:solidFill>
                    <a:latin typeface="Times New Roman" pitchFamily="18" charset="0"/>
                    <a:cs typeface="Times New Roman" pitchFamily="18" charset="0"/>
                  </a:rPr>
                  <a:t> </a:t>
                </a:r>
              </a:p>
              <a:p>
                <a:pPr algn="just"/>
                <a:r>
                  <a:rPr lang="en-US" sz="3200" b="1" dirty="0">
                    <a:solidFill>
                      <a:srgbClr val="091EB7"/>
                    </a:solidFill>
                    <a:latin typeface="Times New Roman" pitchFamily="18" charset="0"/>
                    <a:cs typeface="Times New Roman" pitchFamily="18" charset="0"/>
                  </a:rPr>
                  <a:t>	A.</a:t>
                </a:r>
                <a:r>
                  <a:rPr lang="en-US" sz="3200" b="1" dirty="0">
                    <a:solidFill>
                      <a:schemeClr val="tx2">
                        <a:lumMod val="50000"/>
                      </a:schemeClr>
                    </a:solidFill>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𝟖</m:t>
                        </m:r>
                      </m:den>
                    </m:f>
                    <m:r>
                      <a:rPr lang="en-US" sz="3200" b="1" i="1">
                        <a:latin typeface="Cambria Math"/>
                      </a:rPr>
                      <m:t>⋅</m:t>
                    </m:r>
                  </m:oMath>
                </a14:m>
                <a:r>
                  <a:rPr lang="en-US" sz="3200" b="1" dirty="0">
                    <a:latin typeface="Times New Roman" pitchFamily="18" charset="0"/>
                    <a:cs typeface="Times New Roman" pitchFamily="18" charset="0"/>
                  </a:rPr>
                  <a:t>	</a:t>
                </a:r>
                <a:r>
                  <a:rPr lang="en-US" sz="3200" b="1" dirty="0">
                    <a:solidFill>
                      <a:schemeClr val="tx2">
                        <a:lumMod val="50000"/>
                      </a:schemeClr>
                    </a:solidFill>
                    <a:latin typeface="Times New Roman" pitchFamily="18" charset="0"/>
                    <a:cs typeface="Times New Roman" pitchFamily="18" charset="0"/>
                  </a:rPr>
                  <a:t>	</a:t>
                </a:r>
                <a:r>
                  <a:rPr lang="vi-VN" sz="3200" b="1" dirty="0" smtClean="0">
                    <a:solidFill>
                      <a:schemeClr val="tx2">
                        <a:lumMod val="50000"/>
                      </a:schemeClr>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solidFill>
                      <a:schemeClr val="tx2">
                        <a:lumMod val="50000"/>
                      </a:schemeClr>
                    </a:solidFill>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𝟖</m:t>
                        </m:r>
                      </m:den>
                    </m:f>
                    <m:r>
                      <a:rPr lang="en-US" sz="3200" b="1" i="1">
                        <a:latin typeface="Cambria Math"/>
                      </a:rPr>
                      <m:t>⋅</m:t>
                    </m:r>
                  </m:oMath>
                </a14:m>
                <a:r>
                  <a:rPr lang="en-US" sz="3200" b="1" dirty="0">
                    <a:latin typeface="Times New Roman" pitchFamily="18" charset="0"/>
                    <a:cs typeface="Times New Roman" pitchFamily="18" charset="0"/>
                  </a:rPr>
                  <a:t>	</a:t>
                </a:r>
                <a:r>
                  <a:rPr lang="en-US" sz="3200" b="1" dirty="0">
                    <a:solidFill>
                      <a:schemeClr val="tx2">
                        <a:lumMod val="50000"/>
                      </a:schemeClr>
                    </a:solidFill>
                    <a:latin typeface="Times New Roman" pitchFamily="18" charset="0"/>
                    <a:cs typeface="Times New Roman" pitchFamily="18" charset="0"/>
                  </a:rPr>
                  <a:t>	</a:t>
                </a:r>
                <a:r>
                  <a:rPr lang="vi-VN" sz="3200" b="1" dirty="0" smtClean="0">
                    <a:solidFill>
                      <a:schemeClr val="tx2">
                        <a:lumMod val="50000"/>
                      </a:schemeClr>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𝟓</m:t>
                        </m:r>
                      </m:den>
                    </m:f>
                    <m:r>
                      <a:rPr lang="en-US" sz="3200" b="1" i="1">
                        <a:latin typeface="Cambria Math"/>
                      </a:rPr>
                      <m:t>⋅</m:t>
                    </m:r>
                  </m:oMath>
                </a14:m>
                <a:r>
                  <a:rPr lang="en-US" sz="3200" b="1" dirty="0">
                    <a:latin typeface="Times New Roman" pitchFamily="18" charset="0"/>
                    <a:cs typeface="Times New Roman" pitchFamily="18" charset="0"/>
                  </a:rPr>
                  <a:t>	</a:t>
                </a:r>
                <a:r>
                  <a:rPr lang="en-US" sz="3200" b="1" dirty="0">
                    <a:solidFill>
                      <a:schemeClr val="tx2">
                        <a:lumMod val="50000"/>
                      </a:schemeClr>
                    </a:solidFill>
                    <a:latin typeface="Times New Roman" pitchFamily="18" charset="0"/>
                    <a:cs typeface="Times New Roman" pitchFamily="18" charset="0"/>
                  </a:rPr>
                  <a:t>	</a:t>
                </a:r>
                <a:r>
                  <a:rPr lang="vi-VN" sz="3200" b="1" dirty="0" smtClean="0">
                    <a:solidFill>
                      <a:schemeClr val="tx2">
                        <a:lumMod val="50000"/>
                      </a:schemeClr>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a:rPr>
                          <m:t>𝟓</m:t>
                        </m:r>
                      </m:num>
                      <m:den>
                        <m:r>
                          <a:rPr lang="en-US" sz="3200" b="1" i="1">
                            <a:latin typeface="Cambria Math"/>
                          </a:rPr>
                          <m:t>𝟖</m:t>
                        </m:r>
                      </m:den>
                    </m:f>
                    <m:r>
                      <a:rPr lang="en-US" sz="3200" b="1" i="1">
                        <a:latin typeface="Cambria Math"/>
                      </a:rPr>
                      <m:t>⋅</m:t>
                    </m:r>
                  </m:oMath>
                </a14:m>
                <a:endParaRPr lang="en-US" sz="3200" dirty="0">
                  <a:solidFill>
                    <a:schemeClr val="tx2">
                      <a:lumMod val="50000"/>
                    </a:schemeClr>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7994" y="-21919"/>
                <a:ext cx="11448789" cy="3339247"/>
              </a:xfrm>
              <a:prstGeom prst="rect">
                <a:avLst/>
              </a:prstGeom>
              <a:blipFill rotWithShape="0">
                <a:blip r:embed="rId2"/>
                <a:stretch>
                  <a:fillRect l="-1331" t="-2555" r="-1384" b="-1642"/>
                </a:stretch>
              </a:blipFill>
            </p:spPr>
            <p:txBody>
              <a:bodyPr/>
              <a:lstStyle/>
              <a:p>
                <a:r>
                  <a:rPr lang="en-US">
                    <a:noFill/>
                  </a:rPr>
                  <a:t> </a:t>
                </a:r>
              </a:p>
            </p:txBody>
          </p:sp>
        </mc:Fallback>
      </mc:AlternateContent>
      <p:sp>
        <p:nvSpPr>
          <p:cNvPr id="4" name="Rectangle 3"/>
          <p:cNvSpPr/>
          <p:nvPr/>
        </p:nvSpPr>
        <p:spPr>
          <a:xfrm>
            <a:off x="237994" y="3317328"/>
            <a:ext cx="1643399" cy="584775"/>
          </a:xfrm>
          <a:prstGeom prst="rect">
            <a:avLst/>
          </a:prstGeom>
        </p:spPr>
        <p:txBody>
          <a:bodyPr wrap="none">
            <a:spAutoFit/>
          </a:bodyPr>
          <a:lstStyle/>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r>
              <a:rPr lang="en-US" sz="3200" b="1" dirty="0">
                <a:solidFill>
                  <a:srgbClr val="091EB7"/>
                </a:solidFill>
                <a:latin typeface="Times New Roman" pitchFamily="18" charset="0"/>
                <a:cs typeface="Times New Roman" pitchFamily="18" charset="0"/>
              </a:rPr>
              <a:t> </a:t>
            </a:r>
            <a:endParaRPr lang="en-US" sz="3200" dirty="0">
              <a:solidFill>
                <a:srgbClr val="091EB7"/>
              </a:solidFill>
              <a:latin typeface="Times New Roman" pitchFamily="18" charset="0"/>
              <a:cs typeface="Times New Roman" pitchFamily="18" charset="0"/>
            </a:endParaRPr>
          </a:p>
        </p:txBody>
      </p:sp>
      <p:sp>
        <p:nvSpPr>
          <p:cNvPr id="7" name="Left Arrow 6">
            <a:hlinkClick r:id="rId3"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8" name="Right Arrow 7">
            <a:hlinkClick r:id="rId4"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7848"/>
            <a:ext cx="1643399" cy="584775"/>
          </a:xfrm>
          <a:prstGeom prst="rect">
            <a:avLst/>
          </a:prstGeom>
        </p:spPr>
        <p:txBody>
          <a:bodyPr wrap="none">
            <a:spAutoFit/>
          </a:bodyPr>
          <a:lstStyle/>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r>
              <a:rPr lang="en-US" sz="3200" b="1" dirty="0">
                <a:solidFill>
                  <a:srgbClr val="091EB7"/>
                </a:solidFill>
                <a:latin typeface="Times New Roman" pitchFamily="18" charset="0"/>
                <a:cs typeface="Times New Roman" pitchFamily="18" charset="0"/>
              </a:rPr>
              <a:t> </a:t>
            </a:r>
            <a:endParaRPr lang="en-US" sz="3200" dirty="0">
              <a:solidFill>
                <a:srgbClr val="091EB7"/>
              </a:solidFill>
              <a:latin typeface="Times New Roman" pitchFamily="18" charset="0"/>
              <a:cs typeface="Times New Roman" pitchFamily="18" charset="0"/>
            </a:endParaRPr>
          </a:p>
        </p:txBody>
      </p:sp>
      <p:sp>
        <p:nvSpPr>
          <p:cNvPr id="5" name="Rectangle 4"/>
          <p:cNvSpPr/>
          <p:nvPr/>
        </p:nvSpPr>
        <p:spPr>
          <a:xfrm>
            <a:off x="0" y="-97273"/>
            <a:ext cx="1324402"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9.</a:t>
            </a:r>
            <a:endParaRPr lang="en-US" sz="3200" dirty="0"/>
          </a:p>
        </p:txBody>
      </p:sp>
      <mc:AlternateContent xmlns:mc="http://schemas.openxmlformats.org/markup-compatibility/2006" xmlns:a14="http://schemas.microsoft.com/office/drawing/2010/main">
        <mc:Choice Requires="a14">
          <p:sp>
            <p:nvSpPr>
              <p:cNvPr id="6" name="Rectangle 2"/>
              <p:cNvSpPr>
                <a:spLocks noChangeArrowheads="1"/>
              </p:cNvSpPr>
              <p:nvPr/>
            </p:nvSpPr>
            <p:spPr bwMode="auto">
              <a:xfrm>
                <a:off x="1741117" y="161717"/>
                <a:ext cx="9657567" cy="877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630238" algn="l"/>
                    <a:tab pos="2160588" algn="l"/>
                    <a:tab pos="3600450" algn="l"/>
                    <a:tab pos="5040313" algn="l"/>
                  </a:tabLst>
                </a:pPr>
                <a:r>
                  <a:rPr lang="en-US" sz="3200" dirty="0" err="1">
                    <a:latin typeface="Times New Roman" pitchFamily="18" charset="0"/>
                    <a:ea typeface="Calibri" pitchFamily="34" charset="0"/>
                    <a:cs typeface="Times New Roman" pitchFamily="18" charset="0"/>
                  </a:rPr>
                  <a:t>Vì</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ABCD</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tứ</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diện</a:t>
                </a:r>
                <a:r>
                  <a:rPr lang="en-US" sz="3200" dirty="0">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đều</a:t>
                </a:r>
                <a:r>
                  <a:rPr lang="vi-VN" sz="3200" dirty="0" smtClean="0">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nên</a:t>
                </a:r>
                <a:r>
                  <a:rPr lang="en-US" sz="3200" dirty="0" smtClean="0">
                    <a:latin typeface="Times New Roman" pitchFamily="18" charset="0"/>
                    <a:ea typeface="Calibri" pitchFamily="34"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𝐴𝐵𝐶𝐷</m:t>
                        </m:r>
                      </m:sub>
                    </m:sSub>
                    <m:r>
                      <a:rPr lang="en-US" sz="3200" i="1">
                        <a:latin typeface="Cambria Math"/>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a:rPr>
                              <m:t>𝑎</m:t>
                            </m:r>
                          </m:e>
                          <m:sup>
                            <m:r>
                              <a:rPr lang="en-US" sz="3200" i="1">
                                <a:latin typeface="Cambria Math"/>
                              </a:rPr>
                              <m:t>3</m:t>
                            </m:r>
                          </m:sup>
                        </m:sSup>
                        <m:r>
                          <a:rPr lang="en-US" sz="3200" i="1">
                            <a:latin typeface="Cambria Math"/>
                          </a:rPr>
                          <m:t>.</m:t>
                        </m:r>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12</m:t>
                        </m:r>
                      </m:den>
                    </m:f>
                    <m:r>
                      <a:rPr lang="en-US" sz="3200" i="1">
                        <a:latin typeface="Cambria Math"/>
                      </a:rPr>
                      <m:t>⋅</m:t>
                    </m:r>
                  </m:oMath>
                </a14:m>
                <a:endParaRPr lang="en-US" sz="3200" dirty="0">
                  <a:latin typeface="Times New Roman" pitchFamily="18" charset="0"/>
                  <a:cs typeface="Times New Roman" pitchFamily="18" charset="0"/>
                </a:endParaRPr>
              </a:p>
            </p:txBody>
          </p:sp>
        </mc:Choice>
        <mc:Fallback xmlns="">
          <p:sp>
            <p:nvSpPr>
              <p:cNvPr id="6" name="Rectangle 2"/>
              <p:cNvSpPr>
                <a:spLocks noRot="1" noChangeAspect="1" noMove="1" noResize="1" noEditPoints="1" noAdjustHandles="1" noChangeArrowheads="1" noChangeShapeType="1" noTextEdit="1"/>
              </p:cNvSpPr>
              <p:nvPr/>
            </p:nvSpPr>
            <p:spPr bwMode="auto">
              <a:xfrm>
                <a:off x="1741117" y="161717"/>
                <a:ext cx="9657567" cy="877035"/>
              </a:xfrm>
              <a:prstGeom prst="rect">
                <a:avLst/>
              </a:prstGeom>
              <a:blipFill rotWithShape="0">
                <a:blip r:embed="rId2"/>
                <a:stretch>
                  <a:fillRect l="-1641" b="-97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2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567" y="307848"/>
            <a:ext cx="2803744" cy="30309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184759" y="1020936"/>
                <a:ext cx="8610600" cy="31418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630238" algn="l"/>
                    <a:tab pos="2160588" algn="l"/>
                    <a:tab pos="3600450" algn="l"/>
                    <a:tab pos="5040313" algn="l"/>
                  </a:tabLst>
                </a:pPr>
                <a:r>
                  <a:rPr lang="en-US" sz="3200" dirty="0" err="1">
                    <a:latin typeface="Times New Roman" pitchFamily="18" charset="0"/>
                    <a:ea typeface="Calibri" pitchFamily="34" charset="0"/>
                    <a:cs typeface="Times New Roman" pitchFamily="18" charset="0"/>
                  </a:rPr>
                  <a:t>Gọi</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trọng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tâm</a:t>
                </a:r>
                <a:r>
                  <a:rPr lang="en-US" sz="3200" dirty="0">
                    <a:latin typeface="Times New Roman" pitchFamily="18" charset="0"/>
                    <a:ea typeface="Calibri" pitchFamily="34" charset="0"/>
                    <a:cs typeface="Times New Roman" pitchFamily="18" charset="0"/>
                  </a:rPr>
                  <a:t> tam </a:t>
                </a:r>
                <a:r>
                  <a:rPr lang="en-US" sz="3200" dirty="0" err="1">
                    <a:latin typeface="Times New Roman" pitchFamily="18" charset="0"/>
                    <a:ea typeface="Calibri" pitchFamily="34" charset="0"/>
                    <a:cs typeface="Times New Roman" pitchFamily="18" charset="0"/>
                  </a:rPr>
                  <a:t>giác</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BCD</a:t>
                </a:r>
                <a:r>
                  <a:rPr lang="en-US" sz="3200" dirty="0">
                    <a:latin typeface="Times New Roman" pitchFamily="18" charset="0"/>
                    <a:ea typeface="Calibri" pitchFamily="34" charset="0"/>
                    <a:cs typeface="Times New Roman" pitchFamily="18" charset="0"/>
                  </a:rPr>
                  <a:t>, </a:t>
                </a:r>
                <a:r>
                  <a:rPr lang="en-US" sz="3200" i="1" dirty="0" smtClean="0">
                    <a:latin typeface="Times New Roman" pitchFamily="18" charset="0"/>
                    <a:ea typeface="Calibri" pitchFamily="34" charset="0"/>
                    <a:cs typeface="Times New Roman" pitchFamily="18" charset="0"/>
                  </a:rPr>
                  <a:t>I</a:t>
                </a:r>
                <a:r>
                  <a:rPr lang="en-US" sz="3200" dirty="0" smtClean="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trung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điểm</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BC</a:t>
                </a:r>
                <a:r>
                  <a:rPr lang="en-US" sz="3200" dirty="0">
                    <a:latin typeface="Times New Roman" pitchFamily="18" charset="0"/>
                    <a:ea typeface="Calibri" pitchFamily="34" charset="0"/>
                    <a:cs typeface="Times New Roman" pitchFamily="18" charset="0"/>
                  </a:rPr>
                  <a:t>, </a:t>
                </a:r>
                <a:r>
                  <a:rPr lang="en-US" sz="3200" i="1" dirty="0" smtClean="0">
                    <a:latin typeface="Times New Roman" pitchFamily="18" charset="0"/>
                    <a:ea typeface="Calibri" pitchFamily="34" charset="0"/>
                    <a:cs typeface="Times New Roman" pitchFamily="18" charset="0"/>
                  </a:rPr>
                  <a:t>F</a:t>
                </a:r>
                <a:r>
                  <a:rPr lang="en-US" sz="3200" dirty="0" smtClean="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giao</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điểm</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của</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AG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và</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IE</a:t>
                </a:r>
                <a:r>
                  <a:rPr lang="en-US" sz="3200" dirty="0">
                    <a:latin typeface="Times New Roman" pitchFamily="18" charset="0"/>
                    <a:ea typeface="Calibri" pitchFamily="34" charset="0"/>
                    <a:cs typeface="Times New Roman" pitchFamily="18" charset="0"/>
                  </a:rPr>
                  <a:t>. </a:t>
                </a:r>
              </a:p>
              <a:p>
                <a:pPr algn="just" fontAlgn="base">
                  <a:spcBef>
                    <a:spcPct val="0"/>
                  </a:spcBef>
                  <a:spcAft>
                    <a:spcPct val="0"/>
                  </a:spcAft>
                  <a:tabLst>
                    <a:tab pos="630238" algn="l"/>
                    <a:tab pos="2160588" algn="l"/>
                    <a:tab pos="3600450" algn="l"/>
                    <a:tab pos="5040313" algn="l"/>
                  </a:tabLst>
                </a:pPr>
                <a:r>
                  <a:rPr lang="en-US" sz="3200" dirty="0" err="1">
                    <a:latin typeface="Times New Roman" pitchFamily="18" charset="0"/>
                    <a:ea typeface="Calibri" pitchFamily="34" charset="0"/>
                    <a:cs typeface="Times New Roman" pitchFamily="18" charset="0"/>
                  </a:rPr>
                  <a:t>Lấy</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điểm</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K</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trên</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EI</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sao</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cho</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GK</a:t>
                </a:r>
                <a:r>
                  <a:rPr lang="en-US" sz="3200" dirty="0">
                    <a:latin typeface="Times New Roman" pitchFamily="18" charset="0"/>
                    <a:ea typeface="Calibri" pitchFamily="34" charset="0"/>
                    <a:cs typeface="Times New Roman" pitchFamily="18" charset="0"/>
                  </a:rPr>
                  <a:t> song </a:t>
                </a:r>
                <a:r>
                  <a:rPr lang="en-US" sz="3200" dirty="0" err="1">
                    <a:latin typeface="Times New Roman" pitchFamily="18" charset="0"/>
                    <a:ea typeface="Calibri" pitchFamily="34" charset="0"/>
                    <a:cs typeface="Times New Roman" pitchFamily="18" charset="0"/>
                  </a:rPr>
                  <a:t>song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với</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AD</a:t>
                </a:r>
                <a:r>
                  <a:rPr lang="en-US" sz="3200" dirty="0">
                    <a:latin typeface="Times New Roman" pitchFamily="18" charset="0"/>
                    <a:ea typeface="Calibri" pitchFamily="34" charset="0"/>
                    <a:cs typeface="Times New Roman" pitchFamily="18" charset="0"/>
                  </a:rPr>
                  <a:t>.</a:t>
                </a:r>
                <a:endParaRPr lang="en-US" sz="600" dirty="0">
                  <a:latin typeface="Times New Roman" pitchFamily="18" charset="0"/>
                  <a:cs typeface="Times New Roman" pitchFamily="18" charset="0"/>
                </a:endParaRPr>
              </a:p>
              <a:p>
                <a:pPr algn="just" eaLnBrk="0" fontAlgn="base" hangingPunct="0">
                  <a:spcBef>
                    <a:spcPct val="0"/>
                  </a:spcBef>
                  <a:spcAft>
                    <a:spcPct val="0"/>
                  </a:spcAft>
                  <a:tabLst>
                    <a:tab pos="630238" algn="l"/>
                    <a:tab pos="2160588" algn="l"/>
                    <a:tab pos="3600450" algn="l"/>
                    <a:tab pos="5040313" algn="l"/>
                  </a:tabLst>
                </a:pPr>
                <a:r>
                  <a:rPr lang="en-US" sz="3200" dirty="0">
                    <a:latin typeface="Times New Roman" pitchFamily="18" charset="0"/>
                    <a:ea typeface="Calibri" pitchFamily="34" charset="0"/>
                    <a:cs typeface="Times New Roman" pitchFamily="18" charset="0"/>
                  </a:rPr>
                  <a:t>Do </a:t>
                </a:r>
                <a:r>
                  <a:rPr lang="en-US" sz="3200" i="1" dirty="0">
                    <a:latin typeface="Times New Roman" pitchFamily="18" charset="0"/>
                    <a:ea typeface="Calibri" pitchFamily="34" charset="0"/>
                    <a:cs typeface="Times New Roman" pitchFamily="18" charset="0"/>
                  </a:rPr>
                  <a:t>ABCD</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tứ</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diện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đều</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cạnh</a:t>
                </a:r>
                <a:r>
                  <a:rPr lang="en-US" sz="3200" dirty="0">
                    <a:latin typeface="Times New Roman" pitchFamily="18" charset="0"/>
                    <a:ea typeface="Calibri" pitchFamily="34" charset="0"/>
                    <a:cs typeface="Times New Roman" pitchFamily="18" charset="0"/>
                  </a:rPr>
                  <a:t> </a:t>
                </a:r>
                <a:r>
                  <a:rPr lang="en-US" sz="3200" i="1" dirty="0">
                    <a:latin typeface="Times New Roman" pitchFamily="18" charset="0"/>
                    <a:ea typeface="Calibri" pitchFamily="34" charset="0"/>
                    <a:cs typeface="Times New Roman" pitchFamily="18" charset="0"/>
                  </a:rPr>
                  <a:t>a</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nên</a:t>
                </a:r>
                <a:r>
                  <a:rPr lang="en-US" sz="3200" dirty="0">
                    <a:latin typeface="Times New Roman" pitchFamily="18" charset="0"/>
                    <a:ea typeface="Calibri" pitchFamily="34" charset="0"/>
                    <a:cs typeface="Times New Roman" pitchFamily="18" charset="0"/>
                  </a:rPr>
                  <a:t> </a:t>
                </a:r>
                <a14:m>
                  <m:oMath xmlns:m="http://schemas.openxmlformats.org/officeDocument/2006/math">
                    <m:r>
                      <a:rPr lang="en-US" sz="3200" i="1">
                        <a:latin typeface="Cambria Math"/>
                      </a:rPr>
                      <m:t>𝐺𝐼</m:t>
                    </m:r>
                    <m:r>
                      <a:rPr lang="en-US" sz="3200" i="1">
                        <a:latin typeface="Cambria Math"/>
                      </a:rPr>
                      <m:t>=</m:t>
                    </m:r>
                    <m:f>
                      <m:fPr>
                        <m:ctrlPr>
                          <a:rPr lang="en-US" sz="3200" i="1">
                            <a:latin typeface="Cambria Math" panose="02040503050406030204" pitchFamily="18" charset="0"/>
                          </a:rPr>
                        </m:ctrlPr>
                      </m:fPr>
                      <m:num>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3</m:t>
                            </m:r>
                          </m:e>
                        </m:rad>
                      </m:num>
                      <m:den>
                        <m:r>
                          <a:rPr lang="en-US" sz="3200" i="1">
                            <a:latin typeface="Cambria Math"/>
                          </a:rPr>
                          <m:t>6</m:t>
                        </m:r>
                      </m:den>
                    </m:f>
                  </m:oMath>
                </a14:m>
                <a:r>
                  <a:rPr lang="en-US" sz="3200" dirty="0">
                    <a:latin typeface="Times New Roman" pitchFamily="18" charset="0"/>
                    <a:ea typeface="Calibri" pitchFamily="34" charset="0"/>
                    <a:cs typeface="Times New Roman" pitchFamily="18" charset="0"/>
                  </a:rPr>
                  <a:t>, </a:t>
                </a:r>
                <a14:m>
                  <m:oMath xmlns:m="http://schemas.openxmlformats.org/officeDocument/2006/math">
                    <m:r>
                      <a:rPr lang="en-US" sz="3200" i="1">
                        <a:latin typeface="Cambria Math"/>
                      </a:rPr>
                      <m:t>𝐴𝐺</m:t>
                    </m:r>
                    <m:r>
                      <a:rPr lang="en-US" sz="3200" i="1">
                        <a:latin typeface="Cambria Math"/>
                      </a:rPr>
                      <m:t>=</m:t>
                    </m:r>
                    <m:f>
                      <m:fPr>
                        <m:ctrlPr>
                          <a:rPr lang="en-US" sz="3200" i="1">
                            <a:latin typeface="Cambria Math" panose="02040503050406030204" pitchFamily="18" charset="0"/>
                          </a:rPr>
                        </m:ctrlPr>
                      </m:fPr>
                      <m:num>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3</m:t>
                        </m:r>
                      </m:den>
                    </m:f>
                  </m:oMath>
                </a14:m>
                <a:endParaRPr lang="en-US" sz="600" dirty="0">
                  <a:latin typeface="Times New Roman" pitchFamily="18" charset="0"/>
                  <a:cs typeface="Times New Roman"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184759" y="1020936"/>
                <a:ext cx="8610600" cy="3141822"/>
              </a:xfrm>
              <a:prstGeom prst="rect">
                <a:avLst/>
              </a:prstGeom>
              <a:blipFill rotWithShape="0">
                <a:blip r:embed="rId4"/>
                <a:stretch>
                  <a:fillRect l="-1769" t="-2132" r="-17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4759" y="4158332"/>
                <a:ext cx="7024680" cy="600934"/>
              </a:xfrm>
              <a:prstGeom prst="rect">
                <a:avLst/>
              </a:prstGeom>
            </p:spPr>
            <p:txBody>
              <a:bodyPr wrap="none">
                <a:spAutoFit/>
              </a:bodyPr>
              <a:lstStyle/>
              <a:p>
                <a:pPr algn="just" eaLnBrk="0" fontAlgn="base" hangingPunct="0">
                  <a:spcBef>
                    <a:spcPct val="0"/>
                  </a:spcBef>
                  <a:spcAft>
                    <a:spcPct val="0"/>
                  </a:spcAft>
                  <a:tabLst>
                    <a:tab pos="630238" algn="l"/>
                    <a:tab pos="2160588" algn="l"/>
                    <a:tab pos="3600450" algn="l"/>
                    <a:tab pos="5040313" algn="l"/>
                  </a:tabLst>
                </a:pPr>
                <a:r>
                  <a:rPr lang="en-US" sz="3200" dirty="0">
                    <a:latin typeface="Times New Roman" pitchFamily="18" charset="0"/>
                    <a:cs typeface="Times New Roman" pitchFamily="18" charset="0"/>
                  </a:rPr>
                  <a:t>Góc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𝑃</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𝐵𝐶𝐷</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𝐹𝐼𝐺</m:t>
                        </m:r>
                      </m:e>
                    </m:acc>
                    <m:r>
                      <a:rPr lang="en-US" sz="3200" i="1">
                        <a:latin typeface="Cambria Math"/>
                      </a:rPr>
                      <m:t>=</m:t>
                    </m:r>
                    <m:r>
                      <a:rPr lang="en-US" sz="3200" i="1">
                        <a:latin typeface="Cambria Math"/>
                      </a:rPr>
                      <m:t>𝛼</m:t>
                    </m:r>
                  </m:oMath>
                </a14:m>
                <a:r>
                  <a:rPr lang="en-US" sz="3200" dirty="0">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84759" y="4158332"/>
                <a:ext cx="7024680" cy="600934"/>
              </a:xfrm>
              <a:prstGeom prst="rect">
                <a:avLst/>
              </a:prstGeom>
              <a:blipFill rotWithShape="0">
                <a:blip r:embed="rId5"/>
                <a:stretch>
                  <a:fillRect l="-2168" t="-11111"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03127" y="4907056"/>
                <a:ext cx="10782824" cy="1665521"/>
              </a:xfrm>
              <a:prstGeom prst="rect">
                <a:avLst/>
              </a:prstGeom>
            </p:spPr>
            <p:txBody>
              <a:bodyPr wrap="square">
                <a:spAutoFit/>
              </a:bodyPr>
              <a:lstStyle/>
              <a:p>
                <a:pPr algn="just" eaLnBrk="0" fontAlgn="base" hangingPunct="0">
                  <a:spcBef>
                    <a:spcPct val="0"/>
                  </a:spcBef>
                  <a:spcAft>
                    <a:spcPct val="0"/>
                  </a:spcAft>
                  <a:tabLst>
                    <a:tab pos="630238" algn="l"/>
                    <a:tab pos="2160588" algn="l"/>
                    <a:tab pos="3600450" algn="l"/>
                    <a:tab pos="5040313" algn="l"/>
                  </a:tabLst>
                </a:pPr>
                <a:r>
                  <a:rPr lang="en-US" sz="3200" dirty="0" smtClean="0">
                    <a:latin typeface="Times New Roman" pitchFamily="18" charset="0"/>
                    <a:cs typeface="Times New Roman" pitchFamily="18" charset="0"/>
                  </a:rPr>
                  <a:t>Theo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14:m>
                  <m:oMath xmlns:m="http://schemas.openxmlformats.org/officeDocument/2006/math">
                    <m:func>
                      <m:funcPr>
                        <m:ctrlPr>
                          <a:rPr lang="en-US" sz="3200" i="1">
                            <a:latin typeface="Cambria Math" panose="02040503050406030204" pitchFamily="18" charset="0"/>
                          </a:rPr>
                        </m:ctrlPr>
                      </m:funcPr>
                      <m:fName>
                        <m:r>
                          <a:rPr lang="en-US" sz="3200" i="1">
                            <a:latin typeface="Cambria Math"/>
                          </a:rPr>
                          <m:t>𝑡𝑎𝑛</m:t>
                        </m:r>
                      </m:fName>
                      <m:e>
                        <m:r>
                          <a:rPr lang="en-US" sz="3200" i="1">
                            <a:latin typeface="Cambria Math"/>
                          </a:rPr>
                          <m:t>𝛼</m:t>
                        </m:r>
                      </m:e>
                    </m:func>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7</m:t>
                        </m:r>
                      </m:den>
                    </m:f>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ta </a:t>
                </a:r>
                <a:r>
                  <a:rPr lang="en-US" sz="3200" dirty="0" err="1" smtClean="0">
                    <a:latin typeface="Times New Roman" pitchFamily="18" charset="0"/>
                    <a:cs typeface="Times New Roman" pitchFamily="18" charset="0"/>
                  </a:rPr>
                  <a:t>có</a:t>
                </a:r>
                <a:endParaRPr lang="vi-VN" sz="3200" i="1" dirty="0" smtClean="0">
                  <a:latin typeface="Cambria Math"/>
                </a:endParaRPr>
              </a:p>
              <a:p>
                <a:pPr algn="just" eaLnBrk="0" fontAlgn="base" hangingPunct="0">
                  <a:spcBef>
                    <a:spcPct val="0"/>
                  </a:spcBef>
                  <a:spcAft>
                    <a:spcPct val="0"/>
                  </a:spcAft>
                  <a:tabLst>
                    <a:tab pos="630238" algn="l"/>
                    <a:tab pos="2160588" algn="l"/>
                    <a:tab pos="3600450" algn="l"/>
                    <a:tab pos="5040313" algn="l"/>
                  </a:tabLst>
                </a:pPr>
                <a14:m>
                  <m:oMath xmlns:m="http://schemas.openxmlformats.org/officeDocument/2006/math">
                    <m:r>
                      <a:rPr lang="en-US" sz="3200" i="1" smtClean="0">
                        <a:latin typeface="Cambria Math"/>
                      </a:rPr>
                      <m:t>𝐺</m:t>
                    </m:r>
                    <m:r>
                      <a:rPr lang="en-US" sz="3200" i="1">
                        <a:latin typeface="Cambria Math"/>
                      </a:rPr>
                      <m:t>𝐹</m:t>
                    </m:r>
                    <m:r>
                      <a:rPr lang="en-US" sz="3200" i="1">
                        <a:latin typeface="Cambria Math"/>
                      </a:rPr>
                      <m:t>=</m:t>
                    </m:r>
                    <m:r>
                      <a:rPr lang="en-US" sz="3200" i="1">
                        <a:latin typeface="Cambria Math"/>
                      </a:rPr>
                      <m:t>𝐺𝐼</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𝑡𝑎𝑛</m:t>
                        </m:r>
                      </m:fName>
                      <m:e>
                        <m:r>
                          <a:rPr lang="en-US" sz="3200" i="1">
                            <a:latin typeface="Cambria Math"/>
                          </a:rPr>
                          <m:t>𝛼</m:t>
                        </m:r>
                      </m:e>
                    </m:func>
                    <m:r>
                      <a:rPr lang="en-US" sz="3200" i="1">
                        <a:latin typeface="Cambria Math"/>
                      </a:rPr>
                      <m:t>=</m:t>
                    </m:r>
                    <m:f>
                      <m:fPr>
                        <m:ctrlPr>
                          <a:rPr lang="en-US" sz="3200" i="1">
                            <a:latin typeface="Cambria Math" panose="02040503050406030204" pitchFamily="18" charset="0"/>
                          </a:rPr>
                        </m:ctrlPr>
                      </m:fPr>
                      <m:num>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3</m:t>
                            </m:r>
                          </m:e>
                        </m:rad>
                      </m:num>
                      <m:den>
                        <m:r>
                          <a:rPr lang="en-US" sz="3200" i="1">
                            <a:latin typeface="Cambria Math"/>
                          </a:rPr>
                          <m:t>6</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rad>
                          <m:radPr>
                            <m:degHide m:val="on"/>
                            <m:ctrlPr>
                              <a:rPr lang="en-US" sz="3200" i="1">
                                <a:latin typeface="Cambria Math" panose="02040503050406030204" pitchFamily="18" charset="0"/>
                              </a:rPr>
                            </m:ctrlPr>
                          </m:radPr>
                          <m:deg/>
                          <m:e>
                            <m:r>
                              <a:rPr lang="en-US" sz="3200" i="1">
                                <a:latin typeface="Cambria Math"/>
                              </a:rPr>
                              <m:t>2</m:t>
                            </m:r>
                          </m:e>
                        </m:rad>
                      </m:num>
                      <m:den>
                        <m:r>
                          <a:rPr lang="en-US" sz="3200" i="1">
                            <a:latin typeface="Cambria Math"/>
                          </a:rPr>
                          <m:t>7</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42</m:t>
                        </m:r>
                      </m:den>
                    </m:f>
                  </m:oMath>
                </a14:m>
                <a:r>
                  <a:rPr lang="en-US" sz="3200" dirty="0">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503127" y="4907056"/>
                <a:ext cx="10782824" cy="1665521"/>
              </a:xfrm>
              <a:prstGeom prst="rect">
                <a:avLst/>
              </a:prstGeom>
              <a:blipFill rotWithShape="0">
                <a:blip r:embed="rId6"/>
                <a:stretch>
                  <a:fillRect l="-1471" b="-4396"/>
                </a:stretch>
              </a:blipFill>
            </p:spPr>
            <p:txBody>
              <a:bodyPr/>
              <a:lstStyle/>
              <a:p>
                <a:r>
                  <a:rPr lang="en-US">
                    <a:noFill/>
                  </a:rPr>
                  <a:t> </a:t>
                </a:r>
              </a:p>
            </p:txBody>
          </p:sp>
        </mc:Fallback>
      </mc:AlternateContent>
      <p:sp>
        <p:nvSpPr>
          <p:cNvPr id="9" name="Left Arrow 8">
            <a:hlinkClick r:id="rId7"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8"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Vertic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37994" y="3185695"/>
                <a:ext cx="8839200" cy="2779287"/>
              </a:xfrm>
              <a:prstGeom prst="rect">
                <a:avLst/>
              </a:prstGeom>
            </p:spPr>
            <p:txBody>
              <a:bodyPr wrap="square">
                <a:spAutoFit/>
              </a:bodyPr>
              <a:lstStyle/>
              <a:p>
                <a14:m>
                  <m:oMath xmlns:m="http://schemas.openxmlformats.org/officeDocument/2006/math">
                    <m:r>
                      <a:rPr lang="en-US" sz="3200" i="1">
                        <a:latin typeface="Cambria Math"/>
                      </a:rPr>
                      <m:t>𝐴𝐹</m:t>
                    </m:r>
                    <m:r>
                      <a:rPr lang="en-US" sz="3200" i="1">
                        <a:latin typeface="Cambria Math"/>
                      </a:rPr>
                      <m:t>=</m:t>
                    </m:r>
                    <m:r>
                      <a:rPr lang="en-US" sz="3200" i="1">
                        <a:latin typeface="Cambria Math"/>
                      </a:rPr>
                      <m:t>𝐴𝐺</m:t>
                    </m:r>
                    <m:r>
                      <a:rPr lang="en-US" sz="3200" i="1">
                        <a:latin typeface="Cambria Math"/>
                      </a:rPr>
                      <m:t>−</m:t>
                    </m:r>
                    <m:r>
                      <a:rPr lang="en-US" sz="3200" i="1">
                        <a:latin typeface="Cambria Math"/>
                      </a:rPr>
                      <m:t>𝐺𝐹</m:t>
                    </m:r>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14</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9</m:t>
                        </m:r>
                      </m:num>
                      <m:den>
                        <m:r>
                          <a:rPr lang="en-US" sz="3200" i="1">
                            <a:latin typeface="Cambria Math"/>
                          </a:rPr>
                          <m:t>14</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𝑎</m:t>
                        </m:r>
                        <m:rad>
                          <m:radPr>
                            <m:degHide m:val="on"/>
                            <m:ctrlPr>
                              <a:rPr lang="en-US" sz="3200" i="1">
                                <a:latin typeface="Cambria Math" panose="02040503050406030204" pitchFamily="18" charset="0"/>
                              </a:rPr>
                            </m:ctrlPr>
                          </m:radPr>
                          <m:deg/>
                          <m:e>
                            <m:r>
                              <a:rPr lang="en-US" sz="3200" i="1">
                                <a:latin typeface="Cambria Math"/>
                              </a:rPr>
                              <m:t>6</m:t>
                            </m:r>
                          </m:e>
                        </m:rad>
                      </m:num>
                      <m:den>
                        <m:r>
                          <a:rPr lang="en-US" sz="3200" i="1">
                            <a:latin typeface="Cambria Math"/>
                          </a:rPr>
                          <m:t>3</m:t>
                        </m:r>
                      </m:den>
                    </m:f>
                  </m:oMath>
                </a14:m>
                <a:r>
                  <a:rPr lang="en-US" sz="3200" dirty="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Suy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𝐺𝐹</m:t>
                        </m:r>
                      </m:num>
                      <m:den>
                        <m:r>
                          <a:rPr lang="en-US" sz="3200" i="1">
                            <a:latin typeface="Cambria Math"/>
                          </a:rPr>
                          <m:t>𝐴𝐹</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num>
                      <m:den>
                        <m:r>
                          <a:rPr lang="en-US" sz="3200" i="1">
                            <a:latin typeface="Cambria Math"/>
                          </a:rPr>
                          <m:t>9</m:t>
                        </m:r>
                      </m:den>
                    </m:f>
                  </m:oMath>
                </a14:m>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Do </a:t>
                </a:r>
                <a14:m>
                  <m:oMath xmlns:m="http://schemas.openxmlformats.org/officeDocument/2006/math">
                    <m:r>
                      <a:rPr lang="en-US" sz="3200" i="1">
                        <a:latin typeface="Cambria Math"/>
                      </a:rPr>
                      <m:t>𝐺𝐾</m:t>
                    </m:r>
                  </m:oMath>
                </a14:m>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𝐴𝐷</m:t>
                    </m:r>
                  </m:oMath>
                </a14:m>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có</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𝐺𝐾</m:t>
                        </m:r>
                      </m:num>
                      <m:den>
                        <m:r>
                          <a:rPr lang="en-US" sz="3200" i="1">
                            <a:latin typeface="Cambria Math"/>
                          </a:rPr>
                          <m:t>𝐴𝐸</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𝐺𝐹</m:t>
                        </m:r>
                      </m:num>
                      <m:den>
                        <m:r>
                          <a:rPr lang="en-US" sz="3200" i="1">
                            <a:latin typeface="Cambria Math"/>
                          </a:rPr>
                          <m:t>𝐴𝐹</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num>
                      <m:den>
                        <m:r>
                          <a:rPr lang="en-US" sz="3200" i="1">
                            <a:latin typeface="Cambria Math"/>
                          </a:rPr>
                          <m:t>9</m:t>
                        </m:r>
                      </m:den>
                    </m:f>
                    <m:r>
                      <a:rPr lang="en-US" sz="3200" i="1">
                        <a:latin typeface="Cambria Math"/>
                      </a:rPr>
                      <m:t>,</m:t>
                    </m:r>
                  </m:oMath>
                </a14:m>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𝐺𝐾</m:t>
                        </m:r>
                      </m:num>
                      <m:den>
                        <m:r>
                          <a:rPr lang="en-US" sz="3200" i="1">
                            <a:latin typeface="Cambria Math"/>
                          </a:rPr>
                          <m:t>𝐷𝐸</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𝐺𝐼</m:t>
                        </m:r>
                      </m:num>
                      <m:den>
                        <m:r>
                          <a:rPr lang="en-US" sz="3200" i="1">
                            <a:latin typeface="Cambria Math"/>
                          </a:rPr>
                          <m:t>𝐷𝐼</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5</m:t>
                        </m:r>
                      </m:num>
                      <m:den>
                        <m:r>
                          <a:rPr lang="en-US" sz="3200" i="1">
                            <a:latin typeface="Cambria Math"/>
                          </a:rPr>
                          <m:t>15</m:t>
                        </m:r>
                      </m:den>
                    </m:f>
                  </m:oMath>
                </a14:m>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𝐴𝐸</m:t>
                        </m:r>
                      </m:num>
                      <m:den>
                        <m:r>
                          <a:rPr lang="en-US" sz="3200" i="1">
                            <a:latin typeface="Cambria Math"/>
                          </a:rPr>
                          <m:t>𝐷𝐸</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9</m:t>
                        </m:r>
                      </m:num>
                      <m:den>
                        <m:r>
                          <a:rPr lang="en-US" sz="3200" i="1">
                            <a:latin typeface="Cambria Math"/>
                          </a:rPr>
                          <m:t>15</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3</m:t>
                        </m:r>
                      </m:num>
                      <m:den>
                        <m:r>
                          <a:rPr lang="en-US" sz="3200" i="1">
                            <a:latin typeface="Cambria Math"/>
                          </a:rPr>
                          <m:t>5</m:t>
                        </m:r>
                      </m:den>
                    </m:f>
                  </m:oMath>
                </a14:m>
                <a:r>
                  <a:rPr lang="en-US" sz="3200" dirty="0">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37994" y="3185695"/>
                <a:ext cx="8839200" cy="2779287"/>
              </a:xfrm>
              <a:prstGeom prst="rect">
                <a:avLst/>
              </a:prstGeom>
              <a:blipFill rotWithShape="0">
                <a:blip r:embed="rId2"/>
                <a:stretch>
                  <a:fillRect l="-1724" b="-1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05000" y="5943600"/>
                <a:ext cx="3140988" cy="862416"/>
              </a:xfrm>
              <a:prstGeom prst="rect">
                <a:avLst/>
              </a:prstGeom>
            </p:spPr>
            <p:txBody>
              <a:bodyPr wrap="none">
                <a:spAutoFit/>
              </a:bodyPr>
              <a:lstStyle/>
              <a:p>
                <a:r>
                  <a:rPr lang="en-US" sz="3200" dirty="0">
                    <a:solidFill>
                      <a:srgbClr val="091EB7"/>
                    </a:solidFill>
                    <a:latin typeface="Times New Roman" pitchFamily="18" charset="0"/>
                    <a:cs typeface="Times New Roman" pitchFamily="18" charset="0"/>
                  </a:rPr>
                  <a:t>Vậy </a:t>
                </a:r>
                <a14:m>
                  <m:oMath xmlns:m="http://schemas.openxmlformats.org/officeDocument/2006/math">
                    <m:f>
                      <m:fPr>
                        <m:ctrlPr>
                          <a:rPr lang="en-US" sz="3200" i="1">
                            <a:solidFill>
                              <a:srgbClr val="091EB7"/>
                            </a:solidFill>
                            <a:latin typeface="Cambria Math" panose="02040503050406030204" pitchFamily="18" charset="0"/>
                          </a:rPr>
                        </m:ctrlPr>
                      </m:fPr>
                      <m:num>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1</m:t>
                            </m:r>
                          </m:sub>
                        </m:sSub>
                      </m:num>
                      <m:den>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2</m:t>
                            </m:r>
                          </m:sub>
                        </m:sSub>
                      </m:den>
                    </m:f>
                    <m:r>
                      <a:rPr lang="en-US" sz="3200" i="1">
                        <a:solidFill>
                          <a:srgbClr val="091EB7"/>
                        </a:solidFill>
                        <a:latin typeface="Cambria Math"/>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a:rPr>
                          <m:t>𝐴𝐸</m:t>
                        </m:r>
                      </m:num>
                      <m:den>
                        <m:r>
                          <a:rPr lang="en-US" sz="3200" i="1">
                            <a:solidFill>
                              <a:srgbClr val="091EB7"/>
                            </a:solidFill>
                            <a:latin typeface="Cambria Math"/>
                          </a:rPr>
                          <m:t>𝐷𝐸</m:t>
                        </m:r>
                      </m:den>
                    </m:f>
                    <m:r>
                      <a:rPr lang="en-US" sz="3200" i="1">
                        <a:solidFill>
                          <a:srgbClr val="091EB7"/>
                        </a:solidFill>
                        <a:latin typeface="Cambria Math"/>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a:rPr>
                          <m:t>3</m:t>
                        </m:r>
                      </m:num>
                      <m:den>
                        <m:r>
                          <a:rPr lang="en-US" sz="3200" i="1">
                            <a:solidFill>
                              <a:srgbClr val="091EB7"/>
                            </a:solidFill>
                            <a:latin typeface="Cambria Math"/>
                          </a:rPr>
                          <m:t>5</m:t>
                        </m:r>
                      </m:den>
                    </m:f>
                  </m:oMath>
                </a14:m>
                <a:r>
                  <a:rPr lang="en-US" sz="3200" dirty="0">
                    <a:solidFill>
                      <a:srgbClr val="091EB7"/>
                    </a:solidFill>
                    <a:latin typeface="Times New Roman" pitchFamily="18" charset="0"/>
                    <a:cs typeface="Times New Roman"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1905000" y="5943600"/>
                <a:ext cx="3140988" cy="862416"/>
              </a:xfrm>
              <a:prstGeom prst="rect">
                <a:avLst/>
              </a:prstGeom>
              <a:blipFill rotWithShape="0">
                <a:blip r:embed="rId3"/>
                <a:stretch>
                  <a:fillRect l="-5049" r="-3883" b="-1418"/>
                </a:stretch>
              </a:blipFill>
            </p:spPr>
            <p:txBody>
              <a:bodyPr/>
              <a:lstStyle/>
              <a:p>
                <a:r>
                  <a:rPr lang="en-US">
                    <a:noFill/>
                  </a:rPr>
                  <a:t> </a:t>
                </a:r>
              </a:p>
            </p:txBody>
          </p:sp>
        </mc:Fallback>
      </mc:AlternateContent>
      <p:pic>
        <p:nvPicPr>
          <p:cNvPr id="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808" y="3341545"/>
            <a:ext cx="3356975" cy="35164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237994" y="-21919"/>
                <a:ext cx="11448789" cy="2932982"/>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9.</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tứ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𝐴𝐵𝐶𝐷</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𝑎</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m:t>
                    </m:r>
                    <m:r>
                      <a:rPr lang="en-US" sz="2800" i="1">
                        <a:latin typeface="Cambria Math"/>
                      </a:rPr>
                      <m:t>𝑃</m:t>
                    </m:r>
                    <m:r>
                      <a:rPr lang="en-US" sz="2800" i="1">
                        <a:latin typeface="Cambria Math"/>
                      </a:rPr>
                      <m:t>)</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𝐵𝐶</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𝐴𝐷</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𝐸</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phẳng</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m:t>
                    </m:r>
                    <m:r>
                      <a:rPr lang="en-US" sz="2800" i="1">
                        <a:latin typeface="Cambria Math"/>
                      </a:rPr>
                      <m:t>𝑃</m:t>
                    </m:r>
                    <m:r>
                      <a:rPr lang="en-US" sz="2800" i="1">
                        <a:latin typeface="Cambria Math"/>
                      </a:rPr>
                      <m:t>)</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m:t>
                    </m:r>
                    <m:r>
                      <a:rPr lang="en-US" sz="2800" i="1">
                        <a:latin typeface="Cambria Math"/>
                      </a:rPr>
                      <m:t>𝐵𝐶𝐷</m:t>
                    </m:r>
                    <m:r>
                      <a:rPr lang="en-US" sz="2800" i="1">
                        <a:latin typeface="Cambria Math"/>
                      </a:rPr>
                      <m:t>)</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𝛼</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mãn</a:t>
                </a:r>
                <a:r>
                  <a:rPr lang="en-US" sz="2800" dirty="0">
                    <a:latin typeface="Times New Roman" pitchFamily="18" charset="0"/>
                    <a:cs typeface="Times New Roman" pitchFamily="18" charset="0"/>
                  </a:rPr>
                  <a:t> </a:t>
                </a:r>
                <a14:m>
                  <m:oMath xmlns:m="http://schemas.openxmlformats.org/officeDocument/2006/math">
                    <m:func>
                      <m:funcPr>
                        <m:ctrlPr>
                          <a:rPr lang="en-US" sz="2800" i="1">
                            <a:latin typeface="Cambria Math" panose="02040503050406030204" pitchFamily="18" charset="0"/>
                          </a:rPr>
                        </m:ctrlPr>
                      </m:funcPr>
                      <m:fName>
                        <m:r>
                          <a:rPr lang="en-US" sz="2800" i="1">
                            <a:latin typeface="Cambria Math"/>
                          </a:rPr>
                          <m:t>𝑡𝑎𝑛</m:t>
                        </m:r>
                      </m:fName>
                      <m:e>
                        <m:r>
                          <a:rPr lang="en-US" sz="2800" i="1">
                            <a:latin typeface="Cambria Math"/>
                          </a:rPr>
                          <m:t>𝛼</m:t>
                        </m:r>
                      </m:e>
                    </m:func>
                    <m:r>
                      <a:rPr lang="en-US" sz="2800" i="1">
                        <a:latin typeface="Cambria Math"/>
                      </a:rPr>
                      <m:t>=</m:t>
                    </m:r>
                    <m:f>
                      <m:fPr>
                        <m:ctrlPr>
                          <a:rPr lang="en-US" sz="2800" i="1">
                            <a:latin typeface="Cambria Math" panose="02040503050406030204" pitchFamily="18" charset="0"/>
                          </a:rPr>
                        </m:ctrlPr>
                      </m:fPr>
                      <m:num>
                        <m:r>
                          <a:rPr lang="en-US" sz="2800" i="1">
                            <a:latin typeface="Cambria Math"/>
                          </a:rPr>
                          <m:t>5</m:t>
                        </m:r>
                        <m:rad>
                          <m:radPr>
                            <m:degHide m:val="on"/>
                            <m:ctrlPr>
                              <a:rPr lang="en-US" sz="2800" i="1">
                                <a:latin typeface="Cambria Math" panose="02040503050406030204" pitchFamily="18" charset="0"/>
                              </a:rPr>
                            </m:ctrlPr>
                          </m:radPr>
                          <m:deg/>
                          <m:e>
                            <m:r>
                              <a:rPr lang="en-US" sz="2800" i="1">
                                <a:latin typeface="Cambria Math"/>
                              </a:rPr>
                              <m:t>2</m:t>
                            </m:r>
                          </m:e>
                        </m:rad>
                      </m:num>
                      <m:den>
                        <m:r>
                          <a:rPr lang="en-US" sz="2800" i="1">
                            <a:latin typeface="Cambria Math"/>
                          </a:rPr>
                          <m:t>7</m:t>
                        </m:r>
                      </m:den>
                    </m:f>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𝐴𝐵𝐶𝐸</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𝐵𝐶𝐷𝐸</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num>
                      <m:den>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den>
                    </m:f>
                  </m:oMath>
                </a14:m>
                <a:r>
                  <a:rPr lang="en-US" sz="2800" dirty="0">
                    <a:latin typeface="Times New Roman" pitchFamily="18" charset="0"/>
                    <a:cs typeface="Times New Roman" pitchFamily="18" charset="0"/>
                  </a:rPr>
                  <a:t>.</a:t>
                </a:r>
                <a:r>
                  <a:rPr lang="en-US" sz="2800" b="1" dirty="0">
                    <a:solidFill>
                      <a:srgbClr val="091EB7"/>
                    </a:solidFill>
                    <a:latin typeface="Times New Roman" pitchFamily="18" charset="0"/>
                    <a:cs typeface="Times New Roman" pitchFamily="18" charset="0"/>
                  </a:rPr>
                  <a:t> </a:t>
                </a:r>
              </a:p>
              <a:p>
                <a:pPr algn="just"/>
                <a:r>
                  <a:rPr lang="en-US" sz="2800" b="1" dirty="0">
                    <a:solidFill>
                      <a:srgbClr val="091EB7"/>
                    </a:solidFill>
                    <a:latin typeface="Times New Roman" pitchFamily="18" charset="0"/>
                    <a:cs typeface="Times New Roman" pitchFamily="18" charset="0"/>
                  </a:rPr>
                  <a:t>	A.</a:t>
                </a:r>
                <a:r>
                  <a:rPr lang="en-US" sz="2800" b="1" dirty="0">
                    <a:solidFill>
                      <a:schemeClr val="tx2">
                        <a:lumMod val="50000"/>
                      </a:schemeClr>
                    </a:solidFill>
                    <a:latin typeface="Times New Roman" pitchFamily="18" charset="0"/>
                    <a:cs typeface="Times New Roman"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𝟑</m:t>
                        </m:r>
                      </m:num>
                      <m:den>
                        <m:r>
                          <a:rPr lang="en-US" sz="2800" b="1" i="1">
                            <a:latin typeface="Cambria Math"/>
                          </a:rPr>
                          <m:t>𝟖</m:t>
                        </m:r>
                      </m:den>
                    </m:f>
                    <m:r>
                      <a:rPr lang="en-US" sz="2800" b="1" i="1">
                        <a:latin typeface="Cambria Math"/>
                      </a:rPr>
                      <m:t>⋅</m:t>
                    </m:r>
                  </m:oMath>
                </a14:m>
                <a:r>
                  <a:rPr lang="en-US" sz="2800" b="1" dirty="0">
                    <a:latin typeface="Times New Roman" pitchFamily="18" charset="0"/>
                    <a:cs typeface="Times New Roman" pitchFamily="18" charset="0"/>
                  </a:rPr>
                  <a:t>	</a:t>
                </a:r>
                <a:r>
                  <a:rPr lang="en-US" sz="2800" b="1" dirty="0">
                    <a:solidFill>
                      <a:schemeClr val="tx2">
                        <a:lumMod val="50000"/>
                      </a:schemeClr>
                    </a:solidFill>
                    <a:latin typeface="Times New Roman" pitchFamily="18" charset="0"/>
                    <a:cs typeface="Times New Roman" pitchFamily="18" charset="0"/>
                  </a:rPr>
                  <a:t>	</a:t>
                </a:r>
                <a:r>
                  <a:rPr lang="vi-VN" sz="2800" b="1" dirty="0" smtClean="0">
                    <a:solidFill>
                      <a:schemeClr val="tx2">
                        <a:lumMod val="50000"/>
                      </a:schemeClr>
                    </a:solidFill>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B</a:t>
                </a:r>
                <a:r>
                  <a:rPr lang="en-US" sz="2800" b="1" dirty="0">
                    <a:solidFill>
                      <a:srgbClr val="091EB7"/>
                    </a:solidFill>
                    <a:latin typeface="Times New Roman" pitchFamily="18" charset="0"/>
                    <a:cs typeface="Times New Roman" pitchFamily="18" charset="0"/>
                  </a:rPr>
                  <a:t>.</a:t>
                </a:r>
                <a:r>
                  <a:rPr lang="en-US" sz="2800" b="1" dirty="0">
                    <a:solidFill>
                      <a:schemeClr val="tx2">
                        <a:lumMod val="50000"/>
                      </a:schemeClr>
                    </a:solidFill>
                    <a:latin typeface="Times New Roman" pitchFamily="18" charset="0"/>
                    <a:cs typeface="Times New Roman"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𝟏</m:t>
                        </m:r>
                      </m:num>
                      <m:den>
                        <m:r>
                          <a:rPr lang="en-US" sz="2800" b="1" i="1">
                            <a:latin typeface="Cambria Math"/>
                          </a:rPr>
                          <m:t>𝟖</m:t>
                        </m:r>
                      </m:den>
                    </m:f>
                    <m:r>
                      <a:rPr lang="en-US" sz="2800" b="1" i="1">
                        <a:latin typeface="Cambria Math"/>
                      </a:rPr>
                      <m:t>⋅</m:t>
                    </m:r>
                  </m:oMath>
                </a14:m>
                <a:r>
                  <a:rPr lang="en-US" sz="2800" b="1" dirty="0">
                    <a:latin typeface="Times New Roman" pitchFamily="18" charset="0"/>
                    <a:cs typeface="Times New Roman" pitchFamily="18" charset="0"/>
                  </a:rPr>
                  <a:t>	</a:t>
                </a:r>
                <a:r>
                  <a:rPr lang="en-US" sz="2800" b="1" dirty="0">
                    <a:solidFill>
                      <a:schemeClr val="tx2">
                        <a:lumMod val="50000"/>
                      </a:schemeClr>
                    </a:solidFill>
                    <a:latin typeface="Times New Roman" pitchFamily="18" charset="0"/>
                    <a:cs typeface="Times New Roman" pitchFamily="18" charset="0"/>
                  </a:rPr>
                  <a:t>	</a:t>
                </a:r>
                <a:r>
                  <a:rPr lang="vi-VN" sz="2800" b="1" dirty="0" smtClean="0">
                    <a:solidFill>
                      <a:schemeClr val="tx2">
                        <a:lumMod val="50000"/>
                      </a:schemeClr>
                    </a:solidFill>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C</a:t>
                </a:r>
                <a:r>
                  <a:rPr lang="en-US" sz="2800" b="1" dirty="0">
                    <a:solidFill>
                      <a:srgbClr val="091EB7"/>
                    </a:solidFill>
                    <a:latin typeface="Times New Roman" pitchFamily="18" charset="0"/>
                    <a:cs typeface="Times New Roman"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𝟑</m:t>
                        </m:r>
                      </m:num>
                      <m:den>
                        <m:r>
                          <a:rPr lang="en-US" sz="2800" b="1" i="1">
                            <a:latin typeface="Cambria Math"/>
                          </a:rPr>
                          <m:t>𝟓</m:t>
                        </m:r>
                      </m:den>
                    </m:f>
                    <m:r>
                      <a:rPr lang="en-US" sz="2800" b="1" i="1">
                        <a:latin typeface="Cambria Math"/>
                      </a:rPr>
                      <m:t>⋅</m:t>
                    </m:r>
                  </m:oMath>
                </a14:m>
                <a:r>
                  <a:rPr lang="en-US" sz="2800" b="1" dirty="0">
                    <a:latin typeface="Times New Roman" pitchFamily="18" charset="0"/>
                    <a:cs typeface="Times New Roman" pitchFamily="18" charset="0"/>
                  </a:rPr>
                  <a:t>	</a:t>
                </a:r>
                <a:r>
                  <a:rPr lang="en-US" sz="2800" b="1" dirty="0">
                    <a:solidFill>
                      <a:schemeClr val="tx2">
                        <a:lumMod val="50000"/>
                      </a:schemeClr>
                    </a:solidFill>
                    <a:latin typeface="Times New Roman" pitchFamily="18" charset="0"/>
                    <a:cs typeface="Times New Roman" pitchFamily="18" charset="0"/>
                  </a:rPr>
                  <a:t>	</a:t>
                </a:r>
                <a:r>
                  <a:rPr lang="vi-VN" sz="2800" b="1" dirty="0" smtClean="0">
                    <a:solidFill>
                      <a:schemeClr val="tx2">
                        <a:lumMod val="50000"/>
                      </a:schemeClr>
                    </a:solidFill>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D</a:t>
                </a:r>
                <a:r>
                  <a:rPr lang="en-US" sz="2800" b="1" dirty="0">
                    <a:solidFill>
                      <a:srgbClr val="091EB7"/>
                    </a:solidFill>
                    <a:latin typeface="Times New Roman" pitchFamily="18" charset="0"/>
                    <a:cs typeface="Times New Roman" pitchFamily="18" charset="0"/>
                  </a:rPr>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𝟓</m:t>
                        </m:r>
                      </m:num>
                      <m:den>
                        <m:r>
                          <a:rPr lang="en-US" sz="2800" b="1" i="1">
                            <a:latin typeface="Cambria Math"/>
                          </a:rPr>
                          <m:t>𝟖</m:t>
                        </m:r>
                      </m:den>
                    </m:f>
                    <m:r>
                      <a:rPr lang="en-US" sz="2800" b="1" i="1">
                        <a:latin typeface="Cambria Math"/>
                      </a:rPr>
                      <m:t>⋅</m:t>
                    </m:r>
                  </m:oMath>
                </a14:m>
                <a:endParaRPr lang="en-US" sz="2800" dirty="0">
                  <a:solidFill>
                    <a:schemeClr val="tx2">
                      <a:lumMod val="50000"/>
                    </a:schemeClr>
                  </a:solidFill>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7994" y="-21919"/>
                <a:ext cx="11448789" cy="2932982"/>
              </a:xfrm>
              <a:prstGeom prst="rect">
                <a:avLst/>
              </a:prstGeom>
              <a:blipFill rotWithShape="0">
                <a:blip r:embed="rId5"/>
                <a:stretch>
                  <a:fillRect l="-1065" t="-2075" r="-1118" b="-1452"/>
                </a:stretch>
              </a:blipFill>
            </p:spPr>
            <p:txBody>
              <a:bodyPr/>
              <a:lstStyle/>
              <a:p>
                <a:r>
                  <a:rPr lang="en-US">
                    <a:noFill/>
                  </a:rPr>
                  <a:t> </a:t>
                </a:r>
              </a:p>
            </p:txBody>
          </p:sp>
        </mc:Fallback>
      </mc:AlternateContent>
      <p:sp>
        <p:nvSpPr>
          <p:cNvPr id="8" name="Rectangle 7"/>
          <p:cNvSpPr/>
          <p:nvPr/>
        </p:nvSpPr>
        <p:spPr>
          <a:xfrm>
            <a:off x="0" y="2812291"/>
            <a:ext cx="2547492"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giải</a:t>
            </a:r>
            <a:r>
              <a:rPr lang="vi-VN" sz="2800" b="1" dirty="0" smtClean="0">
                <a:solidFill>
                  <a:srgbClr val="FF0000"/>
                </a:solidFill>
                <a:latin typeface="Times New Roman" pitchFamily="18" charset="0"/>
                <a:cs typeface="Times New Roman" pitchFamily="18" charset="0"/>
              </a:rPr>
              <a:t> ( </a:t>
            </a:r>
            <a:r>
              <a:rPr lang="vi-VN" sz="2800" b="1" i="1" dirty="0" smtClean="0">
                <a:solidFill>
                  <a:srgbClr val="FF0000"/>
                </a:solidFill>
                <a:latin typeface="Times New Roman" pitchFamily="18" charset="0"/>
                <a:cs typeface="Times New Roman" pitchFamily="18" charset="0"/>
              </a:rPr>
              <a:t>tiếp </a:t>
            </a:r>
            <a:r>
              <a:rPr lang="vi-VN"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5" name="Oval 4"/>
          <p:cNvSpPr/>
          <p:nvPr/>
        </p:nvSpPr>
        <p:spPr>
          <a:xfrm>
            <a:off x="6125227" y="2267211"/>
            <a:ext cx="551146" cy="545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rId6"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2" name="Right Arrow 11">
            <a:hlinkClick r:id="rId7"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3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9394"/>
                <a:ext cx="11711836" cy="3531288"/>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10.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𝐴𝐵𝐶𝐷</m:t>
                    </m:r>
                    <m:r>
                      <a:rPr lang="en-US" sz="3200" i="1">
                        <a:latin typeface="Cambria Math" panose="02040503050406030204" pitchFamily="18" charset="0"/>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𝐺</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𝐵𝐶𝐷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𝑃</m:t>
                        </m:r>
                      </m:e>
                    </m:d>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𝐴𝐺</m:t>
                    </m:r>
                  </m:oMath>
                </a14:m>
                <a:r>
                  <a:rPr lang="en-US" sz="3200" dirty="0">
                    <a:latin typeface="Times New Roman" pitchFamily="18" charset="0"/>
                    <a:cs typeface="Times New Roman"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𝑃</m:t>
                        </m:r>
                      </m:e>
                    </m:d>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𝐴𝐵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𝑁</m:t>
                    </m:r>
                    <m:r>
                      <a:rPr lang="en-US" sz="3200" i="1">
                        <a:latin typeface="Cambria Math" panose="02040503050406030204" pitchFamily="18" charset="0"/>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𝐴𝐶𝐷𝑁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𝐵𝐶𝐷𝑁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1</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2</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2</m:t>
                            </m:r>
                          </m:sub>
                        </m:sSub>
                      </m:den>
                    </m:f>
                  </m:oMath>
                </a14:m>
                <a:r>
                  <a:rPr lang="en-US" sz="3200" dirty="0">
                    <a:latin typeface="Times New Roman" pitchFamily="18" charset="0"/>
                    <a:cs typeface="Times New Roman" pitchFamily="18" charset="0"/>
                  </a:rPr>
                  <a:t>. </a:t>
                </a:r>
              </a:p>
              <a:p>
                <a:pPr algn="just"/>
                <a:r>
                  <a:rPr lang="en-US" sz="3200" b="1" dirty="0">
                    <a:solidFill>
                      <a:srgbClr val="091EB7"/>
                    </a:solidFill>
                    <a:latin typeface="Times New Roman" pitchFamily="18" charset="0"/>
                    <a:cs typeface="Times New Roman" pitchFamily="18" charset="0"/>
                  </a:rPr>
                  <a:t>	A.</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𝟑</m:t>
                        </m:r>
                      </m:den>
                    </m:f>
                    <m:r>
                      <a:rPr lang="en-US" sz="3200" b="1" i="1">
                        <a:latin typeface="Cambria Math" panose="02040503050406030204" pitchFamily="18" charset="0"/>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𝟐</m:t>
                        </m:r>
                      </m:den>
                    </m:f>
                    <m:r>
                      <a:rPr lang="en-US" sz="3200" b="1" i="1">
                        <a:latin typeface="Cambria Math" panose="02040503050406030204" pitchFamily="18" charset="0"/>
                      </a:rPr>
                      <m:t>⋅</m:t>
                    </m:r>
                  </m:oMath>
                </a14:m>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𝟐</m:t>
                        </m:r>
                      </m:num>
                      <m:den>
                        <m:r>
                          <a:rPr lang="en-US" sz="3200" b="1" i="1">
                            <a:latin typeface="Cambria Math" panose="02040503050406030204" pitchFamily="18" charset="0"/>
                          </a:rPr>
                          <m:t>𝟑</m:t>
                        </m:r>
                      </m:den>
                    </m:f>
                    <m:r>
                      <a:rPr lang="en-US" sz="3200" b="1" i="1">
                        <a:latin typeface="Cambria Math" panose="02040503050406030204" pitchFamily="18" charset="0"/>
                      </a:rPr>
                      <m:t>⋅</m:t>
                    </m:r>
                  </m:oMath>
                </a14:m>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𝟒</m:t>
                        </m:r>
                      </m:den>
                    </m:f>
                    <m:r>
                      <a:rPr lang="en-US" sz="3200" b="1" i="1">
                        <a:latin typeface="Cambria Math" panose="02040503050406030204" pitchFamily="18" charset="0"/>
                      </a:rPr>
                      <m:t>⋅</m:t>
                    </m:r>
                  </m:oMath>
                </a14:m>
                <a:endParaRPr lang="en-US" sz="3200" dirty="0">
                  <a:latin typeface="Times New Roman" pitchFamily="18" charset="0"/>
                  <a:cs typeface="Times New Roman" pitchFamily="18" charset="0"/>
                </a:endParaRPr>
              </a:p>
              <a:p>
                <a:pPr algn="just"/>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9394"/>
                <a:ext cx="11711836" cy="3531288"/>
              </a:xfrm>
              <a:prstGeom prst="rect">
                <a:avLst/>
              </a:prstGeom>
              <a:blipFill rotWithShape="0">
                <a:blip r:embed="rId2"/>
                <a:stretch>
                  <a:fillRect l="-1301" t="-2414" r="-1301" b="-4483"/>
                </a:stretch>
              </a:blipFill>
            </p:spPr>
            <p:txBody>
              <a:bodyPr/>
              <a:lstStyle/>
              <a:p>
                <a:r>
                  <a:rPr lang="en-US">
                    <a:noFill/>
                  </a:rPr>
                  <a:t> </a:t>
                </a:r>
              </a:p>
            </p:txBody>
          </p:sp>
        </mc:Fallback>
      </mc:AlternateContent>
      <p:pic>
        <p:nvPicPr>
          <p:cNvPr id="3" name="Picture 2"/>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14159" y="2893512"/>
            <a:ext cx="3805957" cy="3964488"/>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541750" y="3734836"/>
                <a:ext cx="7086600" cy="2832186"/>
              </a:xfrm>
              <a:prstGeom prst="rect">
                <a:avLst/>
              </a:prstGeom>
            </p:spPr>
            <p:txBody>
              <a:bodyPr wrap="square">
                <a:spAutoFit/>
              </a:bodyPr>
              <a:lstStyle/>
              <a:p>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𝑀</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𝐶𝐷</m:t>
                    </m:r>
                  </m:oMath>
                </a14:m>
                <a:r>
                  <a:rPr lang="en-US" sz="3200" dirty="0">
                    <a:latin typeface="Times New Roman" pitchFamily="18" charset="0"/>
                    <a:cs typeface="Times New Roman" pitchFamily="18" charset="0"/>
                  </a:rPr>
                  <a:t>. </a:t>
                </a:r>
              </a:p>
              <a:p>
                <a:r>
                  <a:rPr lang="en-US" sz="3200" dirty="0" err="1">
                    <a:latin typeface="Times New Roman" pitchFamily="18" charset="0"/>
                    <a:cs typeface="Times New Roman" pitchFamily="18" charset="0"/>
                  </a:rPr>
                  <a:t>Kẻ</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𝐺𝐼</m:t>
                    </m:r>
                    <m:r>
                      <a:rPr lang="en-US" sz="3200" i="1">
                        <a:latin typeface="Cambria Math" panose="02040503050406030204" pitchFamily="18" charset="0"/>
                      </a:rPr>
                      <m:t>∥</m:t>
                    </m:r>
                    <m:r>
                      <a:rPr lang="en-US" sz="3200" i="1">
                        <a:latin typeface="Cambria Math" panose="02040503050406030204" pitchFamily="18" charset="0"/>
                      </a:rPr>
                      <m:t>𝑀𝑁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𝐼</m:t>
                    </m:r>
                    <m:r>
                      <a:rPr lang="en-US" sz="3200" i="1">
                        <a:latin typeface="Cambria Math" panose="02040503050406030204" pitchFamily="18" charset="0"/>
                      </a:rPr>
                      <m:t>∈</m:t>
                    </m:r>
                    <m:r>
                      <a:rPr lang="en-US" sz="3200" i="1">
                        <a:latin typeface="Cambria Math" panose="02040503050406030204" pitchFamily="18" charset="0"/>
                      </a:rPr>
                      <m:t>𝐴𝐵</m:t>
                    </m:r>
                  </m:oMath>
                </a14:m>
                <a:r>
                  <a:rPr lang="en-US" sz="3200" dirty="0">
                    <a:latin typeface="Times New Roman" pitchFamily="18" charset="0"/>
                    <a:cs typeface="Times New Roman" pitchFamily="18" charset="0"/>
                  </a:rPr>
                  <a:t>. </a:t>
                </a:r>
              </a:p>
              <a:p>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𝐴𝑁</m:t>
                    </m:r>
                    <m:r>
                      <a:rPr lang="en-US" sz="3200" i="1">
                        <a:latin typeface="Cambria Math" panose="02040503050406030204" pitchFamily="18" charset="0"/>
                      </a:rPr>
                      <m:t>=</m:t>
                    </m:r>
                    <m:r>
                      <a:rPr lang="en-US" sz="3200" i="1">
                        <a:latin typeface="Cambria Math" panose="02040503050406030204" pitchFamily="18" charset="0"/>
                      </a:rPr>
                      <m:t>𝐼𝑁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𝐵𝑁</m:t>
                    </m:r>
                    <m:r>
                      <a:rPr lang="en-US" sz="3200" i="1">
                        <a:latin typeface="Cambria Math" panose="02040503050406030204" pitchFamily="18" charset="0"/>
                      </a:rPr>
                      <m:t>=3</m:t>
                    </m:r>
                    <m:r>
                      <a:rPr lang="en-US" sz="3200" i="1">
                        <a:latin typeface="Cambria Math" panose="02040503050406030204" pitchFamily="18" charset="0"/>
                      </a:rPr>
                      <m:t>𝐼𝑁</m:t>
                    </m:r>
                  </m:oMath>
                </a14:m>
                <a:r>
                  <a:rPr lang="en-US" sz="3200" dirty="0">
                    <a:latin typeface="Times New Roman" pitchFamily="18" charset="0"/>
                    <a:cs typeface="Times New Roman" pitchFamily="18" charset="0"/>
                  </a:rPr>
                  <a:t>. </a:t>
                </a:r>
              </a:p>
              <a:p>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𝐵𝑁</m:t>
                    </m:r>
                    <m:r>
                      <a:rPr lang="en-US" sz="3200" i="1">
                        <a:latin typeface="Cambria Math" panose="02040503050406030204" pitchFamily="18" charset="0"/>
                      </a:rPr>
                      <m:t>=3</m:t>
                    </m:r>
                    <m:r>
                      <a:rPr lang="en-US" sz="3200" i="1">
                        <a:latin typeface="Cambria Math" panose="02040503050406030204" pitchFamily="18" charset="0"/>
                      </a:rPr>
                      <m:t>𝐴𝑁</m:t>
                    </m:r>
                  </m:oMath>
                </a14:m>
                <a:r>
                  <a:rPr lang="en-US" sz="3200" dirty="0">
                    <a:latin typeface="Times New Roman" pitchFamily="18" charset="0"/>
                    <a:cs typeface="Times New Roman" pitchFamily="18" charset="0"/>
                  </a:rPr>
                  <a:t>. </a:t>
                </a:r>
              </a:p>
              <a:p>
                <a:r>
                  <a:rPr lang="en-US" sz="3200" dirty="0">
                    <a:solidFill>
                      <a:srgbClr val="091EB7"/>
                    </a:solidFill>
                    <a:latin typeface="Times New Roman" pitchFamily="18" charset="0"/>
                    <a:cs typeface="Times New Roman" pitchFamily="18" charset="0"/>
                  </a:rPr>
                  <a:t>Vậy </a:t>
                </a:r>
                <a14:m>
                  <m:oMath xmlns:m="http://schemas.openxmlformats.org/officeDocument/2006/math">
                    <m:f>
                      <m:fPr>
                        <m:ctrlPr>
                          <a:rPr lang="en-US" sz="3200" i="1">
                            <a:solidFill>
                              <a:srgbClr val="091EB7"/>
                            </a:solidFill>
                            <a:latin typeface="Cambria Math" panose="02040503050406030204" pitchFamily="18" charset="0"/>
                          </a:rPr>
                        </m:ctrlPr>
                      </m:fPr>
                      <m:num>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panose="02040503050406030204" pitchFamily="18" charset="0"/>
                              </a:rPr>
                              <m:t>𝑉</m:t>
                            </m:r>
                          </m:e>
                          <m:sub>
                            <m:r>
                              <a:rPr lang="en-US" sz="3200" i="1">
                                <a:solidFill>
                                  <a:srgbClr val="091EB7"/>
                                </a:solidFill>
                                <a:latin typeface="Cambria Math" panose="02040503050406030204" pitchFamily="18" charset="0"/>
                              </a:rPr>
                              <m:t>1</m:t>
                            </m:r>
                          </m:sub>
                        </m:sSub>
                      </m:num>
                      <m:den>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panose="02040503050406030204" pitchFamily="18" charset="0"/>
                              </a:rPr>
                              <m:t>𝑉</m:t>
                            </m:r>
                          </m:e>
                          <m:sub>
                            <m:r>
                              <a:rPr lang="en-US" sz="3200" i="1">
                                <a:solidFill>
                                  <a:srgbClr val="091EB7"/>
                                </a:solidFill>
                                <a:latin typeface="Cambria Math" panose="02040503050406030204" pitchFamily="18" charset="0"/>
                              </a:rPr>
                              <m:t>2</m:t>
                            </m:r>
                          </m:sub>
                        </m:sSub>
                      </m:den>
                    </m:f>
                    <m:r>
                      <a:rPr lang="en-US" sz="3200" i="1">
                        <a:solidFill>
                          <a:srgbClr val="091EB7"/>
                        </a:solidFill>
                        <a:latin typeface="Cambria Math" panose="02040503050406030204" pitchFamily="18" charset="0"/>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panose="02040503050406030204" pitchFamily="18" charset="0"/>
                          </a:rPr>
                          <m:t>𝐴𝑁</m:t>
                        </m:r>
                      </m:num>
                      <m:den>
                        <m:r>
                          <a:rPr lang="en-US" sz="3200" i="1">
                            <a:solidFill>
                              <a:srgbClr val="091EB7"/>
                            </a:solidFill>
                            <a:latin typeface="Cambria Math" panose="02040503050406030204" pitchFamily="18" charset="0"/>
                          </a:rPr>
                          <m:t>𝐵𝑁</m:t>
                        </m:r>
                      </m:den>
                    </m:f>
                    <m:r>
                      <a:rPr lang="en-US" sz="3200" i="1">
                        <a:solidFill>
                          <a:srgbClr val="091EB7"/>
                        </a:solidFill>
                        <a:latin typeface="Cambria Math" panose="02040503050406030204" pitchFamily="18" charset="0"/>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panose="02040503050406030204" pitchFamily="18" charset="0"/>
                          </a:rPr>
                          <m:t>1</m:t>
                        </m:r>
                      </m:num>
                      <m:den>
                        <m:r>
                          <a:rPr lang="en-US" sz="3200" i="1">
                            <a:solidFill>
                              <a:srgbClr val="091EB7"/>
                            </a:solidFill>
                            <a:latin typeface="Cambria Math" panose="02040503050406030204" pitchFamily="18" charset="0"/>
                          </a:rPr>
                          <m:t>3</m:t>
                        </m:r>
                      </m:den>
                    </m:f>
                  </m:oMath>
                </a14:m>
                <a:r>
                  <a:rPr lang="en-US" sz="3200" dirty="0">
                    <a:solidFill>
                      <a:srgbClr val="091EB7"/>
                    </a:solidFill>
                    <a:latin typeface="Times New Roman" pitchFamily="18"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541750" y="3734836"/>
                <a:ext cx="7086600" cy="2832186"/>
              </a:xfrm>
              <a:prstGeom prst="rect">
                <a:avLst/>
              </a:prstGeom>
              <a:blipFill rotWithShape="0">
                <a:blip r:embed="rId4"/>
                <a:stretch>
                  <a:fillRect l="-2238" t="-3017"/>
                </a:stretch>
              </a:blipFill>
            </p:spPr>
            <p:txBody>
              <a:bodyPr/>
              <a:lstStyle/>
              <a:p>
                <a:r>
                  <a:rPr lang="en-US">
                    <a:noFill/>
                  </a:rPr>
                  <a:t> </a:t>
                </a:r>
              </a:p>
            </p:txBody>
          </p:sp>
        </mc:Fallback>
      </mc:AlternateContent>
      <p:sp>
        <p:nvSpPr>
          <p:cNvPr id="2" name="Oval 1"/>
          <p:cNvSpPr/>
          <p:nvPr/>
        </p:nvSpPr>
        <p:spPr>
          <a:xfrm>
            <a:off x="851770" y="2354893"/>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hlinkClick r:id="rId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9" name="Right Arrow 8">
            <a:hlinkClick r:id="rId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1000"/>
                                        <p:tgtEl>
                                          <p:spTgt spid="5">
                                            <p:txEl>
                                              <p:pRg st="4" end="4"/>
                                            </p:txEl>
                                          </p:spTgt>
                                        </p:tgtEl>
                                      </p:cBhvr>
                                    </p:animEffect>
                                    <p:anim calcmode="lin" valueType="num">
                                      <p:cBhvr>
                                        <p:cTn id="5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85593"/>
                <a:ext cx="11586576" cy="3046988"/>
              </a:xfrm>
              <a:prstGeom prst="rect">
                <a:avLst/>
              </a:prstGeom>
            </p:spPr>
            <p:txBody>
              <a:bodyPr wrap="square">
                <a:spAutoFit/>
              </a:bodyPr>
              <a:lstStyle/>
              <a:p>
                <a:pPr algn="just"/>
                <a:r>
                  <a:rPr lang="en-US" sz="3200" b="1" dirty="0" smtClean="0">
                    <a:solidFill>
                      <a:srgbClr val="FF0000"/>
                    </a:solidFill>
                    <a:latin typeface="Times New Roman" pitchFamily="18" charset="0"/>
                    <a:cs typeface="Times New Roman" pitchFamily="18" charset="0"/>
                  </a:rPr>
                  <a:t>Câu 11.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𝐴𝐵𝐶𝐷</m:t>
                    </m:r>
                  </m:oMath>
                </a14:m>
                <a:r>
                  <a:rPr lang="pt-BR" sz="3200" dirty="0">
                    <a:latin typeface="Times New Roman" pitchFamily="18" charset="0"/>
                    <a:cs typeface="Times New Roman" pitchFamily="18" charset="0"/>
                  </a:rPr>
                  <a:t> có thể tích bằng </a:t>
                </a:r>
                <a14:m>
                  <m:oMath xmlns:m="http://schemas.openxmlformats.org/officeDocument/2006/math">
                    <m:r>
                      <a:rPr lang="en-US" sz="3200" i="1">
                        <a:latin typeface="Cambria Math"/>
                      </a:rPr>
                      <m:t>12.</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𝑑</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𝐵𝐶𝐷</m:t>
                        </m:r>
                      </m:e>
                    </m:d>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𝑉</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𝐵𝐶𝐷</m:t>
                    </m:r>
                    <m:r>
                      <a:rPr lang="en-US" sz="3200" i="1">
                        <a:latin typeface="Cambria Math"/>
                      </a:rPr>
                      <m:t>.</m:t>
                    </m:r>
                  </m:oMath>
                </a14:m>
                <a:r>
                  <a:rPr lang="en-US" sz="3200" dirty="0">
                    <a:latin typeface="Times New Roman" pitchFamily="18" charset="0"/>
                    <a:cs typeface="Times New Roman" pitchFamily="18" charset="0"/>
                  </a:rPr>
                  <a:t> </a:t>
                </a:r>
                <a:r>
                  <a:rPr lang="pt-BR" sz="3200" dirty="0">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𝑉</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m:t>
                    </m:r>
                    <m:r>
                      <a:rPr lang="en-US" sz="3200" i="1">
                        <a:latin typeface="Cambria Math"/>
                      </a:rPr>
                      <m:t>=3</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𝐶</m:t>
                    </m:r>
                    <m:r>
                      <a:rPr lang="en-US" sz="3200" i="1">
                        <a:latin typeface="Cambria Math"/>
                      </a:rPr>
                      <m:t>.</m:t>
                    </m:r>
                  </m:oMath>
                </a14:m>
                <a:endParaRPr lang="en-US" sz="3200" dirty="0">
                  <a:latin typeface="Times New Roman" pitchFamily="18" charset="0"/>
                  <a:cs typeface="Times New Roman" pitchFamily="18" charset="0"/>
                </a:endParaRPr>
              </a:p>
              <a:p>
                <a:r>
                  <a:rPr lang="vi-VN" sz="3200" b="1" dirty="0" smtClean="0">
                    <a:solidFill>
                      <a:srgbClr val="091EB7"/>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A</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𝑽</m:t>
                    </m:r>
                    <m:r>
                      <a:rPr lang="en-US" sz="3200" b="1" i="1">
                        <a:latin typeface="Cambria Math"/>
                      </a:rPr>
                      <m:t>=</m:t>
                    </m:r>
                    <m:r>
                      <a:rPr lang="en-US" sz="3200" b="1" i="1">
                        <a:latin typeface="Cambria Math"/>
                      </a:rPr>
                      <m:t>𝟔</m:t>
                    </m:r>
                    <m:r>
                      <a:rPr lang="en-US" sz="3200" b="1" i="1">
                        <a:latin typeface="Cambria Math"/>
                      </a:rPr>
                      <m:t>.</m:t>
                    </m:r>
                  </m:oMath>
                </a14:m>
                <a:r>
                  <a:rPr lang="pt-BR"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 </a:t>
                </a:r>
                <a14:m>
                  <m:oMath xmlns:m="http://schemas.openxmlformats.org/officeDocument/2006/math">
                    <m:r>
                      <a:rPr lang="en-US" sz="3200" b="1" i="1">
                        <a:latin typeface="Cambria Math"/>
                      </a:rPr>
                      <m:t>𝑽</m:t>
                    </m:r>
                    <m:r>
                      <a:rPr lang="en-US" sz="3200" b="1" i="1">
                        <a:latin typeface="Cambria Math"/>
                      </a:rPr>
                      <m:t>=</m:t>
                    </m:r>
                    <m:r>
                      <a:rPr lang="en-US" sz="3200" b="1" i="1">
                        <a:latin typeface="Cambria Math"/>
                      </a:rPr>
                      <m:t>𝟐</m:t>
                    </m:r>
                    <m:r>
                      <a:rPr lang="en-US" sz="3200" b="1" i="1">
                        <a:latin typeface="Cambria Math"/>
                      </a:rPr>
                      <m:t>⋅</m:t>
                    </m:r>
                    <m:r>
                      <a:rPr lang="en-US" sz="3200" b="1">
                        <a:latin typeface="Cambria Math"/>
                      </a:rPr>
                      <m:t>      </m:t>
                    </m:r>
                    <m:r>
                      <a:rPr lang="vi-VN" sz="3200" b="1" i="0" smtClean="0">
                        <a:latin typeface="Cambria Math"/>
                      </a:rPr>
                      <m:t>    </m:t>
                    </m:r>
                    <m:r>
                      <a:rPr lang="en-US" sz="3200" b="1">
                        <a:latin typeface="Cambria Math"/>
                      </a:rPr>
                      <m:t> </m:t>
                    </m:r>
                  </m:oMath>
                </a14:m>
                <a:r>
                  <a:rPr lang="en-US" sz="3200" b="1" dirty="0">
                    <a:solidFill>
                      <a:srgbClr val="091EB7"/>
                    </a:solidFill>
                    <a:latin typeface="Times New Roman" pitchFamily="18" charset="0"/>
                    <a:cs typeface="Times New Roman" pitchFamily="18" charset="0"/>
                  </a:rPr>
                  <a:t>C.</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𝑽</m:t>
                    </m:r>
                    <m:r>
                      <a:rPr lang="en-US" sz="3200" b="1" i="1">
                        <a:latin typeface="Cambria Math"/>
                      </a:rPr>
                      <m:t>=</m:t>
                    </m:r>
                    <m:r>
                      <a:rPr lang="en-US" sz="3200" b="1" i="1">
                        <a:latin typeface="Cambria Math"/>
                      </a:rPr>
                      <m:t>𝟑</m:t>
                    </m:r>
                    <m:r>
                      <a:rPr lang="en-US" sz="3200" b="1" i="1">
                        <a:latin typeface="Cambria Math"/>
                      </a:rPr>
                      <m:t>.</m:t>
                    </m:r>
                  </m:oMath>
                </a14:m>
                <a:r>
                  <a:rPr lang="pt-BR"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b="1" i="1">
                        <a:latin typeface="Cambria Math"/>
                      </a:rPr>
                      <m:t>𝑽</m:t>
                    </m:r>
                    <m:r>
                      <a:rPr lang="en-US" sz="3200" b="1" i="1">
                        <a:latin typeface="Cambria Math"/>
                      </a:rPr>
                      <m:t>=</m:t>
                    </m:r>
                    <m:r>
                      <a:rPr lang="en-US" sz="3200" b="1" i="1">
                        <a:latin typeface="Cambria Math"/>
                      </a:rPr>
                      <m:t>𝟒</m:t>
                    </m:r>
                    <m:r>
                      <a:rPr lang="en-US" sz="3200" b="1" i="1">
                        <a:latin typeface="Cambria Math"/>
                      </a:rPr>
                      <m:t>.</m:t>
                    </m:r>
                  </m:oMath>
                </a14:m>
                <a:endParaRPr lang="en-US" sz="3200" dirty="0">
                  <a:latin typeface="Times New Roman" pitchFamily="18" charset="0"/>
                  <a:cs typeface="Times New Roman" pitchFamily="18" charset="0"/>
                </a:endParaRPr>
              </a:p>
              <a:p>
                <a:r>
                  <a:rPr lang="en-US" sz="3200" b="1" dirty="0" err="1" smtClean="0">
                    <a:solidFill>
                      <a:srgbClr val="091EB7"/>
                    </a:solidFill>
                    <a:latin typeface="Times New Roman" pitchFamily="18" charset="0"/>
                    <a:cs typeface="Times New Roman" pitchFamily="18" charset="0"/>
                  </a:rPr>
                  <a:t>Lời</a:t>
                </a:r>
                <a:r>
                  <a:rPr lang="en-US" sz="3200" b="1" dirty="0" smtClean="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85593"/>
                <a:ext cx="11586576" cy="3046988"/>
              </a:xfrm>
              <a:prstGeom prst="rect">
                <a:avLst/>
              </a:prstGeom>
              <a:blipFill rotWithShape="0">
                <a:blip r:embed="rId2"/>
                <a:stretch>
                  <a:fillRect l="-1315" t="-2800" r="-1315" b="-5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2745930"/>
                <a:ext cx="11586575" cy="1077218"/>
              </a:xfrm>
              <a:prstGeom prst="rect">
                <a:avLst/>
              </a:prstGeom>
            </p:spPr>
            <p:txBody>
              <a:bodyPr wrap="square">
                <a:spAutoFit/>
              </a:bodyPr>
              <a:lstStyle/>
              <a:p>
                <a:pPr algn="just"/>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14:m>
                  <m:oMath xmlns:m="http://schemas.openxmlformats.org/officeDocument/2006/math">
                    <m:r>
                      <a:rPr lang="en-US" sz="3200" i="1">
                        <a:latin typeface="Cambria Math"/>
                      </a:rPr>
                      <m:t>𝐾</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𝐵𝐶𝐷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𝐾𝐵𝐶𝐷</m:t>
                    </m:r>
                  </m:oMath>
                </a14:m>
                <a:r>
                  <a:rPr lang="en-US" sz="3200" dirty="0">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0" y="2745930"/>
                <a:ext cx="11586575" cy="1077218"/>
              </a:xfrm>
              <a:prstGeom prst="rect">
                <a:avLst/>
              </a:prstGeom>
              <a:blipFill rotWithShape="0">
                <a:blip r:embed="rId3"/>
                <a:stretch>
                  <a:fillRect l="-1315" t="-7910" r="-1315"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1773" y="3998470"/>
                <a:ext cx="6553200" cy="2816733"/>
              </a:xfrm>
              <a:prstGeom prst="rect">
                <a:avLst/>
              </a:prstGeom>
            </p:spPr>
            <p:txBody>
              <a:bodyPr wrap="square">
                <a:spAutoFit/>
              </a:bodyPr>
              <a:lstStyle/>
              <a:p>
                <a:r>
                  <a:rPr lang="fr-FR" sz="3200" dirty="0">
                    <a:latin typeface="Times New Roman" pitchFamily="18" charset="0"/>
                    <a:cs typeface="Times New Roman" pitchFamily="18" charset="0"/>
                  </a:rPr>
                  <a:t>Ta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𝐾𝐴</m:t>
                        </m:r>
                      </m:num>
                      <m:den>
                        <m:r>
                          <a:rPr lang="en-US" sz="3200" i="1">
                            <a:latin typeface="Cambria Math"/>
                          </a:rPr>
                          <m:t>𝐾𝐶</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𝐴𝐵</m:t>
                        </m:r>
                      </m:num>
                      <m:den>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𝐶</m:t>
                        </m:r>
                      </m:den>
                    </m:f>
                    <m:r>
                      <a:rPr lang="en-US" sz="3200" i="1">
                        <a:latin typeface="Cambria Math"/>
                      </a:rPr>
                      <m:t>=3</m:t>
                    </m:r>
                  </m:oMath>
                </a14:m>
                <a:endParaRPr lang="en-US" sz="3200" i="1" dirty="0"/>
              </a:p>
              <a:p>
                <a14:m>
                  <m:oMath xmlns:m="http://schemas.openxmlformats.org/officeDocument/2006/math">
                    <m:r>
                      <a:rPr lang="en-US" sz="3200" i="1">
                        <a:latin typeface="Cambria Math"/>
                      </a:rPr>
                      <m:t>⇒</m:t>
                    </m:r>
                    <m:r>
                      <a:rPr lang="en-US" sz="3200" i="1">
                        <a:latin typeface="Cambria Math"/>
                      </a:rPr>
                      <m:t>𝐾𝐴</m:t>
                    </m:r>
                    <m:r>
                      <a:rPr lang="en-US" sz="3200" i="1">
                        <a:latin typeface="Cambria Math"/>
                      </a:rPr>
                      <m:t>=3</m:t>
                    </m:r>
                    <m:r>
                      <a:rPr lang="en-US" sz="3200" i="1">
                        <a:latin typeface="Cambria Math"/>
                      </a:rPr>
                      <m:t>𝐾𝐶</m:t>
                    </m:r>
                    <m:r>
                      <a:rPr lang="en-US" sz="3200" i="1">
                        <a:latin typeface="Cambria Math"/>
                      </a:rPr>
                      <m:t>⇒</m:t>
                    </m:r>
                    <m:r>
                      <a:rPr lang="en-US" sz="3200" i="1">
                        <a:latin typeface="Cambria Math"/>
                      </a:rPr>
                      <m:t>𝐴𝐶</m:t>
                    </m:r>
                    <m:r>
                      <a:rPr lang="en-US" sz="3200" i="1">
                        <a:latin typeface="Cambria Math"/>
                      </a:rPr>
                      <m:t>=4</m:t>
                    </m:r>
                    <m:r>
                      <a:rPr lang="en-US" sz="3200" i="1">
                        <a:latin typeface="Cambria Math"/>
                      </a:rPr>
                      <m:t>𝐾𝐶</m:t>
                    </m:r>
                  </m:oMath>
                </a14:m>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𝐾𝐵𝐶𝐷</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𝐴𝐵𝐶𝐷</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𝐾𝐶</m:t>
                        </m:r>
                      </m:num>
                      <m:den>
                        <m:r>
                          <a:rPr lang="en-US" sz="3200" i="1">
                            <a:latin typeface="Cambria Math"/>
                          </a:rPr>
                          <m:t>𝐴𝐶</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oMath>
                </a14:m>
                <a:endParaRPr lang="en-US" sz="3200" i="1" dirty="0"/>
              </a:p>
              <a:p>
                <a14:m>
                  <m:oMath xmlns:m="http://schemas.openxmlformats.org/officeDocument/2006/math">
                    <m:r>
                      <a:rPr lang="en-US" sz="3200" i="1">
                        <a:latin typeface="Cambria Math"/>
                      </a:rPr>
                      <m:t>⇒</m:t>
                    </m:r>
                    <m:r>
                      <a:rPr lang="en-US" sz="3200" i="1">
                        <a:solidFill>
                          <a:srgbClr val="091EB7"/>
                        </a:solidFill>
                        <a:latin typeface="Cambria Math"/>
                      </a:rPr>
                      <m:t>𝑉</m:t>
                    </m:r>
                    <m:r>
                      <a:rPr lang="en-US" sz="3200" i="1">
                        <a:solidFill>
                          <a:srgbClr val="091EB7"/>
                        </a:solidFill>
                        <a:latin typeface="Cambria Math"/>
                      </a:rPr>
                      <m:t>=</m:t>
                    </m:r>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𝐾𝐵𝐶𝐷</m:t>
                        </m:r>
                      </m:sub>
                    </m:sSub>
                    <m:r>
                      <a:rPr lang="en-US" sz="3200" i="1">
                        <a:solidFill>
                          <a:srgbClr val="091EB7"/>
                        </a:solidFill>
                        <a:latin typeface="Cambria Math"/>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a:rPr>
                          <m:t>1</m:t>
                        </m:r>
                      </m:num>
                      <m:den>
                        <m:r>
                          <a:rPr lang="en-US" sz="3200" i="1">
                            <a:solidFill>
                              <a:srgbClr val="091EB7"/>
                            </a:solidFill>
                            <a:latin typeface="Cambria Math"/>
                          </a:rPr>
                          <m:t>4</m:t>
                        </m:r>
                      </m:den>
                    </m:f>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𝐴𝐵𝐶𝐷</m:t>
                        </m:r>
                      </m:sub>
                    </m:sSub>
                    <m:r>
                      <a:rPr lang="en-US" sz="3200" i="1">
                        <a:solidFill>
                          <a:srgbClr val="091EB7"/>
                        </a:solidFill>
                        <a:latin typeface="Cambria Math"/>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a:rPr>
                          <m:t>1</m:t>
                        </m:r>
                      </m:num>
                      <m:den>
                        <m:r>
                          <a:rPr lang="en-US" sz="3200" i="1">
                            <a:solidFill>
                              <a:srgbClr val="091EB7"/>
                            </a:solidFill>
                            <a:latin typeface="Cambria Math"/>
                          </a:rPr>
                          <m:t>4</m:t>
                        </m:r>
                      </m:den>
                    </m:f>
                    <m:r>
                      <a:rPr lang="en-US" sz="3200" i="1">
                        <a:solidFill>
                          <a:srgbClr val="091EB7"/>
                        </a:solidFill>
                        <a:latin typeface="Cambria Math"/>
                      </a:rPr>
                      <m:t>.12=3</m:t>
                    </m:r>
                  </m:oMath>
                </a14:m>
                <a:r>
                  <a:rPr lang="en-US" sz="3200" dirty="0">
                    <a:solidFill>
                      <a:srgbClr val="091EB7"/>
                    </a:solidFill>
                    <a:latin typeface="Times New Roman" pitchFamily="18"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351773" y="3998470"/>
                <a:ext cx="6553200" cy="2816733"/>
              </a:xfrm>
              <a:prstGeom prst="rect">
                <a:avLst/>
              </a:prstGeom>
              <a:blipFill rotWithShape="0">
                <a:blip r:embed="rId4"/>
                <a:stretch>
                  <a:fillRect l="-2419" r="-1023"/>
                </a:stretch>
              </a:blipFill>
            </p:spPr>
            <p:txBody>
              <a:bodyPr/>
              <a:lstStyle/>
              <a:p>
                <a:r>
                  <a:rPr lang="en-US">
                    <a:noFill/>
                  </a:rPr>
                  <a:t> </a:t>
                </a:r>
              </a:p>
            </p:txBody>
          </p:sp>
        </mc:Fallback>
      </mc:AlternateContent>
      <p:pic>
        <p:nvPicPr>
          <p:cNvPr id="6" name="Picture 5"/>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915406" y="3823148"/>
            <a:ext cx="3429000" cy="2971800"/>
          </a:xfrm>
          <a:prstGeom prst="rect">
            <a:avLst/>
          </a:prstGeom>
          <a:noFill/>
          <a:ln>
            <a:noFill/>
          </a:ln>
        </p:spPr>
      </p:pic>
      <p:sp>
        <p:nvSpPr>
          <p:cNvPr id="7" name="Oval 6"/>
          <p:cNvSpPr/>
          <p:nvPr/>
        </p:nvSpPr>
        <p:spPr>
          <a:xfrm>
            <a:off x="6087650" y="1841325"/>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hlinkClick r:id="rId6"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1" name="Right Arrow 10">
            <a:hlinkClick r:id="rId7"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2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1000"/>
                                        <p:tgtEl>
                                          <p:spTgt spid="5">
                                            <p:txEl>
                                              <p:pRg st="1" end="1"/>
                                            </p:txEl>
                                          </p:spTgt>
                                        </p:tgtEl>
                                      </p:cBhvr>
                                    </p:animEffect>
                                    <p:anim calcmode="lin" valueType="num">
                                      <p:cBhvr>
                                        <p:cTn id="4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1000"/>
                                        <p:tgtEl>
                                          <p:spTgt spid="5">
                                            <p:txEl>
                                              <p:pRg st="2" end="2"/>
                                            </p:txEl>
                                          </p:spTgt>
                                        </p:tgtEl>
                                      </p:cBhvr>
                                    </p:animEffect>
                                    <p:anim calcmode="lin" valueType="num">
                                      <p:cBhvr>
                                        <p:cTn id="5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fade">
                                      <p:cBhvr>
                                        <p:cTn id="61" dur="1000"/>
                                        <p:tgtEl>
                                          <p:spTgt spid="5">
                                            <p:txEl>
                                              <p:pRg st="3" end="3"/>
                                            </p:txEl>
                                          </p:spTgt>
                                        </p:tgtEl>
                                      </p:cBhvr>
                                    </p:animEffect>
                                    <p:anim calcmode="lin" valueType="num">
                                      <p:cBhvr>
                                        <p:cTn id="6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0104" y="-98119"/>
                <a:ext cx="11599101" cy="3266022"/>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12.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𝑀</m:t>
                    </m:r>
                    <m:r>
                      <a:rPr lang="en-US" sz="3200" i="1">
                        <a:latin typeface="Cambria Math"/>
                      </a:rPr>
                      <m:t>,</m:t>
                    </m:r>
                    <m:r>
                      <a:rPr lang="en-US" sz="3200" i="1">
                        <a:latin typeface="Cambria Math"/>
                      </a:rPr>
                      <m:t>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𝐵𝐶</m:t>
                    </m:r>
                    <m:r>
                      <a:rPr lang="en-US" sz="3200" i="1">
                        <a:latin typeface="Cambria Math"/>
                      </a:rPr>
                      <m:t>,</m:t>
                    </m:r>
                    <m:r>
                      <a:rPr lang="en-US" sz="3200" i="1">
                        <a:latin typeface="Cambria Math"/>
                      </a:rPr>
                      <m:t>𝑆𝑀</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phẳng</a:t>
                </a:r>
                <a:r>
                  <a:rPr lang="en-US" sz="3200" dirty="0">
                    <a:latin typeface="Times New Roman" pitchFamily="18" charset="0"/>
                    <a:cs typeface="Times New Roman"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a:rPr>
                          <m:t>𝐴𝐵𝑁</m:t>
                        </m:r>
                      </m:e>
                    </m:d>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a:t>
                </a:r>
              </a:p>
              <a:p>
                <a:pPr algn="just"/>
                <a:r>
                  <a:rPr lang="vi-VN" sz="3200" b="1" dirty="0"/>
                  <a:t> </a:t>
                </a:r>
                <a:r>
                  <a:rPr lang="vi-VN" sz="3200" b="1" dirty="0" smtClean="0"/>
                  <a:t> </a:t>
                </a:r>
                <a:r>
                  <a:rPr lang="en-US" sz="3200" b="1" dirty="0" smtClean="0">
                    <a:solidFill>
                      <a:srgbClr val="091EB7"/>
                    </a:solidFill>
                    <a:latin typeface="Times New Roman" pitchFamily="18" charset="0"/>
                    <a:cs typeface="Times New Roman" pitchFamily="18" charset="0"/>
                  </a:rPr>
                  <a:t>A</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𝟐</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𝟖</m:t>
                        </m:r>
                      </m:den>
                    </m:f>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𝟐</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𝟒</m:t>
                        </m:r>
                      </m:den>
                    </m:f>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𝟐</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𝟔</m:t>
                        </m:r>
                      </m:den>
                    </m:f>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oMath>
                </a14:m>
                <a:r>
                  <a:rPr lang="en-US" sz="3200" b="1" dirty="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𝟐</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𝟑</m:t>
                        </m:r>
                      </m:den>
                    </m:f>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oMath>
                </a14:m>
                <a:r>
                  <a:rPr lang="en-US" sz="3200" dirty="0">
                    <a:latin typeface="Times New Roman" pitchFamily="18" charset="0"/>
                    <a:cs typeface="Times New Roman" pitchFamily="18" charset="0"/>
                  </a:rPr>
                  <a:t>.</a:t>
                </a:r>
              </a:p>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104" y="-98119"/>
                <a:ext cx="11599101" cy="3266022"/>
              </a:xfrm>
              <a:prstGeom prst="rect">
                <a:avLst/>
              </a:prstGeom>
              <a:blipFill rotWithShape="0">
                <a:blip r:embed="rId2"/>
                <a:stretch>
                  <a:fillRect l="-1314" t="-2612" r="-1366" b="-5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9374" y="3208903"/>
                <a:ext cx="6400800" cy="4026487"/>
              </a:xfrm>
              <a:prstGeom prst="rect">
                <a:avLst/>
              </a:prstGeom>
            </p:spPr>
            <p:txBody>
              <a:bodyPr wrap="square">
                <a:spAutoFit/>
              </a:bodyPr>
              <a:lstStyle/>
              <a:p>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𝑆𝐸</m:t>
                        </m:r>
                      </m:num>
                      <m:den>
                        <m:r>
                          <a:rPr lang="en-US" sz="3200" i="1">
                            <a:latin typeface="Cambria Math"/>
                          </a:rPr>
                          <m:t>𝑆𝐶</m:t>
                        </m:r>
                      </m:den>
                    </m:f>
                  </m:oMath>
                </a14:m>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Gọi </a:t>
                </a:r>
                <a14:m>
                  <m:oMath xmlns:m="http://schemas.openxmlformats.org/officeDocument/2006/math">
                    <m:r>
                      <a:rPr lang="en-US" sz="3200" i="1">
                        <a:latin typeface="Cambria Math"/>
                      </a:rPr>
                      <m:t>𝐹</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𝐸𝐶</m:t>
                    </m:r>
                  </m:oMath>
                </a14:m>
                <a:endParaRPr lang="en-US" sz="3200" i="1" dirty="0"/>
              </a:p>
              <a:p>
                <a14:m>
                  <m:oMath xmlns:m="http://schemas.openxmlformats.org/officeDocument/2006/math">
                    <m:r>
                      <a:rPr lang="en-US" sz="3200" i="1">
                        <a:latin typeface="Cambria Math"/>
                      </a:rPr>
                      <m:t>⇒</m:t>
                    </m:r>
                    <m:r>
                      <a:rPr lang="en-US" sz="3200" i="1">
                        <a:latin typeface="Cambria Math"/>
                      </a:rPr>
                      <m:t>𝑀𝐹</m:t>
                    </m:r>
                    <m:r>
                      <a:rPr lang="en-US" sz="3200" i="1">
                        <a:latin typeface="Cambria Math"/>
                      </a:rPr>
                      <m:t>//</m:t>
                    </m:r>
                    <m:r>
                      <a:rPr lang="en-US" sz="3200" i="1">
                        <a:latin typeface="Cambria Math"/>
                      </a:rPr>
                      <m:t>𝐵𝐸</m:t>
                    </m:r>
                  </m:oMath>
                </a14:m>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𝑀𝐹</m:t>
                    </m:r>
                    <m:r>
                      <a:rPr lang="en-US" sz="3200" i="1">
                        <a:latin typeface="Cambria Math"/>
                      </a:rPr>
                      <m:t>//</m:t>
                    </m:r>
                    <m:r>
                      <a:rPr lang="en-US" sz="3200" i="1">
                        <a:latin typeface="Cambria Math"/>
                      </a:rPr>
                      <m:t>𝑁𝐸</m:t>
                    </m:r>
                  </m:oMath>
                </a14:m>
                <a:r>
                  <a:rPr lang="en-US" sz="3200" dirty="0">
                    <a:latin typeface="Times New Roman" pitchFamily="18" charset="0"/>
                    <a:cs typeface="Times New Roman" pitchFamily="18" charset="0"/>
                  </a:rPr>
                  <a:t>.</a:t>
                </a:r>
              </a:p>
              <a:p>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𝑆𝑀</m:t>
                    </m:r>
                  </m:oMath>
                </a14:m>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suy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𝑆𝐹</m:t>
                    </m:r>
                  </m:oMath>
                </a14:m>
                <a:endParaRPr lang="en-US" sz="3200" i="1" dirty="0"/>
              </a:p>
              <a:p>
                <a14:m>
                  <m:oMath xmlns:m="http://schemas.openxmlformats.org/officeDocument/2006/math">
                    <m:r>
                      <a:rPr lang="en-US" sz="3200" i="1">
                        <a:latin typeface="Cambria Math"/>
                      </a:rPr>
                      <m:t>⇒</m:t>
                    </m:r>
                    <m:f>
                      <m:fPr>
                        <m:ctrlPr>
                          <a:rPr lang="en-US" sz="3200" i="1">
                            <a:latin typeface="Cambria Math" panose="02040503050406030204" pitchFamily="18" charset="0"/>
                          </a:rPr>
                        </m:ctrlPr>
                      </m:fPr>
                      <m:num>
                        <m:r>
                          <a:rPr lang="en-US" sz="3200" i="1">
                            <a:latin typeface="Cambria Math"/>
                          </a:rPr>
                          <m:t>𝑆𝐸</m:t>
                        </m:r>
                      </m:num>
                      <m:den>
                        <m:r>
                          <a:rPr lang="en-US" sz="3200" i="1">
                            <a:latin typeface="Cambria Math"/>
                          </a:rPr>
                          <m:t>𝑆𝐶</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oMath>
                </a14:m>
                <a:r>
                  <a:rPr lang="en-US" sz="3200" dirty="0">
                    <a:latin typeface="Times New Roman" pitchFamily="18" charset="0"/>
                    <a:cs typeface="Times New Roman" pitchFamily="18" charset="0"/>
                  </a:rPr>
                  <a:t>.</a:t>
                </a:r>
                <a:r>
                  <a:rPr lang="en-US" sz="3200" b="1" dirty="0"/>
                  <a:t> </a:t>
                </a:r>
                <a14:m>
                  <m:oMath xmlns:m="http://schemas.openxmlformats.org/officeDocument/2006/math">
                    <m:sSub>
                      <m:sSubPr>
                        <m:ctrlPr>
                          <a:rPr lang="en-US" sz="3200" b="1" i="1">
                            <a:latin typeface="Cambria Math" panose="02040503050406030204" pitchFamily="18" charset="0"/>
                          </a:rPr>
                        </m:ctrlPr>
                      </m:sSubPr>
                      <m:e>
                        <m:r>
                          <a:rPr lang="en-US" sz="3200" i="1">
                            <a:latin typeface="Cambria Math"/>
                          </a:rPr>
                          <m:t>⇒</m:t>
                        </m:r>
                        <m:r>
                          <a:rPr lang="en-US" sz="3200" b="1" i="1">
                            <a:latin typeface="Cambria Math"/>
                          </a:rPr>
                          <m:t>𝑽</m:t>
                        </m:r>
                      </m:e>
                      <m:sub>
                        <m:r>
                          <a:rPr lang="en-US" sz="3200" b="1" i="1">
                            <a:latin typeface="Cambria Math"/>
                          </a:rPr>
                          <m:t>𝟐</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𝟑</m:t>
                        </m:r>
                      </m:den>
                    </m:f>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oMath>
                </a14:m>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9374" y="3208903"/>
                <a:ext cx="6400800" cy="4026487"/>
              </a:xfrm>
              <a:prstGeom prst="rect">
                <a:avLst/>
              </a:prstGeom>
              <a:blipFill rotWithShape="0">
                <a:blip r:embed="rId3"/>
                <a:stretch>
                  <a:fillRect l="-2476"/>
                </a:stretch>
              </a:blipFill>
            </p:spPr>
            <p:txBody>
              <a:bodyPr/>
              <a:lstStyle/>
              <a:p>
                <a:r>
                  <a:rPr lang="en-US">
                    <a:noFill/>
                  </a:rPr>
                  <a:t> </a:t>
                </a:r>
              </a:p>
            </p:txBody>
          </p:sp>
        </mc:Fallback>
      </mc:AlternateContent>
      <p:pic>
        <p:nvPicPr>
          <p:cNvPr id="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919" y="3167903"/>
            <a:ext cx="2743038" cy="3084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1787" y="3444150"/>
            <a:ext cx="2066795" cy="253215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093897" y="1979111"/>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hlinkClick r:id="rId6"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7"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6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0"/>
                                        <p:tgtEl>
                                          <p:spTgt spid="3">
                                            <p:txEl>
                                              <p:pRg st="2" end="2"/>
                                            </p:txEl>
                                          </p:spTgt>
                                        </p:tgtEl>
                                      </p:cBhvr>
                                    </p:animEffect>
                                    <p:anim calcmode="lin" valueType="num">
                                      <p:cBhvr>
                                        <p:cTn id="5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fade">
                                      <p:cBhvr>
                                        <p:cTn id="59" dur="1000"/>
                                        <p:tgtEl>
                                          <p:spTgt spid="3">
                                            <p:txEl>
                                              <p:pRg st="3" end="3"/>
                                            </p:txEl>
                                          </p:spTgt>
                                        </p:tgtEl>
                                      </p:cBhvr>
                                    </p:animEffect>
                                    <p:anim calcmode="lin" valueType="num">
                                      <p:cBhvr>
                                        <p:cTn id="6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fade">
                                      <p:cBhvr>
                                        <p:cTn id="66" dur="1000"/>
                                        <p:tgtEl>
                                          <p:spTgt spid="3">
                                            <p:txEl>
                                              <p:pRg st="4" end="4"/>
                                            </p:txEl>
                                          </p:spTgt>
                                        </p:tgtEl>
                                      </p:cBhvr>
                                    </p:animEffect>
                                    <p:anim calcmode="lin" valueType="num">
                                      <p:cBhvr>
                                        <p:cTn id="6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fade">
                                      <p:cBhvr>
                                        <p:cTn id="73" dur="1000"/>
                                        <p:tgtEl>
                                          <p:spTgt spid="3">
                                            <p:txEl>
                                              <p:pRg st="5" end="5"/>
                                            </p:txEl>
                                          </p:spTgt>
                                        </p:tgtEl>
                                      </p:cBhvr>
                                    </p:animEffect>
                                    <p:anim calcmode="lin" valueType="num">
                                      <p:cBhvr>
                                        <p:cTn id="7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 y="-84549"/>
                <a:ext cx="11874675" cy="2773580"/>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Câu 13. </a:t>
                </a:r>
                <a:r>
                  <a:rPr lang="en-US" sz="3000" b="1" dirty="0">
                    <a:solidFill>
                      <a:srgbClr val="009242"/>
                    </a:solidFill>
                    <a:latin typeface="Times New Roman" pitchFamily="18" charset="0"/>
                    <a:cs typeface="Times New Roman" pitchFamily="18" charset="0"/>
                  </a:rPr>
                  <a:t>(HKI-SGD </a:t>
                </a:r>
                <a:r>
                  <a:rPr lang="en-US" sz="3000" b="1" dirty="0" err="1">
                    <a:solidFill>
                      <a:srgbClr val="009242"/>
                    </a:solidFill>
                    <a:latin typeface="Times New Roman" pitchFamily="18" charset="0"/>
                    <a:cs typeface="Times New Roman" pitchFamily="18" charset="0"/>
                  </a:rPr>
                  <a:t>Thừa</a:t>
                </a:r>
                <a:r>
                  <a:rPr lang="en-US" sz="3000" b="1" dirty="0">
                    <a:solidFill>
                      <a:srgbClr val="009242"/>
                    </a:solidFill>
                    <a:latin typeface="Times New Roman" pitchFamily="18" charset="0"/>
                    <a:cs typeface="Times New Roman" pitchFamily="18" charset="0"/>
                  </a:rPr>
                  <a:t> </a:t>
                </a:r>
                <a:r>
                  <a:rPr lang="en-US" sz="3000" b="1" dirty="0" err="1">
                    <a:solidFill>
                      <a:srgbClr val="009242"/>
                    </a:solidFill>
                    <a:latin typeface="Times New Roman" pitchFamily="18" charset="0"/>
                    <a:cs typeface="Times New Roman" pitchFamily="18" charset="0"/>
                  </a:rPr>
                  <a:t>Thiên</a:t>
                </a:r>
                <a:r>
                  <a:rPr lang="en-US" sz="3000" b="1" dirty="0">
                    <a:solidFill>
                      <a:srgbClr val="009242"/>
                    </a:solidFill>
                    <a:latin typeface="Times New Roman" pitchFamily="18" charset="0"/>
                    <a:cs typeface="Times New Roman" pitchFamily="18" charset="0"/>
                  </a:rPr>
                  <a:t> </a:t>
                </a:r>
                <a:r>
                  <a:rPr lang="en-US" sz="3000" b="1" dirty="0" err="1">
                    <a:solidFill>
                      <a:srgbClr val="009242"/>
                    </a:solidFill>
                    <a:latin typeface="Times New Roman" pitchFamily="18" charset="0"/>
                    <a:cs typeface="Times New Roman" pitchFamily="18" charset="0"/>
                  </a:rPr>
                  <a:t>Huế</a:t>
                </a:r>
                <a:r>
                  <a:rPr lang="en-US" sz="3000" b="1" dirty="0">
                    <a:solidFill>
                      <a:srgbClr val="009242"/>
                    </a:solidFill>
                    <a:latin typeface="Times New Roman" pitchFamily="18" charset="0"/>
                    <a:cs typeface="Times New Roman" pitchFamily="18" charset="0"/>
                  </a:rPr>
                  <a:t> 2018-2019)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m:t>
                    </m:r>
                    <m:r>
                      <a:rPr lang="en-US" sz="3200" i="1">
                        <a:latin typeface="Cambria Math"/>
                      </a:rPr>
                      <m:t>.</m:t>
                    </m:r>
                    <m:r>
                      <a:rPr lang="en-US" sz="3200" i="1">
                        <a:latin typeface="Cambria Math"/>
                      </a:rPr>
                      <m:t>𝐴𝐵𝐶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𝑉</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𝑃</m:t>
                    </m:r>
                    <m:r>
                      <a:rPr lang="en-US" sz="3200" i="1">
                        <a:latin typeface="Cambria Math"/>
                      </a:rPr>
                      <m:t>,</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𝑄</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𝑆𝐵</m:t>
                    </m:r>
                    <m:r>
                      <a:rPr lang="en-US" sz="3200" i="1">
                        <a:latin typeface="Cambria Math"/>
                      </a:rPr>
                      <m:t>,</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𝑆𝐶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𝐺</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𝐺</m:t>
                    </m:r>
                    <m:r>
                      <a:rPr lang="en-US" sz="3200" i="1">
                        <a:latin typeface="Cambria Math"/>
                      </a:rPr>
                      <m:t>.</m:t>
                    </m:r>
                    <m:r>
                      <a:rPr lang="en-US" sz="3200" i="1">
                        <a:latin typeface="Cambria Math"/>
                      </a:rPr>
                      <m:t>𝐴𝑃𝑄</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𝑉</m:t>
                    </m:r>
                    <m:r>
                      <a:rPr lang="en-US" sz="3200" i="1">
                        <a:latin typeface="Cambria Math"/>
                      </a:rPr>
                      <m:t>.</m:t>
                    </m:r>
                  </m:oMath>
                </a14:m>
                <a:r>
                  <a:rPr lang="en-US" sz="3200" dirty="0">
                    <a:latin typeface="Times New Roman" pitchFamily="18" charset="0"/>
                    <a:cs typeface="Times New Roman" pitchFamily="18" charset="0"/>
                  </a:rPr>
                  <a:t> </a:t>
                </a:r>
              </a:p>
              <a:p>
                <a:r>
                  <a:rPr lang="vi-VN" sz="3200" b="1" dirty="0">
                    <a:solidFill>
                      <a:srgbClr val="091EB7"/>
                    </a:solidFill>
                    <a:latin typeface="Times New Roman" pitchFamily="18" charset="0"/>
                    <a:cs typeface="Times New Roman" pitchFamily="18" charset="0"/>
                  </a:rPr>
                  <a:t> </a:t>
                </a:r>
                <a:r>
                  <a:rPr lang="vi-VN" sz="3200" b="1" dirty="0" smtClean="0">
                    <a:solidFill>
                      <a:srgbClr val="091EB7"/>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A</a:t>
                </a:r>
                <a:r>
                  <a:rPr lang="en-US" sz="3200" b="1" dirty="0">
                    <a:solidFill>
                      <a:srgbClr val="091EB7"/>
                    </a:solidFill>
                    <a:latin typeface="Times New Roman" pitchFamily="18" charset="0"/>
                    <a:cs typeface="Times New Roman" pitchFamily="18" charset="0"/>
                  </a:rPr>
                  <a:t>.</a:t>
                </a:r>
                <a:r>
                  <a:rPr lang="en-US" sz="3200" dirty="0">
                    <a:solidFill>
                      <a:srgbClr val="091EB7"/>
                    </a:solidFill>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𝟖</m:t>
                        </m:r>
                      </m:den>
                    </m:f>
                    <m:r>
                      <a:rPr lang="en-US" sz="3200" b="1" i="1">
                        <a:latin typeface="Cambria Math"/>
                      </a:rPr>
                      <m:t>𝑽</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𝟏𝟐</m:t>
                        </m:r>
                      </m:den>
                    </m:f>
                    <m:r>
                      <a:rPr lang="en-US" sz="3200" b="1" i="1">
                        <a:latin typeface="Cambria Math"/>
                      </a:rPr>
                      <m:t>𝑽</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𝑽</m:t>
                        </m:r>
                      </m:e>
                      <m:sub>
                        <m:r>
                          <a:rPr lang="en-US" sz="3200" b="1" i="1">
                            <a:latin typeface="Cambria Math"/>
                          </a:rPr>
                          <m:t>𝟏</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𝟏</m:t>
                        </m:r>
                      </m:num>
                      <m:den>
                        <m:r>
                          <a:rPr lang="en-US" sz="3200" b="1" i="1">
                            <a:latin typeface="Cambria Math"/>
                          </a:rPr>
                          <m:t>𝟔</m:t>
                        </m:r>
                      </m:den>
                    </m:f>
                    <m:r>
                      <a:rPr lang="en-US" sz="3200" b="1" i="1">
                        <a:latin typeface="Cambria Math"/>
                      </a:rPr>
                      <m:t>𝑽</m:t>
                    </m:r>
                  </m:oMath>
                </a14:m>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a:rPr>
                          <m:t> </m:t>
                        </m:r>
                        <m:r>
                          <a:rPr lang="en-US" sz="3200" b="1" i="1">
                            <a:latin typeface="Cambria Math"/>
                          </a:rPr>
                          <m:t>𝑽</m:t>
                        </m:r>
                      </m:e>
                      <m:sub>
                        <m:r>
                          <a:rPr lang="en-US" sz="3200" b="1" i="1">
                            <a:latin typeface="Cambria Math"/>
                          </a:rPr>
                          <m:t>𝟏</m:t>
                        </m:r>
                      </m:sub>
                    </m:sSub>
                    <m:r>
                      <a:rPr lang="en-US" sz="3200" b="1" i="1">
                        <a:latin typeface="Cambria Math"/>
                      </a:rPr>
                      <m:t>=</m:t>
                    </m:r>
                    <m:f>
                      <m:fPr>
                        <m:ctrlPr>
                          <a:rPr lang="en-US" sz="3200" b="1" i="1">
                            <a:latin typeface="Cambria Math" panose="02040503050406030204" pitchFamily="18" charset="0"/>
                          </a:rPr>
                        </m:ctrlPr>
                      </m:fPr>
                      <m:num>
                        <m:r>
                          <a:rPr lang="en-US" sz="3200" b="1" i="1">
                            <a:latin typeface="Cambria Math"/>
                          </a:rPr>
                          <m:t>𝟑</m:t>
                        </m:r>
                      </m:num>
                      <m:den>
                        <m:r>
                          <a:rPr lang="en-US" sz="3200" b="1" i="1">
                            <a:latin typeface="Cambria Math"/>
                          </a:rPr>
                          <m:t>𝟖</m:t>
                        </m:r>
                      </m:den>
                    </m:f>
                    <m:r>
                      <a:rPr lang="en-US" sz="3200" b="1" i="1">
                        <a:latin typeface="Cambria Math"/>
                      </a:rPr>
                      <m:t>𝑽</m:t>
                    </m:r>
                  </m:oMath>
                </a14:m>
                <a:r>
                  <a:rPr lang="en-US" sz="3200" dirty="0">
                    <a:latin typeface="Times New Roman" pitchFamily="18" charset="0"/>
                    <a:cs typeface="Times New Roman" pitchFamily="18" charset="0"/>
                  </a:rPr>
                  <a:t>.</a:t>
                </a:r>
              </a:p>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 y="-84549"/>
                <a:ext cx="11874675" cy="2773580"/>
              </a:xfrm>
              <a:prstGeom prst="rect">
                <a:avLst/>
              </a:prstGeom>
              <a:blipFill rotWithShape="0">
                <a:blip r:embed="rId2"/>
                <a:stretch>
                  <a:fillRect l="-1283" t="-3077"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 y="3573050"/>
                <a:ext cx="8555277" cy="2404633"/>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r>
                              <a:rPr lang="en-US" sz="3200" i="1">
                                <a:latin typeface="Cambria Math"/>
                              </a:rPr>
                              <m:t>𝑃𝑀𝑄</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r>
                              <a:rPr lang="en-US" sz="3200" i="1">
                                <a:latin typeface="Cambria Math"/>
                              </a:rPr>
                              <m:t>𝑆𝐵𝐶</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oMath>
                </a14:m>
                <a:r>
                  <a:rPr lang="en-US" sz="3200" dirty="0">
                    <a:latin typeface="Times New Roman" pitchFamily="18" charset="0"/>
                    <a:cs typeface="Times New Roman" pitchFamily="18" charset="0"/>
                  </a:rPr>
                  <a:t> ;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r>
                              <a:rPr lang="en-US" sz="3200" i="1">
                                <a:latin typeface="Cambria Math"/>
                              </a:rPr>
                              <m:t>𝑃𝐺𝑄</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func>
                              <m:funcPr>
                                <m:ctrlPr>
                                  <a:rPr lang="en-US" sz="3200" i="1">
                                    <a:latin typeface="Cambria Math" panose="02040503050406030204" pitchFamily="18" charset="0"/>
                                  </a:rPr>
                                </m:ctrlPr>
                              </m:funcPr>
                              <m:fName>
                                <m:r>
                                  <a:rPr lang="en-US" sz="3200" i="1">
                                    <a:latin typeface="Cambria Math"/>
                                  </a:rPr>
                                  <m:t>𝑃</m:t>
                                </m:r>
                              </m:fName>
                              <m:e>
                                <m:r>
                                  <a:rPr lang="en-US" sz="3200" i="1">
                                    <a:latin typeface="Cambria Math"/>
                                  </a:rPr>
                                  <m:t>𝑀</m:t>
                                </m:r>
                              </m:e>
                            </m:func>
                            <m:r>
                              <a:rPr lang="en-US" sz="3200" i="1">
                                <a:latin typeface="Cambria Math"/>
                              </a:rPr>
                              <m:t>𝑄</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𝑆𝐺</m:t>
                        </m:r>
                      </m:num>
                      <m:den>
                        <m:r>
                          <a:rPr lang="en-US" sz="3200" i="1">
                            <a:latin typeface="Cambria Math"/>
                          </a:rPr>
                          <m:t>𝑆𝑀</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3</m:t>
                        </m:r>
                      </m:den>
                    </m:f>
                    <m:r>
                      <a:rPr lang="en-US" sz="3200" i="1">
                        <a:latin typeface="Cambria Math"/>
                      </a:rPr>
                      <m:t>    </m:t>
                    </m:r>
                  </m:oMath>
                </a14:m>
                <a:endParaRPr lang="vi-VN" sz="3200" i="1" dirty="0" smtClean="0">
                  <a:latin typeface="Cambria Math"/>
                </a:endParaRPr>
              </a:p>
              <a:p>
                <a14:m>
                  <m:oMath xmlns:m="http://schemas.openxmlformats.org/officeDocument/2006/math">
                    <m:r>
                      <a:rPr lang="vi-VN" sz="3200" b="0" i="1" smtClean="0">
                        <a:latin typeface="Cambria Math"/>
                      </a:rPr>
                      <m:t>                      </m:t>
                    </m:r>
                    <m:r>
                      <a:rPr lang="en-US" sz="3200" i="1">
                        <a:latin typeface="Cambria Math"/>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r>
                              <a:rPr lang="en-US" sz="3200" i="1">
                                <a:latin typeface="Cambria Math"/>
                              </a:rPr>
                              <m:t>𝑃𝐺𝑄</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m:t>
                            </m:r>
                            <m:r>
                              <a:rPr lang="en-US" sz="3200" i="1">
                                <a:latin typeface="Cambria Math"/>
                              </a:rPr>
                              <m:t>.</m:t>
                            </m:r>
                            <m:r>
                              <a:rPr lang="en-US" sz="3200" i="1">
                                <a:latin typeface="Cambria Math"/>
                              </a:rPr>
                              <m:t>𝑆𝐵𝐶</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r>
                      <a:rPr lang="vi-VN" sz="3200" b="0" i="1" smtClean="0">
                        <a:latin typeface="Cambria Math"/>
                      </a:rPr>
                      <m:t>.</m:t>
                    </m:r>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3</m:t>
                        </m:r>
                      </m:den>
                    </m:f>
                    <m:r>
                      <m:rPr>
                        <m:nor/>
                      </m:rPr>
                      <a:rPr lang="en-US" sz="3200" dirty="0">
                        <a:latin typeface="Times New Roman" pitchFamily="18" charset="0"/>
                        <a:cs typeface="Times New Roman" pitchFamily="18" charset="0"/>
                      </a:rPr>
                      <m:t> </m:t>
                    </m:r>
                    <m:r>
                      <a:rPr lang="vi-VN" sz="3200" b="0" i="1" smtClean="0">
                        <a:latin typeface="Cambria Math"/>
                      </a:rPr>
                      <m:t>=</m:t>
                    </m:r>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4.3</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6</m:t>
                        </m:r>
                      </m:den>
                    </m:f>
                  </m:oMath>
                </a14:m>
                <a:r>
                  <a:rPr lang="en-US" sz="3200" dirty="0">
                    <a:latin typeface="Times New Roman" pitchFamily="18" charset="0"/>
                    <a:cs typeface="Times New Roman" pitchFamily="18" charset="0"/>
                  </a:rPr>
                  <a:t>.</a:t>
                </a:r>
              </a:p>
              <a:p>
                <a:r>
                  <a:rPr lang="vi-VN" sz="3200" dirty="0" smtClean="0">
                    <a:solidFill>
                      <a:srgbClr val="091EB7"/>
                    </a:solidFill>
                    <a:latin typeface="Times New Roman" pitchFamily="18" charset="0"/>
                    <a:cs typeface="Times New Roman" pitchFamily="18" charset="0"/>
                  </a:rPr>
                  <a:t>          </a:t>
                </a:r>
                <a:r>
                  <a:rPr lang="en-US" sz="3200" dirty="0" smtClean="0">
                    <a:solidFill>
                      <a:srgbClr val="091EB7"/>
                    </a:solidFill>
                    <a:latin typeface="Times New Roman" pitchFamily="18" charset="0"/>
                    <a:cs typeface="Times New Roman" pitchFamily="18" charset="0"/>
                  </a:rPr>
                  <a:t>Do </a:t>
                </a:r>
                <a:r>
                  <a:rPr lang="en-US" sz="3200" dirty="0" err="1">
                    <a:solidFill>
                      <a:srgbClr val="091EB7"/>
                    </a:solidFill>
                    <a:latin typeface="Times New Roman" pitchFamily="18" charset="0"/>
                    <a:cs typeface="Times New Roman" pitchFamily="18" charset="0"/>
                  </a:rPr>
                  <a:t>đó</a:t>
                </a:r>
                <a:r>
                  <a:rPr lang="en-US" sz="3200" dirty="0">
                    <a:solidFill>
                      <a:srgbClr val="091EB7"/>
                    </a:solidFill>
                    <a:latin typeface="Times New Roman" pitchFamily="18" charset="0"/>
                    <a:cs typeface="Times New Roman" pitchFamily="18" charset="0"/>
                  </a:rPr>
                  <a:t> </a:t>
                </a:r>
                <a14:m>
                  <m:oMath xmlns:m="http://schemas.openxmlformats.org/officeDocument/2006/math">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𝐺</m:t>
                        </m:r>
                        <m:r>
                          <a:rPr lang="en-US" sz="3200" i="1">
                            <a:solidFill>
                              <a:srgbClr val="091EB7"/>
                            </a:solidFill>
                            <a:latin typeface="Cambria Math"/>
                          </a:rPr>
                          <m:t>.</m:t>
                        </m:r>
                        <m:r>
                          <a:rPr lang="en-US" sz="3200" i="1">
                            <a:solidFill>
                              <a:srgbClr val="091EB7"/>
                            </a:solidFill>
                            <a:latin typeface="Cambria Math"/>
                          </a:rPr>
                          <m:t>𝐴𝑃𝑄</m:t>
                        </m:r>
                      </m:sub>
                    </m:sSub>
                    <m:r>
                      <a:rPr lang="en-US" sz="3200" i="1">
                        <a:solidFill>
                          <a:srgbClr val="091EB7"/>
                        </a:solidFill>
                        <a:latin typeface="Cambria Math"/>
                      </a:rPr>
                      <m:t>=</m:t>
                    </m:r>
                    <m:sSub>
                      <m:sSubPr>
                        <m:ctrlPr>
                          <a:rPr lang="en-US" sz="3200" i="1">
                            <a:solidFill>
                              <a:srgbClr val="091EB7"/>
                            </a:solidFill>
                            <a:latin typeface="Cambria Math" panose="02040503050406030204" pitchFamily="18" charset="0"/>
                          </a:rPr>
                        </m:ctrlPr>
                      </m:sSubPr>
                      <m:e>
                        <m:r>
                          <a:rPr lang="en-US" sz="3200" i="1">
                            <a:solidFill>
                              <a:srgbClr val="091EB7"/>
                            </a:solidFill>
                            <a:latin typeface="Cambria Math"/>
                          </a:rPr>
                          <m:t>𝑉</m:t>
                        </m:r>
                      </m:e>
                      <m:sub>
                        <m:r>
                          <a:rPr lang="en-US" sz="3200" i="1">
                            <a:solidFill>
                              <a:srgbClr val="091EB7"/>
                            </a:solidFill>
                            <a:latin typeface="Cambria Math"/>
                          </a:rPr>
                          <m:t>𝐴</m:t>
                        </m:r>
                        <m:r>
                          <a:rPr lang="en-US" sz="3200" i="1">
                            <a:solidFill>
                              <a:srgbClr val="091EB7"/>
                            </a:solidFill>
                            <a:latin typeface="Cambria Math"/>
                          </a:rPr>
                          <m:t>.</m:t>
                        </m:r>
                        <m:r>
                          <a:rPr lang="en-US" sz="3200" i="1">
                            <a:solidFill>
                              <a:srgbClr val="091EB7"/>
                            </a:solidFill>
                            <a:latin typeface="Cambria Math"/>
                          </a:rPr>
                          <m:t>𝑃𝐺𝑄</m:t>
                        </m:r>
                      </m:sub>
                    </m:sSub>
                    <m:r>
                      <a:rPr lang="en-US" sz="3200" i="1">
                        <a:solidFill>
                          <a:srgbClr val="091EB7"/>
                        </a:solidFill>
                        <a:latin typeface="Cambria Math"/>
                      </a:rPr>
                      <m:t>=</m:t>
                    </m:r>
                    <m:f>
                      <m:fPr>
                        <m:ctrlPr>
                          <a:rPr lang="en-US" sz="3200" i="1">
                            <a:solidFill>
                              <a:srgbClr val="091EB7"/>
                            </a:solidFill>
                            <a:latin typeface="Cambria Math" panose="02040503050406030204" pitchFamily="18" charset="0"/>
                          </a:rPr>
                        </m:ctrlPr>
                      </m:fPr>
                      <m:num>
                        <m:r>
                          <a:rPr lang="en-US" sz="3200" i="1">
                            <a:solidFill>
                              <a:srgbClr val="091EB7"/>
                            </a:solidFill>
                            <a:latin typeface="Cambria Math"/>
                          </a:rPr>
                          <m:t>1</m:t>
                        </m:r>
                      </m:num>
                      <m:den>
                        <m:r>
                          <a:rPr lang="en-US" sz="3200" i="1">
                            <a:solidFill>
                              <a:srgbClr val="091EB7"/>
                            </a:solidFill>
                            <a:latin typeface="Cambria Math"/>
                          </a:rPr>
                          <m:t>6</m:t>
                        </m:r>
                      </m:den>
                    </m:f>
                    <m:r>
                      <a:rPr lang="en-US" sz="3200" i="1">
                        <a:solidFill>
                          <a:srgbClr val="091EB7"/>
                        </a:solidFill>
                        <a:latin typeface="Cambria Math"/>
                      </a:rPr>
                      <m:t>𝑉</m:t>
                    </m:r>
                  </m:oMath>
                </a14:m>
                <a:r>
                  <a:rPr lang="en-US" sz="3200" dirty="0">
                    <a:solidFill>
                      <a:srgbClr val="091EB7"/>
                    </a:solidFill>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 y="3573050"/>
                <a:ext cx="8555277" cy="2404633"/>
              </a:xfrm>
              <a:prstGeom prst="rect">
                <a:avLst/>
              </a:prstGeom>
              <a:blipFill rotWithShape="0">
                <a:blip r:embed="rId3"/>
                <a:stretch>
                  <a:fillRect l="-1782" b="-2532"/>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597" y="2929683"/>
            <a:ext cx="3429000" cy="3048000"/>
          </a:xfrm>
          <a:prstGeom prst="rect">
            <a:avLst/>
          </a:prstGeom>
          <a:noFill/>
          <a:ln>
            <a:noFill/>
          </a:ln>
        </p:spPr>
      </p:pic>
      <p:sp>
        <p:nvSpPr>
          <p:cNvPr id="5" name="Oval 4"/>
          <p:cNvSpPr/>
          <p:nvPr/>
        </p:nvSpPr>
        <p:spPr>
          <a:xfrm>
            <a:off x="6125228" y="1478070"/>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hlinkClick r:id="rId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9" name="Right Arrow 8">
            <a:hlinkClick r:id="rId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8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525" y="-85595"/>
                <a:ext cx="11749413" cy="3744871"/>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14. </a:t>
                </a:r>
                <a:r>
                  <a:rPr lang="en-US" sz="3200" b="1" dirty="0">
                    <a:solidFill>
                      <a:srgbClr val="009242"/>
                    </a:solidFill>
                    <a:latin typeface="Times New Roman" pitchFamily="18" charset="0"/>
                    <a:cs typeface="Times New Roman" pitchFamily="18" charset="0"/>
                  </a:rPr>
                  <a:t>(</a:t>
                </a:r>
                <a:r>
                  <a:rPr lang="en-US" sz="3200" b="1" dirty="0" err="1">
                    <a:solidFill>
                      <a:srgbClr val="009242"/>
                    </a:solidFill>
                    <a:latin typeface="Times New Roman" pitchFamily="18" charset="0"/>
                    <a:cs typeface="Times New Roman" pitchFamily="18" charset="0"/>
                  </a:rPr>
                  <a:t>Đề</a:t>
                </a:r>
                <a:r>
                  <a:rPr lang="en-US" sz="3200" b="1" dirty="0">
                    <a:solidFill>
                      <a:srgbClr val="009242"/>
                    </a:solidFill>
                    <a:latin typeface="Times New Roman" pitchFamily="18" charset="0"/>
                    <a:cs typeface="Times New Roman" pitchFamily="18" charset="0"/>
                  </a:rPr>
                  <a:t> minh </a:t>
                </a:r>
                <a:r>
                  <a:rPr lang="en-US" sz="3200" b="1" dirty="0" err="1">
                    <a:solidFill>
                      <a:srgbClr val="009242"/>
                    </a:solidFill>
                    <a:latin typeface="Times New Roman" pitchFamily="18" charset="0"/>
                    <a:cs typeface="Times New Roman" pitchFamily="18" charset="0"/>
                  </a:rPr>
                  <a:t>họa</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thi</a:t>
                </a:r>
                <a:r>
                  <a:rPr lang="en-US" sz="3200" b="1" dirty="0">
                    <a:solidFill>
                      <a:srgbClr val="009242"/>
                    </a:solidFill>
                    <a:latin typeface="Times New Roman" pitchFamily="18" charset="0"/>
                    <a:cs typeface="Times New Roman" pitchFamily="18" charset="0"/>
                  </a:rPr>
                  <a:t> THPT </a:t>
                </a:r>
                <a:r>
                  <a:rPr lang="en-US" sz="3200" b="1" dirty="0" err="1">
                    <a:solidFill>
                      <a:srgbClr val="009242"/>
                    </a:solidFill>
                    <a:latin typeface="Times New Roman" pitchFamily="18" charset="0"/>
                    <a:cs typeface="Times New Roman" pitchFamily="18" charset="0"/>
                  </a:rPr>
                  <a:t>Quốc</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gia</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năm</a:t>
                </a:r>
                <a:r>
                  <a:rPr lang="en-US" sz="3200" b="1" dirty="0">
                    <a:solidFill>
                      <a:srgbClr val="009242"/>
                    </a:solidFill>
                    <a:latin typeface="Times New Roman" pitchFamily="18" charset="0"/>
                    <a:cs typeface="Times New Roman" pitchFamily="18" charset="0"/>
                  </a:rPr>
                  <a:t> 2019 – </a:t>
                </a:r>
                <a:r>
                  <a:rPr lang="en-US" sz="3200" b="1" dirty="0" err="1">
                    <a:solidFill>
                      <a:srgbClr val="009242"/>
                    </a:solidFill>
                    <a:latin typeface="Times New Roman" pitchFamily="18" charset="0"/>
                    <a:cs typeface="Times New Roman" pitchFamily="18" charset="0"/>
                  </a:rPr>
                  <a:t>Đề</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số</a:t>
                </a:r>
                <a:r>
                  <a:rPr lang="en-US" sz="3200" b="1" dirty="0">
                    <a:solidFill>
                      <a:srgbClr val="009242"/>
                    </a:solidFill>
                    <a:latin typeface="Times New Roman" pitchFamily="18" charset="0"/>
                    <a:cs typeface="Times New Roman" pitchFamily="18" charset="0"/>
                  </a:rPr>
                  <a:t> 6)</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𝐹</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m:t>
                    </m:r>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m:t>
                    </m:r>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m:t>
                    </m:r>
                    <m:r>
                      <a:rPr lang="en-US" sz="3200" i="1">
                        <a:latin typeface="Cambria Math"/>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𝐾</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𝐹</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𝐻</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lồi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𝐵𝐹𝐻𝐶𝐸𝐾</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r>
                      <a:rPr lang="en-US" sz="3200" i="1">
                        <a:latin typeface="Cambria Math"/>
                      </a:rPr>
                      <m:t>𝐴𝐵𝐶</m:t>
                    </m:r>
                  </m:oMath>
                </a14:m>
                <a:r>
                  <a:rPr lang="en-US" sz="3200" dirty="0">
                    <a:latin typeface="Times New Roman" pitchFamily="18" charset="0"/>
                    <a:cs typeface="Times New Roman" pitchFamily="18" charset="0"/>
                  </a:rPr>
                  <a:t>.</a:t>
                </a:r>
              </a:p>
              <a:p>
                <a:r>
                  <a:rPr lang="en-US" sz="3200" b="1" dirty="0">
                    <a:solidFill>
                      <a:srgbClr val="091EB7"/>
                    </a:solidFill>
                    <a:latin typeface="Times New Roman" pitchFamily="18" charset="0"/>
                    <a:cs typeface="Times New Roman" pitchFamily="18" charset="0"/>
                  </a:rPr>
                  <a:t>	A.</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r>
                      <a:rPr lang="en-US" sz="3200"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r>
                      <a:rPr lang="en-US" sz="3200"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2</m:t>
                    </m:r>
                  </m:oMath>
                </a14:m>
                <a:r>
                  <a:rPr lang="en-US" sz="3200" dirty="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1.</m:t>
                    </m:r>
                  </m:oMath>
                </a14:m>
                <a:endParaRPr lang="en-US" sz="3200" dirty="0">
                  <a:latin typeface="Times New Roman" pitchFamily="18" charset="0"/>
                  <a:cs typeface="Times New Roman" pitchFamily="18" charset="0"/>
                </a:endParaRPr>
              </a:p>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525" y="-85595"/>
                <a:ext cx="11749413" cy="3744871"/>
              </a:xfrm>
              <a:prstGeom prst="rect">
                <a:avLst/>
              </a:prstGeom>
              <a:blipFill rotWithShape="0">
                <a:blip r:embed="rId2"/>
                <a:stretch>
                  <a:fillRect l="-1297" t="-2280" r="-1349" b="-4397"/>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561538" y="3006247"/>
            <a:ext cx="3200400" cy="327660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247431" y="4033515"/>
                <a:ext cx="8598408" cy="1569660"/>
              </a:xfrm>
              <a:prstGeom prst="rect">
                <a:avLst/>
              </a:prstGeom>
            </p:spPr>
            <p:txBody>
              <a:bodyPr wrap="square">
                <a:spAutoFit/>
              </a:bodyPr>
              <a:lstStyle/>
              <a:p>
                <a:r>
                  <a:rPr lang="en-US" sz="3200" dirty="0">
                    <a:latin typeface="Times New Roman" pitchFamily="18" charset="0"/>
                    <a:cs typeface="Times New Roman" pitchFamily="18" charset="0"/>
                  </a:rPr>
                  <a:t>Gọi </a:t>
                </a:r>
                <a14:m>
                  <m:oMath xmlns:m="http://schemas.openxmlformats.org/officeDocument/2006/math">
                    <m:r>
                      <a:rPr lang="en-US" sz="3200" i="1">
                        <a:latin typeface="Cambria Math"/>
                      </a:rPr>
                      <m:t>𝑉</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latin typeface="Times New Roman" pitchFamily="18" charset="0"/>
                    <a:cs typeface="Times New Roman" pitchFamily="18" charset="0"/>
                  </a:rPr>
                  <a:t>, </a:t>
                </a:r>
                <a:endParaRPr lang="en-US" sz="3200" i="1" dirty="0">
                  <a:latin typeface="Times New Roman" pitchFamily="18" charset="0"/>
                  <a:cs typeface="Times New Roman" pitchFamily="18" charset="0"/>
                </a:endParaRPr>
              </a:p>
              <a:p>
                <a14:m>
                  <m:oMath xmlns:m="http://schemas.openxmlformats.org/officeDocument/2006/math">
                    <m:r>
                      <a:rPr lang="en-US" sz="3200" i="1">
                        <a:latin typeface="Cambria Math"/>
                      </a:rPr>
                      <m:t>        </m:t>
                    </m:r>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lồi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𝐵𝐹𝐻𝐶𝐸𝐾</m:t>
                    </m:r>
                  </m:oMath>
                </a14:m>
                <a:r>
                  <a:rPr lang="en-US" sz="3200" dirty="0">
                    <a:latin typeface="Times New Roman" pitchFamily="18" charset="0"/>
                    <a:cs typeface="Times New Roman" pitchFamily="18" charset="0"/>
                  </a:rPr>
                  <a:t>, </a:t>
                </a: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        </m:t>
                        </m:r>
                        <m:r>
                          <a:rPr lang="en-US" sz="3200" i="1">
                            <a:latin typeface="Cambria Math"/>
                          </a:rPr>
                          <m:t>𝑉</m:t>
                        </m:r>
                      </m:e>
                      <m:sub>
                        <m:r>
                          <a:rPr lang="en-US" sz="3200" i="1">
                            <a:latin typeface="Cambria Math"/>
                          </a:rPr>
                          <m:t>2</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r>
                      <a:rPr lang="en-US" sz="3200" i="1">
                        <a:latin typeface="Cambria Math"/>
                      </a:rPr>
                      <m:t>′​</m:t>
                    </m:r>
                    <m:r>
                      <a:rPr lang="en-US" sz="3200" i="1">
                        <a:latin typeface="Cambria Math"/>
                      </a:rPr>
                      <m:t>𝐴𝐵𝐶</m:t>
                    </m:r>
                  </m:oMath>
                </a14:m>
                <a:r>
                  <a:rPr lang="en-US" sz="3200" dirty="0">
                    <a:latin typeface="Times New Roman" pitchFamily="18" charset="0"/>
                    <a:cs typeface="Times New Roman"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47431" y="4033515"/>
                <a:ext cx="8598408" cy="1569660"/>
              </a:xfrm>
              <a:prstGeom prst="rect">
                <a:avLst/>
              </a:prstGeom>
              <a:blipFill rotWithShape="0">
                <a:blip r:embed="rId4"/>
                <a:stretch>
                  <a:fillRect l="-1844" t="-5447" b="-11673"/>
                </a:stretch>
              </a:blipFill>
            </p:spPr>
            <p:txBody>
              <a:bodyPr/>
              <a:lstStyle/>
              <a:p>
                <a:r>
                  <a:rPr lang="en-US">
                    <a:noFill/>
                  </a:rPr>
                  <a:t> </a:t>
                </a:r>
              </a:p>
            </p:txBody>
          </p:sp>
        </mc:Fallback>
      </mc:AlternateContent>
      <p:sp>
        <p:nvSpPr>
          <p:cNvPr id="9" name="Left Arrow 8">
            <a:hlinkClick r:id="rId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6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35479" y="378925"/>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2736" y="1279894"/>
                <a:ext cx="11682846" cy="2268442"/>
              </a:xfrm>
              <a:prstGeom prst="rect">
                <a:avLst/>
              </a:prstGeom>
            </p:spPr>
            <p:txBody>
              <a:bodyPr wrap="square">
                <a:spAutoFit/>
              </a:bodyPr>
              <a:lstStyle/>
              <a:p>
                <a:pPr marL="629920" marR="0" indent="-629920" algn="just">
                  <a:spcBef>
                    <a:spcPts val="0"/>
                  </a:spcBef>
                  <a:spcAft>
                    <a:spcPts val="0"/>
                  </a:spcAft>
                  <a:tabLst>
                    <a:tab pos="629920" algn="l"/>
                  </a:tabLst>
                </a:pPr>
                <a:r>
                  <a:rPr lang="en-US" sz="3200" b="1">
                    <a:solidFill>
                      <a:srgbClr val="0000FF"/>
                    </a:solidFill>
                    <a:latin typeface="Varpada"/>
                    <a:ea typeface="Times New Roman" panose="02020603050405020304" pitchFamily="18" charset="0"/>
                  </a:rPr>
                  <a:t>Câu 1</a:t>
                </a:r>
                <a:r>
                  <a:rPr lang="vi-VN" sz="3200" b="1">
                    <a:solidFill>
                      <a:srgbClr val="0000FF"/>
                    </a:solidFill>
                    <a:effectLst/>
                    <a:latin typeface="Varpada"/>
                    <a:ea typeface="Times New Roman" panose="02020603050405020304" pitchFamily="18" charset="0"/>
                  </a:rPr>
                  <a:t>.	</a:t>
                </a:r>
                <a:r>
                  <a:rPr lang="vi-VN" sz="3200">
                    <a:effectLst/>
                    <a:latin typeface="Varpada"/>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vi-VN" sz="3200">
                    <a:effectLst/>
                    <a:latin typeface="Varpada"/>
                    <a:ea typeface="Times New Roman" panose="02020603050405020304" pitchFamily="18" charset="0"/>
                  </a:rPr>
                  <a:t>. 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𝑁</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𝑃</m:t>
                    </m:r>
                  </m:oMath>
                </a14:m>
                <a:r>
                  <a:rPr lang="vi-VN" sz="3200">
                    <a:effectLst/>
                    <a:latin typeface="Varpada"/>
                    <a:ea typeface="Times New Roman" panose="02020603050405020304" pitchFamily="18" charset="0"/>
                  </a:rPr>
                  <a:t> lần lượt là trung điểm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m:t>
                    </m:r>
                  </m:oMath>
                </a14:m>
                <a:r>
                  <a:rPr lang="vi-VN" sz="3200">
                    <a:effectLst/>
                    <a:latin typeface="Varpada"/>
                    <a:ea typeface="Times New Roman" panose="02020603050405020304" pitchFamily="18" charset="0"/>
                  </a:rPr>
                  <a:t>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𝑆𝐶</m:t>
                    </m:r>
                  </m:oMath>
                </a14:m>
                <a:r>
                  <a:rPr lang="vi-VN" sz="3200">
                    <a:effectLst/>
                    <a:latin typeface="Varpada"/>
                    <a:ea typeface="Times New Roman" panose="02020603050405020304" pitchFamily="18" charset="0"/>
                  </a:rPr>
                  <a:t>. Khi đó tỉ số thể tích giữa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𝑀𝑁𝑃</m:t>
                    </m:r>
                  </m:oMath>
                </a14:m>
                <a:r>
                  <a:rPr lang="vi-VN" sz="3200">
                    <a:effectLst/>
                    <a:latin typeface="Varpada"/>
                    <a:ea typeface="Times New Roman" panose="02020603050405020304" pitchFamily="18" charset="0"/>
                  </a:rPr>
                  <a:t> và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vi-VN" sz="3200">
                    <a:effectLst/>
                    <a:latin typeface="Varpada"/>
                    <a:ea typeface="Times New Roman" panose="02020603050405020304" pitchFamily="18" charset="0"/>
                  </a:rPr>
                  <a:t> bằng</a:t>
                </a:r>
                <a:endParaRPr lang="en-US" sz="3200">
                  <a:effectLst/>
                  <a:latin typeface="Times New Roman" panose="02020603050405020304" pitchFamily="18" charset="0"/>
                  <a:ea typeface="Times New Roman" panose="02020603050405020304" pitchFamily="18" charset="0"/>
                </a:endParaRPr>
              </a:p>
              <a:p>
                <a:pPr marL="629920" marR="0" algn="just">
                  <a:spcBef>
                    <a:spcPts val="0"/>
                  </a:spcBef>
                  <a:spcAft>
                    <a:spcPts val="0"/>
                  </a:spcAft>
                  <a:tabLst>
                    <a:tab pos="2160270" algn="l"/>
                    <a:tab pos="3599815" algn="l"/>
                    <a:tab pos="5039995" algn="l"/>
                  </a:tabLst>
                </a:pPr>
                <a:r>
                  <a:rPr lang="vi-VN" sz="3200" b="1">
                    <a:solidFill>
                      <a:srgbClr val="0000FF"/>
                    </a:solidFill>
                    <a:effectLst/>
                    <a:latin typeface="Varpada"/>
                    <a:ea typeface="Times New Roman" panose="02020603050405020304" pitchFamily="18" charset="0"/>
                  </a:rPr>
                  <a:t>A.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oMath>
                </a14:m>
                <a:r>
                  <a:rPr lang="vi-VN" sz="3200">
                    <a:solidFill>
                      <a:srgbClr val="000000"/>
                    </a:solidFill>
                    <a:effectLst/>
                    <a:latin typeface="Varpada"/>
                    <a:ea typeface="Times New Roman" panose="02020603050405020304" pitchFamily="18" charset="0"/>
                  </a:rPr>
                  <a:t>.</a:t>
                </a:r>
                <a:r>
                  <a:rPr lang="vi-VN"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vi-VN" sz="3200" b="1" smtClean="0">
                    <a:solidFill>
                      <a:srgbClr val="0000FF"/>
                    </a:solidFill>
                    <a:effectLst/>
                    <a:latin typeface="Varpada"/>
                    <a:ea typeface="Times New Roman" panose="02020603050405020304" pitchFamily="18" charset="0"/>
                  </a:rPr>
                  <a:t>B</a:t>
                </a:r>
                <a:r>
                  <a:rPr lang="vi-VN"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8</m:t>
                        </m:r>
                      </m:den>
                    </m:f>
                  </m:oMath>
                </a14:m>
                <a:r>
                  <a:rPr lang="vi-VN" sz="3200">
                    <a:solidFill>
                      <a:srgbClr val="000000"/>
                    </a:solidFill>
                    <a:effectLst/>
                    <a:latin typeface="Varpada"/>
                    <a:ea typeface="Times New Roman" panose="02020603050405020304" pitchFamily="18" charset="0"/>
                  </a:rPr>
                  <a:t>.</a:t>
                </a:r>
                <a:r>
                  <a:rPr lang="vi-VN"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vi-VN" sz="3200" b="1" smtClean="0">
                    <a:solidFill>
                      <a:srgbClr val="0000FF"/>
                    </a:solidFill>
                    <a:effectLst/>
                    <a:latin typeface="Varpada"/>
                    <a:ea typeface="Times New Roman" panose="02020603050405020304" pitchFamily="18" charset="0"/>
                  </a:rPr>
                  <a:t>C</a:t>
                </a:r>
                <a:r>
                  <a:rPr lang="vi-VN"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6</m:t>
                        </m:r>
                      </m:den>
                    </m:f>
                  </m:oMath>
                </a14:m>
                <a:r>
                  <a:rPr lang="vi-VN" sz="3200">
                    <a:solidFill>
                      <a:srgbClr val="000000"/>
                    </a:solidFill>
                    <a:effectLst/>
                    <a:latin typeface="Varpada"/>
                    <a:ea typeface="Times New Roman" panose="02020603050405020304" pitchFamily="18" charset="0"/>
                  </a:rPr>
                  <a:t>.</a:t>
                </a:r>
                <a:r>
                  <a:rPr lang="vi-VN"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vi-VN" sz="3200" b="1" smtClean="0">
                    <a:solidFill>
                      <a:srgbClr val="0000FF"/>
                    </a:solidFill>
                    <a:effectLst/>
                    <a:latin typeface="Varpada"/>
                    <a:ea typeface="Times New Roman" panose="02020603050405020304" pitchFamily="18" charset="0"/>
                  </a:rPr>
                  <a:t>D</a:t>
                </a:r>
                <a:r>
                  <a:rPr lang="vi-VN"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oMath>
                </a14:m>
                <a:r>
                  <a:rPr lang="vi-VN"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2736" y="1279894"/>
                <a:ext cx="11682846" cy="2268442"/>
              </a:xfrm>
              <a:prstGeom prst="rect">
                <a:avLst/>
              </a:prstGeom>
              <a:blipFill rotWithShape="0">
                <a:blip r:embed="rId2"/>
                <a:stretch>
                  <a:fillRect l="-1357" t="-3495" r="-1305" b="-2688"/>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4946073" y="3470783"/>
            <a:ext cx="3065590" cy="3034886"/>
          </a:xfrm>
          <a:prstGeom prst="rect">
            <a:avLst/>
          </a:prstGeom>
        </p:spPr>
      </p:pic>
      <p:sp>
        <p:nvSpPr>
          <p:cNvPr id="3" name="Oval 2"/>
          <p:cNvSpPr/>
          <p:nvPr/>
        </p:nvSpPr>
        <p:spPr>
          <a:xfrm>
            <a:off x="3626428" y="2917670"/>
            <a:ext cx="477982" cy="44898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7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97577" y="2970751"/>
                <a:ext cx="8863584" cy="3810980"/>
              </a:xfrm>
              <a:prstGeom prst="rect">
                <a:avLst/>
              </a:prstGeom>
            </p:spPr>
            <p:txBody>
              <a:bodyPr wrap="square">
                <a:spAutoFit/>
              </a:bodyPr>
              <a:lstStyle/>
              <a:p>
                <a:r>
                  <a:rPr lang="en-US" sz="2800" dirty="0" smtClean="0">
                    <a:latin typeface="Times New Roman" pitchFamily="18" charset="0"/>
                    <a:cs typeface="Times New Roman" pitchFamily="18" charset="0"/>
                  </a:rPr>
                  <a:t>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𝐴𝐵𝐶</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𝐵𝐶𝐸𝐹</m:t>
                        </m:r>
                      </m:sub>
                    </m:sSub>
                  </m:oMath>
                </a14:m>
                <a:endParaRPr lang="en-US" sz="2800" i="1" dirty="0"/>
              </a:p>
              <a:p>
                <a:r>
                  <a:rPr lang="en-US" sz="2800" dirty="0"/>
                  <a:t>                  </a:t>
                </a:r>
                <a14:m>
                  <m:oMath xmlns:m="http://schemas.openxmlformats.org/officeDocument/2006/math">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𝐵</m:t>
                        </m:r>
                        <m:r>
                          <a:rPr lang="en-US" sz="2800" i="1">
                            <a:latin typeface="Cambria Math"/>
                          </a:rPr>
                          <m:t>′</m:t>
                        </m:r>
                        <m:r>
                          <a:rPr lang="en-US" sz="2800" i="1">
                            <a:latin typeface="Cambria Math"/>
                          </a:rPr>
                          <m:t>𝐶</m:t>
                        </m:r>
                        <m:r>
                          <a:rPr lang="en-US" sz="2800" i="1">
                            <a:latin typeface="Cambria Math"/>
                          </a:rPr>
                          <m:t>′</m:t>
                        </m:r>
                        <m:r>
                          <a:rPr lang="en-US" sz="2800" i="1">
                            <a:latin typeface="Cambria Math"/>
                          </a:rPr>
                          <m:t>𝐸𝐹</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𝐴𝐵𝐶𝐴</m:t>
                        </m:r>
                        <m:r>
                          <a:rPr lang="en-US" sz="2800" i="1">
                            <a:latin typeface="Cambria Math"/>
                          </a:rPr>
                          <m:t>′</m:t>
                        </m:r>
                        <m:r>
                          <a:rPr lang="en-US" sz="2800" i="1">
                            <a:latin typeface="Cambria Math"/>
                          </a:rPr>
                          <m:t>𝐵</m:t>
                        </m:r>
                        <m:r>
                          <a:rPr lang="en-US" sz="2800" i="1">
                            <a:latin typeface="Cambria Math"/>
                          </a:rPr>
                          <m:t>′</m:t>
                        </m:r>
                        <m:r>
                          <a:rPr lang="en-US" sz="2800" i="1">
                            <a:latin typeface="Cambria Math"/>
                          </a:rPr>
                          <m:t>𝐶</m:t>
                        </m:r>
                        <m:r>
                          <a:rPr lang="en-US" sz="2800" i="1">
                            <a:latin typeface="Cambria Math"/>
                          </a:rPr>
                          <m:t>′</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r>
                      <a:rPr lang="en-US" sz="2800" i="1">
                        <a:latin typeface="Cambria Math"/>
                      </a:rPr>
                      <m:t>𝑉</m:t>
                    </m:r>
                  </m:oMath>
                </a14:m>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𝐴𝐻𝐾</m:t>
                        </m:r>
                      </m:sub>
                    </m:sSub>
                    <m:r>
                      <a:rPr lang="en-US" sz="2800" i="1">
                        <a:latin typeface="Cambria Math"/>
                      </a:rPr>
                      <m:t>=4</m:t>
                    </m:r>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𝐴𝐵𝐶</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𝐴𝐻𝐾</m:t>
                        </m:r>
                      </m:sub>
                    </m:sSub>
                    <m:r>
                      <a:rPr lang="en-US" sz="2800" i="1">
                        <a:latin typeface="Cambria Math"/>
                      </a:rPr>
                      <m:t>=4</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𝐴𝐵𝐶</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4</m:t>
                        </m:r>
                      </m:num>
                      <m:den>
                        <m:r>
                          <a:rPr lang="en-US" sz="2800" i="1">
                            <a:latin typeface="Cambria Math"/>
                          </a:rPr>
                          <m:t>3</m:t>
                        </m:r>
                      </m:den>
                    </m:f>
                    <m:r>
                      <a:rPr lang="en-US" sz="2800" i="1">
                        <a:latin typeface="Cambria Math"/>
                      </a:rPr>
                      <m:t>𝑉</m:t>
                    </m:r>
                  </m:oMath>
                </a14:m>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14:m>
                  <m:oMath xmlns:m="http://schemas.openxmlformats.org/officeDocument/2006/math">
                    <m:r>
                      <a:rPr lang="en-US" sz="2800">
                        <a:latin typeface="Cambria Math"/>
                      </a:rPr>
                      <m:t>  </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m:t>
                        </m:r>
                        <m:r>
                          <a:rPr lang="en-US" sz="2800" i="1">
                            <a:latin typeface="Cambria Math"/>
                          </a:rPr>
                          <m:t>′</m:t>
                        </m:r>
                        <m:r>
                          <a:rPr lang="en-US" sz="2800" i="1">
                            <a:latin typeface="Cambria Math"/>
                          </a:rPr>
                          <m:t>𝐴𝐻𝐾</m:t>
                        </m:r>
                      </m:sub>
                    </m:sSub>
                    <m:r>
                      <a:rPr lang="en-US" sz="2800" i="1">
                        <a:latin typeface="Cambria Math"/>
                      </a:rPr>
                      <m:t>−</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𝑉</m:t>
                            </m:r>
                          </m:e>
                          <m:sub>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r>
                              <a:rPr lang="en-US" sz="2800" i="1">
                                <a:latin typeface="Cambria Math"/>
                              </a:rPr>
                              <m:t>𝐴𝐵𝐶</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r>
                              <a:rPr lang="en-US" sz="2800" i="1">
                                <a:latin typeface="Cambria Math"/>
                              </a:rPr>
                              <m:t>𝐵𝐶𝐸𝐹</m:t>
                            </m:r>
                          </m:sub>
                        </m:sSub>
                      </m:e>
                    </m:d>
                  </m:oMath>
                </a14:m>
                <a:endParaRPr lang="en-US" sz="2800" i="1" dirty="0"/>
              </a:p>
              <a:p>
                <a:pPr/>
                <a14:m>
                  <m:oMathPara xmlns:m="http://schemas.openxmlformats.org/officeDocument/2006/math">
                    <m:oMathParaPr>
                      <m:jc m:val="centerGroup"/>
                    </m:oMathParaPr>
                    <m:oMath xmlns:m="http://schemas.openxmlformats.org/officeDocument/2006/math">
                      <m:r>
                        <a:rPr lang="en-US" sz="2800" i="1" smtClean="0">
                          <a:latin typeface="Cambria Math"/>
                        </a:rPr>
                        <m:t>=</m:t>
                      </m:r>
                      <m:f>
                        <m:fPr>
                          <m:ctrlPr>
                            <a:rPr lang="en-US" sz="2800" i="1">
                              <a:latin typeface="Cambria Math" panose="02040503050406030204" pitchFamily="18" charset="0"/>
                            </a:rPr>
                          </m:ctrlPr>
                        </m:fPr>
                        <m:num>
                          <m:r>
                            <a:rPr lang="en-US" sz="2800" i="1">
                              <a:latin typeface="Cambria Math"/>
                            </a:rPr>
                            <m:t>4</m:t>
                          </m:r>
                        </m:num>
                        <m:den>
                          <m:r>
                            <a:rPr lang="en-US" sz="2800" i="1">
                              <a:latin typeface="Cambria Math"/>
                            </a:rPr>
                            <m:t>3</m:t>
                          </m:r>
                        </m:den>
                      </m:f>
                      <m:r>
                        <a:rPr lang="en-US" sz="2800" i="1">
                          <a:latin typeface="Cambria Math"/>
                        </a:rPr>
                        <m:t>𝑉</m:t>
                      </m:r>
                      <m:r>
                        <a:rPr lang="en-US" sz="2800" i="1">
                          <a:latin typeface="Cambria Math"/>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r>
                            <a:rPr lang="en-US" sz="2800" i="1">
                              <a:latin typeface="Cambria Math"/>
                            </a:rPr>
                            <m:t>𝑉</m:t>
                          </m:r>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r>
                            <a:rPr lang="en-US" sz="2800" i="1">
                              <a:latin typeface="Cambria Math"/>
                            </a:rPr>
                            <m:t>𝑉</m:t>
                          </m:r>
                        </m:e>
                      </m:d>
                      <m:r>
                        <a:rPr lang="en-US" sz="2800" i="1">
                          <a:latin typeface="Cambria Math"/>
                        </a:rPr>
                        <m:t>=</m:t>
                      </m:r>
                      <m:f>
                        <m:fPr>
                          <m:ctrlPr>
                            <a:rPr lang="en-US" sz="2800" i="1">
                              <a:latin typeface="Cambria Math" panose="02040503050406030204" pitchFamily="18" charset="0"/>
                            </a:rPr>
                          </m:ctrlPr>
                        </m:fPr>
                        <m:num>
                          <m:r>
                            <a:rPr lang="en-US" sz="2800" i="1">
                              <a:latin typeface="Cambria Math"/>
                            </a:rPr>
                            <m:t>2</m:t>
                          </m:r>
                        </m:num>
                        <m:den>
                          <m:r>
                            <a:rPr lang="en-US" sz="2800" i="1">
                              <a:latin typeface="Cambria Math"/>
                            </a:rPr>
                            <m:t>3</m:t>
                          </m:r>
                        </m:den>
                      </m:f>
                      <m:r>
                        <a:rPr lang="en-US" sz="2800" i="1">
                          <a:latin typeface="Cambria Math"/>
                        </a:rPr>
                        <m:t>𝑉</m:t>
                      </m:r>
                    </m:oMath>
                  </m:oMathPara>
                </a14:m>
                <a:endParaRPr lang="en-US" sz="2800" dirty="0">
                  <a:latin typeface="Times New Roman" pitchFamily="18" charset="0"/>
                  <a:cs typeface="Times New Roman" pitchFamily="18" charset="0"/>
                </a:endParaRPr>
              </a:p>
              <a:p>
                <a:r>
                  <a:rPr lang="vi-VN" sz="2800" dirty="0" smtClean="0">
                    <a:solidFill>
                      <a:srgbClr val="091EB7"/>
                    </a:solidFill>
                    <a:latin typeface="Times New Roman" pitchFamily="18" charset="0"/>
                    <a:cs typeface="Times New Roman" pitchFamily="18" charset="0"/>
                  </a:rPr>
                  <a:t>                </a:t>
                </a:r>
                <a:r>
                  <a:rPr lang="en-US" sz="2800" dirty="0" err="1" smtClean="0">
                    <a:solidFill>
                      <a:srgbClr val="091EB7"/>
                    </a:solidFill>
                    <a:latin typeface="Times New Roman" pitchFamily="18" charset="0"/>
                    <a:cs typeface="Times New Roman" pitchFamily="18" charset="0"/>
                  </a:rPr>
                  <a:t>Suy</a:t>
                </a:r>
                <a:r>
                  <a:rPr lang="en-US" sz="2800" dirty="0" smtClean="0">
                    <a:solidFill>
                      <a:srgbClr val="091EB7"/>
                    </a:solidFill>
                    <a:latin typeface="Times New Roman" pitchFamily="18" charset="0"/>
                    <a:cs typeface="Times New Roman" pitchFamily="18" charset="0"/>
                  </a:rPr>
                  <a:t> </a:t>
                </a:r>
                <a:r>
                  <a:rPr lang="en-US" sz="2800" dirty="0" err="1">
                    <a:solidFill>
                      <a:srgbClr val="091EB7"/>
                    </a:solidFill>
                    <a:latin typeface="Times New Roman" pitchFamily="18" charset="0"/>
                    <a:cs typeface="Times New Roman" pitchFamily="18" charset="0"/>
                  </a:rPr>
                  <a:t>ra</a:t>
                </a:r>
                <a:r>
                  <a:rPr lang="en-US" sz="2800" dirty="0">
                    <a:solidFill>
                      <a:srgbClr val="091EB7"/>
                    </a:solidFill>
                    <a:latin typeface="Times New Roman" pitchFamily="18" charset="0"/>
                    <a:cs typeface="Times New Roman" pitchFamily="18" charset="0"/>
                  </a:rPr>
                  <a:t>  </a:t>
                </a:r>
                <a14:m>
                  <m:oMath xmlns:m="http://schemas.openxmlformats.org/officeDocument/2006/math">
                    <m:f>
                      <m:fPr>
                        <m:ctrlPr>
                          <a:rPr lang="en-US" sz="2800" i="1">
                            <a:solidFill>
                              <a:srgbClr val="091EB7"/>
                            </a:solidFill>
                            <a:latin typeface="Cambria Math" panose="02040503050406030204" pitchFamily="18" charset="0"/>
                          </a:rPr>
                        </m:ctrlPr>
                      </m:fPr>
                      <m:num>
                        <m:sSub>
                          <m:sSubPr>
                            <m:ctrlPr>
                              <a:rPr lang="en-US" sz="2800" i="1">
                                <a:solidFill>
                                  <a:srgbClr val="091EB7"/>
                                </a:solidFill>
                                <a:latin typeface="Cambria Math" panose="02040503050406030204" pitchFamily="18" charset="0"/>
                              </a:rPr>
                            </m:ctrlPr>
                          </m:sSubPr>
                          <m:e>
                            <m:r>
                              <a:rPr lang="en-US" sz="2800" i="1">
                                <a:solidFill>
                                  <a:srgbClr val="091EB7"/>
                                </a:solidFill>
                                <a:latin typeface="Cambria Math"/>
                              </a:rPr>
                              <m:t>𝑉</m:t>
                            </m:r>
                          </m:e>
                          <m:sub>
                            <m:r>
                              <a:rPr lang="en-US" sz="2800" i="1">
                                <a:solidFill>
                                  <a:srgbClr val="091EB7"/>
                                </a:solidFill>
                                <a:latin typeface="Cambria Math"/>
                              </a:rPr>
                              <m:t>1</m:t>
                            </m:r>
                          </m:sub>
                        </m:sSub>
                      </m:num>
                      <m:den>
                        <m:sSub>
                          <m:sSubPr>
                            <m:ctrlPr>
                              <a:rPr lang="en-US" sz="2800" i="1">
                                <a:solidFill>
                                  <a:srgbClr val="091EB7"/>
                                </a:solidFill>
                                <a:latin typeface="Cambria Math" panose="02040503050406030204" pitchFamily="18" charset="0"/>
                              </a:rPr>
                            </m:ctrlPr>
                          </m:sSubPr>
                          <m:e>
                            <m:r>
                              <a:rPr lang="en-US" sz="2800" i="1">
                                <a:solidFill>
                                  <a:srgbClr val="091EB7"/>
                                </a:solidFill>
                                <a:latin typeface="Cambria Math"/>
                              </a:rPr>
                              <m:t>𝑉</m:t>
                            </m:r>
                          </m:e>
                          <m:sub>
                            <m:r>
                              <a:rPr lang="en-US" sz="2800" i="1">
                                <a:solidFill>
                                  <a:srgbClr val="091EB7"/>
                                </a:solidFill>
                                <a:latin typeface="Cambria Math"/>
                              </a:rPr>
                              <m:t>2</m:t>
                            </m:r>
                          </m:sub>
                        </m:sSub>
                      </m:den>
                    </m:f>
                    <m:r>
                      <a:rPr lang="en-US" sz="2800" i="1">
                        <a:solidFill>
                          <a:srgbClr val="091EB7"/>
                        </a:solidFill>
                        <a:latin typeface="Cambria Math"/>
                      </a:rPr>
                      <m:t>=2</m:t>
                    </m:r>
                  </m:oMath>
                </a14:m>
                <a:r>
                  <a:rPr lang="en-US" sz="2800" dirty="0">
                    <a:solidFill>
                      <a:srgbClr val="091EB7"/>
                    </a:solidFill>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97577" y="2970751"/>
                <a:ext cx="8863584" cy="3810980"/>
              </a:xfrm>
              <a:prstGeom prst="rect">
                <a:avLst/>
              </a:prstGeom>
              <a:blipFill rotWithShape="0">
                <a:blip r:embed="rId2"/>
                <a:stretch>
                  <a:fillRect l="-1376" t="-1760"/>
                </a:stretch>
              </a:blipFill>
            </p:spPr>
            <p:txBody>
              <a:bodyPr/>
              <a:lstStyle/>
              <a:p>
                <a:r>
                  <a:rPr lang="en-US">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92439" y="3258792"/>
            <a:ext cx="3200400" cy="3276600"/>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12525" y="-85595"/>
                <a:ext cx="11749413" cy="3054939"/>
              </a:xfrm>
              <a:prstGeom prst="rect">
                <a:avLst/>
              </a:prstGeom>
            </p:spPr>
            <p:txBody>
              <a:bodyPr wrap="square">
                <a:spAutoFit/>
              </a:bodyPr>
              <a:lstStyle/>
              <a:p>
                <a:pPr algn="just"/>
                <a:r>
                  <a:rPr lang="en-US" sz="3000" b="1" dirty="0" err="1">
                    <a:solidFill>
                      <a:srgbClr val="FF0000"/>
                    </a:solidFill>
                    <a:latin typeface="Times New Roman" pitchFamily="18" charset="0"/>
                    <a:cs typeface="Times New Roman" pitchFamily="18" charset="0"/>
                  </a:rPr>
                  <a:t>Câu</a:t>
                </a:r>
                <a:r>
                  <a:rPr lang="en-US" sz="3000" b="1" dirty="0">
                    <a:solidFill>
                      <a:srgbClr val="FF0000"/>
                    </a:solidFill>
                    <a:latin typeface="Times New Roman" pitchFamily="18" charset="0"/>
                    <a:cs typeface="Times New Roman" pitchFamily="18" charset="0"/>
                  </a:rPr>
                  <a:t> 14. </a:t>
                </a:r>
                <a:r>
                  <a:rPr lang="en-US" sz="3000" dirty="0" smtClean="0">
                    <a:latin typeface="Times New Roman" pitchFamily="18" charset="0"/>
                    <a:cs typeface="Times New Roman" pitchFamily="18" charset="0"/>
                  </a:rPr>
                  <a:t>Cho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trụ</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𝐴𝐵𝐶</m:t>
                    </m:r>
                    <m:r>
                      <a:rPr lang="en-US" sz="3000" i="1">
                        <a:latin typeface="Cambria Math"/>
                      </a:rPr>
                      <m:t>.</m:t>
                    </m:r>
                    <m:sSup>
                      <m:sSupPr>
                        <m:ctrlPr>
                          <a:rPr lang="en-US" sz="3000" i="1">
                            <a:latin typeface="Cambria Math" panose="02040503050406030204" pitchFamily="18" charset="0"/>
                          </a:rPr>
                        </m:ctrlPr>
                      </m:sSupPr>
                      <m:e>
                        <m:r>
                          <a:rPr lang="en-US" sz="3000" i="1">
                            <a:latin typeface="Cambria Math"/>
                          </a:rPr>
                          <m:t>𝐴</m:t>
                        </m:r>
                      </m:e>
                      <m:sup>
                        <m:r>
                          <a:rPr lang="en-US" sz="3000" i="1">
                            <a:latin typeface="Cambria Math"/>
                          </a:rPr>
                          <m:t>′</m:t>
                        </m:r>
                      </m:sup>
                    </m:sSup>
                    <m:sSup>
                      <m:sSupPr>
                        <m:ctrlPr>
                          <a:rPr lang="en-US" sz="3000" i="1">
                            <a:latin typeface="Cambria Math" panose="02040503050406030204" pitchFamily="18" charset="0"/>
                          </a:rPr>
                        </m:ctrlPr>
                      </m:sSupPr>
                      <m:e>
                        <m:r>
                          <a:rPr lang="en-US" sz="3000" i="1">
                            <a:latin typeface="Cambria Math"/>
                          </a:rPr>
                          <m:t>𝐵</m:t>
                        </m:r>
                      </m:e>
                      <m:sup>
                        <m:r>
                          <a:rPr lang="en-US" sz="3000" i="1">
                            <a:latin typeface="Cambria Math"/>
                          </a:rPr>
                          <m:t>′</m:t>
                        </m:r>
                      </m:sup>
                    </m:sSup>
                    <m:sSup>
                      <m:sSupPr>
                        <m:ctrlPr>
                          <a:rPr lang="en-US" sz="3000" i="1">
                            <a:latin typeface="Cambria Math" panose="02040503050406030204" pitchFamily="18" charset="0"/>
                          </a:rPr>
                        </m:ctrlPr>
                      </m:sSupPr>
                      <m:e>
                        <m:r>
                          <a:rPr lang="en-US" sz="3000" i="1">
                            <a:latin typeface="Cambria Math"/>
                          </a:rPr>
                          <m:t>𝐶</m:t>
                        </m:r>
                      </m:e>
                      <m:sup>
                        <m:r>
                          <a:rPr lang="en-US" sz="3000" i="1">
                            <a:latin typeface="Cambria Math"/>
                          </a:rPr>
                          <m:t>′</m:t>
                        </m:r>
                      </m:sup>
                    </m:sSup>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Gọi</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𝐸</m:t>
                    </m:r>
                  </m:oMath>
                </a14:m>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𝐹</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thẳng</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𝐶</m:t>
                    </m:r>
                    <m:sSup>
                      <m:sSupPr>
                        <m:ctrlPr>
                          <a:rPr lang="en-US" sz="3000" i="1">
                            <a:latin typeface="Cambria Math" panose="02040503050406030204" pitchFamily="18" charset="0"/>
                          </a:rPr>
                        </m:ctrlPr>
                      </m:sSupPr>
                      <m:e>
                        <m:r>
                          <a:rPr lang="en-US" sz="3000" i="1">
                            <a:latin typeface="Cambria Math"/>
                          </a:rPr>
                          <m:t>𝐶</m:t>
                        </m:r>
                      </m:e>
                      <m:sup>
                        <m:r>
                          <a:rPr lang="en-US" sz="3000" i="1">
                            <a:latin typeface="Cambria Math"/>
                          </a:rPr>
                          <m:t>′</m:t>
                        </m:r>
                      </m:sup>
                    </m:sSup>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𝐵</m:t>
                    </m:r>
                    <m:sSup>
                      <m:sSupPr>
                        <m:ctrlPr>
                          <a:rPr lang="en-US" sz="3000" i="1">
                            <a:latin typeface="Cambria Math" panose="02040503050406030204" pitchFamily="18" charset="0"/>
                          </a:rPr>
                        </m:ctrlPr>
                      </m:sSupPr>
                      <m:e>
                        <m:r>
                          <a:rPr lang="en-US" sz="3000" i="1">
                            <a:latin typeface="Cambria Math"/>
                          </a:rPr>
                          <m:t>𝐵</m:t>
                        </m:r>
                      </m:e>
                      <m:sup>
                        <m:r>
                          <a:rPr lang="en-US" sz="3000" i="1">
                            <a:latin typeface="Cambria Math"/>
                          </a:rPr>
                          <m:t>′</m:t>
                        </m:r>
                      </m:sup>
                    </m:sSup>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thẳng</a:t>
                </a:r>
                <a:r>
                  <a:rPr lang="en-US" sz="3000" dirty="0">
                    <a:latin typeface="Times New Roman" pitchFamily="18" charset="0"/>
                    <a:cs typeface="Times New Roman" pitchFamily="18" charset="0"/>
                  </a:rPr>
                  <a:t> </a:t>
                </a:r>
                <a14:m>
                  <m:oMath xmlns:m="http://schemas.openxmlformats.org/officeDocument/2006/math">
                    <m:sSup>
                      <m:sSupPr>
                        <m:ctrlPr>
                          <a:rPr lang="en-US" sz="3000" i="1">
                            <a:latin typeface="Cambria Math" panose="02040503050406030204" pitchFamily="18" charset="0"/>
                          </a:rPr>
                        </m:ctrlPr>
                      </m:sSupPr>
                      <m:e>
                        <m:r>
                          <a:rPr lang="en-US" sz="3000" i="1">
                            <a:latin typeface="Cambria Math"/>
                          </a:rPr>
                          <m:t>𝐴</m:t>
                        </m:r>
                      </m:e>
                      <m:sup>
                        <m:r>
                          <a:rPr lang="en-US" sz="3000" i="1">
                            <a:latin typeface="Cambria Math"/>
                          </a:rPr>
                          <m:t>′</m:t>
                        </m:r>
                      </m:sup>
                    </m:sSup>
                    <m:r>
                      <a:rPr lang="en-US" sz="3000" i="1">
                        <a:latin typeface="Cambria Math"/>
                      </a:rPr>
                      <m:t>​</m:t>
                    </m:r>
                    <m:r>
                      <a:rPr lang="en-US" sz="3000" i="1">
                        <a:latin typeface="Cambria Math"/>
                      </a:rPr>
                      <m:t>𝐸</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thẳng</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𝐴𝐶</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𝐾</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thẳng</a:t>
                </a:r>
                <a:r>
                  <a:rPr lang="en-US" sz="3000" dirty="0">
                    <a:latin typeface="Times New Roman" pitchFamily="18" charset="0"/>
                    <a:cs typeface="Times New Roman" pitchFamily="18" charset="0"/>
                  </a:rPr>
                  <a:t> </a:t>
                </a:r>
                <a14:m>
                  <m:oMath xmlns:m="http://schemas.openxmlformats.org/officeDocument/2006/math">
                    <m:sSup>
                      <m:sSupPr>
                        <m:ctrlPr>
                          <a:rPr lang="en-US" sz="3000" i="1">
                            <a:latin typeface="Cambria Math" panose="02040503050406030204" pitchFamily="18" charset="0"/>
                          </a:rPr>
                        </m:ctrlPr>
                      </m:sSupPr>
                      <m:e>
                        <m:r>
                          <a:rPr lang="en-US" sz="3000" i="1">
                            <a:latin typeface="Cambria Math"/>
                          </a:rPr>
                          <m:t>𝐴</m:t>
                        </m:r>
                      </m:e>
                      <m:sup>
                        <m:r>
                          <a:rPr lang="en-US" sz="3000" i="1">
                            <a:latin typeface="Cambria Math"/>
                          </a:rPr>
                          <m:t>′</m:t>
                        </m:r>
                      </m:sup>
                    </m:sSup>
                    <m:r>
                      <a:rPr lang="en-US" sz="3000" i="1">
                        <a:latin typeface="Cambria Math"/>
                      </a:rPr>
                      <m:t>𝐹</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thẳng</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𝐴𝐵</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𝐻</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lồi</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𝐵𝐹𝐻𝐶𝐸𝐾</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chóp</a:t>
                </a:r>
                <a:r>
                  <a:rPr lang="en-US" sz="3000" dirty="0">
                    <a:latin typeface="Times New Roman" pitchFamily="18" charset="0"/>
                    <a:cs typeface="Times New Roman" pitchFamily="18" charset="0"/>
                  </a:rPr>
                  <a:t> </a:t>
                </a:r>
                <a14:m>
                  <m:oMath xmlns:m="http://schemas.openxmlformats.org/officeDocument/2006/math">
                    <m:sSup>
                      <m:sSupPr>
                        <m:ctrlPr>
                          <a:rPr lang="en-US" sz="3000" i="1">
                            <a:latin typeface="Cambria Math" panose="02040503050406030204" pitchFamily="18" charset="0"/>
                          </a:rPr>
                        </m:ctrlPr>
                      </m:sSupPr>
                      <m:e>
                        <m:r>
                          <a:rPr lang="en-US" sz="3000" i="1">
                            <a:latin typeface="Cambria Math"/>
                          </a:rPr>
                          <m:t>𝐴</m:t>
                        </m:r>
                      </m:e>
                      <m:sup>
                        <m:r>
                          <a:rPr lang="en-US" sz="3000" i="1">
                            <a:latin typeface="Cambria Math"/>
                          </a:rPr>
                          <m:t>′</m:t>
                        </m:r>
                      </m:sup>
                    </m:sSup>
                    <m:r>
                      <a:rPr lang="en-US" sz="3000" i="1">
                        <a:latin typeface="Cambria Math"/>
                      </a:rPr>
                      <m:t>𝐴𝐵𝐶</m:t>
                    </m:r>
                  </m:oMath>
                </a14:m>
                <a:r>
                  <a:rPr lang="en-US" sz="3000" dirty="0">
                    <a:latin typeface="Times New Roman" pitchFamily="18" charset="0"/>
                    <a:cs typeface="Times New Roman" pitchFamily="18" charset="0"/>
                  </a:rPr>
                  <a:t>.</a:t>
                </a:r>
              </a:p>
              <a:p>
                <a:r>
                  <a:rPr lang="en-US" sz="3000" b="1" dirty="0">
                    <a:solidFill>
                      <a:srgbClr val="091EB7"/>
                    </a:solidFill>
                    <a:latin typeface="Times New Roman" pitchFamily="18" charset="0"/>
                    <a:cs typeface="Times New Roman" pitchFamily="18" charset="0"/>
                  </a:rPr>
                  <a:t>	A.</a:t>
                </a:r>
                <a:r>
                  <a:rPr lang="en-US" sz="3000" b="1" dirty="0">
                    <a:latin typeface="Times New Roman" pitchFamily="18" charset="0"/>
                    <a:cs typeface="Times New Roman" pitchFamily="18" charset="0"/>
                  </a:rPr>
                  <a:t> </a:t>
                </a:r>
                <a14:m>
                  <m:oMath xmlns:m="http://schemas.openxmlformats.org/officeDocument/2006/math">
                    <m:f>
                      <m:fPr>
                        <m:ctrlPr>
                          <a:rPr lang="en-US" sz="3000" i="1">
                            <a:latin typeface="Cambria Math" panose="02040503050406030204" pitchFamily="18" charset="0"/>
                          </a:rPr>
                        </m:ctrlPr>
                      </m:fPr>
                      <m:num>
                        <m:r>
                          <a:rPr lang="en-US" sz="3000" i="1">
                            <a:latin typeface="Cambria Math"/>
                          </a:rPr>
                          <m:t>1</m:t>
                        </m:r>
                      </m:num>
                      <m:den>
                        <m:r>
                          <a:rPr lang="en-US" sz="3000" i="1">
                            <a:latin typeface="Cambria Math"/>
                          </a:rPr>
                          <m:t>3</m:t>
                        </m:r>
                      </m:den>
                    </m:f>
                    <m:r>
                      <a:rPr lang="en-US" sz="3000" i="1">
                        <a:latin typeface="Cambria Math"/>
                      </a:rPr>
                      <m:t>.</m:t>
                    </m:r>
                  </m:oMath>
                </a14:m>
                <a:r>
                  <a:rPr lang="en-US"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       </a:t>
                </a:r>
                <a:r>
                  <a:rPr lang="en-US" sz="3000" b="1" dirty="0" smtClean="0">
                    <a:solidFill>
                      <a:srgbClr val="091EB7"/>
                    </a:solidFill>
                    <a:latin typeface="Times New Roman" pitchFamily="18" charset="0"/>
                    <a:cs typeface="Times New Roman" pitchFamily="18" charset="0"/>
                  </a:rPr>
                  <a:t>B</a:t>
                </a:r>
                <a:r>
                  <a:rPr lang="en-US" sz="3000" b="1" dirty="0">
                    <a:solidFill>
                      <a:srgbClr val="091EB7"/>
                    </a:solidFill>
                    <a:latin typeface="Times New Roman" pitchFamily="18" charset="0"/>
                    <a:cs typeface="Times New Roman" pitchFamily="18" charset="0"/>
                  </a:rPr>
                  <a:t>.</a:t>
                </a:r>
                <a:r>
                  <a:rPr lang="en-US" sz="3000" b="1" dirty="0">
                    <a:latin typeface="Times New Roman" pitchFamily="18" charset="0"/>
                    <a:cs typeface="Times New Roman" pitchFamily="18" charset="0"/>
                  </a:rPr>
                  <a:t> </a:t>
                </a:r>
                <a14:m>
                  <m:oMath xmlns:m="http://schemas.openxmlformats.org/officeDocument/2006/math">
                    <m:f>
                      <m:fPr>
                        <m:ctrlPr>
                          <a:rPr lang="en-US" sz="3000" i="1">
                            <a:latin typeface="Cambria Math" panose="02040503050406030204" pitchFamily="18" charset="0"/>
                          </a:rPr>
                        </m:ctrlPr>
                      </m:fPr>
                      <m:num>
                        <m:r>
                          <a:rPr lang="en-US" sz="3000" i="1">
                            <a:latin typeface="Cambria Math"/>
                          </a:rPr>
                          <m:t>1</m:t>
                        </m:r>
                      </m:num>
                      <m:den>
                        <m:r>
                          <a:rPr lang="en-US" sz="3000" i="1">
                            <a:latin typeface="Cambria Math"/>
                          </a:rPr>
                          <m:t>2</m:t>
                        </m:r>
                      </m:den>
                    </m:f>
                    <m:r>
                      <a:rPr lang="en-US" sz="3000" i="1">
                        <a:latin typeface="Cambria Math"/>
                      </a:rPr>
                      <m:t>.</m:t>
                    </m:r>
                  </m:oMath>
                </a14:m>
                <a:r>
                  <a:rPr lang="en-US"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       </a:t>
                </a:r>
                <a:r>
                  <a:rPr lang="en-US" sz="3000" b="1" dirty="0" smtClean="0">
                    <a:solidFill>
                      <a:srgbClr val="091EB7"/>
                    </a:solidFill>
                    <a:latin typeface="Times New Roman" pitchFamily="18" charset="0"/>
                    <a:cs typeface="Times New Roman" pitchFamily="18" charset="0"/>
                  </a:rPr>
                  <a:t>C</a:t>
                </a:r>
                <a:r>
                  <a:rPr lang="en-US" sz="3000" b="1" dirty="0">
                    <a:solidFill>
                      <a:srgbClr val="091EB7"/>
                    </a:solidFill>
                    <a:latin typeface="Times New Roman" pitchFamily="18" charset="0"/>
                    <a:cs typeface="Times New Roman" pitchFamily="18" charset="0"/>
                  </a:rPr>
                  <a:t>.</a:t>
                </a:r>
                <a:r>
                  <a:rPr lang="en-US" sz="3000" b="1" dirty="0">
                    <a:latin typeface="Times New Roman" pitchFamily="18" charset="0"/>
                    <a:cs typeface="Times New Roman" pitchFamily="18" charset="0"/>
                  </a:rPr>
                  <a:t> </a:t>
                </a:r>
                <a14:m>
                  <m:oMath xmlns:m="http://schemas.openxmlformats.org/officeDocument/2006/math">
                    <m:r>
                      <a:rPr lang="en-US" sz="3000" i="1">
                        <a:latin typeface="Cambria Math"/>
                      </a:rPr>
                      <m:t>2</m:t>
                    </m:r>
                  </m:oMath>
                </a14:m>
                <a:r>
                  <a:rPr lang="en-US" sz="3000" dirty="0">
                    <a:latin typeface="Times New Roman" pitchFamily="18" charset="0"/>
                    <a:cs typeface="Times New Roman" pitchFamily="18" charset="0"/>
                  </a:rPr>
                  <a:t>.		</a:t>
                </a:r>
                <a:r>
                  <a:rPr lang="en-US" sz="3000" b="1" dirty="0" smtClean="0">
                    <a:solidFill>
                      <a:srgbClr val="091EB7"/>
                    </a:solidFill>
                    <a:latin typeface="Times New Roman" pitchFamily="18" charset="0"/>
                    <a:cs typeface="Times New Roman" pitchFamily="18" charset="0"/>
                  </a:rPr>
                  <a:t>D</a:t>
                </a:r>
                <a:r>
                  <a:rPr lang="en-US" sz="3000" b="1" dirty="0">
                    <a:solidFill>
                      <a:srgbClr val="091EB7"/>
                    </a:solidFill>
                    <a:latin typeface="Times New Roman" pitchFamily="18" charset="0"/>
                    <a:cs typeface="Times New Roman" pitchFamily="18" charset="0"/>
                  </a:rPr>
                  <a:t>.</a:t>
                </a:r>
                <a:r>
                  <a:rPr lang="en-US" sz="3000" b="1" dirty="0">
                    <a:latin typeface="Times New Roman" pitchFamily="18" charset="0"/>
                    <a:cs typeface="Times New Roman" pitchFamily="18" charset="0"/>
                  </a:rPr>
                  <a:t> </a:t>
                </a:r>
                <a14:m>
                  <m:oMath xmlns:m="http://schemas.openxmlformats.org/officeDocument/2006/math">
                    <m:r>
                      <a:rPr lang="en-US" sz="3000" i="1">
                        <a:latin typeface="Cambria Math"/>
                      </a:rPr>
                      <m:t>1.</m:t>
                    </m:r>
                  </m:oMath>
                </a14:m>
                <a:endParaRPr lang="en-US" sz="3000" dirty="0">
                  <a:latin typeface="Times New Roman" pitchFamily="18" charset="0"/>
                  <a:cs typeface="Times New Roman" pitchFamily="18" charset="0"/>
                </a:endParaRPr>
              </a:p>
              <a:p>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giải</a:t>
                </a:r>
                <a:r>
                  <a:rPr lang="vi-VN" sz="3000" b="1" dirty="0" smtClean="0">
                    <a:solidFill>
                      <a:srgbClr val="FF0000"/>
                    </a:solidFill>
                    <a:latin typeface="Times New Roman" pitchFamily="18" charset="0"/>
                    <a:cs typeface="Times New Roman" pitchFamily="18" charset="0"/>
                  </a:rPr>
                  <a:t> ( </a:t>
                </a:r>
                <a:r>
                  <a:rPr lang="vi-VN" sz="3000" b="1" i="1" dirty="0" smtClean="0">
                    <a:solidFill>
                      <a:srgbClr val="FF0000"/>
                    </a:solidFill>
                    <a:latin typeface="Times New Roman" pitchFamily="18" charset="0"/>
                    <a:cs typeface="Times New Roman" pitchFamily="18" charset="0"/>
                  </a:rPr>
                  <a:t>tiếp</a:t>
                </a:r>
                <a:r>
                  <a:rPr lang="vi-VN" sz="3000" b="1" dirty="0" smtClean="0">
                    <a:solidFill>
                      <a:srgbClr val="FF0000"/>
                    </a:solidFill>
                    <a:latin typeface="Times New Roman" pitchFamily="18" charset="0"/>
                    <a:cs typeface="Times New Roman" pitchFamily="18" charset="0"/>
                  </a:rPr>
                  <a:t> )</a:t>
                </a:r>
                <a:endParaRPr lang="en-US" sz="3000" dirty="0">
                  <a:solidFill>
                    <a:srgbClr val="FF000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525" y="-85595"/>
                <a:ext cx="11749413" cy="3054939"/>
              </a:xfrm>
              <a:prstGeom prst="rect">
                <a:avLst/>
              </a:prstGeom>
              <a:blipFill rotWithShape="0">
                <a:blip r:embed="rId4"/>
                <a:stretch>
                  <a:fillRect l="-1194" t="-2595" r="-1245" b="-5389"/>
                </a:stretch>
              </a:blipFill>
            </p:spPr>
            <p:txBody>
              <a:bodyPr/>
              <a:lstStyle/>
              <a:p>
                <a:r>
                  <a:rPr lang="en-US">
                    <a:noFill/>
                  </a:rPr>
                  <a:t> </a:t>
                </a:r>
              </a:p>
            </p:txBody>
          </p:sp>
        </mc:Fallback>
      </mc:AlternateContent>
      <p:sp>
        <p:nvSpPr>
          <p:cNvPr id="6" name="Oval 5"/>
          <p:cNvSpPr/>
          <p:nvPr/>
        </p:nvSpPr>
        <p:spPr>
          <a:xfrm>
            <a:off x="6125228" y="1803746"/>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hlinkClick r:id="rId5"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6"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7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23171"/>
                <a:ext cx="11674258" cy="3952236"/>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15.</a:t>
                </a:r>
                <a:r>
                  <a:rPr lang="en-US" sz="3200" b="1" dirty="0">
                    <a:latin typeface="Times New Roman" pitchFamily="18" charset="0"/>
                    <a:cs typeface="Times New Roman" pitchFamily="18" charset="0"/>
                  </a:rPr>
                  <a:t> </a:t>
                </a:r>
                <a:r>
                  <a:rPr lang="en-US" sz="3200" b="1" dirty="0">
                    <a:solidFill>
                      <a:srgbClr val="009242"/>
                    </a:solidFill>
                    <a:latin typeface="Times New Roman" pitchFamily="18" charset="0"/>
                    <a:cs typeface="Times New Roman" pitchFamily="18" charset="0"/>
                  </a:rPr>
                  <a:t>(</a:t>
                </a:r>
                <a:r>
                  <a:rPr lang="en-US" sz="3200" b="1" dirty="0" err="1">
                    <a:solidFill>
                      <a:srgbClr val="009242"/>
                    </a:solidFill>
                    <a:latin typeface="Times New Roman" pitchFamily="18" charset="0"/>
                    <a:cs typeface="Times New Roman" pitchFamily="18" charset="0"/>
                  </a:rPr>
                  <a:t>Phát</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triển</a:t>
                </a:r>
                <a:r>
                  <a:rPr lang="en-US" sz="3200" b="1" dirty="0">
                    <a:solidFill>
                      <a:srgbClr val="009242"/>
                    </a:solidFill>
                    <a:latin typeface="Times New Roman" pitchFamily="18" charset="0"/>
                    <a:cs typeface="Times New Roman" pitchFamily="18" charset="0"/>
                  </a:rPr>
                  <a:t> </a:t>
                </a:r>
                <a:r>
                  <a:rPr lang="en-US" sz="3200" b="1" dirty="0" err="1">
                    <a:solidFill>
                      <a:srgbClr val="009242"/>
                    </a:solidFill>
                    <a:latin typeface="Times New Roman" pitchFamily="18" charset="0"/>
                    <a:cs typeface="Times New Roman" pitchFamily="18" charset="0"/>
                  </a:rPr>
                  <a:t>đề</a:t>
                </a:r>
                <a:r>
                  <a:rPr lang="en-US" sz="3200" b="1" dirty="0">
                    <a:solidFill>
                      <a:srgbClr val="009242"/>
                    </a:solidFill>
                    <a:latin typeface="Times New Roman" pitchFamily="18" charset="0"/>
                    <a:cs typeface="Times New Roman" pitchFamily="18" charset="0"/>
                  </a:rPr>
                  <a:t> minh </a:t>
                </a:r>
                <a:r>
                  <a:rPr lang="en-US" sz="3200" b="1" dirty="0" err="1">
                    <a:solidFill>
                      <a:srgbClr val="009242"/>
                    </a:solidFill>
                    <a:latin typeface="Times New Roman" pitchFamily="18" charset="0"/>
                    <a:cs typeface="Times New Roman" pitchFamily="18" charset="0"/>
                  </a:rPr>
                  <a:t>họa</a:t>
                </a:r>
                <a:r>
                  <a:rPr lang="en-US" sz="3200" b="1" dirty="0">
                    <a:solidFill>
                      <a:srgbClr val="009242"/>
                    </a:solidFill>
                    <a:latin typeface="Times New Roman" pitchFamily="18" charset="0"/>
                    <a:cs typeface="Times New Roman" pitchFamily="18" charset="0"/>
                  </a:rPr>
                  <a:t> 2019-Đề 8)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𝑉</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𝑀</m:t>
                    </m:r>
                  </m:oMath>
                </a14:m>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m:t>
                    </m:r>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𝐵𝑁</m:t>
                    </m:r>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r>
                      <a:rPr lang="en-US" sz="3200" i="1">
                        <a:latin typeface="Cambria Math"/>
                      </a:rPr>
                      <m:t>𝐵𝐵</m:t>
                    </m:r>
                    <m:r>
                      <a:rPr lang="en-US" sz="3200" i="1">
                        <a:latin typeface="Cambria Math"/>
                      </a:rPr>
                      <m:t>′</m:t>
                    </m:r>
                  </m:oMath>
                </a14:m>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r>
                      <a:rPr lang="en-US" sz="3200" i="1">
                        <a:latin typeface="Cambria Math"/>
                      </a:rPr>
                      <m:t>𝑀</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r>
                      <a:rPr lang="en-US" sz="3200" i="1">
                        <a:latin typeface="Cambria Math"/>
                      </a:rPr>
                      <m:t>𝑁</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lồi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𝐴𝑀𝐷𝐵𝑁𝐸</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trụ</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endParaRPr lang="en-US" sz="3200" dirty="0">
                  <a:latin typeface="Times New Roman" pitchFamily="18" charset="0"/>
                  <a:cs typeface="Times New Roman" pitchFamily="18" charset="0"/>
                </a:endParaRPr>
              </a:p>
              <a:p>
                <a:pPr algn="just"/>
                <a:r>
                  <a:rPr lang="vi-VN" sz="3200" b="1" dirty="0" smtClean="0">
                    <a:solidFill>
                      <a:srgbClr val="091EB7"/>
                    </a:solidFill>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A</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13</m:t>
                        </m:r>
                      </m:num>
                      <m:den>
                        <m:r>
                          <a:rPr lang="en-US" sz="3200" i="1">
                            <a:latin typeface="Cambria Math"/>
                          </a:rPr>
                          <m:t>18</m:t>
                        </m:r>
                      </m:den>
                    </m:f>
                    <m:r>
                      <a:rPr lang="en-US" sz="3200"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B</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7</m:t>
                        </m:r>
                      </m:num>
                      <m:den>
                        <m:r>
                          <a:rPr lang="en-US" sz="3200" i="1">
                            <a:latin typeface="Cambria Math"/>
                          </a:rPr>
                          <m:t>18</m:t>
                        </m:r>
                      </m:den>
                    </m:f>
                    <m:r>
                      <a:rPr lang="en-US" sz="3200"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C</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7</m:t>
                        </m:r>
                      </m:num>
                      <m:den>
                        <m:r>
                          <a:rPr lang="en-US" sz="3200" i="1">
                            <a:latin typeface="Cambria Math"/>
                          </a:rPr>
                          <m:t>12</m:t>
                        </m:r>
                      </m:den>
                    </m:f>
                    <m:r>
                      <a:rPr lang="en-US" sz="3200" i="1">
                        <a:latin typeface="Cambria Math"/>
                      </a:rPr>
                      <m:t>.</m:t>
                    </m:r>
                  </m:oMath>
                </a14:m>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b="1" dirty="0" smtClean="0">
                    <a:solidFill>
                      <a:srgbClr val="091EB7"/>
                    </a:solidFill>
                    <a:latin typeface="Times New Roman" pitchFamily="18" charset="0"/>
                    <a:cs typeface="Times New Roman" pitchFamily="18" charset="0"/>
                  </a:rPr>
                  <a:t>D</a:t>
                </a:r>
                <a:r>
                  <a:rPr lang="en-US" sz="3200" b="1" dirty="0">
                    <a:solidFill>
                      <a:srgbClr val="091EB7"/>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a:rPr>
                          <m:t>8</m:t>
                        </m:r>
                      </m:num>
                      <m:den>
                        <m:r>
                          <a:rPr lang="en-US" sz="3200" i="1">
                            <a:latin typeface="Cambria Math"/>
                          </a:rPr>
                          <m:t>15</m:t>
                        </m:r>
                      </m:den>
                    </m:f>
                    <m:r>
                      <a:rPr lang="en-US" sz="3200" i="1">
                        <a:latin typeface="Cambria Math"/>
                      </a:rPr>
                      <m:t>.</m:t>
                    </m:r>
                  </m:oMath>
                </a14:m>
                <a:endParaRPr lang="en-US" sz="3200" dirty="0">
                  <a:latin typeface="Times New Roman" pitchFamily="18" charset="0"/>
                  <a:cs typeface="Times New Roman" pitchFamily="18" charset="0"/>
                </a:endParaRPr>
              </a:p>
              <a:p>
                <a:r>
                  <a:rPr lang="en-US" sz="3200" b="1" dirty="0" err="1">
                    <a:solidFill>
                      <a:srgbClr val="091EB7"/>
                    </a:solidFill>
                    <a:latin typeface="Times New Roman" pitchFamily="18" charset="0"/>
                    <a:cs typeface="Times New Roman" pitchFamily="18" charset="0"/>
                  </a:rPr>
                  <a:t>Lời</a:t>
                </a:r>
                <a:r>
                  <a:rPr lang="en-US" sz="3200" b="1" dirty="0">
                    <a:solidFill>
                      <a:srgbClr val="091EB7"/>
                    </a:solidFill>
                    <a:latin typeface="Times New Roman" pitchFamily="18" charset="0"/>
                    <a:cs typeface="Times New Roman" pitchFamily="18" charset="0"/>
                  </a:rPr>
                  <a:t> </a:t>
                </a:r>
                <a:r>
                  <a:rPr lang="en-US" sz="3200" b="1" dirty="0" err="1">
                    <a:solidFill>
                      <a:srgbClr val="091EB7"/>
                    </a:solidFill>
                    <a:latin typeface="Times New Roman" pitchFamily="18" charset="0"/>
                    <a:cs typeface="Times New Roman" pitchFamily="18" charset="0"/>
                  </a:rPr>
                  <a:t>giải</a:t>
                </a:r>
                <a:endParaRPr lang="en-US" sz="3200" dirty="0">
                  <a:solidFill>
                    <a:srgbClr val="091EB7"/>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23171"/>
                <a:ext cx="11674258" cy="3952236"/>
              </a:xfrm>
              <a:prstGeom prst="rect">
                <a:avLst/>
              </a:prstGeom>
              <a:blipFill rotWithShape="0">
                <a:blip r:embed="rId2"/>
                <a:stretch>
                  <a:fillRect l="-1305" t="-2160" r="-1305" b="-4012"/>
                </a:stretch>
              </a:blipFill>
            </p:spPr>
            <p:txBody>
              <a:bodyPr/>
              <a:lstStyle/>
              <a:p>
                <a:r>
                  <a:rPr lang="en-US">
                    <a:noFill/>
                  </a:rPr>
                  <a:t> </a:t>
                </a:r>
              </a:p>
            </p:txBody>
          </p:sp>
        </mc:Fallback>
      </mc:AlternateContent>
      <p:pic>
        <p:nvPicPr>
          <p:cNvPr id="3" name="Picture 2" descr="Cau 47.1new MH ĐH 2019"/>
          <p:cNvPicPr/>
          <p:nvPr/>
        </p:nvPicPr>
        <p:blipFill>
          <a:blip r:embed="rId3">
            <a:extLst>
              <a:ext uri="{28A0092B-C50C-407E-A947-70E740481C1C}">
                <a14:useLocalDpi xmlns:a14="http://schemas.microsoft.com/office/drawing/2010/main" val="0"/>
              </a:ext>
            </a:extLst>
          </a:blip>
          <a:srcRect/>
          <a:stretch>
            <a:fillRect/>
          </a:stretch>
        </p:blipFill>
        <p:spPr bwMode="auto">
          <a:xfrm>
            <a:off x="8430016" y="3394553"/>
            <a:ext cx="3244242" cy="3238585"/>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21084" y="3636003"/>
                <a:ext cx="8625839" cy="1077218"/>
              </a:xfrm>
              <a:prstGeom prst="rect">
                <a:avLst/>
              </a:prstGeom>
            </p:spPr>
            <p:txBody>
              <a:bodyPr wrap="square">
                <a:spAutoFit/>
              </a:bodyPr>
              <a:lstStyle/>
              <a:p>
                <a:r>
                  <a:rPr lang="fr-FR" sz="3200" dirty="0">
                    <a:latin typeface="Times New Roman" pitchFamily="18" charset="0"/>
                    <a:cs typeface="Times New Roman" pitchFamily="18" charset="0"/>
                  </a:rPr>
                  <a:t>Gọi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1</m:t>
                        </m:r>
                      </m:sub>
                    </m:sSub>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thể</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tích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khối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diện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lồi</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𝐴𝑀𝐷𝐵𝑁𝐸</m:t>
                    </m:r>
                  </m:oMath>
                </a14:m>
                <a:r>
                  <a:rPr lang="fr-FR" sz="3200" dirty="0">
                    <a:latin typeface="Times New Roman" pitchFamily="18" charset="0"/>
                    <a:cs typeface="Times New Roman" pitchFamily="18" charset="0"/>
                  </a:rPr>
                  <a:t>, </a:t>
                </a:r>
                <a:endParaRPr lang="en-US" sz="3200" i="1" dirty="0">
                  <a:latin typeface="Cambria Math"/>
                </a:endParaRPr>
              </a:p>
              <a:p>
                <a14:m>
                  <m:oMath xmlns:m="http://schemas.openxmlformats.org/officeDocument/2006/math">
                    <m:r>
                      <a:rPr lang="en-US" sz="3200" i="1">
                        <a:latin typeface="Cambria Math"/>
                      </a:rPr>
                      <m:t>        </m:t>
                    </m:r>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2</m:t>
                        </m:r>
                      </m:sub>
                    </m:sSub>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thể</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tích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khối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lăng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trụ</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r>
                      <a:rPr lang="en-US" sz="3200" i="1">
                        <a:latin typeface="Cambria Math"/>
                      </a:rPr>
                      <m:t>.</m:t>
                    </m:r>
                  </m:oMath>
                </a14:m>
                <a:endParaRPr lang="en-US" sz="32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21084" y="3636003"/>
                <a:ext cx="8625839" cy="1077218"/>
              </a:xfrm>
              <a:prstGeom prst="rect">
                <a:avLst/>
              </a:prstGeom>
              <a:blipFill rotWithShape="0">
                <a:blip r:embed="rId4"/>
                <a:stretch>
                  <a:fillRect l="-1767" t="-791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846550" y="4787036"/>
                <a:ext cx="7696200" cy="19358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𝐴𝐵𝐶</m:t>
                              </m:r>
                              <m:r>
                                <a:rPr lang="en-US" sz="3200" i="1">
                                  <a:latin typeface="Cambria Math"/>
                                </a:rPr>
                                <m:t>.</m:t>
                              </m:r>
                              <m:r>
                                <a:rPr lang="en-US" sz="3200" i="1">
                                  <a:latin typeface="Cambria Math"/>
                                </a:rPr>
                                <m:t>𝑀𝑁𝐶</m:t>
                              </m:r>
                              <m:r>
                                <a:rPr lang="en-US" sz="3200" i="1">
                                  <a:latin typeface="Cambria Math"/>
                                </a:rPr>
                                <m:t>′</m:t>
                              </m:r>
                            </m:sub>
                          </m:sSub>
                        </m:num>
                        <m:den>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𝐴𝐵𝐶</m:t>
                              </m:r>
                              <m:r>
                                <a:rPr lang="en-US" sz="3200" i="1">
                                  <a:latin typeface="Cambria Math"/>
                                </a:rPr>
                                <m:t>.</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𝐴𝑀</m:t>
                              </m:r>
                            </m:num>
                            <m:den>
                              <m:r>
                                <a:rPr lang="en-US" sz="3200" i="1">
                                  <a:latin typeface="Cambria Math"/>
                                </a:rPr>
                                <m:t>𝐴</m:t>
                              </m:r>
                              <m:sSup>
                                <m:sSupPr>
                                  <m:ctrlPr>
                                    <a:rPr lang="en-US" sz="3200" i="1">
                                      <a:latin typeface="Cambria Math" panose="02040503050406030204" pitchFamily="18" charset="0"/>
                                    </a:rPr>
                                  </m:ctrlPr>
                                </m:sSupPr>
                                <m:e>
                                  <m:r>
                                    <a:rPr lang="en-US" sz="3200" i="1">
                                      <a:latin typeface="Cambria Math"/>
                                    </a:rPr>
                                    <m:t>𝐴</m:t>
                                  </m:r>
                                </m:e>
                                <m:sup>
                                  <m:r>
                                    <a:rPr lang="en-US" sz="3200" i="1">
                                      <a:latin typeface="Cambria Math"/>
                                    </a:rPr>
                                    <m:t>′</m:t>
                                  </m:r>
                                </m:sup>
                              </m:sSup>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𝐵𝑁</m:t>
                              </m:r>
                            </m:num>
                            <m:den>
                              <m:r>
                                <a:rPr lang="en-US" sz="3200" i="1">
                                  <a:latin typeface="Cambria Math"/>
                                </a:rPr>
                                <m:t>𝐵</m:t>
                              </m:r>
                              <m:sSup>
                                <m:sSupPr>
                                  <m:ctrlPr>
                                    <a:rPr lang="en-US" sz="3200" i="1">
                                      <a:latin typeface="Cambria Math" panose="02040503050406030204" pitchFamily="18" charset="0"/>
                                    </a:rPr>
                                  </m:ctrlPr>
                                </m:sSupPr>
                                <m:e>
                                  <m:r>
                                    <a:rPr lang="en-US" sz="3200" i="1">
                                      <a:latin typeface="Cambria Math"/>
                                    </a:rPr>
                                    <m:t>𝐵</m:t>
                                  </m:r>
                                </m:e>
                                <m:sup>
                                  <m:r>
                                    <a:rPr lang="en-US" sz="3200" i="1">
                                      <a:latin typeface="Cambria Math"/>
                                    </a:rPr>
                                    <m:t>′</m:t>
                                  </m:r>
                                </m:sup>
                              </m:sSup>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𝐶</m:t>
                              </m:r>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num>
                            <m:den>
                              <m:r>
                                <a:rPr lang="en-US" sz="3200" i="1">
                                  <a:latin typeface="Cambria Math"/>
                                </a:rPr>
                                <m:t>𝐶</m:t>
                              </m:r>
                              <m:sSup>
                                <m:sSupPr>
                                  <m:ctrlPr>
                                    <a:rPr lang="en-US" sz="3200" i="1">
                                      <a:latin typeface="Cambria Math" panose="02040503050406030204" pitchFamily="18" charset="0"/>
                                    </a:rPr>
                                  </m:ctrlPr>
                                </m:sSupPr>
                                <m:e>
                                  <m:r>
                                    <a:rPr lang="en-US" sz="3200" i="1">
                                      <a:latin typeface="Cambria Math"/>
                                    </a:rPr>
                                    <m:t>𝐶</m:t>
                                  </m:r>
                                </m:e>
                                <m:sup>
                                  <m:r>
                                    <a:rPr lang="en-US" sz="3200" i="1">
                                      <a:latin typeface="Cambria Math"/>
                                    </a:rPr>
                                    <m:t>′</m:t>
                                  </m:r>
                                </m:sup>
                              </m:sSup>
                            </m:den>
                          </m:f>
                        </m:e>
                      </m:d>
                      <m:r>
                        <a:rPr lang="en-US" sz="3200" i="1">
                          <a:latin typeface="Cambria Math"/>
                        </a:rPr>
                        <m:t>     </m:t>
                      </m:r>
                    </m:oMath>
                  </m:oMathPara>
                </a14:m>
                <a:endParaRPr lang="en-US" sz="3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14:m>
                  <m:oMath xmlns:m="http://schemas.openxmlformats.org/officeDocument/2006/math">
                    <m:r>
                      <a:rPr lang="en-US" sz="3200">
                        <a:latin typeface="Cambria Math"/>
                      </a:rPr>
                      <m:t>                 </m:t>
                    </m:r>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r>
                          <a:rPr lang="en-US" sz="3200" i="1">
                            <a:latin typeface="Cambria Math"/>
                          </a:rPr>
                          <m:t>+1</m:t>
                        </m:r>
                      </m:e>
                    </m:d>
                    <m:r>
                      <a:rPr lang="en-US" sz="3200" i="1">
                        <a:latin typeface="Cambria Math"/>
                      </a:rPr>
                      <m:t>=</m:t>
                    </m:r>
                    <m:f>
                      <m:fPr>
                        <m:ctrlPr>
                          <a:rPr lang="en-US" sz="3200" i="1">
                            <a:latin typeface="Cambria Math" panose="02040503050406030204" pitchFamily="18" charset="0"/>
                          </a:rPr>
                        </m:ctrlPr>
                      </m:fPr>
                      <m:num>
                        <m:r>
                          <a:rPr lang="en-US" sz="3200" i="1">
                            <a:latin typeface="Cambria Math"/>
                          </a:rPr>
                          <m:t>11</m:t>
                        </m:r>
                      </m:num>
                      <m:den>
                        <m:r>
                          <a:rPr lang="en-US" sz="3200" i="1">
                            <a:latin typeface="Cambria Math"/>
                          </a:rPr>
                          <m:t>18</m:t>
                        </m:r>
                      </m:den>
                    </m:f>
                  </m:oMath>
                </a14:m>
                <a:endParaRPr lang="en-US" sz="3200" i="1"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46550" y="4787036"/>
                <a:ext cx="7696200" cy="1935851"/>
              </a:xfrm>
              <a:prstGeom prst="rect">
                <a:avLst/>
              </a:prstGeom>
              <a:blipFill rotWithShape="0">
                <a:blip r:embed="rId5"/>
                <a:stretch>
                  <a:fillRect/>
                </a:stretch>
              </a:blipFill>
            </p:spPr>
            <p:txBody>
              <a:bodyPr/>
              <a:lstStyle/>
              <a:p>
                <a:r>
                  <a:rPr lang="en-US">
                    <a:noFill/>
                  </a:rPr>
                  <a:t> </a:t>
                </a:r>
              </a:p>
            </p:txBody>
          </p:sp>
        </mc:Fallback>
      </mc:AlternateContent>
      <p:sp>
        <p:nvSpPr>
          <p:cNvPr id="8" name="Left Arrow 7">
            <a:hlinkClick r:id="rId6" action="ppaction://hlinksldjump"/>
          </p:cNvPr>
          <p:cNvSpPr/>
          <p:nvPr/>
        </p:nvSpPr>
        <p:spPr>
          <a:xfrm>
            <a:off x="10775373" y="6172199"/>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9" name="Right Arrow 8">
            <a:hlinkClick r:id="rId7" action="ppaction://hlinksldjump"/>
          </p:cNvPr>
          <p:cNvSpPr/>
          <p:nvPr/>
        </p:nvSpPr>
        <p:spPr>
          <a:xfrm>
            <a:off x="11310866" y="6172199"/>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5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1000"/>
                                        <p:tgtEl>
                                          <p:spTgt spid="5">
                                            <p:txEl>
                                              <p:pRg st="0" end="0"/>
                                            </p:txEl>
                                          </p:spTgt>
                                        </p:tgtEl>
                                      </p:cBhvr>
                                    </p:animEffect>
                                    <p:anim calcmode="lin" valueType="num">
                                      <p:cBhvr>
                                        <p:cTn id="4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1000"/>
                                        <p:tgtEl>
                                          <p:spTgt spid="5">
                                            <p:txEl>
                                              <p:pRg st="1" end="1"/>
                                            </p:txEl>
                                          </p:spTgt>
                                        </p:tgtEl>
                                      </p:cBhvr>
                                    </p:animEffect>
                                    <p:anim calcmode="lin" valueType="num">
                                      <p:cBhvr>
                                        <p:cTn id="5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149" y="3053125"/>
            <a:ext cx="2781531"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giải</a:t>
            </a:r>
            <a:r>
              <a:rPr lang="vi-VN" sz="3200" b="1" dirty="0" smtClean="0">
                <a:solidFill>
                  <a:srgbClr val="FF0000"/>
                </a:solidFill>
                <a:latin typeface="Times New Roman" pitchFamily="18" charset="0"/>
                <a:cs typeface="Times New Roman" pitchFamily="18" charset="0"/>
              </a:rPr>
              <a:t> </a:t>
            </a:r>
            <a:r>
              <a:rPr lang="vi-VN" sz="3200" b="1" i="1" dirty="0" smtClean="0">
                <a:solidFill>
                  <a:srgbClr val="FF0000"/>
                </a:solidFill>
                <a:latin typeface="Times New Roman" pitchFamily="18" charset="0"/>
                <a:cs typeface="Times New Roman" pitchFamily="18" charset="0"/>
              </a:rPr>
              <a:t>( tiếp )</a:t>
            </a:r>
            <a:endParaRPr lang="en-US" sz="3200" i="1" dirty="0">
              <a:solidFill>
                <a:srgbClr val="FF0000"/>
              </a:solidFill>
              <a:latin typeface="Times New Roman" pitchFamily="18" charset="0"/>
              <a:cs typeface="Times New Roman" pitchFamily="18" charset="0"/>
            </a:endParaRPr>
          </a:p>
        </p:txBody>
      </p:sp>
      <p:pic>
        <p:nvPicPr>
          <p:cNvPr id="4" name="Picture 3" descr="Cau 47.1new MH ĐH 2019"/>
          <p:cNvPicPr/>
          <p:nvPr/>
        </p:nvPicPr>
        <p:blipFill>
          <a:blip r:embed="rId2">
            <a:extLst>
              <a:ext uri="{28A0092B-C50C-407E-A947-70E740481C1C}">
                <a14:useLocalDpi xmlns:a14="http://schemas.microsoft.com/office/drawing/2010/main" val="0"/>
              </a:ext>
            </a:extLst>
          </a:blip>
          <a:srcRect/>
          <a:stretch>
            <a:fillRect/>
          </a:stretch>
        </p:blipFill>
        <p:spPr bwMode="auto">
          <a:xfrm>
            <a:off x="7863772" y="3053601"/>
            <a:ext cx="3240066" cy="360439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3293338" y="2970795"/>
                <a:ext cx="7696200" cy="90178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𝐴𝐵𝐶</m:t>
                          </m:r>
                          <m:r>
                            <a:rPr lang="en-US" sz="2800" i="1">
                              <a:latin typeface="Cambria Math"/>
                            </a:rPr>
                            <m:t>.</m:t>
                          </m:r>
                          <m:r>
                            <a:rPr lang="en-US" sz="2800" i="1">
                              <a:latin typeface="Cambria Math"/>
                            </a:rPr>
                            <m:t>𝑀𝑁𝐶</m:t>
                          </m:r>
                          <m:r>
                            <a:rPr lang="en-US" sz="2800" i="1">
                              <a:latin typeface="Cambria Math"/>
                            </a:rPr>
                            <m:t>′</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11</m:t>
                          </m:r>
                        </m:num>
                        <m:den>
                          <m:r>
                            <a:rPr lang="en-US" sz="2800" i="1">
                              <a:latin typeface="Cambria Math"/>
                            </a:rPr>
                            <m:t>18</m:t>
                          </m:r>
                        </m:den>
                      </m:f>
                      <m:r>
                        <a:rPr lang="en-US" sz="2800" i="1">
                          <a:latin typeface="Cambria Math"/>
                        </a:rPr>
                        <m:t>𝑉</m:t>
                      </m:r>
                    </m:oMath>
                  </m:oMathPara>
                </a14:m>
                <a:endParaRPr lang="en-US" sz="2800" i="1" dirty="0">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93338" y="2970795"/>
                <a:ext cx="7696200" cy="90178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47552" y="3954011"/>
                <a:ext cx="7763256" cy="286956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𝛥</m:t>
                              </m:r>
                              <m:r>
                                <a:rPr lang="en-US" sz="2800" i="1">
                                  <a:latin typeface="Cambria Math"/>
                                </a:rPr>
                                <m:t>𝐶𝐴𝐵</m:t>
                              </m:r>
                            </m:sub>
                          </m:sSub>
                        </m:num>
                        <m:den>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𝛥</m:t>
                              </m:r>
                              <m:r>
                                <a:rPr lang="en-US" sz="2800" i="1">
                                  <a:latin typeface="Cambria Math"/>
                                </a:rPr>
                                <m:t>𝐶𝐷𝐹</m:t>
                              </m:r>
                            </m:sub>
                          </m:sSub>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𝐶𝐴</m:t>
                          </m:r>
                        </m:num>
                        <m:den>
                          <m:r>
                            <a:rPr lang="en-US" sz="2800" i="1">
                              <a:latin typeface="Cambria Math"/>
                            </a:rPr>
                            <m:t>𝐶𝐷</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𝐶𝐵</m:t>
                          </m:r>
                        </m:num>
                        <m:den>
                          <m:r>
                            <a:rPr lang="en-US" sz="2800" i="1">
                              <a:latin typeface="Cambria Math"/>
                            </a:rPr>
                            <m:t>𝐶𝐸</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2</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2</m:t>
                          </m:r>
                        </m:num>
                        <m:den>
                          <m:r>
                            <a:rPr lang="en-US" sz="2800" i="1">
                              <a:latin typeface="Cambria Math"/>
                            </a:rPr>
                            <m:t>3</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oMath>
                  </m:oMathPara>
                </a14:m>
                <a:endParaRPr lang="en-US" sz="2800" i="1" dirty="0"/>
              </a:p>
              <a:p>
                <a:pPr/>
                <a14:m>
                  <m:oMathPara xmlns:m="http://schemas.openxmlformats.org/officeDocument/2006/math">
                    <m:oMathParaPr>
                      <m:jc m:val="left"/>
                    </m:oMathParaPr>
                    <m:oMath xmlns:m="http://schemas.openxmlformats.org/officeDocument/2006/math">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𝛥</m:t>
                          </m:r>
                          <m:r>
                            <a:rPr lang="en-US" sz="2800" i="1">
                              <a:latin typeface="Cambria Math"/>
                            </a:rPr>
                            <m:t>𝐶𝐷𝐸</m:t>
                          </m:r>
                        </m:sub>
                      </m:sSub>
                      <m:r>
                        <a:rPr lang="en-US" sz="2800" i="1">
                          <a:latin typeface="Cambria Math"/>
                        </a:rPr>
                        <m:t>=3</m:t>
                      </m:r>
                      <m:sSub>
                        <m:sSubPr>
                          <m:ctrlPr>
                            <a:rPr lang="en-US" sz="2800" i="1">
                              <a:latin typeface="Cambria Math" panose="02040503050406030204" pitchFamily="18" charset="0"/>
                            </a:rPr>
                          </m:ctrlPr>
                        </m:sSubPr>
                        <m:e>
                          <m:r>
                            <a:rPr lang="en-US" sz="2800" i="1">
                              <a:latin typeface="Cambria Math"/>
                            </a:rPr>
                            <m:t>𝑆</m:t>
                          </m:r>
                        </m:e>
                        <m:sub>
                          <m:r>
                            <a:rPr lang="en-US" sz="2800" i="1">
                              <a:latin typeface="Cambria Math"/>
                            </a:rPr>
                            <m:t>𝛥</m:t>
                          </m:r>
                          <m:r>
                            <a:rPr lang="en-US" sz="2800" i="1">
                              <a:latin typeface="Cambria Math"/>
                            </a:rPr>
                            <m:t>𝐶𝐴𝐵</m:t>
                          </m:r>
                        </m:sub>
                      </m:sSub>
                    </m:oMath>
                  </m:oMathPara>
                </a14:m>
                <a:endParaRPr lang="en-US" sz="2800" i="1" dirty="0"/>
              </a:p>
              <a:p>
                <a:pPr/>
                <a14:m>
                  <m:oMathPara xmlns:m="http://schemas.openxmlformats.org/officeDocument/2006/math">
                    <m:oMathParaPr>
                      <m:jc m:val="left"/>
                    </m:oMathParaPr>
                    <m:oMath xmlns:m="http://schemas.openxmlformats.org/officeDocument/2006/math">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r>
                            <a:rPr lang="en-US" sz="2800" i="1">
                              <a:latin typeface="Cambria Math"/>
                            </a:rPr>
                            <m:t>𝐶𝐷𝐸</m:t>
                          </m:r>
                        </m:sub>
                      </m:sSub>
                      <m:r>
                        <a:rPr lang="en-US" sz="2800" i="1">
                          <a:latin typeface="Cambria Math"/>
                        </a:rPr>
                        <m:t>=3</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𝐶</m:t>
                          </m:r>
                          <m:r>
                            <a:rPr lang="en-US" sz="2800" i="1">
                              <a:latin typeface="Cambria Math"/>
                            </a:rPr>
                            <m:t>′.</m:t>
                          </m:r>
                          <m:r>
                            <a:rPr lang="en-US" sz="2800" i="1">
                              <a:latin typeface="Cambria Math"/>
                            </a:rPr>
                            <m:t>𝐴𝐵𝐶</m:t>
                          </m:r>
                        </m:sub>
                      </m:sSub>
                      <m:r>
                        <a:rPr lang="en-US" sz="2800" i="1">
                          <a:latin typeface="Cambria Math"/>
                        </a:rPr>
                        <m:t>=3.</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𝐴𝐵𝐶</m:t>
                          </m:r>
                          <m:r>
                            <a:rPr lang="en-US" sz="2800" i="1">
                              <a:latin typeface="Cambria Math"/>
                            </a:rPr>
                            <m:t>.</m:t>
                          </m:r>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𝐵</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sub>
                      </m:sSub>
                      <m:r>
                        <a:rPr lang="en-US" sz="2800" i="1">
                          <a:latin typeface="Cambria Math"/>
                        </a:rPr>
                        <m:t>=</m:t>
                      </m:r>
                      <m:r>
                        <a:rPr lang="en-US" sz="2800" i="1">
                          <a:latin typeface="Cambria Math"/>
                        </a:rPr>
                        <m:t>𝑉</m:t>
                      </m:r>
                    </m:oMath>
                  </m:oMathPara>
                </a14:m>
                <a:endParaRPr lang="en-US" sz="2800" dirty="0">
                  <a:latin typeface="Times New Roman" pitchFamily="18" charset="0"/>
                  <a:cs typeface="Times New Roman" pitchFamily="18" charset="0"/>
                </a:endParaRPr>
              </a:p>
              <a:p>
                <a14:m>
                  <m:oMath xmlns:m="http://schemas.openxmlformats.org/officeDocument/2006/math">
                    <m:r>
                      <a:rPr lang="en-US" sz="2800" i="1">
                        <a:solidFill>
                          <a:srgbClr val="091EB7"/>
                        </a:solidFill>
                        <a:latin typeface="Cambria Math"/>
                      </a:rPr>
                      <m:t>⇒</m:t>
                    </m:r>
                    <m:f>
                      <m:fPr>
                        <m:ctrlPr>
                          <a:rPr lang="en-US" sz="2800" i="1">
                            <a:solidFill>
                              <a:srgbClr val="091EB7"/>
                            </a:solidFill>
                            <a:latin typeface="Cambria Math" panose="02040503050406030204" pitchFamily="18" charset="0"/>
                          </a:rPr>
                        </m:ctrlPr>
                      </m:fPr>
                      <m:num>
                        <m:sSub>
                          <m:sSubPr>
                            <m:ctrlPr>
                              <a:rPr lang="en-US" sz="2800" i="1">
                                <a:solidFill>
                                  <a:srgbClr val="091EB7"/>
                                </a:solidFill>
                                <a:latin typeface="Cambria Math" panose="02040503050406030204" pitchFamily="18" charset="0"/>
                              </a:rPr>
                            </m:ctrlPr>
                          </m:sSubPr>
                          <m:e>
                            <m:r>
                              <a:rPr lang="en-US" sz="2800" i="1">
                                <a:solidFill>
                                  <a:srgbClr val="091EB7"/>
                                </a:solidFill>
                                <a:latin typeface="Cambria Math"/>
                              </a:rPr>
                              <m:t>𝑉</m:t>
                            </m:r>
                          </m:e>
                          <m:sub>
                            <m:r>
                              <a:rPr lang="en-US" sz="2800" i="1">
                                <a:solidFill>
                                  <a:srgbClr val="091EB7"/>
                                </a:solidFill>
                                <a:latin typeface="Cambria Math"/>
                              </a:rPr>
                              <m:t>𝐴𝑀𝐷𝐵𝑁𝐸</m:t>
                            </m:r>
                          </m:sub>
                        </m:sSub>
                      </m:num>
                      <m:den>
                        <m:r>
                          <a:rPr lang="en-US" sz="2800" i="1">
                            <a:solidFill>
                              <a:srgbClr val="091EB7"/>
                            </a:solidFill>
                            <a:latin typeface="Cambria Math"/>
                          </a:rPr>
                          <m:t>𝑉</m:t>
                        </m:r>
                      </m:den>
                    </m:f>
                    <m:r>
                      <a:rPr lang="en-US" sz="2800" i="1">
                        <a:solidFill>
                          <a:srgbClr val="091EB7"/>
                        </a:solidFill>
                        <a:latin typeface="Cambria Math"/>
                      </a:rPr>
                      <m:t>=</m:t>
                    </m:r>
                    <m:f>
                      <m:fPr>
                        <m:ctrlPr>
                          <a:rPr lang="en-US" sz="2800" i="1">
                            <a:solidFill>
                              <a:srgbClr val="091EB7"/>
                            </a:solidFill>
                            <a:latin typeface="Cambria Math" panose="02040503050406030204" pitchFamily="18" charset="0"/>
                          </a:rPr>
                        </m:ctrlPr>
                      </m:fPr>
                      <m:num>
                        <m:sSub>
                          <m:sSubPr>
                            <m:ctrlPr>
                              <a:rPr lang="en-US" sz="2800" i="1">
                                <a:solidFill>
                                  <a:srgbClr val="091EB7"/>
                                </a:solidFill>
                                <a:latin typeface="Cambria Math" panose="02040503050406030204" pitchFamily="18" charset="0"/>
                              </a:rPr>
                            </m:ctrlPr>
                          </m:sSubPr>
                          <m:e>
                            <m:r>
                              <a:rPr lang="en-US" sz="2800" i="1">
                                <a:solidFill>
                                  <a:srgbClr val="091EB7"/>
                                </a:solidFill>
                                <a:latin typeface="Cambria Math"/>
                              </a:rPr>
                              <m:t>𝑉</m:t>
                            </m:r>
                          </m:e>
                          <m:sub>
                            <m:sSup>
                              <m:sSupPr>
                                <m:ctrlPr>
                                  <a:rPr lang="en-US" sz="2800" i="1">
                                    <a:solidFill>
                                      <a:srgbClr val="091EB7"/>
                                    </a:solidFill>
                                    <a:latin typeface="Cambria Math" panose="02040503050406030204" pitchFamily="18" charset="0"/>
                                  </a:rPr>
                                </m:ctrlPr>
                              </m:sSupPr>
                              <m:e>
                                <m:r>
                                  <a:rPr lang="en-US" sz="2800" i="1">
                                    <a:solidFill>
                                      <a:srgbClr val="091EB7"/>
                                    </a:solidFill>
                                    <a:latin typeface="Cambria Math"/>
                                  </a:rPr>
                                  <m:t>𝐶</m:t>
                                </m:r>
                              </m:e>
                              <m:sup>
                                <m:r>
                                  <a:rPr lang="en-US" sz="2800" i="1">
                                    <a:solidFill>
                                      <a:srgbClr val="091EB7"/>
                                    </a:solidFill>
                                    <a:latin typeface="Cambria Math"/>
                                  </a:rPr>
                                  <m:t>′</m:t>
                                </m:r>
                              </m:sup>
                            </m:sSup>
                            <m:r>
                              <a:rPr lang="en-US" sz="2800" i="1">
                                <a:solidFill>
                                  <a:srgbClr val="091EB7"/>
                                </a:solidFill>
                                <a:latin typeface="Cambria Math"/>
                              </a:rPr>
                              <m:t>𝐶𝐷𝐸</m:t>
                            </m:r>
                          </m:sub>
                        </m:sSub>
                        <m:r>
                          <a:rPr lang="en-US" sz="2800" i="1">
                            <a:solidFill>
                              <a:srgbClr val="091EB7"/>
                            </a:solidFill>
                            <a:latin typeface="Cambria Math"/>
                          </a:rPr>
                          <m:t>−</m:t>
                        </m:r>
                        <m:sSub>
                          <m:sSubPr>
                            <m:ctrlPr>
                              <a:rPr lang="en-US" sz="2800" i="1">
                                <a:solidFill>
                                  <a:srgbClr val="091EB7"/>
                                </a:solidFill>
                                <a:latin typeface="Cambria Math" panose="02040503050406030204" pitchFamily="18" charset="0"/>
                              </a:rPr>
                            </m:ctrlPr>
                          </m:sSubPr>
                          <m:e>
                            <m:r>
                              <a:rPr lang="en-US" sz="2800" i="1">
                                <a:solidFill>
                                  <a:srgbClr val="091EB7"/>
                                </a:solidFill>
                                <a:latin typeface="Cambria Math"/>
                              </a:rPr>
                              <m:t>𝑉</m:t>
                            </m:r>
                          </m:e>
                          <m:sub>
                            <m:r>
                              <a:rPr lang="en-US" sz="2800" i="1">
                                <a:solidFill>
                                  <a:srgbClr val="091EB7"/>
                                </a:solidFill>
                                <a:latin typeface="Cambria Math"/>
                              </a:rPr>
                              <m:t>𝐴𝐵𝐶</m:t>
                            </m:r>
                            <m:r>
                              <a:rPr lang="en-US" sz="2800" i="1">
                                <a:solidFill>
                                  <a:srgbClr val="091EB7"/>
                                </a:solidFill>
                                <a:latin typeface="Cambria Math"/>
                              </a:rPr>
                              <m:t>.</m:t>
                            </m:r>
                            <m:r>
                              <a:rPr lang="en-US" sz="2800" i="1">
                                <a:solidFill>
                                  <a:srgbClr val="091EB7"/>
                                </a:solidFill>
                                <a:latin typeface="Cambria Math"/>
                              </a:rPr>
                              <m:t>𝐶</m:t>
                            </m:r>
                            <m:r>
                              <a:rPr lang="en-US" sz="2800" i="1">
                                <a:solidFill>
                                  <a:srgbClr val="091EB7"/>
                                </a:solidFill>
                                <a:latin typeface="Cambria Math"/>
                              </a:rPr>
                              <m:t>′</m:t>
                            </m:r>
                            <m:r>
                              <a:rPr lang="en-US" sz="2800" i="1">
                                <a:solidFill>
                                  <a:srgbClr val="091EB7"/>
                                </a:solidFill>
                                <a:latin typeface="Cambria Math"/>
                              </a:rPr>
                              <m:t>𝑀𝑁</m:t>
                            </m:r>
                          </m:sub>
                        </m:sSub>
                      </m:num>
                      <m:den>
                        <m:r>
                          <a:rPr lang="en-US" sz="2800" i="1">
                            <a:solidFill>
                              <a:srgbClr val="091EB7"/>
                            </a:solidFill>
                            <a:latin typeface="Cambria Math"/>
                          </a:rPr>
                          <m:t>𝑉</m:t>
                        </m:r>
                      </m:den>
                    </m:f>
                    <m:r>
                      <a:rPr lang="en-US" sz="2800" i="1">
                        <a:solidFill>
                          <a:srgbClr val="091EB7"/>
                        </a:solidFill>
                        <a:latin typeface="Cambria Math"/>
                      </a:rPr>
                      <m:t>=</m:t>
                    </m:r>
                    <m:f>
                      <m:fPr>
                        <m:ctrlPr>
                          <a:rPr lang="en-US" sz="2800" i="1">
                            <a:solidFill>
                              <a:srgbClr val="091EB7"/>
                            </a:solidFill>
                            <a:latin typeface="Cambria Math" panose="02040503050406030204" pitchFamily="18" charset="0"/>
                          </a:rPr>
                        </m:ctrlPr>
                      </m:fPr>
                      <m:num>
                        <m:r>
                          <a:rPr lang="en-US" sz="2800" i="1">
                            <a:solidFill>
                              <a:srgbClr val="091EB7"/>
                            </a:solidFill>
                            <a:latin typeface="Cambria Math"/>
                          </a:rPr>
                          <m:t>7</m:t>
                        </m:r>
                      </m:num>
                      <m:den>
                        <m:r>
                          <a:rPr lang="en-US" sz="2800" i="1">
                            <a:solidFill>
                              <a:srgbClr val="091EB7"/>
                            </a:solidFill>
                            <a:latin typeface="Cambria Math"/>
                          </a:rPr>
                          <m:t>18</m:t>
                        </m:r>
                      </m:den>
                    </m:f>
                  </m:oMath>
                </a14:m>
                <a:r>
                  <a:rPr lang="en-US" sz="2800" dirty="0">
                    <a:solidFill>
                      <a:srgbClr val="091EB7"/>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47552" y="3954011"/>
                <a:ext cx="7763256" cy="2869568"/>
              </a:xfrm>
              <a:prstGeom prst="rect">
                <a:avLst/>
              </a:prstGeom>
              <a:blipFill rotWithShape="0">
                <a:blip r:embed="rId4"/>
                <a:stretch>
                  <a:fillRect b="-17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5" y="-67857"/>
                <a:ext cx="11674258" cy="3038652"/>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15.</a:t>
                </a:r>
                <a:r>
                  <a:rPr lang="en-US" sz="2800" b="1" dirty="0">
                    <a:latin typeface="Times New Roman" pitchFamily="18" charset="0"/>
                    <a:cs typeface="Times New Roman" pitchFamily="18" charset="0"/>
                  </a:rPr>
                  <a:t> </a:t>
                </a:r>
                <a:r>
                  <a:rPr lang="en-US" sz="2800" b="1" dirty="0">
                    <a:solidFill>
                      <a:srgbClr val="009242"/>
                    </a:solidFill>
                    <a:latin typeface="Times New Roman" pitchFamily="18" charset="0"/>
                    <a:cs typeface="Times New Roman" pitchFamily="18" charset="0"/>
                  </a:rPr>
                  <a:t>(</a:t>
                </a:r>
                <a:r>
                  <a:rPr lang="en-US" sz="2800" b="1" dirty="0" err="1">
                    <a:solidFill>
                      <a:srgbClr val="009242"/>
                    </a:solidFill>
                    <a:latin typeface="Times New Roman" pitchFamily="18" charset="0"/>
                    <a:cs typeface="Times New Roman" pitchFamily="18" charset="0"/>
                  </a:rPr>
                  <a:t>Phát</a:t>
                </a:r>
                <a:r>
                  <a:rPr lang="en-US" sz="2800" b="1" dirty="0">
                    <a:solidFill>
                      <a:srgbClr val="009242"/>
                    </a:solidFill>
                    <a:latin typeface="Times New Roman" pitchFamily="18" charset="0"/>
                    <a:cs typeface="Times New Roman" pitchFamily="18" charset="0"/>
                  </a:rPr>
                  <a:t> </a:t>
                </a:r>
                <a:r>
                  <a:rPr lang="en-US" sz="2800" b="1" dirty="0" err="1">
                    <a:solidFill>
                      <a:srgbClr val="009242"/>
                    </a:solidFill>
                    <a:latin typeface="Times New Roman" pitchFamily="18" charset="0"/>
                    <a:cs typeface="Times New Roman" pitchFamily="18" charset="0"/>
                  </a:rPr>
                  <a:t>triển</a:t>
                </a:r>
                <a:r>
                  <a:rPr lang="en-US" sz="2800" b="1" dirty="0">
                    <a:solidFill>
                      <a:srgbClr val="009242"/>
                    </a:solidFill>
                    <a:latin typeface="Times New Roman" pitchFamily="18" charset="0"/>
                    <a:cs typeface="Times New Roman" pitchFamily="18" charset="0"/>
                  </a:rPr>
                  <a:t> </a:t>
                </a:r>
                <a:r>
                  <a:rPr lang="en-US" sz="2800" b="1" dirty="0" err="1">
                    <a:solidFill>
                      <a:srgbClr val="009242"/>
                    </a:solidFill>
                    <a:latin typeface="Times New Roman" pitchFamily="18" charset="0"/>
                    <a:cs typeface="Times New Roman" pitchFamily="18" charset="0"/>
                  </a:rPr>
                  <a:t>đề</a:t>
                </a:r>
                <a:r>
                  <a:rPr lang="en-US" sz="2800" b="1" dirty="0">
                    <a:solidFill>
                      <a:srgbClr val="009242"/>
                    </a:solidFill>
                    <a:latin typeface="Times New Roman" pitchFamily="18" charset="0"/>
                    <a:cs typeface="Times New Roman" pitchFamily="18" charset="0"/>
                  </a:rPr>
                  <a:t> minh </a:t>
                </a:r>
                <a:r>
                  <a:rPr lang="en-US" sz="2800" b="1" dirty="0" err="1">
                    <a:solidFill>
                      <a:srgbClr val="009242"/>
                    </a:solidFill>
                    <a:latin typeface="Times New Roman" pitchFamily="18" charset="0"/>
                    <a:cs typeface="Times New Roman" pitchFamily="18" charset="0"/>
                  </a:rPr>
                  <a:t>họa</a:t>
                </a:r>
                <a:r>
                  <a:rPr lang="en-US" sz="2800" b="1" dirty="0">
                    <a:solidFill>
                      <a:srgbClr val="009242"/>
                    </a:solidFill>
                    <a:latin typeface="Times New Roman" pitchFamily="18" charset="0"/>
                    <a:cs typeface="Times New Roman" pitchFamily="18" charset="0"/>
                  </a:rPr>
                  <a:t> 2019-Đề 8) </a:t>
                </a:r>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𝐴𝐵𝐶</m:t>
                    </m:r>
                    <m:r>
                      <a:rPr lang="en-US" sz="2800" i="1">
                        <a:latin typeface="Cambria Math"/>
                      </a:rPr>
                      <m:t>.</m:t>
                    </m:r>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𝐵</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𝑉</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𝑀</m:t>
                    </m:r>
                  </m:oMath>
                </a14:m>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m:t>
                    </m:r>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𝑁</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𝐵</m:t>
                    </m:r>
                    <m:sSup>
                      <m:sSupPr>
                        <m:ctrlPr>
                          <a:rPr lang="en-US" sz="2800" i="1">
                            <a:latin typeface="Cambria Math" panose="02040503050406030204" pitchFamily="18" charset="0"/>
                          </a:rPr>
                        </m:ctrlPr>
                      </m:sSupPr>
                      <m:e>
                        <m:r>
                          <a:rPr lang="en-US" sz="2800" i="1">
                            <a:latin typeface="Cambria Math"/>
                          </a:rPr>
                          <m:t>𝐵</m:t>
                        </m:r>
                      </m:e>
                      <m:sup>
                        <m:r>
                          <a:rPr lang="en-US" sz="2800" i="1">
                            <a:latin typeface="Cambria Math"/>
                          </a:rPr>
                          <m:t>′</m:t>
                        </m:r>
                      </m:sup>
                    </m:sSup>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𝐵𝑁</m:t>
                    </m:r>
                    <m:r>
                      <a:rPr lang="en-US" sz="2800" i="1">
                        <a:latin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3</m:t>
                        </m:r>
                      </m:den>
                    </m:f>
                    <m:r>
                      <a:rPr lang="en-US" sz="2800" i="1">
                        <a:latin typeface="Cambria Math"/>
                      </a:rPr>
                      <m:t>𝐵𝐵</m:t>
                    </m:r>
                    <m:r>
                      <a:rPr lang="en-US" sz="2800" i="1">
                        <a:latin typeface="Cambria Math"/>
                      </a:rPr>
                      <m:t>′</m:t>
                    </m:r>
                  </m:oMath>
                </a14:m>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r>
                      <a:rPr lang="en-US" sz="2800" i="1">
                        <a:latin typeface="Cambria Math"/>
                      </a:rPr>
                      <m:t>𝑀</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𝐶𝐴</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𝐷</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r>
                      <a:rPr lang="en-US" sz="2800" i="1">
                        <a:latin typeface="Cambria Math"/>
                      </a:rPr>
                      <m:t>𝑁</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𝐶𝐵</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𝐸</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lồi</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𝐴𝑀𝐷𝐵𝑁𝐸</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a:t>
                </a:r>
                <a:r>
                  <a:rPr lang="en-US" sz="2800" dirty="0">
                    <a:latin typeface="Times New Roman" pitchFamily="18" charset="0"/>
                    <a:cs typeface="Times New Roman" pitchFamily="18" charset="0"/>
                  </a:rPr>
                  <a:t> </a:t>
                </a:r>
                <a14:m>
                  <m:oMath xmlns:m="http://schemas.openxmlformats.org/officeDocument/2006/math">
                    <m:r>
                      <a:rPr lang="en-US" sz="2800" i="1">
                        <a:latin typeface="Cambria Math"/>
                      </a:rPr>
                      <m:t>𝐴𝐵𝐶</m:t>
                    </m:r>
                    <m:r>
                      <a:rPr lang="en-US" sz="2800" i="1">
                        <a:latin typeface="Cambria Math"/>
                      </a:rPr>
                      <m:t>.</m:t>
                    </m:r>
                    <m:sSup>
                      <m:sSupPr>
                        <m:ctrlPr>
                          <a:rPr lang="en-US" sz="2800" i="1">
                            <a:latin typeface="Cambria Math" panose="02040503050406030204" pitchFamily="18" charset="0"/>
                          </a:rPr>
                        </m:ctrlPr>
                      </m:sSupPr>
                      <m:e>
                        <m:r>
                          <a:rPr lang="en-US" sz="2800" i="1">
                            <a:latin typeface="Cambria Math"/>
                          </a:rPr>
                          <m:t>𝐴</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𝐵</m:t>
                        </m:r>
                      </m:e>
                      <m:sup>
                        <m:r>
                          <a:rPr lang="en-US" sz="2800" i="1">
                            <a:latin typeface="Cambria Math"/>
                          </a:rPr>
                          <m:t>′</m:t>
                        </m:r>
                      </m:sup>
                    </m:sSup>
                    <m:sSup>
                      <m:sSupPr>
                        <m:ctrlPr>
                          <a:rPr lang="en-US" sz="2800" i="1">
                            <a:latin typeface="Cambria Math" panose="02040503050406030204" pitchFamily="18" charset="0"/>
                          </a:rPr>
                        </m:ctrlPr>
                      </m:sSupPr>
                      <m:e>
                        <m:r>
                          <a:rPr lang="en-US" sz="2800" i="1">
                            <a:latin typeface="Cambria Math"/>
                          </a:rPr>
                          <m:t>𝐶</m:t>
                        </m:r>
                      </m:e>
                      <m:sup>
                        <m:r>
                          <a:rPr lang="en-US" sz="2800" i="1">
                            <a:latin typeface="Cambria Math"/>
                          </a:rPr>
                          <m:t>′</m:t>
                        </m:r>
                      </m:sup>
                    </m:sSup>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a:p>
                <a:pPr algn="just"/>
                <a:r>
                  <a:rPr lang="vi-VN" sz="2800" b="1" dirty="0" smtClean="0">
                    <a:solidFill>
                      <a:srgbClr val="091EB7"/>
                    </a:solidFill>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A</a:t>
                </a:r>
                <a:r>
                  <a:rPr lang="en-US" sz="2800" b="1" dirty="0">
                    <a:solidFill>
                      <a:srgbClr val="091EB7"/>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a:rPr>
                          <m:t>13</m:t>
                        </m:r>
                      </m:num>
                      <m:den>
                        <m:r>
                          <a:rPr lang="en-US" sz="2800" i="1">
                            <a:latin typeface="Cambria Math"/>
                          </a:rPr>
                          <m:t>18</m:t>
                        </m:r>
                      </m:den>
                    </m:f>
                    <m:r>
                      <a:rPr lang="en-US" sz="2800" i="1">
                        <a:latin typeface="Cambria Math"/>
                      </a:rPr>
                      <m:t>.</m:t>
                    </m:r>
                  </m:oMath>
                </a14:m>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B</a:t>
                </a:r>
                <a:r>
                  <a:rPr lang="en-US" sz="2800" b="1" dirty="0">
                    <a:solidFill>
                      <a:srgbClr val="091EB7"/>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a:rPr>
                          <m:t>7</m:t>
                        </m:r>
                      </m:num>
                      <m:den>
                        <m:r>
                          <a:rPr lang="en-US" sz="2800" i="1">
                            <a:latin typeface="Cambria Math"/>
                          </a:rPr>
                          <m:t>18</m:t>
                        </m:r>
                      </m:den>
                    </m:f>
                    <m:r>
                      <a:rPr lang="en-US" sz="2800" i="1">
                        <a:latin typeface="Cambria Math"/>
                      </a:rPr>
                      <m:t>.</m:t>
                    </m:r>
                  </m:oMath>
                </a14:m>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C</a:t>
                </a:r>
                <a:r>
                  <a:rPr lang="en-US" sz="2800" b="1" dirty="0">
                    <a:solidFill>
                      <a:srgbClr val="091EB7"/>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a:rPr>
                          <m:t>7</m:t>
                        </m:r>
                      </m:num>
                      <m:den>
                        <m:r>
                          <a:rPr lang="en-US" sz="2800" i="1">
                            <a:latin typeface="Cambria Math"/>
                          </a:rPr>
                          <m:t>12</m:t>
                        </m:r>
                      </m:den>
                    </m:f>
                    <m:r>
                      <a:rPr lang="en-US" sz="2800" i="1">
                        <a:latin typeface="Cambria Math"/>
                      </a:rPr>
                      <m:t>.</m:t>
                    </m:r>
                  </m:oMath>
                </a14:m>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en-US" sz="2800" b="1" dirty="0" smtClean="0">
                    <a:solidFill>
                      <a:srgbClr val="091EB7"/>
                    </a:solidFill>
                    <a:latin typeface="Times New Roman" pitchFamily="18" charset="0"/>
                    <a:cs typeface="Times New Roman" pitchFamily="18" charset="0"/>
                  </a:rPr>
                  <a:t>D</a:t>
                </a:r>
                <a:r>
                  <a:rPr lang="en-US" sz="2800" b="1" dirty="0">
                    <a:solidFill>
                      <a:srgbClr val="091EB7"/>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a:rPr>
                          <m:t>8</m:t>
                        </m:r>
                      </m:num>
                      <m:den>
                        <m:r>
                          <a:rPr lang="en-US" sz="2800" i="1">
                            <a:latin typeface="Cambria Math"/>
                          </a:rPr>
                          <m:t>15</m:t>
                        </m:r>
                      </m:den>
                    </m:f>
                    <m:r>
                      <a:rPr lang="en-US" sz="2800" i="1">
                        <a:latin typeface="Cambria Math"/>
                      </a:rPr>
                      <m:t>.</m:t>
                    </m:r>
                  </m:oMath>
                </a14:m>
                <a:endParaRPr lang="en-US" sz="2800" dirty="0">
                  <a:solidFill>
                    <a:srgbClr val="091EB7"/>
                  </a:solidFill>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6535" y="-67857"/>
                <a:ext cx="11674258" cy="3038652"/>
              </a:xfrm>
              <a:prstGeom prst="rect">
                <a:avLst/>
              </a:prstGeom>
              <a:blipFill rotWithShape="0">
                <a:blip r:embed="rId5"/>
                <a:stretch>
                  <a:fillRect l="-1044" t="-2209" r="-1097" b="-1606"/>
                </a:stretch>
              </a:blipFill>
            </p:spPr>
            <p:txBody>
              <a:bodyPr/>
              <a:lstStyle/>
              <a:p>
                <a:r>
                  <a:rPr lang="en-US">
                    <a:noFill/>
                  </a:rPr>
                  <a:t> </a:t>
                </a:r>
              </a:p>
            </p:txBody>
          </p:sp>
        </mc:Fallback>
      </mc:AlternateContent>
      <p:sp>
        <p:nvSpPr>
          <p:cNvPr id="11" name="Oval 10"/>
          <p:cNvSpPr/>
          <p:nvPr/>
        </p:nvSpPr>
        <p:spPr>
          <a:xfrm>
            <a:off x="3181612" y="2281861"/>
            <a:ext cx="601249" cy="626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a:hlinkClick r:id="rId6" action="ppaction://hlinksldjump"/>
          </p:cNvPr>
          <p:cNvSpPr/>
          <p:nvPr/>
        </p:nvSpPr>
        <p:spPr>
          <a:xfrm>
            <a:off x="10967999" y="61618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7" name="Right Arrow 16">
            <a:hlinkClick r:id="rId7" action="ppaction://hlinksldjump"/>
          </p:cNvPr>
          <p:cNvSpPr/>
          <p:nvPr/>
        </p:nvSpPr>
        <p:spPr>
          <a:xfrm>
            <a:off x="11443074" y="61618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2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97249" y="245815"/>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 name="Rectangle 1"/>
          <p:cNvSpPr/>
          <p:nvPr/>
        </p:nvSpPr>
        <p:spPr>
          <a:xfrm>
            <a:off x="290946" y="1301718"/>
            <a:ext cx="11211791" cy="2554545"/>
          </a:xfrm>
          <a:prstGeom prst="rect">
            <a:avLst/>
          </a:prstGeom>
        </p:spPr>
        <p:txBody>
          <a:bodyPr wrap="square">
            <a:spAutoFit/>
          </a:bodyPr>
          <a:lstStyle/>
          <a:p>
            <a:pPr marL="629920" marR="0" indent="-629920">
              <a:spcBef>
                <a:spcPts val="0"/>
              </a:spcBef>
              <a:spcAft>
                <a:spcPts val="0"/>
              </a:spcAft>
              <a:tabLst>
                <a:tab pos="629920" algn="l"/>
              </a:tabLst>
            </a:pPr>
            <a:r>
              <a:rPr lang="en-US" sz="3200" b="1" smtClean="0">
                <a:solidFill>
                  <a:srgbClr val="0000FF"/>
                </a:solidFill>
                <a:effectLst/>
                <a:latin typeface="Varpada"/>
                <a:ea typeface="Times New Roman" panose="02020603050405020304" pitchFamily="18" charset="0"/>
              </a:rPr>
              <a:t>Câu </a:t>
            </a:r>
            <a:r>
              <a:rPr lang="en-US" sz="3200" b="1">
                <a:solidFill>
                  <a:srgbClr val="0000FF"/>
                </a:solidFill>
                <a:effectLst/>
                <a:latin typeface="Varpada"/>
                <a:ea typeface="Times New Roman" panose="02020603050405020304" pitchFamily="18" charset="0"/>
              </a:rPr>
              <a:t>2:	</a:t>
            </a:r>
            <a:r>
              <a:rPr lang="en-US" sz="3200" b="1">
                <a:solidFill>
                  <a:srgbClr val="00B050"/>
                </a:solidFill>
                <a:effectLst/>
                <a:latin typeface="Varpada"/>
                <a:ea typeface="Times New Roman" panose="02020603050405020304" pitchFamily="18" charset="0"/>
              </a:rPr>
              <a:t>(Độ Cấn Vĩnh Phúc-lần 1-2018-2019)</a:t>
            </a:r>
            <a:r>
              <a:rPr lang="en-US" sz="3200" b="1">
                <a:solidFill>
                  <a:srgbClr val="0000FF"/>
                </a:solidFill>
                <a:effectLst/>
                <a:latin typeface="Varpada"/>
                <a:ea typeface="Times New Roman" panose="02020603050405020304" pitchFamily="18" charset="0"/>
              </a:rPr>
              <a:t> </a:t>
            </a:r>
            <a:r>
              <a:rPr lang="en-US" sz="3200">
                <a:effectLst/>
                <a:latin typeface="Varpada"/>
                <a:ea typeface="Times New Roman" panose="02020603050405020304" pitchFamily="18" charset="0"/>
              </a:rPr>
              <a:t>Khi tăng độ dài tất cả các cạnh của một khối hộp chữ nhật lên gấp 3 thì thể tích khối hộp tương ứng sẽ</a:t>
            </a:r>
            <a:endParaRPr lang="en-US" sz="3200">
              <a:effectLst/>
              <a:latin typeface="Times New Roman" panose="02020603050405020304" pitchFamily="18" charset="0"/>
              <a:ea typeface="Times New Roman" panose="02020603050405020304" pitchFamily="18" charset="0"/>
            </a:endParaRPr>
          </a:p>
          <a:p>
            <a:pPr marL="1144270" marR="0" indent="-514350">
              <a:spcBef>
                <a:spcPts val="0"/>
              </a:spcBef>
              <a:spcAft>
                <a:spcPts val="0"/>
              </a:spcAft>
              <a:buAutoNum type="alphaUcPeriod"/>
              <a:tabLst>
                <a:tab pos="2160270" algn="l"/>
                <a:tab pos="3599815" algn="l"/>
                <a:tab pos="5039995" algn="l"/>
              </a:tabLst>
            </a:pPr>
            <a:r>
              <a:rPr lang="nl-NL" sz="3200" b="1" smtClean="0">
                <a:effectLst/>
                <a:latin typeface="Varpada"/>
                <a:ea typeface="Times New Roman" panose="02020603050405020304" pitchFamily="18" charset="0"/>
              </a:rPr>
              <a:t>t</a:t>
            </a:r>
            <a:r>
              <a:rPr lang="en-US" sz="3200">
                <a:effectLst/>
                <a:latin typeface="Varpada"/>
                <a:ea typeface="Times New Roman" panose="02020603050405020304" pitchFamily="18" charset="0"/>
              </a:rPr>
              <a:t>ăng 6 lần.</a:t>
            </a:r>
            <a:r>
              <a:rPr lang="nl-NL" sz="3200">
                <a:effectLst/>
                <a:latin typeface="Varpada"/>
                <a:ea typeface="Times New Roman" panose="02020603050405020304" pitchFamily="18" charset="0"/>
              </a:rPr>
              <a:t>	</a:t>
            </a:r>
            <a:r>
              <a:rPr lang="nl-NL" sz="3200" smtClean="0">
                <a:effectLst/>
                <a:latin typeface="Varpada"/>
                <a:ea typeface="Times New Roman" panose="02020603050405020304" pitchFamily="18" charset="0"/>
              </a:rPr>
              <a:t>                </a:t>
            </a:r>
            <a:r>
              <a:rPr lang="nl-NL" sz="3200" b="1" smtClean="0">
                <a:effectLst/>
                <a:latin typeface="Varpada"/>
                <a:ea typeface="Times New Roman" panose="02020603050405020304" pitchFamily="18" charset="0"/>
              </a:rPr>
              <a:t>B</a:t>
            </a:r>
            <a:r>
              <a:rPr lang="nl-NL" sz="3200" b="1">
                <a:effectLst/>
                <a:latin typeface="Varpada"/>
                <a:ea typeface="Times New Roman" panose="02020603050405020304" pitchFamily="18" charset="0"/>
              </a:rPr>
              <a:t>. </a:t>
            </a:r>
            <a:r>
              <a:rPr lang="en-US" sz="3200">
                <a:effectLst/>
                <a:latin typeface="Varpada"/>
                <a:ea typeface="Times New Roman" panose="02020603050405020304" pitchFamily="18" charset="0"/>
              </a:rPr>
              <a:t>tăng 18 lần.</a:t>
            </a:r>
            <a:r>
              <a:rPr lang="nl-NL" sz="3200">
                <a:effectLst/>
                <a:latin typeface="Varpada"/>
                <a:ea typeface="Times New Roman" panose="02020603050405020304" pitchFamily="18" charset="0"/>
              </a:rPr>
              <a:t>	</a:t>
            </a:r>
            <a:r>
              <a:rPr lang="nl-NL" sz="3200" smtClean="0">
                <a:effectLst/>
                <a:latin typeface="Varpada"/>
                <a:ea typeface="Times New Roman" panose="02020603050405020304" pitchFamily="18" charset="0"/>
              </a:rPr>
              <a:t>        </a:t>
            </a:r>
            <a:endParaRPr lang="nl-NL" sz="3200" smtClean="0">
              <a:latin typeface="Varpada"/>
              <a:ea typeface="Times New Roman" panose="02020603050405020304" pitchFamily="18" charset="0"/>
            </a:endParaRPr>
          </a:p>
          <a:p>
            <a:pPr marL="629920" marR="0">
              <a:spcBef>
                <a:spcPts val="0"/>
              </a:spcBef>
              <a:spcAft>
                <a:spcPts val="0"/>
              </a:spcAft>
              <a:tabLst>
                <a:tab pos="2160270" algn="l"/>
                <a:tab pos="3599815" algn="l"/>
                <a:tab pos="5039995" algn="l"/>
              </a:tabLst>
            </a:pPr>
            <a:r>
              <a:rPr lang="nl-NL" sz="3200" b="1" smtClean="0">
                <a:effectLst/>
                <a:latin typeface="Varpada"/>
                <a:ea typeface="Times New Roman" panose="02020603050405020304" pitchFamily="18" charset="0"/>
              </a:rPr>
              <a:t>C</a:t>
            </a:r>
            <a:r>
              <a:rPr lang="nl-NL" sz="3200" b="1">
                <a:effectLst/>
                <a:latin typeface="Varpada"/>
                <a:ea typeface="Times New Roman" panose="02020603050405020304" pitchFamily="18" charset="0"/>
              </a:rPr>
              <a:t>. </a:t>
            </a:r>
            <a:r>
              <a:rPr lang="en-US" sz="3200">
                <a:effectLst/>
                <a:latin typeface="Varpada"/>
                <a:ea typeface="Times New Roman" panose="02020603050405020304" pitchFamily="18" charset="0"/>
              </a:rPr>
              <a:t>tăng 9 lần</a:t>
            </a:r>
            <a:r>
              <a:rPr lang="en-US" sz="3200" smtClean="0">
                <a:effectLst/>
                <a:latin typeface="Varpada"/>
                <a:ea typeface="Times New Roman" panose="02020603050405020304" pitchFamily="18" charset="0"/>
              </a:rPr>
              <a:t>.               </a:t>
            </a:r>
            <a:r>
              <a:rPr lang="nl-NL" sz="3200">
                <a:effectLst/>
                <a:latin typeface="Varpada"/>
                <a:ea typeface="Times New Roman" panose="02020603050405020304" pitchFamily="18" charset="0"/>
              </a:rPr>
              <a:t>	</a:t>
            </a:r>
            <a:r>
              <a:rPr lang="nl-NL" sz="3200" smtClean="0">
                <a:effectLst/>
                <a:latin typeface="Varpada"/>
                <a:ea typeface="Times New Roman" panose="02020603050405020304" pitchFamily="18" charset="0"/>
              </a:rPr>
              <a:t>   </a:t>
            </a:r>
            <a:r>
              <a:rPr lang="nl-NL" sz="3200" b="1" smtClean="0">
                <a:effectLst/>
                <a:latin typeface="Varpada"/>
                <a:ea typeface="Times New Roman" panose="02020603050405020304" pitchFamily="18" charset="0"/>
              </a:rPr>
              <a:t>D</a:t>
            </a:r>
            <a:r>
              <a:rPr lang="nl-NL" sz="3200" b="1">
                <a:effectLst/>
                <a:latin typeface="Varpada"/>
                <a:ea typeface="Times New Roman" panose="02020603050405020304" pitchFamily="18" charset="0"/>
              </a:rPr>
              <a:t>.</a:t>
            </a:r>
            <a:r>
              <a:rPr lang="nl-NL" sz="3200" b="1">
                <a:solidFill>
                  <a:srgbClr val="0070C0"/>
                </a:solidFill>
                <a:effectLst/>
                <a:latin typeface="Varpada"/>
                <a:ea typeface="Times New Roman" panose="02020603050405020304" pitchFamily="18" charset="0"/>
              </a:rPr>
              <a:t> </a:t>
            </a:r>
            <a:r>
              <a:rPr lang="en-US" sz="3200">
                <a:effectLst/>
                <a:latin typeface="Varpada"/>
                <a:ea typeface="Times New Roman" panose="02020603050405020304" pitchFamily="18" charset="0"/>
              </a:rPr>
              <a:t>tăng 27 lần.</a:t>
            </a:r>
            <a:endParaRPr lang="en-US" sz="3200">
              <a:effectLst/>
              <a:latin typeface="Times New Roman" panose="02020603050405020304" pitchFamily="18" charset="0"/>
              <a:ea typeface="Times New Roman" panose="02020603050405020304" pitchFamily="18" charset="0"/>
            </a:endParaRPr>
          </a:p>
        </p:txBody>
      </p:sp>
      <p:sp>
        <p:nvSpPr>
          <p:cNvPr id="5" name="Oval 4"/>
          <p:cNvSpPr/>
          <p:nvPr/>
        </p:nvSpPr>
        <p:spPr>
          <a:xfrm>
            <a:off x="5631872" y="3328372"/>
            <a:ext cx="529937" cy="52789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hlinkClick r:id="rId2"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7" name="Right Arrow 6">
            <a:hlinkClick r:id="rId3"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4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3325089" y="269040"/>
            <a:ext cx="5497369"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1.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7372" y="1360479"/>
                <a:ext cx="11281064" cy="2278701"/>
              </a:xfrm>
              <a:prstGeom prst="rect">
                <a:avLst/>
              </a:prstGeom>
            </p:spPr>
            <p:txBody>
              <a:bodyPr wrap="square">
                <a:spAutoFit/>
              </a:bodyPr>
              <a:lstStyle/>
              <a:p>
                <a:pPr marL="629920" marR="0" indent="-629920" algn="just">
                  <a:spcBef>
                    <a:spcPts val="600"/>
                  </a:spcBef>
                  <a:spcAft>
                    <a:spcPts val="0"/>
                  </a:spcAft>
                  <a:tabLst>
                    <a:tab pos="629920" algn="l"/>
                  </a:tabLst>
                </a:pPr>
                <a:r>
                  <a:rPr lang="en-US" sz="3200" b="1">
                    <a:solidFill>
                      <a:srgbClr val="0000FF"/>
                    </a:solidFill>
                    <a:latin typeface="Varpada"/>
                    <a:ea typeface="Times New Roman" panose="02020603050405020304" pitchFamily="18" charset="0"/>
                  </a:rPr>
                  <a:t>Câu 3</a:t>
                </a:r>
                <a:r>
                  <a:rPr lang="en-US" sz="3200">
                    <a:effectLst/>
                    <a:latin typeface="Varpada"/>
                    <a:ea typeface="Times New Roman" panose="02020603050405020304" pitchFamily="18" charset="0"/>
                  </a:rPr>
                  <a:t>.</a:t>
                </a:r>
                <a:r>
                  <a:rPr lang="en-US" sz="3200" b="1">
                    <a:solidFill>
                      <a:srgbClr val="FF00FF"/>
                    </a:solidFill>
                    <a:effectLst/>
                    <a:latin typeface="Varpada"/>
                    <a:ea typeface="Times New Roman" panose="02020603050405020304" pitchFamily="18" charset="0"/>
                  </a:rPr>
                  <a:t> </a:t>
                </a:r>
                <a:r>
                  <a:rPr lang="en-US" sz="3200">
                    <a:effectLst/>
                    <a:latin typeface="Varpada"/>
                    <a:ea typeface="Times New Roman" panose="02020603050405020304" pitchFamily="18" charset="0"/>
                  </a:rPr>
                  <a:t>Cho khối tứ diện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a:effectLst/>
                    <a:latin typeface="Varpada"/>
                    <a:ea typeface="Times New Roman" panose="02020603050405020304" pitchFamily="18" charset="0"/>
                  </a:rPr>
                  <a:t> có thể tích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oMath>
                </a14:m>
                <a:r>
                  <a:rPr lang="en-US" sz="3200">
                    <a:effectLst/>
                    <a:latin typeface="Varpada"/>
                    <a:ea typeface="Times New Roman" panose="02020603050405020304" pitchFamily="18" charset="0"/>
                  </a:rPr>
                  <a:t> và điểm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𝐸</m:t>
                    </m:r>
                  </m:oMath>
                </a14:m>
                <a:r>
                  <a:rPr lang="en-US" sz="3200">
                    <a:effectLst/>
                    <a:latin typeface="Varpada"/>
                    <a:ea typeface="Times New Roman" panose="02020603050405020304" pitchFamily="18" charset="0"/>
                  </a:rPr>
                  <a:t> trên cạnh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en-US" sz="3200">
                    <a:effectLst/>
                    <a:latin typeface="Varpada"/>
                    <a:ea typeface="Times New Roman" panose="02020603050405020304" pitchFamily="18" charset="0"/>
                  </a:rPr>
                  <a:t> sao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𝐴𝐸</m:t>
                    </m:r>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𝐸𝐵</m:t>
                    </m:r>
                  </m:oMath>
                </a14:m>
                <a:r>
                  <a:rPr lang="en-US" sz="3200">
                    <a:effectLst/>
                    <a:latin typeface="Varpada"/>
                    <a:ea typeface="Times New Roman" panose="02020603050405020304" pitchFamily="18" charset="0"/>
                  </a:rPr>
                  <a:t>. Tính thể tích khối tứ diện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𝐸𝐵𝐶𝐷</m:t>
                    </m:r>
                  </m:oMath>
                </a14:m>
                <a:r>
                  <a:rPr lang="en-US" sz="3200">
                    <a:effectLst/>
                    <a:latin typeface="Varpada"/>
                    <a:ea typeface="Times New Roman" panose="02020603050405020304" pitchFamily="18" charset="0"/>
                  </a:rPr>
                  <a:t> theo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oMath>
                </a14:m>
                <a:r>
                  <a:rPr lang="en-US"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a:p>
                <a:pPr marL="629920" marR="0" algn="just">
                  <a:spcBef>
                    <a:spcPts val="0"/>
                  </a:spcBef>
                  <a:spcAft>
                    <a:spcPts val="0"/>
                  </a:spcAft>
                  <a:tabLst>
                    <a:tab pos="2160270" algn="l"/>
                    <a:tab pos="3599815" algn="l"/>
                    <a:tab pos="5039995" algn="l"/>
                  </a:tabLst>
                </a:pPr>
                <a:r>
                  <a:rPr lang="en-US" sz="3200" b="1">
                    <a:solidFill>
                      <a:srgbClr val="0000FF"/>
                    </a:solidFill>
                    <a:effectLst/>
                    <a:latin typeface="Varpada"/>
                    <a:ea typeface="Times New Roman" panose="02020603050405020304" pitchFamily="18" charset="0"/>
                  </a:rPr>
                  <a:t>A.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𝑽</m:t>
                        </m:r>
                      </m:num>
                      <m:den>
                        <m:r>
                          <a:rPr lang="en-US" sz="3200" b="1" i="1">
                            <a:solidFill>
                              <a:srgbClr val="0000FF"/>
                            </a:solidFill>
                            <a:effectLst/>
                            <a:latin typeface="Cambria Math" panose="02040503050406030204" pitchFamily="18" charset="0"/>
                            <a:ea typeface="Times New Roman" panose="02020603050405020304" pitchFamily="18" charset="0"/>
                          </a:rPr>
                          <m:t>𝟒</m:t>
                        </m:r>
                      </m:den>
                    </m:f>
                  </m:oMath>
                </a14:m>
                <a:r>
                  <a:rPr lang="en-US"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B</a:t>
                </a:r>
                <a:r>
                  <a:rPr lang="en-US"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𝑽</m:t>
                        </m:r>
                      </m:num>
                      <m:den>
                        <m:r>
                          <a:rPr lang="en-US" sz="3200" b="1" i="1">
                            <a:solidFill>
                              <a:srgbClr val="0000FF"/>
                            </a:solidFill>
                            <a:effectLst/>
                            <a:latin typeface="Cambria Math" panose="02040503050406030204" pitchFamily="18" charset="0"/>
                            <a:ea typeface="Times New Roman" panose="02020603050405020304" pitchFamily="18" charset="0"/>
                          </a:rPr>
                          <m:t>𝟐</m:t>
                        </m:r>
                      </m:den>
                    </m:f>
                  </m:oMath>
                </a14:m>
                <a:r>
                  <a:rPr lang="en-US" sz="3200">
                    <a:solidFill>
                      <a:srgbClr val="000000"/>
                    </a:solidFill>
                    <a:effectLst/>
                    <a:latin typeface="Varpada"/>
                    <a:ea typeface="Times New Roman" panose="02020603050405020304" pitchFamily="18" charset="0"/>
                  </a:rPr>
                  <a:t>.</a:t>
                </a:r>
                <a:r>
                  <a:rPr lang="en-US" sz="3200">
                    <a:effectLst/>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C</a:t>
                </a:r>
                <a:r>
                  <a:rPr lang="en-US"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𝑽</m:t>
                        </m:r>
                      </m:num>
                      <m:den>
                        <m:r>
                          <a:rPr lang="en-US" sz="3200" b="1" i="1">
                            <a:solidFill>
                              <a:srgbClr val="0000FF"/>
                            </a:solidFill>
                            <a:effectLst/>
                            <a:latin typeface="Cambria Math" panose="02040503050406030204" pitchFamily="18" charset="0"/>
                            <a:ea typeface="Times New Roman" panose="02020603050405020304" pitchFamily="18" charset="0"/>
                          </a:rPr>
                          <m:t>𝟑</m:t>
                        </m:r>
                      </m:den>
                    </m:f>
                  </m:oMath>
                </a14:m>
                <a:r>
                  <a:rPr lang="en-US" sz="3200" smtClean="0">
                    <a:solidFill>
                      <a:srgbClr val="000000"/>
                    </a:solidFill>
                    <a:effectLst/>
                    <a:latin typeface="Varpada"/>
                    <a:ea typeface="Times New Roman" panose="02020603050405020304" pitchFamily="18" charset="0"/>
                  </a:rPr>
                  <a:t>.</a:t>
                </a:r>
                <a:r>
                  <a:rPr lang="en-US" sz="3200">
                    <a:latin typeface="Varpada"/>
                    <a:ea typeface="Times New Roman" panose="02020603050405020304" pitchFamily="18" charset="0"/>
                  </a:rPr>
                  <a:t> </a:t>
                </a:r>
                <a:r>
                  <a:rPr lang="en-US" sz="3200" smtClean="0">
                    <a:effectLst/>
                    <a:latin typeface="Varpada"/>
                    <a:ea typeface="Times New Roman" panose="02020603050405020304" pitchFamily="18" charset="0"/>
                  </a:rPr>
                  <a:t>             </a:t>
                </a:r>
                <a:r>
                  <a:rPr lang="en-US" sz="3200" b="1" smtClean="0">
                    <a:solidFill>
                      <a:srgbClr val="0000FF"/>
                    </a:solidFill>
                    <a:effectLst/>
                    <a:latin typeface="Varpada"/>
                    <a:ea typeface="Times New Roman" panose="02020603050405020304" pitchFamily="18" charset="0"/>
                  </a:rPr>
                  <a:t>D</a:t>
                </a:r>
                <a:r>
                  <a:rPr lang="en-US" sz="3200" b="1">
                    <a:solidFill>
                      <a:srgbClr val="0000FF"/>
                    </a:solidFill>
                    <a:effectLst/>
                    <a:latin typeface="Varpada"/>
                    <a:ea typeface="Times New Roman" panose="02020603050405020304" pitchFamily="18" charset="0"/>
                  </a:rPr>
                  <a:t>. </a:t>
                </a:r>
                <a14:m>
                  <m:oMath xmlns:m="http://schemas.openxmlformats.org/officeDocument/2006/math">
                    <m:f>
                      <m:fPr>
                        <m:ctrlPr>
                          <a:rPr lang="en-US" sz="3200" b="1" i="1">
                            <a:solidFill>
                              <a:srgbClr val="0000FF"/>
                            </a:solidFill>
                            <a:effectLst/>
                            <a:latin typeface="Cambria Math" panose="02040503050406030204" pitchFamily="18" charset="0"/>
                            <a:ea typeface="Times New Roman" panose="02020603050405020304" pitchFamily="18" charset="0"/>
                          </a:rPr>
                        </m:ctrlPr>
                      </m:fPr>
                      <m:num>
                        <m:r>
                          <a:rPr lang="en-US" sz="3200" b="1" i="1">
                            <a:solidFill>
                              <a:srgbClr val="0000FF"/>
                            </a:solidFill>
                            <a:effectLst/>
                            <a:latin typeface="Cambria Math" panose="02040503050406030204" pitchFamily="18" charset="0"/>
                            <a:ea typeface="Times New Roman" panose="02020603050405020304" pitchFamily="18" charset="0"/>
                          </a:rPr>
                          <m:t>𝑽</m:t>
                        </m:r>
                      </m:num>
                      <m:den>
                        <m:r>
                          <a:rPr lang="en-US" sz="3200" b="1" i="1">
                            <a:solidFill>
                              <a:srgbClr val="0000FF"/>
                            </a:solidFill>
                            <a:effectLst/>
                            <a:latin typeface="Cambria Math" panose="02040503050406030204" pitchFamily="18" charset="0"/>
                            <a:ea typeface="Times New Roman" panose="02020603050405020304" pitchFamily="18" charset="0"/>
                          </a:rPr>
                          <m:t>𝟓</m:t>
                        </m:r>
                      </m:den>
                    </m:f>
                  </m:oMath>
                </a14:m>
                <a:r>
                  <a:rPr lang="en-US"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7372" y="1360479"/>
                <a:ext cx="11281064" cy="2278701"/>
              </a:xfrm>
              <a:prstGeom prst="rect">
                <a:avLst/>
              </a:prstGeom>
              <a:blipFill rotWithShape="0">
                <a:blip r:embed="rId2"/>
                <a:stretch>
                  <a:fillRect l="-1405" t="-3476" r="-1351" b="-2674"/>
                </a:stretch>
              </a:blipFill>
            </p:spPr>
            <p:txBody>
              <a:bodyPr/>
              <a:lstStyle/>
              <a:p>
                <a:r>
                  <a:rPr lang="en-US">
                    <a:noFill/>
                  </a:rPr>
                  <a:t> </a:t>
                </a:r>
              </a:p>
            </p:txBody>
          </p:sp>
        </mc:Fallback>
      </mc:AlternateContent>
      <p:sp>
        <p:nvSpPr>
          <p:cNvPr id="6" name="Oval 5"/>
          <p:cNvSpPr/>
          <p:nvPr/>
        </p:nvSpPr>
        <p:spPr>
          <a:xfrm>
            <a:off x="644237" y="3030371"/>
            <a:ext cx="613064" cy="48632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249881" y="3493936"/>
            <a:ext cx="3398098" cy="3364064"/>
          </a:xfrm>
          <a:prstGeom prst="rect">
            <a:avLst/>
          </a:prstGeom>
        </p:spPr>
      </p:pic>
      <p:sp>
        <p:nvSpPr>
          <p:cNvPr id="9" name="Left Arrow 8">
            <a:hlinkClick r:id="rId4" action="ppaction://hlinksldjump"/>
          </p:cNvPr>
          <p:cNvSpPr/>
          <p:nvPr/>
        </p:nvSpPr>
        <p:spPr>
          <a:xfrm>
            <a:off x="10640291" y="5818908"/>
            <a:ext cx="421193" cy="57150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sp>
        <p:nvSpPr>
          <p:cNvPr id="10" name="Right Arrow 9">
            <a:hlinkClick r:id="rId5" action="ppaction://hlinksldjump"/>
          </p:cNvPr>
          <p:cNvSpPr/>
          <p:nvPr/>
        </p:nvSpPr>
        <p:spPr>
          <a:xfrm>
            <a:off x="11175784" y="5818908"/>
            <a:ext cx="389298" cy="571501"/>
          </a:xfrm>
          <a:prstGeom prst="rightArrow">
            <a:avLst/>
          </a:prstGeom>
          <a:solidFill>
            <a:srgbClr val="FFC0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4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633</TotalTime>
  <Words>3219</Words>
  <PresentationFormat>Widescreen</PresentationFormat>
  <Paragraphs>468</Paragraphs>
  <Slides>72</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Arial</vt:lpstr>
      <vt:lpstr>Calibri</vt:lpstr>
      <vt:lpstr>Calibri Light</vt:lpstr>
      <vt:lpstr>Cambria</vt:lpstr>
      <vt:lpstr>Cambria Math</vt:lpstr>
      <vt:lpstr>Euclid</vt:lpstr>
      <vt:lpstr>Times New Roman</vt:lpstr>
      <vt:lpstr>Vani</vt:lpstr>
      <vt:lpstr>Varpada</vt:lpstr>
      <vt:lpstr>Wingdings 2</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Lời giải</vt:lpstr>
      <vt:lpstr>Lời giải ( tiếp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2020-02-19T16:55:50Z</dcterms:modified>
</cp:coreProperties>
</file>