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varScale="1">
        <p:scale>
          <a:sx n="45" d="100"/>
          <a:sy n="45" d="100"/>
        </p:scale>
        <p:origin x="79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70.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0.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6.svg"/><Relationship Id="rId7" Type="http://schemas.openxmlformats.org/officeDocument/2006/relationships/image" Target="../media/image2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2.sv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0.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THAM DỰ BUỔI HỌC HÔM NAY!</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nêu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Tính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p>
              <a:p>
                <a:pPr marL="742950" indent="-742950">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4. 9 = 36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6</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36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 3)</a:t>
            </a:r>
            <a:r>
              <a:rPr lang="en-US" sz="4000" baseline="30000" dirty="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r>
              <a:rPr lang="en-US" sz="4000" b="1" dirty="0">
                <a:latin typeface="Arial" panose="020B0604020202020204" pitchFamily="34" charset="0"/>
                <a:cs typeface="Arial" panose="020B0604020202020204" pitchFamily="34" charset="0"/>
              </a:rPr>
              <a:t>(x. y)</a:t>
            </a:r>
            <a:r>
              <a:rPr lang="en-US" sz="4000" b="1" baseline="30000" dirty="0">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y</a:t>
            </a:r>
            <a:r>
              <a:rPr lang="en-US" sz="4000" b="1" baseline="30000" dirty="0" err="1">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Lũy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a:latin typeface="Arial" panose="020B0604020202020204" pitchFamily="34" charset="0"/>
                    <a:cs typeface="Arial" panose="020B0604020202020204" pitchFamily="34" charset="0"/>
                  </a:rPr>
                  <a:t>=</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a:solidFill>
                      <a:srgbClr val="1A3259"/>
                    </a:solidFill>
                    <a:latin typeface="Arial" panose="020B0604020202020204" pitchFamily="34" charset="0"/>
                    <a:cs typeface="Arial" panose="020B0604020202020204" pitchFamily="34" charset="0"/>
                  </a:rPr>
                  <a:t>Luyện </a:t>
                </a:r>
                <a:r>
                  <a:rPr lang="en-US" sz="4400" b="1" u="none" dirty="0" err="1">
                    <a:solidFill>
                      <a:srgbClr val="1A3259"/>
                    </a:solidFill>
                    <a:latin typeface="Arial" panose="020B0604020202020204" pitchFamily="34" charset="0"/>
                    <a:cs typeface="Arial" panose="020B0604020202020204" pitchFamily="34" charset="0"/>
                  </a:rPr>
                  <a:t>tập</a:t>
                </a:r>
                <a:r>
                  <a:rPr lang="en-US" sz="4400" b="1" u="none" dirty="0">
                    <a:solidFill>
                      <a:srgbClr val="1A3259"/>
                    </a:solidFill>
                    <a:latin typeface="Arial" panose="020B0604020202020204" pitchFamily="34" charset="0"/>
                    <a:cs typeface="Arial" panose="020B0604020202020204" pitchFamily="34" charset="0"/>
                  </a:rPr>
                  <a:t> 2: </a:t>
                </a:r>
                <a:r>
                  <a:rPr lang="en-US" sz="4400" u="none" dirty="0" err="1">
                    <a:solidFill>
                      <a:srgbClr val="1A3259"/>
                    </a:solidFill>
                    <a:latin typeface="Arial" panose="020B0604020202020204" pitchFamily="34" charset="0"/>
                    <a:cs typeface="Arial" panose="020B0604020202020204" pitchFamily="34" charset="0"/>
                  </a:rPr>
                  <a:t>Tính</a:t>
                </a:r>
                <a:endParaRPr lang="en-US" sz="4400" u="none" dirty="0">
                  <a:solidFill>
                    <a:srgbClr val="1A3259"/>
                  </a:solidFill>
                  <a:latin typeface="Arial" panose="020B0604020202020204" pitchFamily="34" charset="0"/>
                  <a:cs typeface="Arial" panose="020B0604020202020204" pitchFamily="34" charset="0"/>
                </a:endParaRPr>
              </a:p>
              <a:p>
                <a:pPr>
                  <a:lnSpc>
                    <a:spcPct val="130000"/>
                  </a:lnSpc>
                </a:pPr>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a:latin typeface="Arial" panose="020B0604020202020204" pitchFamily="34" charset="0"/>
                    <a:cs typeface="Arial" panose="020B0604020202020204" pitchFamily="34" charset="0"/>
                  </a:rPr>
                  <a:t>. 3</a:t>
                </a:r>
                <a:r>
                  <a:rPr lang="en-US" sz="4000" u="none" baseline="30000" dirty="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b) (-125)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c) (0,08)</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10</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endParaRPr lang="en-US" sz="4000" u="none" dirty="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a:solidFill>
                      <a:srgbClr val="C00000"/>
                    </a:solidFill>
                    <a:latin typeface="Arial" panose="020B0604020202020204" pitchFamily="34" charset="0"/>
                    <a:cs typeface="Arial" panose="020B0604020202020204" pitchFamily="34" charset="0"/>
                  </a:rPr>
                  <a:t> . 3</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a:p>
                <a:pPr>
                  <a:lnSpc>
                    <a:spcPct val="150000"/>
                  </a:lnSpc>
                </a:pPr>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 (-125 : 25)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r>
              <a:rPr lang="en-US" sz="4000" dirty="0">
                <a:solidFill>
                  <a:srgbClr val="C00000"/>
                </a:solidFill>
                <a:latin typeface="Arial" panose="020B0604020202020204" pitchFamily="34" charset="0"/>
                <a:cs typeface="Arial" panose="020B0604020202020204" pitchFamily="34" charset="0"/>
              </a:rPr>
              <a:t> = -125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a:solidFill>
                  <a:schemeClr val="tx2">
                    <a:lumMod val="75000"/>
                  </a:schemeClr>
                </a:solidFill>
                <a:latin typeface="Arial" panose="020B0604020202020204" pitchFamily="34" charset="0"/>
                <a:cs typeface="Arial" panose="020B0604020202020204" pitchFamily="34" charset="0"/>
              </a:rPr>
              <a:t>Vận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bài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toán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đầu</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a:t>
            </a: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a:solidFill>
                  <a:srgbClr val="002060"/>
                </a:solidFill>
                <a:latin typeface="Arial" panose="020B0604020202020204" pitchFamily="34" charset="0"/>
                <a:cs typeface="Arial" panose="020B0604020202020204" pitchFamily="34" charset="0"/>
              </a:rPr>
              <a:t>1111,34</a:t>
            </a:r>
            <a:r>
              <a:rPr lang="en-US" sz="4000" baseline="30000" dirty="0">
                <a:solidFill>
                  <a:srgbClr val="002060"/>
                </a:solidFill>
                <a:latin typeface="Arial" panose="020B0604020202020204" pitchFamily="34" charset="0"/>
                <a:cs typeface="Arial" panose="020B0604020202020204" pitchFamily="34" charset="0"/>
              </a:rPr>
              <a:t>3</a:t>
            </a:r>
            <a:r>
              <a:rPr lang="vi-VN" sz="4000" dirty="0">
                <a:solidFill>
                  <a:srgbClr val="002060"/>
                </a:solidFill>
                <a:latin typeface="Arial" panose="020B0604020202020204" pitchFamily="34" charset="0"/>
                <a:cs typeface="Arial" panose="020B0604020202020204" pitchFamily="34" charset="0"/>
              </a:rPr>
              <a:t> ≈ 1 372 590 024 </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km</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6"/>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a:solidFill>
                  <a:srgbClr val="C00000"/>
                </a:solidFill>
                <a:latin typeface="Arial" panose="020B0604020202020204" pitchFamily="34" charset="0"/>
                <a:cs typeface="Arial" panose="020B0604020202020204" pitchFamily="34" charset="0"/>
              </a:rPr>
              <a:t>Nhân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và</a:t>
            </a:r>
            <a:r>
              <a:rPr lang="en-US" sz="4400" b="1" dirty="0">
                <a:solidFill>
                  <a:srgbClr val="C00000"/>
                </a:solidFill>
                <a:latin typeface="Arial" panose="020B0604020202020204" pitchFamily="34" charset="0"/>
                <a:cs typeface="Arial" panose="020B0604020202020204" pitchFamily="34" charset="0"/>
              </a:rPr>
              <a:t> chia </a:t>
            </a:r>
            <a:r>
              <a:rPr lang="en-US" sz="4400" b="1" dirty="0" err="1">
                <a:solidFill>
                  <a:srgbClr val="C00000"/>
                </a:solidFill>
                <a:latin typeface="Arial" panose="020B0604020202020204" pitchFamily="34" charset="0"/>
                <a:cs typeface="Arial" panose="020B0604020202020204" pitchFamily="34" charset="0"/>
              </a:rPr>
              <a:t>hai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lũy</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thừa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cùng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HĐ4</a:t>
            </a: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a:solidFill>
                  <a:srgbClr val="002060"/>
                </a:solidFill>
                <a:latin typeface="Arial" panose="020B0604020202020204" pitchFamily="34" charset="0"/>
                <a:cs typeface="Arial" panose="020B0604020202020204" pitchFamily="34" charset="0"/>
              </a:rPr>
              <a:t>Tính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so </a:t>
            </a:r>
            <a:r>
              <a:rPr lang="en-US" sz="4000" dirty="0" err="1">
                <a:solidFill>
                  <a:srgbClr val="002060"/>
                </a:solidFill>
                <a:latin typeface="Arial" panose="020B0604020202020204" pitchFamily="34" charset="0"/>
                <a:cs typeface="Arial" panose="020B0604020202020204" pitchFamily="34" charset="0"/>
              </a:rPr>
              <a:t>sánh</a:t>
            </a:r>
            <a:r>
              <a:rPr lang="en-US" sz="4000" dirty="0">
                <a:solidFill>
                  <a:srgbClr val="002060"/>
                </a:solidFill>
                <a:latin typeface="Arial" panose="020B0604020202020204" pitchFamily="34" charset="0"/>
                <a:cs typeface="Arial" panose="020B0604020202020204" pitchFamily="34" charset="0"/>
              </a:rPr>
              <a:t>:</a:t>
            </a:r>
          </a:p>
          <a:p>
            <a:pPr>
              <a:lnSpc>
                <a:spcPct val="150000"/>
              </a:lnSpc>
            </a:pPr>
            <a:r>
              <a:rPr lang="en-US" sz="4000" dirty="0">
                <a:solidFill>
                  <a:srgbClr val="002060"/>
                </a:solidFill>
                <a:latin typeface="Arial" panose="020B0604020202020204" pitchFamily="34" charset="0"/>
                <a:cs typeface="Arial" panose="020B0604020202020204" pitchFamily="34" charset="0"/>
              </a:rPr>
              <a:t>a) (-3)</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4</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6</a:t>
            </a:r>
            <a:r>
              <a:rPr lang="en-US" sz="4000" dirty="0">
                <a:solidFill>
                  <a:srgbClr val="002060"/>
                </a:solidFill>
                <a:latin typeface="Arial" panose="020B0604020202020204" pitchFamily="34" charset="0"/>
                <a:cs typeface="Arial" panose="020B0604020202020204" pitchFamily="34" charset="0"/>
              </a:rPr>
              <a:t>            b) 0,6</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 : 0,6</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0,6.</a:t>
            </a: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729</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a:solidFill>
                  <a:srgbClr val="B64208"/>
                </a:solidFill>
                <a:latin typeface="Arial" panose="020B0604020202020204" pitchFamily="34" charset="0"/>
                <a:cs typeface="Arial" panose="020B0604020202020204" pitchFamily="34" charset="0"/>
              </a:rPr>
              <a:t>Tính</a:t>
            </a:r>
            <a:r>
              <a:rPr lang="en-US" sz="4400" b="1" u="none" dirty="0">
                <a:solidFill>
                  <a:srgbClr val="B64208"/>
                </a:solidFill>
                <a:latin typeface="Arial" panose="020B0604020202020204" pitchFamily="34" charset="0"/>
                <a:cs typeface="Arial" panose="020B0604020202020204" pitchFamily="34" charset="0"/>
              </a:rPr>
              <a:t> </a:t>
            </a:r>
            <a:r>
              <a:rPr lang="en-US" sz="4400" b="1" u="none" dirty="0" err="1">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0,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chia.</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a:solidFill>
                  <a:schemeClr val="accent4">
                    <a:lumMod val="50000"/>
                  </a:schemeClr>
                </a:solidFill>
                <a:latin typeface="Arial" panose="020B0604020202020204" pitchFamily="34" charset="0"/>
                <a:cs typeface="Arial" panose="020B0604020202020204" pitchFamily="34" charset="0"/>
              </a:rPr>
              <a:t>Ví</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dụ</a:t>
            </a:r>
            <a:r>
              <a:rPr lang="en-US" sz="4000" b="1" dirty="0">
                <a:solidFill>
                  <a:schemeClr val="accent4">
                    <a:lumMod val="50000"/>
                  </a:schemeClr>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a:solidFill>
                  <a:srgbClr val="C00000"/>
                </a:solidFill>
                <a:latin typeface="Arial" panose="020B0604020202020204" pitchFamily="34" charset="0"/>
                <a:cs typeface="Arial" panose="020B0604020202020204" pitchFamily="34" charset="0"/>
              </a:rPr>
              <a:t>Giải</a:t>
            </a:r>
            <a:r>
              <a:rPr lang="en-US" sz="40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5-5</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0</a:t>
            </a:r>
            <a:r>
              <a:rPr lang="en-US" sz="4000" dirty="0">
                <a:latin typeface="Arial" panose="020B0604020202020204" pitchFamily="34" charset="0"/>
                <a:cs typeface="Arial" panose="020B0604020202020204" pitchFamily="34" charset="0"/>
              </a:rPr>
              <a:t> = 1.</a:t>
            </a: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a:solidFill>
                  <a:schemeClr val="tx2">
                    <a:lumMod val="75000"/>
                  </a:schemeClr>
                </a:solidFill>
                <a:latin typeface="Arial" panose="020B0604020202020204" pitchFamily="34" charset="0"/>
                <a:cs typeface="Arial" panose="020B0604020202020204" pitchFamily="34" charset="0"/>
              </a:rPr>
              <a:t>Luyện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tập</a:t>
            </a:r>
            <a:r>
              <a:rPr lang="en-US" sz="4000" b="1" dirty="0">
                <a:solidFill>
                  <a:schemeClr val="tx2">
                    <a:lumMod val="75000"/>
                  </a:schemeClr>
                </a:solidFill>
                <a:latin typeface="Arial" panose="020B0604020202020204" pitchFamily="34" charset="0"/>
                <a:cs typeface="Arial" panose="020B0604020202020204" pitchFamily="34" charset="0"/>
              </a:rPr>
              <a:t> 3</a:t>
            </a: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a:t>
            </a: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(0,25)</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3+4</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a:t>
            </a: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(0,25)</a:t>
            </a:r>
            <a:r>
              <a:rPr lang="en-US" sz="4000" baseline="30000" dirty="0">
                <a:latin typeface="Arial" panose="020B0604020202020204" pitchFamily="34" charset="0"/>
                <a:cs typeface="Arial" panose="020B0604020202020204" pitchFamily="34" charset="0"/>
              </a:rPr>
              <a:t>7-3</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5"/>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của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a:solidFill>
                  <a:srgbClr val="FFFFFF"/>
                </a:solidFill>
                <a:latin typeface="Arial" panose="020B0604020202020204" pitchFamily="34" charset="0"/>
                <a:cs typeface="Arial" panose="020B0604020202020204" pitchFamily="34" charset="0"/>
              </a:rPr>
              <a:t>3</a:t>
            </a: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HĐ5</a:t>
            </a:r>
            <a:r>
              <a:rPr lang="en-US" sz="4000" i="1" dirty="0">
                <a:latin typeface="Arial" panose="020B0604020202020204" pitchFamily="34" charset="0"/>
                <a:cs typeface="Arial" panose="020B0604020202020204" pitchFamily="34" charset="0"/>
              </a:rPr>
              <a:t>.</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HĐ5</a:t>
            </a: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2+2+2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a:solidFill>
                  <a:srgbClr val="C00000"/>
                </a:solidFill>
                <a:latin typeface="Arial" panose="020B0604020202020204" pitchFamily="34" charset="0"/>
                <a:cs typeface="Arial" panose="020B0604020202020204" pitchFamily="34" charset="0"/>
              </a:rPr>
              <a:t>KẾT LUẬN</a:t>
            </a: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Khi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giữ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mũ</a:t>
            </a:r>
            <a:r>
              <a:rPr lang="en-US" sz="4400" dirty="0">
                <a:latin typeface="Arial" panose="020B0604020202020204" pitchFamily="34" charset="0"/>
                <a:cs typeface="Arial" panose="020B0604020202020204" pitchFamily="34" charset="0"/>
              </a:rPr>
              <a:t>.</a:t>
            </a: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a:t>
            </a:r>
            <a:r>
              <a:rPr lang="en-US" sz="5400" b="1" baseline="30000" dirty="0">
                <a:latin typeface="Arial" panose="020B0604020202020204" pitchFamily="34" charset="0"/>
                <a:cs typeface="Arial" panose="020B0604020202020204" pitchFamily="34" charset="0"/>
              </a:rPr>
              <a:t>n</a:t>
            </a:r>
            <a:r>
              <a:rPr lang="en-US" sz="5400" b="1" dirty="0">
                <a:latin typeface="Arial" panose="020B0604020202020204" pitchFamily="34" charset="0"/>
                <a:cs typeface="Arial" panose="020B0604020202020204" pitchFamily="34" charset="0"/>
              </a:rPr>
              <a:t> =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Ví</a:t>
            </a:r>
            <a:r>
              <a:rPr lang="en-US" sz="4400" b="1" dirty="0">
                <a:solidFill>
                  <a:srgbClr val="1B3679"/>
                </a:solidFill>
                <a:latin typeface="Arial" panose="020B0604020202020204" pitchFamily="34" charset="0"/>
                <a:cs typeface="Arial" panose="020B0604020202020204" pitchFamily="34" charset="0"/>
              </a:rPr>
              <a:t> </a:t>
            </a:r>
            <a:r>
              <a:rPr lang="en-US" sz="4400" b="1" dirty="0" err="1">
                <a:solidFill>
                  <a:srgbClr val="1B3679"/>
                </a:solidFill>
                <a:latin typeface="Arial" panose="020B0604020202020204" pitchFamily="34" charset="0"/>
                <a:cs typeface="Arial" panose="020B0604020202020204" pitchFamily="34" charset="0"/>
              </a:rPr>
              <a:t>dụ</a:t>
            </a:r>
            <a:r>
              <a:rPr lang="en-US" sz="4400" b="1" dirty="0">
                <a:solidFill>
                  <a:srgbClr val="1B3679"/>
                </a:solidFill>
                <a:latin typeface="Arial" panose="020B0604020202020204" pitchFamily="34" charset="0"/>
                <a:cs typeface="Arial" panose="020B0604020202020204" pitchFamily="34" charset="0"/>
              </a:rPr>
              <a:t> 4: </a:t>
            </a:r>
            <a:r>
              <a:rPr lang="en-US" sz="4400" dirty="0" err="1">
                <a:solidFill>
                  <a:srgbClr val="1B3679"/>
                </a:solidFill>
                <a:latin typeface="Arial" panose="020B0604020202020204" pitchFamily="34" charset="0"/>
                <a:cs typeface="Arial" panose="020B0604020202020204" pitchFamily="34" charset="0"/>
              </a:rPr>
              <a:t>Tính</a:t>
            </a:r>
            <a:r>
              <a:rPr lang="en-US" sz="4400" dirty="0">
                <a:solidFill>
                  <a:srgbClr val="1B3679"/>
                </a:solidFill>
                <a:latin typeface="Arial" panose="020B0604020202020204" pitchFamily="34" charset="0"/>
                <a:cs typeface="Arial" panose="020B0604020202020204" pitchFamily="34" charset="0"/>
              </a:rPr>
              <a:t> [(-5)</a:t>
            </a:r>
            <a:r>
              <a:rPr lang="en-US" sz="4400" baseline="30000" dirty="0">
                <a:solidFill>
                  <a:srgbClr val="1B3679"/>
                </a:solidFill>
                <a:latin typeface="Arial" panose="020B0604020202020204" pitchFamily="34" charset="0"/>
                <a:cs typeface="Arial" panose="020B0604020202020204" pitchFamily="34" charset="0"/>
              </a:rPr>
              <a:t>3</a:t>
            </a:r>
            <a:r>
              <a:rPr lang="en-US" sz="4400" dirty="0">
                <a:solidFill>
                  <a:srgbClr val="1B3679"/>
                </a:solidFill>
                <a:latin typeface="Arial" panose="020B0604020202020204" pitchFamily="34" charset="0"/>
                <a:cs typeface="Arial" panose="020B0604020202020204" pitchFamily="34" charset="0"/>
              </a:rPr>
              <a:t>]</a:t>
            </a:r>
            <a:r>
              <a:rPr lang="en-US" sz="4400" baseline="30000" dirty="0">
                <a:solidFill>
                  <a:srgbClr val="1B3679"/>
                </a:solidFill>
                <a:latin typeface="Arial" panose="020B0604020202020204" pitchFamily="34" charset="0"/>
                <a:cs typeface="Arial" panose="020B0604020202020204" pitchFamily="34" charset="0"/>
              </a:rPr>
              <a:t>7</a:t>
            </a:r>
            <a:r>
              <a:rPr lang="en-US" sz="4400" b="1" dirty="0">
                <a:solidFill>
                  <a:srgbClr val="1B3679"/>
                </a:solidFill>
                <a:latin typeface="Arial" panose="020B0604020202020204" pitchFamily="34" charset="0"/>
                <a:cs typeface="Arial" panose="020B0604020202020204" pitchFamily="34" charset="0"/>
              </a:rPr>
              <a:t> </a:t>
            </a: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a:t>
            </a:r>
            <a:r>
              <a:rPr lang="en-US" sz="4400" baseline="30000" dirty="0">
                <a:latin typeface="Arial" panose="020B0604020202020204" pitchFamily="34" charset="0"/>
                <a:cs typeface="Arial" panose="020B0604020202020204" pitchFamily="34" charset="0"/>
              </a:rPr>
              <a:t>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3.7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21</a:t>
            </a:r>
            <a:r>
              <a:rPr lang="en-US" sz="4400" dirty="0">
                <a:latin typeface="Arial" panose="020B0604020202020204" pitchFamily="34" charset="0"/>
                <a:cs typeface="Arial" panose="020B0604020202020204" pitchFamily="34" charset="0"/>
              </a:rPr>
              <a:t>.</a:t>
            </a: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a:solidFill>
                      <a:srgbClr val="002060"/>
                    </a:solidFill>
                    <a:latin typeface="Arial" panose="020B0604020202020204" pitchFamily="34" charset="0"/>
                    <a:cs typeface="Arial" panose="020B0604020202020204" pitchFamily="34" charset="0"/>
                  </a:rPr>
                  <a:t>Luyện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4:</a:t>
                </a:r>
                <a:r>
                  <a:rPr lang="en-US" sz="44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a:solidFill>
                  <a:srgbClr val="FFFFFF"/>
                </a:solidFill>
                <a:latin typeface="Arial" panose="020B0604020202020204" pitchFamily="34" charset="0"/>
                <a:cs typeface="Arial" panose="020B0604020202020204" pitchFamily="34" charset="0"/>
              </a:rPr>
              <a:t>TRÁI ĐẤT</a:t>
            </a: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a:solidFill>
                  <a:srgbClr val="1B3679"/>
                </a:solidFill>
                <a:latin typeface="Arial" panose="020B0604020202020204" pitchFamily="34" charset="0"/>
                <a:cs typeface="Arial" panose="020B0604020202020204" pitchFamily="34" charset="0"/>
              </a:rPr>
              <a:t>Thử</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thách</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1.12.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chéo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LUYỆN TẬP</a:t>
            </a: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1.19 (SGK - tr18)</a:t>
            </a: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Viết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a:latin typeface="Arial" panose="020B0604020202020204" pitchFamily="34" charset="0"/>
                    <a:cs typeface="Arial" panose="020B060402020202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Bài</a:t>
            </a:r>
            <a:r>
              <a:rPr lang="en-US" sz="4400" b="1" dirty="0">
                <a:solidFill>
                  <a:srgbClr val="1B3679"/>
                </a:solidFill>
                <a:latin typeface="Arial" panose="020B0604020202020204" pitchFamily="34" charset="0"/>
                <a:cs typeface="Arial" panose="020B0604020202020204" pitchFamily="34" charset="0"/>
              </a:rPr>
              <a:t> 1.21 (SGK - tr19) </a:t>
            </a: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Không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(-3) = -2 187. (-3) = 6 561</a:t>
            </a: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1.22 (SGK - tr19</a:t>
            </a: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a:latin typeface="Arial" panose="020B0604020202020204" pitchFamily="34" charset="0"/>
                    <a:cs typeface="Arial" panose="020B0604020202020204" pitchFamily="34" charset="0"/>
                  </a:rPr>
                  <a:t>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450</a:t>
                </a:r>
                <a:r>
                  <a:rPr lang="en-US" sz="4000" baseline="30000" dirty="0">
                    <a:latin typeface="Arial" panose="020B0604020202020204" pitchFamily="34" charset="0"/>
                    <a:cs typeface="Arial" panose="020B0604020202020204" pitchFamily="34" charset="0"/>
                  </a:rPr>
                  <a:t>4</a:t>
                </a:r>
              </a:p>
              <a:p>
                <a:pPr marL="742950" indent="-742950" algn="just">
                  <a:buAutoNum type="alphaLcParenR"/>
                </a:pPr>
                <a:r>
                  <a:rPr lang="en-US" sz="4000" dirty="0">
                    <a:latin typeface="Arial" panose="020B0604020202020204" pitchFamily="34" charset="0"/>
                    <a:cs typeface="Arial" panose="020B0604020202020204" pitchFamily="34" charset="0"/>
                  </a:rPr>
                  <a:t>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VẬN DỤNG</a:t>
            </a: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1.24 (SGK - tr19)</a:t>
            </a: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1,5. 10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(1,5 .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Vậy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a:solidFill>
                  <a:schemeClr val="bg1"/>
                </a:solidFill>
                <a:latin typeface="Arial" panose="020B0604020202020204" pitchFamily="34" charset="0"/>
                <a:cs typeface="Arial" panose="020B0604020202020204" pitchFamily="34" charset="0"/>
              </a:rPr>
              <a:t>Một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hình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về</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Mặt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Trời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các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hành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a:solidFill>
                  <a:srgbClr val="1B3679"/>
                </a:solidFill>
                <a:latin typeface="Arial" panose="020B0604020202020204" pitchFamily="34" charset="0"/>
                <a:cs typeface="Arial" panose="020B0604020202020204" pitchFamily="34" charset="0"/>
              </a:rPr>
              <a:t>Bài</a:t>
            </a:r>
            <a:r>
              <a:rPr lang="en-US" sz="4400" b="1" u="none" dirty="0">
                <a:solidFill>
                  <a:srgbClr val="1B3679"/>
                </a:solidFill>
                <a:latin typeface="Arial" panose="020B0604020202020204" pitchFamily="34" charset="0"/>
                <a:cs typeface="Arial" panose="020B0604020202020204" pitchFamily="34" charset="0"/>
              </a:rPr>
              <a:t> 1. 25 (SGK - tr19)</a:t>
            </a: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a:latin typeface="Arial" panose="020B0604020202020204" pitchFamily="34" charset="0"/>
                          <a:cs typeface="Arial" panose="020B0604020202020204" pitchFamily="34" charset="0"/>
                        </a:rPr>
                        <a:t>Số</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lượt</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khách</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đến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a:latin typeface="Arial" panose="020B0604020202020204" pitchFamily="34" charset="0"/>
                          <a:cs typeface="Arial" panose="020B0604020202020204" pitchFamily="34" charset="0"/>
                        </a:rPr>
                        <a:t>Hàn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4,3. 10</a:t>
                      </a:r>
                      <a:r>
                        <a:rPr lang="en-US" sz="3600" baseline="30000" dirty="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a:latin typeface="Arial" panose="020B0604020202020204" pitchFamily="34" charset="0"/>
                          <a:cs typeface="Arial" panose="020B0604020202020204" pitchFamily="34" charset="0"/>
                        </a:rPr>
                        <a:t>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7,4. 10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2,9. 10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a:latin typeface="Arial" panose="020B0604020202020204" pitchFamily="34" charset="0"/>
                          <a:cs typeface="Arial" panose="020B0604020202020204" pitchFamily="34" charset="0"/>
                        </a:rPr>
                        <a:t>Ý</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7. 10</a:t>
                      </a:r>
                      <a:r>
                        <a:rPr lang="en-US" sz="3600" baseline="30000" dirty="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a:t>
            </a: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a:solidFill>
                  <a:srgbClr val="1B3679"/>
                </a:solidFill>
                <a:latin typeface="Arial" panose="020B0604020202020204" pitchFamily="34" charset="0"/>
                <a:cs typeface="Arial" panose="020B0604020202020204" pitchFamily="34" charset="0"/>
              </a:rPr>
              <a:t>HƯỚNG DẪN VỀ NHÀ</a:t>
            </a: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01</a:t>
            </a: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02</a:t>
            </a: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03 </a:t>
            </a: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Ghi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nhớ</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kiến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thức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Hoàn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thành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SGK </a:t>
            </a:r>
            <a:r>
              <a:rPr lang="en-US" sz="4000" dirty="0" err="1">
                <a:solidFill>
                  <a:schemeClr val="bg1"/>
                </a:solidFill>
                <a:latin typeface="Arial" panose="020B0604020202020204" pitchFamily="34" charset="0"/>
                <a:cs typeface="Arial" panose="020B0604020202020204" pitchFamily="34" charset="0"/>
              </a:rPr>
              <a:t>và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làm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trong</a:t>
            </a:r>
            <a:r>
              <a:rPr lang="en-US" sz="4000" dirty="0">
                <a:solidFill>
                  <a:schemeClr val="bg1"/>
                </a:solidFill>
                <a:latin typeface="Arial" panose="020B0604020202020204" pitchFamily="34" charset="0"/>
                <a:cs typeface="Arial" panose="020B0604020202020204" pitchFamily="34" charset="0"/>
              </a:rPr>
              <a:t> SBT</a:t>
            </a: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Chuẩn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bị</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sau</a:t>
            </a:r>
            <a:r>
              <a:rPr lang="en-US" sz="4000" dirty="0">
                <a:solidFill>
                  <a:schemeClr val="bg1"/>
                </a:solidFill>
                <a:latin typeface="Arial" panose="020B0604020202020204" pitchFamily="34" charset="0"/>
                <a:cs typeface="Arial" panose="020B0604020202020204" pitchFamily="34" charset="0"/>
              </a:rPr>
              <a:t> - </a:t>
            </a:r>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a:solidFill>
                  <a:srgbClr val="FFFFFF"/>
                </a:solidFill>
                <a:latin typeface="Arial" panose="020B0604020202020204" pitchFamily="34" charset="0"/>
                <a:cs typeface="Arial" panose="020B0604020202020204" pitchFamily="34" charset="0"/>
              </a:rPr>
              <a:t>CẢM ƠN SỰ QUAN TÂM VÀ THEO DÕI CỦA CÁC EM!</a:t>
            </a: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249497"/>
          </a:xfrm>
          <a:prstGeom prst="rect">
            <a:avLst/>
          </a:prstGeom>
        </p:spPr>
        <p:txBody>
          <a:bodyPr wrap="square" lIns="0" tIns="0" rIns="0" bIns="0" rtlCol="0" anchor="t">
            <a:spAutoFit/>
          </a:bodyPr>
          <a:lstStyle/>
          <a:p>
            <a:pPr algn="ctr">
              <a:lnSpc>
                <a:spcPct val="150000"/>
              </a:lnSpc>
            </a:pPr>
            <a:r>
              <a:rPr lang="en-US" sz="6400" b="1" spc="96" dirty="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a:solidFill>
                  <a:srgbClr val="C00000"/>
                </a:solidFill>
                <a:latin typeface="Arial" panose="020B0604020202020204" pitchFamily="34" charset="0"/>
                <a:cs typeface="Arial" panose="020B0604020202020204" pitchFamily="34" charset="0"/>
              </a:rPr>
              <a:t>(4 </a:t>
            </a:r>
            <a:r>
              <a:rPr lang="en-US" sz="6400" b="1" spc="96" dirty="0" err="1">
                <a:solidFill>
                  <a:srgbClr val="C00000"/>
                </a:solidFill>
                <a:latin typeface="Arial" panose="020B0604020202020204" pitchFamily="34" charset="0"/>
                <a:cs typeface="Arial" panose="020B0604020202020204" pitchFamily="34" charset="0"/>
              </a:rPr>
              <a:t>Tiết</a:t>
            </a:r>
            <a:r>
              <a:rPr lang="en-US" sz="6400" b="1" spc="96"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213930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a:solidFill>
                  <a:srgbClr val="1B3679"/>
                </a:solidFill>
                <a:latin typeface="Arial" panose="020B0604020202020204" pitchFamily="34" charset="0"/>
                <a:cs typeface="Arial" panose="020B0604020202020204" pitchFamily="34" charset="0"/>
              </a:rPr>
              <a:t>NỘI DUNG BÀI HỌC</a:t>
            </a: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với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mũ</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Nhân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chia </a:t>
            </a:r>
            <a:r>
              <a:rPr lang="en-US" sz="4000" b="1" dirty="0" err="1">
                <a:solidFill>
                  <a:schemeClr val="bg1"/>
                </a:solidFill>
                <a:latin typeface="Arial" panose="020B0604020202020204" pitchFamily="34" charset="0"/>
                <a:cs typeface="Arial" panose="020B0604020202020204" pitchFamily="34" charset="0"/>
              </a:rPr>
              <a:t>hai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a:solidFill>
                  <a:srgbClr val="002060"/>
                </a:solidFill>
                <a:latin typeface="Arial" panose="020B0604020202020204" pitchFamily="34" charset="0"/>
                <a:cs typeface="Arial" panose="020B0604020202020204" pitchFamily="34" charset="0"/>
              </a:rPr>
              <a:t>Lũy</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thừa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với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mũ</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tự</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a:latin typeface="Arial" panose="020B0604020202020204" pitchFamily="34" charset="0"/>
                <a:cs typeface="Arial" panose="020B0604020202020204" pitchFamily="34" charset="0"/>
              </a:rPr>
              <a:t>5. 5. 5</a:t>
            </a: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2</a:t>
            </a: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4</a:t>
            </a: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5</a:t>
            </a: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3</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HĐ2:</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Thực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-8</a:t>
            </a: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0,25</a:t>
            </a: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HĐ3:</a:t>
            </a: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HĐ2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(-2)</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(-0,5).(-0,5) = (-0,5)</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a:solidFill>
                      <a:srgbClr val="002060"/>
                    </a:solidFill>
                    <a:latin typeface="Arial" panose="020B0604020202020204" pitchFamily="34" charset="0"/>
                    <a:cs typeface="Arial" panose="020B0604020202020204" pitchFamily="34" charset="0"/>
                  </a:rPr>
                  <a:t>, n &gt; 1)</a:t>
                </a: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 </a:t>
            </a:r>
            <a:r>
              <a:rPr lang="en-US" sz="3600" dirty="0" err="1">
                <a:solidFill>
                  <a:srgbClr val="002060"/>
                </a:solidFill>
                <a:latin typeface="Arial" panose="020B0604020202020204" pitchFamily="34" charset="0"/>
                <a:cs typeface="Arial" panose="020B0604020202020204" pitchFamily="34" charset="0"/>
              </a:rPr>
              <a:t>thừa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số</a:t>
            </a:r>
            <a:r>
              <a:rPr lang="en-US" sz="3600" dirty="0">
                <a:solidFill>
                  <a:srgbClr val="002060"/>
                </a:solidFill>
                <a:latin typeface="Arial" panose="020B0604020202020204" pitchFamily="34" charset="0"/>
                <a:cs typeface="Arial" panose="020B0604020202020204" pitchFamily="34" charset="0"/>
              </a:rPr>
              <a:t> x</a:t>
            </a: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Cách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x</a:t>
                </a:r>
                <a:r>
                  <a:rPr lang="pt-B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Định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Ví</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dụ</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 (-3). (-3). (-3) = -27           </a:t>
                </a:r>
              </a:p>
              <a:p>
                <a:pPr>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Luyện</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tập</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b) (0,7)</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1516</Words>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vt:lpstr>
      <vt:lpstr>Cambria Math</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2023-09-17T16:15:43Z</dcterms:modified>
  <dc:identifier>DAFCm-7J2_Y</dc:identifier>
</cp:coreProperties>
</file>