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304" r:id="rId3"/>
    <p:sldId id="302" r:id="rId4"/>
    <p:sldId id="292" r:id="rId5"/>
    <p:sldId id="365" r:id="rId6"/>
    <p:sldId id="366" r:id="rId7"/>
    <p:sldId id="301" r:id="rId8"/>
    <p:sldId id="306" r:id="rId9"/>
    <p:sldId id="333" r:id="rId10"/>
    <p:sldId id="352" r:id="rId11"/>
    <p:sldId id="353" r:id="rId12"/>
    <p:sldId id="354" r:id="rId13"/>
    <p:sldId id="359" r:id="rId14"/>
    <p:sldId id="355" r:id="rId15"/>
    <p:sldId id="356" r:id="rId16"/>
    <p:sldId id="357" r:id="rId17"/>
    <p:sldId id="360" r:id="rId18"/>
    <p:sldId id="361" r:id="rId19"/>
    <p:sldId id="362" r:id="rId20"/>
    <p:sldId id="363" r:id="rId21"/>
    <p:sldId id="364" r:id="rId22"/>
    <p:sldId id="315" r:id="rId23"/>
    <p:sldId id="332" r:id="rId24"/>
    <p:sldId id="331" r:id="rId25"/>
    <p:sldId id="328" r:id="rId26"/>
    <p:sldId id="329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37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</a:t>
            </a:r>
            <a:r>
              <a:rPr lang="en-US" sz="1800" b="1" dirty="0" smtClean="0">
                <a:solidFill>
                  <a:schemeClr val="bg1"/>
                </a:solidFill>
              </a:rPr>
              <a:t>4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1171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4</a:t>
            </a:r>
            <a:r>
              <a:rPr lang="en-US" sz="4400" b="1" dirty="0" smtClean="0">
                <a:solidFill>
                  <a:srgbClr val="0070C0"/>
                </a:solidFill>
              </a:rPr>
              <a:t>: Community Services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33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390" y="416459"/>
            <a:ext cx="11651810" cy="62469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Complete the –</a:t>
            </a:r>
            <a:r>
              <a:rPr lang="en-US" sz="3600" b="1" dirty="0" err="1" smtClean="0">
                <a:solidFill>
                  <a:srgbClr val="0070C0"/>
                </a:solidFill>
              </a:rPr>
              <a:t>ed</a:t>
            </a:r>
            <a:r>
              <a:rPr lang="en-US" sz="3600" b="1" dirty="0" smtClean="0">
                <a:solidFill>
                  <a:srgbClr val="0070C0"/>
                </a:solidFill>
              </a:rPr>
              <a:t> pronunciation rules with </a:t>
            </a:r>
            <a:r>
              <a:rPr lang="en-US" sz="3600" b="1" dirty="0" smtClean="0">
                <a:solidFill>
                  <a:srgbClr val="FF0000"/>
                </a:solidFill>
              </a:rPr>
              <a:t>/t/</a:t>
            </a:r>
            <a:r>
              <a:rPr lang="en-US" sz="3600" b="1" dirty="0" smtClean="0">
                <a:solidFill>
                  <a:srgbClr val="0070C0"/>
                </a:solidFill>
              </a:rPr>
              <a:t>, </a:t>
            </a:r>
            <a:r>
              <a:rPr lang="en-US" sz="3600" b="1" dirty="0" smtClean="0">
                <a:solidFill>
                  <a:srgbClr val="FF0000"/>
                </a:solidFill>
              </a:rPr>
              <a:t>/id/</a:t>
            </a:r>
            <a:r>
              <a:rPr lang="en-US" sz="3600" b="1" dirty="0" smtClean="0">
                <a:solidFill>
                  <a:srgbClr val="0070C0"/>
                </a:solidFill>
              </a:rPr>
              <a:t>, or </a:t>
            </a:r>
            <a:r>
              <a:rPr lang="en-US" sz="3600" b="1" dirty="0" smtClean="0">
                <a:solidFill>
                  <a:srgbClr val="FF0000"/>
                </a:solidFill>
              </a:rPr>
              <a:t>/d/</a:t>
            </a:r>
            <a:r>
              <a:rPr lang="en-US" sz="3600" b="1" dirty="0" smtClean="0">
                <a:solidFill>
                  <a:srgbClr val="0070C0"/>
                </a:solidFill>
              </a:rPr>
              <a:t>: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390" y="1321806"/>
            <a:ext cx="11651810" cy="50246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600" dirty="0" smtClean="0">
                <a:solidFill>
                  <a:srgbClr val="0070C0"/>
                </a:solidFill>
              </a:rPr>
              <a:t> If the verb before ‘</a:t>
            </a:r>
            <a:r>
              <a:rPr lang="en-US" sz="3600" dirty="0" err="1" smtClean="0">
                <a:solidFill>
                  <a:srgbClr val="0070C0"/>
                </a:solidFill>
              </a:rPr>
              <a:t>ed</a:t>
            </a:r>
            <a:r>
              <a:rPr lang="en-US" sz="3600" dirty="0" smtClean="0">
                <a:solidFill>
                  <a:srgbClr val="0070C0"/>
                </a:solidFill>
              </a:rPr>
              <a:t>’ ends in the sounds </a:t>
            </a:r>
            <a:r>
              <a:rPr lang="en-US" sz="3600" b="1" dirty="0" smtClean="0">
                <a:solidFill>
                  <a:srgbClr val="0070C0"/>
                </a:solidFill>
              </a:rPr>
              <a:t>‘t’ or ‘d’, </a:t>
            </a:r>
            <a:r>
              <a:rPr lang="en-US" sz="3600" dirty="0" smtClean="0">
                <a:solidFill>
                  <a:srgbClr val="0070C0"/>
                </a:solidFill>
              </a:rPr>
              <a:t>then ‘</a:t>
            </a:r>
            <a:r>
              <a:rPr lang="en-US" sz="3600" dirty="0" err="1" smtClean="0">
                <a:solidFill>
                  <a:srgbClr val="0070C0"/>
                </a:solidFill>
              </a:rPr>
              <a:t>ed</a:t>
            </a:r>
            <a:r>
              <a:rPr lang="en-US" sz="3600" dirty="0" smtClean="0">
                <a:solidFill>
                  <a:srgbClr val="0070C0"/>
                </a:solidFill>
              </a:rPr>
              <a:t>’ is pronounced ……………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Ex: wan</a:t>
            </a:r>
            <a:r>
              <a:rPr lang="en-US" sz="3600" dirty="0" smtClean="0">
                <a:solidFill>
                  <a:srgbClr val="FF0000"/>
                </a:solidFill>
              </a:rPr>
              <a:t>t</a:t>
            </a:r>
            <a:r>
              <a:rPr lang="en-US" sz="3600" dirty="0" smtClean="0">
                <a:solidFill>
                  <a:srgbClr val="0070C0"/>
                </a:solidFill>
              </a:rPr>
              <a:t> – wanted             need – nee</a:t>
            </a:r>
            <a:r>
              <a:rPr lang="en-US" sz="3600" dirty="0" smtClean="0">
                <a:solidFill>
                  <a:srgbClr val="FF0000"/>
                </a:solidFill>
              </a:rPr>
              <a:t>d</a:t>
            </a:r>
            <a:r>
              <a:rPr lang="en-US" sz="3600" dirty="0" smtClean="0">
                <a:solidFill>
                  <a:srgbClr val="0070C0"/>
                </a:solidFill>
              </a:rPr>
              <a:t>ed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2. If </a:t>
            </a:r>
            <a:r>
              <a:rPr lang="en-US" sz="3600" dirty="0">
                <a:solidFill>
                  <a:srgbClr val="0070C0"/>
                </a:solidFill>
              </a:rPr>
              <a:t>the word before '</a:t>
            </a:r>
            <a:r>
              <a:rPr lang="en-US" sz="3600" dirty="0" err="1">
                <a:solidFill>
                  <a:srgbClr val="0070C0"/>
                </a:solidFill>
              </a:rPr>
              <a:t>ed</a:t>
            </a:r>
            <a:r>
              <a:rPr lang="en-US" sz="3600" dirty="0">
                <a:solidFill>
                  <a:srgbClr val="0070C0"/>
                </a:solidFill>
              </a:rPr>
              <a:t>' ends in the sounds </a:t>
            </a:r>
            <a:r>
              <a:rPr lang="en-US" sz="3600" b="1" dirty="0">
                <a:solidFill>
                  <a:srgbClr val="0070C0"/>
                </a:solidFill>
              </a:rPr>
              <a:t>'p', 'f', 's', '</a:t>
            </a:r>
            <a:r>
              <a:rPr lang="en-US" sz="3600" b="1" dirty="0" err="1">
                <a:solidFill>
                  <a:srgbClr val="0070C0"/>
                </a:solidFill>
              </a:rPr>
              <a:t>ch</a:t>
            </a:r>
            <a:r>
              <a:rPr lang="en-US" sz="3600" b="1" dirty="0">
                <a:solidFill>
                  <a:srgbClr val="0070C0"/>
                </a:solidFill>
              </a:rPr>
              <a:t>', '</a:t>
            </a:r>
            <a:r>
              <a:rPr lang="en-US" sz="3600" b="1" dirty="0" err="1">
                <a:solidFill>
                  <a:srgbClr val="0070C0"/>
                </a:solidFill>
              </a:rPr>
              <a:t>sh</a:t>
            </a:r>
            <a:r>
              <a:rPr lang="en-US" sz="3600" b="1" dirty="0">
                <a:solidFill>
                  <a:srgbClr val="0070C0"/>
                </a:solidFill>
              </a:rPr>
              <a:t>', 'k'</a:t>
            </a:r>
            <a:r>
              <a:rPr lang="en-US" sz="3600" dirty="0">
                <a:solidFill>
                  <a:srgbClr val="0070C0"/>
                </a:solidFill>
              </a:rPr>
              <a:t>, then '</a:t>
            </a:r>
            <a:r>
              <a:rPr lang="en-US" sz="3600" dirty="0" err="1">
                <a:solidFill>
                  <a:srgbClr val="0070C0"/>
                </a:solidFill>
              </a:rPr>
              <a:t>ed</a:t>
            </a:r>
            <a:r>
              <a:rPr lang="en-US" sz="3600" dirty="0">
                <a:solidFill>
                  <a:srgbClr val="0070C0"/>
                </a:solidFill>
              </a:rPr>
              <a:t>' is </a:t>
            </a:r>
            <a:r>
              <a:rPr lang="en-US" sz="3600" dirty="0" smtClean="0">
                <a:solidFill>
                  <a:srgbClr val="0070C0"/>
                </a:solidFill>
              </a:rPr>
              <a:t>pronounced …………..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Ex: sto</a:t>
            </a:r>
            <a:r>
              <a:rPr lang="en-US" sz="3600" dirty="0" smtClean="0">
                <a:solidFill>
                  <a:srgbClr val="FF0000"/>
                </a:solidFill>
              </a:rPr>
              <a:t>p</a:t>
            </a:r>
            <a:r>
              <a:rPr lang="en-US" sz="3600" dirty="0" smtClean="0">
                <a:solidFill>
                  <a:srgbClr val="0070C0"/>
                </a:solidFill>
              </a:rPr>
              <a:t> – stopped        lau</a:t>
            </a:r>
            <a:r>
              <a:rPr lang="en-US" sz="3600" dirty="0" smtClean="0">
                <a:solidFill>
                  <a:srgbClr val="FF0000"/>
                </a:solidFill>
              </a:rPr>
              <a:t>gh</a:t>
            </a:r>
            <a:r>
              <a:rPr lang="en-US" sz="3600" dirty="0" smtClean="0">
                <a:solidFill>
                  <a:srgbClr val="0070C0"/>
                </a:solidFill>
              </a:rPr>
              <a:t> – laughed     mi</a:t>
            </a:r>
            <a:r>
              <a:rPr lang="en-US" sz="3600" dirty="0" smtClean="0">
                <a:solidFill>
                  <a:srgbClr val="FF0000"/>
                </a:solidFill>
              </a:rPr>
              <a:t>ss</a:t>
            </a:r>
            <a:r>
              <a:rPr lang="en-US" sz="3600" dirty="0" smtClean="0">
                <a:solidFill>
                  <a:srgbClr val="0070C0"/>
                </a:solidFill>
              </a:rPr>
              <a:t> – missed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     wat</a:t>
            </a:r>
            <a:r>
              <a:rPr lang="en-US" sz="3600" dirty="0" smtClean="0">
                <a:solidFill>
                  <a:srgbClr val="FF0000"/>
                </a:solidFill>
              </a:rPr>
              <a:t>ch</a:t>
            </a:r>
            <a:r>
              <a:rPr lang="en-US" sz="3600" dirty="0" smtClean="0">
                <a:solidFill>
                  <a:srgbClr val="0070C0"/>
                </a:solidFill>
              </a:rPr>
              <a:t> – watched     wa</a:t>
            </a:r>
            <a:r>
              <a:rPr lang="en-US" sz="3600" dirty="0" smtClean="0">
                <a:solidFill>
                  <a:srgbClr val="FF0000"/>
                </a:solidFill>
              </a:rPr>
              <a:t>sh</a:t>
            </a:r>
            <a:r>
              <a:rPr lang="en-US" sz="3600" dirty="0" smtClean="0">
                <a:solidFill>
                  <a:srgbClr val="0070C0"/>
                </a:solidFill>
              </a:rPr>
              <a:t> – washed     coo</a:t>
            </a:r>
            <a:r>
              <a:rPr lang="en-US" sz="3600" dirty="0" smtClean="0">
                <a:solidFill>
                  <a:srgbClr val="FF0000"/>
                </a:solidFill>
              </a:rPr>
              <a:t>k</a:t>
            </a:r>
            <a:r>
              <a:rPr lang="en-US" sz="3600" dirty="0" smtClean="0">
                <a:solidFill>
                  <a:srgbClr val="0070C0"/>
                </a:solidFill>
              </a:rPr>
              <a:t> - cooked     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3. For </a:t>
            </a:r>
            <a:r>
              <a:rPr lang="en-US" sz="3600" dirty="0">
                <a:solidFill>
                  <a:srgbClr val="0070C0"/>
                </a:solidFill>
              </a:rPr>
              <a:t>all other words, '</a:t>
            </a:r>
            <a:r>
              <a:rPr lang="en-US" sz="3600" dirty="0" err="1">
                <a:solidFill>
                  <a:srgbClr val="0070C0"/>
                </a:solidFill>
              </a:rPr>
              <a:t>ed</a:t>
            </a:r>
            <a:r>
              <a:rPr lang="en-US" sz="3600" dirty="0">
                <a:solidFill>
                  <a:srgbClr val="0070C0"/>
                </a:solidFill>
              </a:rPr>
              <a:t>' is pronounced </a:t>
            </a:r>
            <a:r>
              <a:rPr lang="en-US" sz="3600" dirty="0" smtClean="0">
                <a:solidFill>
                  <a:srgbClr val="0070C0"/>
                </a:solidFill>
              </a:rPr>
              <a:t>…………….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Ex: clea</a:t>
            </a:r>
            <a:r>
              <a:rPr lang="en-US" sz="3600" dirty="0" smtClean="0">
                <a:solidFill>
                  <a:srgbClr val="FF0000"/>
                </a:solidFill>
              </a:rPr>
              <a:t>n</a:t>
            </a:r>
            <a:r>
              <a:rPr lang="en-US" sz="3600" dirty="0" smtClean="0">
                <a:solidFill>
                  <a:srgbClr val="0070C0"/>
                </a:solidFill>
              </a:rPr>
              <a:t> – cleaned      organi</a:t>
            </a:r>
            <a:r>
              <a:rPr lang="en-US" sz="3600" dirty="0" smtClean="0">
                <a:solidFill>
                  <a:srgbClr val="FF0000"/>
                </a:solidFill>
              </a:rPr>
              <a:t>z</a:t>
            </a:r>
            <a:r>
              <a:rPr lang="en-US" sz="3600" dirty="0" smtClean="0">
                <a:solidFill>
                  <a:srgbClr val="0070C0"/>
                </a:solidFill>
              </a:rPr>
              <a:t>e – organized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4760" y="1792587"/>
            <a:ext cx="88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/id/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7137" y="3404103"/>
            <a:ext cx="78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/t/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2028" y="5042779"/>
            <a:ext cx="860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/d/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1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90" y="591635"/>
            <a:ext cx="10258425" cy="2524125"/>
          </a:xfrm>
          <a:prstGeom prst="rect">
            <a:avLst/>
          </a:prstGeom>
        </p:spPr>
      </p:pic>
      <p:pic>
        <p:nvPicPr>
          <p:cNvPr id="3" name="CD1-TRACK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5590" y="407407"/>
            <a:ext cx="671592" cy="6715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5911913" y="1901228"/>
            <a:ext cx="1321806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85584" y="2335794"/>
            <a:ext cx="1674891" cy="1810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85584" y="2788467"/>
            <a:ext cx="1258432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90" y="4098060"/>
            <a:ext cx="5943600" cy="10382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018922" y="3115760"/>
            <a:ext cx="4608214" cy="623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Listen again and repeat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5040" y="4231387"/>
            <a:ext cx="3540550" cy="22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3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9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027" y="2833735"/>
            <a:ext cx="3237288" cy="3625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412"/>
            <a:ext cx="12035828" cy="2777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69" y="4025129"/>
            <a:ext cx="7074158" cy="183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506994" y="4374473"/>
            <a:ext cx="4662535" cy="1231271"/>
          </a:xfrm>
          <a:prstGeom prst="wedgeRoundRectCallout">
            <a:avLst>
              <a:gd name="adj1" fmla="val -2969"/>
              <a:gd name="adj2" fmla="val 6470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What did you do to help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our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community?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5939073" y="5219323"/>
            <a:ext cx="6174464" cy="810285"/>
          </a:xfrm>
          <a:prstGeom prst="wedgeRoundRectCallout">
            <a:avLst>
              <a:gd name="adj1" fmla="val -40334"/>
              <a:gd name="adj2" fmla="val 8372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70C0"/>
                </a:solidFill>
              </a:rPr>
              <a:t>I recycled paper three days ago.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484" y="383121"/>
            <a:ext cx="6134100" cy="326707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939073" y="3819949"/>
            <a:ext cx="5667470" cy="779211"/>
          </a:xfrm>
          <a:prstGeom prst="wedgeRoundRectCallout">
            <a:avLst>
              <a:gd name="adj1" fmla="val -40482"/>
              <a:gd name="adj2" fmla="val 8225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70C0"/>
                </a:solidFill>
              </a:rPr>
              <a:t>Last week, I recycled bottles.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458" y="360252"/>
            <a:ext cx="6181725" cy="32766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71192" y="4321709"/>
            <a:ext cx="4870764" cy="1312752"/>
          </a:xfrm>
          <a:prstGeom prst="wedgeRoundRectCallout">
            <a:avLst>
              <a:gd name="adj1" fmla="val -2617"/>
              <a:gd name="adj2" fmla="val 7077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79646">
                    <a:lumMod val="75000"/>
                  </a:srgbClr>
                </a:solidFill>
              </a:rPr>
              <a:t>What did you do to help our community?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047715" y="3945990"/>
            <a:ext cx="5758004" cy="751438"/>
          </a:xfrm>
          <a:prstGeom prst="wedgeRoundRectCallout">
            <a:avLst>
              <a:gd name="adj1" fmla="val -40015"/>
              <a:gd name="adj2" fmla="val 7936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70C0"/>
                </a:solidFill>
              </a:rPr>
              <a:t>Last week, I planted trees.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061295" y="5169528"/>
            <a:ext cx="5730843" cy="706171"/>
          </a:xfrm>
          <a:prstGeom prst="wedgeRoundRectCallout">
            <a:avLst>
              <a:gd name="adj1" fmla="val -40422"/>
              <a:gd name="adj2" fmla="val 8301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70C0"/>
                </a:solidFill>
              </a:rPr>
              <a:t>I planted flowers yesterday.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450" y="328754"/>
            <a:ext cx="7620000" cy="30861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25513" y="4182701"/>
            <a:ext cx="4336610" cy="1321806"/>
          </a:xfrm>
          <a:prstGeom prst="wedgeRoundRectCallout">
            <a:avLst>
              <a:gd name="adj1" fmla="val -582"/>
              <a:gd name="adj2" fmla="val 7003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79646">
                    <a:lumMod val="75000"/>
                  </a:srgbClr>
                </a:solidFill>
              </a:rPr>
              <a:t>What did you do to help our community?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106154" y="3576119"/>
            <a:ext cx="6609030" cy="597529"/>
          </a:xfrm>
          <a:prstGeom prst="wedgeRoundRectCallout">
            <a:avLst>
              <a:gd name="adj1" fmla="val -37819"/>
              <a:gd name="adj2" fmla="val 821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Two weeks ago, I donated old clothes.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124261" y="4540313"/>
            <a:ext cx="6590923" cy="597528"/>
          </a:xfrm>
          <a:prstGeom prst="wedgeRoundRectCallout">
            <a:avLst>
              <a:gd name="adj1" fmla="val -39652"/>
              <a:gd name="adj2" fmla="val 8371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Last month, I donated old books.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106154" y="5504507"/>
            <a:ext cx="6609030" cy="588475"/>
          </a:xfrm>
          <a:prstGeom prst="wedgeRoundRectCallout">
            <a:avLst>
              <a:gd name="adj1" fmla="val -40422"/>
              <a:gd name="adj2" fmla="val 886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70C0"/>
                </a:solidFill>
              </a:rPr>
              <a:t>I donated food yesterday.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4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61727" y="4436198"/>
            <a:ext cx="4436197" cy="1330859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79646">
                    <a:lumMod val="75000"/>
                  </a:srgbClr>
                </a:solidFill>
              </a:rPr>
              <a:t>What did you do to help our </a:t>
            </a:r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</a:rPr>
              <a:t>community</a:t>
            </a:r>
            <a:r>
              <a:rPr lang="en-US" sz="3600" dirty="0">
                <a:solidFill>
                  <a:srgbClr val="F79646">
                    <a:lumMod val="75000"/>
                  </a:srgbClr>
                </a:solidFill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254" y="351151"/>
            <a:ext cx="7724775" cy="309562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413972" y="3675375"/>
            <a:ext cx="6545656" cy="950946"/>
          </a:xfrm>
          <a:prstGeom prst="wedgeRoundRectCallout">
            <a:avLst>
              <a:gd name="adj1" fmla="val -36739"/>
              <a:gd name="adj2" fmla="val 656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I cleaned up the park near my house yesterday.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5413972" y="4879818"/>
            <a:ext cx="6539620" cy="633742"/>
          </a:xfrm>
          <a:prstGeom prst="wedgeRoundRectCallout">
            <a:avLst>
              <a:gd name="adj1" fmla="val -38969"/>
              <a:gd name="adj2" fmla="val 7964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I cleaned up streets 2 days ago.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413972" y="5767057"/>
            <a:ext cx="6636190" cy="606583"/>
          </a:xfrm>
          <a:prstGeom prst="wedgeRoundRectCallout">
            <a:avLst>
              <a:gd name="adj1" fmla="val -37658"/>
              <a:gd name="adj2" fmla="val 8190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70C0"/>
                </a:solidFill>
              </a:rPr>
              <a:t>I cleaned up the local beach last week.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32" y="458426"/>
            <a:ext cx="11287125" cy="150495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52201" y="3095060"/>
            <a:ext cx="4853130" cy="1504101"/>
          </a:xfrm>
          <a:prstGeom prst="wedgeRoundRectCallout">
            <a:avLst>
              <a:gd name="adj1" fmla="val -1647"/>
              <a:gd name="adj2" fmla="val 793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79646">
                    <a:lumMod val="75000"/>
                  </a:srgbClr>
                </a:solidFill>
              </a:rPr>
              <a:t>What did you do to help our community?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400800" y="1963376"/>
            <a:ext cx="4517679" cy="1502875"/>
          </a:xfrm>
          <a:prstGeom prst="wedgeRoundRectCallout">
            <a:avLst>
              <a:gd name="adj1" fmla="val -41411"/>
              <a:gd name="adj2" fmla="val 7816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70C0"/>
                </a:solidFill>
              </a:rPr>
              <a:t>Last month, I donated my old books.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400800" y="4227968"/>
            <a:ext cx="5456457" cy="1656784"/>
          </a:xfrm>
          <a:prstGeom prst="wedgeRoundRectCallout">
            <a:avLst>
              <a:gd name="adj1" fmla="val -40412"/>
              <a:gd name="adj2" fmla="val 7452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70C0"/>
                </a:solidFill>
              </a:rPr>
              <a:t>Last summer, I volunteered at the local hospital.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" y="1082355"/>
            <a:ext cx="12188251" cy="469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687" y="419877"/>
            <a:ext cx="9466913" cy="6589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Fill in the table with details about what you </a:t>
            </a:r>
            <a:r>
              <a:rPr lang="en-US" sz="3600" b="1" dirty="0" smtClean="0">
                <a:solidFill>
                  <a:srgbClr val="0070C0"/>
                </a:solidFill>
              </a:rPr>
              <a:t>did: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87" y="1078811"/>
            <a:ext cx="9466913" cy="5293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20074" y="3816220"/>
            <a:ext cx="567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We planted  flowers in the park.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0074" y="4651311"/>
            <a:ext cx="567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We donated old clothes.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0074" y="5486402"/>
            <a:ext cx="6195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We volunteered at the soup kitchen.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6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430" y="1572340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382430" y="5596513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2430" y="2660987"/>
            <a:ext cx="3949636" cy="8056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59" y="3985234"/>
            <a:ext cx="4053756" cy="826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239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5069" y="419877"/>
            <a:ext cx="10123715" cy="1147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accent1"/>
                </a:solidFill>
              </a:rPr>
              <a:t>Ask </a:t>
            </a:r>
            <a:r>
              <a:rPr lang="en-US" sz="3600" dirty="0">
                <a:solidFill>
                  <a:schemeClr val="accent1"/>
                </a:solidFill>
              </a:rPr>
              <a:t>your partner about what they did and complete the table on the right. Swap roles and repeat.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262" y="1884783"/>
            <a:ext cx="7436970" cy="408680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9249" y="2379306"/>
            <a:ext cx="4152122" cy="1362269"/>
          </a:xfrm>
          <a:prstGeom prst="wedgeRoundRectCallout">
            <a:avLst>
              <a:gd name="adj1" fmla="val 1864"/>
              <a:gd name="adj2" fmla="val 782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F79646">
                    <a:lumMod val="75000"/>
                  </a:srgbClr>
                </a:solidFill>
              </a:rPr>
              <a:t>What did you do </a:t>
            </a:r>
            <a:r>
              <a:rPr lang="en-US" sz="3200" dirty="0" smtClean="0">
                <a:solidFill>
                  <a:srgbClr val="F79646">
                    <a:lumMod val="75000"/>
                  </a:srgbClr>
                </a:solidFill>
              </a:rPr>
              <a:t>to help our community?</a:t>
            </a:r>
            <a:endParaRPr lang="en-US" sz="3200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79918" y="4376057"/>
            <a:ext cx="4161453" cy="1352939"/>
          </a:xfrm>
          <a:prstGeom prst="wedgeRoundRectCallout">
            <a:avLst>
              <a:gd name="adj1" fmla="val -878"/>
              <a:gd name="adj2" fmla="val 7629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accent1"/>
                </a:solidFill>
              </a:rPr>
              <a:t>We donated old books yesterday.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5869" y="3303037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They donated old books.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03" y="410642"/>
            <a:ext cx="5892769" cy="78958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71803" y="1763486"/>
            <a:ext cx="10711543" cy="3778898"/>
          </a:xfrm>
          <a:prstGeom prst="wedgeRoundRectCallout">
            <a:avLst>
              <a:gd name="adj1" fmla="val -798"/>
              <a:gd name="adj2" fmla="val 6278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70C0"/>
                </a:solidFill>
              </a:rPr>
              <a:t>Let’s talk about what we did to help our community.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Yesterday, we cleaned up the local beach. We planted flowers in the park last week. Two weeks ago, we donated old clothes to the poor children in the </a:t>
            </a:r>
            <a:r>
              <a:rPr lang="en-US" sz="3600" dirty="0">
                <a:solidFill>
                  <a:srgbClr val="0070C0"/>
                </a:solidFill>
              </a:rPr>
              <a:t>area. We volunteered at the soup </a:t>
            </a:r>
            <a:r>
              <a:rPr lang="en-US" sz="3600" dirty="0" smtClean="0">
                <a:solidFill>
                  <a:srgbClr val="0070C0"/>
                </a:solidFill>
              </a:rPr>
              <a:t>kitchen last month. How about you? What did you do?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8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419053"/>
            <a:ext cx="1036433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about </a:t>
            </a:r>
            <a:r>
              <a:rPr lang="en-US" sz="3600" i="1" dirty="0" smtClean="0">
                <a:solidFill>
                  <a:srgbClr val="0070C0"/>
                </a:solidFill>
              </a:rPr>
              <a:t>what your friends did to help the community, using </a:t>
            </a:r>
            <a:r>
              <a:rPr lang="en-US" sz="3600" i="1" dirty="0">
                <a:solidFill>
                  <a:srgbClr val="0070C0"/>
                </a:solidFill>
              </a:rPr>
              <a:t>the </a:t>
            </a:r>
            <a:r>
              <a:rPr lang="en-US" sz="3600" i="1" dirty="0" smtClean="0">
                <a:solidFill>
                  <a:srgbClr val="0070C0"/>
                </a:solidFill>
              </a:rPr>
              <a:t>words and information </a:t>
            </a:r>
            <a:r>
              <a:rPr lang="en-US" sz="3600" i="1" dirty="0">
                <a:solidFill>
                  <a:srgbClr val="0070C0"/>
                </a:solidFill>
              </a:rPr>
              <a:t>you </a:t>
            </a:r>
            <a:r>
              <a:rPr lang="en-US" sz="3600" i="1" dirty="0" smtClean="0">
                <a:solidFill>
                  <a:srgbClr val="0070C0"/>
                </a:solidFill>
              </a:rPr>
              <a:t>asked in speaking task a. </a:t>
            </a:r>
            <a:r>
              <a:rPr lang="en-US" sz="3600" i="1" dirty="0">
                <a:solidFill>
                  <a:srgbClr val="0070C0"/>
                </a:solidFill>
              </a:rPr>
              <a:t>(about </a:t>
            </a:r>
            <a:r>
              <a:rPr lang="en-US" sz="3600" i="1" dirty="0" smtClean="0">
                <a:solidFill>
                  <a:srgbClr val="0070C0"/>
                </a:solidFill>
              </a:rPr>
              <a:t>50-70 </a:t>
            </a:r>
            <a:r>
              <a:rPr lang="en-US" sz="3600" i="1" dirty="0">
                <a:solidFill>
                  <a:srgbClr val="0070C0"/>
                </a:solidFill>
              </a:rPr>
              <a:t>words) 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Pronunciation: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- practice </a:t>
            </a:r>
            <a:r>
              <a:rPr lang="en-US" sz="3600" dirty="0">
                <a:solidFill>
                  <a:srgbClr val="0070C0"/>
                </a:solidFill>
              </a:rPr>
              <a:t>pronouncing </a:t>
            </a:r>
            <a:r>
              <a:rPr lang="en-US" sz="3600" dirty="0" smtClean="0">
                <a:solidFill>
                  <a:srgbClr val="0070C0"/>
                </a:solidFill>
              </a:rPr>
              <a:t>the ending “</a:t>
            </a:r>
            <a:r>
              <a:rPr lang="en-US" sz="3600" dirty="0" err="1" smtClean="0">
                <a:solidFill>
                  <a:srgbClr val="0070C0"/>
                </a:solidFill>
              </a:rPr>
              <a:t>ed</a:t>
            </a:r>
            <a:r>
              <a:rPr lang="en-US" sz="3600" dirty="0" smtClean="0">
                <a:solidFill>
                  <a:srgbClr val="0070C0"/>
                </a:solidFill>
              </a:rPr>
              <a:t>” of regular verbs in the Simple Past tense.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Speaking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&amp; Writing: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dirty="0" smtClean="0">
                <a:solidFill>
                  <a:srgbClr val="0070C0"/>
                </a:solidFill>
              </a:rPr>
              <a:t>- </a:t>
            </a:r>
            <a:r>
              <a:rPr lang="en-US" sz="3600" dirty="0">
                <a:solidFill>
                  <a:srgbClr val="0070C0"/>
                </a:solidFill>
              </a:rPr>
              <a:t>talk </a:t>
            </a:r>
            <a:r>
              <a:rPr lang="en-US" sz="3600" dirty="0" smtClean="0">
                <a:solidFill>
                  <a:srgbClr val="0070C0"/>
                </a:solidFill>
              </a:rPr>
              <a:t>about what you did to help the community, using the Simple Past tense.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61363"/>
            <a:ext cx="1170654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pronouncing the ending “</a:t>
            </a:r>
            <a:r>
              <a:rPr lang="en-US" sz="3600" i="1" dirty="0" err="1" smtClean="0">
                <a:solidFill>
                  <a:srgbClr val="0070C0"/>
                </a:solidFill>
              </a:rPr>
              <a:t>ed</a:t>
            </a:r>
            <a:r>
              <a:rPr lang="en-US" sz="3600" i="1" dirty="0" smtClean="0">
                <a:solidFill>
                  <a:srgbClr val="0070C0"/>
                </a:solidFill>
              </a:rPr>
              <a:t>” of the verbs in the Simple Past tense.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Practice talking about activities to help the community, using the Simple Past tense.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34 </a:t>
            </a:r>
            <a:r>
              <a:rPr lang="en-US" sz="3600" i="1" dirty="0">
                <a:solidFill>
                  <a:srgbClr val="0070C0"/>
                </a:solidFill>
              </a:rPr>
              <a:t>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Play the consolidation </a:t>
            </a:r>
            <a:r>
              <a:rPr lang="en-US" sz="3600" i="1" dirty="0" smtClean="0">
                <a:solidFill>
                  <a:srgbClr val="0070C0"/>
                </a:solidFill>
              </a:rPr>
              <a:t>games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10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DHA</a:t>
            </a:r>
            <a:r>
              <a:rPr lang="en-US" sz="3600" i="1" dirty="0" smtClean="0">
                <a:solidFill>
                  <a:srgbClr val="0070C0"/>
                </a:solidFill>
              </a:rPr>
              <a:t> App 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Pronounce the ending –</a:t>
            </a:r>
            <a:r>
              <a:rPr lang="en-US" sz="3600" dirty="0" err="1" smtClean="0">
                <a:solidFill>
                  <a:srgbClr val="0070C0"/>
                </a:solidFill>
              </a:rPr>
              <a:t>ed</a:t>
            </a:r>
            <a:r>
              <a:rPr lang="en-US" sz="3600" dirty="0" smtClean="0">
                <a:solidFill>
                  <a:srgbClr val="0070C0"/>
                </a:solidFill>
              </a:rPr>
              <a:t> of regular verbs in the Simple Past tense.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talk about what you did to help the community, using the Simple Past tense. 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amazing		B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fantastic 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exciting	 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horrible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picture		B. morning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money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reuse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suggest		 B. arrive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finish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enjoy</a:t>
            </a: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136233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  <a:endParaRPr lang="en-US" sz="3200" dirty="0" smtClean="0">
              <a:solidFill>
                <a:srgbClr val="0070C0"/>
              </a:solidFill>
            </a:endParaRPr>
          </a:p>
          <a:p>
            <a:r>
              <a:rPr lang="en-US" sz="3200" dirty="0" smtClean="0">
                <a:solidFill>
                  <a:srgbClr val="0070C0"/>
                </a:solidFill>
              </a:rPr>
              <a:t>differently from </a:t>
            </a:r>
            <a:r>
              <a:rPr lang="en-US" sz="3200" dirty="0">
                <a:solidFill>
                  <a:srgbClr val="0070C0"/>
                </a:solidFill>
              </a:rPr>
              <a:t>the </a:t>
            </a:r>
            <a:r>
              <a:rPr lang="en-US" sz="3200" dirty="0" smtClean="0">
                <a:solidFill>
                  <a:srgbClr val="0070C0"/>
                </a:solidFill>
              </a:rPr>
              <a:t>others. 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223879" y="1331491"/>
            <a:ext cx="580919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6666" y="331607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76359" y="5199516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4703" y="159886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/əˈmeɪzɪŋ/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51595" y="160657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/fænˈtæstɪk/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saɪtɪŋ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/ˈhɑrəbl/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/əˈraɪv/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/ˈfɪnɪʃ/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ri:ˈju:z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9216" y="3628408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/ˈpɪktʃər/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01987" y="362692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/ˈmɔrnɪŋ/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/ɪnˈdʒɔɪ/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41773" y="360735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/ˈmʌni/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səˈ</a:t>
            </a:r>
            <a:r>
              <a:rPr lang="en-US" sz="3200" dirty="0" err="1" smtClean="0">
                <a:solidFill>
                  <a:srgbClr val="FF0000"/>
                </a:solidFill>
              </a:rPr>
              <a:t>dʒest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178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dea			B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ch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ldren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k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tten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f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shing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	can</a:t>
            </a:r>
            <a:r>
              <a:rPr lang="en-US" sz="3200" u="sng" dirty="0" smtClean="0">
                <a:latin typeface="+mj-lt"/>
              </a:rPr>
              <a:t>s</a:t>
            </a:r>
            <a:r>
              <a:rPr lang="en-US" sz="3200" dirty="0" smtClean="0">
                <a:latin typeface="+mj-lt"/>
              </a:rPr>
              <a:t>			B. book</a:t>
            </a:r>
            <a:r>
              <a:rPr lang="en-US" sz="3200" u="sng" dirty="0" smtClean="0">
                <a:latin typeface="+mj-lt"/>
              </a:rPr>
              <a:t>s</a:t>
            </a:r>
            <a:r>
              <a:rPr lang="en-US" sz="3200" dirty="0" smtClean="0">
                <a:latin typeface="+mj-lt"/>
              </a:rPr>
              <a:t>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park</a:t>
            </a:r>
            <a:r>
              <a:rPr lang="en-US" sz="3200" u="sng" dirty="0" smtClean="0">
                <a:latin typeface="+mj-lt"/>
              </a:rPr>
              <a:t>s</a:t>
            </a:r>
            <a:r>
              <a:rPr lang="en-US" sz="3200" dirty="0" smtClean="0">
                <a:latin typeface="+mj-lt"/>
              </a:rPr>
              <a:t>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plant</a:t>
            </a:r>
            <a:r>
              <a:rPr lang="en-US" sz="3200" u="sng" dirty="0" smtClean="0">
                <a:latin typeface="+mj-lt"/>
              </a:rPr>
              <a:t>s</a:t>
            </a: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pupp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t		B. tal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nt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kitch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n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dinn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r</a:t>
            </a:r>
            <a:endParaRPr lang="en-US" sz="3200" u="sng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86382" y="145975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8602" y="333631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pronounced </a:t>
            </a:r>
            <a:r>
              <a:rPr lang="en-US" sz="3200">
                <a:solidFill>
                  <a:srgbClr val="0070C0"/>
                </a:solidFill>
              </a:rPr>
              <a:t>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532470" y="531746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aɪˈ</a:t>
            </a:r>
            <a:r>
              <a:rPr lang="en-US" sz="3200" smtClean="0">
                <a:solidFill>
                  <a:srgbClr val="FF0000"/>
                </a:solidFill>
              </a:rPr>
              <a:t>di:ə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/ˈtʃɪldrən/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729884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kɪtən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/ˈfɪʃɪŋ/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kæn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z/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bʊks/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/pɑrks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/plænts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72330" y="561802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pʌpɪt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5" y="570915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/ˈtælənt/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85394" y="560912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/ˈkɪtʃən/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40317" y="565303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/ˈdɪnər/</a:t>
            </a:r>
          </a:p>
        </p:txBody>
      </p:sp>
    </p:spTree>
    <p:extLst>
      <p:ext uri="{BB962C8B-B14F-4D97-AF65-F5344CB8AC3E}">
        <p14:creationId xmlns:p14="http://schemas.microsoft.com/office/powerpoint/2010/main" val="351301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90107" y="610511"/>
            <a:ext cx="73785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 smtClean="0">
                <a:solidFill>
                  <a:srgbClr val="0070C0"/>
                </a:solidFill>
              </a:rPr>
              <a:t>Match a verb with an appropriate noun to make a correct verb phrase:</a:t>
            </a:r>
            <a:endParaRPr lang="en-US" sz="3000" b="1" i="1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61271" y="1991762"/>
            <a:ext cx="2661719" cy="42822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VERBS </a:t>
            </a:r>
          </a:p>
          <a:p>
            <a:pPr marL="342900" indent="-342900">
              <a:buAutoNum type="arabicPeriod"/>
            </a:pPr>
            <a:r>
              <a:rPr lang="en-US" sz="3600" dirty="0" smtClean="0"/>
              <a:t>Clean up</a:t>
            </a:r>
          </a:p>
          <a:p>
            <a:pPr marL="342900" indent="-342900">
              <a:buAutoNum type="arabicPeriod"/>
            </a:pPr>
            <a:r>
              <a:rPr lang="en-US" sz="3600" dirty="0" smtClean="0"/>
              <a:t>Bake  </a:t>
            </a:r>
          </a:p>
          <a:p>
            <a:pPr marL="342900" indent="-342900">
              <a:buAutoNum type="arabicPeriod"/>
            </a:pPr>
            <a:r>
              <a:rPr lang="en-US" sz="3600" dirty="0" smtClean="0"/>
              <a:t>Plant </a:t>
            </a:r>
          </a:p>
          <a:p>
            <a:pPr marL="342900" indent="-342900">
              <a:buAutoNum type="arabicPeriod"/>
            </a:pPr>
            <a:r>
              <a:rPr lang="en-US" sz="3600" dirty="0" smtClean="0"/>
              <a:t>Donate</a:t>
            </a:r>
          </a:p>
          <a:p>
            <a:pPr marL="342900" indent="-342900">
              <a:buAutoNum type="arabicPeriod"/>
            </a:pPr>
            <a:r>
              <a:rPr lang="en-US" sz="3600" dirty="0" smtClean="0"/>
              <a:t>Raise </a:t>
            </a:r>
          </a:p>
          <a:p>
            <a:pPr marL="342900" indent="-342900">
              <a:buAutoNum type="arabicPeriod"/>
            </a:pPr>
            <a:r>
              <a:rPr lang="en-US" sz="3600" dirty="0" smtClean="0"/>
              <a:t>Recycle</a:t>
            </a:r>
          </a:p>
          <a:p>
            <a:pPr marL="342900" indent="-342900">
              <a:buAutoNum type="arabicPeriod"/>
            </a:pPr>
            <a:r>
              <a:rPr lang="en-US" sz="3600" dirty="0" smtClean="0"/>
              <a:t>Wash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066638" y="1991761"/>
            <a:ext cx="2725093" cy="42822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NOUNS </a:t>
            </a:r>
          </a:p>
          <a:p>
            <a:pPr marL="342900" indent="-342900">
              <a:buAutoNum type="alphaLcPeriod"/>
            </a:pPr>
            <a:r>
              <a:rPr lang="en-US" sz="3600" dirty="0" smtClean="0"/>
              <a:t>money</a:t>
            </a:r>
          </a:p>
          <a:p>
            <a:pPr marL="342900" indent="-342900">
              <a:buAutoNum type="alphaLcPeriod"/>
            </a:pPr>
            <a:r>
              <a:rPr lang="en-US" sz="3600" dirty="0"/>
              <a:t>p</a:t>
            </a:r>
            <a:r>
              <a:rPr lang="en-US" sz="3600" dirty="0" smtClean="0"/>
              <a:t>aper</a:t>
            </a:r>
          </a:p>
          <a:p>
            <a:pPr marL="342900" indent="-342900">
              <a:buAutoNum type="alphaLcPeriod"/>
            </a:pPr>
            <a:r>
              <a:rPr lang="en-US" sz="3600" dirty="0" smtClean="0"/>
              <a:t>beaches</a:t>
            </a:r>
          </a:p>
          <a:p>
            <a:pPr marL="342900" indent="-342900">
              <a:buAutoNum type="alphaLcPeriod"/>
            </a:pPr>
            <a:r>
              <a:rPr lang="en-US" sz="3600" dirty="0"/>
              <a:t>t</a:t>
            </a:r>
            <a:r>
              <a:rPr lang="en-US" sz="3600" dirty="0" smtClean="0"/>
              <a:t>rees</a:t>
            </a:r>
          </a:p>
          <a:p>
            <a:pPr marL="342900" indent="-342900">
              <a:buAutoNum type="alphaLcPeriod"/>
            </a:pPr>
            <a:r>
              <a:rPr lang="en-US" sz="3600" dirty="0" smtClean="0"/>
              <a:t>cars</a:t>
            </a:r>
          </a:p>
          <a:p>
            <a:pPr marL="342900" indent="-342900">
              <a:buAutoNum type="alphaLcPeriod"/>
            </a:pPr>
            <a:r>
              <a:rPr lang="en-US" sz="3600" dirty="0"/>
              <a:t>f</a:t>
            </a:r>
            <a:r>
              <a:rPr lang="en-US" sz="3600" dirty="0" smtClean="0"/>
              <a:t>ood</a:t>
            </a:r>
          </a:p>
          <a:p>
            <a:pPr marL="342900" indent="-342900">
              <a:buAutoNum type="alphaLcPeriod"/>
            </a:pPr>
            <a:r>
              <a:rPr lang="en-US" sz="3600" dirty="0" smtClean="0"/>
              <a:t>Cookies</a:t>
            </a:r>
          </a:p>
          <a:p>
            <a:pPr algn="ctr"/>
            <a:endParaRPr lang="en-US" dirty="0" smtClean="0"/>
          </a:p>
          <a:p>
            <a:pPr marL="342900" indent="-342900" algn="ctr">
              <a:buAutoNum type="alphaLcPeriod"/>
            </a:pP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3821684" y="2884606"/>
            <a:ext cx="4326435" cy="10445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46039" y="3878068"/>
            <a:ext cx="5046787" cy="55813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555729" y="3406905"/>
            <a:ext cx="4603046" cy="2070443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129055" y="2770554"/>
            <a:ext cx="5019064" cy="221534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471984" y="4562274"/>
            <a:ext cx="4676135" cy="866619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35383" y="3328993"/>
            <a:ext cx="5057443" cy="27938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20920" y="4985895"/>
            <a:ext cx="4837855" cy="113693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56" y="904332"/>
            <a:ext cx="5300679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50716" y="5273670"/>
            <a:ext cx="490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Listen again and repeat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87" y="395805"/>
            <a:ext cx="10639425" cy="2847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137" y="3198625"/>
            <a:ext cx="6172200" cy="2028825"/>
          </a:xfrm>
          <a:prstGeom prst="rect">
            <a:avLst/>
          </a:prstGeom>
        </p:spPr>
      </p:pic>
      <p:pic>
        <p:nvPicPr>
          <p:cNvPr id="7" name="CD1-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2188" y="3174952"/>
            <a:ext cx="816982" cy="8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9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4847</TotalTime>
  <Words>792</Words>
  <Application>Microsoft Office PowerPoint</Application>
  <PresentationFormat>Widescreen</PresentationFormat>
  <Paragraphs>128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229</cp:revision>
  <dcterms:created xsi:type="dcterms:W3CDTF">2020-12-08T03:17:05Z</dcterms:created>
  <dcterms:modified xsi:type="dcterms:W3CDTF">2022-07-13T08:22:49Z</dcterms:modified>
</cp:coreProperties>
</file>