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9"/>
  </p:notesMasterIdLst>
  <p:sldIdLst>
    <p:sldId id="256" r:id="rId2"/>
    <p:sldId id="358" r:id="rId3"/>
    <p:sldId id="258" r:id="rId4"/>
    <p:sldId id="342" r:id="rId5"/>
    <p:sldId id="340" r:id="rId6"/>
    <p:sldId id="343" r:id="rId7"/>
    <p:sldId id="351" r:id="rId8"/>
    <p:sldId id="344" r:id="rId9"/>
    <p:sldId id="347" r:id="rId10"/>
    <p:sldId id="352" r:id="rId11"/>
    <p:sldId id="348" r:id="rId12"/>
    <p:sldId id="345" r:id="rId13"/>
    <p:sldId id="353" r:id="rId14"/>
    <p:sldId id="355" r:id="rId15"/>
    <p:sldId id="349" r:id="rId16"/>
    <p:sldId id="356"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57" r:id="rId37"/>
    <p:sldId id="379" r:id="rId38"/>
  </p:sldIdLst>
  <p:sldSz cx="9144000" cy="5143500" type="screen16x9"/>
  <p:notesSz cx="6858000" cy="9144000"/>
  <p:embeddedFontLst>
    <p:embeddedFont>
      <p:font typeface="Bebas Neue" panose="020B0604020202020204" charset="0"/>
      <p:regular r:id="rId40"/>
    </p:embeddedFont>
    <p:embeddedFont>
      <p:font typeface="Merriweather Sans" panose="020B0604020202020204" charset="0"/>
      <p:regular r:id="rId41"/>
      <p:bold r:id="rId42"/>
      <p:italic r:id="rId43"/>
      <p:boldItalic r:id="rId44"/>
    </p:embeddedFont>
    <p:embeddedFont>
      <p:font typeface="Lato" panose="020B0604020202020204" charset="0"/>
      <p:regular r:id="rId45"/>
      <p:bold r:id="rId46"/>
      <p:italic r:id="rId47"/>
      <p:boldItalic r:id="rId48"/>
    </p:embeddedFont>
    <p:embeddedFont>
      <p:font typeface="Cambria Math" panose="02040503050406030204" pitchFamily="18" charset="0"/>
      <p:regular r:id="rId49"/>
    </p:embeddedFont>
    <p:embeddedFont>
      <p:font typeface="Bitter" panose="020B0604020202020204" charset="0"/>
      <p:regular r:id="rId50"/>
      <p:bold r:id="rId51"/>
      <p:italic r:id="rId52"/>
      <p:boldItalic r:id="rId53"/>
    </p:embeddedFont>
    <p:embeddedFont>
      <p:font typeface=".VnTime" panose="020B720000000000000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322"/>
    <a:srgbClr val="00FF00"/>
    <a:srgbClr val="0000FF"/>
    <a:srgbClr val="CC3300"/>
    <a:srgbClr val="9900FF"/>
    <a:srgbClr val="FFFFFF"/>
    <a:srgbClr val="FFFF00"/>
    <a:srgbClr val="006600"/>
    <a:srgbClr val="00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00C633-A73A-4EAD-A765-FB22B7F9B17C}" v="133" dt="2021-08-20T15:10:35.338"/>
  </p1510:revLst>
</p1510:revInfo>
</file>

<file path=ppt/tableStyles.xml><?xml version="1.0" encoding="utf-8"?>
<a:tblStyleLst xmlns:a="http://schemas.openxmlformats.org/drawingml/2006/main" def="{61489A7E-F661-4088-BFFD-1A45701C8AD1}">
  <a:tblStyle styleId="{61489A7E-F661-4088-BFFD-1A45701C8A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0965" autoAdjust="0"/>
  </p:normalViewPr>
  <p:slideViewPr>
    <p:cSldViewPr snapToGrid="0">
      <p:cViewPr varScale="1">
        <p:scale>
          <a:sx n="56" d="100"/>
          <a:sy n="56" d="100"/>
        </p:scale>
        <p:origin x="72" y="750"/>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2.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2.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19.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19.wmf"/><Relationship Id="rId4"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002802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6042aa838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6042aa83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948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061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99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201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e5e6172f8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e5e6172f8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86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6042aa838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6042aa838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2527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5feca4b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5feca4b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Mục</a:t>
            </a:r>
            <a:r>
              <a:rPr lang="en-US" baseline="0" dirty="0" smtClean="0"/>
              <a:t> </a:t>
            </a:r>
            <a:r>
              <a:rPr lang="en-US" baseline="0" dirty="0" err="1" smtClean="0"/>
              <a:t>đích</a:t>
            </a:r>
            <a:r>
              <a:rPr lang="en-US" baseline="0" dirty="0" smtClean="0"/>
              <a:t> </a:t>
            </a:r>
            <a:r>
              <a:rPr lang="en-US" baseline="0" dirty="0" err="1" smtClean="0"/>
              <a:t>của</a:t>
            </a:r>
            <a:r>
              <a:rPr lang="en-US" baseline="0" dirty="0" smtClean="0"/>
              <a:t> </a:t>
            </a:r>
            <a:r>
              <a:rPr lang="en-US" baseline="0" dirty="0" err="1" smtClean="0"/>
              <a:t>chuyên</a:t>
            </a:r>
            <a:r>
              <a:rPr lang="en-US" baseline="0" dirty="0" smtClean="0"/>
              <a:t> </a:t>
            </a:r>
            <a:r>
              <a:rPr lang="en-US" baseline="0" dirty="0" err="1" smtClean="0"/>
              <a:t>đề</a:t>
            </a:r>
            <a:r>
              <a:rPr lang="en-US" baseline="0" dirty="0" smtClean="0"/>
              <a:t> </a:t>
            </a:r>
            <a:r>
              <a:rPr lang="en-US" baseline="0" dirty="0" err="1" smtClean="0"/>
              <a:t>này</a:t>
            </a:r>
            <a:r>
              <a:rPr lang="en-US" baseline="0" dirty="0" smtClean="0"/>
              <a:t> </a:t>
            </a:r>
            <a:r>
              <a:rPr lang="en-US" baseline="0" dirty="0" err="1" smtClean="0"/>
              <a:t>là</a:t>
            </a:r>
            <a:r>
              <a:rPr lang="en-US" baseline="0" dirty="0" smtClean="0"/>
              <a:t> </a:t>
            </a:r>
            <a:r>
              <a:rPr lang="en-US" baseline="0" dirty="0" err="1" smtClean="0"/>
              <a:t>chúng</a:t>
            </a:r>
            <a:r>
              <a:rPr lang="en-US" baseline="0" dirty="0" smtClean="0"/>
              <a:t> ta </a:t>
            </a:r>
            <a:r>
              <a:rPr lang="en-US" baseline="0" dirty="0" err="1" smtClean="0"/>
              <a:t>cùng</a:t>
            </a:r>
            <a:r>
              <a:rPr lang="en-US" baseline="0" dirty="0" smtClean="0"/>
              <a:t> </a:t>
            </a:r>
            <a:r>
              <a:rPr lang="en-US" baseline="0" dirty="0" err="1" smtClean="0"/>
              <a:t>trao</a:t>
            </a:r>
            <a:r>
              <a:rPr lang="en-US" baseline="0" dirty="0" smtClean="0"/>
              <a:t> </a:t>
            </a:r>
            <a:r>
              <a:rPr lang="en-US" baseline="0" dirty="0" err="1" smtClean="0"/>
              <a:t>đổi</a:t>
            </a:r>
            <a:r>
              <a:rPr lang="en-US" baseline="0" dirty="0" smtClean="0"/>
              <a:t> </a:t>
            </a:r>
            <a:r>
              <a:rPr lang="en-US" baseline="0" dirty="0" err="1" smtClean="0"/>
              <a:t>kinh</a:t>
            </a:r>
            <a:r>
              <a:rPr lang="en-US" baseline="0" dirty="0" smtClean="0"/>
              <a:t> </a:t>
            </a:r>
            <a:r>
              <a:rPr lang="en-US" baseline="0" dirty="0" err="1" smtClean="0"/>
              <a:t>nghiệm</a:t>
            </a:r>
            <a:r>
              <a:rPr lang="en-US" baseline="0" dirty="0" smtClean="0"/>
              <a:t>: </a:t>
            </a:r>
            <a:r>
              <a:rPr lang="en-US" baseline="0" dirty="0" err="1" smtClean="0"/>
              <a:t>Rèn</a:t>
            </a:r>
            <a:r>
              <a:rPr lang="en-US" baseline="0" dirty="0" smtClean="0"/>
              <a:t> </a:t>
            </a:r>
            <a:r>
              <a:rPr lang="en-US" baseline="0" dirty="0" err="1" smtClean="0"/>
              <a:t>luyện</a:t>
            </a:r>
            <a:r>
              <a:rPr lang="en-US" baseline="0" dirty="0" smtClean="0"/>
              <a:t> HS </a:t>
            </a:r>
            <a:r>
              <a:rPr lang="en-US" baseline="0" dirty="0" err="1" smtClean="0"/>
              <a:t>có</a:t>
            </a:r>
            <a:r>
              <a:rPr lang="en-US" baseline="0" dirty="0" smtClean="0"/>
              <a:t> </a:t>
            </a:r>
            <a:r>
              <a:rPr lang="en-US" baseline="0" dirty="0" err="1" smtClean="0"/>
              <a:t>kĩ</a:t>
            </a:r>
            <a:r>
              <a:rPr lang="en-US" baseline="0" dirty="0" smtClean="0"/>
              <a:t> </a:t>
            </a:r>
            <a:r>
              <a:rPr lang="en-US" baseline="0" dirty="0" err="1" smtClean="0"/>
              <a:t>năng</a:t>
            </a:r>
            <a:r>
              <a:rPr lang="en-US" baseline="0" dirty="0" smtClean="0"/>
              <a:t> </a:t>
            </a:r>
            <a:r>
              <a:rPr lang="en-US" baseline="0" dirty="0" err="1" smtClean="0"/>
              <a:t>tốt</a:t>
            </a:r>
            <a:r>
              <a:rPr lang="en-US" baseline="0" dirty="0" smtClean="0"/>
              <a:t> </a:t>
            </a:r>
            <a:r>
              <a:rPr lang="en-US" baseline="0" dirty="0" err="1" smtClean="0"/>
              <a:t>khi</a:t>
            </a:r>
            <a:r>
              <a:rPr lang="en-US" baseline="0" dirty="0" smtClean="0"/>
              <a:t> </a:t>
            </a:r>
            <a:r>
              <a:rPr lang="en-US" baseline="0" dirty="0" err="1" smtClean="0"/>
              <a:t>làm</a:t>
            </a:r>
            <a:r>
              <a:rPr lang="en-US" baseline="0" dirty="0" smtClean="0"/>
              <a:t> </a:t>
            </a:r>
            <a:r>
              <a:rPr lang="en-US" baseline="0" dirty="0" err="1" smtClean="0"/>
              <a:t>bài</a:t>
            </a:r>
            <a:r>
              <a:rPr lang="en-US" baseline="0" dirty="0" smtClean="0"/>
              <a:t> 1 </a:t>
            </a:r>
            <a:r>
              <a:rPr lang="en-US" baseline="0" dirty="0" err="1" smtClean="0"/>
              <a:t>trong</a:t>
            </a:r>
            <a:r>
              <a:rPr lang="en-US" baseline="0" dirty="0" smtClean="0"/>
              <a:t> </a:t>
            </a:r>
            <a:r>
              <a:rPr lang="en-US" baseline="0" dirty="0" err="1" smtClean="0"/>
              <a:t>đề</a:t>
            </a:r>
            <a:r>
              <a:rPr lang="en-US" baseline="0" dirty="0" smtClean="0"/>
              <a:t> </a:t>
            </a:r>
            <a:r>
              <a:rPr lang="en-US" baseline="0" dirty="0" err="1" smtClean="0"/>
              <a:t>thi</a:t>
            </a:r>
            <a:r>
              <a:rPr lang="en-US" baseline="0" dirty="0" smtClean="0"/>
              <a:t> </a:t>
            </a:r>
            <a:r>
              <a:rPr lang="en-US" baseline="0" dirty="0" err="1" smtClean="0"/>
              <a:t>vào</a:t>
            </a:r>
            <a:r>
              <a:rPr lang="en-US" baseline="0" dirty="0" smtClean="0"/>
              <a:t> </a:t>
            </a:r>
            <a:r>
              <a:rPr lang="en-US" baseline="0" dirty="0" err="1" smtClean="0"/>
              <a:t>lớp</a:t>
            </a:r>
            <a:r>
              <a:rPr lang="en-US" baseline="0" dirty="0" smtClean="0"/>
              <a:t> 10.</a:t>
            </a:r>
            <a:endParaRPr dirty="0"/>
          </a:p>
        </p:txBody>
      </p:sp>
    </p:spTree>
    <p:extLst>
      <p:ext uri="{BB962C8B-B14F-4D97-AF65-F5344CB8AC3E}">
        <p14:creationId xmlns:p14="http://schemas.microsoft.com/office/powerpoint/2010/main" val="247646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70134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5478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201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428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146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60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54503" y="268253"/>
            <a:ext cx="8511300" cy="4594800"/>
            <a:chOff x="254503" y="268253"/>
            <a:chExt cx="8511300" cy="4594800"/>
          </a:xfrm>
        </p:grpSpPr>
        <p:sp>
          <p:nvSpPr>
            <p:cNvPr id="10" name="Google Shape;10;p2"/>
            <p:cNvSpPr/>
            <p:nvPr/>
          </p:nvSpPr>
          <p:spPr>
            <a:xfrm rot="10800000" flipH="1">
              <a:off x="254503" y="268253"/>
              <a:ext cx="8511300" cy="45948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7940200" y="4038225"/>
              <a:ext cx="825900" cy="8211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327775" y="1148463"/>
            <a:ext cx="6488400" cy="1817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5200"/>
              <a:buNone/>
              <a:defRPr sz="5500">
                <a:solidFill>
                  <a:schemeClr val="l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1327800" y="2965875"/>
            <a:ext cx="6488400" cy="6165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1400"/>
              <a:buNone/>
              <a:defRPr sz="3000" b="1">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txBox="1"/>
          <p:nvPr/>
        </p:nvSpPr>
        <p:spPr>
          <a:xfrm>
            <a:off x="7423500" y="280950"/>
            <a:ext cx="1228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latin typeface="Bitter"/>
              <a:ea typeface="Bitter"/>
              <a:cs typeface="Bitter"/>
              <a:sym typeface="Bitter"/>
            </a:endParaRPr>
          </a:p>
        </p:txBody>
      </p:sp>
      <p:sp>
        <p:nvSpPr>
          <p:cNvPr id="15" name="Google Shape;15;p2"/>
          <p:cNvSpPr txBox="1">
            <a:spLocks noGrp="1"/>
          </p:cNvSpPr>
          <p:nvPr>
            <p:ph type="title" idx="2"/>
          </p:nvPr>
        </p:nvSpPr>
        <p:spPr>
          <a:xfrm>
            <a:off x="6829600" y="175525"/>
            <a:ext cx="1995900" cy="6165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2500"/>
              <a:buNone/>
              <a:defRPr sz="1700"/>
            </a:lvl1pPr>
            <a:lvl2pPr lvl="1">
              <a:spcBef>
                <a:spcPts val="0"/>
              </a:spcBef>
              <a:spcAft>
                <a:spcPts val="0"/>
              </a:spcAft>
              <a:buSzPts val="3500"/>
              <a:buNone/>
              <a:defRPr>
                <a:latin typeface="Lato"/>
                <a:ea typeface="Lato"/>
                <a:cs typeface="Lato"/>
                <a:sym typeface="Lato"/>
              </a:defRPr>
            </a:lvl2pPr>
            <a:lvl3pPr lvl="2">
              <a:spcBef>
                <a:spcPts val="0"/>
              </a:spcBef>
              <a:spcAft>
                <a:spcPts val="0"/>
              </a:spcAft>
              <a:buSzPts val="3500"/>
              <a:buNone/>
              <a:defRPr>
                <a:latin typeface="Lato"/>
                <a:ea typeface="Lato"/>
                <a:cs typeface="Lato"/>
                <a:sym typeface="Lato"/>
              </a:defRPr>
            </a:lvl3pPr>
            <a:lvl4pPr lvl="3">
              <a:spcBef>
                <a:spcPts val="0"/>
              </a:spcBef>
              <a:spcAft>
                <a:spcPts val="0"/>
              </a:spcAft>
              <a:buSzPts val="3500"/>
              <a:buNone/>
              <a:defRPr>
                <a:latin typeface="Lato"/>
                <a:ea typeface="Lato"/>
                <a:cs typeface="Lato"/>
                <a:sym typeface="Lato"/>
              </a:defRPr>
            </a:lvl4pPr>
            <a:lvl5pPr lvl="4">
              <a:spcBef>
                <a:spcPts val="0"/>
              </a:spcBef>
              <a:spcAft>
                <a:spcPts val="0"/>
              </a:spcAft>
              <a:buSzPts val="3500"/>
              <a:buNone/>
              <a:defRPr>
                <a:latin typeface="Lato"/>
                <a:ea typeface="Lato"/>
                <a:cs typeface="Lato"/>
                <a:sym typeface="Lato"/>
              </a:defRPr>
            </a:lvl5pPr>
            <a:lvl6pPr lvl="5">
              <a:spcBef>
                <a:spcPts val="0"/>
              </a:spcBef>
              <a:spcAft>
                <a:spcPts val="0"/>
              </a:spcAft>
              <a:buSzPts val="3500"/>
              <a:buNone/>
              <a:defRPr>
                <a:latin typeface="Lato"/>
                <a:ea typeface="Lato"/>
                <a:cs typeface="Lato"/>
                <a:sym typeface="Lato"/>
              </a:defRPr>
            </a:lvl6pPr>
            <a:lvl7pPr lvl="6">
              <a:spcBef>
                <a:spcPts val="0"/>
              </a:spcBef>
              <a:spcAft>
                <a:spcPts val="0"/>
              </a:spcAft>
              <a:buSzPts val="3500"/>
              <a:buNone/>
              <a:defRPr>
                <a:latin typeface="Lato"/>
                <a:ea typeface="Lato"/>
                <a:cs typeface="Lato"/>
                <a:sym typeface="Lato"/>
              </a:defRPr>
            </a:lvl7pPr>
            <a:lvl8pPr lvl="7">
              <a:spcBef>
                <a:spcPts val="0"/>
              </a:spcBef>
              <a:spcAft>
                <a:spcPts val="0"/>
              </a:spcAft>
              <a:buSzPts val="3500"/>
              <a:buNone/>
              <a:defRPr>
                <a:latin typeface="Lato"/>
                <a:ea typeface="Lato"/>
                <a:cs typeface="Lato"/>
                <a:sym typeface="Lato"/>
              </a:defRPr>
            </a:lvl8pPr>
            <a:lvl9pPr lvl="8">
              <a:spcBef>
                <a:spcPts val="0"/>
              </a:spcBef>
              <a:spcAft>
                <a:spcPts val="0"/>
              </a:spcAft>
              <a:buSzPts val="3500"/>
              <a:buNone/>
              <a:defRPr>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2">
    <p:spTree>
      <p:nvGrpSpPr>
        <p:cNvPr id="1" name="Shape 49"/>
        <p:cNvGrpSpPr/>
        <p:nvPr/>
      </p:nvGrpSpPr>
      <p:grpSpPr>
        <a:xfrm>
          <a:off x="0" y="0"/>
          <a:ext cx="0" cy="0"/>
          <a:chOff x="0" y="0"/>
          <a:chExt cx="0" cy="0"/>
        </a:xfrm>
      </p:grpSpPr>
      <p:sp>
        <p:nvSpPr>
          <p:cNvPr id="50" name="Google Shape;50;p13"/>
          <p:cNvSpPr/>
          <p:nvPr/>
        </p:nvSpPr>
        <p:spPr>
          <a:xfrm rot="10800000" flipH="1">
            <a:off x="376575" y="762340"/>
            <a:ext cx="8270780" cy="4048325"/>
          </a:xfrm>
          <a:prstGeom prst="snip1Rect">
            <a:avLst>
              <a:gd name="adj" fmla="val 0"/>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1124737" y="11909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2" hasCustomPrompt="1"/>
          </p:nvPr>
        </p:nvSpPr>
        <p:spPr>
          <a:xfrm>
            <a:off x="4069513" y="1246040"/>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subTitle" idx="1"/>
          </p:nvPr>
        </p:nvSpPr>
        <p:spPr>
          <a:xfrm>
            <a:off x="5379337" y="1168050"/>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 name="Google Shape;54;p13"/>
          <p:cNvSpPr txBox="1">
            <a:spLocks noGrp="1"/>
          </p:cNvSpPr>
          <p:nvPr>
            <p:ph type="title" idx="3"/>
          </p:nvPr>
        </p:nvSpPr>
        <p:spPr>
          <a:xfrm>
            <a:off x="1124737" y="330612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 name="Google Shape;55;p13"/>
          <p:cNvSpPr txBox="1">
            <a:spLocks noGrp="1"/>
          </p:cNvSpPr>
          <p:nvPr>
            <p:ph type="title" idx="4" hasCustomPrompt="1"/>
          </p:nvPr>
        </p:nvSpPr>
        <p:spPr>
          <a:xfrm>
            <a:off x="4069513" y="1957453"/>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a:spLocks noGrp="1"/>
          </p:cNvSpPr>
          <p:nvPr>
            <p:ph type="subTitle" idx="5"/>
          </p:nvPr>
        </p:nvSpPr>
        <p:spPr>
          <a:xfrm>
            <a:off x="5379341" y="3300386"/>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 name="Google Shape;57;p13"/>
          <p:cNvSpPr txBox="1">
            <a:spLocks noGrp="1"/>
          </p:cNvSpPr>
          <p:nvPr>
            <p:ph type="title" idx="6"/>
          </p:nvPr>
        </p:nvSpPr>
        <p:spPr>
          <a:xfrm>
            <a:off x="1124737" y="40111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7" hasCustomPrompt="1"/>
          </p:nvPr>
        </p:nvSpPr>
        <p:spPr>
          <a:xfrm>
            <a:off x="4069513" y="3380378"/>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subTitle" idx="8"/>
          </p:nvPr>
        </p:nvSpPr>
        <p:spPr>
          <a:xfrm>
            <a:off x="5379341" y="4011175"/>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3"/>
          <p:cNvSpPr txBox="1">
            <a:spLocks noGrp="1"/>
          </p:cNvSpPr>
          <p:nvPr>
            <p:ph type="title" idx="9"/>
          </p:nvPr>
        </p:nvSpPr>
        <p:spPr>
          <a:xfrm>
            <a:off x="1124737" y="260107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3"/>
          <p:cNvSpPr txBox="1">
            <a:spLocks noGrp="1"/>
          </p:cNvSpPr>
          <p:nvPr>
            <p:ph type="title" idx="13" hasCustomPrompt="1"/>
          </p:nvPr>
        </p:nvSpPr>
        <p:spPr>
          <a:xfrm>
            <a:off x="4069513" y="4066190"/>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a:spLocks noGrp="1"/>
          </p:cNvSpPr>
          <p:nvPr>
            <p:ph type="subTitle" idx="14"/>
          </p:nvPr>
        </p:nvSpPr>
        <p:spPr>
          <a:xfrm>
            <a:off x="5379341" y="2589614"/>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15"/>
          </p:nvPr>
        </p:nvSpPr>
        <p:spPr>
          <a:xfrm>
            <a:off x="1124737" y="1896025"/>
            <a:ext cx="2640000" cy="644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1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 name="Google Shape;64;p13"/>
          <p:cNvSpPr txBox="1">
            <a:spLocks noGrp="1"/>
          </p:cNvSpPr>
          <p:nvPr>
            <p:ph type="title" idx="16" hasCustomPrompt="1"/>
          </p:nvPr>
        </p:nvSpPr>
        <p:spPr>
          <a:xfrm>
            <a:off x="4069513" y="2668915"/>
            <a:ext cx="1005000" cy="5346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subTitle" idx="17"/>
          </p:nvPr>
        </p:nvSpPr>
        <p:spPr>
          <a:xfrm>
            <a:off x="5379341" y="1878825"/>
            <a:ext cx="2385900" cy="64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title" idx="18"/>
          </p:nvPr>
        </p:nvSpPr>
        <p:spPr>
          <a:xfrm>
            <a:off x="720000" y="445025"/>
            <a:ext cx="7704000" cy="572700"/>
          </a:xfrm>
          <a:prstGeom prst="rect">
            <a:avLst/>
          </a:prstGeom>
          <a:solidFill>
            <a:schemeClr val="accent3"/>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1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3"/>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ctrTitle"/>
          </p:nvPr>
        </p:nvSpPr>
        <p:spPr>
          <a:xfrm>
            <a:off x="2884000" y="721913"/>
            <a:ext cx="3375900" cy="997800"/>
          </a:xfrm>
          <a:prstGeom prst="rect">
            <a:avLst/>
          </a:prstGeom>
          <a:solidFill>
            <a:schemeClr val="accent4"/>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2" name="Google Shape;132;p23"/>
          <p:cNvSpPr txBox="1">
            <a:spLocks noGrp="1"/>
          </p:cNvSpPr>
          <p:nvPr>
            <p:ph type="subTitle" idx="1"/>
          </p:nvPr>
        </p:nvSpPr>
        <p:spPr>
          <a:xfrm>
            <a:off x="2698825" y="1719713"/>
            <a:ext cx="3746400" cy="17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3" name="Google Shape;133;p23"/>
          <p:cNvSpPr txBox="1"/>
          <p:nvPr/>
        </p:nvSpPr>
        <p:spPr>
          <a:xfrm>
            <a:off x="2281500" y="4227900"/>
            <a:ext cx="4581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 sz="1200">
                <a:solidFill>
                  <a:schemeClr val="dk1"/>
                </a:solidFill>
                <a:latin typeface="Lato"/>
                <a:ea typeface="Lato"/>
                <a:cs typeface="Lato"/>
                <a:sym typeface="Lato"/>
              </a:rPr>
              <a:t>CREDITS: This presentation template was created by </a:t>
            </a:r>
            <a:r>
              <a:rPr lang="en" sz="1200">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Lato"/>
                <a:ea typeface="Lato"/>
                <a:cs typeface="Lato"/>
                <a:sym typeface="Lato"/>
              </a:rPr>
              <a:t>, including icons by </a:t>
            </a:r>
            <a:r>
              <a:rPr lang="en" sz="1200">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Lato"/>
                <a:ea typeface="Lato"/>
                <a:cs typeface="Lato"/>
                <a:sym typeface="Lato"/>
              </a:rPr>
              <a:t> and infographics &amp; images by </a:t>
            </a:r>
            <a:r>
              <a:rPr lang="en" sz="1200">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endParaRPr sz="1200">
              <a:solidFill>
                <a:schemeClr val="dk1"/>
              </a:solidFill>
              <a:highlight>
                <a:srgbClr val="DFDEFC"/>
              </a:highlight>
              <a:latin typeface="Lato"/>
              <a:ea typeface="Lato"/>
              <a:cs typeface="Lato"/>
              <a:sym typeface="Lato"/>
            </a:endParaRPr>
          </a:p>
        </p:txBody>
      </p:sp>
    </p:spTree>
    <p:extLst>
      <p:ext uri="{BB962C8B-B14F-4D97-AF65-F5344CB8AC3E}">
        <p14:creationId xmlns:p14="http://schemas.microsoft.com/office/powerpoint/2010/main" val="84188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Merriweather Sans"/>
              <a:buNone/>
              <a:defRPr sz="3000" b="1">
                <a:solidFill>
                  <a:schemeClr val="dk1"/>
                </a:solidFill>
                <a:latin typeface="Merriweather Sans"/>
                <a:ea typeface="Merriweather Sans"/>
                <a:cs typeface="Merriweather Sans"/>
                <a:sym typeface="Merriweather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marL="914400" lvl="1"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8" r:id="rId3"/>
    <p:sldLayoutId id="2147483659" r:id="rId4"/>
    <p:sldLayoutId id="2147483670" r:id="rId5"/>
    <p:sldLayoutId id="2147483671" r:id="rId6"/>
    <p:sldLayoutId id="214748367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8.bin"/><Relationship Id="rId18" Type="http://schemas.openxmlformats.org/officeDocument/2006/relationships/oleObject" Target="../embeddings/oleObject10.bin"/><Relationship Id="rId3" Type="http://schemas.openxmlformats.org/officeDocument/2006/relationships/image" Target="../media/image2.png"/><Relationship Id="rId21" Type="http://schemas.openxmlformats.org/officeDocument/2006/relationships/image" Target="../media/image11.wmf"/><Relationship Id="rId7" Type="http://schemas.openxmlformats.org/officeDocument/2006/relationships/image" Target="../media/image4.wmf"/><Relationship Id="rId12" Type="http://schemas.openxmlformats.org/officeDocument/2006/relationships/image" Target="../media/image7.wmf"/><Relationship Id="rId17" Type="http://schemas.openxmlformats.org/officeDocument/2006/relationships/image" Target="../media/image12.wmf"/><Relationship Id="rId2" Type="http://schemas.openxmlformats.org/officeDocument/2006/relationships/slideLayout" Target="../slideLayouts/slideLayout4.xml"/><Relationship Id="rId16" Type="http://schemas.openxmlformats.org/officeDocument/2006/relationships/image" Target="../media/image9.wmf"/><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3.wmf"/><Relationship Id="rId15" Type="http://schemas.openxmlformats.org/officeDocument/2006/relationships/oleObject" Target="../embeddings/oleObject9.bin"/><Relationship Id="rId10" Type="http://schemas.openxmlformats.org/officeDocument/2006/relationships/image" Target="../media/image6.wmf"/><Relationship Id="rId19"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oleObject" Target="../embeddings/oleObject6.bin"/><Relationship Id="rId14" Type="http://schemas.openxmlformats.org/officeDocument/2006/relationships/image" Target="../media/image8.wmf"/><Relationship Id="rId22"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5.wmf"/><Relationship Id="rId3" Type="http://schemas.openxmlformats.org/officeDocument/2006/relationships/image" Target="../media/image2.png"/><Relationship Id="rId7" Type="http://schemas.openxmlformats.org/officeDocument/2006/relationships/image" Target="../media/image4.wmf"/><Relationship Id="rId12"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14.wmf"/><Relationship Id="rId5" Type="http://schemas.openxmlformats.org/officeDocument/2006/relationships/image" Target="../media/image3.wmf"/><Relationship Id="rId15" Type="http://schemas.openxmlformats.org/officeDocument/2006/relationships/image" Target="../media/image16.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3.wmf"/><Relationship Id="rId1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9.wmf"/><Relationship Id="rId3" Type="http://schemas.openxmlformats.org/officeDocument/2006/relationships/image" Target="../media/image2.png"/><Relationship Id="rId7" Type="http://schemas.openxmlformats.org/officeDocument/2006/relationships/image" Target="../media/image4.wmf"/><Relationship Id="rId12"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18.wmf"/><Relationship Id="rId5" Type="http://schemas.openxmlformats.org/officeDocument/2006/relationships/image" Target="../media/image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17.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9.wmf"/><Relationship Id="rId3" Type="http://schemas.openxmlformats.org/officeDocument/2006/relationships/image" Target="../media/image2.png"/><Relationship Id="rId7" Type="http://schemas.openxmlformats.org/officeDocument/2006/relationships/image" Target="../media/image4.wmf"/><Relationship Id="rId12"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18.wmf"/><Relationship Id="rId5" Type="http://schemas.openxmlformats.org/officeDocument/2006/relationships/image" Target="../media/image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1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2.png"/><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image" Target="../media/image20.wmf"/><Relationship Id="rId5" Type="http://schemas.openxmlformats.org/officeDocument/2006/relationships/image" Target="../media/image3.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1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2.png"/><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33.bin"/><Relationship Id="rId5" Type="http://schemas.openxmlformats.org/officeDocument/2006/relationships/image" Target="../media/image3.wmf"/><Relationship Id="rId4" Type="http://schemas.openxmlformats.org/officeDocument/2006/relationships/oleObject" Target="../embeddings/oleObject32.bin"/><Relationship Id="rId9" Type="http://schemas.openxmlformats.org/officeDocument/2006/relationships/image" Target="../media/image2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19.wmf"/><Relationship Id="rId3" Type="http://schemas.openxmlformats.org/officeDocument/2006/relationships/image" Target="../media/image2.png"/><Relationship Id="rId7" Type="http://schemas.openxmlformats.org/officeDocument/2006/relationships/image" Target="../media/image4.wmf"/><Relationship Id="rId12"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36.bin"/><Relationship Id="rId11" Type="http://schemas.openxmlformats.org/officeDocument/2006/relationships/image" Target="../media/image18.wmf"/><Relationship Id="rId5" Type="http://schemas.openxmlformats.org/officeDocument/2006/relationships/image" Target="../media/image3.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17.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2.png"/><Relationship Id="rId7" Type="http://schemas.openxmlformats.org/officeDocument/2006/relationships/image" Target="../media/image23.wmf"/><Relationship Id="rId12"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41.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24.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48.bin"/><Relationship Id="rId18" Type="http://schemas.openxmlformats.org/officeDocument/2006/relationships/image" Target="../media/image31.wmf"/><Relationship Id="rId3" Type="http://schemas.openxmlformats.org/officeDocument/2006/relationships/image" Target="../media/image2.png"/><Relationship Id="rId7" Type="http://schemas.openxmlformats.org/officeDocument/2006/relationships/image" Target="../media/image26.wmf"/><Relationship Id="rId12" Type="http://schemas.openxmlformats.org/officeDocument/2006/relationships/image" Target="../media/image37.png"/><Relationship Id="rId17" Type="http://schemas.openxmlformats.org/officeDocument/2006/relationships/oleObject" Target="../embeddings/oleObject50.bin"/><Relationship Id="rId2" Type="http://schemas.openxmlformats.org/officeDocument/2006/relationships/slideLayout" Target="../slideLayouts/slideLayout4.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vmlDrawing" Target="../drawings/vmlDrawing10.vml"/><Relationship Id="rId6" Type="http://schemas.openxmlformats.org/officeDocument/2006/relationships/oleObject" Target="../embeddings/oleObject45.bin"/><Relationship Id="rId11" Type="http://schemas.openxmlformats.org/officeDocument/2006/relationships/image" Target="../media/image28.wmf"/><Relationship Id="rId5" Type="http://schemas.openxmlformats.org/officeDocument/2006/relationships/image" Target="../media/image22.wmf"/><Relationship Id="rId15" Type="http://schemas.openxmlformats.org/officeDocument/2006/relationships/oleObject" Target="../embeddings/oleObject49.bin"/><Relationship Id="rId10" Type="http://schemas.openxmlformats.org/officeDocument/2006/relationships/oleObject" Target="../embeddings/oleObject47.bin"/><Relationship Id="rId19" Type="http://schemas.openxmlformats.org/officeDocument/2006/relationships/oleObject" Target="../embeddings/oleObject51.bin"/><Relationship Id="rId4" Type="http://schemas.openxmlformats.org/officeDocument/2006/relationships/oleObject" Target="../embeddings/oleObject44.bin"/><Relationship Id="rId9" Type="http://schemas.openxmlformats.org/officeDocument/2006/relationships/image" Target="../media/image27.wmf"/><Relationship Id="rId14" Type="http://schemas.openxmlformats.org/officeDocument/2006/relationships/image" Target="../media/image29.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oleObject" Target="../embeddings/oleObject56.bin"/><Relationship Id="rId18" Type="http://schemas.openxmlformats.org/officeDocument/2006/relationships/image" Target="../media/image31.wmf"/><Relationship Id="rId3" Type="http://schemas.openxmlformats.org/officeDocument/2006/relationships/image" Target="../media/image2.png"/><Relationship Id="rId7" Type="http://schemas.openxmlformats.org/officeDocument/2006/relationships/image" Target="../media/image26.wmf"/><Relationship Id="rId12" Type="http://schemas.openxmlformats.org/officeDocument/2006/relationships/image" Target="../media/image37.png"/><Relationship Id="rId17" Type="http://schemas.openxmlformats.org/officeDocument/2006/relationships/oleObject" Target="../embeddings/oleObject58.bin"/><Relationship Id="rId2" Type="http://schemas.openxmlformats.org/officeDocument/2006/relationships/slideLayout" Target="../slideLayouts/slideLayout4.xml"/><Relationship Id="rId16" Type="http://schemas.openxmlformats.org/officeDocument/2006/relationships/image" Target="../media/image30.wmf"/><Relationship Id="rId20" Type="http://schemas.openxmlformats.org/officeDocument/2006/relationships/image" Target="../media/image32.wmf"/><Relationship Id="rId1" Type="http://schemas.openxmlformats.org/officeDocument/2006/relationships/vmlDrawing" Target="../drawings/vmlDrawing11.vml"/><Relationship Id="rId6" Type="http://schemas.openxmlformats.org/officeDocument/2006/relationships/oleObject" Target="../embeddings/oleObject53.bin"/><Relationship Id="rId11" Type="http://schemas.openxmlformats.org/officeDocument/2006/relationships/image" Target="../media/image28.wmf"/><Relationship Id="rId5" Type="http://schemas.openxmlformats.org/officeDocument/2006/relationships/image" Target="../media/image22.wmf"/><Relationship Id="rId15" Type="http://schemas.openxmlformats.org/officeDocument/2006/relationships/oleObject" Target="../embeddings/oleObject57.bin"/><Relationship Id="rId10" Type="http://schemas.openxmlformats.org/officeDocument/2006/relationships/oleObject" Target="../embeddings/oleObject55.bin"/><Relationship Id="rId19" Type="http://schemas.openxmlformats.org/officeDocument/2006/relationships/oleObject" Target="../embeddings/oleObject59.bin"/><Relationship Id="rId4" Type="http://schemas.openxmlformats.org/officeDocument/2006/relationships/oleObject" Target="../embeddings/oleObject52.bin"/><Relationship Id="rId9" Type="http://schemas.openxmlformats.org/officeDocument/2006/relationships/image" Target="../media/image27.wmf"/><Relationship Id="rId14" Type="http://schemas.openxmlformats.org/officeDocument/2006/relationships/image" Target="../media/image29.wmf"/></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3.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61.bin"/><Relationship Id="rId5" Type="http://schemas.openxmlformats.org/officeDocument/2006/relationships/image" Target="../media/image22.wmf"/><Relationship Id="rId10" Type="http://schemas.openxmlformats.org/officeDocument/2006/relationships/image" Target="../media/image41.png"/><Relationship Id="rId4" Type="http://schemas.openxmlformats.org/officeDocument/2006/relationships/oleObject" Target="../embeddings/oleObject60.bin"/><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2.png"/><Relationship Id="rId7" Type="http://schemas.openxmlformats.org/officeDocument/2006/relationships/image" Target="../media/image34.wmf"/><Relationship Id="rId12"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63.bin"/><Relationship Id="rId11" Type="http://schemas.openxmlformats.org/officeDocument/2006/relationships/image" Target="../media/image45.png"/><Relationship Id="rId5" Type="http://schemas.openxmlformats.org/officeDocument/2006/relationships/image" Target="../media/image22.wmf"/><Relationship Id="rId10" Type="http://schemas.openxmlformats.org/officeDocument/2006/relationships/image" Target="../media/image44.png"/><Relationship Id="rId4" Type="http://schemas.openxmlformats.org/officeDocument/2006/relationships/oleObject" Target="../embeddings/oleObject62.bin"/><Relationship Id="rId9" Type="http://schemas.openxmlformats.org/officeDocument/2006/relationships/image" Target="../media/image3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36.wmf"/><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66.bin"/><Relationship Id="rId11" Type="http://schemas.openxmlformats.org/officeDocument/2006/relationships/image" Target="../media/image51.png"/><Relationship Id="rId5" Type="http://schemas.openxmlformats.org/officeDocument/2006/relationships/image" Target="../media/image22.wmf"/><Relationship Id="rId10" Type="http://schemas.openxmlformats.org/officeDocument/2006/relationships/image" Target="../media/image50.png"/><Relationship Id="rId4" Type="http://schemas.openxmlformats.org/officeDocument/2006/relationships/oleObject" Target="../embeddings/oleObject65.bin"/><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png"/><Relationship Id="rId7" Type="http://schemas.openxmlformats.org/officeDocument/2006/relationships/image" Target="../media/image37.w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68.bin"/><Relationship Id="rId5" Type="http://schemas.openxmlformats.org/officeDocument/2006/relationships/image" Target="../media/image22.wmf"/><Relationship Id="rId10" Type="http://schemas.openxmlformats.org/officeDocument/2006/relationships/image" Target="../media/image55.png"/><Relationship Id="rId4" Type="http://schemas.openxmlformats.org/officeDocument/2006/relationships/oleObject" Target="../embeddings/oleObject67.bin"/><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56.png"/><Relationship Id="rId5" Type="http://schemas.openxmlformats.org/officeDocument/2006/relationships/image" Target="../media/image22.wmf"/><Relationship Id="rId4" Type="http://schemas.openxmlformats.org/officeDocument/2006/relationships/oleObject" Target="../embeddings/oleObject69.bin"/></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38.png"/><Relationship Id="rId5" Type="http://schemas.openxmlformats.org/officeDocument/2006/relationships/image" Target="../media/image22.wmf"/><Relationship Id="rId4" Type="http://schemas.openxmlformats.org/officeDocument/2006/relationships/oleObject" Target="../embeddings/oleObject70.bin"/></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42.png"/><Relationship Id="rId5" Type="http://schemas.openxmlformats.org/officeDocument/2006/relationships/image" Target="../media/image22.wmf"/><Relationship Id="rId4" Type="http://schemas.openxmlformats.org/officeDocument/2006/relationships/oleObject" Target="../embeddings/oleObject71.bin"/></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59.png"/><Relationship Id="rId5" Type="http://schemas.openxmlformats.org/officeDocument/2006/relationships/image" Target="../media/image22.wmf"/><Relationship Id="rId4" Type="http://schemas.openxmlformats.org/officeDocument/2006/relationships/oleObject" Target="../embeddings/oleObject72.bin"/></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dk2"/>
        </a:solidFill>
        <a:effectLst/>
      </p:bgPr>
    </p:bg>
    <p:spTree>
      <p:nvGrpSpPr>
        <p:cNvPr id="1" name="Shape 143"/>
        <p:cNvGrpSpPr/>
        <p:nvPr/>
      </p:nvGrpSpPr>
      <p:grpSpPr>
        <a:xfrm>
          <a:off x="0" y="0"/>
          <a:ext cx="0" cy="0"/>
          <a:chOff x="0" y="0"/>
          <a:chExt cx="0" cy="0"/>
        </a:xfrm>
      </p:grpSpPr>
      <p:pic>
        <p:nvPicPr>
          <p:cNvPr id="1028" name="Picture 4" descr="https://recmiennam.com/wp-content/uploads/2019/12/hinh-anh-hoa-trang-nguy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77" y="300117"/>
            <a:ext cx="6347909" cy="368593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4;p28"/>
          <p:cNvSpPr txBox="1">
            <a:spLocks/>
          </p:cNvSpPr>
          <p:nvPr/>
        </p:nvSpPr>
        <p:spPr>
          <a:xfrm>
            <a:off x="2369664" y="4158583"/>
            <a:ext cx="4031136" cy="6370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5200"/>
              <a:buFont typeface="Merriweather Sans"/>
              <a:buNone/>
              <a:defRPr sz="5500" b="1" i="0" u="none" strike="noStrike" cap="none">
                <a:solidFill>
                  <a:schemeClr val="lt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2400" b="0" dirty="0" err="1" smtClean="0">
                <a:solidFill>
                  <a:srgbClr val="0000FF"/>
                </a:solidFill>
                <a:latin typeface="Times New Roman" panose="02020603050405020304" pitchFamily="18" charset="0"/>
                <a:cs typeface="Times New Roman" panose="02020603050405020304" pitchFamily="18" charset="0"/>
              </a:rPr>
              <a:t>Nhóm</a:t>
            </a:r>
            <a:r>
              <a:rPr lang="en-US" sz="2400" b="0" dirty="0" smtClean="0">
                <a:solidFill>
                  <a:srgbClr val="0000FF"/>
                </a:solidFill>
                <a:latin typeface="Times New Roman" panose="02020603050405020304" pitchFamily="18" charset="0"/>
                <a:cs typeface="Times New Roman" panose="02020603050405020304" pitchFamily="18" charset="0"/>
              </a:rPr>
              <a:t>: </a:t>
            </a:r>
            <a:r>
              <a:rPr lang="en-US" sz="2400" b="0" dirty="0" err="1" smtClean="0">
                <a:solidFill>
                  <a:srgbClr val="0000FF"/>
                </a:solidFill>
                <a:latin typeface="Times New Roman" panose="02020603050405020304" pitchFamily="18" charset="0"/>
                <a:cs typeface="Times New Roman" panose="02020603050405020304" pitchFamily="18" charset="0"/>
              </a:rPr>
              <a:t>Toán</a:t>
            </a:r>
            <a:r>
              <a:rPr lang="en-US" sz="2400" b="0" dirty="0" smtClean="0">
                <a:solidFill>
                  <a:srgbClr val="0000FF"/>
                </a:solidFill>
                <a:latin typeface="Times New Roman" panose="02020603050405020304" pitchFamily="18" charset="0"/>
                <a:cs typeface="Times New Roman" panose="02020603050405020304" pitchFamily="18" charset="0"/>
              </a:rPr>
              <a:t> 9</a:t>
            </a:r>
          </a:p>
          <a:p>
            <a:r>
              <a:rPr lang="en-US" sz="2400" b="0" dirty="0" err="1" smtClean="0">
                <a:solidFill>
                  <a:srgbClr val="0000FF"/>
                </a:solidFill>
                <a:latin typeface="Times New Roman" panose="02020603050405020304" pitchFamily="18" charset="0"/>
                <a:cs typeface="Times New Roman" panose="02020603050405020304" pitchFamily="18" charset="0"/>
              </a:rPr>
              <a:t>Trường</a:t>
            </a:r>
            <a:r>
              <a:rPr lang="en-US" sz="2400" b="0" dirty="0" smtClean="0">
                <a:solidFill>
                  <a:srgbClr val="0000FF"/>
                </a:solidFill>
                <a:latin typeface="Times New Roman" panose="02020603050405020304" pitchFamily="18" charset="0"/>
                <a:cs typeface="Times New Roman" panose="02020603050405020304" pitchFamily="18" charset="0"/>
              </a:rPr>
              <a:t>: THCS Chu </a:t>
            </a:r>
            <a:r>
              <a:rPr lang="en-US" sz="2400" b="0" dirty="0" err="1" smtClean="0">
                <a:solidFill>
                  <a:srgbClr val="0000FF"/>
                </a:solidFill>
                <a:latin typeface="Times New Roman" panose="02020603050405020304" pitchFamily="18" charset="0"/>
                <a:cs typeface="Times New Roman" panose="02020603050405020304" pitchFamily="18" charset="0"/>
              </a:rPr>
              <a:t>Văn</a:t>
            </a:r>
            <a:r>
              <a:rPr lang="en-US" sz="2400" b="0" dirty="0" smtClean="0">
                <a:solidFill>
                  <a:srgbClr val="0000FF"/>
                </a:solidFill>
                <a:latin typeface="Times New Roman" panose="02020603050405020304" pitchFamily="18" charset="0"/>
                <a:cs typeface="Times New Roman" panose="02020603050405020304" pitchFamily="18" charset="0"/>
              </a:rPr>
              <a:t> A</a:t>
            </a:r>
            <a:r>
              <a:rPr lang="en-US" sz="2400" b="0" dirty="0">
                <a:solidFill>
                  <a:srgbClr val="0000FF"/>
                </a:solidFill>
                <a:latin typeface="Times New Roman" panose="02020603050405020304" pitchFamily="18" charset="0"/>
                <a:cs typeface="Times New Roman" panose="02020603050405020304" pitchFamily="18" charset="0"/>
              </a:rPr>
              <a:t>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ext uri="{D42A27DB-BD31-4B8C-83A1-F6EECF244321}">
                <p14:modId xmlns:p14="http://schemas.microsoft.com/office/powerpoint/2010/main" val="816138073"/>
              </p:ext>
            </p:extLst>
          </p:nvPr>
        </p:nvGraphicFramePr>
        <p:xfrm>
          <a:off x="461639" y="1135635"/>
          <a:ext cx="8043169" cy="2989835"/>
        </p:xfrm>
        <a:graphic>
          <a:graphicData uri="http://schemas.openxmlformats.org/drawingml/2006/table">
            <a:tbl>
              <a:tblPr firstRow="1" firstCol="1" bandRow="1">
                <a:tableStyleId>{61489A7E-F661-4088-BFFD-1A45701C8AD1}</a:tableStyleId>
              </a:tblPr>
              <a:tblGrid>
                <a:gridCol w="2500019">
                  <a:extLst>
                    <a:ext uri="{9D8B030D-6E8A-4147-A177-3AD203B41FA5}">
                      <a16:colId xmlns:a16="http://schemas.microsoft.com/office/drawing/2014/main" val="20000"/>
                    </a:ext>
                  </a:extLst>
                </a:gridCol>
                <a:gridCol w="5543150">
                  <a:extLst>
                    <a:ext uri="{9D8B030D-6E8A-4147-A177-3AD203B41FA5}">
                      <a16:colId xmlns:a16="http://schemas.microsoft.com/office/drawing/2014/main" val="20001"/>
                    </a:ext>
                  </a:extLst>
                </a:gridCol>
              </a:tblGrid>
              <a:tr h="485606">
                <a:tc>
                  <a:txBody>
                    <a:bodyPr/>
                    <a:lstStyle/>
                    <a:p>
                      <a:pPr algn="ctr">
                        <a:spcAft>
                          <a:spcPts val="0"/>
                        </a:spcAft>
                      </a:pPr>
                      <a:r>
                        <a:rPr lang="pt-BR" sz="2400" b="1" dirty="0">
                          <a:solidFill>
                            <a:srgbClr val="250322"/>
                          </a:solidFill>
                          <a:effectLst/>
                          <a:latin typeface="Times New Roman" panose="02020603050405020304" pitchFamily="18" charset="0"/>
                          <a:cs typeface="Times New Roman" panose="02020603050405020304" pitchFamily="18" charset="0"/>
                        </a:rPr>
                        <a:t>Dạng câu hỏi</a:t>
                      </a:r>
                      <a:endParaRPr lang="en-US" sz="2400" b="1" dirty="0">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ctr">
                        <a:spcAft>
                          <a:spcPts val="0"/>
                        </a:spcAft>
                      </a:pPr>
                      <a:r>
                        <a:rPr lang="pt-BR" sz="2400" b="1" dirty="0">
                          <a:solidFill>
                            <a:srgbClr val="250322"/>
                          </a:solidFill>
                          <a:effectLst/>
                          <a:latin typeface="Times New Roman" panose="02020603050405020304" pitchFamily="18" charset="0"/>
                          <a:cs typeface="Times New Roman" panose="02020603050405020304" pitchFamily="18" charset="0"/>
                        </a:rPr>
                        <a:t>Phương pháp giải</a:t>
                      </a:r>
                      <a:endParaRPr lang="en-US" sz="2400" b="1" dirty="0">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r h="56638">
                <a:tc gridSpan="2">
                  <a:txBody>
                    <a:bodyPr/>
                    <a:lstStyle/>
                    <a:p>
                      <a:pPr indent="360680" algn="ctr">
                        <a:spcAft>
                          <a:spcPts val="0"/>
                        </a:spcAft>
                      </a:pPr>
                      <a:endParaRPr lang="en-US" sz="5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hMerge="1">
                  <a:txBody>
                    <a:bodyPr/>
                    <a:lstStyle/>
                    <a:p>
                      <a:endParaRPr lang="en-US"/>
                    </a:p>
                  </a:txBody>
                  <a:tcPr/>
                </a:tc>
                <a:extLst>
                  <a:ext uri="{0D108BD9-81ED-4DB2-BD59-A6C34878D82A}">
                    <a16:rowId xmlns:a16="http://schemas.microsoft.com/office/drawing/2014/main" val="10001"/>
                  </a:ext>
                </a:extLst>
              </a:tr>
              <a:tr h="2428029">
                <a:tc>
                  <a:txBody>
                    <a:bodyPr/>
                    <a:lstStyle/>
                    <a:p>
                      <a:pPr marL="0" lvl="0" indent="0" algn="just">
                        <a:spcAft>
                          <a:spcPts val="0"/>
                        </a:spcAft>
                        <a:buFont typeface="+mj-lt"/>
                        <a:buNone/>
                        <a:tabLst>
                          <a:tab pos="160020" algn="l"/>
                          <a:tab pos="180340" algn="l"/>
                          <a:tab pos="859155" algn="l"/>
                        </a:tabLst>
                      </a:pPr>
                      <a:endParaRPr lang="en-US" sz="24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endParaRPr lang="en-US" dirty="0"/>
                    </a:p>
                  </a:txBody>
                  <a:tcPr marL="37865" marR="37865" marT="0" marB="0"/>
                </a:tc>
                <a:extLst>
                  <a:ext uri="{0D108BD9-81ED-4DB2-BD59-A6C34878D82A}">
                    <a16:rowId xmlns:a16="http://schemas.microsoft.com/office/drawing/2014/main" val="10002"/>
                  </a:ext>
                </a:extLst>
              </a:tr>
            </a:tbl>
          </a:graphicData>
        </a:graphic>
      </p:graphicFrame>
      <p:sp>
        <p:nvSpPr>
          <p:cNvPr id="4" name="Rectangle 3"/>
          <p:cNvSpPr/>
          <p:nvPr/>
        </p:nvSpPr>
        <p:spPr>
          <a:xfrm>
            <a:off x="488298" y="1806420"/>
            <a:ext cx="2538961" cy="1200329"/>
          </a:xfrm>
          <a:prstGeom prst="rect">
            <a:avLst/>
          </a:prstGeom>
        </p:spPr>
        <p:txBody>
          <a:bodyPr wrap="square">
            <a:spAutoFit/>
          </a:bodyPr>
          <a:lstStyle/>
          <a:p>
            <a:pPr lvl="0" algn="just">
              <a:tabLst>
                <a:tab pos="160020" algn="l"/>
                <a:tab pos="180340" algn="l"/>
                <a:tab pos="859155" algn="l"/>
              </a:tabLst>
            </a:pPr>
            <a:r>
              <a:rPr lang="pt-BR" sz="2400" b="1" dirty="0" smtClean="0">
                <a:solidFill>
                  <a:srgbClr val="CC00FF"/>
                </a:solidFill>
                <a:latin typeface="Times New Roman" panose="02020603050405020304" pitchFamily="18" charset="0"/>
                <a:cs typeface="Times New Roman" panose="02020603050405020304" pitchFamily="18" charset="0"/>
              </a:rPr>
              <a:t>2) </a:t>
            </a:r>
            <a:r>
              <a:rPr lang="pt-BR" sz="2400" b="1" dirty="0">
                <a:solidFill>
                  <a:srgbClr val="CC00FF"/>
                </a:solidFill>
                <a:latin typeface="Times New Roman" panose="02020603050405020304" pitchFamily="18" charset="0"/>
                <a:cs typeface="Times New Roman" panose="02020603050405020304" pitchFamily="18" charset="0"/>
              </a:rPr>
              <a:t>Tính giá trị của A khi </a:t>
            </a:r>
            <a:r>
              <a:rPr lang="pt-BR" sz="2400" b="1" dirty="0" smtClean="0">
                <a:solidFill>
                  <a:srgbClr val="CC00FF"/>
                </a:solidFill>
                <a:latin typeface="Times New Roman" panose="02020603050405020304" pitchFamily="18" charset="0"/>
                <a:cs typeface="Times New Roman" panose="02020603050405020304" pitchFamily="18" charset="0"/>
              </a:rPr>
              <a:t>biết điều kiện của biến.</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103022" y="1806420"/>
            <a:ext cx="5295253" cy="1938992"/>
          </a:xfrm>
          <a:prstGeom prst="rect">
            <a:avLst/>
          </a:prstGeom>
        </p:spPr>
        <p:txBody>
          <a:bodyPr wrap="square">
            <a:spAutoFit/>
          </a:bodyPr>
          <a:lstStyle/>
          <a:p>
            <a:pPr algn="just"/>
            <a:r>
              <a:rPr lang="pt-BR" sz="2400" dirty="0">
                <a:latin typeface="Times New Roman" panose="02020603050405020304" pitchFamily="18" charset="0"/>
                <a:cs typeface="Times New Roman" panose="02020603050405020304" pitchFamily="18" charset="0"/>
              </a:rPr>
              <a:t>+) Tìm ĐKXĐ của </a:t>
            </a:r>
            <a:r>
              <a:rPr lang="pt-BR" sz="2400" dirty="0" smtClean="0">
                <a:latin typeface="Times New Roman" panose="02020603050405020304" pitchFamily="18" charset="0"/>
                <a:cs typeface="Times New Roman" panose="02020603050405020304" pitchFamily="18" charset="0"/>
              </a:rPr>
              <a:t>A nếu </a:t>
            </a:r>
            <a:r>
              <a:rPr lang="pt-BR" sz="2400" dirty="0">
                <a:latin typeface="Times New Roman" panose="02020603050405020304" pitchFamily="18" charset="0"/>
                <a:cs typeface="Times New Roman" panose="02020603050405020304" pitchFamily="18" charset="0"/>
              </a:rPr>
              <a:t>bài không cho</a:t>
            </a:r>
            <a:r>
              <a:rPr lang="pt-BR" sz="2400" dirty="0" smtClean="0">
                <a:latin typeface="Times New Roman" panose="02020603050405020304" pitchFamily="18" charset="0"/>
                <a:cs typeface="Times New Roman" panose="02020603050405020304" pitchFamily="18" charset="0"/>
              </a:rPr>
              <a:t>;</a:t>
            </a:r>
          </a:p>
          <a:p>
            <a:pPr algn="just"/>
            <a:r>
              <a:rPr lang="pt-BR" sz="2400" dirty="0" smtClean="0">
                <a:latin typeface="Times New Roman" panose="02020603050405020304" pitchFamily="18" charset="0"/>
                <a:cs typeface="Times New Roman" panose="02020603050405020304" pitchFamily="18" charset="0"/>
              </a:rPr>
              <a:t>+) Tìm giá trị của biến.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Kiểm tra giá trị của biến;</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Thay </a:t>
            </a:r>
            <a:r>
              <a:rPr lang="pt-BR" sz="2400" dirty="0" smtClean="0">
                <a:latin typeface="Times New Roman" panose="02020603050405020304" pitchFamily="18" charset="0"/>
                <a:cs typeface="Times New Roman" panose="02020603050405020304" pitchFamily="18" charset="0"/>
              </a:rPr>
              <a:t>số chính xác;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Tính giá trị của biểu thức số.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107523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ext uri="{D42A27DB-BD31-4B8C-83A1-F6EECF244321}">
                <p14:modId xmlns:p14="http://schemas.microsoft.com/office/powerpoint/2010/main" val="675798341"/>
              </p:ext>
            </p:extLst>
          </p:nvPr>
        </p:nvGraphicFramePr>
        <p:xfrm>
          <a:off x="490509" y="898153"/>
          <a:ext cx="8052676" cy="3577593"/>
        </p:xfrm>
        <a:graphic>
          <a:graphicData uri="http://schemas.openxmlformats.org/drawingml/2006/table">
            <a:tbl>
              <a:tblPr firstRow="1" firstCol="1" bandRow="1">
                <a:tableStyleId>{61489A7E-F661-4088-BFFD-1A45701C8AD1}</a:tableStyleId>
              </a:tblPr>
              <a:tblGrid>
                <a:gridCol w="2094638">
                  <a:extLst>
                    <a:ext uri="{9D8B030D-6E8A-4147-A177-3AD203B41FA5}">
                      <a16:colId xmlns:a16="http://schemas.microsoft.com/office/drawing/2014/main" val="20000"/>
                    </a:ext>
                  </a:extLst>
                </a:gridCol>
                <a:gridCol w="5958038">
                  <a:extLst>
                    <a:ext uri="{9D8B030D-6E8A-4147-A177-3AD203B41FA5}">
                      <a16:colId xmlns:a16="http://schemas.microsoft.com/office/drawing/2014/main" val="20001"/>
                    </a:ext>
                  </a:extLst>
                </a:gridCol>
              </a:tblGrid>
              <a:tr h="468792">
                <a:tc>
                  <a:txBody>
                    <a:bodyPr/>
                    <a:lstStyle/>
                    <a:p>
                      <a:pPr algn="ctr">
                        <a:spcAft>
                          <a:spcPts val="0"/>
                        </a:spcAft>
                      </a:pPr>
                      <a:r>
                        <a:rPr lang="pt-BR" sz="2400" b="1" dirty="0">
                          <a:solidFill>
                            <a:srgbClr val="250322"/>
                          </a:solidFill>
                          <a:effectLst/>
                          <a:latin typeface="Times New Roman" panose="02020603050405020304" pitchFamily="18" charset="0"/>
                          <a:cs typeface="Times New Roman" panose="02020603050405020304" pitchFamily="18" charset="0"/>
                        </a:rPr>
                        <a:t>Dạng câu hỏi</a:t>
                      </a:r>
                      <a:endParaRPr lang="en-US" sz="2400" b="1" dirty="0">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ctr">
                        <a:spcAft>
                          <a:spcPts val="0"/>
                        </a:spcAft>
                      </a:pPr>
                      <a:r>
                        <a:rPr lang="pt-BR" sz="2400" b="1" dirty="0">
                          <a:solidFill>
                            <a:srgbClr val="250322"/>
                          </a:solidFill>
                          <a:effectLst/>
                          <a:latin typeface="Times New Roman" panose="02020603050405020304" pitchFamily="18" charset="0"/>
                          <a:cs typeface="Times New Roman" panose="02020603050405020304" pitchFamily="18" charset="0"/>
                        </a:rPr>
                        <a:t>Phương pháp giải</a:t>
                      </a:r>
                      <a:endParaRPr lang="en-US" sz="2400" b="1" dirty="0">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r h="82317">
                <a:tc gridSpan="2">
                  <a:txBody>
                    <a:bodyPr/>
                    <a:lstStyle/>
                    <a:p>
                      <a:pPr indent="360680" algn="ctr">
                        <a:spcAft>
                          <a:spcPts val="0"/>
                        </a:spcAft>
                      </a:pPr>
                      <a:endParaRPr lang="en-US" sz="5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hMerge="1">
                  <a:txBody>
                    <a:bodyPr/>
                    <a:lstStyle/>
                    <a:p>
                      <a:endParaRPr lang="en-US"/>
                    </a:p>
                  </a:txBody>
                  <a:tcPr/>
                </a:tc>
                <a:extLst>
                  <a:ext uri="{0D108BD9-81ED-4DB2-BD59-A6C34878D82A}">
                    <a16:rowId xmlns:a16="http://schemas.microsoft.com/office/drawing/2014/main" val="10001"/>
                  </a:ext>
                </a:extLst>
              </a:tr>
              <a:tr h="302648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66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37865" marR="37865" marT="0" marB="0"/>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37865" marR="37865" marT="0" marB="0"/>
                </a:tc>
                <a:extLst>
                  <a:ext uri="{0D108BD9-81ED-4DB2-BD59-A6C34878D82A}">
                    <a16:rowId xmlns:a16="http://schemas.microsoft.com/office/drawing/2014/main" val="10002"/>
                  </a:ext>
                </a:extLst>
              </a:tr>
            </a:tbl>
          </a:graphicData>
        </a:graphic>
      </p:graphicFrame>
      <p:sp>
        <p:nvSpPr>
          <p:cNvPr id="2" name="Rectangle 1"/>
          <p:cNvSpPr/>
          <p:nvPr/>
        </p:nvSpPr>
        <p:spPr>
          <a:xfrm>
            <a:off x="492635" y="1452833"/>
            <a:ext cx="2107353" cy="2308324"/>
          </a:xfrm>
          <a:prstGeom prst="rect">
            <a:avLst/>
          </a:prstGeom>
        </p:spPr>
        <p:txBody>
          <a:bodyPr wrap="square">
            <a:spAutoFit/>
          </a:bodyPr>
          <a:lstStyle/>
          <a:p>
            <a:pPr lvl="0" algn="just">
              <a:defRPr/>
            </a:pPr>
            <a:r>
              <a:rPr lang="pt-BR" sz="2400" b="1" dirty="0" smtClean="0">
                <a:solidFill>
                  <a:srgbClr val="CC00FF"/>
                </a:solidFill>
                <a:latin typeface="Times New Roman" panose="02020603050405020304" pitchFamily="18" charset="0"/>
                <a:cs typeface="Times New Roman" panose="02020603050405020304" pitchFamily="18" charset="0"/>
              </a:rPr>
              <a:t>3) </a:t>
            </a:r>
            <a:r>
              <a:rPr lang="pt-BR" sz="2400" b="1" dirty="0">
                <a:solidFill>
                  <a:srgbClr val="CC00FF"/>
                </a:solidFill>
                <a:latin typeface="Times New Roman" panose="02020603050405020304" pitchFamily="18" charset="0"/>
                <a:cs typeface="Times New Roman" panose="02020603050405020304" pitchFamily="18" charset="0"/>
              </a:rPr>
              <a:t>Rút gọn biểu thức P </a:t>
            </a:r>
            <a:endParaRPr lang="en-US" sz="2400" b="1" dirty="0">
              <a:solidFill>
                <a:srgbClr val="CC00FF"/>
              </a:solidFill>
              <a:latin typeface="Times New Roman" panose="02020603050405020304" pitchFamily="18" charset="0"/>
              <a:cs typeface="Times New Roman" panose="02020603050405020304" pitchFamily="18" charset="0"/>
            </a:endParaRPr>
          </a:p>
          <a:p>
            <a:pPr lvl="0" algn="just">
              <a:defRPr/>
            </a:pPr>
            <a:r>
              <a:rPr lang="pt-BR" sz="2400" b="1" dirty="0">
                <a:solidFill>
                  <a:srgbClr val="CC00FF"/>
                </a:solidFill>
                <a:latin typeface="Times New Roman" panose="02020603050405020304" pitchFamily="18" charset="0"/>
                <a:cs typeface="Times New Roman" panose="02020603050405020304" pitchFamily="18" charset="0"/>
              </a:rPr>
              <a:t>P = A + B;</a:t>
            </a:r>
          </a:p>
          <a:p>
            <a:pPr lvl="0" algn="just">
              <a:defRPr/>
            </a:pPr>
            <a:r>
              <a:rPr lang="pt-BR" sz="2400" b="1" dirty="0">
                <a:solidFill>
                  <a:srgbClr val="CC00FF"/>
                </a:solidFill>
                <a:latin typeface="Times New Roman" panose="02020603050405020304" pitchFamily="18" charset="0"/>
                <a:cs typeface="Times New Roman" panose="02020603050405020304" pitchFamily="18" charset="0"/>
              </a:rPr>
              <a:t>P = A – B; </a:t>
            </a:r>
          </a:p>
          <a:p>
            <a:pPr lvl="0" algn="just">
              <a:defRPr/>
            </a:pPr>
            <a:r>
              <a:rPr lang="pt-BR" sz="2400" b="1" dirty="0">
                <a:solidFill>
                  <a:srgbClr val="CC00FF"/>
                </a:solidFill>
                <a:latin typeface="Times New Roman" panose="02020603050405020304" pitchFamily="18" charset="0"/>
                <a:cs typeface="Times New Roman" panose="02020603050405020304" pitchFamily="18" charset="0"/>
              </a:rPr>
              <a:t>P = A.B; </a:t>
            </a:r>
          </a:p>
          <a:p>
            <a:pPr lvl="0" algn="just">
              <a:defRPr/>
            </a:pPr>
            <a:r>
              <a:rPr lang="pt-BR" sz="2400" b="1" dirty="0">
                <a:solidFill>
                  <a:srgbClr val="CC00FF"/>
                </a:solidFill>
                <a:latin typeface="Times New Roman" panose="02020603050405020304" pitchFamily="18" charset="0"/>
                <a:cs typeface="Times New Roman" panose="02020603050405020304" pitchFamily="18" charset="0"/>
              </a:rPr>
              <a:t>P = A: B;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2599988" y="1452833"/>
            <a:ext cx="5871007" cy="2677656"/>
          </a:xfrm>
          <a:prstGeom prst="rect">
            <a:avLst/>
          </a:prstGeom>
        </p:spPr>
        <p:txBody>
          <a:bodyPr wrap="square">
            <a:spAutoFit/>
          </a:bodyPr>
          <a:lstStyle/>
          <a:p>
            <a:pPr algn="just">
              <a:defRPr/>
            </a:pPr>
            <a:r>
              <a:rPr lang="pt-BR" sz="2400" dirty="0">
                <a:latin typeface="Times New Roman" panose="02020603050405020304" pitchFamily="18" charset="0"/>
                <a:cs typeface="Times New Roman" panose="02020603050405020304" pitchFamily="18" charset="0"/>
              </a:rPr>
              <a:t>Sử dụng các phép biến đổi cộng, trừ, nhân, chia; các phép biến đổi căn thức; các hằng đẳng thức; phân tích thành nhân tử để thực hiện bài tập rút gọn. </a:t>
            </a:r>
            <a:endParaRPr lang="en-US" sz="2400" dirty="0">
              <a:latin typeface="Times New Roman" panose="02020603050405020304" pitchFamily="18" charset="0"/>
              <a:cs typeface="Times New Roman" panose="02020603050405020304" pitchFamily="18" charset="0"/>
            </a:endParaRPr>
          </a:p>
          <a:p>
            <a:pPr lvl="0" algn="just">
              <a:defRPr/>
            </a:pP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Rút gọn B (biểu thức phức tạp hơn).</a:t>
            </a:r>
            <a:endParaRPr lang="en-US" sz="2400" dirty="0">
              <a:latin typeface="Times New Roman" panose="02020603050405020304" pitchFamily="18" charset="0"/>
              <a:cs typeface="Times New Roman" panose="02020603050405020304" pitchFamily="18" charset="0"/>
            </a:endParaRPr>
          </a:p>
          <a:p>
            <a:pPr lvl="0" algn="just">
              <a:defRPr/>
            </a:pPr>
            <a:r>
              <a:rPr lang="pt-BR" sz="2400" dirty="0">
                <a:latin typeface="Times New Roman" panose="02020603050405020304" pitchFamily="18" charset="0"/>
                <a:cs typeface="Times New Roman" panose="02020603050405020304" pitchFamily="18" charset="0"/>
              </a:rPr>
              <a:t>+) Rút gọn P: </a:t>
            </a:r>
            <a:endParaRPr lang="pt-BR" sz="2400" dirty="0" smtClean="0">
              <a:latin typeface="Times New Roman" panose="02020603050405020304" pitchFamily="18" charset="0"/>
              <a:cs typeface="Times New Roman" panose="02020603050405020304" pitchFamily="18" charset="0"/>
            </a:endParaRPr>
          </a:p>
          <a:p>
            <a:pPr lvl="0" algn="just">
              <a:defRPr/>
            </a:pP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Tìm ĐKXĐ của P (nếu bài không cho).</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23801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l="41010" t="32097" r="38376" b="38698"/>
          <a:stretch/>
        </p:blipFill>
        <p:spPr bwMode="auto">
          <a:xfrm>
            <a:off x="0" y="0"/>
            <a:ext cx="816796" cy="744876"/>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ext uri="{D42A27DB-BD31-4B8C-83A1-F6EECF244321}">
                <p14:modId xmlns:p14="http://schemas.microsoft.com/office/powerpoint/2010/main" val="1198103854"/>
              </p:ext>
            </p:extLst>
          </p:nvPr>
        </p:nvGraphicFramePr>
        <p:xfrm>
          <a:off x="412243" y="879920"/>
          <a:ext cx="8130178" cy="3836460"/>
        </p:xfrm>
        <a:graphic>
          <a:graphicData uri="http://schemas.openxmlformats.org/drawingml/2006/table">
            <a:tbl>
              <a:tblPr firstRow="1" firstCol="1" bandRow="1">
                <a:tableStyleId>{61489A7E-F661-4088-BFFD-1A45701C8AD1}</a:tableStyleId>
              </a:tblPr>
              <a:tblGrid>
                <a:gridCol w="2851209">
                  <a:extLst>
                    <a:ext uri="{9D8B030D-6E8A-4147-A177-3AD203B41FA5}">
                      <a16:colId xmlns:a16="http://schemas.microsoft.com/office/drawing/2014/main" val="20000"/>
                    </a:ext>
                  </a:extLst>
                </a:gridCol>
                <a:gridCol w="5278969">
                  <a:extLst>
                    <a:ext uri="{9D8B030D-6E8A-4147-A177-3AD203B41FA5}">
                      <a16:colId xmlns:a16="http://schemas.microsoft.com/office/drawing/2014/main" val="20001"/>
                    </a:ext>
                  </a:extLst>
                </a:gridCol>
              </a:tblGrid>
              <a:tr h="561209">
                <a:tc>
                  <a:txBody>
                    <a:bodyPr/>
                    <a:lstStyle/>
                    <a:p>
                      <a:pPr algn="ctr">
                        <a:spcAft>
                          <a:spcPts val="0"/>
                        </a:spcAft>
                      </a:pPr>
                      <a:r>
                        <a:rPr lang="pt-BR" sz="2400" b="1" dirty="0">
                          <a:solidFill>
                            <a:schemeClr val="accent1"/>
                          </a:solidFill>
                          <a:effectLst/>
                          <a:latin typeface="Times New Roman" panose="02020603050405020304" pitchFamily="18" charset="0"/>
                          <a:cs typeface="Times New Roman" panose="02020603050405020304" pitchFamily="18" charset="0"/>
                        </a:rPr>
                        <a:t>Dạng câu hỏi</a:t>
                      </a:r>
                      <a:endParaRPr lang="en-US" sz="24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ctr">
                        <a:spcAft>
                          <a:spcPts val="0"/>
                        </a:spcAft>
                      </a:pPr>
                      <a:r>
                        <a:rPr lang="pt-BR" sz="2400" b="1" dirty="0">
                          <a:solidFill>
                            <a:schemeClr val="accent1"/>
                          </a:solidFill>
                          <a:effectLst/>
                          <a:latin typeface="Times New Roman" panose="02020603050405020304" pitchFamily="18" charset="0"/>
                          <a:cs typeface="Times New Roman" panose="02020603050405020304" pitchFamily="18" charset="0"/>
                        </a:rPr>
                        <a:t>Phương pháp giải</a:t>
                      </a:r>
                      <a:endParaRPr lang="en-US" sz="24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r h="103412">
                <a:tc gridSpan="2">
                  <a:txBody>
                    <a:bodyPr/>
                    <a:lstStyle/>
                    <a:p>
                      <a:pPr indent="360680" algn="ctr">
                        <a:spcAft>
                          <a:spcPts val="0"/>
                        </a:spcAft>
                      </a:pPr>
                      <a:endParaRPr lang="en-US" sz="5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hMerge="1">
                  <a:txBody>
                    <a:bodyPr/>
                    <a:lstStyle/>
                    <a:p>
                      <a:endParaRPr lang="en-US"/>
                    </a:p>
                  </a:txBody>
                  <a:tcPr/>
                </a:tc>
                <a:extLst>
                  <a:ext uri="{0D108BD9-81ED-4DB2-BD59-A6C34878D82A}">
                    <a16:rowId xmlns:a16="http://schemas.microsoft.com/office/drawing/2014/main" val="10001"/>
                  </a:ext>
                </a:extLst>
              </a:tr>
              <a:tr h="3171839">
                <a:tc>
                  <a:txBody>
                    <a:bodyPr/>
                    <a:lstStyle/>
                    <a:p>
                      <a:pPr algn="just">
                        <a:spcAft>
                          <a:spcPts val="0"/>
                        </a:spcAft>
                      </a:pPr>
                      <a:endParaRPr lang="en-US" sz="24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2"/>
                  </a:ext>
                </a:extLst>
              </a:tr>
            </a:tbl>
          </a:graphicData>
        </a:graphic>
      </p:graphicFrame>
      <p:sp>
        <p:nvSpPr>
          <p:cNvPr id="4" name="Rectangle 3"/>
          <p:cNvSpPr/>
          <p:nvPr/>
        </p:nvSpPr>
        <p:spPr>
          <a:xfrm>
            <a:off x="511718" y="1525270"/>
            <a:ext cx="2642385" cy="3046988"/>
          </a:xfrm>
          <a:prstGeom prst="rect">
            <a:avLst/>
          </a:prstGeom>
        </p:spPr>
        <p:txBody>
          <a:bodyPr wrap="square">
            <a:spAutoFit/>
          </a:bodyPr>
          <a:lstStyle/>
          <a:p>
            <a:pPr algn="just"/>
            <a:r>
              <a:rPr lang="pt-BR" sz="2400" b="1" dirty="0" smtClean="0">
                <a:solidFill>
                  <a:srgbClr val="CC00FF"/>
                </a:solidFill>
                <a:latin typeface="Times New Roman" panose="02020603050405020304" pitchFamily="18" charset="0"/>
                <a:cs typeface="Times New Roman" panose="02020603050405020304" pitchFamily="18" charset="0"/>
              </a:rPr>
              <a:t>4) </a:t>
            </a:r>
            <a:r>
              <a:rPr lang="pt-BR" sz="2400" b="1" dirty="0">
                <a:solidFill>
                  <a:srgbClr val="CC00FF"/>
                </a:solidFill>
                <a:latin typeface="Times New Roman" panose="02020603050405020304" pitchFamily="18" charset="0"/>
                <a:cs typeface="Times New Roman" panose="02020603050405020304" pitchFamily="18" charset="0"/>
              </a:rPr>
              <a:t>Tìm x để P = M </a:t>
            </a:r>
            <a:r>
              <a:rPr lang="pt-BR" sz="2400" b="1" dirty="0" smtClean="0">
                <a:solidFill>
                  <a:srgbClr val="CC00FF"/>
                </a:solidFill>
                <a:latin typeface="Times New Roman" panose="02020603050405020304" pitchFamily="18" charset="0"/>
                <a:cs typeface="Times New Roman" panose="02020603050405020304" pitchFamily="18" charset="0"/>
              </a:rPr>
              <a:t>(P </a:t>
            </a:r>
            <a:r>
              <a:rPr lang="pt-BR" sz="2400" b="1" dirty="0">
                <a:solidFill>
                  <a:srgbClr val="CC00FF"/>
                </a:solidFill>
                <a:latin typeface="Times New Roman" panose="02020603050405020304" pitchFamily="18" charset="0"/>
                <a:cs typeface="Times New Roman" panose="02020603050405020304" pitchFamily="18" charset="0"/>
              </a:rPr>
              <a:t>&gt; M; </a:t>
            </a:r>
            <a:endParaRPr lang="pt-BR" sz="2400" b="1" dirty="0" smtClean="0">
              <a:solidFill>
                <a:srgbClr val="CC00FF"/>
              </a:solidFill>
              <a:latin typeface="Times New Roman" panose="02020603050405020304" pitchFamily="18" charset="0"/>
              <a:cs typeface="Times New Roman" panose="02020603050405020304" pitchFamily="18" charset="0"/>
            </a:endParaRPr>
          </a:p>
          <a:p>
            <a:pPr algn="just"/>
            <a:r>
              <a:rPr lang="pt-BR" sz="2400" b="1" dirty="0">
                <a:solidFill>
                  <a:srgbClr val="CC00FF"/>
                </a:solidFill>
                <a:latin typeface="Times New Roman" panose="02020603050405020304" pitchFamily="18" charset="0"/>
                <a:cs typeface="Times New Roman" panose="02020603050405020304" pitchFamily="18" charset="0"/>
              </a:rPr>
              <a:t> </a:t>
            </a:r>
            <a:r>
              <a:rPr lang="pt-BR" sz="2400" b="1" dirty="0" smtClean="0">
                <a:solidFill>
                  <a:srgbClr val="CC00FF"/>
                </a:solidFill>
                <a:latin typeface="Times New Roman" panose="02020603050405020304" pitchFamily="18" charset="0"/>
                <a:cs typeface="Times New Roman" panose="02020603050405020304" pitchFamily="18" charset="0"/>
              </a:rPr>
              <a:t>P </a:t>
            </a:r>
            <a:r>
              <a:rPr lang="pt-BR" sz="2400" b="1" dirty="0">
                <a:solidFill>
                  <a:srgbClr val="CC00FF"/>
                </a:solidFill>
                <a:latin typeface="Times New Roman" panose="02020603050405020304" pitchFamily="18" charset="0"/>
                <a:cs typeface="Times New Roman" panose="02020603050405020304" pitchFamily="18" charset="0"/>
              </a:rPr>
              <a:t>&lt; </a:t>
            </a:r>
            <a:r>
              <a:rPr lang="pt-BR" sz="2400" b="1" dirty="0" smtClean="0">
                <a:solidFill>
                  <a:srgbClr val="CC00FF"/>
                </a:solidFill>
                <a:latin typeface="Times New Roman" panose="02020603050405020304" pitchFamily="18" charset="0"/>
                <a:cs typeface="Times New Roman" panose="02020603050405020304" pitchFamily="18" charset="0"/>
              </a:rPr>
              <a:t>M; </a:t>
            </a:r>
          </a:p>
          <a:p>
            <a:pPr algn="just"/>
            <a:r>
              <a:rPr lang="pt-BR" sz="2400" b="1" dirty="0" smtClean="0">
                <a:solidFill>
                  <a:srgbClr val="CC00FF"/>
                </a:solidFill>
                <a:latin typeface="Times New Roman" panose="02020603050405020304" pitchFamily="18" charset="0"/>
                <a:cs typeface="Times New Roman" panose="02020603050405020304" pitchFamily="18" charset="0"/>
              </a:rPr>
              <a:t>P </a:t>
            </a:r>
            <a:r>
              <a:rPr lang="pt-BR" sz="2400" b="1" dirty="0" smtClean="0">
                <a:solidFill>
                  <a:srgbClr val="CC00FF"/>
                </a:solidFill>
                <a:latin typeface="Times New Roman" panose="02020603050405020304" pitchFamily="18" charset="0"/>
                <a:cs typeface="Times New Roman" panose="02020603050405020304" pitchFamily="18" charset="0"/>
                <a:sym typeface="Symbol" panose="05050102010706020507" pitchFamily="18" charset="2"/>
              </a:rPr>
              <a:t> M; </a:t>
            </a:r>
          </a:p>
          <a:p>
            <a:pPr algn="just"/>
            <a:r>
              <a:rPr lang="pt-BR" sz="2400" b="1" dirty="0" smtClean="0">
                <a:solidFill>
                  <a:srgbClr val="CC00FF"/>
                </a:solidFill>
                <a:latin typeface="Times New Roman" panose="02020603050405020304" pitchFamily="18" charset="0"/>
                <a:cs typeface="Times New Roman" panose="02020603050405020304" pitchFamily="18" charset="0"/>
                <a:sym typeface="Symbol" panose="05050102010706020507" pitchFamily="18" charset="2"/>
              </a:rPr>
              <a:t>P  M; </a:t>
            </a:r>
            <a:r>
              <a:rPr lang="pt-BR" sz="2400" b="1" dirty="0" smtClean="0">
                <a:solidFill>
                  <a:srgbClr val="CC00FF"/>
                </a:solidFill>
                <a:latin typeface="Times New Roman" panose="02020603050405020304" pitchFamily="18" charset="0"/>
                <a:cs typeface="Times New Roman" panose="02020603050405020304" pitchFamily="18" charset="0"/>
              </a:rPr>
              <a:t>....)</a:t>
            </a:r>
          </a:p>
          <a:p>
            <a:r>
              <a:rPr lang="pt-BR" sz="2400" b="1" dirty="0" smtClean="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(Giải phương trình; Giải bất phương trình)</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297314" y="1623531"/>
            <a:ext cx="5119087" cy="1569660"/>
          </a:xfrm>
          <a:prstGeom prst="rect">
            <a:avLst/>
          </a:prstGeom>
        </p:spPr>
        <p:txBody>
          <a:bodyPr wrap="square">
            <a:spAutoFit/>
          </a:bodyPr>
          <a:lstStyle/>
          <a:p>
            <a:pPr algn="just"/>
            <a:r>
              <a:rPr lang="pt-BR" sz="2400" dirty="0">
                <a:latin typeface="Times New Roman" panose="02020603050405020304" pitchFamily="18" charset="0"/>
                <a:cs typeface="Times New Roman" panose="02020603050405020304" pitchFamily="18" charset="0"/>
              </a:rPr>
              <a:t>+) Sử dụng các </a:t>
            </a:r>
            <a:r>
              <a:rPr lang="pt-BR" sz="2400" dirty="0" smtClean="0">
                <a:latin typeface="Times New Roman" panose="02020603050405020304" pitchFamily="18" charset="0"/>
                <a:cs typeface="Times New Roman" panose="02020603050405020304" pitchFamily="18" charset="0"/>
              </a:rPr>
              <a:t>phép biến đổi phương </a:t>
            </a:r>
            <a:r>
              <a:rPr lang="pt-BR" sz="2400" dirty="0">
                <a:latin typeface="Times New Roman" panose="02020603050405020304" pitchFamily="18" charset="0"/>
                <a:cs typeface="Times New Roman" panose="02020603050405020304" pitchFamily="18" charset="0"/>
              </a:rPr>
              <a:t>trình, </a:t>
            </a:r>
            <a:r>
              <a:rPr lang="pt-BR" sz="2400" dirty="0" smtClean="0">
                <a:latin typeface="Times New Roman" panose="02020603050405020304" pitchFamily="18" charset="0"/>
                <a:cs typeface="Times New Roman" panose="02020603050405020304" pitchFamily="18" charset="0"/>
              </a:rPr>
              <a:t>bất </a:t>
            </a:r>
            <a:r>
              <a:rPr lang="pt-BR" sz="2400" dirty="0">
                <a:latin typeface="Times New Roman" panose="02020603050405020304" pitchFamily="18" charset="0"/>
                <a:cs typeface="Times New Roman" panose="02020603050405020304" pitchFamily="18" charset="0"/>
              </a:rPr>
              <a:t>phương trình để giải</a:t>
            </a:r>
            <a:r>
              <a:rPr lang="pt-BR" sz="2400" dirty="0" smtClean="0">
                <a:latin typeface="Times New Roman" panose="02020603050405020304" pitchFamily="18" charset="0"/>
                <a:cs typeface="Times New Roman" panose="02020603050405020304" pitchFamily="18" charset="0"/>
              </a:rPr>
              <a:t>.</a:t>
            </a:r>
          </a:p>
          <a:p>
            <a:pPr algn="just"/>
            <a:r>
              <a:rPr lang="pt-BR" sz="2400" dirty="0" smtClean="0">
                <a:latin typeface="Times New Roman" panose="02020603050405020304" pitchFamily="18" charset="0"/>
                <a:cs typeface="Times New Roman" panose="02020603050405020304" pitchFamily="18" charset="0"/>
              </a:rPr>
              <a:t>+) Chú ý: Luôn để ý đến ĐKXĐ để kết luận giá trị của của x.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3591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ext uri="{D42A27DB-BD31-4B8C-83A1-F6EECF244321}">
                <p14:modId xmlns:p14="http://schemas.microsoft.com/office/powerpoint/2010/main" val="41748632"/>
              </p:ext>
            </p:extLst>
          </p:nvPr>
        </p:nvGraphicFramePr>
        <p:xfrm>
          <a:off x="485156" y="837719"/>
          <a:ext cx="8086772" cy="2503407"/>
        </p:xfrm>
        <a:graphic>
          <a:graphicData uri="http://schemas.openxmlformats.org/drawingml/2006/table">
            <a:tbl>
              <a:tblPr firstRow="1" firstCol="1" bandRow="1">
                <a:tableStyleId>{61489A7E-F661-4088-BFFD-1A45701C8AD1}</a:tableStyleId>
              </a:tblPr>
              <a:tblGrid>
                <a:gridCol w="2835987">
                  <a:extLst>
                    <a:ext uri="{9D8B030D-6E8A-4147-A177-3AD203B41FA5}">
                      <a16:colId xmlns:a16="http://schemas.microsoft.com/office/drawing/2014/main" val="20000"/>
                    </a:ext>
                  </a:extLst>
                </a:gridCol>
                <a:gridCol w="5250785">
                  <a:extLst>
                    <a:ext uri="{9D8B030D-6E8A-4147-A177-3AD203B41FA5}">
                      <a16:colId xmlns:a16="http://schemas.microsoft.com/office/drawing/2014/main" val="20001"/>
                    </a:ext>
                  </a:extLst>
                </a:gridCol>
              </a:tblGrid>
              <a:tr h="330685">
                <a:tc>
                  <a:txBody>
                    <a:bodyPr/>
                    <a:lstStyle/>
                    <a:p>
                      <a:pPr algn="ctr">
                        <a:spcAft>
                          <a:spcPts val="0"/>
                        </a:spcAft>
                      </a:pPr>
                      <a:r>
                        <a:rPr lang="pt-BR" sz="2200" b="1" dirty="0">
                          <a:solidFill>
                            <a:schemeClr val="bg2">
                              <a:lumMod val="10000"/>
                            </a:schemeClr>
                          </a:solidFill>
                          <a:effectLst/>
                          <a:latin typeface="Times New Roman" panose="02020603050405020304" pitchFamily="18" charset="0"/>
                          <a:cs typeface="Times New Roman" panose="02020603050405020304" pitchFamily="18" charset="0"/>
                        </a:rPr>
                        <a:t>Dạng câu hỏi</a:t>
                      </a:r>
                      <a:endParaRPr lang="en-US" sz="22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ctr">
                        <a:spcAft>
                          <a:spcPts val="0"/>
                        </a:spcAft>
                      </a:pPr>
                      <a:r>
                        <a:rPr lang="pt-BR" sz="2200" b="1" dirty="0">
                          <a:solidFill>
                            <a:schemeClr val="bg2">
                              <a:lumMod val="10000"/>
                            </a:schemeClr>
                          </a:solidFill>
                          <a:effectLst/>
                          <a:latin typeface="Times New Roman" panose="02020603050405020304" pitchFamily="18" charset="0"/>
                          <a:cs typeface="Times New Roman" panose="02020603050405020304" pitchFamily="18" charset="0"/>
                        </a:rPr>
                        <a:t>Phương pháp giải</a:t>
                      </a:r>
                      <a:endParaRPr lang="en-US" sz="22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r h="60125">
                <a:tc gridSpan="2">
                  <a:txBody>
                    <a:bodyPr/>
                    <a:lstStyle/>
                    <a:p>
                      <a:pPr indent="360680" algn="ctr">
                        <a:spcAft>
                          <a:spcPts val="0"/>
                        </a:spcAft>
                      </a:pPr>
                      <a:endParaRPr lang="en-US" sz="4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hMerge="1">
                  <a:txBody>
                    <a:bodyPr/>
                    <a:lstStyle/>
                    <a:p>
                      <a:endParaRPr lang="en-US"/>
                    </a:p>
                  </a:txBody>
                  <a:tcPr/>
                </a:tc>
                <a:extLst>
                  <a:ext uri="{0D108BD9-81ED-4DB2-BD59-A6C34878D82A}">
                    <a16:rowId xmlns:a16="http://schemas.microsoft.com/office/drawing/2014/main" val="10001"/>
                  </a:ext>
                </a:extLst>
              </a:tr>
              <a:tr h="2107167">
                <a:tc>
                  <a:txBody>
                    <a:bodyPr/>
                    <a:lstStyle/>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2"/>
                  </a:ext>
                </a:extLst>
              </a:tr>
            </a:tbl>
          </a:graphicData>
        </a:graphic>
      </p:graphicFrame>
      <p:sp>
        <p:nvSpPr>
          <p:cNvPr id="8" name="Rectangle 7"/>
          <p:cNvSpPr/>
          <p:nvPr/>
        </p:nvSpPr>
        <p:spPr>
          <a:xfrm>
            <a:off x="492031" y="1220238"/>
            <a:ext cx="2729099" cy="769441"/>
          </a:xfrm>
          <a:prstGeom prst="rect">
            <a:avLst/>
          </a:prstGeom>
        </p:spPr>
        <p:txBody>
          <a:bodyPr wrap="square">
            <a:spAutoFit/>
          </a:bodyPr>
          <a:lstStyle/>
          <a:p>
            <a:pPr algn="just"/>
            <a:r>
              <a:rPr lang="pt-BR" sz="2200" b="1" dirty="0" smtClean="0">
                <a:solidFill>
                  <a:srgbClr val="CC00FF"/>
                </a:solidFill>
                <a:latin typeface="Times New Roman" panose="02020603050405020304" pitchFamily="18" charset="0"/>
                <a:ea typeface="Times New Roman" panose="02020603050405020304" pitchFamily="18" charset="0"/>
              </a:rPr>
              <a:t>5) </a:t>
            </a:r>
            <a:r>
              <a:rPr lang="pt-BR" sz="2200" b="1" dirty="0">
                <a:solidFill>
                  <a:srgbClr val="CC00FF"/>
                </a:solidFill>
                <a:latin typeface="Times New Roman" panose="02020603050405020304" pitchFamily="18" charset="0"/>
                <a:ea typeface="Times New Roman" panose="02020603050405020304" pitchFamily="18" charset="0"/>
              </a:rPr>
              <a:t>So sánh biểu thức P với biểu thức Q. </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3321380" y="1199751"/>
            <a:ext cx="5119087" cy="1107996"/>
          </a:xfrm>
          <a:prstGeom prst="rect">
            <a:avLst/>
          </a:prstGeom>
        </p:spPr>
        <p:txBody>
          <a:bodyPr wrap="square">
            <a:spAutoFit/>
          </a:bodyPr>
          <a:lstStyle/>
          <a:p>
            <a:pPr algn="just"/>
            <a:r>
              <a:rPr lang="pt-BR" sz="2200" b="1" dirty="0">
                <a:latin typeface="Times New Roman" panose="02020603050405020304" pitchFamily="18" charset="0"/>
                <a:ea typeface="Times New Roman" panose="02020603050405020304" pitchFamily="18" charset="0"/>
                <a:cs typeface="Times New Roman" panose="02020603050405020304" pitchFamily="18" charset="0"/>
              </a:rPr>
              <a:t>*) Cách 1</a:t>
            </a:r>
            <a:r>
              <a:rPr lang="pt-BR" sz="22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ea typeface="Times New Roman" panose="02020603050405020304" pitchFamily="18" charset="0"/>
                <a:cs typeface="Times New Roman" panose="02020603050405020304" pitchFamily="18" charset="0"/>
              </a:rPr>
              <a:t>Tính hiệu P </a:t>
            </a:r>
            <a:r>
              <a:rPr lang="pt-BR" sz="2200" dirty="0">
                <a:latin typeface="Times New Roman" panose="02020603050405020304" pitchFamily="18" charset="0"/>
                <a:ea typeface="Times New Roman" panose="02020603050405020304" pitchFamily="18" charset="0"/>
                <a:cs typeface="Times New Roman" panose="02020603050405020304" pitchFamily="18" charset="0"/>
              </a:rPr>
              <a:t>– Q  </a:t>
            </a:r>
            <a:endParaRPr lang="pt-BR"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Symbol" panose="05050102010706020507" pitchFamily="18" charset="2"/>
              <a:buChar char="Þ"/>
            </a:pPr>
            <a:r>
              <a:rPr lang="pt-BR" sz="2200" dirty="0" smtClean="0">
                <a:latin typeface="Times New Roman" panose="02020603050405020304" pitchFamily="18" charset="0"/>
                <a:ea typeface="Times New Roman" panose="02020603050405020304" pitchFamily="18" charset="0"/>
                <a:cs typeface="Times New Roman" panose="02020603050405020304" pitchFamily="18" charset="0"/>
              </a:rPr>
              <a:t>So </a:t>
            </a:r>
            <a:r>
              <a:rPr lang="pt-BR" sz="2200" dirty="0">
                <a:latin typeface="Times New Roman" panose="02020603050405020304" pitchFamily="18" charset="0"/>
                <a:ea typeface="Times New Roman" panose="02020603050405020304" pitchFamily="18" charset="0"/>
                <a:cs typeface="Times New Roman" panose="02020603050405020304" pitchFamily="18" charset="0"/>
              </a:rPr>
              <a:t>sánh P – Q với 0  </a:t>
            </a:r>
            <a:endParaRPr lang="pt-BR"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Symbol" panose="05050102010706020507" pitchFamily="18" charset="2"/>
              <a:buChar char="Þ"/>
            </a:pPr>
            <a:r>
              <a:rPr lang="pt-BR" sz="2200" dirty="0" smtClean="0">
                <a:latin typeface="Times New Roman" panose="02020603050405020304" pitchFamily="18" charset="0"/>
                <a:ea typeface="Times New Roman" panose="02020603050405020304" pitchFamily="18" charset="0"/>
                <a:cs typeface="Times New Roman" panose="02020603050405020304" pitchFamily="18" charset="0"/>
              </a:rPr>
              <a:t>Kết </a:t>
            </a:r>
            <a:r>
              <a:rPr lang="pt-BR" sz="2200" dirty="0">
                <a:latin typeface="Times New Roman" panose="02020603050405020304" pitchFamily="18" charset="0"/>
                <a:ea typeface="Times New Roman" panose="02020603050405020304" pitchFamily="18" charset="0"/>
                <a:cs typeface="Times New Roman" panose="02020603050405020304" pitchFamily="18" charset="0"/>
              </a:rPr>
              <a:t>quả so sánh P và Q. </a:t>
            </a:r>
            <a:endParaRPr lang="en-US" sz="22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
        <p:nvSpPr>
          <p:cNvPr id="11" name="Rectangle 10"/>
          <p:cNvSpPr/>
          <p:nvPr/>
        </p:nvSpPr>
        <p:spPr>
          <a:xfrm>
            <a:off x="3321379" y="2227700"/>
            <a:ext cx="5119087" cy="1107996"/>
          </a:xfrm>
          <a:prstGeom prst="rect">
            <a:avLst/>
          </a:prstGeom>
        </p:spPr>
        <p:txBody>
          <a:bodyPr wrap="square">
            <a:spAutoFit/>
          </a:bodyPr>
          <a:lstStyle/>
          <a:p>
            <a:pPr algn="just"/>
            <a:r>
              <a:rPr lang="pt-BR" sz="2200" b="1" dirty="0" smtClean="0">
                <a:latin typeface="Times New Roman" panose="02020603050405020304" pitchFamily="18" charset="0"/>
                <a:ea typeface="Times New Roman" panose="02020603050405020304" pitchFamily="18" charset="0"/>
              </a:rPr>
              <a:t>*) </a:t>
            </a:r>
            <a:r>
              <a:rPr lang="pt-BR" sz="2200" b="1" dirty="0">
                <a:latin typeface="Times New Roman" panose="02020603050405020304" pitchFamily="18" charset="0"/>
                <a:ea typeface="Times New Roman" panose="02020603050405020304" pitchFamily="18" charset="0"/>
              </a:rPr>
              <a:t>Cách 2</a:t>
            </a:r>
            <a:r>
              <a:rPr lang="pt-BR" sz="2200" dirty="0">
                <a:latin typeface="Times New Roman" panose="02020603050405020304" pitchFamily="18" charset="0"/>
                <a:ea typeface="Times New Roman" panose="02020603050405020304" pitchFamily="18" charset="0"/>
              </a:rPr>
              <a:t>: Sử dụng tính chất của bất đẳng thức và các bất đẳng thức đặc biệt để so sánh P và Q.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3089314"/>
              </p:ext>
            </p:extLst>
          </p:nvPr>
        </p:nvGraphicFramePr>
        <p:xfrm>
          <a:off x="492031" y="3335697"/>
          <a:ext cx="8088204" cy="1458836"/>
        </p:xfrm>
        <a:graphic>
          <a:graphicData uri="http://schemas.openxmlformats.org/drawingml/2006/table">
            <a:tbl>
              <a:tblPr firstRow="1" firstCol="1" bandRow="1">
                <a:tableStyleId>{61489A7E-F661-4088-BFFD-1A45701C8AD1}</a:tableStyleId>
              </a:tblPr>
              <a:tblGrid>
                <a:gridCol w="2842435">
                  <a:extLst>
                    <a:ext uri="{9D8B030D-6E8A-4147-A177-3AD203B41FA5}">
                      <a16:colId xmlns:a16="http://schemas.microsoft.com/office/drawing/2014/main" val="20000"/>
                    </a:ext>
                  </a:extLst>
                </a:gridCol>
                <a:gridCol w="5245769">
                  <a:extLst>
                    <a:ext uri="{9D8B030D-6E8A-4147-A177-3AD203B41FA5}">
                      <a16:colId xmlns:a16="http://schemas.microsoft.com/office/drawing/2014/main" val="20001"/>
                    </a:ext>
                  </a:extLst>
                </a:gridCol>
              </a:tblGrid>
              <a:tr h="1458836">
                <a:tc>
                  <a:txBody>
                    <a:bodyPr/>
                    <a:lstStyle/>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bl>
          </a:graphicData>
        </a:graphic>
      </p:graphicFrame>
      <p:sp>
        <p:nvSpPr>
          <p:cNvPr id="10" name="Rectangle 9"/>
          <p:cNvSpPr/>
          <p:nvPr/>
        </p:nvSpPr>
        <p:spPr>
          <a:xfrm>
            <a:off x="492031" y="3426813"/>
            <a:ext cx="2729099" cy="769441"/>
          </a:xfrm>
          <a:prstGeom prst="rect">
            <a:avLst/>
          </a:prstGeom>
        </p:spPr>
        <p:txBody>
          <a:bodyPr wrap="square">
            <a:spAutoFit/>
          </a:bodyPr>
          <a:lstStyle/>
          <a:p>
            <a:pPr algn="just"/>
            <a:r>
              <a:rPr lang="pt-BR" sz="2200" b="1" dirty="0" smtClean="0">
                <a:solidFill>
                  <a:srgbClr val="CC00FF"/>
                </a:solidFill>
                <a:latin typeface="Times New Roman" panose="02020603050405020304" pitchFamily="18" charset="0"/>
                <a:ea typeface="Times New Roman" panose="02020603050405020304" pitchFamily="18" charset="0"/>
              </a:rPr>
              <a:t>6) </a:t>
            </a:r>
            <a:r>
              <a:rPr lang="pt-BR" sz="2200" b="1" dirty="0">
                <a:solidFill>
                  <a:srgbClr val="CC00FF"/>
                </a:solidFill>
                <a:latin typeface="Times New Roman" panose="02020603050405020304" pitchFamily="18" charset="0"/>
                <a:ea typeface="Times New Roman" panose="02020603050405020304" pitchFamily="18" charset="0"/>
              </a:rPr>
              <a:t>Chứng minh bất đẳng thức.</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3321378" y="3335696"/>
            <a:ext cx="5119087" cy="430887"/>
          </a:xfrm>
          <a:prstGeom prst="rect">
            <a:avLst/>
          </a:prstGeom>
        </p:spPr>
        <p:txBody>
          <a:bodyPr wrap="square">
            <a:spAutoFit/>
          </a:bodyPr>
          <a:lstStyle/>
          <a:p>
            <a:pPr algn="just"/>
            <a:r>
              <a:rPr lang="pt-BR" sz="2200" b="1" dirty="0">
                <a:latin typeface="Times New Roman" panose="02020603050405020304" pitchFamily="18" charset="0"/>
                <a:ea typeface="Times New Roman" panose="02020603050405020304" pitchFamily="18" charset="0"/>
                <a:cs typeface="Times New Roman" panose="02020603050405020304" pitchFamily="18" charset="0"/>
              </a:rPr>
              <a:t>*) Cách 1</a:t>
            </a:r>
            <a:r>
              <a:rPr lang="pt-BR" sz="2200" dirty="0">
                <a:latin typeface="Times New Roman" panose="02020603050405020304" pitchFamily="18" charset="0"/>
                <a:ea typeface="Times New Roman" panose="02020603050405020304" pitchFamily="18" charset="0"/>
                <a:cs typeface="Times New Roman" panose="02020603050405020304" pitchFamily="18" charset="0"/>
              </a:rPr>
              <a:t>: Xét </a:t>
            </a:r>
            <a:r>
              <a:rPr lang="pt-BR" sz="2200" dirty="0" smtClean="0">
                <a:latin typeface="Times New Roman" panose="02020603050405020304" pitchFamily="18" charset="0"/>
                <a:ea typeface="Times New Roman" panose="02020603050405020304" pitchFamily="18" charset="0"/>
                <a:cs typeface="Times New Roman" panose="02020603050405020304" pitchFamily="18" charset="0"/>
              </a:rPr>
              <a:t>hiệu VT – VP =&gt; đpcm</a:t>
            </a:r>
            <a:endParaRPr lang="en-US" sz="22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3321378" y="3686536"/>
            <a:ext cx="5119087" cy="1107996"/>
          </a:xfrm>
          <a:prstGeom prst="rect">
            <a:avLst/>
          </a:prstGeom>
        </p:spPr>
        <p:txBody>
          <a:bodyPr wrap="square">
            <a:spAutoFit/>
          </a:bodyPr>
          <a:lstStyle/>
          <a:p>
            <a:pPr algn="just"/>
            <a:r>
              <a:rPr lang="pt-BR" sz="2200" b="1" dirty="0" smtClean="0">
                <a:latin typeface="Times New Roman" panose="02020603050405020304" pitchFamily="18" charset="0"/>
                <a:ea typeface="Times New Roman" panose="02020603050405020304" pitchFamily="18" charset="0"/>
              </a:rPr>
              <a:t>*) </a:t>
            </a:r>
            <a:r>
              <a:rPr lang="pt-BR" sz="2200" b="1" dirty="0">
                <a:latin typeface="Times New Roman" panose="02020603050405020304" pitchFamily="18" charset="0"/>
                <a:ea typeface="Times New Roman" panose="02020603050405020304" pitchFamily="18" charset="0"/>
              </a:rPr>
              <a:t>Cách 2</a:t>
            </a:r>
            <a:r>
              <a:rPr lang="pt-BR" sz="2200" dirty="0">
                <a:latin typeface="Times New Roman" panose="02020603050405020304" pitchFamily="18" charset="0"/>
                <a:ea typeface="Times New Roman" panose="02020603050405020304" pitchFamily="18" charset="0"/>
              </a:rPr>
              <a:t>: Sử dụng tính chất của bất đẳng thức và các bất đẳng thức đặc biệt để </a:t>
            </a:r>
            <a:r>
              <a:rPr lang="pt-BR" sz="2200" dirty="0" smtClean="0">
                <a:latin typeface="Times New Roman" panose="02020603050405020304" pitchFamily="18" charset="0"/>
                <a:ea typeface="Times New Roman" panose="02020603050405020304" pitchFamily="18" charset="0"/>
              </a:rPr>
              <a:t>chứng minh bất đẳng thức.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4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0"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nvPr>
        </p:nvGraphicFramePr>
        <p:xfrm>
          <a:off x="485156" y="837717"/>
          <a:ext cx="8086772" cy="2979681"/>
        </p:xfrm>
        <a:graphic>
          <a:graphicData uri="http://schemas.openxmlformats.org/drawingml/2006/table">
            <a:tbl>
              <a:tblPr firstRow="1" firstCol="1" bandRow="1">
                <a:tableStyleId>{61489A7E-F661-4088-BFFD-1A45701C8AD1}</a:tableStyleId>
              </a:tblPr>
              <a:tblGrid>
                <a:gridCol w="2835987">
                  <a:extLst>
                    <a:ext uri="{9D8B030D-6E8A-4147-A177-3AD203B41FA5}">
                      <a16:colId xmlns:a16="http://schemas.microsoft.com/office/drawing/2014/main" val="20000"/>
                    </a:ext>
                  </a:extLst>
                </a:gridCol>
                <a:gridCol w="5250785">
                  <a:extLst>
                    <a:ext uri="{9D8B030D-6E8A-4147-A177-3AD203B41FA5}">
                      <a16:colId xmlns:a16="http://schemas.microsoft.com/office/drawing/2014/main" val="20001"/>
                    </a:ext>
                  </a:extLst>
                </a:gridCol>
              </a:tblGrid>
              <a:tr h="323078">
                <a:tc>
                  <a:txBody>
                    <a:bodyPr/>
                    <a:lstStyle/>
                    <a:p>
                      <a:pPr algn="ctr">
                        <a:spcAft>
                          <a:spcPts val="0"/>
                        </a:spcAft>
                      </a:pPr>
                      <a:r>
                        <a:rPr lang="pt-BR" sz="2400" b="1" dirty="0">
                          <a:solidFill>
                            <a:schemeClr val="bg2">
                              <a:lumMod val="10000"/>
                            </a:schemeClr>
                          </a:solidFill>
                          <a:effectLst/>
                          <a:latin typeface="Times New Roman" panose="02020603050405020304" pitchFamily="18" charset="0"/>
                          <a:cs typeface="Times New Roman" panose="02020603050405020304" pitchFamily="18" charset="0"/>
                        </a:rPr>
                        <a:t>Dạng câu hỏi</a:t>
                      </a:r>
                      <a:endParaRPr lang="en-US" sz="24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ctr">
                        <a:spcAft>
                          <a:spcPts val="0"/>
                        </a:spcAft>
                      </a:pPr>
                      <a:r>
                        <a:rPr lang="pt-BR" sz="2400" b="1" dirty="0">
                          <a:solidFill>
                            <a:schemeClr val="bg2">
                              <a:lumMod val="10000"/>
                            </a:schemeClr>
                          </a:solidFill>
                          <a:effectLst/>
                          <a:latin typeface="Times New Roman" panose="02020603050405020304" pitchFamily="18" charset="0"/>
                          <a:cs typeface="Times New Roman" panose="02020603050405020304" pitchFamily="18" charset="0"/>
                        </a:rPr>
                        <a:t>Phương pháp giải</a:t>
                      </a:r>
                      <a:endParaRPr lang="en-US" sz="24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r h="53846">
                <a:tc gridSpan="2">
                  <a:txBody>
                    <a:bodyPr/>
                    <a:lstStyle/>
                    <a:p>
                      <a:pPr indent="360680" algn="ctr">
                        <a:spcAft>
                          <a:spcPts val="0"/>
                        </a:spcAft>
                      </a:pPr>
                      <a:endParaRPr lang="en-US" sz="4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hMerge="1">
                  <a:txBody>
                    <a:bodyPr/>
                    <a:lstStyle/>
                    <a:p>
                      <a:endParaRPr lang="en-US"/>
                    </a:p>
                  </a:txBody>
                  <a:tcPr/>
                </a:tc>
                <a:extLst>
                  <a:ext uri="{0D108BD9-81ED-4DB2-BD59-A6C34878D82A}">
                    <a16:rowId xmlns:a16="http://schemas.microsoft.com/office/drawing/2014/main" val="10001"/>
                  </a:ext>
                </a:extLst>
              </a:tr>
              <a:tr h="2552961">
                <a:tc>
                  <a:txBody>
                    <a:bodyPr/>
                    <a:lstStyle/>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2"/>
                  </a:ext>
                </a:extLst>
              </a:tr>
            </a:tbl>
          </a:graphicData>
        </a:graphic>
      </p:graphicFrame>
      <p:sp>
        <p:nvSpPr>
          <p:cNvPr id="8" name="Rectangle 7"/>
          <p:cNvSpPr/>
          <p:nvPr/>
        </p:nvSpPr>
        <p:spPr>
          <a:xfrm>
            <a:off x="485156" y="1350506"/>
            <a:ext cx="2729099" cy="1569660"/>
          </a:xfrm>
          <a:prstGeom prst="rect">
            <a:avLst/>
          </a:prstGeom>
        </p:spPr>
        <p:txBody>
          <a:bodyPr wrap="square">
            <a:spAutoFit/>
          </a:bodyPr>
          <a:lstStyle/>
          <a:p>
            <a:pPr algn="just"/>
            <a:r>
              <a:rPr lang="pt-BR" sz="2400" b="1" dirty="0" smtClean="0">
                <a:solidFill>
                  <a:srgbClr val="CC00FF"/>
                </a:solidFill>
                <a:latin typeface="Times New Roman" panose="02020603050405020304" pitchFamily="18" charset="0"/>
                <a:ea typeface="Times New Roman" panose="02020603050405020304" pitchFamily="18" charset="0"/>
              </a:rPr>
              <a:t>7) </a:t>
            </a:r>
            <a:r>
              <a:rPr lang="pt-BR" sz="2400" b="1" dirty="0">
                <a:solidFill>
                  <a:srgbClr val="CC00FF"/>
                </a:solidFill>
                <a:latin typeface="Times New Roman" panose="02020603050405020304" pitchFamily="18" charset="0"/>
                <a:ea typeface="Times New Roman" panose="02020603050405020304" pitchFamily="18" charset="0"/>
              </a:rPr>
              <a:t>Tìm giá trị nhỏ nhất (giá trị lớn nhất) của biểu thức P.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3356298" y="1350506"/>
            <a:ext cx="5119087" cy="2308324"/>
          </a:xfrm>
          <a:prstGeom prst="rect">
            <a:avLst/>
          </a:prstGeom>
        </p:spPr>
        <p:txBody>
          <a:bodyPr wrap="square">
            <a:spAutoFit/>
          </a:bodyPr>
          <a:lstStyle/>
          <a:p>
            <a:pPr algn="just"/>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Dùng tính chất của bất đẳng thức và các bất đẳng thức đặc biệt để giới hạn giá trị của biểu thức P.</a:t>
            </a:r>
            <a:endParaRPr lang="en-US" sz="2000" dirty="0">
              <a:latin typeface=".VnTime" panose="020B7200000000000000" pitchFamily="34" charset="0"/>
              <a:ea typeface="Times New Roman" panose="02020603050405020304" pitchFamily="18" charset="0"/>
              <a:cs typeface="Times New Roman" panose="02020603050405020304" pitchFamily="18" charset="0"/>
            </a:endParaRPr>
          </a:p>
          <a:p>
            <a:pPr algn="just"/>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 Tìm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giá trị của x để xảy ra dấu bằng. </a:t>
            </a:r>
            <a:endParaRPr lang="en-US" sz="2000" dirty="0">
              <a:latin typeface=".VnTime" panose="020B7200000000000000" pitchFamily="34" charset="0"/>
              <a:ea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ea typeface="Times New Roman" panose="02020603050405020304" pitchFamily="18" charset="0"/>
              </a:rPr>
              <a:t>+) Trả </a:t>
            </a:r>
            <a:r>
              <a:rPr lang="pt-BR" sz="2400" dirty="0">
                <a:latin typeface="Times New Roman" panose="02020603050405020304" pitchFamily="18" charset="0"/>
                <a:ea typeface="Times New Roman" panose="02020603050405020304" pitchFamily="18" charset="0"/>
              </a:rPr>
              <a:t>lời giá trị nhỏ nhất hay giá trị lớn nhất của biểu thức. </a:t>
            </a:r>
            <a:endParaRPr lang="en-US" sz="20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377757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ext uri="{D42A27DB-BD31-4B8C-83A1-F6EECF244321}">
                <p14:modId xmlns:p14="http://schemas.microsoft.com/office/powerpoint/2010/main" val="3499084516"/>
              </p:ext>
            </p:extLst>
          </p:nvPr>
        </p:nvGraphicFramePr>
        <p:xfrm>
          <a:off x="485156" y="837716"/>
          <a:ext cx="8086772" cy="1824526"/>
        </p:xfrm>
        <a:graphic>
          <a:graphicData uri="http://schemas.openxmlformats.org/drawingml/2006/table">
            <a:tbl>
              <a:tblPr firstRow="1" firstCol="1" bandRow="1">
                <a:tableStyleId>{61489A7E-F661-4088-BFFD-1A45701C8AD1}</a:tableStyleId>
              </a:tblPr>
              <a:tblGrid>
                <a:gridCol w="2835987">
                  <a:extLst>
                    <a:ext uri="{9D8B030D-6E8A-4147-A177-3AD203B41FA5}">
                      <a16:colId xmlns:a16="http://schemas.microsoft.com/office/drawing/2014/main" val="20000"/>
                    </a:ext>
                  </a:extLst>
                </a:gridCol>
                <a:gridCol w="5250785">
                  <a:extLst>
                    <a:ext uri="{9D8B030D-6E8A-4147-A177-3AD203B41FA5}">
                      <a16:colId xmlns:a16="http://schemas.microsoft.com/office/drawing/2014/main" val="20001"/>
                    </a:ext>
                  </a:extLst>
                </a:gridCol>
              </a:tblGrid>
              <a:tr h="360262">
                <a:tc>
                  <a:txBody>
                    <a:bodyPr/>
                    <a:lstStyle/>
                    <a:p>
                      <a:pPr algn="ctr">
                        <a:spcAft>
                          <a:spcPts val="0"/>
                        </a:spcAft>
                      </a:pPr>
                      <a:r>
                        <a:rPr lang="pt-BR" sz="2400" b="1" dirty="0">
                          <a:solidFill>
                            <a:schemeClr val="bg2">
                              <a:lumMod val="10000"/>
                            </a:schemeClr>
                          </a:solidFill>
                          <a:effectLst/>
                          <a:latin typeface="Times New Roman" panose="02020603050405020304" pitchFamily="18" charset="0"/>
                          <a:cs typeface="Times New Roman" panose="02020603050405020304" pitchFamily="18" charset="0"/>
                        </a:rPr>
                        <a:t>Dạng câu hỏi</a:t>
                      </a:r>
                      <a:endParaRPr lang="en-US" sz="24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ctr">
                        <a:spcAft>
                          <a:spcPts val="0"/>
                        </a:spcAft>
                      </a:pPr>
                      <a:r>
                        <a:rPr lang="pt-BR" sz="2400" b="1" dirty="0">
                          <a:solidFill>
                            <a:schemeClr val="bg2">
                              <a:lumMod val="10000"/>
                            </a:schemeClr>
                          </a:solidFill>
                          <a:effectLst/>
                          <a:latin typeface="Times New Roman" panose="02020603050405020304" pitchFamily="18" charset="0"/>
                          <a:cs typeface="Times New Roman" panose="02020603050405020304" pitchFamily="18" charset="0"/>
                        </a:rPr>
                        <a:t>Phương pháp giải</a:t>
                      </a:r>
                      <a:endParaRPr lang="en-US" sz="24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r h="58638">
                <a:tc gridSpan="2">
                  <a:txBody>
                    <a:bodyPr/>
                    <a:lstStyle/>
                    <a:p>
                      <a:pPr indent="360680" algn="ctr">
                        <a:spcAft>
                          <a:spcPts val="0"/>
                        </a:spcAft>
                      </a:pPr>
                      <a:endParaRPr lang="en-US" sz="4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hMerge="1">
                  <a:txBody>
                    <a:bodyPr/>
                    <a:lstStyle/>
                    <a:p>
                      <a:endParaRPr lang="en-US"/>
                    </a:p>
                  </a:txBody>
                  <a:tcPr/>
                </a:tc>
                <a:extLst>
                  <a:ext uri="{0D108BD9-81ED-4DB2-BD59-A6C34878D82A}">
                    <a16:rowId xmlns:a16="http://schemas.microsoft.com/office/drawing/2014/main" val="10001"/>
                  </a:ext>
                </a:extLst>
              </a:tr>
              <a:tr h="1397806">
                <a:tc>
                  <a:txBody>
                    <a:bodyPr/>
                    <a:lstStyle/>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70241817"/>
              </p:ext>
            </p:extLst>
          </p:nvPr>
        </p:nvGraphicFramePr>
        <p:xfrm>
          <a:off x="485156" y="2750491"/>
          <a:ext cx="8126696" cy="1963552"/>
        </p:xfrm>
        <a:graphic>
          <a:graphicData uri="http://schemas.openxmlformats.org/drawingml/2006/table">
            <a:tbl>
              <a:tblPr firstRow="1" firstCol="1" bandRow="1">
                <a:tableStyleId>{61489A7E-F661-4088-BFFD-1A45701C8AD1}</a:tableStyleId>
              </a:tblPr>
              <a:tblGrid>
                <a:gridCol w="2830699">
                  <a:extLst>
                    <a:ext uri="{9D8B030D-6E8A-4147-A177-3AD203B41FA5}">
                      <a16:colId xmlns:a16="http://schemas.microsoft.com/office/drawing/2014/main" val="20000"/>
                    </a:ext>
                  </a:extLst>
                </a:gridCol>
                <a:gridCol w="5295997">
                  <a:extLst>
                    <a:ext uri="{9D8B030D-6E8A-4147-A177-3AD203B41FA5}">
                      <a16:colId xmlns:a16="http://schemas.microsoft.com/office/drawing/2014/main" val="20001"/>
                    </a:ext>
                  </a:extLst>
                </a:gridCol>
              </a:tblGrid>
              <a:tr h="1963552">
                <a:tc>
                  <a:txBody>
                    <a:bodyPr/>
                    <a:lstStyle/>
                    <a:p>
                      <a:pPr algn="just">
                        <a:spcAft>
                          <a:spcPts val="0"/>
                        </a:spcAft>
                      </a:pPr>
                      <a:endParaRPr lang="en-US" sz="24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bl>
          </a:graphicData>
        </a:graphic>
      </p:graphicFrame>
      <p:sp>
        <p:nvSpPr>
          <p:cNvPr id="8" name="Rectangle 7"/>
          <p:cNvSpPr/>
          <p:nvPr/>
        </p:nvSpPr>
        <p:spPr>
          <a:xfrm>
            <a:off x="485156" y="1350506"/>
            <a:ext cx="2729099" cy="1200329"/>
          </a:xfrm>
          <a:prstGeom prst="rect">
            <a:avLst/>
          </a:prstGeom>
        </p:spPr>
        <p:txBody>
          <a:bodyPr wrap="square">
            <a:spAutoFit/>
          </a:bodyPr>
          <a:lstStyle/>
          <a:p>
            <a:pPr algn="just"/>
            <a:r>
              <a:rPr lang="pt-BR" sz="2400" b="1" dirty="0" smtClean="0">
                <a:solidFill>
                  <a:srgbClr val="CC00FF"/>
                </a:solidFill>
                <a:latin typeface="Times New Roman" panose="02020603050405020304" pitchFamily="18" charset="0"/>
                <a:cs typeface="Times New Roman" panose="02020603050405020304" pitchFamily="18" charset="0"/>
              </a:rPr>
              <a:t>8) Tìm </a:t>
            </a:r>
            <a:r>
              <a:rPr lang="pt-BR" sz="2400" b="1" u="sng" dirty="0" smtClean="0">
                <a:solidFill>
                  <a:srgbClr val="CC00FF"/>
                </a:solidFill>
                <a:latin typeface="Times New Roman" panose="02020603050405020304" pitchFamily="18" charset="0"/>
                <a:cs typeface="Times New Roman" panose="02020603050405020304" pitchFamily="18" charset="0"/>
              </a:rPr>
              <a:t>x </a:t>
            </a:r>
            <a:r>
              <a:rPr lang="pt-BR" sz="2400" b="1" u="sng" dirty="0" smtClean="0">
                <a:solidFill>
                  <a:srgbClr val="CC00FF"/>
                </a:solidFill>
                <a:latin typeface="Times New Roman" panose="02020603050405020304" pitchFamily="18" charset="0"/>
                <a:cs typeface="Times New Roman" panose="02020603050405020304" pitchFamily="18" charset="0"/>
                <a:sym typeface="Symbol" panose="05050102010706020507" pitchFamily="18" charset="2"/>
              </a:rPr>
              <a:t> Z</a:t>
            </a:r>
            <a:r>
              <a:rPr lang="pt-BR" sz="2400" b="1" dirty="0" smtClean="0">
                <a:solidFill>
                  <a:srgbClr val="CC00FF"/>
                </a:solidFill>
                <a:latin typeface="Times New Roman" panose="02020603050405020304" pitchFamily="18" charset="0"/>
                <a:cs typeface="Times New Roman" panose="02020603050405020304" pitchFamily="18" charset="0"/>
              </a:rPr>
              <a:t> </a:t>
            </a:r>
            <a:r>
              <a:rPr lang="pt-BR" sz="2400" b="1" dirty="0">
                <a:solidFill>
                  <a:srgbClr val="CC00FF"/>
                </a:solidFill>
                <a:latin typeface="Times New Roman" panose="02020603050405020304" pitchFamily="18" charset="0"/>
                <a:cs typeface="Times New Roman" panose="02020603050405020304" pitchFamily="18" charset="0"/>
              </a:rPr>
              <a:t>để biểu thức P có giá trị nguyên.</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3397009" y="1350505"/>
            <a:ext cx="5119087" cy="1200329"/>
          </a:xfrm>
          <a:prstGeom prst="rect">
            <a:avLst/>
          </a:prstGeom>
        </p:spPr>
        <p:txBody>
          <a:bodyPr wrap="square">
            <a:spAutoFit/>
          </a:bodyPr>
          <a:lstStyle/>
          <a:p>
            <a:pPr algn="just"/>
            <a:r>
              <a:rPr lang="pt-BR" sz="2400" dirty="0">
                <a:latin typeface="Times New Roman" panose="02020603050405020304" pitchFamily="18" charset="0"/>
                <a:cs typeface="Times New Roman" panose="02020603050405020304" pitchFamily="18" charset="0"/>
              </a:rPr>
              <a:t>+) Tách phần </a:t>
            </a:r>
            <a:r>
              <a:rPr lang="pt-BR" sz="2400" dirty="0" smtClean="0">
                <a:latin typeface="Times New Roman" panose="02020603050405020304" pitchFamily="18" charset="0"/>
                <a:cs typeface="Times New Roman" panose="02020603050405020304" pitchFamily="18" charset="0"/>
              </a:rPr>
              <a:t>nguyên của biểu thức.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Sử dụng kiến thức về chia hết để tìm giá trị nguyên của x.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516050" y="2786292"/>
            <a:ext cx="2667310" cy="1200329"/>
          </a:xfrm>
          <a:prstGeom prst="rect">
            <a:avLst/>
          </a:prstGeom>
        </p:spPr>
        <p:txBody>
          <a:bodyPr wrap="square">
            <a:spAutoFit/>
          </a:bodyPr>
          <a:lstStyle/>
          <a:p>
            <a:pPr algn="just"/>
            <a:r>
              <a:rPr lang="pt-BR" sz="2400" b="1" dirty="0" smtClean="0">
                <a:solidFill>
                  <a:srgbClr val="CC00FF"/>
                </a:solidFill>
                <a:latin typeface="Times New Roman" panose="02020603050405020304" pitchFamily="18" charset="0"/>
                <a:cs typeface="Times New Roman" panose="02020603050405020304" pitchFamily="18" charset="0"/>
              </a:rPr>
              <a:t>9) Tìm </a:t>
            </a:r>
            <a:r>
              <a:rPr lang="pt-BR" sz="2400" b="1" u="sng" dirty="0" smtClean="0">
                <a:solidFill>
                  <a:srgbClr val="CC00FF"/>
                </a:solidFill>
                <a:latin typeface="Times New Roman" panose="02020603050405020304" pitchFamily="18" charset="0"/>
                <a:cs typeface="Times New Roman" panose="02020603050405020304" pitchFamily="18" charset="0"/>
              </a:rPr>
              <a:t>x </a:t>
            </a:r>
            <a:r>
              <a:rPr lang="pt-BR" sz="2400" b="1" u="sng" dirty="0">
                <a:solidFill>
                  <a:srgbClr val="CC00FF"/>
                </a:solidFill>
                <a:latin typeface="Times New Roman" panose="02020603050405020304" pitchFamily="18" charset="0"/>
                <a:cs typeface="Times New Roman" panose="02020603050405020304" pitchFamily="18" charset="0"/>
                <a:sym typeface="Symbol" panose="05050102010706020507" pitchFamily="18" charset="2"/>
              </a:rPr>
              <a:t> </a:t>
            </a:r>
            <a:r>
              <a:rPr lang="pt-BR" sz="2400" b="1" u="sng" dirty="0" smtClean="0">
                <a:solidFill>
                  <a:srgbClr val="CC00FF"/>
                </a:solidFill>
                <a:latin typeface="Times New Roman" panose="02020603050405020304" pitchFamily="18" charset="0"/>
                <a:cs typeface="Times New Roman" panose="02020603050405020304" pitchFamily="18" charset="0"/>
                <a:sym typeface="Symbol" panose="05050102010706020507" pitchFamily="18" charset="2"/>
              </a:rPr>
              <a:t>R</a:t>
            </a:r>
            <a:r>
              <a:rPr lang="pt-BR" sz="2400" b="1" dirty="0" smtClean="0">
                <a:solidFill>
                  <a:srgbClr val="CC00FF"/>
                </a:solidFill>
                <a:latin typeface="Times New Roman" panose="02020603050405020304" pitchFamily="18" charset="0"/>
                <a:cs typeface="Times New Roman" panose="02020603050405020304" pitchFamily="18" charset="0"/>
              </a:rPr>
              <a:t> </a:t>
            </a:r>
            <a:r>
              <a:rPr lang="pt-BR" sz="2400" b="1" dirty="0">
                <a:solidFill>
                  <a:srgbClr val="CC00FF"/>
                </a:solidFill>
                <a:latin typeface="Times New Roman" panose="02020603050405020304" pitchFamily="18" charset="0"/>
                <a:cs typeface="Times New Roman" panose="02020603050405020304" pitchFamily="18" charset="0"/>
              </a:rPr>
              <a:t>để biểu thức P có giá trị nguyên.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
        <p:nvSpPr>
          <p:cNvPr id="13" name="Rectangle 12"/>
          <p:cNvSpPr/>
          <p:nvPr/>
        </p:nvSpPr>
        <p:spPr>
          <a:xfrm>
            <a:off x="3397009" y="2724148"/>
            <a:ext cx="5119087" cy="1938992"/>
          </a:xfrm>
          <a:prstGeom prst="rect">
            <a:avLst/>
          </a:prstGeom>
        </p:spPr>
        <p:txBody>
          <a:bodyPr wrap="square">
            <a:spAutoFit/>
          </a:bodyPr>
          <a:lstStyle/>
          <a:p>
            <a:pPr algn="just"/>
            <a:r>
              <a:rPr lang="pt-BR" sz="2400" dirty="0">
                <a:latin typeface="Times New Roman" panose="02020603050405020304" pitchFamily="18" charset="0"/>
                <a:cs typeface="Times New Roman" panose="02020603050405020304" pitchFamily="18" charset="0"/>
              </a:rPr>
              <a:t>+) Tách phần </a:t>
            </a:r>
            <a:r>
              <a:rPr lang="pt-BR" sz="2400" dirty="0" smtClean="0">
                <a:latin typeface="Times New Roman" panose="02020603050405020304" pitchFamily="18" charset="0"/>
                <a:cs typeface="Times New Roman" panose="02020603050405020304" pitchFamily="18" charset="0"/>
              </a:rPr>
              <a:t>nguyên của biểu thức.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Sử dụng kiến thức về bất đẳng thức để giới hạn </a:t>
            </a:r>
            <a:r>
              <a:rPr lang="pt-BR" sz="2400" dirty="0" smtClean="0">
                <a:latin typeface="Times New Roman" panose="02020603050405020304" pitchFamily="18" charset="0"/>
                <a:cs typeface="Times New Roman" panose="02020603050405020304" pitchFamily="18" charset="0"/>
              </a:rPr>
              <a:t>(chặn) giá </a:t>
            </a:r>
            <a:r>
              <a:rPr lang="pt-BR" sz="2400" dirty="0">
                <a:latin typeface="Times New Roman" panose="02020603050405020304" pitchFamily="18" charset="0"/>
                <a:cs typeface="Times New Roman" panose="02020603050405020304" pitchFamily="18" charset="0"/>
              </a:rPr>
              <a:t>trị của biểu </a:t>
            </a:r>
            <a:r>
              <a:rPr lang="pt-BR" sz="2400" dirty="0" smtClean="0">
                <a:latin typeface="Times New Roman" panose="02020603050405020304" pitchFamily="18" charset="0"/>
                <a:cs typeface="Times New Roman" panose="02020603050405020304" pitchFamily="18" charset="0"/>
              </a:rPr>
              <a:t>thức.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Tìm giá trị nguyên của biểu thức </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Tìm giá </a:t>
            </a:r>
            <a:r>
              <a:rPr lang="pt-BR" sz="2400" dirty="0" smtClean="0">
                <a:latin typeface="Times New Roman" panose="02020603050405020304" pitchFamily="18" charset="0"/>
                <a:cs typeface="Times New Roman" panose="02020603050405020304" pitchFamily="18" charset="0"/>
              </a:rPr>
              <a:t>trị </a:t>
            </a:r>
            <a:r>
              <a:rPr lang="pt-BR" sz="2400" dirty="0">
                <a:latin typeface="Times New Roman" panose="02020603050405020304" pitchFamily="18" charset="0"/>
                <a:cs typeface="Times New Roman" panose="02020603050405020304" pitchFamily="18" charset="0"/>
              </a:rPr>
              <a:t>của x.</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45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41010" t="32097" r="38376" b="38698"/>
          <a:stretch/>
        </p:blipFill>
        <p:spPr bwMode="auto">
          <a:xfrm>
            <a:off x="75627" y="0"/>
            <a:ext cx="741170" cy="658788"/>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nvPr>
        </p:nvGraphicFramePr>
        <p:xfrm>
          <a:off x="485156" y="837717"/>
          <a:ext cx="8086772" cy="2979681"/>
        </p:xfrm>
        <a:graphic>
          <a:graphicData uri="http://schemas.openxmlformats.org/drawingml/2006/table">
            <a:tbl>
              <a:tblPr firstRow="1" firstCol="1" bandRow="1">
                <a:tableStyleId>{61489A7E-F661-4088-BFFD-1A45701C8AD1}</a:tableStyleId>
              </a:tblPr>
              <a:tblGrid>
                <a:gridCol w="2835987">
                  <a:extLst>
                    <a:ext uri="{9D8B030D-6E8A-4147-A177-3AD203B41FA5}">
                      <a16:colId xmlns:a16="http://schemas.microsoft.com/office/drawing/2014/main" val="20000"/>
                    </a:ext>
                  </a:extLst>
                </a:gridCol>
                <a:gridCol w="5250785">
                  <a:extLst>
                    <a:ext uri="{9D8B030D-6E8A-4147-A177-3AD203B41FA5}">
                      <a16:colId xmlns:a16="http://schemas.microsoft.com/office/drawing/2014/main" val="20001"/>
                    </a:ext>
                  </a:extLst>
                </a:gridCol>
              </a:tblGrid>
              <a:tr h="323078">
                <a:tc>
                  <a:txBody>
                    <a:bodyPr/>
                    <a:lstStyle/>
                    <a:p>
                      <a:pPr algn="ctr">
                        <a:spcAft>
                          <a:spcPts val="0"/>
                        </a:spcAft>
                      </a:pPr>
                      <a:r>
                        <a:rPr lang="pt-BR" sz="2400" b="1" dirty="0">
                          <a:solidFill>
                            <a:schemeClr val="bg2">
                              <a:lumMod val="10000"/>
                            </a:schemeClr>
                          </a:solidFill>
                          <a:effectLst/>
                          <a:latin typeface="Times New Roman" panose="02020603050405020304" pitchFamily="18" charset="0"/>
                          <a:cs typeface="Times New Roman" panose="02020603050405020304" pitchFamily="18" charset="0"/>
                        </a:rPr>
                        <a:t>Dạng câu hỏi</a:t>
                      </a:r>
                      <a:endParaRPr lang="en-US" sz="24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ctr">
                        <a:spcAft>
                          <a:spcPts val="0"/>
                        </a:spcAft>
                      </a:pPr>
                      <a:r>
                        <a:rPr lang="pt-BR" sz="2400" b="1" dirty="0">
                          <a:solidFill>
                            <a:schemeClr val="bg2">
                              <a:lumMod val="10000"/>
                            </a:schemeClr>
                          </a:solidFill>
                          <a:effectLst/>
                          <a:latin typeface="Times New Roman" panose="02020603050405020304" pitchFamily="18" charset="0"/>
                          <a:cs typeface="Times New Roman" panose="02020603050405020304" pitchFamily="18" charset="0"/>
                        </a:rPr>
                        <a:t>Phương pháp giải</a:t>
                      </a:r>
                      <a:endParaRPr lang="en-US" sz="2400" b="1"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r h="53846">
                <a:tc gridSpan="2">
                  <a:txBody>
                    <a:bodyPr/>
                    <a:lstStyle/>
                    <a:p>
                      <a:pPr indent="360680" algn="ctr">
                        <a:spcAft>
                          <a:spcPts val="0"/>
                        </a:spcAft>
                      </a:pPr>
                      <a:endParaRPr lang="en-US" sz="4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hMerge="1">
                  <a:txBody>
                    <a:bodyPr/>
                    <a:lstStyle/>
                    <a:p>
                      <a:endParaRPr lang="en-US"/>
                    </a:p>
                  </a:txBody>
                  <a:tcPr/>
                </a:tc>
                <a:extLst>
                  <a:ext uri="{0D108BD9-81ED-4DB2-BD59-A6C34878D82A}">
                    <a16:rowId xmlns:a16="http://schemas.microsoft.com/office/drawing/2014/main" val="10001"/>
                  </a:ext>
                </a:extLst>
              </a:tr>
              <a:tr h="2552961">
                <a:tc>
                  <a:txBody>
                    <a:bodyPr/>
                    <a:lstStyle/>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smtClean="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US" sz="24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2"/>
                  </a:ext>
                </a:extLst>
              </a:tr>
            </a:tbl>
          </a:graphicData>
        </a:graphic>
      </p:graphicFrame>
      <p:sp>
        <p:nvSpPr>
          <p:cNvPr id="8" name="Rectangle 7"/>
          <p:cNvSpPr/>
          <p:nvPr/>
        </p:nvSpPr>
        <p:spPr>
          <a:xfrm>
            <a:off x="485156" y="1350506"/>
            <a:ext cx="2729099" cy="1569660"/>
          </a:xfrm>
          <a:prstGeom prst="rect">
            <a:avLst/>
          </a:prstGeom>
        </p:spPr>
        <p:txBody>
          <a:bodyPr wrap="square">
            <a:spAutoFit/>
          </a:bodyPr>
          <a:lstStyle/>
          <a:p>
            <a:pPr algn="just"/>
            <a:r>
              <a:rPr lang="pt-BR" sz="2400" b="1" dirty="0">
                <a:solidFill>
                  <a:srgbClr val="CC00FF"/>
                </a:solidFill>
                <a:latin typeface="Times New Roman" panose="02020603050405020304" pitchFamily="18" charset="0"/>
                <a:ea typeface="Times New Roman" panose="02020603050405020304" pitchFamily="18" charset="0"/>
              </a:rPr>
              <a:t>10) Tìm giá trị của tham số để P thỏa mãn điều kiện nào </a:t>
            </a:r>
            <a:r>
              <a:rPr lang="pt-BR" sz="2400" b="1" dirty="0" smtClean="0">
                <a:solidFill>
                  <a:srgbClr val="CC00FF"/>
                </a:solidFill>
                <a:latin typeface="Times New Roman" panose="02020603050405020304" pitchFamily="18" charset="0"/>
                <a:ea typeface="Times New Roman" panose="02020603050405020304" pitchFamily="18" charset="0"/>
              </a:rPr>
              <a:t>đó.</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3356298" y="1350506"/>
            <a:ext cx="5119087" cy="1200329"/>
          </a:xfrm>
          <a:prstGeom prst="rect">
            <a:avLst/>
          </a:prstGeom>
        </p:spPr>
        <p:txBody>
          <a:bodyPr wrap="square">
            <a:spAutoFit/>
          </a:bodyPr>
          <a:lstStyle/>
          <a:p>
            <a:pPr algn="just"/>
            <a:r>
              <a:rPr lang="pt-BR" sz="2400" dirty="0">
                <a:latin typeface="Times New Roman" panose="02020603050405020304" pitchFamily="18" charset="0"/>
                <a:ea typeface="Times New Roman" panose="02020603050405020304" pitchFamily="18" charset="0"/>
              </a:rPr>
              <a:t>+) Sử dụng các kiến thức về giải phương trình bậc nhất, bậc </a:t>
            </a:r>
            <a:r>
              <a:rPr lang="pt-BR" sz="2400" dirty="0" smtClean="0">
                <a:latin typeface="Times New Roman" panose="02020603050405020304" pitchFamily="18" charset="0"/>
                <a:ea typeface="Times New Roman" panose="02020603050405020304" pitchFamily="18" charset="0"/>
              </a:rPr>
              <a:t>hai,... </a:t>
            </a:r>
            <a:r>
              <a:rPr lang="pt-BR" sz="2400" dirty="0">
                <a:latin typeface="Times New Roman" panose="02020603050405020304" pitchFamily="18" charset="0"/>
                <a:ea typeface="Times New Roman" panose="02020603050405020304" pitchFamily="18" charset="0"/>
              </a:rPr>
              <a:t>để giải bài tập. </a:t>
            </a:r>
            <a:endParaRPr lang="en-US" sz="20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2"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404167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18" y="713876"/>
            <a:ext cx="9144000" cy="44296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3"/>
          <a:srcRect l="41010" t="32097" r="38376" b="38698"/>
          <a:stretch/>
        </p:blipFill>
        <p:spPr bwMode="auto">
          <a:xfrm>
            <a:off x="112544" y="7975"/>
            <a:ext cx="710670" cy="588926"/>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2269" y="713876"/>
            <a:ext cx="3166858"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Cho 2 biểu thức: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nvPr>
        </p:nvGraphicFramePr>
        <p:xfrm>
          <a:off x="2151989" y="764974"/>
          <a:ext cx="1285875" cy="571500"/>
        </p:xfrm>
        <a:graphic>
          <a:graphicData uri="http://schemas.openxmlformats.org/presentationml/2006/ole">
            <mc:AlternateContent xmlns:mc="http://schemas.openxmlformats.org/markup-compatibility/2006">
              <mc:Choice xmlns:v="urn:schemas-microsoft-com:vml" Requires="v">
                <p:oleObj spid="_x0000_s1044" name="Equation" r:id="rId4" imgW="1117440" imgH="571320" progId="Equation.DSMT4">
                  <p:embed/>
                </p:oleObj>
              </mc:Choice>
              <mc:Fallback>
                <p:oleObj name="Equation" r:id="rId4" imgW="1117440" imgH="571320" progId="Equation.DSMT4">
                  <p:embed/>
                  <p:pic>
                    <p:nvPicPr>
                      <p:cNvPr id="0" name=""/>
                      <p:cNvPicPr>
                        <a:picLocks noChangeAspect="1" noChangeArrowheads="1"/>
                      </p:cNvPicPr>
                      <p:nvPr/>
                    </p:nvPicPr>
                    <p:blipFill>
                      <a:blip r:embed="rId5"/>
                      <a:srcRect/>
                      <a:stretch>
                        <a:fillRect/>
                      </a:stretch>
                    </p:blipFill>
                    <p:spPr bwMode="auto">
                      <a:xfrm>
                        <a:off x="2151989" y="764974"/>
                        <a:ext cx="1285875" cy="571500"/>
                      </a:xfrm>
                      <a:prstGeom prst="rect">
                        <a:avLst/>
                      </a:prstGeom>
                      <a:noFill/>
                    </p:spPr>
                  </p:pic>
                </p:oleObj>
              </mc:Fallback>
            </mc:AlternateContent>
          </a:graphicData>
        </a:graphic>
      </p:graphicFrame>
      <p:graphicFrame>
        <p:nvGraphicFramePr>
          <p:cNvPr id="23" name="Object 22"/>
          <p:cNvGraphicFramePr>
            <a:graphicFrameLocks noChangeAspect="1"/>
          </p:cNvGraphicFramePr>
          <p:nvPr>
            <p:extLst/>
          </p:nvPr>
        </p:nvGraphicFramePr>
        <p:xfrm>
          <a:off x="3807647" y="785468"/>
          <a:ext cx="2338387" cy="571500"/>
        </p:xfrm>
        <a:graphic>
          <a:graphicData uri="http://schemas.openxmlformats.org/presentationml/2006/ole">
            <mc:AlternateContent xmlns:mc="http://schemas.openxmlformats.org/markup-compatibility/2006">
              <mc:Choice xmlns:v="urn:schemas-microsoft-com:vml" Requires="v">
                <p:oleObj spid="_x0000_s1045" name="Equation" r:id="rId6" imgW="1930320" imgH="571320" progId="Equation.DSMT4">
                  <p:embed/>
                </p:oleObj>
              </mc:Choice>
              <mc:Fallback>
                <p:oleObj name="Equation" r:id="rId6" imgW="1930320" imgH="571320" progId="Equation.DSMT4">
                  <p:embed/>
                  <p:pic>
                    <p:nvPicPr>
                      <p:cNvPr id="0" name=""/>
                      <p:cNvPicPr>
                        <a:picLocks noChangeAspect="1" noChangeArrowheads="1"/>
                      </p:cNvPicPr>
                      <p:nvPr/>
                    </p:nvPicPr>
                    <p:blipFill>
                      <a:blip r:embed="rId7"/>
                      <a:srcRect/>
                      <a:stretch>
                        <a:fillRect/>
                      </a:stretch>
                    </p:blipFill>
                    <p:spPr bwMode="auto">
                      <a:xfrm>
                        <a:off x="3807647" y="785468"/>
                        <a:ext cx="2338387" cy="571500"/>
                      </a:xfrm>
                      <a:prstGeom prst="rect">
                        <a:avLst/>
                      </a:prstGeom>
                      <a:noFill/>
                    </p:spPr>
                  </p:pic>
                </p:oleObj>
              </mc:Fallback>
            </mc:AlternateContent>
          </a:graphicData>
        </a:graphic>
      </p:graphicFrame>
      <p:sp>
        <p:nvSpPr>
          <p:cNvPr id="24" name="Rectangle 23"/>
          <p:cNvSpPr/>
          <p:nvPr/>
        </p:nvSpPr>
        <p:spPr>
          <a:xfrm>
            <a:off x="3033703" y="782460"/>
            <a:ext cx="3089429"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và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6034641" y="819891"/>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26" name="Rectangle 25"/>
          <p:cNvSpPr/>
          <p:nvPr/>
        </p:nvSpPr>
        <p:spPr>
          <a:xfrm>
            <a:off x="35864" y="1353960"/>
            <a:ext cx="4232249" cy="461665"/>
          </a:xfrm>
          <a:prstGeom prst="rect">
            <a:avLst/>
          </a:prstGeom>
        </p:spPr>
        <p:txBody>
          <a:bodyPr wrap="none">
            <a:spAutoFit/>
          </a:bodyPr>
          <a:lstStyle/>
          <a:p>
            <a:pPr lvl="0">
              <a:defRPr/>
            </a:pPr>
            <a:r>
              <a:rPr lang="pt-BR" sz="2400" b="1" dirty="0">
                <a:solidFill>
                  <a:srgbClr val="9900FF"/>
                </a:solidFill>
                <a:latin typeface="Times New Roman" panose="02020603050405020304" pitchFamily="18" charset="0"/>
                <a:cs typeface="Times New Roman" panose="02020603050405020304" pitchFamily="18" charset="0"/>
              </a:rPr>
              <a:t>1) Tính giá trị của A khi x = </a:t>
            </a:r>
            <a:r>
              <a:rPr lang="en-US" sz="2400" b="1" dirty="0">
                <a:solidFill>
                  <a:srgbClr val="9900FF"/>
                </a:solidFill>
                <a:latin typeface="Times New Roman" panose="02020603050405020304" pitchFamily="18" charset="0"/>
                <a:cs typeface="Times New Roman" panose="02020603050405020304" pitchFamily="18" charset="0"/>
              </a:rPr>
              <a:t>16</a:t>
            </a:r>
            <a:endParaRPr lang="en-US" sz="2400" b="1" dirty="0">
              <a:solidFill>
                <a:srgbClr val="99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extLst/>
          </p:nvPr>
        </p:nvGraphicFramePr>
        <p:xfrm>
          <a:off x="199251" y="2203736"/>
          <a:ext cx="3498445" cy="673100"/>
        </p:xfrm>
        <a:graphic>
          <a:graphicData uri="http://schemas.openxmlformats.org/presentationml/2006/ole">
            <mc:AlternateContent xmlns:mc="http://schemas.openxmlformats.org/markup-compatibility/2006">
              <mc:Choice xmlns:v="urn:schemas-microsoft-com:vml" Requires="v">
                <p:oleObj spid="_x0000_s1046" name="Equation" r:id="rId8" imgW="2679480" imgH="672840" progId="Equation.DSMT4">
                  <p:embed/>
                </p:oleObj>
              </mc:Choice>
              <mc:Fallback>
                <p:oleObj name="Equation" r:id="rId8" imgW="2679480" imgH="672840" progId="Equation.DSMT4">
                  <p:embed/>
                  <p:pic>
                    <p:nvPicPr>
                      <p:cNvPr id="0" name=""/>
                      <p:cNvPicPr>
                        <a:picLocks noChangeAspect="1" noChangeArrowheads="1"/>
                      </p:cNvPicPr>
                      <p:nvPr/>
                    </p:nvPicPr>
                    <p:blipFill>
                      <a:blip r:embed="rId9"/>
                      <a:srcRect/>
                      <a:stretch>
                        <a:fillRect/>
                      </a:stretch>
                    </p:blipFill>
                    <p:spPr bwMode="auto">
                      <a:xfrm>
                        <a:off x="199251" y="2203736"/>
                        <a:ext cx="3498445" cy="673100"/>
                      </a:xfrm>
                      <a:prstGeom prst="rect">
                        <a:avLst/>
                      </a:prstGeom>
                      <a:noFill/>
                    </p:spPr>
                  </p:pic>
                </p:oleObj>
              </mc:Fallback>
            </mc:AlternateContent>
          </a:graphicData>
        </a:graphic>
      </p:graphicFrame>
      <p:sp>
        <p:nvSpPr>
          <p:cNvPr id="28" name="Rectangle 27"/>
          <p:cNvSpPr/>
          <p:nvPr/>
        </p:nvSpPr>
        <p:spPr>
          <a:xfrm>
            <a:off x="84976" y="1745458"/>
            <a:ext cx="4397358" cy="461665"/>
          </a:xfrm>
          <a:prstGeom prst="rect">
            <a:avLst/>
          </a:prstGeom>
        </p:spPr>
        <p:txBody>
          <a:bodyPr wrap="none">
            <a:spAutoFit/>
          </a:bodyPr>
          <a:lstStyle/>
          <a:p>
            <a:pPr lvl="0" algn="just" eaLnBrk="0" fontAlgn="base" hangingPunct="0">
              <a:spcBef>
                <a:spcPct val="0"/>
              </a:spcBef>
              <a:spcAft>
                <a:spcPct val="0"/>
              </a:spcAft>
              <a:buClrTx/>
            </a:pP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Thay</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x = 16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tmđk</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alt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vào</a:t>
            </a:r>
            <a:r>
              <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 ta </a:t>
            </a: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có</a:t>
            </a: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29" name="Rectangle 28"/>
          <p:cNvSpPr/>
          <p:nvPr/>
        </p:nvSpPr>
        <p:spPr>
          <a:xfrm>
            <a:off x="122165" y="2876701"/>
            <a:ext cx="2813591" cy="461665"/>
          </a:xfrm>
          <a:prstGeom prst="rect">
            <a:avLst/>
          </a:prstGeom>
        </p:spPr>
        <p:txBody>
          <a:bodyPr wrap="none">
            <a:spAutoFit/>
          </a:bodyPr>
          <a:lstStyle/>
          <a:p>
            <a:pPr lvl="0" algn="just" eaLnBrk="0" fontAlgn="base" hangingPunct="0">
              <a:spcBef>
                <a:spcPct val="0"/>
              </a:spcBef>
              <a:spcAft>
                <a:spcPct val="0"/>
              </a:spcAft>
              <a:buClrTx/>
            </a:pP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Vậy</a:t>
            </a: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 = 3 </a:t>
            </a: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khi</a:t>
            </a: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x = 16</a:t>
            </a:r>
            <a:endPar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0" name="Rounded Rectangle 29"/>
          <p:cNvSpPr/>
          <p:nvPr/>
        </p:nvSpPr>
        <p:spPr>
          <a:xfrm>
            <a:off x="4433097" y="1556806"/>
            <a:ext cx="4524363" cy="1591933"/>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 name="Rectangle 30"/>
          <p:cNvSpPr/>
          <p:nvPr/>
        </p:nvSpPr>
        <p:spPr>
          <a:xfrm>
            <a:off x="4734770" y="1613603"/>
            <a:ext cx="3696492" cy="461665"/>
          </a:xfrm>
          <a:prstGeom prst="rect">
            <a:avLst/>
          </a:prstGeom>
          <a:noFill/>
        </p:spPr>
        <p:txBody>
          <a:bodyPr wrap="square">
            <a:spAutoFit/>
          </a:bodyPr>
          <a:lstStyle/>
          <a:p>
            <a:r>
              <a:rPr lang="en-US" sz="2400" b="1" dirty="0" smtClean="0">
                <a:solidFill>
                  <a:srgbClr val="CC3300"/>
                </a:solidFill>
                <a:latin typeface="Times New Roman" panose="02020603050405020304" pitchFamily="18" charset="0"/>
                <a:ea typeface="Times New Roman" panose="02020603050405020304" pitchFamily="18" charset="0"/>
              </a:rPr>
              <a:t>Sai </a:t>
            </a:r>
            <a:r>
              <a:rPr lang="en-US" sz="2400" b="1" dirty="0" err="1" smtClean="0">
                <a:solidFill>
                  <a:srgbClr val="CC3300"/>
                </a:solidFill>
                <a:latin typeface="Times New Roman" panose="02020603050405020304" pitchFamily="18" charset="0"/>
                <a:ea typeface="Times New Roman" panose="02020603050405020304" pitchFamily="18" charset="0"/>
              </a:rPr>
              <a:t>lầm</a:t>
            </a:r>
            <a:r>
              <a:rPr lang="en-US" sz="2400" b="1" dirty="0" smtClean="0">
                <a:solidFill>
                  <a:srgbClr val="CC3300"/>
                </a:solidFill>
                <a:latin typeface="Times New Roman" panose="02020603050405020304" pitchFamily="18" charset="0"/>
                <a:ea typeface="Times New Roman" panose="02020603050405020304" pitchFamily="18" charset="0"/>
              </a:rPr>
              <a:t> HS hay </a:t>
            </a:r>
            <a:r>
              <a:rPr lang="en-US" sz="2400" b="1" dirty="0" err="1" smtClean="0">
                <a:solidFill>
                  <a:srgbClr val="CC3300"/>
                </a:solidFill>
                <a:latin typeface="Times New Roman" panose="02020603050405020304" pitchFamily="18" charset="0"/>
                <a:ea typeface="Times New Roman" panose="02020603050405020304" pitchFamily="18" charset="0"/>
              </a:rPr>
              <a:t>mắc</a:t>
            </a:r>
            <a:r>
              <a:rPr lang="en-US" sz="2400" b="1" dirty="0" smtClean="0">
                <a:solidFill>
                  <a:srgbClr val="CC3300"/>
                </a:solidFill>
                <a:latin typeface="Times New Roman" panose="02020603050405020304" pitchFamily="18" charset="0"/>
                <a:ea typeface="Times New Roman" panose="02020603050405020304" pitchFamily="18" charset="0"/>
              </a:rPr>
              <a:t>: </a:t>
            </a:r>
          </a:p>
        </p:txBody>
      </p:sp>
      <p:sp>
        <p:nvSpPr>
          <p:cNvPr id="32" name="Rectangle 31"/>
          <p:cNvSpPr/>
          <p:nvPr/>
        </p:nvSpPr>
        <p:spPr>
          <a:xfrm>
            <a:off x="4535226" y="2001124"/>
            <a:ext cx="4450208" cy="1200329"/>
          </a:xfrm>
          <a:prstGeom prst="rect">
            <a:avLst/>
          </a:prstGeom>
        </p:spPr>
        <p:txBody>
          <a:bodyPr wrap="square">
            <a:spAutoFit/>
          </a:bodyPr>
          <a:lstStyle/>
          <a:p>
            <a:pPr marL="342900" indent="-342900" algn="just">
              <a:buFontTx/>
              <a:buChar char="-"/>
            </a:pPr>
            <a:r>
              <a:rPr lang="en-US" sz="2400" dirty="0" err="1" smtClean="0">
                <a:solidFill>
                  <a:srgbClr val="0000FF"/>
                </a:solidFill>
                <a:latin typeface="Times New Roman" panose="02020603050405020304" pitchFamily="18" charset="0"/>
                <a:ea typeface="Times New Roman" panose="02020603050405020304" pitchFamily="18" charset="0"/>
              </a:rPr>
              <a:t>Không</a:t>
            </a:r>
            <a:r>
              <a:rPr lang="en-US" sz="2400" dirty="0" smtClean="0">
                <a:solidFill>
                  <a:srgbClr val="0000FF"/>
                </a:solidFill>
                <a:latin typeface="Times New Roman" panose="02020603050405020304" pitchFamily="18" charset="0"/>
                <a:ea typeface="Times New Roman" panose="02020603050405020304" pitchFamily="18" charset="0"/>
              </a:rPr>
              <a:t> </a:t>
            </a:r>
            <a:r>
              <a:rPr lang="en-US" sz="2400" dirty="0" err="1" smtClean="0">
                <a:solidFill>
                  <a:srgbClr val="0000FF"/>
                </a:solidFill>
                <a:latin typeface="Times New Roman" panose="02020603050405020304" pitchFamily="18" charset="0"/>
                <a:ea typeface="Times New Roman" panose="02020603050405020304" pitchFamily="18" charset="0"/>
              </a:rPr>
              <a:t>kiểm</a:t>
            </a:r>
            <a:r>
              <a:rPr lang="en-US" sz="2400" dirty="0" smtClean="0">
                <a:solidFill>
                  <a:srgbClr val="0000FF"/>
                </a:solidFill>
                <a:latin typeface="Times New Roman" panose="02020603050405020304" pitchFamily="18" charset="0"/>
                <a:ea typeface="Times New Roman" panose="02020603050405020304" pitchFamily="18" charset="0"/>
              </a:rPr>
              <a:t> </a:t>
            </a:r>
            <a:r>
              <a:rPr lang="en-US" sz="2400" dirty="0" err="1" smtClean="0">
                <a:solidFill>
                  <a:srgbClr val="0000FF"/>
                </a:solidFill>
                <a:latin typeface="Times New Roman" panose="02020603050405020304" pitchFamily="18" charset="0"/>
                <a:ea typeface="Times New Roman" panose="02020603050405020304" pitchFamily="18" charset="0"/>
              </a:rPr>
              <a:t>tra</a:t>
            </a:r>
            <a:r>
              <a:rPr lang="en-US" sz="2400" dirty="0" smtClean="0">
                <a:solidFill>
                  <a:srgbClr val="0000FF"/>
                </a:solidFill>
                <a:latin typeface="Times New Roman" panose="02020603050405020304" pitchFamily="18" charset="0"/>
                <a:ea typeface="Times New Roman" panose="02020603050405020304" pitchFamily="18" charset="0"/>
              </a:rPr>
              <a:t> </a:t>
            </a:r>
            <a:r>
              <a:rPr lang="en-US" sz="2400" dirty="0" err="1" smtClean="0">
                <a:solidFill>
                  <a:srgbClr val="0000FF"/>
                </a:solidFill>
                <a:latin typeface="Times New Roman" panose="02020603050405020304" pitchFamily="18" charset="0"/>
                <a:ea typeface="Times New Roman" panose="02020603050405020304" pitchFamily="18" charset="0"/>
              </a:rPr>
              <a:t>điều</a:t>
            </a:r>
            <a:r>
              <a:rPr lang="en-US" sz="2400" dirty="0" smtClean="0">
                <a:solidFill>
                  <a:srgbClr val="0000FF"/>
                </a:solidFill>
                <a:latin typeface="Times New Roman" panose="02020603050405020304" pitchFamily="18" charset="0"/>
                <a:ea typeface="Times New Roman" panose="02020603050405020304" pitchFamily="18" charset="0"/>
              </a:rPr>
              <a:t> </a:t>
            </a:r>
            <a:r>
              <a:rPr lang="en-US" sz="2400" dirty="0" err="1" smtClean="0">
                <a:solidFill>
                  <a:srgbClr val="0000FF"/>
                </a:solidFill>
                <a:latin typeface="Times New Roman" panose="02020603050405020304" pitchFamily="18" charset="0"/>
                <a:ea typeface="Times New Roman" panose="02020603050405020304" pitchFamily="18" charset="0"/>
              </a:rPr>
              <a:t>kiện</a:t>
            </a:r>
            <a:r>
              <a:rPr lang="en-US" sz="2400" dirty="0" smtClean="0">
                <a:solidFill>
                  <a:srgbClr val="0000FF"/>
                </a:solidFill>
                <a:latin typeface="Times New Roman" panose="02020603050405020304" pitchFamily="18" charset="0"/>
                <a:ea typeface="Times New Roman" panose="02020603050405020304" pitchFamily="18" charset="0"/>
              </a:rPr>
              <a:t> </a:t>
            </a:r>
            <a:r>
              <a:rPr lang="en-US" sz="2400" dirty="0" err="1" smtClean="0">
                <a:solidFill>
                  <a:srgbClr val="0000FF"/>
                </a:solidFill>
                <a:latin typeface="Times New Roman" panose="02020603050405020304" pitchFamily="18" charset="0"/>
                <a:ea typeface="Times New Roman" panose="02020603050405020304" pitchFamily="18" charset="0"/>
              </a:rPr>
              <a:t>của</a:t>
            </a:r>
            <a:r>
              <a:rPr lang="en-US" sz="2400" dirty="0" smtClean="0">
                <a:solidFill>
                  <a:srgbClr val="0000FF"/>
                </a:solidFill>
                <a:latin typeface="Times New Roman" panose="02020603050405020304" pitchFamily="18" charset="0"/>
                <a:ea typeface="Times New Roman" panose="02020603050405020304" pitchFamily="18" charset="0"/>
              </a:rPr>
              <a:t> x.</a:t>
            </a:r>
          </a:p>
          <a:p>
            <a:pPr marL="342900" indent="-342900" algn="just">
              <a:buFontTx/>
              <a:buChar char="-"/>
            </a:pPr>
            <a:r>
              <a:rPr lang="en-US" sz="2400" dirty="0" err="1" smtClean="0">
                <a:solidFill>
                  <a:srgbClr val="0000FF"/>
                </a:solidFill>
                <a:latin typeface="Times New Roman" panose="02020603050405020304" pitchFamily="18" charset="0"/>
              </a:rPr>
              <a:t>Tính</a:t>
            </a:r>
            <a:r>
              <a:rPr lang="en-US" sz="2400" dirty="0" smtClean="0">
                <a:solidFill>
                  <a:srgbClr val="0000FF"/>
                </a:solidFill>
                <a:latin typeface="Times New Roman" panose="02020603050405020304" pitchFamily="18" charset="0"/>
              </a:rPr>
              <a:t> </a:t>
            </a:r>
            <a:r>
              <a:rPr lang="en-US" sz="2400" dirty="0" err="1" smtClean="0">
                <a:solidFill>
                  <a:srgbClr val="0000FF"/>
                </a:solidFill>
                <a:latin typeface="Times New Roman" panose="02020603050405020304" pitchFamily="18" charset="0"/>
              </a:rPr>
              <a:t>tắt</a:t>
            </a:r>
            <a:r>
              <a:rPr lang="en-US" sz="2400" dirty="0" smtClean="0">
                <a:solidFill>
                  <a:srgbClr val="0000FF"/>
                </a:solidFill>
                <a:latin typeface="Times New Roman" panose="02020603050405020304" pitchFamily="18" charset="0"/>
              </a:rPr>
              <a:t>.</a:t>
            </a:r>
          </a:p>
          <a:p>
            <a:pPr marL="342900" indent="-342900" algn="just">
              <a:buFontTx/>
              <a:buChar char="-"/>
            </a:pPr>
            <a:r>
              <a:rPr lang="en-US" sz="2400" dirty="0" err="1" smtClean="0">
                <a:solidFill>
                  <a:srgbClr val="0000FF"/>
                </a:solidFill>
                <a:latin typeface="Times New Roman" panose="02020603050405020304" pitchFamily="18" charset="0"/>
              </a:rPr>
              <a:t>Tính</a:t>
            </a:r>
            <a:r>
              <a:rPr lang="en-US" sz="2400" dirty="0" smtClean="0">
                <a:solidFill>
                  <a:srgbClr val="0000FF"/>
                </a:solidFill>
                <a:latin typeface="Times New Roman" panose="02020603050405020304" pitchFamily="18" charset="0"/>
              </a:rPr>
              <a:t> </a:t>
            </a:r>
            <a:r>
              <a:rPr lang="en-US" sz="2400" dirty="0" err="1" smtClean="0">
                <a:solidFill>
                  <a:srgbClr val="0000FF"/>
                </a:solidFill>
                <a:latin typeface="Times New Roman" panose="02020603050405020304" pitchFamily="18" charset="0"/>
              </a:rPr>
              <a:t>sai</a:t>
            </a:r>
            <a:r>
              <a:rPr lang="en-US" sz="2400" dirty="0" smtClean="0">
                <a:solidFill>
                  <a:srgbClr val="0000FF"/>
                </a:solidFill>
                <a:latin typeface="Times New Roman" panose="02020603050405020304" pitchFamily="18" charset="0"/>
              </a:rPr>
              <a:t>. </a:t>
            </a:r>
            <a:endParaRPr lang="en-US" sz="2400" dirty="0">
              <a:solidFill>
                <a:srgbClr val="0000FF"/>
              </a:solidFill>
            </a:endParaRPr>
          </a:p>
        </p:txBody>
      </p:sp>
      <p:sp>
        <p:nvSpPr>
          <p:cNvPr id="17" name="Rounded Rectangle 16"/>
          <p:cNvSpPr/>
          <p:nvPr/>
        </p:nvSpPr>
        <p:spPr>
          <a:xfrm>
            <a:off x="4458224" y="3337391"/>
            <a:ext cx="4524363" cy="1591933"/>
          </a:xfrm>
          <a:prstGeom prst="roundRect">
            <a:avLst/>
          </a:prstGeom>
          <a:solidFill>
            <a:schemeClr val="accent3"/>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32"/>
          <p:cNvSpPr/>
          <p:nvPr/>
        </p:nvSpPr>
        <p:spPr>
          <a:xfrm>
            <a:off x="4762744" y="3296723"/>
            <a:ext cx="3696492" cy="461665"/>
          </a:xfrm>
          <a:prstGeom prst="rect">
            <a:avLst/>
          </a:prstGeom>
          <a:noFill/>
        </p:spPr>
        <p:txBody>
          <a:bodyPr wrap="square">
            <a:spAutoFit/>
          </a:bodyPr>
          <a:lstStyle/>
          <a:p>
            <a:r>
              <a:rPr lang="en-US" sz="2400" b="1" dirty="0" err="1" smtClean="0">
                <a:solidFill>
                  <a:srgbClr val="CC3300"/>
                </a:solidFill>
                <a:latin typeface="Times New Roman" panose="02020603050405020304" pitchFamily="18" charset="0"/>
                <a:ea typeface="Times New Roman" panose="02020603050405020304" pitchFamily="18" charset="0"/>
              </a:rPr>
              <a:t>Khắc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CC3300"/>
                </a:solidFill>
                <a:latin typeface="Times New Roman" panose="02020603050405020304" pitchFamily="18" charset="0"/>
                <a:ea typeface="Times New Roman" panose="02020603050405020304" pitchFamily="18" charset="0"/>
              </a:rPr>
              <a:t>phục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Rèn</a:t>
            </a:r>
            <a:r>
              <a:rPr lang="en-US" sz="2400" b="1" dirty="0" smtClean="0">
                <a:solidFill>
                  <a:srgbClr val="0000FF"/>
                </a:solidFill>
                <a:latin typeface="Times New Roman" panose="02020603050405020304" pitchFamily="18" charset="0"/>
                <a:ea typeface="Times New Roman" panose="02020603050405020304" pitchFamily="18" charset="0"/>
              </a:rPr>
              <a:t> HS: </a:t>
            </a:r>
          </a:p>
        </p:txBody>
      </p:sp>
      <p:sp>
        <p:nvSpPr>
          <p:cNvPr id="34" name="Rectangle 33"/>
          <p:cNvSpPr/>
          <p:nvPr/>
        </p:nvSpPr>
        <p:spPr>
          <a:xfrm>
            <a:off x="4563200" y="3684244"/>
            <a:ext cx="4450208" cy="1154162"/>
          </a:xfrm>
          <a:prstGeom prst="rect">
            <a:avLst/>
          </a:prstGeom>
        </p:spPr>
        <p:txBody>
          <a:bodyPr wrap="square">
            <a:spAutoFit/>
          </a:bodyPr>
          <a:lstStyle/>
          <a:p>
            <a:pPr marL="342900" indent="-342900" algn="just">
              <a:buFontTx/>
              <a:buChar char="-"/>
            </a:pPr>
            <a:r>
              <a:rPr lang="en-US" sz="2300" dirty="0" err="1" smtClean="0">
                <a:solidFill>
                  <a:srgbClr val="0000FF"/>
                </a:solidFill>
                <a:latin typeface="Times New Roman" panose="02020603050405020304" pitchFamily="18" charset="0"/>
                <a:ea typeface="Times New Roman" panose="02020603050405020304" pitchFamily="18" charset="0"/>
              </a:rPr>
              <a:t>Luôn</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để</a:t>
            </a:r>
            <a:r>
              <a:rPr lang="en-US" sz="2300" dirty="0" smtClean="0">
                <a:solidFill>
                  <a:srgbClr val="0000FF"/>
                </a:solidFill>
                <a:latin typeface="Times New Roman" panose="02020603050405020304" pitchFamily="18" charset="0"/>
                <a:ea typeface="Times New Roman" panose="02020603050405020304" pitchFamily="18" charset="0"/>
              </a:rPr>
              <a:t> ý ĐKXĐ </a:t>
            </a:r>
            <a:r>
              <a:rPr lang="en-US" sz="2300" dirty="0" err="1" smtClean="0">
                <a:solidFill>
                  <a:srgbClr val="0000FF"/>
                </a:solidFill>
                <a:latin typeface="Times New Roman" panose="02020603050405020304" pitchFamily="18" charset="0"/>
                <a:ea typeface="Times New Roman" panose="02020603050405020304" pitchFamily="18" charset="0"/>
              </a:rPr>
              <a:t>của</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biểu</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thức</a:t>
            </a:r>
            <a:r>
              <a:rPr lang="en-US" sz="2300" dirty="0" smtClean="0">
                <a:solidFill>
                  <a:srgbClr val="0000FF"/>
                </a:solidFill>
                <a:latin typeface="Times New Roman" panose="02020603050405020304" pitchFamily="18" charset="0"/>
                <a:ea typeface="Times New Roman" panose="02020603050405020304" pitchFamily="18" charset="0"/>
              </a:rPr>
              <a:t>.</a:t>
            </a:r>
          </a:p>
          <a:p>
            <a:pPr marL="342900" indent="-342900" algn="just">
              <a:buFontTx/>
              <a:buChar char="-"/>
            </a:pPr>
            <a:r>
              <a:rPr lang="en-US" sz="2300" dirty="0" err="1" smtClean="0">
                <a:solidFill>
                  <a:srgbClr val="0000FF"/>
                </a:solidFill>
                <a:latin typeface="Times New Roman" panose="02020603050405020304" pitchFamily="18" charset="0"/>
              </a:rPr>
              <a:t>Tính</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cẩn</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thận</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từng</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bước</a:t>
            </a:r>
            <a:r>
              <a:rPr lang="en-US" sz="2300" dirty="0" smtClean="0">
                <a:solidFill>
                  <a:srgbClr val="0000FF"/>
                </a:solidFill>
                <a:latin typeface="Times New Roman" panose="02020603050405020304" pitchFamily="18" charset="0"/>
              </a:rPr>
              <a:t>.</a:t>
            </a:r>
          </a:p>
          <a:p>
            <a:pPr marL="342900" indent="-342900" algn="just">
              <a:buFontTx/>
              <a:buChar char="-"/>
            </a:pPr>
            <a:r>
              <a:rPr lang="en-US" sz="2300" dirty="0" err="1" smtClean="0">
                <a:solidFill>
                  <a:srgbClr val="0000FF"/>
                </a:solidFill>
                <a:latin typeface="Times New Roman" panose="02020603050405020304" pitchFamily="18" charset="0"/>
              </a:rPr>
              <a:t>Dùng</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máy</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tính</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kiểm</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tra</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kết</a:t>
            </a:r>
            <a:r>
              <a:rPr lang="en-US" sz="2300" dirty="0" smtClean="0">
                <a:solidFill>
                  <a:srgbClr val="0000FF"/>
                </a:solidFill>
                <a:latin typeface="Times New Roman" panose="02020603050405020304" pitchFamily="18" charset="0"/>
              </a:rPr>
              <a:t> </a:t>
            </a:r>
            <a:r>
              <a:rPr lang="en-US" sz="2300" dirty="0" err="1" smtClean="0">
                <a:solidFill>
                  <a:srgbClr val="0000FF"/>
                </a:solidFill>
                <a:latin typeface="Times New Roman" panose="02020603050405020304" pitchFamily="18" charset="0"/>
              </a:rPr>
              <a:t>quả</a:t>
            </a:r>
            <a:r>
              <a:rPr lang="en-US" sz="2300" dirty="0" smtClean="0">
                <a:solidFill>
                  <a:srgbClr val="0000FF"/>
                </a:solidFill>
                <a:latin typeface="Times New Roman" panose="02020603050405020304" pitchFamily="18" charset="0"/>
              </a:rPr>
              <a:t>. </a:t>
            </a:r>
            <a:endParaRPr lang="en-US" sz="2300" dirty="0">
              <a:solidFill>
                <a:srgbClr val="0000FF"/>
              </a:solidFill>
            </a:endParaRPr>
          </a:p>
        </p:txBody>
      </p:sp>
    </p:spTree>
    <p:extLst>
      <p:ext uri="{BB962C8B-B14F-4D97-AF65-F5344CB8AC3E}">
        <p14:creationId xmlns:p14="http://schemas.microsoft.com/office/powerpoint/2010/main" val="29422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animBg="1"/>
      <p:bldP spid="31" grpId="0"/>
      <p:bldP spid="32" grpId="0"/>
      <p:bldP spid="17" grpId="0" animBg="1"/>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156" y="715798"/>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3"/>
          <a:srcRect l="41010" t="32097" r="38376" b="38698"/>
          <a:stretch/>
        </p:blipFill>
        <p:spPr bwMode="auto">
          <a:xfrm>
            <a:off x="128508" y="7975"/>
            <a:ext cx="694705" cy="621938"/>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2269" y="713876"/>
            <a:ext cx="3166858"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Cho 2 biểu thức: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2151989" y="764974"/>
          <a:ext cx="1285875" cy="571500"/>
        </p:xfrm>
        <a:graphic>
          <a:graphicData uri="http://schemas.openxmlformats.org/presentationml/2006/ole">
            <mc:AlternateContent xmlns:mc="http://schemas.openxmlformats.org/markup-compatibility/2006">
              <mc:Choice xmlns:v="urn:schemas-microsoft-com:vml" Requires="v">
                <p:oleObj spid="_x0000_s2098" name="Equation" r:id="rId4" imgW="1117440" imgH="571320" progId="Equation.DSMT4">
                  <p:embed/>
                </p:oleObj>
              </mc:Choice>
              <mc:Fallback>
                <p:oleObj name="Equation" r:id="rId4" imgW="1117440" imgH="571320" progId="Equation.DSMT4">
                  <p:embed/>
                  <p:pic>
                    <p:nvPicPr>
                      <p:cNvPr id="0" name=""/>
                      <p:cNvPicPr>
                        <a:picLocks noChangeAspect="1" noChangeArrowheads="1"/>
                      </p:cNvPicPr>
                      <p:nvPr/>
                    </p:nvPicPr>
                    <p:blipFill>
                      <a:blip r:embed="rId5"/>
                      <a:srcRect/>
                      <a:stretch>
                        <a:fillRect/>
                      </a:stretch>
                    </p:blipFill>
                    <p:spPr bwMode="auto">
                      <a:xfrm>
                        <a:off x="2151989" y="764974"/>
                        <a:ext cx="1285875" cy="571500"/>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3807647" y="785468"/>
          <a:ext cx="2338387" cy="571500"/>
        </p:xfrm>
        <a:graphic>
          <a:graphicData uri="http://schemas.openxmlformats.org/presentationml/2006/ole">
            <mc:AlternateContent xmlns:mc="http://schemas.openxmlformats.org/markup-compatibility/2006">
              <mc:Choice xmlns:v="urn:schemas-microsoft-com:vml" Requires="v">
                <p:oleObj spid="_x0000_s2099" name="Equation" r:id="rId6" imgW="1930320" imgH="571320" progId="Equation.DSMT4">
                  <p:embed/>
                </p:oleObj>
              </mc:Choice>
              <mc:Fallback>
                <p:oleObj name="Equation" r:id="rId6" imgW="1930320" imgH="571320" progId="Equation.DSMT4">
                  <p:embed/>
                  <p:pic>
                    <p:nvPicPr>
                      <p:cNvPr id="0" name=""/>
                      <p:cNvPicPr>
                        <a:picLocks noChangeAspect="1" noChangeArrowheads="1"/>
                      </p:cNvPicPr>
                      <p:nvPr/>
                    </p:nvPicPr>
                    <p:blipFill>
                      <a:blip r:embed="rId7"/>
                      <a:srcRect/>
                      <a:stretch>
                        <a:fillRect/>
                      </a:stretch>
                    </p:blipFill>
                    <p:spPr bwMode="auto">
                      <a:xfrm>
                        <a:off x="3807647" y="785468"/>
                        <a:ext cx="2338387" cy="571500"/>
                      </a:xfrm>
                      <a:prstGeom prst="rect">
                        <a:avLst/>
                      </a:prstGeom>
                      <a:noFill/>
                    </p:spPr>
                  </p:pic>
                </p:oleObj>
              </mc:Fallback>
            </mc:AlternateContent>
          </a:graphicData>
        </a:graphic>
      </p:graphicFrame>
      <p:sp>
        <p:nvSpPr>
          <p:cNvPr id="24" name="Rectangle 23"/>
          <p:cNvSpPr/>
          <p:nvPr/>
        </p:nvSpPr>
        <p:spPr>
          <a:xfrm>
            <a:off x="3033703" y="782460"/>
            <a:ext cx="3089429"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và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6034641" y="819891"/>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6" name="Rectangle 35"/>
          <p:cNvSpPr/>
          <p:nvPr/>
        </p:nvSpPr>
        <p:spPr>
          <a:xfrm>
            <a:off x="100082" y="1330956"/>
            <a:ext cx="3441968" cy="461665"/>
          </a:xfrm>
          <a:prstGeom prst="rect">
            <a:avLst/>
          </a:prstGeom>
        </p:spPr>
        <p:txBody>
          <a:bodyPr wrap="none">
            <a:spAutoFit/>
          </a:bodyPr>
          <a:lstStyle/>
          <a:p>
            <a:pPr lvl="0">
              <a:defRPr/>
            </a:pPr>
            <a:r>
              <a:rPr lang="pt-BR" sz="2400" b="1" dirty="0" smtClean="0">
                <a:solidFill>
                  <a:srgbClr val="CC00FF"/>
                </a:solidFill>
                <a:latin typeface="Times New Roman" panose="02020603050405020304" pitchFamily="18" charset="0"/>
                <a:cs typeface="Times New Roman" panose="02020603050405020304" pitchFamily="18" charset="0"/>
              </a:rPr>
              <a:t>1) </a:t>
            </a:r>
            <a:r>
              <a:rPr lang="pt-BR" sz="2400" b="1" dirty="0">
                <a:solidFill>
                  <a:srgbClr val="CC00FF"/>
                </a:solidFill>
                <a:latin typeface="Times New Roman" panose="02020603050405020304" pitchFamily="18" charset="0"/>
                <a:cs typeface="Times New Roman" panose="02020603050405020304" pitchFamily="18" charset="0"/>
              </a:rPr>
              <a:t>Tính giá trị của A </a:t>
            </a:r>
            <a:r>
              <a:rPr lang="pt-BR" sz="2400" b="1" dirty="0" smtClean="0">
                <a:solidFill>
                  <a:srgbClr val="CC00FF"/>
                </a:solidFill>
                <a:latin typeface="Times New Roman" panose="02020603050405020304" pitchFamily="18" charset="0"/>
                <a:cs typeface="Times New Roman" panose="02020603050405020304" pitchFamily="18" charset="0"/>
              </a:rPr>
              <a:t>khi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7" name="Rectangle 36"/>
          <p:cNvSpPr/>
          <p:nvPr/>
        </p:nvSpPr>
        <p:spPr>
          <a:xfrm>
            <a:off x="-9802" y="2605235"/>
            <a:ext cx="893193" cy="461665"/>
          </a:xfrm>
          <a:prstGeom prst="rect">
            <a:avLst/>
          </a:prstGeom>
        </p:spPr>
        <p:txBody>
          <a:bodyPr wrap="none">
            <a:spAutoFit/>
          </a:bodyPr>
          <a:lstStyle/>
          <a:p>
            <a:pPr lvl="0" algn="just" eaLnBrk="0" fontAlgn="base" hangingPunct="0">
              <a:spcBef>
                <a:spcPct val="0"/>
              </a:spcBef>
              <a:spcAft>
                <a:spcPct val="0"/>
              </a:spcAft>
              <a:buClrTx/>
            </a:pP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Thay</a:t>
            </a: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8" name="Rounded Rectangle 37"/>
          <p:cNvSpPr/>
          <p:nvPr/>
        </p:nvSpPr>
        <p:spPr>
          <a:xfrm>
            <a:off x="5486439" y="1395088"/>
            <a:ext cx="3590542" cy="1696769"/>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525996" y="1431555"/>
            <a:ext cx="3696492" cy="461665"/>
          </a:xfrm>
          <a:prstGeom prst="rect">
            <a:avLst/>
          </a:prstGeom>
          <a:noFill/>
        </p:spPr>
        <p:txBody>
          <a:bodyPr wrap="square">
            <a:spAutoFit/>
          </a:bodyPr>
          <a:lstStyle/>
          <a:p>
            <a:r>
              <a:rPr lang="en-US" sz="2400" b="1" dirty="0" smtClean="0">
                <a:solidFill>
                  <a:srgbClr val="CC3300"/>
                </a:solidFill>
                <a:latin typeface="Times New Roman" panose="02020603050405020304" pitchFamily="18" charset="0"/>
                <a:ea typeface="Times New Roman" panose="02020603050405020304" pitchFamily="18" charset="0"/>
              </a:rPr>
              <a:t>Sai </a:t>
            </a:r>
            <a:r>
              <a:rPr lang="en-US" sz="2400" b="1" dirty="0" err="1" smtClean="0">
                <a:solidFill>
                  <a:srgbClr val="CC3300"/>
                </a:solidFill>
                <a:latin typeface="Times New Roman" panose="02020603050405020304" pitchFamily="18" charset="0"/>
                <a:ea typeface="Times New Roman" panose="02020603050405020304" pitchFamily="18" charset="0"/>
              </a:rPr>
              <a:t>lầm</a:t>
            </a:r>
            <a:r>
              <a:rPr lang="en-US" sz="2400" b="1" dirty="0" smtClean="0">
                <a:solidFill>
                  <a:srgbClr val="CC3300"/>
                </a:solidFill>
                <a:latin typeface="Times New Roman" panose="02020603050405020304" pitchFamily="18" charset="0"/>
                <a:ea typeface="Times New Roman" panose="02020603050405020304" pitchFamily="18" charset="0"/>
              </a:rPr>
              <a:t> HS hay </a:t>
            </a:r>
            <a:r>
              <a:rPr lang="en-US" sz="2400" b="1" dirty="0" err="1" smtClean="0">
                <a:solidFill>
                  <a:srgbClr val="CC3300"/>
                </a:solidFill>
                <a:latin typeface="Times New Roman" panose="02020603050405020304" pitchFamily="18" charset="0"/>
                <a:ea typeface="Times New Roman" panose="02020603050405020304" pitchFamily="18" charset="0"/>
              </a:rPr>
              <a:t>mắc</a:t>
            </a:r>
            <a:r>
              <a:rPr lang="en-US" sz="2400" b="1" dirty="0" smtClean="0">
                <a:solidFill>
                  <a:srgbClr val="CC3300"/>
                </a:solidFill>
                <a:latin typeface="Times New Roman" panose="02020603050405020304" pitchFamily="18" charset="0"/>
                <a:ea typeface="Times New Roman" panose="02020603050405020304" pitchFamily="18" charset="0"/>
              </a:rPr>
              <a:t> : </a:t>
            </a:r>
          </a:p>
        </p:txBody>
      </p:sp>
      <mc:AlternateContent xmlns:mc="http://schemas.openxmlformats.org/markup-compatibility/2006" xmlns:a14="http://schemas.microsoft.com/office/drawing/2010/main">
        <mc:Choice Requires="a14">
          <p:sp>
            <p:nvSpPr>
              <p:cNvPr id="40" name="Rectangle 39"/>
              <p:cNvSpPr/>
              <p:nvPr/>
            </p:nvSpPr>
            <p:spPr>
              <a:xfrm>
                <a:off x="5498114" y="1788409"/>
                <a:ext cx="4428426" cy="500202"/>
              </a:xfrm>
              <a:prstGeom prst="rect">
                <a:avLst/>
              </a:prstGeom>
            </p:spPr>
            <p:txBody>
              <a:bodyPr wrap="square">
                <a:spAutoFit/>
              </a:bodyPr>
              <a:lstStyle/>
              <a:p>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Tính</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sai</a:t>
                </a:r>
                <a:r>
                  <a:rPr lang="en-US" sz="2400" dirty="0" smtClean="0">
                    <a:solidFill>
                      <a:schemeClr val="accent1"/>
                    </a:solidFill>
                    <a:latin typeface="Times New Roman" panose="02020603050405020304" pitchFamily="18" charset="0"/>
                    <a:ea typeface="Times New Roman" panose="02020603050405020304" pitchFamily="18" charset="0"/>
                  </a:rPr>
                  <a:t> </a:t>
                </a:r>
                <a14:m>
                  <m:oMath xmlns:m="http://schemas.openxmlformats.org/officeDocument/2006/math">
                    <m:rad>
                      <m:radPr>
                        <m:degHide m:val="on"/>
                        <m:ctrlPr>
                          <a:rPr lang="en-US" sz="2400" i="1" smtClean="0">
                            <a:solidFill>
                              <a:schemeClr val="accent1"/>
                            </a:solidFill>
                            <a:latin typeface="Cambria Math" panose="02040503050406030204" pitchFamily="18" charset="0"/>
                          </a:rPr>
                        </m:ctrlPr>
                      </m:radPr>
                      <m:deg/>
                      <m:e>
                        <m:r>
                          <a:rPr lang="en-US" sz="2400" b="0" i="1" smtClean="0">
                            <a:solidFill>
                              <a:schemeClr val="accent1"/>
                            </a:solidFill>
                            <a:latin typeface="Cambria Math" panose="02040503050406030204" pitchFamily="18" charset="0"/>
                          </a:rPr>
                          <m:t>𝑥</m:t>
                        </m:r>
                      </m:e>
                    </m:rad>
                  </m:oMath>
                </a14:m>
                <a:r>
                  <a:rPr lang="en-US" sz="2400" dirty="0" smtClean="0">
                    <a:solidFill>
                      <a:schemeClr val="accent1"/>
                    </a:solidFill>
                    <a:latin typeface="Times New Roman" panose="02020603050405020304" pitchFamily="18" charset="0"/>
                    <a:ea typeface="Times New Roman" panose="02020603050405020304" pitchFamily="18" charset="0"/>
                  </a:rPr>
                  <a:t> =1- </a:t>
                </a:r>
                <a14:m>
                  <m:oMath xmlns:m="http://schemas.openxmlformats.org/officeDocument/2006/math">
                    <m:rad>
                      <m:radPr>
                        <m:degHide m:val="on"/>
                        <m:ctrlPr>
                          <a:rPr lang="en-US" sz="2400" i="1" smtClean="0">
                            <a:solidFill>
                              <a:schemeClr val="accent1"/>
                            </a:solidFill>
                            <a:latin typeface="Cambria Math" panose="02040503050406030204" pitchFamily="18" charset="0"/>
                          </a:rPr>
                        </m:ctrlPr>
                      </m:radPr>
                      <m:deg/>
                      <m:e>
                        <m:r>
                          <a:rPr lang="en-US" sz="2400" b="0" i="1" smtClean="0">
                            <a:solidFill>
                              <a:schemeClr val="accent1"/>
                            </a:solidFill>
                            <a:latin typeface="Cambria Math" panose="02040503050406030204" pitchFamily="18" charset="0"/>
                          </a:rPr>
                          <m:t>5</m:t>
                        </m:r>
                      </m:e>
                    </m:rad>
                  </m:oMath>
                </a14:m>
                <a:endParaRPr lang="en-US" sz="2400" dirty="0">
                  <a:solidFill>
                    <a:schemeClr val="accent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5498114" y="1788409"/>
                <a:ext cx="4428426" cy="500202"/>
              </a:xfrm>
              <a:prstGeom prst="rect">
                <a:avLst/>
              </a:prstGeom>
              <a:blipFill rotWithShape="0">
                <a:blip r:embed="rId8"/>
                <a:stretch>
                  <a:fillRect l="-2204" t="-1220" b="-28049"/>
                </a:stretch>
              </a:blipFill>
            </p:spPr>
            <p:txBody>
              <a:bodyPr/>
              <a:lstStyle/>
              <a:p>
                <a:r>
                  <a:rPr lang="en-US">
                    <a:noFill/>
                  </a:rPr>
                  <a:t> </a:t>
                </a:r>
              </a:p>
            </p:txBody>
          </p:sp>
        </mc:Fallback>
      </mc:AlternateContent>
      <p:graphicFrame>
        <p:nvGraphicFramePr>
          <p:cNvPr id="41" name="Object 40"/>
          <p:cNvGraphicFramePr>
            <a:graphicFrameLocks noChangeAspect="1"/>
          </p:cNvGraphicFramePr>
          <p:nvPr>
            <p:extLst/>
          </p:nvPr>
        </p:nvGraphicFramePr>
        <p:xfrm>
          <a:off x="3434204" y="1359218"/>
          <a:ext cx="1422400" cy="342900"/>
        </p:xfrm>
        <a:graphic>
          <a:graphicData uri="http://schemas.openxmlformats.org/presentationml/2006/ole">
            <mc:AlternateContent xmlns:mc="http://schemas.openxmlformats.org/markup-compatibility/2006">
              <mc:Choice xmlns:v="urn:schemas-microsoft-com:vml" Requires="v">
                <p:oleObj spid="_x0000_s2100" name="Equation" r:id="rId9" imgW="1168200" imgH="342720" progId="Equation.DSMT4">
                  <p:embed/>
                </p:oleObj>
              </mc:Choice>
              <mc:Fallback>
                <p:oleObj name="Equation" r:id="rId9" imgW="1168200" imgH="342720" progId="Equation.DSMT4">
                  <p:embed/>
                  <p:pic>
                    <p:nvPicPr>
                      <p:cNvPr id="0" name=""/>
                      <p:cNvPicPr>
                        <a:picLocks noChangeAspect="1" noChangeArrowheads="1"/>
                      </p:cNvPicPr>
                      <p:nvPr/>
                    </p:nvPicPr>
                    <p:blipFill>
                      <a:blip r:embed="rId10"/>
                      <a:srcRect/>
                      <a:stretch>
                        <a:fillRect/>
                      </a:stretch>
                    </p:blipFill>
                    <p:spPr bwMode="auto">
                      <a:xfrm>
                        <a:off x="3434204" y="1359218"/>
                        <a:ext cx="1422400" cy="342900"/>
                      </a:xfrm>
                      <a:prstGeom prst="rect">
                        <a:avLst/>
                      </a:prstGeom>
                      <a:noFill/>
                    </p:spPr>
                  </p:pic>
                </p:oleObj>
              </mc:Fallback>
            </mc:AlternateContent>
          </a:graphicData>
        </a:graphic>
      </p:graphicFrame>
      <p:graphicFrame>
        <p:nvGraphicFramePr>
          <p:cNvPr id="42" name="Object 41"/>
          <p:cNvGraphicFramePr>
            <a:graphicFrameLocks noChangeAspect="1"/>
          </p:cNvGraphicFramePr>
          <p:nvPr>
            <p:extLst/>
          </p:nvPr>
        </p:nvGraphicFramePr>
        <p:xfrm>
          <a:off x="175451" y="1652626"/>
          <a:ext cx="4437062" cy="622300"/>
        </p:xfrm>
        <a:graphic>
          <a:graphicData uri="http://schemas.openxmlformats.org/presentationml/2006/ole">
            <mc:AlternateContent xmlns:mc="http://schemas.openxmlformats.org/markup-compatibility/2006">
              <mc:Choice xmlns:v="urn:schemas-microsoft-com:vml" Requires="v">
                <p:oleObj spid="_x0000_s2101" name="Equation" r:id="rId11" imgW="3644640" imgH="622080" progId="Equation.DSMT4">
                  <p:embed/>
                </p:oleObj>
              </mc:Choice>
              <mc:Fallback>
                <p:oleObj name="Equation" r:id="rId11" imgW="3644640" imgH="622080" progId="Equation.DSMT4">
                  <p:embed/>
                  <p:pic>
                    <p:nvPicPr>
                      <p:cNvPr id="0" name=""/>
                      <p:cNvPicPr>
                        <a:picLocks noChangeAspect="1" noChangeArrowheads="1"/>
                      </p:cNvPicPr>
                      <p:nvPr/>
                    </p:nvPicPr>
                    <p:blipFill>
                      <a:blip r:embed="rId12"/>
                      <a:srcRect/>
                      <a:stretch>
                        <a:fillRect/>
                      </a:stretch>
                    </p:blipFill>
                    <p:spPr bwMode="auto">
                      <a:xfrm>
                        <a:off x="175451" y="1652626"/>
                        <a:ext cx="4437062" cy="622300"/>
                      </a:xfrm>
                      <a:prstGeom prst="rect">
                        <a:avLst/>
                      </a:prstGeom>
                      <a:noFill/>
                    </p:spPr>
                  </p:pic>
                </p:oleObj>
              </mc:Fallback>
            </mc:AlternateContent>
          </a:graphicData>
        </a:graphic>
      </p:graphicFrame>
      <p:graphicFrame>
        <p:nvGraphicFramePr>
          <p:cNvPr id="44" name="Object 43"/>
          <p:cNvGraphicFramePr>
            <a:graphicFrameLocks noChangeAspect="1"/>
          </p:cNvGraphicFramePr>
          <p:nvPr>
            <p:extLst/>
          </p:nvPr>
        </p:nvGraphicFramePr>
        <p:xfrm>
          <a:off x="128509" y="2136566"/>
          <a:ext cx="3122613" cy="584200"/>
        </p:xfrm>
        <a:graphic>
          <a:graphicData uri="http://schemas.openxmlformats.org/presentationml/2006/ole">
            <mc:AlternateContent xmlns:mc="http://schemas.openxmlformats.org/markup-compatibility/2006">
              <mc:Choice xmlns:v="urn:schemas-microsoft-com:vml" Requires="v">
                <p:oleObj spid="_x0000_s2102" name="Equation" r:id="rId13" imgW="2565360" imgH="583920" progId="Equation.DSMT4">
                  <p:embed/>
                </p:oleObj>
              </mc:Choice>
              <mc:Fallback>
                <p:oleObj name="Equation" r:id="rId13" imgW="2565360" imgH="583920" progId="Equation.DSMT4">
                  <p:embed/>
                  <p:pic>
                    <p:nvPicPr>
                      <p:cNvPr id="0" name=""/>
                      <p:cNvPicPr>
                        <a:picLocks noChangeAspect="1" noChangeArrowheads="1"/>
                      </p:cNvPicPr>
                      <p:nvPr/>
                    </p:nvPicPr>
                    <p:blipFill>
                      <a:blip r:embed="rId14"/>
                      <a:srcRect/>
                      <a:stretch>
                        <a:fillRect/>
                      </a:stretch>
                    </p:blipFill>
                    <p:spPr bwMode="auto">
                      <a:xfrm>
                        <a:off x="128509" y="2136566"/>
                        <a:ext cx="3122613" cy="584200"/>
                      </a:xfrm>
                      <a:prstGeom prst="rect">
                        <a:avLst/>
                      </a:prstGeom>
                      <a:noFill/>
                    </p:spPr>
                  </p:pic>
                </p:oleObj>
              </mc:Fallback>
            </mc:AlternateContent>
          </a:graphicData>
        </a:graphic>
      </p:graphicFrame>
      <p:graphicFrame>
        <p:nvGraphicFramePr>
          <p:cNvPr id="45" name="Object 44"/>
          <p:cNvGraphicFramePr>
            <a:graphicFrameLocks noChangeAspect="1"/>
          </p:cNvGraphicFramePr>
          <p:nvPr>
            <p:extLst/>
          </p:nvPr>
        </p:nvGraphicFramePr>
        <p:xfrm>
          <a:off x="759249" y="2645244"/>
          <a:ext cx="1468437" cy="342900"/>
        </p:xfrm>
        <a:graphic>
          <a:graphicData uri="http://schemas.openxmlformats.org/presentationml/2006/ole">
            <mc:AlternateContent xmlns:mc="http://schemas.openxmlformats.org/markup-compatibility/2006">
              <mc:Choice xmlns:v="urn:schemas-microsoft-com:vml" Requires="v">
                <p:oleObj spid="_x0000_s2103" name="Equation" r:id="rId15" imgW="1206360" imgH="342720" progId="Equation.DSMT4">
                  <p:embed/>
                </p:oleObj>
              </mc:Choice>
              <mc:Fallback>
                <p:oleObj name="Equation" r:id="rId15" imgW="1206360" imgH="342720" progId="Equation.DSMT4">
                  <p:embed/>
                  <p:pic>
                    <p:nvPicPr>
                      <p:cNvPr id="0" name=""/>
                      <p:cNvPicPr>
                        <a:picLocks noChangeAspect="1" noChangeArrowheads="1"/>
                      </p:cNvPicPr>
                      <p:nvPr/>
                    </p:nvPicPr>
                    <p:blipFill>
                      <a:blip r:embed="rId16"/>
                      <a:srcRect/>
                      <a:stretch>
                        <a:fillRect/>
                      </a:stretch>
                    </p:blipFill>
                    <p:spPr bwMode="auto">
                      <a:xfrm>
                        <a:off x="759249" y="2645244"/>
                        <a:ext cx="1468437" cy="342900"/>
                      </a:xfrm>
                      <a:prstGeom prst="rect">
                        <a:avLst/>
                      </a:prstGeom>
                      <a:noFill/>
                    </p:spPr>
                  </p:pic>
                </p:oleObj>
              </mc:Fallback>
            </mc:AlternateContent>
          </a:graphicData>
        </a:graphic>
      </p:graphicFrame>
      <p:sp>
        <p:nvSpPr>
          <p:cNvPr id="46" name="Rectangle 45"/>
          <p:cNvSpPr/>
          <p:nvPr/>
        </p:nvSpPr>
        <p:spPr>
          <a:xfrm>
            <a:off x="2176739" y="2603046"/>
            <a:ext cx="1901483" cy="461665"/>
          </a:xfrm>
          <a:prstGeom prst="rect">
            <a:avLst/>
          </a:prstGeom>
        </p:spPr>
        <p:txBody>
          <a:bodyPr wrap="none">
            <a:spAutoFit/>
          </a:bodyPr>
          <a:lstStyle/>
          <a:p>
            <a:pPr lvl="0" algn="just" eaLnBrk="0" fontAlgn="base" hangingPunct="0">
              <a:spcBef>
                <a:spcPct val="0"/>
              </a:spcBef>
              <a:spcAft>
                <a:spcPct val="0"/>
              </a:spcAft>
              <a:buClrTx/>
            </a:pP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vào</a:t>
            </a: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 ta </a:t>
            </a: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có</a:t>
            </a: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47" name="Rectangle 46"/>
          <p:cNvSpPr/>
          <p:nvPr/>
        </p:nvSpPr>
        <p:spPr>
          <a:xfrm>
            <a:off x="4427651" y="1659293"/>
            <a:ext cx="1098378" cy="461665"/>
          </a:xfrm>
          <a:prstGeom prst="rect">
            <a:avLst/>
          </a:prstGeom>
        </p:spPr>
        <p:txBody>
          <a:bodyPr wrap="none">
            <a:spAutoFit/>
          </a:bodyPr>
          <a:lstStyle/>
          <a:p>
            <a:pPr lvl="0" algn="just" eaLnBrk="0" fontAlgn="base" hangingPunct="0">
              <a:spcBef>
                <a:spcPct val="0"/>
              </a:spcBef>
              <a:spcAft>
                <a:spcPct val="0"/>
              </a:spcAft>
              <a:buClrTx/>
            </a:pP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tmđk</a:t>
            </a: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pic>
        <p:nvPicPr>
          <p:cNvPr id="48" name="Picture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3446" y="3068552"/>
            <a:ext cx="3820505" cy="75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49508" y="3871955"/>
            <a:ext cx="774571" cy="461665"/>
          </a:xfrm>
          <a:prstGeom prst="rect">
            <a:avLst/>
          </a:prstGeom>
        </p:spPr>
        <p:txBody>
          <a:bodyPr wrap="none">
            <a:spAutoFit/>
          </a:bodyPr>
          <a:lstStyle/>
          <a:p>
            <a:pPr lvl="0" algn="just" eaLnBrk="0" fontAlgn="base" hangingPunct="0">
              <a:spcBef>
                <a:spcPct val="0"/>
              </a:spcBef>
              <a:spcAft>
                <a:spcPct val="0"/>
              </a:spcAft>
              <a:buClrTx/>
            </a:pP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Vậy</a:t>
            </a:r>
            <a:r>
              <a:rPr lang="en-US" altLang="en-US"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endPar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50" name="Object 49"/>
          <p:cNvGraphicFramePr>
            <a:graphicFrameLocks noChangeAspect="1"/>
          </p:cNvGraphicFramePr>
          <p:nvPr>
            <p:extLst/>
          </p:nvPr>
        </p:nvGraphicFramePr>
        <p:xfrm>
          <a:off x="772771" y="3830470"/>
          <a:ext cx="1417637" cy="596900"/>
        </p:xfrm>
        <a:graphic>
          <a:graphicData uri="http://schemas.openxmlformats.org/presentationml/2006/ole">
            <mc:AlternateContent xmlns:mc="http://schemas.openxmlformats.org/markup-compatibility/2006">
              <mc:Choice xmlns:v="urn:schemas-microsoft-com:vml" Requires="v">
                <p:oleObj spid="_x0000_s2104" name="Equation" r:id="rId18" imgW="1231560" imgH="596880" progId="Equation.DSMT4">
                  <p:embed/>
                </p:oleObj>
              </mc:Choice>
              <mc:Fallback>
                <p:oleObj name="Equation" r:id="rId18" imgW="1231560" imgH="596880" progId="Equation.DSMT4">
                  <p:embed/>
                  <p:pic>
                    <p:nvPicPr>
                      <p:cNvPr id="0" name=""/>
                      <p:cNvPicPr>
                        <a:picLocks noChangeAspect="1" noChangeArrowheads="1"/>
                      </p:cNvPicPr>
                      <p:nvPr/>
                    </p:nvPicPr>
                    <p:blipFill>
                      <a:blip r:embed="rId19"/>
                      <a:srcRect/>
                      <a:stretch>
                        <a:fillRect/>
                      </a:stretch>
                    </p:blipFill>
                    <p:spPr bwMode="auto">
                      <a:xfrm>
                        <a:off x="772771" y="3830470"/>
                        <a:ext cx="1417637" cy="596900"/>
                      </a:xfrm>
                      <a:prstGeom prst="rect">
                        <a:avLst/>
                      </a:prstGeom>
                      <a:noFill/>
                    </p:spPr>
                  </p:pic>
                </p:oleObj>
              </mc:Fallback>
            </mc:AlternateContent>
          </a:graphicData>
        </a:graphic>
      </p:graphicFrame>
      <p:sp>
        <p:nvSpPr>
          <p:cNvPr id="51" name="Rectangle 50"/>
          <p:cNvSpPr/>
          <p:nvPr/>
        </p:nvSpPr>
        <p:spPr>
          <a:xfrm>
            <a:off x="2237187" y="3901297"/>
            <a:ext cx="577402" cy="461665"/>
          </a:xfrm>
          <a:prstGeom prst="rect">
            <a:avLst/>
          </a:prstGeom>
        </p:spPr>
        <p:txBody>
          <a:bodyPr wrap="none">
            <a:spAutoFit/>
          </a:bodyPr>
          <a:lstStyle/>
          <a:p>
            <a:pPr lvl="0" algn="just" eaLnBrk="0" fontAlgn="base" hangingPunct="0">
              <a:spcBef>
                <a:spcPct val="0"/>
              </a:spcBef>
              <a:spcAft>
                <a:spcPct val="0"/>
              </a:spcAft>
              <a:buClrTx/>
            </a:pPr>
            <a:r>
              <a:rPr lang="en-US" altLang="en-US"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khi</a:t>
            </a:r>
            <a:endParaRPr lang="en-US" alt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52" name="Object 51"/>
          <p:cNvGraphicFramePr>
            <a:graphicFrameLocks noChangeAspect="1"/>
          </p:cNvGraphicFramePr>
          <p:nvPr>
            <p:extLst/>
          </p:nvPr>
        </p:nvGraphicFramePr>
        <p:xfrm>
          <a:off x="2860853" y="3957470"/>
          <a:ext cx="1516063" cy="342900"/>
        </p:xfrm>
        <a:graphic>
          <a:graphicData uri="http://schemas.openxmlformats.org/presentationml/2006/ole">
            <mc:AlternateContent xmlns:mc="http://schemas.openxmlformats.org/markup-compatibility/2006">
              <mc:Choice xmlns:v="urn:schemas-microsoft-com:vml" Requires="v">
                <p:oleObj spid="_x0000_s2105" name="Equation" r:id="rId20" imgW="1244520" imgH="342720" progId="Equation.DSMT4">
                  <p:embed/>
                </p:oleObj>
              </mc:Choice>
              <mc:Fallback>
                <p:oleObj name="Equation" r:id="rId20" imgW="1244520" imgH="342720" progId="Equation.DSMT4">
                  <p:embed/>
                  <p:pic>
                    <p:nvPicPr>
                      <p:cNvPr id="0" name=""/>
                      <p:cNvPicPr>
                        <a:picLocks noChangeAspect="1" noChangeArrowheads="1"/>
                      </p:cNvPicPr>
                      <p:nvPr/>
                    </p:nvPicPr>
                    <p:blipFill>
                      <a:blip r:embed="rId21"/>
                      <a:srcRect/>
                      <a:stretch>
                        <a:fillRect/>
                      </a:stretch>
                    </p:blipFill>
                    <p:spPr bwMode="auto">
                      <a:xfrm>
                        <a:off x="2860853" y="3957470"/>
                        <a:ext cx="1516063" cy="342900"/>
                      </a:xfrm>
                      <a:prstGeom prst="rect">
                        <a:avLst/>
                      </a:prstGeom>
                      <a:noFill/>
                    </p:spPr>
                  </p:pic>
                </p:oleObj>
              </mc:Fallback>
            </mc:AlternateContent>
          </a:graphicData>
        </a:graphic>
      </p:graphicFrame>
      <p:sp>
        <p:nvSpPr>
          <p:cNvPr id="53" name="Rectangle 52"/>
          <p:cNvSpPr/>
          <p:nvPr/>
        </p:nvSpPr>
        <p:spPr>
          <a:xfrm>
            <a:off x="5541834" y="2223846"/>
            <a:ext cx="3571196" cy="830997"/>
          </a:xfrm>
          <a:prstGeom prst="rect">
            <a:avLst/>
          </a:prstGeom>
        </p:spPr>
        <p:txBody>
          <a:bodyPr wrap="square">
            <a:spAutoFit/>
          </a:bodyPr>
          <a:lstStyle/>
          <a:p>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Không</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trục</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căn</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thức</a:t>
            </a:r>
            <a:r>
              <a:rPr lang="en-US" sz="2400" dirty="0" smtClean="0">
                <a:solidFill>
                  <a:schemeClr val="accent1"/>
                </a:solidFill>
                <a:latin typeface="Times New Roman" panose="02020603050405020304" pitchFamily="18" charset="0"/>
                <a:ea typeface="Times New Roman" panose="02020603050405020304" pitchFamily="18" charset="0"/>
              </a:rPr>
              <a:t> ở </a:t>
            </a:r>
            <a:r>
              <a:rPr lang="en-US" sz="2400" dirty="0" err="1" smtClean="0">
                <a:solidFill>
                  <a:schemeClr val="accent1"/>
                </a:solidFill>
                <a:latin typeface="Times New Roman" panose="02020603050405020304" pitchFamily="18" charset="0"/>
                <a:ea typeface="Times New Roman" panose="02020603050405020304" pitchFamily="18" charset="0"/>
              </a:rPr>
              <a:t>mẫu</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của</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biểu</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thức</a:t>
            </a:r>
            <a:r>
              <a:rPr lang="en-US" sz="2400" dirty="0" smtClean="0">
                <a:solidFill>
                  <a:schemeClr val="accent1"/>
                </a:solidFill>
                <a:latin typeface="Times New Roman" panose="02020603050405020304" pitchFamily="18" charset="0"/>
                <a:ea typeface="Times New Roman" panose="02020603050405020304" pitchFamily="18" charset="0"/>
              </a:rPr>
              <a:t> A</a:t>
            </a:r>
            <a:endParaRPr lang="en-US" sz="2400" dirty="0">
              <a:solidFill>
                <a:schemeClr val="accent1"/>
              </a:solidFill>
            </a:endParaRPr>
          </a:p>
        </p:txBody>
      </p:sp>
      <p:sp>
        <p:nvSpPr>
          <p:cNvPr id="54" name="Rounded Rectangle 53"/>
          <p:cNvSpPr/>
          <p:nvPr/>
        </p:nvSpPr>
        <p:spPr>
          <a:xfrm>
            <a:off x="4923027" y="3149324"/>
            <a:ext cx="4153954" cy="1897871"/>
          </a:xfrm>
          <a:prstGeom prst="roundRect">
            <a:avLst/>
          </a:prstGeom>
          <a:solidFill>
            <a:schemeClr val="accent3"/>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234598" y="3145495"/>
            <a:ext cx="4501343" cy="461665"/>
          </a:xfrm>
          <a:prstGeom prst="rect">
            <a:avLst/>
          </a:prstGeom>
          <a:noFill/>
        </p:spPr>
        <p:txBody>
          <a:bodyPr wrap="square">
            <a:spAutoFit/>
          </a:bodyPr>
          <a:lstStyle/>
          <a:p>
            <a:r>
              <a:rPr lang="en-US" sz="2400" b="1" dirty="0" err="1" smtClean="0">
                <a:solidFill>
                  <a:srgbClr val="CC3300"/>
                </a:solidFill>
                <a:latin typeface="Times New Roman" panose="02020603050405020304" pitchFamily="18" charset="0"/>
                <a:ea typeface="Times New Roman" panose="02020603050405020304" pitchFamily="18" charset="0"/>
              </a:rPr>
              <a:t>Khắc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CC3300"/>
                </a:solidFill>
                <a:latin typeface="Times New Roman" panose="02020603050405020304" pitchFamily="18" charset="0"/>
                <a:ea typeface="Times New Roman" panose="02020603050405020304" pitchFamily="18" charset="0"/>
              </a:rPr>
              <a:t>phục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Rèn</a:t>
            </a:r>
            <a:r>
              <a:rPr lang="en-US" sz="2400" b="1" dirty="0" smtClean="0">
                <a:solidFill>
                  <a:srgbClr val="0000FF"/>
                </a:solidFill>
                <a:latin typeface="Times New Roman" panose="02020603050405020304" pitchFamily="18" charset="0"/>
                <a:ea typeface="Times New Roman" panose="02020603050405020304" pitchFamily="18" charset="0"/>
              </a:rPr>
              <a:t> HS: </a:t>
            </a:r>
          </a:p>
        </p:txBody>
      </p:sp>
      <mc:AlternateContent xmlns:mc="http://schemas.openxmlformats.org/markup-compatibility/2006" xmlns:a14="http://schemas.microsoft.com/office/drawing/2010/main">
        <mc:Choice Requires="a14">
          <p:sp>
            <p:nvSpPr>
              <p:cNvPr id="56" name="Rectangle 55"/>
              <p:cNvSpPr/>
              <p:nvPr/>
            </p:nvSpPr>
            <p:spPr>
              <a:xfrm>
                <a:off x="4923027" y="3487119"/>
                <a:ext cx="4220973" cy="880434"/>
              </a:xfrm>
              <a:prstGeom prst="rect">
                <a:avLst/>
              </a:prstGeom>
            </p:spPr>
            <p:txBody>
              <a:bodyPr wrap="square">
                <a:spAutoFit/>
              </a:bodyPr>
              <a:lstStyle/>
              <a:p>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400" i="1" smtClean="0">
                            <a:solidFill>
                              <a:schemeClr val="accent1"/>
                            </a:solidFill>
                            <a:latin typeface="Cambria Math" panose="02040503050406030204" pitchFamily="18" charset="0"/>
                          </a:rPr>
                        </m:ctrlPr>
                      </m:radPr>
                      <m:deg/>
                      <m:e>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panose="02040503050406030204" pitchFamily="18" charset="0"/>
                              </a:rPr>
                              <m:t>𝐴</m:t>
                            </m:r>
                          </m:e>
                          <m:sup>
                            <m:r>
                              <a:rPr lang="en-US" sz="2400" b="0" i="1" smtClean="0">
                                <a:solidFill>
                                  <a:schemeClr val="accent1"/>
                                </a:solidFill>
                                <a:latin typeface="Cambria Math" panose="02040503050406030204" pitchFamily="18" charset="0"/>
                              </a:rPr>
                              <m:t>2</m:t>
                            </m:r>
                          </m:sup>
                        </m:sSup>
                      </m:e>
                    </m:rad>
                  </m:oMath>
                </a14:m>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a:t>
                </a:r>
                <a:endParaRPr lang="en-US" sz="24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56" name="Rectangle 55"/>
              <p:cNvSpPr>
                <a:spLocks noRot="1" noChangeAspect="1" noMove="1" noResize="1" noEditPoints="1" noAdjustHandles="1" noChangeArrowheads="1" noChangeShapeType="1" noTextEdit="1"/>
              </p:cNvSpPr>
              <p:nvPr/>
            </p:nvSpPr>
            <p:spPr>
              <a:xfrm>
                <a:off x="4923027" y="3487119"/>
                <a:ext cx="4220973" cy="880434"/>
              </a:xfrm>
              <a:prstGeom prst="rect">
                <a:avLst/>
              </a:prstGeom>
              <a:blipFill rotWithShape="0">
                <a:blip r:embed="rId22"/>
                <a:stretch>
                  <a:fillRect l="-2312" t="-5556" b="-15278"/>
                </a:stretch>
              </a:blipFill>
            </p:spPr>
            <p:txBody>
              <a:bodyPr/>
              <a:lstStyle/>
              <a:p>
                <a:r>
                  <a:rPr lang="en-US">
                    <a:noFill/>
                  </a:rPr>
                  <a:t> </a:t>
                </a:r>
              </a:p>
            </p:txBody>
          </p:sp>
        </mc:Fallback>
      </mc:AlternateContent>
      <p:sp>
        <p:nvSpPr>
          <p:cNvPr id="57" name="Rectangle 56"/>
          <p:cNvSpPr/>
          <p:nvPr/>
        </p:nvSpPr>
        <p:spPr>
          <a:xfrm>
            <a:off x="4946665" y="4216198"/>
            <a:ext cx="4197336" cy="830997"/>
          </a:xfrm>
          <a:prstGeom prst="rect">
            <a:avLst/>
          </a:prstGeom>
        </p:spPr>
        <p:txBody>
          <a:bodyPr wrap="square">
            <a:spAutoFit/>
          </a:bodyPr>
          <a:lstStyle/>
          <a:p>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Trục</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căn</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thức</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kết</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quả</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của</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biểu</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thức</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số</a:t>
            </a:r>
            <a:r>
              <a:rPr lang="en-US" sz="2400" dirty="0" smtClean="0">
                <a:solidFill>
                  <a:schemeClr val="accent1"/>
                </a:solidFill>
                <a:latin typeface="Times New Roman" panose="02020603050405020304" pitchFamily="18" charset="0"/>
                <a:ea typeface="Times New Roman" panose="02020603050405020304" pitchFamily="18" charset="0"/>
              </a:rPr>
              <a:t>. </a:t>
            </a:r>
            <a:endParaRPr lang="en-US" sz="2400" dirty="0">
              <a:solidFill>
                <a:schemeClr val="accent1"/>
              </a:solidFill>
            </a:endParaRPr>
          </a:p>
        </p:txBody>
      </p:sp>
    </p:spTree>
    <p:extLst>
      <p:ext uri="{BB962C8B-B14F-4D97-AF65-F5344CB8AC3E}">
        <p14:creationId xmlns:p14="http://schemas.microsoft.com/office/powerpoint/2010/main" val="364902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39" grpId="0"/>
      <p:bldP spid="40" grpId="0"/>
      <p:bldP spid="46" grpId="0"/>
      <p:bldP spid="47" grpId="0"/>
      <p:bldP spid="49" grpId="0"/>
      <p:bldP spid="51" grpId="0"/>
      <p:bldP spid="53" grpId="0"/>
      <p:bldP spid="54" grpId="0" animBg="1"/>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17" y="640008"/>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3"/>
          <a:srcRect l="41010" t="32097" r="38376" b="38698"/>
          <a:stretch/>
        </p:blipFill>
        <p:spPr bwMode="auto">
          <a:xfrm>
            <a:off x="70236" y="7975"/>
            <a:ext cx="752977" cy="663682"/>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2269" y="713876"/>
            <a:ext cx="3166858"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Cho 2 biểu thức: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2151989" y="764974"/>
          <a:ext cx="1285875" cy="571500"/>
        </p:xfrm>
        <a:graphic>
          <a:graphicData uri="http://schemas.openxmlformats.org/presentationml/2006/ole">
            <mc:AlternateContent xmlns:mc="http://schemas.openxmlformats.org/markup-compatibility/2006">
              <mc:Choice xmlns:v="urn:schemas-microsoft-com:vml" Requires="v">
                <p:oleObj spid="_x0000_s3110" name="Equation" r:id="rId4" imgW="1117440" imgH="571320" progId="Equation.DSMT4">
                  <p:embed/>
                </p:oleObj>
              </mc:Choice>
              <mc:Fallback>
                <p:oleObj name="Equation" r:id="rId4" imgW="1117440" imgH="571320" progId="Equation.DSMT4">
                  <p:embed/>
                  <p:pic>
                    <p:nvPicPr>
                      <p:cNvPr id="0" name=""/>
                      <p:cNvPicPr>
                        <a:picLocks noChangeAspect="1" noChangeArrowheads="1"/>
                      </p:cNvPicPr>
                      <p:nvPr/>
                    </p:nvPicPr>
                    <p:blipFill>
                      <a:blip r:embed="rId5"/>
                      <a:srcRect/>
                      <a:stretch>
                        <a:fillRect/>
                      </a:stretch>
                    </p:blipFill>
                    <p:spPr bwMode="auto">
                      <a:xfrm>
                        <a:off x="2151989" y="764974"/>
                        <a:ext cx="1285875" cy="571500"/>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3807647" y="785468"/>
          <a:ext cx="2338387" cy="571500"/>
        </p:xfrm>
        <a:graphic>
          <a:graphicData uri="http://schemas.openxmlformats.org/presentationml/2006/ole">
            <mc:AlternateContent xmlns:mc="http://schemas.openxmlformats.org/markup-compatibility/2006">
              <mc:Choice xmlns:v="urn:schemas-microsoft-com:vml" Requires="v">
                <p:oleObj spid="_x0000_s3111" name="Equation" r:id="rId6" imgW="1930320" imgH="571320" progId="Equation.DSMT4">
                  <p:embed/>
                </p:oleObj>
              </mc:Choice>
              <mc:Fallback>
                <p:oleObj name="Equation" r:id="rId6" imgW="1930320" imgH="571320" progId="Equation.DSMT4">
                  <p:embed/>
                  <p:pic>
                    <p:nvPicPr>
                      <p:cNvPr id="0" name=""/>
                      <p:cNvPicPr>
                        <a:picLocks noChangeAspect="1" noChangeArrowheads="1"/>
                      </p:cNvPicPr>
                      <p:nvPr/>
                    </p:nvPicPr>
                    <p:blipFill>
                      <a:blip r:embed="rId7"/>
                      <a:srcRect/>
                      <a:stretch>
                        <a:fillRect/>
                      </a:stretch>
                    </p:blipFill>
                    <p:spPr bwMode="auto">
                      <a:xfrm>
                        <a:off x="3807647" y="785468"/>
                        <a:ext cx="2338387" cy="571500"/>
                      </a:xfrm>
                      <a:prstGeom prst="rect">
                        <a:avLst/>
                      </a:prstGeom>
                      <a:noFill/>
                    </p:spPr>
                  </p:pic>
                </p:oleObj>
              </mc:Fallback>
            </mc:AlternateContent>
          </a:graphicData>
        </a:graphic>
      </p:graphicFrame>
      <p:sp>
        <p:nvSpPr>
          <p:cNvPr id="24" name="Rectangle 23"/>
          <p:cNvSpPr/>
          <p:nvPr/>
        </p:nvSpPr>
        <p:spPr>
          <a:xfrm>
            <a:off x="3033703" y="782460"/>
            <a:ext cx="3089429"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và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6034641" y="819891"/>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1" name="Rectangle 30"/>
          <p:cNvSpPr/>
          <p:nvPr/>
        </p:nvSpPr>
        <p:spPr>
          <a:xfrm>
            <a:off x="-54788" y="1407785"/>
            <a:ext cx="5085046" cy="461665"/>
          </a:xfrm>
          <a:prstGeom prst="rect">
            <a:avLst/>
          </a:prstGeom>
        </p:spPr>
        <p:txBody>
          <a:bodyPr wrap="none">
            <a:spAutoFit/>
          </a:bodyPr>
          <a:lstStyle/>
          <a:p>
            <a:pPr lvl="0">
              <a:defRPr/>
            </a:pPr>
            <a:r>
              <a:rPr lang="en-US" sz="2400" b="1" dirty="0" smtClean="0">
                <a:solidFill>
                  <a:srgbClr val="9900FF"/>
                </a:solidFill>
                <a:latin typeface="Times New Roman" panose="02020603050405020304" pitchFamily="18" charset="0"/>
                <a:ea typeface="Times New Roman" panose="02020603050405020304" pitchFamily="18" charset="0"/>
              </a:rPr>
              <a:t>2) </a:t>
            </a:r>
            <a:r>
              <a:rPr lang="en-US" sz="2400" b="1" dirty="0" err="1">
                <a:solidFill>
                  <a:srgbClr val="9900FF"/>
                </a:solidFill>
                <a:latin typeface="Times New Roman" panose="02020603050405020304" pitchFamily="18" charset="0"/>
                <a:ea typeface="Times New Roman" panose="02020603050405020304" pitchFamily="18" charset="0"/>
              </a:rPr>
              <a:t>Tính</a:t>
            </a:r>
            <a:r>
              <a:rPr lang="en-US" sz="2400" b="1" dirty="0">
                <a:solidFill>
                  <a:srgbClr val="9900FF"/>
                </a:solidFill>
                <a:latin typeface="Times New Roman" panose="02020603050405020304" pitchFamily="18" charset="0"/>
                <a:ea typeface="Times New Roman" panose="02020603050405020304" pitchFamily="18" charset="0"/>
              </a:rPr>
              <a:t> </a:t>
            </a:r>
            <a:r>
              <a:rPr lang="en-US" sz="2400" b="1" dirty="0" err="1">
                <a:solidFill>
                  <a:srgbClr val="9900FF"/>
                </a:solidFill>
                <a:latin typeface="Times New Roman" panose="02020603050405020304" pitchFamily="18" charset="0"/>
                <a:ea typeface="Times New Roman" panose="02020603050405020304" pitchFamily="18" charset="0"/>
              </a:rPr>
              <a:t>giá</a:t>
            </a:r>
            <a:r>
              <a:rPr lang="en-US" sz="2400" b="1" dirty="0">
                <a:solidFill>
                  <a:srgbClr val="9900FF"/>
                </a:solidFill>
                <a:latin typeface="Times New Roman" panose="02020603050405020304" pitchFamily="18" charset="0"/>
                <a:ea typeface="Times New Roman" panose="02020603050405020304" pitchFamily="18" charset="0"/>
              </a:rPr>
              <a:t> </a:t>
            </a:r>
            <a:r>
              <a:rPr lang="en-US" sz="2400" b="1" dirty="0" err="1">
                <a:solidFill>
                  <a:srgbClr val="9900FF"/>
                </a:solidFill>
                <a:latin typeface="Times New Roman" panose="02020603050405020304" pitchFamily="18" charset="0"/>
                <a:ea typeface="Times New Roman" panose="02020603050405020304" pitchFamily="18" charset="0"/>
              </a:rPr>
              <a:t>trị</a:t>
            </a:r>
            <a:r>
              <a:rPr lang="en-US" sz="2400" b="1" dirty="0">
                <a:solidFill>
                  <a:srgbClr val="9900FF"/>
                </a:solidFill>
                <a:latin typeface="Times New Roman" panose="02020603050405020304" pitchFamily="18" charset="0"/>
                <a:ea typeface="Times New Roman" panose="02020603050405020304" pitchFamily="18" charset="0"/>
              </a:rPr>
              <a:t> </a:t>
            </a:r>
            <a:r>
              <a:rPr lang="en-US" sz="2400" b="1" dirty="0" err="1">
                <a:solidFill>
                  <a:srgbClr val="9900FF"/>
                </a:solidFill>
                <a:latin typeface="Times New Roman" panose="02020603050405020304" pitchFamily="18" charset="0"/>
                <a:ea typeface="Times New Roman" panose="02020603050405020304" pitchFamily="18" charset="0"/>
              </a:rPr>
              <a:t>của</a:t>
            </a:r>
            <a:r>
              <a:rPr lang="en-US" sz="2400" b="1" dirty="0">
                <a:solidFill>
                  <a:srgbClr val="9900FF"/>
                </a:solidFill>
                <a:latin typeface="Times New Roman" panose="02020603050405020304" pitchFamily="18" charset="0"/>
                <a:ea typeface="Times New Roman" panose="02020603050405020304" pitchFamily="18" charset="0"/>
              </a:rPr>
              <a:t> </a:t>
            </a:r>
            <a:r>
              <a:rPr lang="en-US" sz="2400" b="1" dirty="0" smtClean="0">
                <a:solidFill>
                  <a:srgbClr val="9900FF"/>
                </a:solidFill>
                <a:latin typeface="Times New Roman" panose="02020603050405020304" pitchFamily="18" charset="0"/>
                <a:ea typeface="Times New Roman" panose="02020603050405020304" pitchFamily="18" charset="0"/>
              </a:rPr>
              <a:t>A </a:t>
            </a:r>
            <a:r>
              <a:rPr lang="en-US" sz="2400" b="1" dirty="0" err="1">
                <a:solidFill>
                  <a:srgbClr val="9900FF"/>
                </a:solidFill>
                <a:latin typeface="Times New Roman" panose="02020603050405020304" pitchFamily="18" charset="0"/>
                <a:ea typeface="Times New Roman" panose="02020603050405020304" pitchFamily="18" charset="0"/>
              </a:rPr>
              <a:t>biết</a:t>
            </a:r>
            <a:r>
              <a:rPr lang="en-US" sz="2400" b="1" dirty="0">
                <a:solidFill>
                  <a:srgbClr val="9900FF"/>
                </a:solidFill>
                <a:latin typeface="Times New Roman" panose="02020603050405020304" pitchFamily="18" charset="0"/>
                <a:ea typeface="Times New Roman" panose="02020603050405020304" pitchFamily="18" charset="0"/>
              </a:rPr>
              <a:t>: (2x - </a:t>
            </a:r>
            <a:r>
              <a:rPr lang="en-US" sz="2400" b="1" dirty="0" smtClean="0">
                <a:solidFill>
                  <a:srgbClr val="9900FF"/>
                </a:solidFill>
                <a:latin typeface="Times New Roman" panose="02020603050405020304" pitchFamily="18" charset="0"/>
                <a:ea typeface="Times New Roman" panose="02020603050405020304" pitchFamily="18" charset="0"/>
              </a:rPr>
              <a:t>5)</a:t>
            </a:r>
            <a:r>
              <a:rPr lang="en-US" sz="2400" b="1" baseline="30000" dirty="0" smtClean="0">
                <a:solidFill>
                  <a:srgbClr val="9900FF"/>
                </a:solidFill>
                <a:latin typeface="Times New Roman" panose="02020603050405020304" pitchFamily="18" charset="0"/>
                <a:ea typeface="Times New Roman" panose="02020603050405020304" pitchFamily="18" charset="0"/>
              </a:rPr>
              <a:t>2</a:t>
            </a:r>
            <a:r>
              <a:rPr lang="en-US" sz="2400" b="1" dirty="0" smtClean="0">
                <a:solidFill>
                  <a:srgbClr val="9900FF"/>
                </a:solidFill>
                <a:latin typeface="Times New Roman" panose="02020603050405020304" pitchFamily="18" charset="0"/>
                <a:ea typeface="Times New Roman" panose="02020603050405020304" pitchFamily="18" charset="0"/>
              </a:rPr>
              <a:t> </a:t>
            </a:r>
            <a:r>
              <a:rPr lang="en-US" sz="2400" b="1" dirty="0">
                <a:solidFill>
                  <a:srgbClr val="9900FF"/>
                </a:solidFill>
                <a:latin typeface="Times New Roman" panose="02020603050405020304" pitchFamily="18" charset="0"/>
                <a:ea typeface="Times New Roman" panose="02020603050405020304" pitchFamily="18" charset="0"/>
              </a:rPr>
              <a:t>= 1</a:t>
            </a:r>
            <a:endParaRPr lang="en-US" sz="2400" b="1" dirty="0">
              <a:solidFill>
                <a:srgbClr val="99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2" name="Object 31"/>
          <p:cNvGraphicFramePr>
            <a:graphicFrameLocks noChangeAspect="1"/>
          </p:cNvGraphicFramePr>
          <p:nvPr>
            <p:extLst/>
          </p:nvPr>
        </p:nvGraphicFramePr>
        <p:xfrm>
          <a:off x="137516" y="1848166"/>
          <a:ext cx="1408112" cy="504825"/>
        </p:xfrm>
        <a:graphic>
          <a:graphicData uri="http://schemas.openxmlformats.org/presentationml/2006/ole">
            <mc:AlternateContent xmlns:mc="http://schemas.openxmlformats.org/markup-compatibility/2006">
              <mc:Choice xmlns:v="urn:schemas-microsoft-com:vml" Requires="v">
                <p:oleObj spid="_x0000_s3112" name="Equation" r:id="rId8" imgW="850680" imgH="304560" progId="Equation.DSMT4">
                  <p:embed/>
                </p:oleObj>
              </mc:Choice>
              <mc:Fallback>
                <p:oleObj name="Equation" r:id="rId8" imgW="850680" imgH="304560" progId="Equation.DSMT4">
                  <p:embed/>
                  <p:pic>
                    <p:nvPicPr>
                      <p:cNvPr id="0" name=""/>
                      <p:cNvPicPr>
                        <a:picLocks noChangeAspect="1" noChangeArrowheads="1"/>
                      </p:cNvPicPr>
                      <p:nvPr/>
                    </p:nvPicPr>
                    <p:blipFill>
                      <a:blip r:embed="rId9"/>
                      <a:srcRect/>
                      <a:stretch>
                        <a:fillRect/>
                      </a:stretch>
                    </p:blipFill>
                    <p:spPr bwMode="auto">
                      <a:xfrm>
                        <a:off x="137516" y="1848166"/>
                        <a:ext cx="1408112" cy="504825"/>
                      </a:xfrm>
                      <a:prstGeom prst="rect">
                        <a:avLst/>
                      </a:prstGeom>
                      <a:noFill/>
                    </p:spPr>
                  </p:pic>
                </p:oleObj>
              </mc:Fallback>
            </mc:AlternateContent>
          </a:graphicData>
        </a:graphic>
      </p:graphicFrame>
      <p:sp>
        <p:nvSpPr>
          <p:cNvPr id="33" name="Rectangle 32"/>
          <p:cNvSpPr/>
          <p:nvPr/>
        </p:nvSpPr>
        <p:spPr>
          <a:xfrm>
            <a:off x="-59281" y="3337979"/>
            <a:ext cx="3167855" cy="461665"/>
          </a:xfrm>
          <a:prstGeom prst="rect">
            <a:avLst/>
          </a:prstGeom>
        </p:spPr>
        <p:txBody>
          <a:bodyPr wrap="none">
            <a:spAutoFit/>
          </a:bodyPr>
          <a:lstStyle/>
          <a:p>
            <a:pPr algn="just"/>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x = 2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nvPr>
        </p:nvGraphicFramePr>
        <p:xfrm>
          <a:off x="89208" y="3789553"/>
          <a:ext cx="2738438" cy="776288"/>
        </p:xfrm>
        <a:graphic>
          <a:graphicData uri="http://schemas.openxmlformats.org/presentationml/2006/ole">
            <mc:AlternateContent xmlns:mc="http://schemas.openxmlformats.org/markup-compatibility/2006">
              <mc:Choice xmlns:v="urn:schemas-microsoft-com:vml" Requires="v">
                <p:oleObj spid="_x0000_s3113" name="Equation" r:id="rId10" imgW="1612800" imgH="457200" progId="Equation.DSMT4">
                  <p:embed/>
                </p:oleObj>
              </mc:Choice>
              <mc:Fallback>
                <p:oleObj name="Equation" r:id="rId10" imgW="1612800" imgH="457200" progId="Equation.DSMT4">
                  <p:embed/>
                  <p:pic>
                    <p:nvPicPr>
                      <p:cNvPr id="0" name=""/>
                      <p:cNvPicPr>
                        <a:picLocks noChangeAspect="1" noChangeArrowheads="1"/>
                      </p:cNvPicPr>
                      <p:nvPr/>
                    </p:nvPicPr>
                    <p:blipFill>
                      <a:blip r:embed="rId11"/>
                      <a:srcRect/>
                      <a:stretch>
                        <a:fillRect/>
                      </a:stretch>
                    </p:blipFill>
                    <p:spPr bwMode="auto">
                      <a:xfrm>
                        <a:off x="89208" y="3789553"/>
                        <a:ext cx="2738438" cy="776288"/>
                      </a:xfrm>
                      <a:prstGeom prst="rect">
                        <a:avLst/>
                      </a:prstGeom>
                      <a:noFill/>
                    </p:spPr>
                  </p:pic>
                </p:oleObj>
              </mc:Fallback>
            </mc:AlternateContent>
          </a:graphicData>
        </a:graphic>
      </p:graphicFrame>
      <p:sp>
        <p:nvSpPr>
          <p:cNvPr id="35" name="Rounded Rectangle 34"/>
          <p:cNvSpPr/>
          <p:nvPr/>
        </p:nvSpPr>
        <p:spPr>
          <a:xfrm>
            <a:off x="4142667" y="1883745"/>
            <a:ext cx="4811983" cy="1298292"/>
          </a:xfrm>
          <a:prstGeom prst="roundRect">
            <a:avLst/>
          </a:prstGeom>
          <a:solidFill>
            <a:schemeClr val="bg2"/>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Rectangle 42"/>
          <p:cNvSpPr/>
          <p:nvPr/>
        </p:nvSpPr>
        <p:spPr>
          <a:xfrm>
            <a:off x="4297788" y="1876158"/>
            <a:ext cx="3696492" cy="461665"/>
          </a:xfrm>
          <a:prstGeom prst="rect">
            <a:avLst/>
          </a:prstGeom>
          <a:noFill/>
        </p:spPr>
        <p:txBody>
          <a:bodyPr wrap="square">
            <a:spAutoFit/>
          </a:bodyPr>
          <a:lstStyle/>
          <a:p>
            <a:r>
              <a:rPr lang="en-US" sz="2300" b="1" dirty="0" smtClean="0">
                <a:solidFill>
                  <a:srgbClr val="CC3300"/>
                </a:solidFill>
                <a:latin typeface="Times New Roman" panose="02020603050405020304" pitchFamily="18" charset="0"/>
                <a:ea typeface="Times New Roman" panose="02020603050405020304" pitchFamily="18" charset="0"/>
              </a:rPr>
              <a:t>Sai </a:t>
            </a:r>
            <a:r>
              <a:rPr lang="en-US" sz="2300" b="1" dirty="0" err="1" smtClean="0">
                <a:solidFill>
                  <a:srgbClr val="CC3300"/>
                </a:solidFill>
                <a:latin typeface="Times New Roman" panose="02020603050405020304" pitchFamily="18" charset="0"/>
                <a:ea typeface="Times New Roman" panose="02020603050405020304" pitchFamily="18" charset="0"/>
              </a:rPr>
              <a:t>lầm</a:t>
            </a:r>
            <a:r>
              <a:rPr lang="en-US" sz="2300" b="1" dirty="0" smtClean="0">
                <a:solidFill>
                  <a:srgbClr val="CC3300"/>
                </a:solidFill>
                <a:latin typeface="Times New Roman" panose="02020603050405020304" pitchFamily="18" charset="0"/>
                <a:ea typeface="Times New Roman" panose="02020603050405020304" pitchFamily="18" charset="0"/>
              </a:rPr>
              <a:t> HS hay </a:t>
            </a:r>
            <a:r>
              <a:rPr lang="en-US" sz="2300" b="1" dirty="0" err="1" smtClean="0">
                <a:solidFill>
                  <a:srgbClr val="CC3300"/>
                </a:solidFill>
                <a:latin typeface="Times New Roman" panose="02020603050405020304" pitchFamily="18" charset="0"/>
                <a:ea typeface="Times New Roman" panose="02020603050405020304" pitchFamily="18" charset="0"/>
              </a:rPr>
              <a:t>mắc</a:t>
            </a:r>
            <a:r>
              <a:rPr lang="en-US" sz="2300" b="1" dirty="0" smtClean="0">
                <a:solidFill>
                  <a:srgbClr val="CC3300"/>
                </a:solidFill>
                <a:latin typeface="Times New Roman" panose="02020603050405020304" pitchFamily="18" charset="0"/>
                <a:ea typeface="Times New Roman" panose="02020603050405020304" pitchFamily="18" charset="0"/>
              </a:rPr>
              <a:t>: </a:t>
            </a:r>
          </a:p>
        </p:txBody>
      </p:sp>
      <p:sp>
        <p:nvSpPr>
          <p:cNvPr id="58" name="Rectangle 57"/>
          <p:cNvSpPr/>
          <p:nvPr/>
        </p:nvSpPr>
        <p:spPr>
          <a:xfrm>
            <a:off x="4142667" y="2278305"/>
            <a:ext cx="4643459" cy="800219"/>
          </a:xfrm>
          <a:prstGeom prst="rect">
            <a:avLst/>
          </a:prstGeom>
        </p:spPr>
        <p:txBody>
          <a:bodyPr wrap="square">
            <a:spAutoFit/>
          </a:bodyPr>
          <a:lstStyle/>
          <a:p>
            <a:pPr algn="just"/>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Thiếu</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trường</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hợp</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tìm</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giá</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trị</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của</a:t>
            </a:r>
            <a:r>
              <a:rPr lang="en-US" sz="2300" dirty="0" smtClean="0">
                <a:solidFill>
                  <a:srgbClr val="0000FF"/>
                </a:solidFill>
                <a:latin typeface="Times New Roman" panose="02020603050405020304" pitchFamily="18" charset="0"/>
                <a:ea typeface="Times New Roman" panose="02020603050405020304" pitchFamily="18" charset="0"/>
              </a:rPr>
              <a:t> x.</a:t>
            </a:r>
          </a:p>
          <a:p>
            <a:pPr algn="just"/>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Không</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kiểm</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tra</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điều</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kiện</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của</a:t>
            </a:r>
            <a:r>
              <a:rPr lang="en-US" sz="2300" dirty="0" smtClean="0">
                <a:solidFill>
                  <a:srgbClr val="0000FF"/>
                </a:solidFill>
                <a:latin typeface="Times New Roman" panose="02020603050405020304" pitchFamily="18" charset="0"/>
                <a:ea typeface="Times New Roman" panose="02020603050405020304" pitchFamily="18" charset="0"/>
              </a:rPr>
              <a:t> x.</a:t>
            </a:r>
            <a:endParaRPr lang="en-US" sz="2300" dirty="0">
              <a:solidFill>
                <a:srgbClr val="0000FF"/>
              </a:solidFill>
            </a:endParaRPr>
          </a:p>
        </p:txBody>
      </p:sp>
      <p:sp>
        <p:nvSpPr>
          <p:cNvPr id="26" name="Rectangle 9"/>
          <p:cNvSpPr>
            <a:spLocks noChangeArrowheads="1"/>
          </p:cNvSpPr>
          <p:nvPr/>
        </p:nvSpPr>
        <p:spPr bwMode="auto">
          <a:xfrm>
            <a:off x="6417" y="4607063"/>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Vậy</a:t>
            </a:r>
            <a:endPar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27" name="Object 26"/>
          <p:cNvGraphicFramePr>
            <a:graphicFrameLocks noChangeAspect="1"/>
          </p:cNvGraphicFramePr>
          <p:nvPr>
            <p:extLst/>
          </p:nvPr>
        </p:nvGraphicFramePr>
        <p:xfrm>
          <a:off x="778977" y="4410075"/>
          <a:ext cx="1358900" cy="733425"/>
        </p:xfrm>
        <a:graphic>
          <a:graphicData uri="http://schemas.openxmlformats.org/presentationml/2006/ole">
            <mc:AlternateContent xmlns:mc="http://schemas.openxmlformats.org/markup-compatibility/2006">
              <mc:Choice xmlns:v="urn:schemas-microsoft-com:vml" Requires="v">
                <p:oleObj spid="_x0000_s3114" name="Equation" r:id="rId12" imgW="799920" imgH="431640" progId="Equation.DSMT4">
                  <p:embed/>
                </p:oleObj>
              </mc:Choice>
              <mc:Fallback>
                <p:oleObj name="Equation" r:id="rId12" imgW="799920" imgH="431640" progId="Equation.DSMT4">
                  <p:embed/>
                  <p:pic>
                    <p:nvPicPr>
                      <p:cNvPr id="0" name=""/>
                      <p:cNvPicPr>
                        <a:picLocks noChangeAspect="1" noChangeArrowheads="1"/>
                      </p:cNvPicPr>
                      <p:nvPr/>
                    </p:nvPicPr>
                    <p:blipFill>
                      <a:blip r:embed="rId13"/>
                      <a:srcRect/>
                      <a:stretch>
                        <a:fillRect/>
                      </a:stretch>
                    </p:blipFill>
                    <p:spPr bwMode="auto">
                      <a:xfrm>
                        <a:off x="778977" y="4410075"/>
                        <a:ext cx="1358900" cy="733425"/>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nvPr>
        </p:nvGraphicFramePr>
        <p:xfrm>
          <a:off x="1629624" y="1805202"/>
          <a:ext cx="1701800" cy="1597025"/>
        </p:xfrm>
        <a:graphic>
          <a:graphicData uri="http://schemas.openxmlformats.org/presentationml/2006/ole">
            <mc:AlternateContent xmlns:mc="http://schemas.openxmlformats.org/markup-compatibility/2006">
              <mc:Choice xmlns:v="urn:schemas-microsoft-com:vml" Requires="v">
                <p:oleObj spid="_x0000_s3115" name="Equation" r:id="rId14" imgW="1028520" imgH="965160" progId="Equation.DSMT4">
                  <p:embed/>
                </p:oleObj>
              </mc:Choice>
              <mc:Fallback>
                <p:oleObj name="Equation" r:id="rId14" imgW="1028520" imgH="965160" progId="Equation.DSMT4">
                  <p:embed/>
                  <p:pic>
                    <p:nvPicPr>
                      <p:cNvPr id="0" name=""/>
                      <p:cNvPicPr>
                        <a:picLocks noChangeAspect="1" noChangeArrowheads="1"/>
                      </p:cNvPicPr>
                      <p:nvPr/>
                    </p:nvPicPr>
                    <p:blipFill>
                      <a:blip r:embed="rId15"/>
                      <a:srcRect/>
                      <a:stretch>
                        <a:fillRect/>
                      </a:stretch>
                    </p:blipFill>
                    <p:spPr bwMode="auto">
                      <a:xfrm>
                        <a:off x="1629624" y="1805202"/>
                        <a:ext cx="1701800" cy="1597025"/>
                      </a:xfrm>
                      <a:prstGeom prst="rect">
                        <a:avLst/>
                      </a:prstGeom>
                      <a:noFill/>
                    </p:spPr>
                  </p:pic>
                </p:oleObj>
              </mc:Fallback>
            </mc:AlternateContent>
          </a:graphicData>
        </a:graphic>
      </p:graphicFrame>
      <p:sp>
        <p:nvSpPr>
          <p:cNvPr id="29" name="Rounded Rectangle 28"/>
          <p:cNvSpPr/>
          <p:nvPr/>
        </p:nvSpPr>
        <p:spPr>
          <a:xfrm>
            <a:off x="4142666" y="3313069"/>
            <a:ext cx="4811983" cy="1866635"/>
          </a:xfrm>
          <a:prstGeom prst="roundRect">
            <a:avLst/>
          </a:prstGeom>
          <a:solidFill>
            <a:schemeClr val="accent3"/>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p:nvSpPr>
        <p:spPr>
          <a:xfrm>
            <a:off x="4297788" y="3347314"/>
            <a:ext cx="3696492" cy="461665"/>
          </a:xfrm>
          <a:prstGeom prst="rect">
            <a:avLst/>
          </a:prstGeom>
          <a:noFill/>
        </p:spPr>
        <p:txBody>
          <a:bodyPr wrap="square">
            <a:spAutoFit/>
          </a:bodyPr>
          <a:lstStyle/>
          <a:p>
            <a:r>
              <a:rPr lang="en-US" sz="2300" b="1" dirty="0" err="1" smtClean="0">
                <a:solidFill>
                  <a:srgbClr val="CC3300"/>
                </a:solidFill>
                <a:latin typeface="Times New Roman" panose="02020603050405020304" pitchFamily="18" charset="0"/>
                <a:ea typeface="Times New Roman" panose="02020603050405020304" pitchFamily="18" charset="0"/>
              </a:rPr>
              <a:t>Khắc</a:t>
            </a:r>
            <a:r>
              <a:rPr lang="en-US" sz="2300" b="1" dirty="0" smtClean="0">
                <a:solidFill>
                  <a:srgbClr val="CC3300"/>
                </a:solidFill>
                <a:latin typeface="Times New Roman" panose="02020603050405020304" pitchFamily="18" charset="0"/>
                <a:ea typeface="Times New Roman" panose="02020603050405020304" pitchFamily="18" charset="0"/>
              </a:rPr>
              <a:t> </a:t>
            </a:r>
            <a:r>
              <a:rPr lang="en-US" sz="2300" b="1" dirty="0" err="1" smtClean="0">
                <a:solidFill>
                  <a:srgbClr val="CC3300"/>
                </a:solidFill>
                <a:latin typeface="Times New Roman" panose="02020603050405020304" pitchFamily="18" charset="0"/>
                <a:ea typeface="Times New Roman" panose="02020603050405020304" pitchFamily="18" charset="0"/>
              </a:rPr>
              <a:t>phục</a:t>
            </a:r>
            <a:r>
              <a:rPr lang="en-US" sz="2300" b="1" dirty="0" smtClean="0">
                <a:solidFill>
                  <a:srgbClr val="CC3300"/>
                </a:solidFill>
                <a:latin typeface="Times New Roman" panose="02020603050405020304" pitchFamily="18" charset="0"/>
                <a:ea typeface="Times New Roman" panose="02020603050405020304" pitchFamily="18" charset="0"/>
              </a:rPr>
              <a:t>: </a:t>
            </a:r>
          </a:p>
        </p:txBody>
      </p:sp>
      <p:sp>
        <p:nvSpPr>
          <p:cNvPr id="36" name="Rectangle 35"/>
          <p:cNvSpPr/>
          <p:nvPr/>
        </p:nvSpPr>
        <p:spPr>
          <a:xfrm>
            <a:off x="4226927" y="3671599"/>
            <a:ext cx="4643459" cy="1508105"/>
          </a:xfrm>
          <a:prstGeom prst="rect">
            <a:avLst/>
          </a:prstGeom>
        </p:spPr>
        <p:txBody>
          <a:bodyPr wrap="square">
            <a:spAutoFit/>
          </a:bodyPr>
          <a:lstStyle/>
          <a:p>
            <a:pPr algn="just"/>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Rèn</a:t>
            </a:r>
            <a:r>
              <a:rPr lang="en-US" sz="2300" dirty="0" smtClean="0">
                <a:solidFill>
                  <a:srgbClr val="0000FF"/>
                </a:solidFill>
                <a:latin typeface="Times New Roman" panose="02020603050405020304" pitchFamily="18" charset="0"/>
                <a:ea typeface="Times New Roman" panose="02020603050405020304" pitchFamily="18" charset="0"/>
              </a:rPr>
              <a:t> HS </a:t>
            </a:r>
            <a:r>
              <a:rPr lang="en-US" sz="2300" dirty="0" err="1" smtClean="0">
                <a:solidFill>
                  <a:srgbClr val="0000FF"/>
                </a:solidFill>
                <a:latin typeface="Times New Roman" panose="02020603050405020304" pitchFamily="18" charset="0"/>
                <a:ea typeface="Times New Roman" panose="02020603050405020304" pitchFamily="18" charset="0"/>
              </a:rPr>
              <a:t>giải</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các</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phương</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trình</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lũy</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thừa</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giá</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trị</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tuyệt</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đối</a:t>
            </a:r>
            <a:r>
              <a:rPr lang="en-US" sz="2300" dirty="0" smtClean="0">
                <a:solidFill>
                  <a:srgbClr val="0000FF"/>
                </a:solidFill>
                <a:latin typeface="Times New Roman" panose="02020603050405020304" pitchFamily="18" charset="0"/>
                <a:ea typeface="Times New Roman" panose="02020603050405020304" pitchFamily="18" charset="0"/>
              </a:rPr>
              <a:t>.</a:t>
            </a:r>
          </a:p>
          <a:p>
            <a:pPr algn="just"/>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Rèn</a:t>
            </a:r>
            <a:r>
              <a:rPr lang="en-US" sz="2300" dirty="0" smtClean="0">
                <a:solidFill>
                  <a:srgbClr val="0000FF"/>
                </a:solidFill>
                <a:latin typeface="Times New Roman" panose="02020603050405020304" pitchFamily="18" charset="0"/>
                <a:ea typeface="Times New Roman" panose="02020603050405020304" pitchFamily="18" charset="0"/>
              </a:rPr>
              <a:t> HS </a:t>
            </a:r>
            <a:r>
              <a:rPr lang="en-US" sz="2300" dirty="0" err="1" smtClean="0">
                <a:solidFill>
                  <a:srgbClr val="0000FF"/>
                </a:solidFill>
                <a:latin typeface="Times New Roman" panose="02020603050405020304" pitchFamily="18" charset="0"/>
                <a:ea typeface="Times New Roman" panose="02020603050405020304" pitchFamily="18" charset="0"/>
              </a:rPr>
              <a:t>luôn</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chú</a:t>
            </a:r>
            <a:r>
              <a:rPr lang="en-US" sz="2300" dirty="0" smtClean="0">
                <a:solidFill>
                  <a:srgbClr val="0000FF"/>
                </a:solidFill>
                <a:latin typeface="Times New Roman" panose="02020603050405020304" pitchFamily="18" charset="0"/>
                <a:ea typeface="Times New Roman" panose="02020603050405020304" pitchFamily="18" charset="0"/>
              </a:rPr>
              <a:t> ý </a:t>
            </a:r>
            <a:r>
              <a:rPr lang="en-US" sz="2300" dirty="0" err="1" smtClean="0">
                <a:solidFill>
                  <a:srgbClr val="0000FF"/>
                </a:solidFill>
                <a:latin typeface="Times New Roman" panose="02020603050405020304" pitchFamily="18" charset="0"/>
                <a:ea typeface="Times New Roman" panose="02020603050405020304" pitchFamily="18" charset="0"/>
              </a:rPr>
              <a:t>đến</a:t>
            </a:r>
            <a:r>
              <a:rPr lang="en-US" sz="2300" dirty="0" smtClean="0">
                <a:solidFill>
                  <a:srgbClr val="0000FF"/>
                </a:solidFill>
                <a:latin typeface="Times New Roman" panose="02020603050405020304" pitchFamily="18" charset="0"/>
                <a:ea typeface="Times New Roman" panose="02020603050405020304" pitchFamily="18" charset="0"/>
              </a:rPr>
              <a:t> ĐKXĐ </a:t>
            </a:r>
            <a:r>
              <a:rPr lang="en-US" sz="2300" dirty="0" err="1" smtClean="0">
                <a:solidFill>
                  <a:srgbClr val="0000FF"/>
                </a:solidFill>
                <a:latin typeface="Times New Roman" panose="02020603050405020304" pitchFamily="18" charset="0"/>
                <a:ea typeface="Times New Roman" panose="02020603050405020304" pitchFamily="18" charset="0"/>
              </a:rPr>
              <a:t>của</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biểu</a:t>
            </a:r>
            <a:r>
              <a:rPr lang="en-US" sz="2300" dirty="0" smtClean="0">
                <a:solidFill>
                  <a:srgbClr val="0000FF"/>
                </a:solidFill>
                <a:latin typeface="Times New Roman" panose="02020603050405020304" pitchFamily="18" charset="0"/>
                <a:ea typeface="Times New Roman" panose="02020603050405020304" pitchFamily="18" charset="0"/>
              </a:rPr>
              <a:t> </a:t>
            </a:r>
            <a:r>
              <a:rPr lang="en-US" sz="2300" dirty="0" err="1" smtClean="0">
                <a:solidFill>
                  <a:srgbClr val="0000FF"/>
                </a:solidFill>
                <a:latin typeface="Times New Roman" panose="02020603050405020304" pitchFamily="18" charset="0"/>
                <a:ea typeface="Times New Roman" panose="02020603050405020304" pitchFamily="18" charset="0"/>
              </a:rPr>
              <a:t>thức</a:t>
            </a:r>
            <a:r>
              <a:rPr lang="en-US" sz="2300" dirty="0" smtClean="0">
                <a:solidFill>
                  <a:srgbClr val="0000FF"/>
                </a:solidFill>
                <a:latin typeface="Times New Roman" panose="02020603050405020304" pitchFamily="18" charset="0"/>
                <a:ea typeface="Times New Roman" panose="02020603050405020304" pitchFamily="18" charset="0"/>
              </a:rPr>
              <a:t>.</a:t>
            </a:r>
            <a:endParaRPr lang="en-US" sz="2300" dirty="0">
              <a:solidFill>
                <a:srgbClr val="0000FF"/>
              </a:solidFill>
            </a:endParaRPr>
          </a:p>
        </p:txBody>
      </p:sp>
    </p:spTree>
    <p:extLst>
      <p:ext uri="{BB962C8B-B14F-4D97-AF65-F5344CB8AC3E}">
        <p14:creationId xmlns:p14="http://schemas.microsoft.com/office/powerpoint/2010/main" val="35403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animBg="1"/>
      <p:bldP spid="43" grpId="0"/>
      <p:bldP spid="58" grpId="0"/>
      <p:bldP spid="26" grpId="0"/>
      <p:bldP spid="29" grpId="0" animBg="1"/>
      <p:bldP spid="30"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43"/>
        <p:cNvGrpSpPr/>
        <p:nvPr/>
      </p:nvGrpSpPr>
      <p:grpSpPr>
        <a:xfrm>
          <a:off x="0" y="0"/>
          <a:ext cx="0" cy="0"/>
          <a:chOff x="0" y="0"/>
          <a:chExt cx="0" cy="0"/>
        </a:xfrm>
      </p:grpSpPr>
      <p:sp>
        <p:nvSpPr>
          <p:cNvPr id="144" name="Google Shape;144;p28"/>
          <p:cNvSpPr txBox="1">
            <a:spLocks noGrp="1"/>
          </p:cNvSpPr>
          <p:nvPr>
            <p:ph type="ctrTitle"/>
          </p:nvPr>
        </p:nvSpPr>
        <p:spPr>
          <a:xfrm>
            <a:off x="664727" y="1400863"/>
            <a:ext cx="7827826" cy="1699572"/>
          </a:xfrm>
          <a:prstGeom prst="rect">
            <a:avLst/>
          </a:prstGeom>
        </p:spPr>
        <p:txBody>
          <a:bodyPr spcFirstLastPara="1" wrap="square" lIns="91425" tIns="91425" rIns="91425" bIns="91425" anchor="b" anchorCtr="0">
            <a:noAutofit/>
          </a:bodyPr>
          <a:lstStyle/>
          <a:p>
            <a:pPr>
              <a:lnSpc>
                <a:spcPct val="150000"/>
              </a:lnSpc>
              <a:spcBef>
                <a:spcPts val="600"/>
              </a:spcBef>
              <a:spcAft>
                <a:spcPts val="600"/>
              </a:spcAft>
            </a:pPr>
            <a:r>
              <a:rPr lang="en" sz="3200" dirty="0" smtClean="0">
                <a:solidFill>
                  <a:srgbClr val="FF0000"/>
                </a:solidFill>
                <a:latin typeface="Times New Roman" panose="02020603050405020304" pitchFamily="18" charset="0"/>
                <a:cs typeface="Times New Roman" panose="02020603050405020304" pitchFamily="18" charset="0"/>
              </a:rPr>
              <a:t>CHUYÊN ĐỀ </a:t>
            </a:r>
            <a:br>
              <a:rPr lang="en" sz="3200" dirty="0" smtClean="0">
                <a:solidFill>
                  <a:srgbClr val="FF0000"/>
                </a:solidFill>
                <a:latin typeface="Times New Roman" panose="02020603050405020304" pitchFamily="18" charset="0"/>
                <a:cs typeface="Times New Roman" panose="02020603050405020304" pitchFamily="18" charset="0"/>
              </a:rPr>
            </a:br>
            <a:r>
              <a:rPr lang="pt-BR"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a:t>
            </a:r>
            <a:r>
              <a:rPr lang="pt-BR"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ĐẠI SỐ” </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45" name="Google Shape;145;p28"/>
          <p:cNvSpPr txBox="1">
            <a:spLocks noGrp="1"/>
          </p:cNvSpPr>
          <p:nvPr>
            <p:ph type="subTitle" idx="1"/>
          </p:nvPr>
        </p:nvSpPr>
        <p:spPr>
          <a:xfrm>
            <a:off x="729490" y="239653"/>
            <a:ext cx="8144803" cy="61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r>
              <a:rPr lang="en" sz="2600" dirty="0" smtClean="0">
                <a:latin typeface="Times New Roman" panose="02020603050405020304" pitchFamily="18" charset="0"/>
                <a:cs typeface="Times New Roman" panose="02020603050405020304" pitchFamily="18" charset="0"/>
              </a:rPr>
              <a:t>PHÒNG GD – ĐT QUẬN TÂY HỒ</a:t>
            </a:r>
            <a:endParaRPr sz="2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B86E2F3-905B-494D-82E6-A4F2F2731184}"/>
              </a:ext>
            </a:extLst>
          </p:cNvPr>
          <p:cNvSpPr txBox="1"/>
          <p:nvPr/>
        </p:nvSpPr>
        <p:spPr>
          <a:xfrm>
            <a:off x="3477261" y="744034"/>
            <a:ext cx="2976067" cy="400110"/>
          </a:xfrm>
          <a:prstGeom prst="rect">
            <a:avLst/>
          </a:prstGeom>
          <a:noFill/>
        </p:spPr>
        <p:txBody>
          <a:bodyPr wrap="square" rtlCol="0">
            <a:spAutoFit/>
          </a:bodyPr>
          <a:lstStyle/>
          <a:p>
            <a:r>
              <a:rPr lang="en-US" sz="2000" b="1" dirty="0" err="1">
                <a:solidFill>
                  <a:schemeClr val="tx1"/>
                </a:solidFill>
                <a:latin typeface="Times New Roman" panose="02020603050405020304" pitchFamily="18" charset="0"/>
                <a:cs typeface="Times New Roman" panose="02020603050405020304" pitchFamily="18" charset="0"/>
              </a:rPr>
              <a:t>Năm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học</a:t>
            </a:r>
            <a:r>
              <a:rPr lang="en-US" sz="2000" b="1" dirty="0">
                <a:solidFill>
                  <a:schemeClr val="tx1"/>
                </a:solidFill>
                <a:latin typeface="Times New Roman" panose="02020603050405020304" pitchFamily="18" charset="0"/>
                <a:cs typeface="Times New Roman" panose="02020603050405020304" pitchFamily="18" charset="0"/>
              </a:rPr>
              <a:t> 2021- 2022</a:t>
            </a:r>
          </a:p>
        </p:txBody>
      </p:sp>
      <p:pic>
        <p:nvPicPr>
          <p:cNvPr id="352" name="Picture 351"/>
          <p:cNvPicPr/>
          <p:nvPr/>
        </p:nvPicPr>
        <p:blipFill rotWithShape="1">
          <a:blip r:embed="rId3"/>
          <a:srcRect l="41010" t="32097" r="38376" b="38698"/>
          <a:stretch/>
        </p:blipFill>
        <p:spPr bwMode="auto">
          <a:xfrm>
            <a:off x="277734" y="300118"/>
            <a:ext cx="964215" cy="865302"/>
          </a:xfrm>
          <a:prstGeom prst="rect">
            <a:avLst/>
          </a:prstGeom>
          <a:ln>
            <a:noFill/>
          </a:ln>
          <a:extLst>
            <a:ext uri="{53640926-AAD7-44D8-BBD7-CCE9431645EC}">
              <a14:shadowObscured xmlns:a14="http://schemas.microsoft.com/office/drawing/2010/main"/>
            </a:ext>
          </a:extLst>
        </p:spPr>
      </p:pic>
      <p:sp>
        <p:nvSpPr>
          <p:cNvPr id="351" name="Google Shape;144;p28"/>
          <p:cNvSpPr txBox="1">
            <a:spLocks/>
          </p:cNvSpPr>
          <p:nvPr/>
        </p:nvSpPr>
        <p:spPr>
          <a:xfrm>
            <a:off x="2482248" y="4004964"/>
            <a:ext cx="4010776" cy="6370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5200"/>
              <a:buFont typeface="Merriweather Sans"/>
              <a:buNone/>
              <a:defRPr sz="5500" b="1" i="0" u="none" strike="noStrike" cap="none">
                <a:solidFill>
                  <a:schemeClr val="lt1"/>
                </a:solidFill>
                <a:latin typeface="Merriweather Sans"/>
                <a:ea typeface="Merriweather Sans"/>
                <a:cs typeface="Merriweather Sans"/>
                <a:sym typeface="Merriweather Sans"/>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2400" dirty="0" err="1" smtClean="0">
                <a:solidFill>
                  <a:srgbClr val="0000FF"/>
                </a:solidFill>
                <a:latin typeface="Times New Roman" panose="02020603050405020304" pitchFamily="18" charset="0"/>
                <a:cs typeface="Times New Roman" panose="02020603050405020304" pitchFamily="18" charset="0"/>
              </a:rPr>
              <a:t>Nhóm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Toán</a:t>
            </a:r>
            <a:r>
              <a:rPr lang="en-US" sz="2400" dirty="0" smtClean="0">
                <a:solidFill>
                  <a:srgbClr val="0000FF"/>
                </a:solidFill>
                <a:latin typeface="Times New Roman" panose="02020603050405020304" pitchFamily="18" charset="0"/>
                <a:cs typeface="Times New Roman" panose="02020603050405020304" pitchFamily="18" charset="0"/>
              </a:rPr>
              <a:t> 9</a:t>
            </a:r>
          </a:p>
          <a:p>
            <a:r>
              <a:rPr lang="en-US" sz="2400" dirty="0" err="1" smtClean="0">
                <a:solidFill>
                  <a:srgbClr val="0000FF"/>
                </a:solidFill>
                <a:latin typeface="Times New Roman" panose="02020603050405020304" pitchFamily="18" charset="0"/>
                <a:cs typeface="Times New Roman" panose="02020603050405020304" pitchFamily="18" charset="0"/>
              </a:rPr>
              <a:t>Trường</a:t>
            </a:r>
            <a:r>
              <a:rPr lang="en-US" sz="2400" dirty="0" smtClean="0">
                <a:solidFill>
                  <a:srgbClr val="0000FF"/>
                </a:solidFill>
                <a:latin typeface="Times New Roman" panose="02020603050405020304" pitchFamily="18" charset="0"/>
                <a:cs typeface="Times New Roman" panose="02020603050405020304" pitchFamily="18" charset="0"/>
              </a:rPr>
              <a:t>: THCS Chu </a:t>
            </a:r>
            <a:r>
              <a:rPr lang="en-US" sz="2400" dirty="0" err="1" smtClean="0">
                <a:solidFill>
                  <a:srgbClr val="0000FF"/>
                </a:solidFill>
                <a:latin typeface="Times New Roman" panose="02020603050405020304" pitchFamily="18" charset="0"/>
                <a:cs typeface="Times New Roman" panose="02020603050405020304" pitchFamily="18" charset="0"/>
              </a:rPr>
              <a:t>Văn</a:t>
            </a:r>
            <a:r>
              <a:rPr lang="en-US" sz="2400" dirty="0" smtClean="0">
                <a:solidFill>
                  <a:srgbClr val="0000FF"/>
                </a:solidFill>
                <a:latin typeface="Times New Roman" panose="02020603050405020304" pitchFamily="18" charset="0"/>
                <a:cs typeface="Times New Roman" panose="02020603050405020304" pitchFamily="18" charset="0"/>
              </a:rPr>
              <a:t> A</a:t>
            </a:r>
            <a:r>
              <a:rPr lang="en-US" sz="2400" dirty="0">
                <a:solidFill>
                  <a:srgbClr val="0000FF"/>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101738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17" y="752851"/>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3"/>
          <a:srcRect l="41010" t="32097" r="38376" b="38698"/>
          <a:stretch/>
        </p:blipFill>
        <p:spPr bwMode="auto">
          <a:xfrm>
            <a:off x="59450" y="7975"/>
            <a:ext cx="763764" cy="63096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2269" y="713876"/>
            <a:ext cx="3166858"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Cho 2 biểu thức: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2151989" y="764974"/>
          <a:ext cx="1285875" cy="571500"/>
        </p:xfrm>
        <a:graphic>
          <a:graphicData uri="http://schemas.openxmlformats.org/presentationml/2006/ole">
            <mc:AlternateContent xmlns:mc="http://schemas.openxmlformats.org/markup-compatibility/2006">
              <mc:Choice xmlns:v="urn:schemas-microsoft-com:vml" Requires="v">
                <p:oleObj spid="_x0000_s4128" name="Equation" r:id="rId4" imgW="1117440" imgH="571320" progId="Equation.DSMT4">
                  <p:embed/>
                </p:oleObj>
              </mc:Choice>
              <mc:Fallback>
                <p:oleObj name="Equation" r:id="rId4" imgW="1117440" imgH="571320" progId="Equation.DSMT4">
                  <p:embed/>
                  <p:pic>
                    <p:nvPicPr>
                      <p:cNvPr id="0" name=""/>
                      <p:cNvPicPr>
                        <a:picLocks noChangeAspect="1" noChangeArrowheads="1"/>
                      </p:cNvPicPr>
                      <p:nvPr/>
                    </p:nvPicPr>
                    <p:blipFill>
                      <a:blip r:embed="rId5"/>
                      <a:srcRect/>
                      <a:stretch>
                        <a:fillRect/>
                      </a:stretch>
                    </p:blipFill>
                    <p:spPr bwMode="auto">
                      <a:xfrm>
                        <a:off x="2151989" y="764974"/>
                        <a:ext cx="1285875" cy="571500"/>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3807647" y="785468"/>
          <a:ext cx="2338387" cy="571500"/>
        </p:xfrm>
        <a:graphic>
          <a:graphicData uri="http://schemas.openxmlformats.org/presentationml/2006/ole">
            <mc:AlternateContent xmlns:mc="http://schemas.openxmlformats.org/markup-compatibility/2006">
              <mc:Choice xmlns:v="urn:schemas-microsoft-com:vml" Requires="v">
                <p:oleObj spid="_x0000_s4129" name="Equation" r:id="rId6" imgW="1930320" imgH="571320" progId="Equation.DSMT4">
                  <p:embed/>
                </p:oleObj>
              </mc:Choice>
              <mc:Fallback>
                <p:oleObj name="Equation" r:id="rId6" imgW="1930320" imgH="571320" progId="Equation.DSMT4">
                  <p:embed/>
                  <p:pic>
                    <p:nvPicPr>
                      <p:cNvPr id="0" name=""/>
                      <p:cNvPicPr>
                        <a:picLocks noChangeAspect="1" noChangeArrowheads="1"/>
                      </p:cNvPicPr>
                      <p:nvPr/>
                    </p:nvPicPr>
                    <p:blipFill>
                      <a:blip r:embed="rId7"/>
                      <a:srcRect/>
                      <a:stretch>
                        <a:fillRect/>
                      </a:stretch>
                    </p:blipFill>
                    <p:spPr bwMode="auto">
                      <a:xfrm>
                        <a:off x="3807647" y="785468"/>
                        <a:ext cx="2338387" cy="571500"/>
                      </a:xfrm>
                      <a:prstGeom prst="rect">
                        <a:avLst/>
                      </a:prstGeom>
                      <a:noFill/>
                    </p:spPr>
                  </p:pic>
                </p:oleObj>
              </mc:Fallback>
            </mc:AlternateContent>
          </a:graphicData>
        </a:graphic>
      </p:graphicFrame>
      <p:sp>
        <p:nvSpPr>
          <p:cNvPr id="24" name="Rectangle 23"/>
          <p:cNvSpPr/>
          <p:nvPr/>
        </p:nvSpPr>
        <p:spPr>
          <a:xfrm>
            <a:off x="3033703" y="782460"/>
            <a:ext cx="3089429"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và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6034641" y="819891"/>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1" name="Rectangle 30"/>
          <p:cNvSpPr/>
          <p:nvPr/>
        </p:nvSpPr>
        <p:spPr>
          <a:xfrm>
            <a:off x="0" y="1291371"/>
            <a:ext cx="4238661" cy="461665"/>
          </a:xfrm>
          <a:prstGeom prst="rect">
            <a:avLst/>
          </a:prstGeom>
        </p:spPr>
        <p:txBody>
          <a:bodyPr wrap="none">
            <a:spAutoFit/>
          </a:bodyPr>
          <a:lstStyle/>
          <a:p>
            <a:pPr lvl="0">
              <a:defRPr/>
            </a:pPr>
            <a:r>
              <a:rPr lang="pt-BR" sz="2400" b="1" dirty="0" smtClean="0">
                <a:solidFill>
                  <a:srgbClr val="CC00FF"/>
                </a:solidFill>
                <a:latin typeface="Times New Roman" panose="02020603050405020304" pitchFamily="18" charset="0"/>
                <a:cs typeface="Times New Roman" panose="02020603050405020304" pitchFamily="18" charset="0"/>
              </a:rPr>
              <a:t>3) Rút gọn biểu thức P = B : A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Rounded Rectangle 31"/>
          <p:cNvSpPr/>
          <p:nvPr/>
        </p:nvSpPr>
        <p:spPr>
          <a:xfrm>
            <a:off x="4432910" y="1454581"/>
            <a:ext cx="4711090" cy="776328"/>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15190" y="1414243"/>
            <a:ext cx="3696492" cy="461665"/>
          </a:xfrm>
          <a:prstGeom prst="rect">
            <a:avLst/>
          </a:prstGeom>
          <a:noFill/>
        </p:spPr>
        <p:txBody>
          <a:bodyPr wrap="square">
            <a:spAutoFit/>
          </a:bodyPr>
          <a:lstStyle/>
          <a:p>
            <a:r>
              <a:rPr lang="en-US" sz="2400" b="1" dirty="0" smtClean="0">
                <a:solidFill>
                  <a:srgbClr val="CC3300"/>
                </a:solidFill>
                <a:latin typeface="Times New Roman" panose="02020603050405020304" pitchFamily="18" charset="0"/>
                <a:ea typeface="Times New Roman" panose="02020603050405020304" pitchFamily="18" charset="0"/>
              </a:rPr>
              <a:t>Sai </a:t>
            </a:r>
            <a:r>
              <a:rPr lang="en-US" sz="2400" b="1" dirty="0" err="1" smtClean="0">
                <a:solidFill>
                  <a:srgbClr val="CC3300"/>
                </a:solidFill>
                <a:latin typeface="Times New Roman" panose="02020603050405020304" pitchFamily="18" charset="0"/>
                <a:ea typeface="Times New Roman" panose="02020603050405020304" pitchFamily="18" charset="0"/>
              </a:rPr>
              <a:t>lầm</a:t>
            </a:r>
            <a:r>
              <a:rPr lang="en-US" sz="2400" b="1" dirty="0" smtClean="0">
                <a:solidFill>
                  <a:srgbClr val="CC3300"/>
                </a:solidFill>
                <a:latin typeface="Times New Roman" panose="02020603050405020304" pitchFamily="18" charset="0"/>
                <a:ea typeface="Times New Roman" panose="02020603050405020304" pitchFamily="18" charset="0"/>
              </a:rPr>
              <a:t> HS hay </a:t>
            </a:r>
            <a:r>
              <a:rPr lang="en-US" sz="2400" b="1" dirty="0" err="1" smtClean="0">
                <a:solidFill>
                  <a:srgbClr val="CC3300"/>
                </a:solidFill>
                <a:latin typeface="Times New Roman" panose="02020603050405020304" pitchFamily="18" charset="0"/>
                <a:ea typeface="Times New Roman" panose="02020603050405020304" pitchFamily="18" charset="0"/>
              </a:rPr>
              <a:t>mắc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CC3300"/>
                </a:solidFill>
                <a:latin typeface="Times New Roman" panose="02020603050405020304" pitchFamily="18" charset="0"/>
                <a:ea typeface="Times New Roman" panose="02020603050405020304" pitchFamily="18" charset="0"/>
              </a:rPr>
              <a:t>phải</a:t>
            </a:r>
            <a:r>
              <a:rPr lang="en-US" sz="2400" b="1" dirty="0" smtClean="0">
                <a:solidFill>
                  <a:srgbClr val="CC3300"/>
                </a:solidFill>
                <a:latin typeface="Times New Roman" panose="02020603050405020304" pitchFamily="18" charset="0"/>
                <a:ea typeface="Times New Roman" panose="02020603050405020304" pitchFamily="18" charset="0"/>
              </a:rPr>
              <a:t>: </a:t>
            </a:r>
          </a:p>
        </p:txBody>
      </p:sp>
      <p:sp>
        <p:nvSpPr>
          <p:cNvPr id="34" name="Rectangle 33"/>
          <p:cNvSpPr/>
          <p:nvPr/>
        </p:nvSpPr>
        <p:spPr>
          <a:xfrm>
            <a:off x="4370233" y="1724419"/>
            <a:ext cx="4936385" cy="461665"/>
          </a:xfrm>
          <a:prstGeom prst="rect">
            <a:avLst/>
          </a:prstGeom>
        </p:spPr>
        <p:txBody>
          <a:bodyPr wrap="square">
            <a:spAutoFit/>
          </a:bodyPr>
          <a:lstStyle/>
          <a:p>
            <a:r>
              <a:rPr lang="en-US" sz="2400" dirty="0" smtClean="0">
                <a:solidFill>
                  <a:srgbClr val="0000CC"/>
                </a:solidFill>
                <a:latin typeface="Times New Roman" panose="02020603050405020304" pitchFamily="18" charset="0"/>
                <a:ea typeface="Times New Roman" panose="02020603050405020304" pitchFamily="18" charset="0"/>
              </a:rPr>
              <a:t>- L</a:t>
            </a:r>
            <a:r>
              <a:rPr lang="vi-VN" sz="2400" dirty="0" smtClean="0">
                <a:solidFill>
                  <a:srgbClr val="0000CC"/>
                </a:solidFill>
                <a:latin typeface="Times New Roman" panose="02020603050405020304" pitchFamily="18" charset="0"/>
                <a:ea typeface="Times New Roman" panose="02020603050405020304" pitchFamily="18" charset="0"/>
              </a:rPr>
              <a:t>àm </a:t>
            </a:r>
            <a:r>
              <a:rPr lang="vi-VN" sz="2400" dirty="0">
                <a:solidFill>
                  <a:srgbClr val="0000CC"/>
                </a:solidFill>
                <a:latin typeface="Times New Roman" panose="02020603050405020304" pitchFamily="18" charset="0"/>
                <a:ea typeface="Times New Roman" panose="02020603050405020304" pitchFamily="18" charset="0"/>
              </a:rPr>
              <a:t>tắt, bỏ bước nên dễ </a:t>
            </a:r>
            <a:r>
              <a:rPr lang="vi-VN" sz="2400" dirty="0" smtClean="0">
                <a:solidFill>
                  <a:srgbClr val="0000CC"/>
                </a:solidFill>
                <a:latin typeface="Times New Roman" panose="02020603050405020304" pitchFamily="18" charset="0"/>
                <a:ea typeface="Times New Roman" panose="02020603050405020304" pitchFamily="18" charset="0"/>
              </a:rPr>
              <a:t>sai. </a:t>
            </a:r>
            <a:endParaRPr lang="en-US" sz="2400" dirty="0">
              <a:solidFill>
                <a:srgbClr val="0000CC"/>
              </a:solidFill>
            </a:endParaRPr>
          </a:p>
        </p:txBody>
      </p:sp>
      <p:graphicFrame>
        <p:nvGraphicFramePr>
          <p:cNvPr id="35" name="Object 34"/>
          <p:cNvGraphicFramePr>
            <a:graphicFrameLocks noChangeAspect="1"/>
          </p:cNvGraphicFramePr>
          <p:nvPr>
            <p:extLst/>
          </p:nvPr>
        </p:nvGraphicFramePr>
        <p:xfrm>
          <a:off x="99379" y="1782804"/>
          <a:ext cx="4333531" cy="611065"/>
        </p:xfrm>
        <a:graphic>
          <a:graphicData uri="http://schemas.openxmlformats.org/presentationml/2006/ole">
            <mc:AlternateContent xmlns:mc="http://schemas.openxmlformats.org/markup-compatibility/2006">
              <mc:Choice xmlns:v="urn:schemas-microsoft-com:vml" Requires="v">
                <p:oleObj spid="_x0000_s4130" name="Equation" r:id="rId8" imgW="3873240" imgH="634680" progId="Equation.DSMT4">
                  <p:embed/>
                </p:oleObj>
              </mc:Choice>
              <mc:Fallback>
                <p:oleObj name="Equation" r:id="rId8" imgW="3873240" imgH="634680" progId="Equation.DSMT4">
                  <p:embed/>
                  <p:pic>
                    <p:nvPicPr>
                      <p:cNvPr id="0" name=""/>
                      <p:cNvPicPr>
                        <a:picLocks noChangeAspect="1" noChangeArrowheads="1"/>
                      </p:cNvPicPr>
                      <p:nvPr/>
                    </p:nvPicPr>
                    <p:blipFill>
                      <a:blip r:embed="rId9"/>
                      <a:srcRect/>
                      <a:stretch>
                        <a:fillRect/>
                      </a:stretch>
                    </p:blipFill>
                    <p:spPr bwMode="auto">
                      <a:xfrm>
                        <a:off x="99379" y="1782804"/>
                        <a:ext cx="4333531" cy="611065"/>
                      </a:xfrm>
                      <a:prstGeom prst="rect">
                        <a:avLst/>
                      </a:prstGeom>
                      <a:noFill/>
                    </p:spPr>
                  </p:pic>
                </p:oleObj>
              </mc:Fallback>
            </mc:AlternateContent>
          </a:graphicData>
        </a:graphic>
      </p:graphicFrame>
      <p:graphicFrame>
        <p:nvGraphicFramePr>
          <p:cNvPr id="43" name="Object 42"/>
          <p:cNvGraphicFramePr>
            <a:graphicFrameLocks noChangeAspect="1"/>
          </p:cNvGraphicFramePr>
          <p:nvPr>
            <p:extLst/>
          </p:nvPr>
        </p:nvGraphicFramePr>
        <p:xfrm>
          <a:off x="109585" y="2341973"/>
          <a:ext cx="3360738" cy="1484313"/>
        </p:xfrm>
        <a:graphic>
          <a:graphicData uri="http://schemas.openxmlformats.org/presentationml/2006/ole">
            <mc:AlternateContent xmlns:mc="http://schemas.openxmlformats.org/markup-compatibility/2006">
              <mc:Choice xmlns:v="urn:schemas-microsoft-com:vml" Requires="v">
                <p:oleObj spid="_x0000_s4131" name="Equation" r:id="rId10" imgW="3187440" imgH="1562040" progId="Equation.DSMT4">
                  <p:embed/>
                </p:oleObj>
              </mc:Choice>
              <mc:Fallback>
                <p:oleObj name="Equation" r:id="rId10" imgW="3187440" imgH="1562040" progId="Equation.DSMT4">
                  <p:embed/>
                  <p:pic>
                    <p:nvPicPr>
                      <p:cNvPr id="0" name=""/>
                      <p:cNvPicPr>
                        <a:picLocks noChangeAspect="1" noChangeArrowheads="1"/>
                      </p:cNvPicPr>
                      <p:nvPr/>
                    </p:nvPicPr>
                    <p:blipFill>
                      <a:blip r:embed="rId11"/>
                      <a:srcRect/>
                      <a:stretch>
                        <a:fillRect/>
                      </a:stretch>
                    </p:blipFill>
                    <p:spPr bwMode="auto">
                      <a:xfrm>
                        <a:off x="109585" y="2341973"/>
                        <a:ext cx="3360738" cy="1484313"/>
                      </a:xfrm>
                      <a:prstGeom prst="rect">
                        <a:avLst/>
                      </a:prstGeom>
                      <a:noFill/>
                    </p:spPr>
                  </p:pic>
                </p:oleObj>
              </mc:Fallback>
            </mc:AlternateContent>
          </a:graphicData>
        </a:graphic>
      </p:graphicFrame>
      <p:graphicFrame>
        <p:nvGraphicFramePr>
          <p:cNvPr id="58" name="Object 57"/>
          <p:cNvGraphicFramePr>
            <a:graphicFrameLocks noChangeAspect="1"/>
          </p:cNvGraphicFramePr>
          <p:nvPr>
            <p:extLst/>
          </p:nvPr>
        </p:nvGraphicFramePr>
        <p:xfrm>
          <a:off x="99379" y="3901223"/>
          <a:ext cx="1155700" cy="571500"/>
        </p:xfrm>
        <a:graphic>
          <a:graphicData uri="http://schemas.openxmlformats.org/presentationml/2006/ole">
            <mc:AlternateContent xmlns:mc="http://schemas.openxmlformats.org/markup-compatibility/2006">
              <mc:Choice xmlns:v="urn:schemas-microsoft-com:vml" Requires="v">
                <p:oleObj spid="_x0000_s4132" name="Equation" r:id="rId12" imgW="1155600" imgH="571320" progId="Equation.DSMT4">
                  <p:embed/>
                </p:oleObj>
              </mc:Choice>
              <mc:Fallback>
                <p:oleObj name="Equation" r:id="rId12" imgW="1155600" imgH="571320" progId="Equation.DSMT4">
                  <p:embed/>
                  <p:pic>
                    <p:nvPicPr>
                      <p:cNvPr id="0" name=""/>
                      <p:cNvPicPr>
                        <a:picLocks noChangeAspect="1" noChangeArrowheads="1"/>
                      </p:cNvPicPr>
                      <p:nvPr/>
                    </p:nvPicPr>
                    <p:blipFill>
                      <a:blip r:embed="rId13"/>
                      <a:srcRect/>
                      <a:stretch>
                        <a:fillRect/>
                      </a:stretch>
                    </p:blipFill>
                    <p:spPr bwMode="auto">
                      <a:xfrm>
                        <a:off x="99379" y="3901223"/>
                        <a:ext cx="1155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6"/>
          <p:cNvSpPr>
            <a:spLocks noChangeArrowheads="1"/>
          </p:cNvSpPr>
          <p:nvPr/>
        </p:nvSpPr>
        <p:spPr bwMode="auto">
          <a:xfrm>
            <a:off x="59450" y="23245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2" name="Rounded Rectangle 61"/>
          <p:cNvSpPr/>
          <p:nvPr/>
        </p:nvSpPr>
        <p:spPr>
          <a:xfrm>
            <a:off x="4450277" y="2359114"/>
            <a:ext cx="4635154" cy="2071444"/>
          </a:xfrm>
          <a:prstGeom prst="roundRect">
            <a:avLst/>
          </a:prstGeom>
          <a:solidFill>
            <a:schemeClr val="accent3"/>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3" name="Rectangle 62"/>
          <p:cNvSpPr/>
          <p:nvPr/>
        </p:nvSpPr>
        <p:spPr>
          <a:xfrm>
            <a:off x="4578417" y="2380329"/>
            <a:ext cx="3696492" cy="461665"/>
          </a:xfrm>
          <a:prstGeom prst="rect">
            <a:avLst/>
          </a:prstGeom>
          <a:noFill/>
        </p:spPr>
        <p:txBody>
          <a:bodyPr wrap="square">
            <a:spAutoFit/>
          </a:bodyPr>
          <a:lstStyle/>
          <a:p>
            <a:r>
              <a:rPr lang="en-US" sz="2400" b="1" dirty="0" err="1" smtClean="0">
                <a:solidFill>
                  <a:srgbClr val="CC3300"/>
                </a:solidFill>
                <a:latin typeface="Times New Roman" panose="02020603050405020304" pitchFamily="18" charset="0"/>
                <a:ea typeface="Times New Roman" panose="02020603050405020304" pitchFamily="18" charset="0"/>
              </a:rPr>
              <a:t>Khắc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CC3300"/>
                </a:solidFill>
                <a:latin typeface="Times New Roman" panose="02020603050405020304" pitchFamily="18" charset="0"/>
                <a:ea typeface="Times New Roman" panose="02020603050405020304" pitchFamily="18" charset="0"/>
              </a:rPr>
              <a:t>phục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0000FF"/>
                </a:solidFill>
                <a:latin typeface="Times New Roman" panose="02020603050405020304" pitchFamily="18" charset="0"/>
                <a:ea typeface="Times New Roman" panose="02020603050405020304" pitchFamily="18" charset="0"/>
              </a:rPr>
              <a:t>Rèn</a:t>
            </a:r>
            <a:r>
              <a:rPr lang="en-US" sz="2400" b="1" dirty="0" smtClean="0">
                <a:solidFill>
                  <a:srgbClr val="0000FF"/>
                </a:solidFill>
                <a:latin typeface="Times New Roman" panose="02020603050405020304" pitchFamily="18" charset="0"/>
                <a:ea typeface="Times New Roman" panose="02020603050405020304" pitchFamily="18" charset="0"/>
              </a:rPr>
              <a:t> HS </a:t>
            </a:r>
          </a:p>
        </p:txBody>
      </p:sp>
      <p:sp>
        <p:nvSpPr>
          <p:cNvPr id="64" name="Rectangle 63"/>
          <p:cNvSpPr/>
          <p:nvPr/>
        </p:nvSpPr>
        <p:spPr>
          <a:xfrm>
            <a:off x="4578417" y="2742375"/>
            <a:ext cx="4507013" cy="1569660"/>
          </a:xfrm>
          <a:prstGeom prst="rect">
            <a:avLst/>
          </a:prstGeom>
          <a:noFill/>
        </p:spPr>
        <p:txBody>
          <a:bodyPr wrap="square">
            <a:spAutoFit/>
          </a:bodyPr>
          <a:lstStyle/>
          <a:p>
            <a:pPr algn="just"/>
            <a:r>
              <a:rPr lang="en-US" sz="2400" dirty="0" err="1" smtClean="0">
                <a:solidFill>
                  <a:srgbClr val="0000FF"/>
                </a:solidFill>
                <a:latin typeface="Times New Roman" panose="02020603050405020304" pitchFamily="18" charset="0"/>
                <a:cs typeface="Times New Roman" panose="02020603050405020304" pitchFamily="18" charset="0"/>
              </a:rPr>
              <a:t>Khi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gọn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biểu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thức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tỉ</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mỉ</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toán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rõ</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đa</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smtClean="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5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P spid="62" grpId="0" animBg="1"/>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424" y="713876"/>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3"/>
          <a:srcRect l="41010" t="32097" r="38376" b="38698"/>
          <a:stretch/>
        </p:blipFill>
        <p:spPr bwMode="auto">
          <a:xfrm>
            <a:off x="59450" y="7975"/>
            <a:ext cx="763764" cy="669939"/>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2269" y="713876"/>
            <a:ext cx="3166858"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Cho 2 biểu thức: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2151989" y="764974"/>
          <a:ext cx="1285875" cy="571500"/>
        </p:xfrm>
        <a:graphic>
          <a:graphicData uri="http://schemas.openxmlformats.org/presentationml/2006/ole">
            <mc:AlternateContent xmlns:mc="http://schemas.openxmlformats.org/markup-compatibility/2006">
              <mc:Choice xmlns:v="urn:schemas-microsoft-com:vml" Requires="v">
                <p:oleObj spid="_x0000_s5152" name="Equation" r:id="rId4" imgW="1117440" imgH="571320" progId="Equation.DSMT4">
                  <p:embed/>
                </p:oleObj>
              </mc:Choice>
              <mc:Fallback>
                <p:oleObj name="Equation" r:id="rId4" imgW="1117440" imgH="571320" progId="Equation.DSMT4">
                  <p:embed/>
                  <p:pic>
                    <p:nvPicPr>
                      <p:cNvPr id="0" name=""/>
                      <p:cNvPicPr>
                        <a:picLocks noChangeAspect="1" noChangeArrowheads="1"/>
                      </p:cNvPicPr>
                      <p:nvPr/>
                    </p:nvPicPr>
                    <p:blipFill>
                      <a:blip r:embed="rId5"/>
                      <a:srcRect/>
                      <a:stretch>
                        <a:fillRect/>
                      </a:stretch>
                    </p:blipFill>
                    <p:spPr bwMode="auto">
                      <a:xfrm>
                        <a:off x="2151989" y="764974"/>
                        <a:ext cx="1285875" cy="571500"/>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3807647" y="785468"/>
          <a:ext cx="2338387" cy="571500"/>
        </p:xfrm>
        <a:graphic>
          <a:graphicData uri="http://schemas.openxmlformats.org/presentationml/2006/ole">
            <mc:AlternateContent xmlns:mc="http://schemas.openxmlformats.org/markup-compatibility/2006">
              <mc:Choice xmlns:v="urn:schemas-microsoft-com:vml" Requires="v">
                <p:oleObj spid="_x0000_s5153" name="Equation" r:id="rId6" imgW="1930320" imgH="571320" progId="Equation.DSMT4">
                  <p:embed/>
                </p:oleObj>
              </mc:Choice>
              <mc:Fallback>
                <p:oleObj name="Equation" r:id="rId6" imgW="1930320" imgH="571320" progId="Equation.DSMT4">
                  <p:embed/>
                  <p:pic>
                    <p:nvPicPr>
                      <p:cNvPr id="0" name=""/>
                      <p:cNvPicPr>
                        <a:picLocks noChangeAspect="1" noChangeArrowheads="1"/>
                      </p:cNvPicPr>
                      <p:nvPr/>
                    </p:nvPicPr>
                    <p:blipFill>
                      <a:blip r:embed="rId7"/>
                      <a:srcRect/>
                      <a:stretch>
                        <a:fillRect/>
                      </a:stretch>
                    </p:blipFill>
                    <p:spPr bwMode="auto">
                      <a:xfrm>
                        <a:off x="3807647" y="785468"/>
                        <a:ext cx="2338387" cy="571500"/>
                      </a:xfrm>
                      <a:prstGeom prst="rect">
                        <a:avLst/>
                      </a:prstGeom>
                      <a:noFill/>
                    </p:spPr>
                  </p:pic>
                </p:oleObj>
              </mc:Fallback>
            </mc:AlternateContent>
          </a:graphicData>
        </a:graphic>
      </p:graphicFrame>
      <p:sp>
        <p:nvSpPr>
          <p:cNvPr id="24" name="Rectangle 23"/>
          <p:cNvSpPr/>
          <p:nvPr/>
        </p:nvSpPr>
        <p:spPr>
          <a:xfrm>
            <a:off x="3033703" y="782460"/>
            <a:ext cx="3089429"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và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6034641" y="819891"/>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1" name="Rectangle 30"/>
          <p:cNvSpPr/>
          <p:nvPr/>
        </p:nvSpPr>
        <p:spPr>
          <a:xfrm>
            <a:off x="0" y="1291371"/>
            <a:ext cx="4238661" cy="461665"/>
          </a:xfrm>
          <a:prstGeom prst="rect">
            <a:avLst/>
          </a:prstGeom>
        </p:spPr>
        <p:txBody>
          <a:bodyPr wrap="none">
            <a:spAutoFit/>
          </a:bodyPr>
          <a:lstStyle/>
          <a:p>
            <a:pPr lvl="0">
              <a:defRPr/>
            </a:pPr>
            <a:r>
              <a:rPr lang="pt-BR" sz="2400" b="1" dirty="0" smtClean="0">
                <a:solidFill>
                  <a:srgbClr val="CC00FF"/>
                </a:solidFill>
                <a:latin typeface="Times New Roman" panose="02020603050405020304" pitchFamily="18" charset="0"/>
                <a:cs typeface="Times New Roman" panose="02020603050405020304" pitchFamily="18" charset="0"/>
              </a:rPr>
              <a:t>4) Rút gọn biểu thức P = B : A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5" name="Object 34"/>
          <p:cNvGraphicFramePr>
            <a:graphicFrameLocks noChangeAspect="1"/>
          </p:cNvGraphicFramePr>
          <p:nvPr>
            <p:extLst/>
          </p:nvPr>
        </p:nvGraphicFramePr>
        <p:xfrm>
          <a:off x="85042" y="1722429"/>
          <a:ext cx="4333531" cy="611065"/>
        </p:xfrm>
        <a:graphic>
          <a:graphicData uri="http://schemas.openxmlformats.org/presentationml/2006/ole">
            <mc:AlternateContent xmlns:mc="http://schemas.openxmlformats.org/markup-compatibility/2006">
              <mc:Choice xmlns:v="urn:schemas-microsoft-com:vml" Requires="v">
                <p:oleObj spid="_x0000_s5154" name="Equation" r:id="rId8" imgW="3873240" imgH="634680" progId="Equation.DSMT4">
                  <p:embed/>
                </p:oleObj>
              </mc:Choice>
              <mc:Fallback>
                <p:oleObj name="Equation" r:id="rId8" imgW="3873240" imgH="634680" progId="Equation.DSMT4">
                  <p:embed/>
                  <p:pic>
                    <p:nvPicPr>
                      <p:cNvPr id="0" name=""/>
                      <p:cNvPicPr>
                        <a:picLocks noChangeAspect="1" noChangeArrowheads="1"/>
                      </p:cNvPicPr>
                      <p:nvPr/>
                    </p:nvPicPr>
                    <p:blipFill>
                      <a:blip r:embed="rId9"/>
                      <a:srcRect/>
                      <a:stretch>
                        <a:fillRect/>
                      </a:stretch>
                    </p:blipFill>
                    <p:spPr bwMode="auto">
                      <a:xfrm>
                        <a:off x="85042" y="1722429"/>
                        <a:ext cx="4333531" cy="611065"/>
                      </a:xfrm>
                      <a:prstGeom prst="rect">
                        <a:avLst/>
                      </a:prstGeom>
                      <a:noFill/>
                    </p:spPr>
                  </p:pic>
                </p:oleObj>
              </mc:Fallback>
            </mc:AlternateContent>
          </a:graphicData>
        </a:graphic>
      </p:graphicFrame>
      <p:graphicFrame>
        <p:nvGraphicFramePr>
          <p:cNvPr id="43" name="Object 42"/>
          <p:cNvGraphicFramePr>
            <a:graphicFrameLocks noChangeAspect="1"/>
          </p:cNvGraphicFramePr>
          <p:nvPr>
            <p:extLst/>
          </p:nvPr>
        </p:nvGraphicFramePr>
        <p:xfrm>
          <a:off x="99379" y="2304952"/>
          <a:ext cx="3360738" cy="1484313"/>
        </p:xfrm>
        <a:graphic>
          <a:graphicData uri="http://schemas.openxmlformats.org/presentationml/2006/ole">
            <mc:AlternateContent xmlns:mc="http://schemas.openxmlformats.org/markup-compatibility/2006">
              <mc:Choice xmlns:v="urn:schemas-microsoft-com:vml" Requires="v">
                <p:oleObj spid="_x0000_s5155" name="Equation" r:id="rId10" imgW="3187440" imgH="1562040" progId="Equation.DSMT4">
                  <p:embed/>
                </p:oleObj>
              </mc:Choice>
              <mc:Fallback>
                <p:oleObj name="Equation" r:id="rId10" imgW="3187440" imgH="1562040" progId="Equation.DSMT4">
                  <p:embed/>
                  <p:pic>
                    <p:nvPicPr>
                      <p:cNvPr id="0" name=""/>
                      <p:cNvPicPr>
                        <a:picLocks noChangeAspect="1" noChangeArrowheads="1"/>
                      </p:cNvPicPr>
                      <p:nvPr/>
                    </p:nvPicPr>
                    <p:blipFill>
                      <a:blip r:embed="rId11"/>
                      <a:srcRect/>
                      <a:stretch>
                        <a:fillRect/>
                      </a:stretch>
                    </p:blipFill>
                    <p:spPr bwMode="auto">
                      <a:xfrm>
                        <a:off x="99379" y="2304952"/>
                        <a:ext cx="3360738" cy="1484313"/>
                      </a:xfrm>
                      <a:prstGeom prst="rect">
                        <a:avLst/>
                      </a:prstGeom>
                      <a:noFill/>
                    </p:spPr>
                  </p:pic>
                </p:oleObj>
              </mc:Fallback>
            </mc:AlternateContent>
          </a:graphicData>
        </a:graphic>
      </p:graphicFrame>
      <p:graphicFrame>
        <p:nvGraphicFramePr>
          <p:cNvPr id="58" name="Object 57"/>
          <p:cNvGraphicFramePr>
            <a:graphicFrameLocks noChangeAspect="1"/>
          </p:cNvGraphicFramePr>
          <p:nvPr>
            <p:extLst/>
          </p:nvPr>
        </p:nvGraphicFramePr>
        <p:xfrm>
          <a:off x="99379" y="3825227"/>
          <a:ext cx="1155700" cy="574491"/>
        </p:xfrm>
        <a:graphic>
          <a:graphicData uri="http://schemas.openxmlformats.org/presentationml/2006/ole">
            <mc:AlternateContent xmlns:mc="http://schemas.openxmlformats.org/markup-compatibility/2006">
              <mc:Choice xmlns:v="urn:schemas-microsoft-com:vml" Requires="v">
                <p:oleObj spid="_x0000_s5156" name="Equation" r:id="rId12" imgW="1155600" imgH="571320" progId="Equation.DSMT4">
                  <p:embed/>
                </p:oleObj>
              </mc:Choice>
              <mc:Fallback>
                <p:oleObj name="Equation" r:id="rId12" imgW="1155600" imgH="571320" progId="Equation.DSMT4">
                  <p:embed/>
                  <p:pic>
                    <p:nvPicPr>
                      <p:cNvPr id="0" name=""/>
                      <p:cNvPicPr>
                        <a:picLocks noChangeAspect="1" noChangeArrowheads="1"/>
                      </p:cNvPicPr>
                      <p:nvPr/>
                    </p:nvPicPr>
                    <p:blipFill>
                      <a:blip r:embed="rId13"/>
                      <a:srcRect/>
                      <a:stretch>
                        <a:fillRect/>
                      </a:stretch>
                    </p:blipFill>
                    <p:spPr bwMode="auto">
                      <a:xfrm>
                        <a:off x="99379" y="3825227"/>
                        <a:ext cx="1155700" cy="574491"/>
                      </a:xfrm>
                      <a:prstGeom prst="rect">
                        <a:avLst/>
                      </a:prstGeom>
                      <a:noFill/>
                      <a:extLst/>
                    </p:spPr>
                  </p:pic>
                </p:oleObj>
              </mc:Fallback>
            </mc:AlternateContent>
          </a:graphicData>
        </a:graphic>
      </p:graphicFrame>
      <p:sp>
        <p:nvSpPr>
          <p:cNvPr id="59" name="Rectangle 6"/>
          <p:cNvSpPr>
            <a:spLocks noChangeArrowheads="1"/>
          </p:cNvSpPr>
          <p:nvPr/>
        </p:nvSpPr>
        <p:spPr bwMode="auto">
          <a:xfrm>
            <a:off x="59450" y="23245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ounded Rectangle 25"/>
          <p:cNvSpPr/>
          <p:nvPr/>
        </p:nvSpPr>
        <p:spPr>
          <a:xfrm>
            <a:off x="4439327" y="1429404"/>
            <a:ext cx="4667372" cy="3792728"/>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96420" y="1722429"/>
            <a:ext cx="4353185" cy="707886"/>
          </a:xfrm>
          <a:prstGeom prst="rect">
            <a:avLst/>
          </a:prstGeom>
          <a:noFill/>
        </p:spPr>
        <p:txBody>
          <a:bodyPr wrap="square">
            <a:spAutoFit/>
          </a:bodyPr>
          <a:lstStyle/>
          <a:p>
            <a:pPr lvl="1" algn="just"/>
            <a:r>
              <a:rPr lang="en-US" sz="2000" dirty="0" err="1" smtClean="0">
                <a:solidFill>
                  <a:srgbClr val="0000CC"/>
                </a:solidFill>
                <a:latin typeface="Times New Roman" panose="02020603050405020304" pitchFamily="18" charset="0"/>
                <a:cs typeface="Times New Roman" panose="02020603050405020304" pitchFamily="18" charset="0"/>
              </a:rPr>
              <a:t>Rèn</a:t>
            </a:r>
            <a:r>
              <a:rPr lang="en-US" sz="2000" dirty="0" smtClean="0">
                <a:solidFill>
                  <a:srgbClr val="0000CC"/>
                </a:solidFill>
                <a:latin typeface="Times New Roman" panose="02020603050405020304" pitchFamily="18" charset="0"/>
                <a:cs typeface="Times New Roman" panose="02020603050405020304" pitchFamily="18" charset="0"/>
              </a:rPr>
              <a:t> HS </a:t>
            </a:r>
            <a:r>
              <a:rPr lang="en-US" sz="2000" dirty="0" err="1" smtClean="0">
                <a:solidFill>
                  <a:srgbClr val="0000CC"/>
                </a:solidFill>
                <a:latin typeface="Times New Roman" panose="02020603050405020304" pitchFamily="18" charset="0"/>
                <a:cs typeface="Times New Roman" panose="02020603050405020304" pitchFamily="18" charset="0"/>
              </a:rPr>
              <a:t>thể</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hiện</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được</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các</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bước</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rút</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gọn</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biểu</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thức</a:t>
            </a:r>
            <a:r>
              <a:rPr lang="en-US" sz="2000" dirty="0" smtClean="0">
                <a:solidFill>
                  <a:srgbClr val="0000CC"/>
                </a:solidFill>
                <a:latin typeface="Times New Roman" panose="02020603050405020304" pitchFamily="18" charset="0"/>
                <a:cs typeface="Times New Roman" panose="02020603050405020304" pitchFamily="18" charset="0"/>
              </a:rPr>
              <a:t>: </a:t>
            </a:r>
          </a:p>
        </p:txBody>
      </p:sp>
      <p:sp>
        <p:nvSpPr>
          <p:cNvPr id="28" name="Rectangle 27"/>
          <p:cNvSpPr/>
          <p:nvPr/>
        </p:nvSpPr>
        <p:spPr>
          <a:xfrm>
            <a:off x="4656891" y="2341973"/>
            <a:ext cx="4232244" cy="2862322"/>
          </a:xfrm>
          <a:prstGeom prst="rect">
            <a:avLst/>
          </a:prstGeom>
          <a:noFill/>
        </p:spPr>
        <p:txBody>
          <a:bodyPr wrap="square">
            <a:spAutoFit/>
          </a:bodyPr>
          <a:lstStyle/>
          <a:p>
            <a:pPr lvl="1" algn="just"/>
            <a:r>
              <a:rPr lang="vi-VN" sz="2000" dirty="0" smtClean="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Phân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tích</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mẫu</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thành</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tích</a:t>
            </a:r>
            <a:r>
              <a:rPr lang="en-US" sz="2000" dirty="0" smtClean="0">
                <a:solidFill>
                  <a:schemeClr val="accent1"/>
                </a:solidFill>
                <a:latin typeface="Times New Roman" panose="02020603050405020304" pitchFamily="18" charset="0"/>
                <a:cs typeface="Times New Roman" panose="02020603050405020304" pitchFamily="18" charset="0"/>
              </a:rPr>
              <a:t>; </a:t>
            </a:r>
            <a:endParaRPr lang="en-US" sz="2000" dirty="0">
              <a:solidFill>
                <a:schemeClr val="accent1"/>
              </a:solidFill>
              <a:latin typeface="Times New Roman" panose="02020603050405020304" pitchFamily="18" charset="0"/>
              <a:cs typeface="Times New Roman" panose="02020603050405020304" pitchFamily="18" charset="0"/>
            </a:endParaRPr>
          </a:p>
          <a:p>
            <a:pPr lvl="1" algn="just"/>
            <a:r>
              <a:rPr lang="vi-VN"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Thực</a:t>
            </a:r>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hiện</a:t>
            </a:r>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đúng</a:t>
            </a:r>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thứ</a:t>
            </a:r>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tự</a:t>
            </a:r>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phép</a:t>
            </a:r>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tính</a:t>
            </a:r>
            <a:r>
              <a:rPr lang="en-US" sz="2000" dirty="0" smtClean="0">
                <a:solidFill>
                  <a:schemeClr val="accent1"/>
                </a:solidFill>
                <a:latin typeface="Times New Roman" panose="02020603050405020304" pitchFamily="18" charset="0"/>
                <a:cs typeface="Times New Roman" panose="02020603050405020304" pitchFamily="18" charset="0"/>
              </a:rPr>
              <a:t>; </a:t>
            </a:r>
          </a:p>
          <a:p>
            <a:pPr lvl="1" algn="just"/>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Quy</a:t>
            </a:r>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đồng</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mẫu</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thức</a:t>
            </a:r>
            <a:r>
              <a:rPr lang="vi-VN" sz="2000" dirty="0">
                <a:solidFill>
                  <a:schemeClr val="accent1"/>
                </a:solidFill>
                <a:latin typeface="Times New Roman" panose="02020603050405020304" pitchFamily="18" charset="0"/>
                <a:cs typeface="Times New Roman" panose="02020603050405020304" pitchFamily="18" charset="0"/>
              </a:rPr>
              <a:t>;</a:t>
            </a:r>
            <a:endParaRPr lang="en-US" sz="2000" dirty="0">
              <a:solidFill>
                <a:schemeClr val="accent1"/>
              </a:solidFill>
              <a:latin typeface="Times New Roman" panose="02020603050405020304" pitchFamily="18" charset="0"/>
              <a:cs typeface="Times New Roman" panose="02020603050405020304" pitchFamily="18" charset="0"/>
            </a:endParaRPr>
          </a:p>
          <a:p>
            <a:pPr lvl="1" algn="just"/>
            <a:r>
              <a:rPr lang="vi-VN"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Phá</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ngoặc</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đổi</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dấu</a:t>
            </a:r>
            <a:r>
              <a:rPr lang="vi-VN" sz="2000" dirty="0" smtClean="0">
                <a:solidFill>
                  <a:schemeClr val="accent1"/>
                </a:solidFill>
                <a:latin typeface="Times New Roman" panose="02020603050405020304" pitchFamily="18" charset="0"/>
                <a:cs typeface="Times New Roman" panose="02020603050405020304" pitchFamily="18" charset="0"/>
              </a:rPr>
              <a:t>;</a:t>
            </a:r>
            <a:endParaRPr lang="en-US" sz="2000" dirty="0">
              <a:solidFill>
                <a:schemeClr val="accent1"/>
              </a:solidFill>
              <a:latin typeface="Times New Roman" panose="02020603050405020304" pitchFamily="18" charset="0"/>
              <a:cs typeface="Times New Roman" panose="02020603050405020304" pitchFamily="18" charset="0"/>
            </a:endParaRPr>
          </a:p>
          <a:p>
            <a:pPr lvl="1" algn="just"/>
            <a:r>
              <a:rPr lang="vi-VN"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Giản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ước</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các</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đơn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thức</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đồng</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dạng</a:t>
            </a:r>
            <a:r>
              <a:rPr lang="vi-VN" sz="2000" dirty="0">
                <a:solidFill>
                  <a:schemeClr val="accent1"/>
                </a:solidFill>
                <a:latin typeface="Times New Roman" panose="02020603050405020304" pitchFamily="18" charset="0"/>
                <a:cs typeface="Times New Roman" panose="02020603050405020304" pitchFamily="18" charset="0"/>
              </a:rPr>
              <a:t>;</a:t>
            </a:r>
            <a:endParaRPr lang="en-US" sz="2000" dirty="0">
              <a:solidFill>
                <a:schemeClr val="accent1"/>
              </a:solidFill>
              <a:latin typeface="Times New Roman" panose="02020603050405020304" pitchFamily="18" charset="0"/>
              <a:cs typeface="Times New Roman" panose="02020603050405020304" pitchFamily="18" charset="0"/>
            </a:endParaRPr>
          </a:p>
          <a:p>
            <a:pPr lvl="1" algn="just"/>
            <a:r>
              <a:rPr lang="vi-VN"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Chuyển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phép</a:t>
            </a:r>
            <a:r>
              <a:rPr lang="en-US" sz="2000" dirty="0">
                <a:solidFill>
                  <a:schemeClr val="accent1"/>
                </a:solidFill>
                <a:latin typeface="Times New Roman" panose="02020603050405020304" pitchFamily="18" charset="0"/>
                <a:cs typeface="Times New Roman" panose="02020603050405020304" pitchFamily="18" charset="0"/>
              </a:rPr>
              <a:t> chia </a:t>
            </a:r>
            <a:r>
              <a:rPr lang="en-US" sz="2000" dirty="0" err="1">
                <a:solidFill>
                  <a:schemeClr val="accent1"/>
                </a:solidFill>
                <a:latin typeface="Times New Roman" panose="02020603050405020304" pitchFamily="18" charset="0"/>
                <a:cs typeface="Times New Roman" panose="02020603050405020304" pitchFamily="18" charset="0"/>
              </a:rPr>
              <a:t>thành</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phép</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nhân</a:t>
            </a:r>
            <a:r>
              <a:rPr lang="vi-VN" sz="2000" dirty="0">
                <a:solidFill>
                  <a:schemeClr val="accent1"/>
                </a:solidFill>
                <a:latin typeface="Times New Roman" panose="02020603050405020304" pitchFamily="18" charset="0"/>
                <a:cs typeface="Times New Roman" panose="02020603050405020304" pitchFamily="18" charset="0"/>
              </a:rPr>
              <a:t>;</a:t>
            </a:r>
            <a:endParaRPr lang="en-US" sz="2000" dirty="0">
              <a:solidFill>
                <a:schemeClr val="accent1"/>
              </a:solidFill>
              <a:latin typeface="Times New Roman" panose="02020603050405020304" pitchFamily="18" charset="0"/>
              <a:cs typeface="Times New Roman" panose="02020603050405020304" pitchFamily="18" charset="0"/>
            </a:endParaRPr>
          </a:p>
          <a:p>
            <a:pPr lvl="1" algn="just"/>
            <a:r>
              <a:rPr lang="vi-VN" sz="2000" dirty="0" smtClean="0">
                <a:solidFill>
                  <a:schemeClr val="accent1"/>
                </a:solidFill>
                <a:latin typeface="Times New Roman" panose="02020603050405020304" pitchFamily="18" charset="0"/>
                <a:cs typeface="Times New Roman" panose="02020603050405020304" pitchFamily="18" charset="0"/>
              </a:rPr>
              <a:t>- </a:t>
            </a:r>
            <a:r>
              <a:rPr lang="en-US" sz="2000" dirty="0" err="1" smtClean="0">
                <a:solidFill>
                  <a:schemeClr val="accent1"/>
                </a:solidFill>
                <a:latin typeface="Times New Roman" panose="02020603050405020304" pitchFamily="18" charset="0"/>
                <a:cs typeface="Times New Roman" panose="02020603050405020304" pitchFamily="18" charset="0"/>
              </a:rPr>
              <a:t>Phân</a:t>
            </a:r>
            <a:r>
              <a:rPr lang="en-US" sz="2000" dirty="0" smtClean="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tích</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tử</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thức</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và</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mẫu</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thức</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thành</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nhân</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tử</a:t>
            </a:r>
            <a:r>
              <a:rPr lang="vi-VN" sz="2000" dirty="0" smtClean="0">
                <a:solidFill>
                  <a:schemeClr val="accent1"/>
                </a:solidFill>
                <a:latin typeface="Times New Roman" panose="02020603050405020304" pitchFamily="18" charset="0"/>
                <a:cs typeface="Times New Roman" panose="02020603050405020304" pitchFamily="18" charset="0"/>
              </a:rPr>
              <a:t>;</a:t>
            </a:r>
            <a:endParaRPr lang="en-US" sz="2000" dirty="0">
              <a:solidFill>
                <a:schemeClr val="accent1"/>
              </a:solidFill>
              <a:latin typeface="Times New Roman" panose="02020603050405020304" pitchFamily="18" charset="0"/>
              <a:cs typeface="Times New Roman" panose="02020603050405020304" pitchFamily="18" charset="0"/>
            </a:endParaRPr>
          </a:p>
          <a:p>
            <a:pPr lvl="1" algn="just"/>
            <a:r>
              <a:rPr lang="vi-VN"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Rút</a:t>
            </a:r>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gọn</a:t>
            </a:r>
            <a:r>
              <a:rPr lang="vi-VN" sz="2000" dirty="0">
                <a:solidFill>
                  <a:schemeClr val="accent1"/>
                </a:solidFill>
                <a:latin typeface="Times New Roman" panose="02020603050405020304" pitchFamily="18" charset="0"/>
                <a:cs typeface="Times New Roman" panose="02020603050405020304" pitchFamily="18" charset="0"/>
              </a:rPr>
              <a:t>.</a:t>
            </a:r>
            <a:endParaRPr lang="en-US" sz="2000" dirty="0">
              <a:solidFill>
                <a:schemeClr val="accent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4695945" y="1428049"/>
            <a:ext cx="4655138" cy="400110"/>
          </a:xfrm>
          <a:prstGeom prst="rect">
            <a:avLst/>
          </a:prstGeom>
          <a:noFill/>
        </p:spPr>
        <p:txBody>
          <a:bodyPr wrap="square">
            <a:spAutoFit/>
          </a:bodyPr>
          <a:lstStyle/>
          <a:p>
            <a:pPr lvl="1" algn="just"/>
            <a:r>
              <a:rPr lang="en-US" sz="2000" b="1" dirty="0" err="1" smtClean="0">
                <a:solidFill>
                  <a:srgbClr val="FF0000"/>
                </a:solidFill>
                <a:latin typeface="Times New Roman" panose="02020603050405020304" pitchFamily="18" charset="0"/>
                <a:cs typeface="Times New Roman" panose="02020603050405020304" pitchFamily="18" charset="0"/>
              </a:rPr>
              <a:t>Khắc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phục</a:t>
            </a:r>
            <a:r>
              <a:rPr lang="en-US" sz="2000" b="1" dirty="0" smtClean="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97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133" y="708934"/>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3"/>
          <a:srcRect l="41010" t="32097" r="38376" b="38698"/>
          <a:stretch/>
        </p:blipFill>
        <p:spPr bwMode="auto">
          <a:xfrm>
            <a:off x="59450" y="7975"/>
            <a:ext cx="763764" cy="669939"/>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2269" y="713876"/>
            <a:ext cx="3166858"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Cho 2 biểu thức: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2151989" y="764974"/>
          <a:ext cx="1285875" cy="571500"/>
        </p:xfrm>
        <a:graphic>
          <a:graphicData uri="http://schemas.openxmlformats.org/presentationml/2006/ole">
            <mc:AlternateContent xmlns:mc="http://schemas.openxmlformats.org/markup-compatibility/2006">
              <mc:Choice xmlns:v="urn:schemas-microsoft-com:vml" Requires="v">
                <p:oleObj spid="_x0000_s6170" name="Equation" r:id="rId4" imgW="1117440" imgH="571320" progId="Equation.DSMT4">
                  <p:embed/>
                </p:oleObj>
              </mc:Choice>
              <mc:Fallback>
                <p:oleObj name="Equation" r:id="rId4" imgW="1117440" imgH="571320" progId="Equation.DSMT4">
                  <p:embed/>
                  <p:pic>
                    <p:nvPicPr>
                      <p:cNvPr id="0" name=""/>
                      <p:cNvPicPr>
                        <a:picLocks noChangeAspect="1" noChangeArrowheads="1"/>
                      </p:cNvPicPr>
                      <p:nvPr/>
                    </p:nvPicPr>
                    <p:blipFill>
                      <a:blip r:embed="rId5"/>
                      <a:srcRect/>
                      <a:stretch>
                        <a:fillRect/>
                      </a:stretch>
                    </p:blipFill>
                    <p:spPr bwMode="auto">
                      <a:xfrm>
                        <a:off x="2151989" y="764974"/>
                        <a:ext cx="1285875" cy="571500"/>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3807647" y="785468"/>
          <a:ext cx="2338387" cy="571500"/>
        </p:xfrm>
        <a:graphic>
          <a:graphicData uri="http://schemas.openxmlformats.org/presentationml/2006/ole">
            <mc:AlternateContent xmlns:mc="http://schemas.openxmlformats.org/markup-compatibility/2006">
              <mc:Choice xmlns:v="urn:schemas-microsoft-com:vml" Requires="v">
                <p:oleObj spid="_x0000_s6171" name="Equation" r:id="rId6" imgW="1930320" imgH="571320" progId="Equation.DSMT4">
                  <p:embed/>
                </p:oleObj>
              </mc:Choice>
              <mc:Fallback>
                <p:oleObj name="Equation" r:id="rId6" imgW="1930320" imgH="571320" progId="Equation.DSMT4">
                  <p:embed/>
                  <p:pic>
                    <p:nvPicPr>
                      <p:cNvPr id="0" name=""/>
                      <p:cNvPicPr>
                        <a:picLocks noChangeAspect="1" noChangeArrowheads="1"/>
                      </p:cNvPicPr>
                      <p:nvPr/>
                    </p:nvPicPr>
                    <p:blipFill>
                      <a:blip r:embed="rId7"/>
                      <a:srcRect/>
                      <a:stretch>
                        <a:fillRect/>
                      </a:stretch>
                    </p:blipFill>
                    <p:spPr bwMode="auto">
                      <a:xfrm>
                        <a:off x="3807647" y="785468"/>
                        <a:ext cx="2338387" cy="571500"/>
                      </a:xfrm>
                      <a:prstGeom prst="rect">
                        <a:avLst/>
                      </a:prstGeom>
                      <a:noFill/>
                    </p:spPr>
                  </p:pic>
                </p:oleObj>
              </mc:Fallback>
            </mc:AlternateContent>
          </a:graphicData>
        </a:graphic>
      </p:graphicFrame>
      <p:sp>
        <p:nvSpPr>
          <p:cNvPr id="24" name="Rectangle 23"/>
          <p:cNvSpPr/>
          <p:nvPr/>
        </p:nvSpPr>
        <p:spPr>
          <a:xfrm>
            <a:off x="3033703" y="782460"/>
            <a:ext cx="3089429"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và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6034641" y="819891"/>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1" name="Rectangle 30"/>
          <p:cNvSpPr/>
          <p:nvPr/>
        </p:nvSpPr>
        <p:spPr>
          <a:xfrm>
            <a:off x="0" y="1291371"/>
            <a:ext cx="4238661" cy="461665"/>
          </a:xfrm>
          <a:prstGeom prst="rect">
            <a:avLst/>
          </a:prstGeom>
        </p:spPr>
        <p:txBody>
          <a:bodyPr wrap="none">
            <a:spAutoFit/>
          </a:bodyPr>
          <a:lstStyle/>
          <a:p>
            <a:pPr lvl="0">
              <a:defRPr/>
            </a:pPr>
            <a:r>
              <a:rPr lang="pt-BR" sz="2400" b="1" dirty="0" smtClean="0">
                <a:solidFill>
                  <a:srgbClr val="CC00FF"/>
                </a:solidFill>
                <a:latin typeface="Times New Roman" panose="02020603050405020304" pitchFamily="18" charset="0"/>
                <a:cs typeface="Times New Roman" panose="02020603050405020304" pitchFamily="18" charset="0"/>
              </a:rPr>
              <a:t>3) Rút gọn biểu thức P = B : A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8" name="Object 57"/>
          <p:cNvGraphicFramePr>
            <a:graphicFrameLocks noChangeAspect="1"/>
          </p:cNvGraphicFramePr>
          <p:nvPr>
            <p:extLst/>
          </p:nvPr>
        </p:nvGraphicFramePr>
        <p:xfrm>
          <a:off x="195874" y="1800282"/>
          <a:ext cx="1155700" cy="574491"/>
        </p:xfrm>
        <a:graphic>
          <a:graphicData uri="http://schemas.openxmlformats.org/presentationml/2006/ole">
            <mc:AlternateContent xmlns:mc="http://schemas.openxmlformats.org/markup-compatibility/2006">
              <mc:Choice xmlns:v="urn:schemas-microsoft-com:vml" Requires="v">
                <p:oleObj spid="_x0000_s6172" name="Equation" r:id="rId8" imgW="1155600" imgH="571320" progId="Equation.DSMT4">
                  <p:embed/>
                </p:oleObj>
              </mc:Choice>
              <mc:Fallback>
                <p:oleObj name="Equation" r:id="rId8" imgW="1155600" imgH="571320" progId="Equation.DSMT4">
                  <p:embed/>
                  <p:pic>
                    <p:nvPicPr>
                      <p:cNvPr id="0" name=""/>
                      <p:cNvPicPr>
                        <a:picLocks noChangeAspect="1" noChangeArrowheads="1"/>
                      </p:cNvPicPr>
                      <p:nvPr/>
                    </p:nvPicPr>
                    <p:blipFill>
                      <a:blip r:embed="rId9"/>
                      <a:srcRect/>
                      <a:stretch>
                        <a:fillRect/>
                      </a:stretch>
                    </p:blipFill>
                    <p:spPr bwMode="auto">
                      <a:xfrm>
                        <a:off x="195874" y="1800282"/>
                        <a:ext cx="1155700" cy="574491"/>
                      </a:xfrm>
                      <a:prstGeom prst="rect">
                        <a:avLst/>
                      </a:prstGeom>
                      <a:noFill/>
                      <a:extLst/>
                    </p:spPr>
                  </p:pic>
                </p:oleObj>
              </mc:Fallback>
            </mc:AlternateContent>
          </a:graphicData>
        </a:graphic>
      </p:graphicFrame>
      <p:sp>
        <p:nvSpPr>
          <p:cNvPr id="59" name="Rectangle 6"/>
          <p:cNvSpPr>
            <a:spLocks noChangeArrowheads="1"/>
          </p:cNvSpPr>
          <p:nvPr/>
        </p:nvSpPr>
        <p:spPr bwMode="auto">
          <a:xfrm>
            <a:off x="59450" y="23245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ounded Rectangle 25"/>
          <p:cNvSpPr/>
          <p:nvPr/>
        </p:nvSpPr>
        <p:spPr>
          <a:xfrm>
            <a:off x="4309837" y="1792607"/>
            <a:ext cx="4667372" cy="760177"/>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46618" y="2114621"/>
            <a:ext cx="4353185" cy="400110"/>
          </a:xfrm>
          <a:prstGeom prst="rect">
            <a:avLst/>
          </a:prstGeom>
          <a:noFill/>
        </p:spPr>
        <p:txBody>
          <a:bodyPr wrap="square">
            <a:spAutoFit/>
          </a:bodyPr>
          <a:lstStyle/>
          <a:p>
            <a:pPr lvl="1" algn="just"/>
            <a:r>
              <a:rPr lang="en-US" sz="2000" dirty="0" err="1" smtClean="0">
                <a:solidFill>
                  <a:srgbClr val="0000CC"/>
                </a:solidFill>
                <a:latin typeface="Times New Roman" panose="02020603050405020304" pitchFamily="18" charset="0"/>
                <a:cs typeface="Times New Roman" panose="02020603050405020304" pitchFamily="18" charset="0"/>
              </a:rPr>
              <a:t>Trục</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căn</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thức</a:t>
            </a:r>
            <a:r>
              <a:rPr lang="en-US" sz="2000" dirty="0" smtClean="0">
                <a:solidFill>
                  <a:srgbClr val="0000CC"/>
                </a:solidFill>
                <a:latin typeface="Times New Roman" panose="02020603050405020304" pitchFamily="18" charset="0"/>
                <a:cs typeface="Times New Roman" panose="02020603050405020304" pitchFamily="18" charset="0"/>
              </a:rPr>
              <a:t> ở </a:t>
            </a:r>
            <a:r>
              <a:rPr lang="en-US" sz="2000" dirty="0" err="1" smtClean="0">
                <a:solidFill>
                  <a:srgbClr val="0000CC"/>
                </a:solidFill>
                <a:latin typeface="Times New Roman" panose="02020603050405020304" pitchFamily="18" charset="0"/>
                <a:cs typeface="Times New Roman" panose="02020603050405020304" pitchFamily="18" charset="0"/>
              </a:rPr>
              <a:t>mẫu</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của</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biểu</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thức</a:t>
            </a:r>
            <a:r>
              <a:rPr lang="en-US" sz="2000" dirty="0" smtClean="0">
                <a:solidFill>
                  <a:srgbClr val="0000CC"/>
                </a:solidFill>
                <a:latin typeface="Times New Roman" panose="02020603050405020304" pitchFamily="18" charset="0"/>
                <a:cs typeface="Times New Roman" panose="02020603050405020304" pitchFamily="18" charset="0"/>
              </a:rPr>
              <a:t> P.</a:t>
            </a:r>
          </a:p>
        </p:txBody>
      </p:sp>
      <p:sp>
        <p:nvSpPr>
          <p:cNvPr id="30" name="Rectangle 29"/>
          <p:cNvSpPr/>
          <p:nvPr/>
        </p:nvSpPr>
        <p:spPr>
          <a:xfrm>
            <a:off x="4646143" y="1820241"/>
            <a:ext cx="4655138" cy="400110"/>
          </a:xfrm>
          <a:prstGeom prst="rect">
            <a:avLst/>
          </a:prstGeom>
          <a:noFill/>
        </p:spPr>
        <p:txBody>
          <a:bodyPr wrap="square">
            <a:spAutoFit/>
          </a:bodyPr>
          <a:lstStyle/>
          <a:p>
            <a:pPr lvl="1" algn="just"/>
            <a:r>
              <a:rPr lang="en-US" sz="2000" b="1" dirty="0" smtClean="0">
                <a:solidFill>
                  <a:srgbClr val="FF0000"/>
                </a:solidFill>
                <a:latin typeface="Times New Roman" panose="02020603050405020304" pitchFamily="18" charset="0"/>
                <a:cs typeface="Times New Roman" panose="02020603050405020304" pitchFamily="18" charset="0"/>
              </a:rPr>
              <a:t>Sai </a:t>
            </a:r>
            <a:r>
              <a:rPr lang="en-US" sz="2000" b="1" dirty="0" err="1" smtClean="0">
                <a:solidFill>
                  <a:srgbClr val="FF0000"/>
                </a:solidFill>
                <a:latin typeface="Times New Roman" panose="02020603050405020304" pitchFamily="18" charset="0"/>
                <a:cs typeface="Times New Roman" panose="02020603050405020304" pitchFamily="18" charset="0"/>
              </a:rPr>
              <a:t>lầm</a:t>
            </a:r>
            <a:r>
              <a:rPr lang="en-US" sz="2000" b="1" dirty="0" smtClean="0">
                <a:solidFill>
                  <a:srgbClr val="FF0000"/>
                </a:solidFill>
                <a:latin typeface="Times New Roman" panose="02020603050405020304" pitchFamily="18" charset="0"/>
                <a:cs typeface="Times New Roman" panose="02020603050405020304" pitchFamily="18" charset="0"/>
              </a:rPr>
              <a:t> HS hay </a:t>
            </a:r>
            <a:r>
              <a:rPr lang="en-US" sz="2000" b="1" dirty="0" err="1" smtClean="0">
                <a:solidFill>
                  <a:srgbClr val="FF0000"/>
                </a:solidFill>
                <a:latin typeface="Times New Roman" panose="02020603050405020304" pitchFamily="18" charset="0"/>
                <a:cs typeface="Times New Roman" panose="02020603050405020304" pitchFamily="18" charset="0"/>
              </a:rPr>
              <a:t>mắc</a:t>
            </a:r>
            <a:r>
              <a:rPr lang="en-US" sz="2000" b="1" dirty="0" smtClean="0">
                <a:solidFill>
                  <a:srgbClr val="FF0000"/>
                </a:solidFill>
                <a:latin typeface="Times New Roman" panose="02020603050405020304" pitchFamily="18" charset="0"/>
                <a:cs typeface="Times New Roman" panose="02020603050405020304" pitchFamily="18" charset="0"/>
              </a:rPr>
              <a:t>: </a:t>
            </a:r>
          </a:p>
        </p:txBody>
      </p:sp>
      <p:graphicFrame>
        <p:nvGraphicFramePr>
          <p:cNvPr id="32" name="Object 31"/>
          <p:cNvGraphicFramePr>
            <a:graphicFrameLocks noChangeAspect="1"/>
          </p:cNvGraphicFramePr>
          <p:nvPr>
            <p:extLst/>
          </p:nvPr>
        </p:nvGraphicFramePr>
        <p:xfrm>
          <a:off x="195874" y="2374773"/>
          <a:ext cx="1892301" cy="774700"/>
        </p:xfrm>
        <a:graphic>
          <a:graphicData uri="http://schemas.openxmlformats.org/presentationml/2006/ole">
            <mc:AlternateContent xmlns:mc="http://schemas.openxmlformats.org/markup-compatibility/2006">
              <mc:Choice xmlns:v="urn:schemas-microsoft-com:vml" Requires="v">
                <p:oleObj spid="_x0000_s6173" name="Equation" r:id="rId10" imgW="1892160" imgH="774360" progId="Equation.DSMT4">
                  <p:embed/>
                </p:oleObj>
              </mc:Choice>
              <mc:Fallback>
                <p:oleObj name="Equation" r:id="rId10" imgW="1892160" imgH="774360" progId="Equation.DSMT4">
                  <p:embed/>
                  <p:pic>
                    <p:nvPicPr>
                      <p:cNvPr id="0" name=""/>
                      <p:cNvPicPr>
                        <a:picLocks noChangeAspect="1" noChangeArrowheads="1"/>
                      </p:cNvPicPr>
                      <p:nvPr/>
                    </p:nvPicPr>
                    <p:blipFill>
                      <a:blip r:embed="rId11"/>
                      <a:srcRect/>
                      <a:stretch>
                        <a:fillRect/>
                      </a:stretch>
                    </p:blipFill>
                    <p:spPr bwMode="auto">
                      <a:xfrm>
                        <a:off x="195874" y="2374773"/>
                        <a:ext cx="1892301"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2"/>
          <p:cNvSpPr/>
          <p:nvPr/>
        </p:nvSpPr>
        <p:spPr>
          <a:xfrm>
            <a:off x="112261" y="3150997"/>
            <a:ext cx="3520148" cy="400110"/>
          </a:xfrm>
          <a:prstGeom prst="rect">
            <a:avLst/>
          </a:prstGeom>
          <a:noFill/>
        </p:spPr>
        <p:txBody>
          <a:bodyPr wrap="square">
            <a:spAutoFit/>
          </a:bodyPr>
          <a:lstStyle/>
          <a:p>
            <a:pPr lvl="1" algn="just"/>
            <a:r>
              <a:rPr lang="en-US" sz="2000" b="1" dirty="0" err="1" smtClean="0">
                <a:solidFill>
                  <a:srgbClr val="FF0000"/>
                </a:solidFill>
                <a:latin typeface="Times New Roman" panose="02020603050405020304" pitchFamily="18" charset="0"/>
                <a:cs typeface="Times New Roman" panose="02020603050405020304" pitchFamily="18" charset="0"/>
              </a:rPr>
              <a:t>Làm</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phức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tạp</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biểu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thức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hơn</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4287978" y="2706205"/>
            <a:ext cx="4711090" cy="1136418"/>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14710" y="2715479"/>
            <a:ext cx="4655138" cy="400110"/>
          </a:xfrm>
          <a:prstGeom prst="rect">
            <a:avLst/>
          </a:prstGeom>
          <a:noFill/>
        </p:spPr>
        <p:txBody>
          <a:bodyPr wrap="square">
            <a:spAutoFit/>
          </a:bodyPr>
          <a:lstStyle/>
          <a:p>
            <a:pPr lvl="1" algn="just"/>
            <a:r>
              <a:rPr lang="en-US" sz="2000" b="1" dirty="0" err="1" smtClean="0">
                <a:solidFill>
                  <a:srgbClr val="FF0000"/>
                </a:solidFill>
                <a:latin typeface="Times New Roman" panose="02020603050405020304" pitchFamily="18" charset="0"/>
                <a:cs typeface="Times New Roman" panose="02020603050405020304" pitchFamily="18" charset="0"/>
              </a:rPr>
              <a:t>Khắc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phục</a:t>
            </a:r>
            <a:r>
              <a:rPr lang="en-US" sz="2000" b="1" dirty="0" smtClean="0">
                <a:solidFill>
                  <a:srgbClr val="FF0000"/>
                </a:solidFill>
                <a:latin typeface="Times New Roman" panose="02020603050405020304" pitchFamily="18" charset="0"/>
                <a:cs typeface="Times New Roman" panose="02020603050405020304" pitchFamily="18" charset="0"/>
              </a:rPr>
              <a:t>: </a:t>
            </a:r>
          </a:p>
        </p:txBody>
      </p:sp>
      <p:sp>
        <p:nvSpPr>
          <p:cNvPr id="37" name="Rectangle 36"/>
          <p:cNvSpPr/>
          <p:nvPr/>
        </p:nvSpPr>
        <p:spPr>
          <a:xfrm>
            <a:off x="4392220" y="3054512"/>
            <a:ext cx="4353185" cy="707886"/>
          </a:xfrm>
          <a:prstGeom prst="rect">
            <a:avLst/>
          </a:prstGeom>
          <a:noFill/>
        </p:spPr>
        <p:txBody>
          <a:bodyPr wrap="square">
            <a:spAutoFit/>
          </a:bodyPr>
          <a:lstStyle/>
          <a:p>
            <a:pPr lvl="1" algn="just"/>
            <a:r>
              <a:rPr lang="en-US" sz="2000" dirty="0" err="1" smtClean="0">
                <a:solidFill>
                  <a:srgbClr val="0000CC"/>
                </a:solidFill>
                <a:latin typeface="Times New Roman" panose="02020603050405020304" pitchFamily="18" charset="0"/>
                <a:cs typeface="Times New Roman" panose="02020603050405020304" pitchFamily="18" charset="0"/>
              </a:rPr>
              <a:t>Nhấn</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mạnh</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cho</a:t>
            </a:r>
            <a:r>
              <a:rPr lang="en-US" sz="2000" dirty="0" smtClean="0">
                <a:solidFill>
                  <a:srgbClr val="0000CC"/>
                </a:solidFill>
                <a:latin typeface="Times New Roman" panose="02020603050405020304" pitchFamily="18" charset="0"/>
                <a:cs typeface="Times New Roman" panose="02020603050405020304" pitchFamily="18" charset="0"/>
              </a:rPr>
              <a:t> HS </a:t>
            </a:r>
            <a:r>
              <a:rPr lang="en-US" sz="2000" dirty="0" err="1" smtClean="0">
                <a:solidFill>
                  <a:srgbClr val="0000CC"/>
                </a:solidFill>
                <a:latin typeface="Times New Roman" panose="02020603050405020304" pitchFamily="18" charset="0"/>
                <a:cs typeface="Times New Roman" panose="02020603050405020304" pitchFamily="18" charset="0"/>
              </a:rPr>
              <a:t>nhớ</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Chỉ</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trục</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căn</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thức</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biểu</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thức</a:t>
            </a:r>
            <a:r>
              <a:rPr lang="en-US" sz="2000" dirty="0" smtClean="0">
                <a:solidFill>
                  <a:srgbClr val="0000CC"/>
                </a:solidFill>
                <a:latin typeface="Times New Roman" panose="02020603050405020304" pitchFamily="18" charset="0"/>
                <a:cs typeface="Times New Roman" panose="02020603050405020304" pitchFamily="18" charset="0"/>
              </a:rPr>
              <a:t> </a:t>
            </a:r>
            <a:r>
              <a:rPr lang="en-US" sz="2000" dirty="0" err="1" smtClean="0">
                <a:solidFill>
                  <a:srgbClr val="0000CC"/>
                </a:solidFill>
                <a:latin typeface="Times New Roman" panose="02020603050405020304" pitchFamily="18" charset="0"/>
                <a:cs typeface="Times New Roman" panose="02020603050405020304" pitchFamily="18" charset="0"/>
              </a:rPr>
              <a:t>số</a:t>
            </a:r>
            <a:r>
              <a:rPr lang="en-US" sz="2000" dirty="0" smtClean="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92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29" grpId="0" animBg="1"/>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7301" y="677914"/>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3"/>
          <a:srcRect l="41010" t="32097" r="38376" b="38698"/>
          <a:stretch/>
        </p:blipFill>
        <p:spPr bwMode="auto">
          <a:xfrm>
            <a:off x="59450" y="7975"/>
            <a:ext cx="763764" cy="669939"/>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2269" y="713876"/>
            <a:ext cx="3166858"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Cho 2 biểu thức: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2151989" y="764974"/>
          <a:ext cx="1285875" cy="571500"/>
        </p:xfrm>
        <a:graphic>
          <a:graphicData uri="http://schemas.openxmlformats.org/presentationml/2006/ole">
            <mc:AlternateContent xmlns:mc="http://schemas.openxmlformats.org/markup-compatibility/2006">
              <mc:Choice xmlns:v="urn:schemas-microsoft-com:vml" Requires="v">
                <p:oleObj spid="_x0000_s7188" name="Equation" r:id="rId4" imgW="1117440" imgH="571320" progId="Equation.DSMT4">
                  <p:embed/>
                </p:oleObj>
              </mc:Choice>
              <mc:Fallback>
                <p:oleObj name="Equation" r:id="rId4" imgW="1117440" imgH="571320" progId="Equation.DSMT4">
                  <p:embed/>
                  <p:pic>
                    <p:nvPicPr>
                      <p:cNvPr id="0" name=""/>
                      <p:cNvPicPr>
                        <a:picLocks noChangeAspect="1" noChangeArrowheads="1"/>
                      </p:cNvPicPr>
                      <p:nvPr/>
                    </p:nvPicPr>
                    <p:blipFill>
                      <a:blip r:embed="rId5"/>
                      <a:srcRect/>
                      <a:stretch>
                        <a:fillRect/>
                      </a:stretch>
                    </p:blipFill>
                    <p:spPr bwMode="auto">
                      <a:xfrm>
                        <a:off x="2151989" y="764974"/>
                        <a:ext cx="1285875" cy="571500"/>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3807647" y="785468"/>
          <a:ext cx="2338387" cy="571500"/>
        </p:xfrm>
        <a:graphic>
          <a:graphicData uri="http://schemas.openxmlformats.org/presentationml/2006/ole">
            <mc:AlternateContent xmlns:mc="http://schemas.openxmlformats.org/markup-compatibility/2006">
              <mc:Choice xmlns:v="urn:schemas-microsoft-com:vml" Requires="v">
                <p:oleObj spid="_x0000_s7189" name="Equation" r:id="rId6" imgW="1930320" imgH="571320" progId="Equation.DSMT4">
                  <p:embed/>
                </p:oleObj>
              </mc:Choice>
              <mc:Fallback>
                <p:oleObj name="Equation" r:id="rId6" imgW="1930320" imgH="571320" progId="Equation.DSMT4">
                  <p:embed/>
                  <p:pic>
                    <p:nvPicPr>
                      <p:cNvPr id="0" name=""/>
                      <p:cNvPicPr>
                        <a:picLocks noChangeAspect="1" noChangeArrowheads="1"/>
                      </p:cNvPicPr>
                      <p:nvPr/>
                    </p:nvPicPr>
                    <p:blipFill>
                      <a:blip r:embed="rId7"/>
                      <a:srcRect/>
                      <a:stretch>
                        <a:fillRect/>
                      </a:stretch>
                    </p:blipFill>
                    <p:spPr bwMode="auto">
                      <a:xfrm>
                        <a:off x="3807647" y="785468"/>
                        <a:ext cx="2338387" cy="571500"/>
                      </a:xfrm>
                      <a:prstGeom prst="rect">
                        <a:avLst/>
                      </a:prstGeom>
                      <a:noFill/>
                    </p:spPr>
                  </p:pic>
                </p:oleObj>
              </mc:Fallback>
            </mc:AlternateContent>
          </a:graphicData>
        </a:graphic>
      </p:graphicFrame>
      <p:sp>
        <p:nvSpPr>
          <p:cNvPr id="24" name="Rectangle 23"/>
          <p:cNvSpPr/>
          <p:nvPr/>
        </p:nvSpPr>
        <p:spPr>
          <a:xfrm>
            <a:off x="3033703" y="782460"/>
            <a:ext cx="3089429"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và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6034641" y="819891"/>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1" name="Rectangle 30"/>
          <p:cNvSpPr/>
          <p:nvPr/>
        </p:nvSpPr>
        <p:spPr>
          <a:xfrm>
            <a:off x="0" y="1291371"/>
            <a:ext cx="4238661" cy="461665"/>
          </a:xfrm>
          <a:prstGeom prst="rect">
            <a:avLst/>
          </a:prstGeom>
        </p:spPr>
        <p:txBody>
          <a:bodyPr wrap="none">
            <a:spAutoFit/>
          </a:bodyPr>
          <a:lstStyle/>
          <a:p>
            <a:pPr lvl="0">
              <a:defRPr/>
            </a:pPr>
            <a:r>
              <a:rPr lang="pt-BR" sz="2400" b="1" dirty="0" smtClean="0">
                <a:solidFill>
                  <a:srgbClr val="CC00FF"/>
                </a:solidFill>
                <a:latin typeface="Times New Roman" panose="02020603050405020304" pitchFamily="18" charset="0"/>
                <a:cs typeface="Times New Roman" panose="02020603050405020304" pitchFamily="18" charset="0"/>
              </a:rPr>
              <a:t>3) Rút gọn biểu thức P = B : A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9" name="Rectangle 6"/>
          <p:cNvSpPr>
            <a:spLocks noChangeArrowheads="1"/>
          </p:cNvSpPr>
          <p:nvPr/>
        </p:nvSpPr>
        <p:spPr bwMode="auto">
          <a:xfrm>
            <a:off x="59450" y="23245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261889" y="185247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nvPr>
        </p:nvGraphicFramePr>
        <p:xfrm>
          <a:off x="138922" y="2091717"/>
          <a:ext cx="3511803" cy="3109634"/>
        </p:xfrm>
        <a:graphic>
          <a:graphicData uri="http://schemas.openxmlformats.org/presentationml/2006/ole">
            <mc:AlternateContent xmlns:mc="http://schemas.openxmlformats.org/markup-compatibility/2006">
              <mc:Choice xmlns:v="urn:schemas-microsoft-com:vml" Requires="v">
                <p:oleObj spid="_x0000_s7190" name="Equation" r:id="rId8" imgW="2552400" imgH="2260440" progId="Equation.DSMT4">
                  <p:embed/>
                </p:oleObj>
              </mc:Choice>
              <mc:Fallback>
                <p:oleObj name="Equation" r:id="rId8" imgW="2552400" imgH="2260440" progId="Equation.DSMT4">
                  <p:embed/>
                  <p:pic>
                    <p:nvPicPr>
                      <p:cNvPr id="0" name=""/>
                      <p:cNvPicPr>
                        <a:picLocks noChangeAspect="1" noChangeArrowheads="1"/>
                      </p:cNvPicPr>
                      <p:nvPr/>
                    </p:nvPicPr>
                    <p:blipFill>
                      <a:blip r:embed="rId9"/>
                      <a:srcRect/>
                      <a:stretch>
                        <a:fillRect/>
                      </a:stretch>
                    </p:blipFill>
                    <p:spPr bwMode="auto">
                      <a:xfrm>
                        <a:off x="138922" y="2091717"/>
                        <a:ext cx="3511803" cy="3109634"/>
                      </a:xfrm>
                      <a:prstGeom prst="rect">
                        <a:avLst/>
                      </a:prstGeom>
                      <a:noFill/>
                    </p:spPr>
                  </p:pic>
                </p:oleObj>
              </mc:Fallback>
            </mc:AlternateContent>
          </a:graphicData>
        </a:graphic>
      </p:graphicFrame>
      <p:sp>
        <p:nvSpPr>
          <p:cNvPr id="4" name="Rectangle 3"/>
          <p:cNvSpPr>
            <a:spLocks noChangeArrowheads="1"/>
          </p:cNvSpPr>
          <p:nvPr/>
        </p:nvSpPr>
        <p:spPr bwMode="auto">
          <a:xfrm>
            <a:off x="261889" y="411307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28"/>
          <p:cNvSpPr/>
          <p:nvPr/>
        </p:nvSpPr>
        <p:spPr>
          <a:xfrm>
            <a:off x="59450" y="1726440"/>
            <a:ext cx="1916759" cy="430887"/>
          </a:xfrm>
          <a:prstGeom prst="rect">
            <a:avLst/>
          </a:prstGeom>
          <a:noFill/>
        </p:spPr>
        <p:txBody>
          <a:bodyPr wrap="square">
            <a:spAutoFit/>
          </a:bodyPr>
          <a:lstStyle/>
          <a:p>
            <a:pPr lvl="1" algn="just"/>
            <a:r>
              <a:rPr lang="en-US" sz="2200" b="1" dirty="0" err="1" smtClean="0">
                <a:solidFill>
                  <a:srgbClr val="FFFF00"/>
                </a:solidFill>
                <a:latin typeface="Times New Roman" panose="02020603050405020304" pitchFamily="18" charset="0"/>
                <a:cs typeface="Times New Roman" panose="02020603050405020304" pitchFamily="18" charset="0"/>
              </a:rPr>
              <a:t>Trình</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bày</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sai</a:t>
            </a:r>
            <a:r>
              <a:rPr lang="en-US" sz="2200" b="1" dirty="0" smtClean="0">
                <a:solidFill>
                  <a:srgbClr val="FFFF00"/>
                </a:solidFill>
                <a:latin typeface="Times New Roman" panose="02020603050405020304" pitchFamily="18" charset="0"/>
                <a:cs typeface="Times New Roman" panose="02020603050405020304" pitchFamily="18" charset="0"/>
              </a:rPr>
              <a:t> </a:t>
            </a:r>
            <a:endParaRPr lang="en-US" sz="2200" b="1" dirty="0">
              <a:solidFill>
                <a:srgbClr val="FFFF00"/>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4312463" y="1588924"/>
            <a:ext cx="3978772" cy="839576"/>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94743" y="1548586"/>
            <a:ext cx="3696492" cy="461665"/>
          </a:xfrm>
          <a:prstGeom prst="rect">
            <a:avLst/>
          </a:prstGeom>
          <a:noFill/>
        </p:spPr>
        <p:txBody>
          <a:bodyPr wrap="square">
            <a:spAutoFit/>
          </a:bodyPr>
          <a:lstStyle/>
          <a:p>
            <a:r>
              <a:rPr lang="en-US" sz="2400" b="1" dirty="0" smtClean="0">
                <a:solidFill>
                  <a:srgbClr val="CC3300"/>
                </a:solidFill>
                <a:latin typeface="Times New Roman" panose="02020603050405020304" pitchFamily="18" charset="0"/>
                <a:ea typeface="Times New Roman" panose="02020603050405020304" pitchFamily="18" charset="0"/>
              </a:rPr>
              <a:t>Sai </a:t>
            </a:r>
            <a:r>
              <a:rPr lang="en-US" sz="2400" b="1" dirty="0" err="1" smtClean="0">
                <a:solidFill>
                  <a:srgbClr val="CC3300"/>
                </a:solidFill>
                <a:latin typeface="Times New Roman" panose="02020603050405020304" pitchFamily="18" charset="0"/>
                <a:ea typeface="Times New Roman" panose="02020603050405020304" pitchFamily="18" charset="0"/>
              </a:rPr>
              <a:t>lầm</a:t>
            </a:r>
            <a:r>
              <a:rPr lang="en-US" sz="2400" b="1" dirty="0" smtClean="0">
                <a:solidFill>
                  <a:srgbClr val="CC3300"/>
                </a:solidFill>
                <a:latin typeface="Times New Roman" panose="02020603050405020304" pitchFamily="18" charset="0"/>
                <a:ea typeface="Times New Roman" panose="02020603050405020304" pitchFamily="18" charset="0"/>
              </a:rPr>
              <a:t> HS hay </a:t>
            </a:r>
            <a:r>
              <a:rPr lang="en-US" sz="2400" b="1" dirty="0" err="1" smtClean="0">
                <a:solidFill>
                  <a:srgbClr val="CC3300"/>
                </a:solidFill>
                <a:latin typeface="Times New Roman" panose="02020603050405020304" pitchFamily="18" charset="0"/>
                <a:ea typeface="Times New Roman" panose="02020603050405020304" pitchFamily="18" charset="0"/>
              </a:rPr>
              <a:t>mắc</a:t>
            </a:r>
            <a:r>
              <a:rPr lang="en-US" sz="2400" b="1" dirty="0" smtClean="0">
                <a:solidFill>
                  <a:srgbClr val="CC3300"/>
                </a:solidFill>
                <a:latin typeface="Times New Roman" panose="02020603050405020304" pitchFamily="18" charset="0"/>
                <a:ea typeface="Times New Roman" panose="02020603050405020304" pitchFamily="18" charset="0"/>
              </a:rPr>
              <a:t>: </a:t>
            </a:r>
          </a:p>
        </p:txBody>
      </p:sp>
      <p:sp>
        <p:nvSpPr>
          <p:cNvPr id="34" name="Rectangle 33"/>
          <p:cNvSpPr/>
          <p:nvPr/>
        </p:nvSpPr>
        <p:spPr>
          <a:xfrm>
            <a:off x="4249786" y="1858762"/>
            <a:ext cx="4936385" cy="461665"/>
          </a:xfrm>
          <a:prstGeom prst="rect">
            <a:avLst/>
          </a:prstGeom>
        </p:spPr>
        <p:txBody>
          <a:bodyPr wrap="square">
            <a:spAutoFit/>
          </a:bodyPr>
          <a:lstStyle/>
          <a:p>
            <a:r>
              <a:rPr lang="en-US" sz="2400" dirty="0" smtClean="0">
                <a:solidFill>
                  <a:srgbClr val="0000CC"/>
                </a:solidFill>
                <a:latin typeface="Times New Roman" panose="02020603050405020304" pitchFamily="18" charset="0"/>
                <a:ea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rPr>
              <a:t>Dùng</a:t>
            </a:r>
            <a:r>
              <a:rPr lang="en-US" sz="2400" dirty="0" smtClean="0">
                <a:solidFill>
                  <a:srgbClr val="0000CC"/>
                </a:solidFill>
                <a:latin typeface="Times New Roman" panose="02020603050405020304" pitchFamily="18" charset="0"/>
                <a:ea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rPr>
              <a:t>dấu</a:t>
            </a:r>
            <a:r>
              <a:rPr lang="en-US" sz="2400" dirty="0" smtClean="0">
                <a:solidFill>
                  <a:srgbClr val="0000CC"/>
                </a:solidFill>
                <a:latin typeface="Times New Roman" panose="02020603050405020304" pitchFamily="18" charset="0"/>
                <a:ea typeface="Times New Roman" panose="02020603050405020304" pitchFamily="18" charset="0"/>
              </a:rPr>
              <a:t> “</a:t>
            </a:r>
            <a:r>
              <a:rPr lang="en-US" sz="2400" dirty="0" smtClean="0">
                <a:solidFill>
                  <a:srgbClr val="0000CC"/>
                </a:solidFill>
                <a:latin typeface="Times New Roman" panose="02020603050405020304" pitchFamily="18" charset="0"/>
                <a:ea typeface="Times New Roman" panose="02020603050405020304" pitchFamily="18" charset="0"/>
                <a:sym typeface="Wingdings" panose="05000000000000000000" pitchFamily="2" charset="2"/>
              </a:rPr>
              <a:t></a:t>
            </a:r>
            <a:r>
              <a:rPr lang="en-US" sz="2400" dirty="0" smtClean="0">
                <a:solidFill>
                  <a:srgbClr val="0000CC"/>
                </a:solidFill>
                <a:latin typeface="Times New Roman" panose="02020603050405020304" pitchFamily="18" charset="0"/>
                <a:ea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rPr>
              <a:t>không</a:t>
            </a:r>
            <a:r>
              <a:rPr lang="en-US" sz="2400" dirty="0" smtClean="0">
                <a:solidFill>
                  <a:srgbClr val="0000CC"/>
                </a:solidFill>
                <a:latin typeface="Times New Roman" panose="02020603050405020304" pitchFamily="18" charset="0"/>
                <a:ea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rPr>
              <a:t>đúng</a:t>
            </a:r>
            <a:r>
              <a:rPr lang="en-US" sz="2400" dirty="0" smtClean="0">
                <a:solidFill>
                  <a:srgbClr val="0000CC"/>
                </a:solidFill>
                <a:latin typeface="Times New Roman" panose="02020603050405020304" pitchFamily="18" charset="0"/>
                <a:ea typeface="Times New Roman" panose="02020603050405020304" pitchFamily="18" charset="0"/>
              </a:rPr>
              <a:t>. </a:t>
            </a:r>
          </a:p>
        </p:txBody>
      </p:sp>
      <p:sp>
        <p:nvSpPr>
          <p:cNvPr id="35" name="Rounded Rectangle 34"/>
          <p:cNvSpPr/>
          <p:nvPr/>
        </p:nvSpPr>
        <p:spPr>
          <a:xfrm>
            <a:off x="4116193" y="2626534"/>
            <a:ext cx="4667372" cy="1486543"/>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255283" y="2725536"/>
            <a:ext cx="4655138" cy="400110"/>
          </a:xfrm>
          <a:prstGeom prst="rect">
            <a:avLst/>
          </a:prstGeom>
          <a:noFill/>
        </p:spPr>
        <p:txBody>
          <a:bodyPr wrap="square">
            <a:spAutoFit/>
          </a:bodyPr>
          <a:lstStyle/>
          <a:p>
            <a:pPr lvl="1" algn="just"/>
            <a:r>
              <a:rPr lang="en-US" sz="2000" b="1" dirty="0" err="1" smtClean="0">
                <a:solidFill>
                  <a:srgbClr val="FF0000"/>
                </a:solidFill>
                <a:latin typeface="Times New Roman" panose="02020603050405020304" pitchFamily="18" charset="0"/>
                <a:cs typeface="Times New Roman" panose="02020603050405020304" pitchFamily="18" charset="0"/>
              </a:rPr>
              <a:t>Khắc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phục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Nhấn</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mạnh</a:t>
            </a:r>
            <a:r>
              <a:rPr lang="en-US" sz="2000" b="1" dirty="0" smtClean="0">
                <a:solidFill>
                  <a:srgbClr val="0000FF"/>
                </a:solidFill>
                <a:latin typeface="Times New Roman" panose="02020603050405020304" pitchFamily="18" charset="0"/>
                <a:cs typeface="Times New Roman" panose="02020603050405020304" pitchFamily="18" charset="0"/>
              </a:rPr>
              <a:t>:</a:t>
            </a:r>
          </a:p>
        </p:txBody>
      </p:sp>
      <p:sp>
        <p:nvSpPr>
          <p:cNvPr id="37" name="Rectangle 36"/>
          <p:cNvSpPr/>
          <p:nvPr/>
        </p:nvSpPr>
        <p:spPr>
          <a:xfrm>
            <a:off x="4116192" y="3024064"/>
            <a:ext cx="4627721" cy="1015663"/>
          </a:xfrm>
          <a:prstGeom prst="rect">
            <a:avLst/>
          </a:prstGeom>
          <a:noFill/>
        </p:spPr>
        <p:txBody>
          <a:bodyPr wrap="square">
            <a:spAutoFit/>
          </a:bodyPr>
          <a:lstStyle/>
          <a:p>
            <a:pPr lvl="1" algn="just"/>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Dấu</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dùng</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bài</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biến</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đổi</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phương</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trình</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phương</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trình</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đẳng</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và</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đẳng</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000" dirty="0" smtClean="0">
                <a:solidFill>
                  <a:schemeClr val="accent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0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9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2" grpId="0"/>
      <p:bldP spid="34" grpId="0"/>
      <p:bldP spid="35" grpId="0" animBg="1"/>
      <p:bldP spid="36"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7260" y="713876"/>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p:nvPr/>
        </p:nvPicPr>
        <p:blipFill rotWithShape="1">
          <a:blip r:embed="rId3"/>
          <a:srcRect l="41010" t="32097" r="38376" b="38698"/>
          <a:stretch/>
        </p:blipFill>
        <p:spPr bwMode="auto">
          <a:xfrm>
            <a:off x="59450" y="7974"/>
            <a:ext cx="763763" cy="590071"/>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52269" y="713876"/>
            <a:ext cx="3166858"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Cho 2 biểu thức: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nvGraphicFramePr>
        <p:xfrm>
          <a:off x="2151989" y="764974"/>
          <a:ext cx="1285875" cy="571500"/>
        </p:xfrm>
        <a:graphic>
          <a:graphicData uri="http://schemas.openxmlformats.org/presentationml/2006/ole">
            <mc:AlternateContent xmlns:mc="http://schemas.openxmlformats.org/markup-compatibility/2006">
              <mc:Choice xmlns:v="urn:schemas-microsoft-com:vml" Requires="v">
                <p:oleObj spid="_x0000_s8224" name="Equation" r:id="rId4" imgW="1117440" imgH="571320" progId="Equation.DSMT4">
                  <p:embed/>
                </p:oleObj>
              </mc:Choice>
              <mc:Fallback>
                <p:oleObj name="Equation" r:id="rId4" imgW="1117440" imgH="571320" progId="Equation.DSMT4">
                  <p:embed/>
                  <p:pic>
                    <p:nvPicPr>
                      <p:cNvPr id="0" name=""/>
                      <p:cNvPicPr>
                        <a:picLocks noChangeAspect="1" noChangeArrowheads="1"/>
                      </p:cNvPicPr>
                      <p:nvPr/>
                    </p:nvPicPr>
                    <p:blipFill>
                      <a:blip r:embed="rId5"/>
                      <a:srcRect/>
                      <a:stretch>
                        <a:fillRect/>
                      </a:stretch>
                    </p:blipFill>
                    <p:spPr bwMode="auto">
                      <a:xfrm>
                        <a:off x="2151989" y="764974"/>
                        <a:ext cx="1285875" cy="571500"/>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3807647" y="785468"/>
          <a:ext cx="2338387" cy="571500"/>
        </p:xfrm>
        <a:graphic>
          <a:graphicData uri="http://schemas.openxmlformats.org/presentationml/2006/ole">
            <mc:AlternateContent xmlns:mc="http://schemas.openxmlformats.org/markup-compatibility/2006">
              <mc:Choice xmlns:v="urn:schemas-microsoft-com:vml" Requires="v">
                <p:oleObj spid="_x0000_s8225" name="Equation" r:id="rId6" imgW="1930320" imgH="571320" progId="Equation.DSMT4">
                  <p:embed/>
                </p:oleObj>
              </mc:Choice>
              <mc:Fallback>
                <p:oleObj name="Equation" r:id="rId6" imgW="1930320" imgH="571320" progId="Equation.DSMT4">
                  <p:embed/>
                  <p:pic>
                    <p:nvPicPr>
                      <p:cNvPr id="0" name=""/>
                      <p:cNvPicPr>
                        <a:picLocks noChangeAspect="1" noChangeArrowheads="1"/>
                      </p:cNvPicPr>
                      <p:nvPr/>
                    </p:nvPicPr>
                    <p:blipFill>
                      <a:blip r:embed="rId7"/>
                      <a:srcRect/>
                      <a:stretch>
                        <a:fillRect/>
                      </a:stretch>
                    </p:blipFill>
                    <p:spPr bwMode="auto">
                      <a:xfrm>
                        <a:off x="3807647" y="785468"/>
                        <a:ext cx="2338387" cy="571500"/>
                      </a:xfrm>
                      <a:prstGeom prst="rect">
                        <a:avLst/>
                      </a:prstGeom>
                      <a:noFill/>
                    </p:spPr>
                  </p:pic>
                </p:oleObj>
              </mc:Fallback>
            </mc:AlternateContent>
          </a:graphicData>
        </a:graphic>
      </p:graphicFrame>
      <p:sp>
        <p:nvSpPr>
          <p:cNvPr id="24" name="Rectangle 23"/>
          <p:cNvSpPr/>
          <p:nvPr/>
        </p:nvSpPr>
        <p:spPr>
          <a:xfrm>
            <a:off x="3033703" y="782460"/>
            <a:ext cx="3089429" cy="461665"/>
          </a:xfrm>
          <a:prstGeom prst="rect">
            <a:avLst/>
          </a:prstGeom>
        </p:spPr>
        <p:txBody>
          <a:bodyPr wrap="square">
            <a:spAutoFit/>
          </a:bodyPr>
          <a:lstStyle/>
          <a:p>
            <a:pPr indent="360680"/>
            <a:r>
              <a:rPr lang="pt-BR" sz="2400" dirty="0" smtClean="0">
                <a:solidFill>
                  <a:srgbClr val="0000FF"/>
                </a:solidFill>
                <a:latin typeface="Times New Roman" panose="02020603050405020304" pitchFamily="18" charset="0"/>
                <a:cs typeface="Times New Roman" panose="02020603050405020304" pitchFamily="18" charset="0"/>
              </a:rPr>
              <a:t>và</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Rectangle 9"/>
          <p:cNvSpPr>
            <a:spLocks noChangeArrowheads="1"/>
          </p:cNvSpPr>
          <p:nvPr/>
        </p:nvSpPr>
        <p:spPr bwMode="auto">
          <a:xfrm>
            <a:off x="6034641" y="819891"/>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1" name="Rectangle 30"/>
          <p:cNvSpPr/>
          <p:nvPr/>
        </p:nvSpPr>
        <p:spPr>
          <a:xfrm>
            <a:off x="0" y="1291371"/>
            <a:ext cx="4238661" cy="461665"/>
          </a:xfrm>
          <a:prstGeom prst="rect">
            <a:avLst/>
          </a:prstGeom>
        </p:spPr>
        <p:txBody>
          <a:bodyPr wrap="none">
            <a:spAutoFit/>
          </a:bodyPr>
          <a:lstStyle/>
          <a:p>
            <a:pPr lvl="0">
              <a:defRPr/>
            </a:pPr>
            <a:r>
              <a:rPr lang="pt-BR" sz="2400" b="1" dirty="0" smtClean="0">
                <a:solidFill>
                  <a:srgbClr val="CC00FF"/>
                </a:solidFill>
                <a:latin typeface="Times New Roman" panose="02020603050405020304" pitchFamily="18" charset="0"/>
                <a:cs typeface="Times New Roman" panose="02020603050405020304" pitchFamily="18" charset="0"/>
              </a:rPr>
              <a:t>3) Rút gọn biểu thức P = B : A </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5" name="Object 34"/>
          <p:cNvGraphicFramePr>
            <a:graphicFrameLocks noChangeAspect="1"/>
          </p:cNvGraphicFramePr>
          <p:nvPr>
            <p:extLst/>
          </p:nvPr>
        </p:nvGraphicFramePr>
        <p:xfrm>
          <a:off x="99379" y="1782804"/>
          <a:ext cx="4333531" cy="611065"/>
        </p:xfrm>
        <a:graphic>
          <a:graphicData uri="http://schemas.openxmlformats.org/presentationml/2006/ole">
            <mc:AlternateContent xmlns:mc="http://schemas.openxmlformats.org/markup-compatibility/2006">
              <mc:Choice xmlns:v="urn:schemas-microsoft-com:vml" Requires="v">
                <p:oleObj spid="_x0000_s8226" name="Equation" r:id="rId8" imgW="3873240" imgH="634680" progId="Equation.DSMT4">
                  <p:embed/>
                </p:oleObj>
              </mc:Choice>
              <mc:Fallback>
                <p:oleObj name="Equation" r:id="rId8" imgW="3873240" imgH="634680" progId="Equation.DSMT4">
                  <p:embed/>
                  <p:pic>
                    <p:nvPicPr>
                      <p:cNvPr id="0" name=""/>
                      <p:cNvPicPr>
                        <a:picLocks noChangeAspect="1" noChangeArrowheads="1"/>
                      </p:cNvPicPr>
                      <p:nvPr/>
                    </p:nvPicPr>
                    <p:blipFill>
                      <a:blip r:embed="rId9"/>
                      <a:srcRect/>
                      <a:stretch>
                        <a:fillRect/>
                      </a:stretch>
                    </p:blipFill>
                    <p:spPr bwMode="auto">
                      <a:xfrm>
                        <a:off x="99379" y="1782804"/>
                        <a:ext cx="4333531" cy="611065"/>
                      </a:xfrm>
                      <a:prstGeom prst="rect">
                        <a:avLst/>
                      </a:prstGeom>
                      <a:noFill/>
                    </p:spPr>
                  </p:pic>
                </p:oleObj>
              </mc:Fallback>
            </mc:AlternateContent>
          </a:graphicData>
        </a:graphic>
      </p:graphicFrame>
      <p:graphicFrame>
        <p:nvGraphicFramePr>
          <p:cNvPr id="43" name="Object 42"/>
          <p:cNvGraphicFramePr>
            <a:graphicFrameLocks noChangeAspect="1"/>
          </p:cNvGraphicFramePr>
          <p:nvPr>
            <p:extLst/>
          </p:nvPr>
        </p:nvGraphicFramePr>
        <p:xfrm>
          <a:off x="109585" y="2341973"/>
          <a:ext cx="3360738" cy="1484313"/>
        </p:xfrm>
        <a:graphic>
          <a:graphicData uri="http://schemas.openxmlformats.org/presentationml/2006/ole">
            <mc:AlternateContent xmlns:mc="http://schemas.openxmlformats.org/markup-compatibility/2006">
              <mc:Choice xmlns:v="urn:schemas-microsoft-com:vml" Requires="v">
                <p:oleObj spid="_x0000_s8227" name="Equation" r:id="rId10" imgW="3187440" imgH="1562040" progId="Equation.DSMT4">
                  <p:embed/>
                </p:oleObj>
              </mc:Choice>
              <mc:Fallback>
                <p:oleObj name="Equation" r:id="rId10" imgW="3187440" imgH="1562040" progId="Equation.DSMT4">
                  <p:embed/>
                  <p:pic>
                    <p:nvPicPr>
                      <p:cNvPr id="0" name=""/>
                      <p:cNvPicPr>
                        <a:picLocks noChangeAspect="1" noChangeArrowheads="1"/>
                      </p:cNvPicPr>
                      <p:nvPr/>
                    </p:nvPicPr>
                    <p:blipFill>
                      <a:blip r:embed="rId11"/>
                      <a:srcRect/>
                      <a:stretch>
                        <a:fillRect/>
                      </a:stretch>
                    </p:blipFill>
                    <p:spPr bwMode="auto">
                      <a:xfrm>
                        <a:off x="109585" y="2341973"/>
                        <a:ext cx="3360738" cy="1484313"/>
                      </a:xfrm>
                      <a:prstGeom prst="rect">
                        <a:avLst/>
                      </a:prstGeom>
                      <a:noFill/>
                    </p:spPr>
                  </p:pic>
                </p:oleObj>
              </mc:Fallback>
            </mc:AlternateContent>
          </a:graphicData>
        </a:graphic>
      </p:graphicFrame>
      <p:graphicFrame>
        <p:nvGraphicFramePr>
          <p:cNvPr id="58" name="Object 57"/>
          <p:cNvGraphicFramePr>
            <a:graphicFrameLocks noChangeAspect="1"/>
          </p:cNvGraphicFramePr>
          <p:nvPr>
            <p:extLst/>
          </p:nvPr>
        </p:nvGraphicFramePr>
        <p:xfrm>
          <a:off x="99379" y="3901223"/>
          <a:ext cx="1155700" cy="571500"/>
        </p:xfrm>
        <a:graphic>
          <a:graphicData uri="http://schemas.openxmlformats.org/presentationml/2006/ole">
            <mc:AlternateContent xmlns:mc="http://schemas.openxmlformats.org/markup-compatibility/2006">
              <mc:Choice xmlns:v="urn:schemas-microsoft-com:vml" Requires="v">
                <p:oleObj spid="_x0000_s8228" name="Equation" r:id="rId12" imgW="1155600" imgH="571320" progId="Equation.DSMT4">
                  <p:embed/>
                </p:oleObj>
              </mc:Choice>
              <mc:Fallback>
                <p:oleObj name="Equation" r:id="rId12" imgW="1155600" imgH="571320" progId="Equation.DSMT4">
                  <p:embed/>
                  <p:pic>
                    <p:nvPicPr>
                      <p:cNvPr id="0" name=""/>
                      <p:cNvPicPr>
                        <a:picLocks noChangeAspect="1" noChangeArrowheads="1"/>
                      </p:cNvPicPr>
                      <p:nvPr/>
                    </p:nvPicPr>
                    <p:blipFill>
                      <a:blip r:embed="rId13"/>
                      <a:srcRect/>
                      <a:stretch>
                        <a:fillRect/>
                      </a:stretch>
                    </p:blipFill>
                    <p:spPr bwMode="auto">
                      <a:xfrm>
                        <a:off x="99379" y="3901223"/>
                        <a:ext cx="1155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6"/>
          <p:cNvSpPr>
            <a:spLocks noChangeArrowheads="1"/>
          </p:cNvSpPr>
          <p:nvPr/>
        </p:nvSpPr>
        <p:spPr bwMode="auto">
          <a:xfrm>
            <a:off x="59450" y="23245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ounded Rectangle 25"/>
          <p:cNvSpPr/>
          <p:nvPr/>
        </p:nvSpPr>
        <p:spPr>
          <a:xfrm>
            <a:off x="4853094" y="1570494"/>
            <a:ext cx="4236356" cy="2330729"/>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64906" y="1587890"/>
            <a:ext cx="1916538" cy="400110"/>
          </a:xfrm>
          <a:prstGeom prst="rect">
            <a:avLst/>
          </a:prstGeom>
          <a:noFill/>
        </p:spPr>
        <p:txBody>
          <a:bodyPr wrap="square">
            <a:spAutoFit/>
          </a:bodyPr>
          <a:lstStyle/>
          <a:p>
            <a:pPr lvl="1" algn="just"/>
            <a:r>
              <a:rPr lang="en-US" sz="2000" b="1" dirty="0" err="1" smtClean="0">
                <a:solidFill>
                  <a:srgbClr val="FF0000"/>
                </a:solidFill>
                <a:latin typeface="Times New Roman" panose="02020603050405020304" pitchFamily="18" charset="0"/>
                <a:cs typeface="Times New Roman" panose="02020603050405020304" pitchFamily="18" charset="0"/>
              </a:rPr>
              <a:t>Chú</a:t>
            </a:r>
            <a:r>
              <a:rPr lang="en-US" sz="2000" b="1" dirty="0" smtClean="0">
                <a:solidFill>
                  <a:srgbClr val="FF0000"/>
                </a:solidFill>
                <a:latin typeface="Times New Roman" panose="02020603050405020304" pitchFamily="18" charset="0"/>
                <a:cs typeface="Times New Roman" panose="02020603050405020304" pitchFamily="18" charset="0"/>
              </a:rPr>
              <a:t> ý:</a:t>
            </a:r>
            <a:endParaRPr lang="en-US" sz="2000" b="1" dirty="0" smtClean="0">
              <a:solidFill>
                <a:srgbClr val="0000CC"/>
              </a:solidFill>
              <a:latin typeface="Times New Roman" panose="02020603050405020304" pitchFamily="18" charset="0"/>
              <a:cs typeface="Times New Roman" panose="02020603050405020304" pitchFamily="18" charset="0"/>
            </a:endParaRPr>
          </a:p>
        </p:txBody>
      </p:sp>
      <p:sp>
        <p:nvSpPr>
          <p:cNvPr id="30" name="Rectangle 9"/>
          <p:cNvSpPr>
            <a:spLocks noChangeArrowheads="1"/>
          </p:cNvSpPr>
          <p:nvPr/>
        </p:nvSpPr>
        <p:spPr bwMode="auto">
          <a:xfrm>
            <a:off x="1174556" y="3901223"/>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2" name="Rectangle 31"/>
          <p:cNvSpPr/>
          <p:nvPr/>
        </p:nvSpPr>
        <p:spPr>
          <a:xfrm>
            <a:off x="4895115" y="1929668"/>
            <a:ext cx="4166066" cy="1785104"/>
          </a:xfrm>
          <a:prstGeom prst="rect">
            <a:avLst/>
          </a:prstGeom>
        </p:spPr>
        <p:txBody>
          <a:bodyPr wrap="square">
            <a:spAutoFit/>
          </a:bodyPr>
          <a:lstStyle/>
          <a:p>
            <a:pPr algn="just"/>
            <a:r>
              <a:rPr lang="en-US" sz="2200" dirty="0" err="1" smtClean="0">
                <a:solidFill>
                  <a:srgbClr val="0000FF"/>
                </a:solidFill>
                <a:latin typeface="Times New Roman" panose="02020603050405020304" pitchFamily="18" charset="0"/>
                <a:cs typeface="Times New Roman" panose="02020603050405020304" pitchFamily="18" charset="0"/>
              </a:rPr>
              <a:t>Với</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tất</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cả</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các</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câu</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hỏi</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liên</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quan</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đến</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giá</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trị</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của</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biểu</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thức</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đều</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phải</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chú</a:t>
            </a:r>
            <a:r>
              <a:rPr lang="en-US" sz="2200" dirty="0" smtClean="0">
                <a:solidFill>
                  <a:srgbClr val="0000FF"/>
                </a:solidFill>
                <a:latin typeface="Times New Roman" panose="02020603050405020304" pitchFamily="18" charset="0"/>
                <a:cs typeface="Times New Roman" panose="02020603050405020304" pitchFamily="18" charset="0"/>
              </a:rPr>
              <a:t> ý </a:t>
            </a:r>
            <a:r>
              <a:rPr lang="en-US" sz="2200" dirty="0" err="1" smtClean="0">
                <a:solidFill>
                  <a:srgbClr val="0000FF"/>
                </a:solidFill>
                <a:latin typeface="Times New Roman" panose="02020603050405020304" pitchFamily="18" charset="0"/>
                <a:cs typeface="Times New Roman" panose="02020603050405020304" pitchFamily="18" charset="0"/>
              </a:rPr>
              <a:t>đến</a:t>
            </a:r>
            <a:r>
              <a:rPr lang="en-US" sz="2200" dirty="0" smtClean="0">
                <a:solidFill>
                  <a:srgbClr val="0000FF"/>
                </a:solidFill>
                <a:latin typeface="Times New Roman" panose="02020603050405020304" pitchFamily="18" charset="0"/>
                <a:cs typeface="Times New Roman" panose="02020603050405020304" pitchFamily="18" charset="0"/>
              </a:rPr>
              <a:t> ĐKXĐ </a:t>
            </a:r>
            <a:r>
              <a:rPr lang="en-US" sz="2200" dirty="0" err="1" smtClean="0">
                <a:solidFill>
                  <a:srgbClr val="0000FF"/>
                </a:solidFill>
                <a:latin typeface="Times New Roman" panose="02020603050405020304" pitchFamily="18" charset="0"/>
                <a:cs typeface="Times New Roman" panose="02020603050405020304" pitchFamily="18" charset="0"/>
              </a:rPr>
              <a:t>của</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nó</a:t>
            </a:r>
            <a:r>
              <a:rPr lang="en-US" sz="2200" dirty="0" smtClean="0">
                <a:solidFill>
                  <a:srgbClr val="0000FF"/>
                </a:solidFill>
                <a:latin typeface="Times New Roman" panose="02020603050405020304" pitchFamily="18" charset="0"/>
                <a:cs typeface="Times New Roman" panose="02020603050405020304" pitchFamily="18" charset="0"/>
              </a:rPr>
              <a:t>. </a:t>
            </a:r>
          </a:p>
          <a:p>
            <a:pPr algn="just"/>
            <a:r>
              <a:rPr lang="en-US" sz="2200" dirty="0" err="1" smtClean="0">
                <a:solidFill>
                  <a:srgbClr val="0000FF"/>
                </a:solidFill>
                <a:latin typeface="Times New Roman" panose="02020603050405020304" pitchFamily="18" charset="0"/>
                <a:cs typeface="Times New Roman" panose="02020603050405020304" pitchFamily="18" charset="0"/>
              </a:rPr>
              <a:t>Chính</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vì</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vậy</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rèn</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luôn</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có</a:t>
            </a:r>
            <a:r>
              <a:rPr lang="en-US" sz="2200" dirty="0" smtClean="0">
                <a:solidFill>
                  <a:srgbClr val="0000FF"/>
                </a:solidFill>
                <a:latin typeface="Times New Roman" panose="02020603050405020304" pitchFamily="18" charset="0"/>
                <a:cs typeface="Times New Roman" panose="02020603050405020304" pitchFamily="18" charset="0"/>
              </a:rPr>
              <a:t> ý </a:t>
            </a:r>
            <a:r>
              <a:rPr lang="en-US" sz="2200" dirty="0" err="1" smtClean="0">
                <a:solidFill>
                  <a:srgbClr val="0000FF"/>
                </a:solidFill>
                <a:latin typeface="Times New Roman" panose="02020603050405020304" pitchFamily="18" charset="0"/>
                <a:cs typeface="Times New Roman" panose="02020603050405020304" pitchFamily="18" charset="0"/>
              </a:rPr>
              <a:t>thức</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tìm</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và</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chú</a:t>
            </a:r>
            <a:r>
              <a:rPr lang="en-US" sz="2200" dirty="0" smtClean="0">
                <a:solidFill>
                  <a:srgbClr val="0000FF"/>
                </a:solidFill>
                <a:latin typeface="Times New Roman" panose="02020603050405020304" pitchFamily="18" charset="0"/>
                <a:cs typeface="Times New Roman" panose="02020603050405020304" pitchFamily="18" charset="0"/>
              </a:rPr>
              <a:t> ý ĐKXĐ </a:t>
            </a:r>
            <a:r>
              <a:rPr lang="en-US" sz="2200" dirty="0" err="1" smtClean="0">
                <a:solidFill>
                  <a:srgbClr val="0000FF"/>
                </a:solidFill>
                <a:latin typeface="Times New Roman" panose="02020603050405020304" pitchFamily="18" charset="0"/>
                <a:cs typeface="Times New Roman" panose="02020603050405020304" pitchFamily="18" charset="0"/>
              </a:rPr>
              <a:t>của</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biểu</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dirty="0" err="1" smtClean="0">
                <a:solidFill>
                  <a:srgbClr val="0000FF"/>
                </a:solidFill>
                <a:latin typeface="Times New Roman" panose="02020603050405020304" pitchFamily="18" charset="0"/>
                <a:cs typeface="Times New Roman" panose="02020603050405020304" pitchFamily="18" charset="0"/>
              </a:rPr>
              <a:t>thức</a:t>
            </a:r>
            <a:r>
              <a:rPr lang="en-US" sz="22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20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0"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34799"/>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9" name="Picture 18"/>
          <p:cNvPicPr/>
          <p:nvPr/>
        </p:nvPicPr>
        <p:blipFill rotWithShape="1">
          <a:blip r:embed="rId3"/>
          <a:srcRect l="41010" t="32097" r="38376" b="38698"/>
          <a:stretch/>
        </p:blipFill>
        <p:spPr bwMode="auto">
          <a:xfrm>
            <a:off x="68752" y="33355"/>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1316928"/>
            <a:ext cx="3748142" cy="461665"/>
          </a:xfrm>
          <a:prstGeom prst="rect">
            <a:avLst/>
          </a:prstGeom>
        </p:spPr>
        <p:txBody>
          <a:bodyPr wrap="none">
            <a:spAutoFit/>
          </a:bodyPr>
          <a:lstStyle/>
          <a:p>
            <a:pPr lvl="0">
              <a:defRPr/>
            </a:pPr>
            <a:r>
              <a:rPr lang="pt-BR" sz="2400" b="1" dirty="0" smtClean="0">
                <a:solidFill>
                  <a:srgbClr val="CC00FF"/>
                </a:solidFill>
                <a:latin typeface="Times New Roman" panose="02020603050405020304" pitchFamily="18" charset="0"/>
                <a:cs typeface="Times New Roman" panose="02020603050405020304" pitchFamily="18" charset="0"/>
              </a:rPr>
              <a:t>4) Tìm giá trị của x sao cho</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45364" y="779958"/>
          <a:ext cx="1155700" cy="572235"/>
        </p:xfrm>
        <a:graphic>
          <a:graphicData uri="http://schemas.openxmlformats.org/presentationml/2006/ole">
            <mc:AlternateContent xmlns:mc="http://schemas.openxmlformats.org/markup-compatibility/2006">
              <mc:Choice xmlns:v="urn:schemas-microsoft-com:vml" Requires="v">
                <p:oleObj spid="_x0000_s9242"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45364" y="779958"/>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1385" y="771842"/>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34" name="Object 33"/>
          <p:cNvGraphicFramePr>
            <a:graphicFrameLocks noChangeAspect="1"/>
          </p:cNvGraphicFramePr>
          <p:nvPr>
            <p:extLst/>
          </p:nvPr>
        </p:nvGraphicFramePr>
        <p:xfrm>
          <a:off x="3670300" y="1344613"/>
          <a:ext cx="635000" cy="546100"/>
        </p:xfrm>
        <a:graphic>
          <a:graphicData uri="http://schemas.openxmlformats.org/presentationml/2006/ole">
            <mc:AlternateContent xmlns:mc="http://schemas.openxmlformats.org/markup-compatibility/2006">
              <mc:Choice xmlns:v="urn:schemas-microsoft-com:vml" Requires="v">
                <p:oleObj spid="_x0000_s9243" name="Equation" r:id="rId6" imgW="634680" imgH="545760" progId="Equation.DSMT4">
                  <p:embed/>
                </p:oleObj>
              </mc:Choice>
              <mc:Fallback>
                <p:oleObj name="Equation" r:id="rId6" imgW="634680" imgH="545760" progId="Equation.DSMT4">
                  <p:embed/>
                  <p:pic>
                    <p:nvPicPr>
                      <p:cNvPr id="0" name=""/>
                      <p:cNvPicPr>
                        <a:picLocks noChangeAspect="1" noChangeArrowheads="1"/>
                      </p:cNvPicPr>
                      <p:nvPr/>
                    </p:nvPicPr>
                    <p:blipFill>
                      <a:blip r:embed="rId7"/>
                      <a:srcRect/>
                      <a:stretch>
                        <a:fillRect/>
                      </a:stretch>
                    </p:blipFill>
                    <p:spPr bwMode="auto">
                      <a:xfrm>
                        <a:off x="3670300" y="1344613"/>
                        <a:ext cx="635000" cy="546100"/>
                      </a:xfrm>
                      <a:prstGeom prst="rect">
                        <a:avLst/>
                      </a:prstGeom>
                      <a:noFill/>
                      <a:extLst/>
                    </p:spPr>
                  </p:pic>
                </p:oleObj>
              </mc:Fallback>
            </mc:AlternateContent>
          </a:graphicData>
        </a:graphic>
      </p:graphicFrame>
      <p:sp>
        <p:nvSpPr>
          <p:cNvPr id="2" name="Rectangle 5"/>
          <p:cNvSpPr>
            <a:spLocks noChangeArrowheads="1"/>
          </p:cNvSpPr>
          <p:nvPr/>
        </p:nvSpPr>
        <p:spPr bwMode="auto">
          <a:xfrm>
            <a:off x="6418" y="673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nvPr>
        </p:nvGraphicFramePr>
        <p:xfrm>
          <a:off x="653941" y="2902458"/>
          <a:ext cx="749300" cy="558800"/>
        </p:xfrm>
        <a:graphic>
          <a:graphicData uri="http://schemas.openxmlformats.org/presentationml/2006/ole">
            <mc:AlternateContent xmlns:mc="http://schemas.openxmlformats.org/markup-compatibility/2006">
              <mc:Choice xmlns:v="urn:schemas-microsoft-com:vml" Requires="v">
                <p:oleObj spid="_x0000_s9244" name="Equation" r:id="rId8" imgW="749160" imgH="558720" progId="Equation.DSMT4">
                  <p:embed/>
                </p:oleObj>
              </mc:Choice>
              <mc:Fallback>
                <p:oleObj name="Equation" r:id="rId8" imgW="749160" imgH="558720" progId="Equation.DSMT4">
                  <p:embed/>
                  <p:pic>
                    <p:nvPicPr>
                      <p:cNvPr id="0" name=""/>
                      <p:cNvPicPr>
                        <a:picLocks noChangeAspect="1" noChangeArrowheads="1"/>
                      </p:cNvPicPr>
                      <p:nvPr/>
                    </p:nvPicPr>
                    <p:blipFill>
                      <a:blip r:embed="rId9"/>
                      <a:srcRect/>
                      <a:stretch>
                        <a:fillRect/>
                      </a:stretch>
                    </p:blipFill>
                    <p:spPr bwMode="auto">
                      <a:xfrm>
                        <a:off x="653941" y="2902458"/>
                        <a:ext cx="7493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nvPr>
        </p:nvGraphicFramePr>
        <p:xfrm>
          <a:off x="233363" y="1743075"/>
          <a:ext cx="2057400" cy="647700"/>
        </p:xfrm>
        <a:graphic>
          <a:graphicData uri="http://schemas.openxmlformats.org/presentationml/2006/ole">
            <mc:AlternateContent xmlns:mc="http://schemas.openxmlformats.org/markup-compatibility/2006">
              <mc:Choice xmlns:v="urn:schemas-microsoft-com:vml" Requires="v">
                <p:oleObj spid="_x0000_s9245" name="Equation" r:id="rId10" imgW="2057400" imgH="647640" progId="Equation.DSMT4">
                  <p:embed/>
                </p:oleObj>
              </mc:Choice>
              <mc:Fallback>
                <p:oleObj name="Equation" r:id="rId10" imgW="2057400" imgH="647640" progId="Equation.DSMT4">
                  <p:embed/>
                  <p:pic>
                    <p:nvPicPr>
                      <p:cNvPr id="0" name=""/>
                      <p:cNvPicPr>
                        <a:picLocks noChangeAspect="1" noChangeArrowheads="1"/>
                      </p:cNvPicPr>
                      <p:nvPr/>
                    </p:nvPicPr>
                    <p:blipFill>
                      <a:blip r:embed="rId11"/>
                      <a:srcRect/>
                      <a:stretch>
                        <a:fillRect/>
                      </a:stretch>
                    </p:blipFill>
                    <p:spPr bwMode="auto">
                      <a:xfrm>
                        <a:off x="233363" y="1743075"/>
                        <a:ext cx="2057400" cy="647700"/>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3"/>
              <p:cNvSpPr/>
              <p:nvPr/>
            </p:nvSpPr>
            <p:spPr>
              <a:xfrm>
                <a:off x="82460" y="2295753"/>
                <a:ext cx="2019977" cy="728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a:latin typeface="Cambria Math" panose="02040503050406030204" pitchFamily="18" charset="0"/>
                        </a:rPr>
                        <m:t>⇒...⇔</m:t>
                      </m:r>
                      <m:r>
                        <a:rPr lang="en-US" sz="2200" i="1">
                          <a:latin typeface="Cambria Math" panose="02040503050406030204" pitchFamily="18" charset="0"/>
                        </a:rPr>
                        <m:t>𝑥</m:t>
                      </m:r>
                      <m:r>
                        <a:rPr lang="en-US" sz="2200">
                          <a:latin typeface="Cambria Math" panose="02040503050406030204" pitchFamily="18" charset="0"/>
                        </a:rPr>
                        <m:t>=</m:t>
                      </m:r>
                      <m:f>
                        <m:fPr>
                          <m:ctrlPr>
                            <a:rPr lang="en-US" sz="2200" i="1">
                              <a:latin typeface="Cambria Math" panose="02040503050406030204" pitchFamily="18" charset="0"/>
                            </a:rPr>
                          </m:ctrlPr>
                        </m:fPr>
                        <m:num>
                          <m:r>
                            <a:rPr lang="en-US" sz="2200">
                              <a:latin typeface="Cambria Math" panose="02040503050406030204" pitchFamily="18" charset="0"/>
                            </a:rPr>
                            <m:t>9</m:t>
                          </m:r>
                        </m:num>
                        <m:den>
                          <m:r>
                            <a:rPr lang="en-US" sz="2200">
                              <a:latin typeface="Cambria Math" panose="02040503050406030204" pitchFamily="18" charset="0"/>
                            </a:rPr>
                            <m:t>25</m:t>
                          </m:r>
                        </m:den>
                      </m:f>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2460" y="2295753"/>
                <a:ext cx="2019977" cy="728405"/>
              </a:xfrm>
              <a:prstGeom prst="rect">
                <a:avLst/>
              </a:prstGeom>
              <a:blipFill rotWithShape="0">
                <a:blip r:embed="rId12"/>
                <a:stretch>
                  <a:fillRect/>
                </a:stretch>
              </a:blipFill>
            </p:spPr>
            <p:txBody>
              <a:bodyPr/>
              <a:lstStyle/>
              <a:p>
                <a:r>
                  <a:rPr lang="en-US">
                    <a:noFill/>
                  </a:rPr>
                  <a:t> </a:t>
                </a:r>
              </a:p>
            </p:txBody>
          </p:sp>
        </mc:Fallback>
      </mc:AlternateContent>
      <p:sp>
        <p:nvSpPr>
          <p:cNvPr id="15" name="Rectangle 9"/>
          <p:cNvSpPr>
            <a:spLocks noChangeArrowheads="1"/>
          </p:cNvSpPr>
          <p:nvPr/>
        </p:nvSpPr>
        <p:spPr bwMode="auto">
          <a:xfrm>
            <a:off x="2276907" y="1811337"/>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16" name="Rectangle 9"/>
          <p:cNvSpPr>
            <a:spLocks noChangeArrowheads="1"/>
          </p:cNvSpPr>
          <p:nvPr/>
        </p:nvSpPr>
        <p:spPr bwMode="auto">
          <a:xfrm>
            <a:off x="1953912" y="2446275"/>
            <a:ext cx="10983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4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tmđk</a:t>
            </a:r>
            <a:r>
              <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4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17" name="Rectangle 9"/>
          <p:cNvSpPr>
            <a:spLocks noChangeArrowheads="1"/>
          </p:cNvSpPr>
          <p:nvPr/>
        </p:nvSpPr>
        <p:spPr bwMode="auto">
          <a:xfrm>
            <a:off x="6418" y="2877892"/>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Vậy</a:t>
            </a:r>
            <a:endPar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25" name="Rounded Rectangle 24"/>
          <p:cNvSpPr/>
          <p:nvPr/>
        </p:nvSpPr>
        <p:spPr>
          <a:xfrm>
            <a:off x="5473652" y="879857"/>
            <a:ext cx="3590542" cy="1378950"/>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11736" y="949942"/>
            <a:ext cx="3696492" cy="461665"/>
          </a:xfrm>
          <a:prstGeom prst="rect">
            <a:avLst/>
          </a:prstGeom>
          <a:noFill/>
        </p:spPr>
        <p:txBody>
          <a:bodyPr wrap="square">
            <a:spAutoFit/>
          </a:bodyPr>
          <a:lstStyle/>
          <a:p>
            <a:r>
              <a:rPr lang="en-US" sz="2400" b="1" dirty="0" smtClean="0">
                <a:solidFill>
                  <a:srgbClr val="CC3300"/>
                </a:solidFill>
                <a:latin typeface="Times New Roman" panose="02020603050405020304" pitchFamily="18" charset="0"/>
                <a:ea typeface="Times New Roman" panose="02020603050405020304" pitchFamily="18" charset="0"/>
              </a:rPr>
              <a:t>Sai </a:t>
            </a:r>
            <a:r>
              <a:rPr lang="en-US" sz="2400" b="1" dirty="0" err="1" smtClean="0">
                <a:solidFill>
                  <a:srgbClr val="CC3300"/>
                </a:solidFill>
                <a:latin typeface="Times New Roman" panose="02020603050405020304" pitchFamily="18" charset="0"/>
                <a:ea typeface="Times New Roman" panose="02020603050405020304" pitchFamily="18" charset="0"/>
              </a:rPr>
              <a:t>lầm</a:t>
            </a:r>
            <a:r>
              <a:rPr lang="en-US" sz="2400" b="1" dirty="0" smtClean="0">
                <a:solidFill>
                  <a:srgbClr val="CC3300"/>
                </a:solidFill>
                <a:latin typeface="Times New Roman" panose="02020603050405020304" pitchFamily="18" charset="0"/>
                <a:ea typeface="Times New Roman" panose="02020603050405020304" pitchFamily="18" charset="0"/>
              </a:rPr>
              <a:t> HS hay </a:t>
            </a:r>
            <a:r>
              <a:rPr lang="en-US" sz="2400" b="1" dirty="0" err="1" smtClean="0">
                <a:solidFill>
                  <a:srgbClr val="CC3300"/>
                </a:solidFill>
                <a:latin typeface="Times New Roman" panose="02020603050405020304" pitchFamily="18" charset="0"/>
                <a:ea typeface="Times New Roman" panose="02020603050405020304" pitchFamily="18" charset="0"/>
              </a:rPr>
              <a:t>mắc</a:t>
            </a:r>
            <a:r>
              <a:rPr lang="en-US" sz="2400" b="1" dirty="0" smtClean="0">
                <a:solidFill>
                  <a:srgbClr val="CC3300"/>
                </a:solidFill>
                <a:latin typeface="Times New Roman" panose="02020603050405020304" pitchFamily="18" charset="0"/>
                <a:ea typeface="Times New Roman" panose="02020603050405020304" pitchFamily="18" charset="0"/>
              </a:rPr>
              <a:t>: </a:t>
            </a:r>
          </a:p>
        </p:txBody>
      </p:sp>
      <p:sp>
        <p:nvSpPr>
          <p:cNvPr id="30" name="Rectangle 29"/>
          <p:cNvSpPr/>
          <p:nvPr/>
        </p:nvSpPr>
        <p:spPr>
          <a:xfrm>
            <a:off x="5496884" y="1277887"/>
            <a:ext cx="3571196" cy="830997"/>
          </a:xfrm>
          <a:prstGeom prst="rect">
            <a:avLst/>
          </a:prstGeom>
        </p:spPr>
        <p:txBody>
          <a:bodyPr wrap="square">
            <a:spAutoFit/>
          </a:bodyPr>
          <a:lstStyle/>
          <a:p>
            <a:r>
              <a:rPr lang="en-US" sz="2400" dirty="0" err="1" smtClean="0">
                <a:solidFill>
                  <a:schemeClr val="accent1"/>
                </a:solidFill>
                <a:latin typeface="Times New Roman" panose="02020603050405020304" pitchFamily="18" charset="0"/>
                <a:ea typeface="Times New Roman" panose="02020603050405020304" pitchFamily="18" charset="0"/>
              </a:rPr>
              <a:t>Không</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kiểm</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tra</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giá</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trị</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của</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biến</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trước</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khi</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trả</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lời</a:t>
            </a:r>
            <a:r>
              <a:rPr lang="en-US" sz="2400" dirty="0" smtClean="0">
                <a:solidFill>
                  <a:schemeClr val="accent1"/>
                </a:solidFill>
                <a:latin typeface="Times New Roman" panose="02020603050405020304" pitchFamily="18" charset="0"/>
                <a:ea typeface="Times New Roman" panose="02020603050405020304" pitchFamily="18" charset="0"/>
              </a:rPr>
              <a:t>. </a:t>
            </a:r>
            <a:endParaRPr lang="en-US" sz="2400" dirty="0">
              <a:solidFill>
                <a:schemeClr val="accent1"/>
              </a:solidFill>
            </a:endParaRPr>
          </a:p>
        </p:txBody>
      </p:sp>
      <p:sp>
        <p:nvSpPr>
          <p:cNvPr id="31" name="Rounded Rectangle 30"/>
          <p:cNvSpPr/>
          <p:nvPr/>
        </p:nvSpPr>
        <p:spPr>
          <a:xfrm>
            <a:off x="3352304" y="2805197"/>
            <a:ext cx="5725392" cy="1646488"/>
          </a:xfrm>
          <a:prstGeom prst="roundRect">
            <a:avLst/>
          </a:prstGeom>
          <a:solidFill>
            <a:schemeClr val="accent3"/>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52304" y="3213498"/>
            <a:ext cx="5316052" cy="461665"/>
          </a:xfrm>
          <a:prstGeom prst="rect">
            <a:avLst/>
          </a:prstGeom>
        </p:spPr>
        <p:txBody>
          <a:bodyPr wrap="square">
            <a:spAutoFit/>
          </a:bodyPr>
          <a:lstStyle/>
          <a:p>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3384418" y="3636905"/>
            <a:ext cx="5679776" cy="461665"/>
          </a:xfrm>
          <a:prstGeom prst="rect">
            <a:avLst/>
          </a:prstGeom>
        </p:spPr>
        <p:txBody>
          <a:bodyPr wrap="square">
            <a:spAutoFit/>
          </a:bodyPr>
          <a:lstStyle/>
          <a:p>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Kiểm</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tra</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giá</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trị</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của</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biến</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trước</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khi</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trả</a:t>
            </a:r>
            <a:r>
              <a:rPr lang="en-US" sz="2400" dirty="0" smtClean="0">
                <a:solidFill>
                  <a:schemeClr val="accent1"/>
                </a:solidFill>
                <a:latin typeface="Times New Roman" panose="02020603050405020304" pitchFamily="18" charset="0"/>
                <a:ea typeface="Times New Roman" panose="02020603050405020304" pitchFamily="18" charset="0"/>
              </a:rPr>
              <a:t> </a:t>
            </a:r>
            <a:r>
              <a:rPr lang="en-US" sz="2400" dirty="0" err="1" smtClean="0">
                <a:solidFill>
                  <a:schemeClr val="accent1"/>
                </a:solidFill>
                <a:latin typeface="Times New Roman" panose="02020603050405020304" pitchFamily="18" charset="0"/>
                <a:ea typeface="Times New Roman" panose="02020603050405020304" pitchFamily="18" charset="0"/>
              </a:rPr>
              <a:t>lời</a:t>
            </a:r>
            <a:r>
              <a:rPr lang="en-US" sz="2400" dirty="0" smtClean="0">
                <a:solidFill>
                  <a:schemeClr val="accent1"/>
                </a:solidFill>
                <a:latin typeface="Times New Roman" panose="02020603050405020304" pitchFamily="18" charset="0"/>
                <a:ea typeface="Times New Roman" panose="02020603050405020304" pitchFamily="18" charset="0"/>
              </a:rPr>
              <a:t>. </a:t>
            </a:r>
            <a:endParaRPr lang="en-US" sz="2400" dirty="0">
              <a:solidFill>
                <a:schemeClr val="accent1"/>
              </a:solidFill>
            </a:endParaRPr>
          </a:p>
        </p:txBody>
      </p:sp>
      <p:sp>
        <p:nvSpPr>
          <p:cNvPr id="36" name="Rectangle 35"/>
          <p:cNvSpPr/>
          <p:nvPr/>
        </p:nvSpPr>
        <p:spPr>
          <a:xfrm>
            <a:off x="5198969" y="2759238"/>
            <a:ext cx="3696492" cy="461665"/>
          </a:xfrm>
          <a:prstGeom prst="rect">
            <a:avLst/>
          </a:prstGeom>
          <a:noFill/>
        </p:spPr>
        <p:txBody>
          <a:bodyPr wrap="square">
            <a:spAutoFit/>
          </a:bodyPr>
          <a:lstStyle/>
          <a:p>
            <a:r>
              <a:rPr lang="en-US" sz="2400" b="1" dirty="0" err="1" smtClean="0">
                <a:solidFill>
                  <a:srgbClr val="CC3300"/>
                </a:solidFill>
                <a:latin typeface="Times New Roman" panose="02020603050405020304" pitchFamily="18" charset="0"/>
                <a:ea typeface="Times New Roman" panose="02020603050405020304" pitchFamily="18" charset="0"/>
              </a:rPr>
              <a:t>Khắc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CC3300"/>
                </a:solidFill>
                <a:latin typeface="Times New Roman" panose="02020603050405020304" pitchFamily="18" charset="0"/>
                <a:ea typeface="Times New Roman" panose="02020603050405020304" pitchFamily="18" charset="0"/>
              </a:rPr>
              <a:t>phục</a:t>
            </a:r>
            <a:r>
              <a:rPr lang="en-US" sz="2400" b="1" dirty="0" smtClean="0">
                <a:solidFill>
                  <a:srgbClr val="CC3300"/>
                </a:solidFill>
                <a:latin typeface="Times New Roman" panose="02020603050405020304" pitchFamily="18" charset="0"/>
                <a:ea typeface="Times New Roman" panose="02020603050405020304" pitchFamily="18" charset="0"/>
              </a:rPr>
              <a:t>: </a:t>
            </a:r>
            <a:r>
              <a:rPr lang="en-US" sz="2400" b="1" dirty="0" err="1" smtClean="0">
                <a:solidFill>
                  <a:srgbClr val="0000CC"/>
                </a:solidFill>
                <a:latin typeface="Times New Roman" panose="02020603050405020304" pitchFamily="18" charset="0"/>
                <a:ea typeface="Times New Roman" panose="02020603050405020304" pitchFamily="18" charset="0"/>
              </a:rPr>
              <a:t>Rèn</a:t>
            </a:r>
            <a:r>
              <a:rPr lang="en-US" sz="2400" b="1" dirty="0" smtClean="0">
                <a:solidFill>
                  <a:srgbClr val="0000CC"/>
                </a:solidFill>
                <a:latin typeface="Times New Roman" panose="02020603050405020304" pitchFamily="18" charset="0"/>
                <a:ea typeface="Times New Roman" panose="02020603050405020304" pitchFamily="18" charset="0"/>
              </a:rPr>
              <a:t> HS </a:t>
            </a:r>
          </a:p>
        </p:txBody>
      </p:sp>
    </p:spTree>
    <p:extLst>
      <p:ext uri="{BB962C8B-B14F-4D97-AF65-F5344CB8AC3E}">
        <p14:creationId xmlns:p14="http://schemas.microsoft.com/office/powerpoint/2010/main" val="31658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4" grpId="0"/>
      <p:bldP spid="15" grpId="0"/>
      <p:bldP spid="16" grpId="0"/>
      <p:bldP spid="17" grpId="0"/>
      <p:bldP spid="25" grpId="0" animBg="1"/>
      <p:bldP spid="26" grpId="0"/>
      <p:bldP spid="30" grpId="0"/>
      <p:bldP spid="31" grpId="0" animBg="1"/>
      <p:bldP spid="32"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18" y="635675"/>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51160" y="33013"/>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51782" y="663704"/>
          <a:ext cx="1155700" cy="572235"/>
        </p:xfrm>
        <a:graphic>
          <a:graphicData uri="http://schemas.openxmlformats.org/presentationml/2006/ole">
            <mc:AlternateContent xmlns:mc="http://schemas.openxmlformats.org/markup-compatibility/2006">
              <mc:Choice xmlns:v="urn:schemas-microsoft-com:vml" Requires="v">
                <p:oleObj spid="_x0000_s10290"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51782" y="663704"/>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7803" y="655588"/>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9" name="Rectangle 8"/>
          <p:cNvSpPr/>
          <p:nvPr/>
        </p:nvSpPr>
        <p:spPr>
          <a:xfrm>
            <a:off x="12836" y="1150265"/>
            <a:ext cx="3453189"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4) Tìm giá trị của x sao cho</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3374913" y="1150265"/>
          <a:ext cx="812800" cy="584200"/>
        </p:xfrm>
        <a:graphic>
          <a:graphicData uri="http://schemas.openxmlformats.org/presentationml/2006/ole">
            <mc:AlternateContent xmlns:mc="http://schemas.openxmlformats.org/markup-compatibility/2006">
              <mc:Choice xmlns:v="urn:schemas-microsoft-com:vml" Requires="v">
                <p:oleObj spid="_x0000_s10291" name="Equation" r:id="rId6" imgW="812520" imgH="583920" progId="Equation.DSMT4">
                  <p:embed/>
                </p:oleObj>
              </mc:Choice>
              <mc:Fallback>
                <p:oleObj name="Equation" r:id="rId6" imgW="812520" imgH="583920" progId="Equation.DSMT4">
                  <p:embed/>
                  <p:pic>
                    <p:nvPicPr>
                      <p:cNvPr id="0" name=""/>
                      <p:cNvPicPr>
                        <a:picLocks noChangeAspect="1" noChangeArrowheads="1"/>
                      </p:cNvPicPr>
                      <p:nvPr/>
                    </p:nvPicPr>
                    <p:blipFill>
                      <a:blip r:embed="rId7"/>
                      <a:srcRect/>
                      <a:stretch>
                        <a:fillRect/>
                      </a:stretch>
                    </p:blipFill>
                    <p:spPr bwMode="auto">
                      <a:xfrm>
                        <a:off x="3374913" y="1150265"/>
                        <a:ext cx="812800" cy="584200"/>
                      </a:xfrm>
                      <a:prstGeom prst="rect">
                        <a:avLst/>
                      </a:prstGeom>
                      <a:noFill/>
                      <a:extLst/>
                    </p:spPr>
                  </p:pic>
                </p:oleObj>
              </mc:Fallback>
            </mc:AlternateContent>
          </a:graphicData>
        </a:graphic>
      </p:graphicFrame>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nvPr>
        </p:nvGraphicFramePr>
        <p:xfrm>
          <a:off x="80963" y="1520825"/>
          <a:ext cx="2293937" cy="606425"/>
        </p:xfrm>
        <a:graphic>
          <a:graphicData uri="http://schemas.openxmlformats.org/presentationml/2006/ole">
            <mc:AlternateContent xmlns:mc="http://schemas.openxmlformats.org/markup-compatibility/2006">
              <mc:Choice xmlns:v="urn:schemas-microsoft-com:vml" Requires="v">
                <p:oleObj spid="_x0000_s10292" name="Equation" r:id="rId8" imgW="2450880" imgH="647640" progId="Equation.DSMT4">
                  <p:embed/>
                </p:oleObj>
              </mc:Choice>
              <mc:Fallback>
                <p:oleObj name="Equation" r:id="rId8" imgW="2450880" imgH="647640" progId="Equation.DSMT4">
                  <p:embed/>
                  <p:pic>
                    <p:nvPicPr>
                      <p:cNvPr id="0" name=""/>
                      <p:cNvPicPr>
                        <a:picLocks noChangeAspect="1" noChangeArrowheads="1"/>
                      </p:cNvPicPr>
                      <p:nvPr/>
                    </p:nvPicPr>
                    <p:blipFill>
                      <a:blip r:embed="rId9"/>
                      <a:srcRect/>
                      <a:stretch>
                        <a:fillRect/>
                      </a:stretch>
                    </p:blipFill>
                    <p:spPr bwMode="auto">
                      <a:xfrm>
                        <a:off x="80963" y="1520825"/>
                        <a:ext cx="2293937" cy="606425"/>
                      </a:xfrm>
                      <a:prstGeom prst="rect">
                        <a:avLst/>
                      </a:prstGeom>
                      <a:noFill/>
                      <a:extLst/>
                    </p:spPr>
                  </p:pic>
                </p:oleObj>
              </mc:Fallback>
            </mc:AlternateContent>
          </a:graphicData>
        </a:graphic>
      </p:graphicFrame>
      <p:sp>
        <p:nvSpPr>
          <p:cNvPr id="23" name="Rectangle 9"/>
          <p:cNvSpPr>
            <a:spLocks noChangeArrowheads="1"/>
          </p:cNvSpPr>
          <p:nvPr/>
        </p:nvSpPr>
        <p:spPr bwMode="auto">
          <a:xfrm>
            <a:off x="2313549" y="1586404"/>
            <a:ext cx="315663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30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lang="en-US" altLang="en-US" sz="2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&gt;</a:t>
            </a:r>
            <a:r>
              <a:rPr kumimoji="0" lang="en-US" altLang="en-US" sz="230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3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25017" y="2141752"/>
          <a:ext cx="2732088" cy="342900"/>
        </p:xfrm>
        <a:graphic>
          <a:graphicData uri="http://schemas.openxmlformats.org/presentationml/2006/ole">
            <mc:AlternateContent xmlns:mc="http://schemas.openxmlformats.org/markup-compatibility/2006">
              <mc:Choice xmlns:v="urn:schemas-microsoft-com:vml" Requires="v">
                <p:oleObj spid="_x0000_s10293" name="Equation" r:id="rId10" imgW="2565360" imgH="342720" progId="Equation.DSMT4">
                  <p:embed/>
                </p:oleObj>
              </mc:Choice>
              <mc:Fallback>
                <p:oleObj name="Equation" r:id="rId10" imgW="2565360" imgH="342720" progId="Equation.DSMT4">
                  <p:embed/>
                  <p:pic>
                    <p:nvPicPr>
                      <p:cNvPr id="0" name=""/>
                      <p:cNvPicPr>
                        <a:picLocks noChangeAspect="1" noChangeArrowheads="1"/>
                      </p:cNvPicPr>
                      <p:nvPr/>
                    </p:nvPicPr>
                    <p:blipFill>
                      <a:blip r:embed="rId11"/>
                      <a:srcRect/>
                      <a:stretch>
                        <a:fillRect/>
                      </a:stretch>
                    </p:blipFill>
                    <p:spPr bwMode="auto">
                      <a:xfrm>
                        <a:off x="25017" y="2141752"/>
                        <a:ext cx="273208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ounded Rectangle 23"/>
          <p:cNvSpPr/>
          <p:nvPr/>
        </p:nvSpPr>
        <p:spPr>
          <a:xfrm>
            <a:off x="5523158" y="850106"/>
            <a:ext cx="3580477" cy="3902789"/>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476782" y="1208973"/>
            <a:ext cx="3427961" cy="769441"/>
          </a:xfrm>
          <a:prstGeom prst="rect">
            <a:avLst/>
          </a:prstGeom>
        </p:spPr>
        <p:txBody>
          <a:bodyPr wrap="square">
            <a:spAutoFit/>
          </a:bodyPr>
          <a:lstStyle/>
          <a:p>
            <a:pPr algn="just"/>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Không</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để</a:t>
            </a:r>
            <a:r>
              <a:rPr lang="en-US" sz="2200" dirty="0" smtClean="0">
                <a:solidFill>
                  <a:schemeClr val="accent1"/>
                </a:solidFill>
                <a:latin typeface="Times New Roman" panose="02020603050405020304" pitchFamily="18" charset="0"/>
                <a:ea typeface="Times New Roman" panose="02020603050405020304" pitchFamily="18" charset="0"/>
              </a:rPr>
              <a:t> ý ĐK </a:t>
            </a:r>
            <a:r>
              <a:rPr lang="en-US" sz="2200" dirty="0" err="1" smtClean="0">
                <a:solidFill>
                  <a:schemeClr val="accent1"/>
                </a:solidFill>
                <a:latin typeface="Times New Roman" panose="02020603050405020304" pitchFamily="18" charset="0"/>
                <a:ea typeface="Times New Roman" panose="02020603050405020304" pitchFamily="18" charset="0"/>
              </a:rPr>
              <a:t>phát</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sinh</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thêm</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của</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phương</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trình</a:t>
            </a:r>
            <a:r>
              <a:rPr lang="en-US" sz="2200" dirty="0" smtClean="0">
                <a:solidFill>
                  <a:schemeClr val="accent1"/>
                </a:solidFill>
                <a:latin typeface="Times New Roman" panose="02020603050405020304" pitchFamily="18" charset="0"/>
                <a:ea typeface="Times New Roman" panose="02020603050405020304" pitchFamily="18" charset="0"/>
              </a:rPr>
              <a:t>. </a:t>
            </a:r>
            <a:endParaRPr lang="en-US" sz="2200" dirty="0">
              <a:solidFill>
                <a:schemeClr val="accent1"/>
              </a:solidFill>
            </a:endParaRPr>
          </a:p>
        </p:txBody>
      </p:sp>
      <p:sp>
        <p:nvSpPr>
          <p:cNvPr id="30" name="Rectangle 29"/>
          <p:cNvSpPr/>
          <p:nvPr/>
        </p:nvSpPr>
        <p:spPr>
          <a:xfrm>
            <a:off x="5709647" y="911027"/>
            <a:ext cx="3696492" cy="430887"/>
          </a:xfrm>
          <a:prstGeom prst="rect">
            <a:avLst/>
          </a:prstGeom>
          <a:noFill/>
        </p:spPr>
        <p:txBody>
          <a:bodyPr wrap="square">
            <a:spAutoFit/>
          </a:bodyPr>
          <a:lstStyle/>
          <a:p>
            <a:r>
              <a:rPr lang="en-US" sz="2200" b="1" dirty="0" smtClean="0">
                <a:solidFill>
                  <a:srgbClr val="CC3300"/>
                </a:solidFill>
                <a:latin typeface="Times New Roman" panose="02020603050405020304" pitchFamily="18" charset="0"/>
                <a:ea typeface="Times New Roman" panose="02020603050405020304" pitchFamily="18" charset="0"/>
              </a:rPr>
              <a:t>Sai </a:t>
            </a:r>
            <a:r>
              <a:rPr lang="en-US" sz="2200" b="1" dirty="0" err="1" smtClean="0">
                <a:solidFill>
                  <a:srgbClr val="CC3300"/>
                </a:solidFill>
                <a:latin typeface="Times New Roman" panose="02020603050405020304" pitchFamily="18" charset="0"/>
                <a:ea typeface="Times New Roman" panose="02020603050405020304" pitchFamily="18" charset="0"/>
              </a:rPr>
              <a:t>lầm</a:t>
            </a:r>
            <a:r>
              <a:rPr lang="en-US" sz="2200" b="1" dirty="0" smtClean="0">
                <a:solidFill>
                  <a:srgbClr val="CC3300"/>
                </a:solidFill>
                <a:latin typeface="Times New Roman" panose="02020603050405020304" pitchFamily="18" charset="0"/>
                <a:ea typeface="Times New Roman" panose="02020603050405020304" pitchFamily="18" charset="0"/>
              </a:rPr>
              <a:t> HS hay </a:t>
            </a:r>
            <a:r>
              <a:rPr lang="en-US" sz="2200" b="1" dirty="0" err="1" smtClean="0">
                <a:solidFill>
                  <a:srgbClr val="CC3300"/>
                </a:solidFill>
                <a:latin typeface="Times New Roman" panose="02020603050405020304" pitchFamily="18" charset="0"/>
                <a:ea typeface="Times New Roman" panose="02020603050405020304" pitchFamily="18" charset="0"/>
              </a:rPr>
              <a:t>mắc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
        <p:nvSpPr>
          <p:cNvPr id="31" name="Rectangle 30"/>
          <p:cNvSpPr/>
          <p:nvPr/>
        </p:nvSpPr>
        <p:spPr>
          <a:xfrm>
            <a:off x="5496870" y="1823949"/>
            <a:ext cx="3580077" cy="2123658"/>
          </a:xfrm>
          <a:prstGeom prst="rect">
            <a:avLst/>
          </a:prstGeom>
        </p:spPr>
        <p:txBody>
          <a:bodyPr wrap="square">
            <a:spAutoFit/>
          </a:bodyPr>
          <a:lstStyle/>
          <a:p>
            <a:pPr algn="just"/>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S</a:t>
            </a:r>
            <a:r>
              <a:rPr lang="en-US" sz="2200" dirty="0" err="1" smtClean="0">
                <a:latin typeface="Times New Roman" panose="02020603050405020304" pitchFamily="18" charset="0"/>
                <a:cs typeface="Times New Roman" panose="02020603050405020304" pitchFamily="18" charset="0"/>
              </a:rPr>
              <a:t>ử</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nghiệm</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bậc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để</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phụ</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đưa</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bậc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sai</a:t>
            </a:r>
            <a:r>
              <a:rPr lang="en-US" sz="22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1" name="Rectangle 22"/>
              <p:cNvSpPr>
                <a:spLocks noChangeArrowheads="1"/>
              </p:cNvSpPr>
              <p:nvPr/>
            </p:nvSpPr>
            <p:spPr bwMode="auto">
              <a:xfrm>
                <a:off x="-915" y="2387427"/>
                <a:ext cx="5196689" cy="11118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altLang="en-US" sz="2200" b="0" i="0" u="none" strike="noStrike" cap="none" normalizeH="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kumimoji="0" lang="en-US" altLang="en-US" sz="2200" b="0" i="1" u="none" strike="noStrike" cap="none" normalizeH="0" smtClean="0">
                            <a:ln>
                              <a:noFill/>
                            </a:ln>
                            <a:solidFill>
                              <a:schemeClr val="accent1"/>
                            </a:solidFill>
                            <a:effectLst/>
                            <a:latin typeface="Cambria Math" panose="02040503050406030204" pitchFamily="18" charset="0"/>
                            <a:cs typeface="Times New Roman" panose="02020603050405020304" pitchFamily="18" charset="0"/>
                          </a:rPr>
                        </m:ctrlPr>
                      </m:radPr>
                      <m:deg/>
                      <m:e>
                        <m:r>
                          <a:rPr kumimoji="0" lang="en-US" altLang="en-US" sz="2200" b="0" i="1" u="none" strike="noStrike" cap="none" normalizeH="0" smtClean="0">
                            <a:ln>
                              <a:noFill/>
                            </a:ln>
                            <a:solidFill>
                              <a:schemeClr val="accent1"/>
                            </a:solidFill>
                            <a:effectLst/>
                            <a:latin typeface="Cambria Math" panose="02040503050406030204" pitchFamily="18" charset="0"/>
                            <a:cs typeface="Times New Roman" panose="02020603050405020304" pitchFamily="18" charset="0"/>
                          </a:rPr>
                          <m:t>𝑥</m:t>
                        </m:r>
                      </m:e>
                    </m:rad>
                  </m:oMath>
                </a14:m>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 t ( ĐK: t &gt; 0; t ≠ 1, t ≠ 3)</a:t>
                </a:r>
                <a:endParaRPr kumimoji="0" lang="en-US" altLang="en-US" sz="22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altLang="en-US" sz="2200" b="0" i="0" u="none" strike="noStrike" cap="none" normalizeH="0" baseline="0" dirty="0" err="1"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3t</a:t>
                </a:r>
                <a:r>
                  <a:rPr kumimoji="0" lang="en-US" altLang="en-US" sz="2200" b="0" i="0" u="none" strike="noStrike" cap="none" normalizeH="0" baseline="3000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 2t – 6 = 0 </a:t>
                </a:r>
                <a:endParaRPr kumimoji="0" lang="en-US" altLang="en-US" sz="22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 b’</a:t>
                </a:r>
                <a:r>
                  <a:rPr kumimoji="0" lang="en-US" altLang="en-US" sz="2200" b="0" i="0" u="none" strike="noStrike" cap="none" normalizeH="0" baseline="3000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ac = … = 19 &gt; 0 </a:t>
                </a:r>
              </a:p>
            </p:txBody>
          </p:sp>
        </mc:Choice>
        <mc:Fallback xmlns="">
          <p:sp>
            <p:nvSpPr>
              <p:cNvPr id="11" name="Rectangle 22"/>
              <p:cNvSpPr>
                <a:spLocks noRot="1" noChangeAspect="1" noMove="1" noResize="1" noEditPoints="1" noAdjustHandles="1" noChangeArrowheads="1" noChangeShapeType="1" noTextEdit="1"/>
              </p:cNvSpPr>
              <p:nvPr/>
            </p:nvSpPr>
            <p:spPr bwMode="auto">
              <a:xfrm>
                <a:off x="-915" y="2387427"/>
                <a:ext cx="5196689" cy="1111843"/>
              </a:xfrm>
              <a:prstGeom prst="rect">
                <a:avLst/>
              </a:prstGeom>
              <a:blipFill rotWithShape="0">
                <a:blip r:embed="rId12"/>
                <a:stretch>
                  <a:fillRect l="-1526" t="-2747" b="-109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nvPr>
        </p:nvGraphicFramePr>
        <p:xfrm>
          <a:off x="167819" y="3442975"/>
          <a:ext cx="2145730" cy="536433"/>
        </p:xfrm>
        <a:graphic>
          <a:graphicData uri="http://schemas.openxmlformats.org/presentationml/2006/ole">
            <mc:AlternateContent xmlns:mc="http://schemas.openxmlformats.org/markup-compatibility/2006">
              <mc:Choice xmlns:v="urn:schemas-microsoft-com:vml" Requires="v">
                <p:oleObj spid="_x0000_s10294" name="Equation" r:id="rId13" imgW="2438280" imgH="609480" progId="Equation.DSMT4">
                  <p:embed/>
                </p:oleObj>
              </mc:Choice>
              <mc:Fallback>
                <p:oleObj name="Equation" r:id="rId13" imgW="2438280" imgH="609480" progId="Equation.DSMT4">
                  <p:embed/>
                  <p:pic>
                    <p:nvPicPr>
                      <p:cNvPr id="0" name=""/>
                      <p:cNvPicPr>
                        <a:picLocks noChangeAspect="1" noChangeArrowheads="1"/>
                      </p:cNvPicPr>
                      <p:nvPr/>
                    </p:nvPicPr>
                    <p:blipFill>
                      <a:blip r:embed="rId14"/>
                      <a:srcRect/>
                      <a:stretch>
                        <a:fillRect/>
                      </a:stretch>
                    </p:blipFill>
                    <p:spPr bwMode="auto">
                      <a:xfrm>
                        <a:off x="167819" y="3442975"/>
                        <a:ext cx="2145730" cy="536433"/>
                      </a:xfrm>
                      <a:prstGeom prst="rect">
                        <a:avLst/>
                      </a:prstGeom>
                      <a:noFill/>
                    </p:spPr>
                  </p:pic>
                </p:oleObj>
              </mc:Fallback>
            </mc:AlternateContent>
          </a:graphicData>
        </a:graphic>
      </p:graphicFrame>
      <p:graphicFrame>
        <p:nvGraphicFramePr>
          <p:cNvPr id="35" name="Object 34"/>
          <p:cNvGraphicFramePr>
            <a:graphicFrameLocks noChangeAspect="1"/>
          </p:cNvGraphicFramePr>
          <p:nvPr>
            <p:extLst/>
          </p:nvPr>
        </p:nvGraphicFramePr>
        <p:xfrm>
          <a:off x="166688" y="3954965"/>
          <a:ext cx="2026691" cy="501449"/>
        </p:xfrm>
        <a:graphic>
          <a:graphicData uri="http://schemas.openxmlformats.org/presentationml/2006/ole">
            <mc:AlternateContent xmlns:mc="http://schemas.openxmlformats.org/markup-compatibility/2006">
              <mc:Choice xmlns:v="urn:schemas-microsoft-com:vml" Requires="v">
                <p:oleObj spid="_x0000_s10295" name="Equation" r:id="rId15" imgW="2463480" imgH="609480" progId="Equation.DSMT4">
                  <p:embed/>
                </p:oleObj>
              </mc:Choice>
              <mc:Fallback>
                <p:oleObj name="Equation" r:id="rId15" imgW="2463480" imgH="609480" progId="Equation.DSMT4">
                  <p:embed/>
                  <p:pic>
                    <p:nvPicPr>
                      <p:cNvPr id="0" name=""/>
                      <p:cNvPicPr>
                        <a:picLocks noChangeAspect="1" noChangeArrowheads="1"/>
                      </p:cNvPicPr>
                      <p:nvPr/>
                    </p:nvPicPr>
                    <p:blipFill>
                      <a:blip r:embed="rId16"/>
                      <a:srcRect/>
                      <a:stretch>
                        <a:fillRect/>
                      </a:stretch>
                    </p:blipFill>
                    <p:spPr bwMode="auto">
                      <a:xfrm>
                        <a:off x="166688" y="3954965"/>
                        <a:ext cx="2026691" cy="501449"/>
                      </a:xfrm>
                      <a:prstGeom prst="rect">
                        <a:avLst/>
                      </a:prstGeom>
                      <a:noFill/>
                    </p:spPr>
                  </p:pic>
                </p:oleObj>
              </mc:Fallback>
            </mc:AlternateContent>
          </a:graphicData>
        </a:graphic>
      </p:graphicFrame>
      <p:sp>
        <p:nvSpPr>
          <p:cNvPr id="36" name="Rectangle 35"/>
          <p:cNvSpPr/>
          <p:nvPr/>
        </p:nvSpPr>
        <p:spPr>
          <a:xfrm>
            <a:off x="5531478" y="3829528"/>
            <a:ext cx="3459933" cy="769441"/>
          </a:xfrm>
          <a:prstGeom prst="rect">
            <a:avLst/>
          </a:prstGeom>
        </p:spPr>
        <p:txBody>
          <a:bodyPr wrap="square">
            <a:spAutoFit/>
          </a:bodyPr>
          <a:lstStyle/>
          <a:p>
            <a:pPr algn="just"/>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tra</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ĐK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t =&gt;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hai</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giá</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x. </a:t>
            </a:r>
            <a:endParaRPr lang="en-US" sz="2200" dirty="0">
              <a:latin typeface="Times New Roman" panose="02020603050405020304" pitchFamily="18" charset="0"/>
              <a:cs typeface="Times New Roman" panose="02020603050405020304" pitchFamily="18" charset="0"/>
            </a:endParaRPr>
          </a:p>
        </p:txBody>
      </p:sp>
      <p:sp>
        <p:nvSpPr>
          <p:cNvPr id="37" name="Rectangle 9"/>
          <p:cNvSpPr>
            <a:spLocks noChangeArrowheads="1"/>
          </p:cNvSpPr>
          <p:nvPr/>
        </p:nvSpPr>
        <p:spPr bwMode="auto">
          <a:xfrm>
            <a:off x="2258464" y="3482616"/>
            <a:ext cx="76495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(tm</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8" name="Rectangle 9"/>
          <p:cNvSpPr>
            <a:spLocks noChangeArrowheads="1"/>
          </p:cNvSpPr>
          <p:nvPr/>
        </p:nvSpPr>
        <p:spPr bwMode="auto">
          <a:xfrm>
            <a:off x="2134180" y="3954580"/>
            <a:ext cx="9444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3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ktm</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nvPr>
        </p:nvGraphicFramePr>
        <p:xfrm>
          <a:off x="2892260" y="3442975"/>
          <a:ext cx="1777111" cy="566797"/>
        </p:xfrm>
        <a:graphic>
          <a:graphicData uri="http://schemas.openxmlformats.org/presentationml/2006/ole">
            <mc:AlternateContent xmlns:mc="http://schemas.openxmlformats.org/markup-compatibility/2006">
              <mc:Choice xmlns:v="urn:schemas-microsoft-com:vml" Requires="v">
                <p:oleObj spid="_x0000_s10296" name="Equation" r:id="rId17" imgW="1955520" imgH="634680" progId="Equation.DSMT4">
                  <p:embed/>
                </p:oleObj>
              </mc:Choice>
              <mc:Fallback>
                <p:oleObj name="Equation" r:id="rId17" imgW="1955520" imgH="634680" progId="Equation.DSMT4">
                  <p:embed/>
                  <p:pic>
                    <p:nvPicPr>
                      <p:cNvPr id="0" name=""/>
                      <p:cNvPicPr>
                        <a:picLocks noChangeAspect="1" noChangeArrowheads="1"/>
                      </p:cNvPicPr>
                      <p:nvPr/>
                    </p:nvPicPr>
                    <p:blipFill>
                      <a:blip r:embed="rId18"/>
                      <a:srcRect/>
                      <a:stretch>
                        <a:fillRect/>
                      </a:stretch>
                    </p:blipFill>
                    <p:spPr bwMode="auto">
                      <a:xfrm>
                        <a:off x="2892260" y="3442975"/>
                        <a:ext cx="1777111" cy="566797"/>
                      </a:xfrm>
                      <a:prstGeom prst="rect">
                        <a:avLst/>
                      </a:prstGeom>
                      <a:noFill/>
                    </p:spPr>
                  </p:pic>
                </p:oleObj>
              </mc:Fallback>
            </mc:AlternateContent>
          </a:graphicData>
        </a:graphic>
      </p:graphicFrame>
      <p:sp>
        <p:nvSpPr>
          <p:cNvPr id="39" name="Rectangle 9"/>
          <p:cNvSpPr>
            <a:spLocks noChangeArrowheads="1"/>
          </p:cNvSpPr>
          <p:nvPr/>
        </p:nvSpPr>
        <p:spPr bwMode="auto">
          <a:xfrm>
            <a:off x="4616935" y="3460132"/>
            <a:ext cx="790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(tm</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40" name="Rectangle 9"/>
          <p:cNvSpPr>
            <a:spLocks noChangeArrowheads="1"/>
          </p:cNvSpPr>
          <p:nvPr/>
        </p:nvSpPr>
        <p:spPr bwMode="auto">
          <a:xfrm>
            <a:off x="38937" y="4456271"/>
            <a:ext cx="65434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Vậy</a:t>
            </a:r>
            <a:endPar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41" name="Object 40"/>
          <p:cNvGraphicFramePr>
            <a:graphicFrameLocks noChangeAspect="1"/>
          </p:cNvGraphicFramePr>
          <p:nvPr>
            <p:extLst/>
          </p:nvPr>
        </p:nvGraphicFramePr>
        <p:xfrm>
          <a:off x="665455" y="4433955"/>
          <a:ext cx="1665577" cy="557642"/>
        </p:xfrm>
        <a:graphic>
          <a:graphicData uri="http://schemas.openxmlformats.org/presentationml/2006/ole">
            <mc:AlternateContent xmlns:mc="http://schemas.openxmlformats.org/markup-compatibility/2006">
              <mc:Choice xmlns:v="urn:schemas-microsoft-com:vml" Requires="v">
                <p:oleObj spid="_x0000_s10297" name="Equation" r:id="rId19" imgW="1536480" imgH="609480" progId="Equation.DSMT4">
                  <p:embed/>
                </p:oleObj>
              </mc:Choice>
              <mc:Fallback>
                <p:oleObj name="Equation" r:id="rId19" imgW="1536480" imgH="609480" progId="Equation.DSMT4">
                  <p:embed/>
                  <p:pic>
                    <p:nvPicPr>
                      <p:cNvPr id="0" name=""/>
                      <p:cNvPicPr>
                        <a:picLocks noChangeAspect="1" noChangeArrowheads="1"/>
                      </p:cNvPicPr>
                      <p:nvPr/>
                    </p:nvPicPr>
                    <p:blipFill>
                      <a:blip r:embed="rId20"/>
                      <a:srcRect/>
                      <a:stretch>
                        <a:fillRect/>
                      </a:stretch>
                    </p:blipFill>
                    <p:spPr bwMode="auto">
                      <a:xfrm>
                        <a:off x="665455" y="4433955"/>
                        <a:ext cx="1665577" cy="557642"/>
                      </a:xfrm>
                      <a:prstGeom prst="rect">
                        <a:avLst/>
                      </a:prstGeom>
                      <a:noFill/>
                    </p:spPr>
                  </p:pic>
                </p:oleObj>
              </mc:Fallback>
            </mc:AlternateContent>
          </a:graphicData>
        </a:graphic>
      </p:graphicFrame>
    </p:spTree>
    <p:extLst>
      <p:ext uri="{BB962C8B-B14F-4D97-AF65-F5344CB8AC3E}">
        <p14:creationId xmlns:p14="http://schemas.microsoft.com/office/powerpoint/2010/main" val="13694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4" grpId="0" animBg="1"/>
      <p:bldP spid="25" grpId="0"/>
      <p:bldP spid="30" grpId="0"/>
      <p:bldP spid="31" grpId="0"/>
      <p:bldP spid="11" grpId="0"/>
      <p:bldP spid="36" grpId="0"/>
      <p:bldP spid="37" grpId="0"/>
      <p:bldP spid="38" grpId="0"/>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18" y="635675"/>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51160" y="33013"/>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51782" y="663704"/>
          <a:ext cx="1155700" cy="572235"/>
        </p:xfrm>
        <a:graphic>
          <a:graphicData uri="http://schemas.openxmlformats.org/presentationml/2006/ole">
            <mc:AlternateContent xmlns:mc="http://schemas.openxmlformats.org/markup-compatibility/2006">
              <mc:Choice xmlns:v="urn:schemas-microsoft-com:vml" Requires="v">
                <p:oleObj spid="_x0000_s11314"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51782" y="663704"/>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7803" y="655588"/>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9" name="Rectangle 8"/>
          <p:cNvSpPr/>
          <p:nvPr/>
        </p:nvSpPr>
        <p:spPr>
          <a:xfrm>
            <a:off x="12836" y="1150265"/>
            <a:ext cx="3453189"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4) Tìm giá trị của x sao cho</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3374913" y="1150265"/>
          <a:ext cx="812800" cy="584200"/>
        </p:xfrm>
        <a:graphic>
          <a:graphicData uri="http://schemas.openxmlformats.org/presentationml/2006/ole">
            <mc:AlternateContent xmlns:mc="http://schemas.openxmlformats.org/markup-compatibility/2006">
              <mc:Choice xmlns:v="urn:schemas-microsoft-com:vml" Requires="v">
                <p:oleObj spid="_x0000_s11315" name="Equation" r:id="rId6" imgW="812520" imgH="583920" progId="Equation.DSMT4">
                  <p:embed/>
                </p:oleObj>
              </mc:Choice>
              <mc:Fallback>
                <p:oleObj name="Equation" r:id="rId6" imgW="812520" imgH="583920" progId="Equation.DSMT4">
                  <p:embed/>
                  <p:pic>
                    <p:nvPicPr>
                      <p:cNvPr id="0" name=""/>
                      <p:cNvPicPr>
                        <a:picLocks noChangeAspect="1" noChangeArrowheads="1"/>
                      </p:cNvPicPr>
                      <p:nvPr/>
                    </p:nvPicPr>
                    <p:blipFill>
                      <a:blip r:embed="rId7"/>
                      <a:srcRect/>
                      <a:stretch>
                        <a:fillRect/>
                      </a:stretch>
                    </p:blipFill>
                    <p:spPr bwMode="auto">
                      <a:xfrm>
                        <a:off x="3374913" y="1150265"/>
                        <a:ext cx="812800" cy="584200"/>
                      </a:xfrm>
                      <a:prstGeom prst="rect">
                        <a:avLst/>
                      </a:prstGeom>
                      <a:noFill/>
                      <a:extLst/>
                    </p:spPr>
                  </p:pic>
                </p:oleObj>
              </mc:Fallback>
            </mc:AlternateContent>
          </a:graphicData>
        </a:graphic>
      </p:graphicFrame>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nvPr>
        </p:nvGraphicFramePr>
        <p:xfrm>
          <a:off x="80963" y="1520825"/>
          <a:ext cx="2293937" cy="606425"/>
        </p:xfrm>
        <a:graphic>
          <a:graphicData uri="http://schemas.openxmlformats.org/presentationml/2006/ole">
            <mc:AlternateContent xmlns:mc="http://schemas.openxmlformats.org/markup-compatibility/2006">
              <mc:Choice xmlns:v="urn:schemas-microsoft-com:vml" Requires="v">
                <p:oleObj spid="_x0000_s11316" name="Equation" r:id="rId8" imgW="2450880" imgH="647640" progId="Equation.DSMT4">
                  <p:embed/>
                </p:oleObj>
              </mc:Choice>
              <mc:Fallback>
                <p:oleObj name="Equation" r:id="rId8" imgW="2450880" imgH="647640" progId="Equation.DSMT4">
                  <p:embed/>
                  <p:pic>
                    <p:nvPicPr>
                      <p:cNvPr id="0" name=""/>
                      <p:cNvPicPr>
                        <a:picLocks noChangeAspect="1" noChangeArrowheads="1"/>
                      </p:cNvPicPr>
                      <p:nvPr/>
                    </p:nvPicPr>
                    <p:blipFill>
                      <a:blip r:embed="rId9"/>
                      <a:srcRect/>
                      <a:stretch>
                        <a:fillRect/>
                      </a:stretch>
                    </p:blipFill>
                    <p:spPr bwMode="auto">
                      <a:xfrm>
                        <a:off x="80963" y="1520825"/>
                        <a:ext cx="2293937" cy="606425"/>
                      </a:xfrm>
                      <a:prstGeom prst="rect">
                        <a:avLst/>
                      </a:prstGeom>
                      <a:noFill/>
                      <a:extLst/>
                    </p:spPr>
                  </p:pic>
                </p:oleObj>
              </mc:Fallback>
            </mc:AlternateContent>
          </a:graphicData>
        </a:graphic>
      </p:graphicFrame>
      <p:sp>
        <p:nvSpPr>
          <p:cNvPr id="23" name="Rectangle 9"/>
          <p:cNvSpPr>
            <a:spLocks noChangeArrowheads="1"/>
          </p:cNvSpPr>
          <p:nvPr/>
        </p:nvSpPr>
        <p:spPr bwMode="auto">
          <a:xfrm>
            <a:off x="2313549" y="1586404"/>
            <a:ext cx="315663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30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lang="en-US" altLang="en-US" sz="2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&gt;</a:t>
            </a:r>
            <a:r>
              <a:rPr kumimoji="0" lang="en-US" altLang="en-US" sz="230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0</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3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25017" y="2141752"/>
          <a:ext cx="2732088" cy="342900"/>
        </p:xfrm>
        <a:graphic>
          <a:graphicData uri="http://schemas.openxmlformats.org/presentationml/2006/ole">
            <mc:AlternateContent xmlns:mc="http://schemas.openxmlformats.org/markup-compatibility/2006">
              <mc:Choice xmlns:v="urn:schemas-microsoft-com:vml" Requires="v">
                <p:oleObj spid="_x0000_s11317" name="Equation" r:id="rId10" imgW="2565360" imgH="342720" progId="Equation.DSMT4">
                  <p:embed/>
                </p:oleObj>
              </mc:Choice>
              <mc:Fallback>
                <p:oleObj name="Equation" r:id="rId10" imgW="2565360" imgH="342720" progId="Equation.DSMT4">
                  <p:embed/>
                  <p:pic>
                    <p:nvPicPr>
                      <p:cNvPr id="0" name=""/>
                      <p:cNvPicPr>
                        <a:picLocks noChangeAspect="1" noChangeArrowheads="1"/>
                      </p:cNvPicPr>
                      <p:nvPr/>
                    </p:nvPicPr>
                    <p:blipFill>
                      <a:blip r:embed="rId11"/>
                      <a:srcRect/>
                      <a:stretch>
                        <a:fillRect/>
                      </a:stretch>
                    </p:blipFill>
                    <p:spPr bwMode="auto">
                      <a:xfrm>
                        <a:off x="25017" y="2141752"/>
                        <a:ext cx="2732088"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ounded Rectangle 23"/>
          <p:cNvSpPr/>
          <p:nvPr/>
        </p:nvSpPr>
        <p:spPr>
          <a:xfrm>
            <a:off x="5523158" y="850107"/>
            <a:ext cx="3580477" cy="2993232"/>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476782" y="1208973"/>
            <a:ext cx="3427961" cy="769441"/>
          </a:xfrm>
          <a:prstGeom prst="rect">
            <a:avLst/>
          </a:prstGeom>
        </p:spPr>
        <p:txBody>
          <a:bodyPr wrap="square">
            <a:spAutoFit/>
          </a:bodyPr>
          <a:lstStyle/>
          <a:p>
            <a:pPr algn="just"/>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Bổ</a:t>
            </a:r>
            <a:r>
              <a:rPr lang="en-US" sz="2200" dirty="0" smtClean="0">
                <a:solidFill>
                  <a:schemeClr val="accent1"/>
                </a:solidFill>
                <a:latin typeface="Times New Roman" panose="02020603050405020304" pitchFamily="18" charset="0"/>
                <a:ea typeface="Times New Roman" panose="02020603050405020304" pitchFamily="18" charset="0"/>
              </a:rPr>
              <a:t> sung ĐK </a:t>
            </a:r>
            <a:r>
              <a:rPr lang="en-US" sz="2200" dirty="0" err="1" smtClean="0">
                <a:solidFill>
                  <a:schemeClr val="accent1"/>
                </a:solidFill>
                <a:latin typeface="Times New Roman" panose="02020603050405020304" pitchFamily="18" charset="0"/>
                <a:ea typeface="Times New Roman" panose="02020603050405020304" pitchFamily="18" charset="0"/>
              </a:rPr>
              <a:t>phát</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sinh</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trong</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quá</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trình</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làm</a:t>
            </a:r>
            <a:r>
              <a:rPr lang="en-US" sz="2200" dirty="0" smtClean="0">
                <a:solidFill>
                  <a:schemeClr val="accent1"/>
                </a:solidFill>
                <a:latin typeface="Times New Roman" panose="02020603050405020304" pitchFamily="18" charset="0"/>
                <a:ea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rPr>
              <a:t>bài</a:t>
            </a:r>
            <a:r>
              <a:rPr lang="en-US" sz="2200" dirty="0" smtClean="0">
                <a:solidFill>
                  <a:schemeClr val="accent1"/>
                </a:solidFill>
                <a:latin typeface="Times New Roman" panose="02020603050405020304" pitchFamily="18" charset="0"/>
                <a:ea typeface="Times New Roman" panose="02020603050405020304" pitchFamily="18" charset="0"/>
              </a:rPr>
              <a:t>. </a:t>
            </a:r>
            <a:endParaRPr lang="en-US" sz="2200" dirty="0">
              <a:solidFill>
                <a:schemeClr val="accent1"/>
              </a:solidFill>
            </a:endParaRPr>
          </a:p>
        </p:txBody>
      </p:sp>
      <p:sp>
        <p:nvSpPr>
          <p:cNvPr id="30" name="Rectangle 29"/>
          <p:cNvSpPr/>
          <p:nvPr/>
        </p:nvSpPr>
        <p:spPr>
          <a:xfrm>
            <a:off x="5709647" y="911027"/>
            <a:ext cx="3696492"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0000CC"/>
                </a:solidFill>
                <a:latin typeface="Times New Roman" panose="02020603050405020304" pitchFamily="18" charset="0"/>
                <a:ea typeface="Times New Roman" panose="02020603050405020304" pitchFamily="18" charset="0"/>
              </a:rPr>
              <a:t>Rèn</a:t>
            </a:r>
            <a:r>
              <a:rPr lang="en-US" sz="2200" b="1" dirty="0" smtClean="0">
                <a:solidFill>
                  <a:srgbClr val="0000CC"/>
                </a:solidFill>
                <a:latin typeface="Times New Roman" panose="02020603050405020304" pitchFamily="18" charset="0"/>
                <a:ea typeface="Times New Roman" panose="02020603050405020304" pitchFamily="18" charset="0"/>
              </a:rPr>
              <a:t> HS: </a:t>
            </a:r>
          </a:p>
        </p:txBody>
      </p:sp>
      <p:sp>
        <p:nvSpPr>
          <p:cNvPr id="31" name="Rectangle 30"/>
          <p:cNvSpPr/>
          <p:nvPr/>
        </p:nvSpPr>
        <p:spPr>
          <a:xfrm>
            <a:off x="5496870" y="1823949"/>
            <a:ext cx="3580077" cy="1107996"/>
          </a:xfrm>
          <a:prstGeom prst="rect">
            <a:avLst/>
          </a:prstGeom>
        </p:spPr>
        <p:txBody>
          <a:bodyPr wrap="square">
            <a:spAutoFit/>
          </a:bodyPr>
          <a:lstStyle/>
          <a:p>
            <a:pPr algn="just"/>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công</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bậc</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hai</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phương</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bậc</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hai</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22"/>
              <p:cNvSpPr>
                <a:spLocks noChangeArrowheads="1"/>
              </p:cNvSpPr>
              <p:nvPr/>
            </p:nvSpPr>
            <p:spPr bwMode="auto">
              <a:xfrm>
                <a:off x="-915" y="2387427"/>
                <a:ext cx="5196689" cy="11118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altLang="en-US" sz="2200" b="0" i="0" u="none" strike="noStrike" cap="none" normalizeH="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kumimoji="0" lang="en-US" altLang="en-US" sz="2200" b="0" i="1" u="none" strike="noStrike" cap="none" normalizeH="0" smtClean="0">
                            <a:ln>
                              <a:noFill/>
                            </a:ln>
                            <a:solidFill>
                              <a:schemeClr val="accent1"/>
                            </a:solidFill>
                            <a:effectLst/>
                            <a:latin typeface="Cambria Math" panose="02040503050406030204" pitchFamily="18" charset="0"/>
                            <a:cs typeface="Times New Roman" panose="02020603050405020304" pitchFamily="18" charset="0"/>
                          </a:rPr>
                        </m:ctrlPr>
                      </m:radPr>
                      <m:deg/>
                      <m:e>
                        <m:r>
                          <a:rPr kumimoji="0" lang="en-US" altLang="en-US" sz="2200" b="0" i="1" u="none" strike="noStrike" cap="none" normalizeH="0" smtClean="0">
                            <a:ln>
                              <a:noFill/>
                            </a:ln>
                            <a:solidFill>
                              <a:schemeClr val="accent1"/>
                            </a:solidFill>
                            <a:effectLst/>
                            <a:latin typeface="Cambria Math" panose="02040503050406030204" pitchFamily="18" charset="0"/>
                            <a:cs typeface="Times New Roman" panose="02020603050405020304" pitchFamily="18" charset="0"/>
                          </a:rPr>
                          <m:t>𝑥</m:t>
                        </m:r>
                      </m:e>
                    </m:rad>
                  </m:oMath>
                </a14:m>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 t ( ĐK: t &gt; 0; t ≠ 1, t ≠ 3)</a:t>
                </a:r>
                <a:endParaRPr kumimoji="0" lang="en-US" altLang="en-US" sz="22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altLang="en-US" sz="2200" b="0" i="0" u="none" strike="noStrike" cap="none" normalizeH="0" baseline="0" dirty="0" err="1"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3t</a:t>
                </a:r>
                <a:r>
                  <a:rPr kumimoji="0" lang="en-US" altLang="en-US" sz="2200" b="0" i="0" u="none" strike="noStrike" cap="none" normalizeH="0" baseline="3000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 2t – 6 = 0 </a:t>
                </a:r>
                <a:endParaRPr kumimoji="0" lang="en-US" altLang="en-US" sz="22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 b’</a:t>
                </a:r>
                <a:r>
                  <a:rPr kumimoji="0" lang="en-US" altLang="en-US" sz="2200" b="0" i="0" u="none" strike="noStrike" cap="none" normalizeH="0" baseline="3000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kumimoji="0" lang="en-US" altLang="en-US" sz="2200" b="0" i="0" u="none" strike="noStrike" cap="none" normalizeH="0" baseline="0" dirty="0" smtClean="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ac = … = 19 &gt; 0 </a:t>
                </a:r>
              </a:p>
            </p:txBody>
          </p:sp>
        </mc:Choice>
        <mc:Fallback xmlns="">
          <p:sp>
            <p:nvSpPr>
              <p:cNvPr id="11" name="Rectangle 22"/>
              <p:cNvSpPr>
                <a:spLocks noRot="1" noChangeAspect="1" noMove="1" noResize="1" noEditPoints="1" noAdjustHandles="1" noChangeArrowheads="1" noChangeShapeType="1" noTextEdit="1"/>
              </p:cNvSpPr>
              <p:nvPr/>
            </p:nvSpPr>
            <p:spPr bwMode="auto">
              <a:xfrm>
                <a:off x="-915" y="2387427"/>
                <a:ext cx="5196689" cy="1111843"/>
              </a:xfrm>
              <a:prstGeom prst="rect">
                <a:avLst/>
              </a:prstGeom>
              <a:blipFill rotWithShape="0">
                <a:blip r:embed="rId12"/>
                <a:stretch>
                  <a:fillRect l="-1526" t="-2747" b="-109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nvPr>
        </p:nvGraphicFramePr>
        <p:xfrm>
          <a:off x="167819" y="3442975"/>
          <a:ext cx="2145730" cy="536433"/>
        </p:xfrm>
        <a:graphic>
          <a:graphicData uri="http://schemas.openxmlformats.org/presentationml/2006/ole">
            <mc:AlternateContent xmlns:mc="http://schemas.openxmlformats.org/markup-compatibility/2006">
              <mc:Choice xmlns:v="urn:schemas-microsoft-com:vml" Requires="v">
                <p:oleObj spid="_x0000_s11318" name="Equation" r:id="rId13" imgW="2438280" imgH="609480" progId="Equation.DSMT4">
                  <p:embed/>
                </p:oleObj>
              </mc:Choice>
              <mc:Fallback>
                <p:oleObj name="Equation" r:id="rId13" imgW="2438280" imgH="609480" progId="Equation.DSMT4">
                  <p:embed/>
                  <p:pic>
                    <p:nvPicPr>
                      <p:cNvPr id="0" name=""/>
                      <p:cNvPicPr>
                        <a:picLocks noChangeAspect="1" noChangeArrowheads="1"/>
                      </p:cNvPicPr>
                      <p:nvPr/>
                    </p:nvPicPr>
                    <p:blipFill>
                      <a:blip r:embed="rId14"/>
                      <a:srcRect/>
                      <a:stretch>
                        <a:fillRect/>
                      </a:stretch>
                    </p:blipFill>
                    <p:spPr bwMode="auto">
                      <a:xfrm>
                        <a:off x="167819" y="3442975"/>
                        <a:ext cx="2145730" cy="536433"/>
                      </a:xfrm>
                      <a:prstGeom prst="rect">
                        <a:avLst/>
                      </a:prstGeom>
                      <a:noFill/>
                    </p:spPr>
                  </p:pic>
                </p:oleObj>
              </mc:Fallback>
            </mc:AlternateContent>
          </a:graphicData>
        </a:graphic>
      </p:graphicFrame>
      <p:graphicFrame>
        <p:nvGraphicFramePr>
          <p:cNvPr id="35" name="Object 34"/>
          <p:cNvGraphicFramePr>
            <a:graphicFrameLocks noChangeAspect="1"/>
          </p:cNvGraphicFramePr>
          <p:nvPr>
            <p:extLst/>
          </p:nvPr>
        </p:nvGraphicFramePr>
        <p:xfrm>
          <a:off x="166688" y="3954965"/>
          <a:ext cx="2026691" cy="501449"/>
        </p:xfrm>
        <a:graphic>
          <a:graphicData uri="http://schemas.openxmlformats.org/presentationml/2006/ole">
            <mc:AlternateContent xmlns:mc="http://schemas.openxmlformats.org/markup-compatibility/2006">
              <mc:Choice xmlns:v="urn:schemas-microsoft-com:vml" Requires="v">
                <p:oleObj spid="_x0000_s11319" name="Equation" r:id="rId15" imgW="2463480" imgH="609480" progId="Equation.DSMT4">
                  <p:embed/>
                </p:oleObj>
              </mc:Choice>
              <mc:Fallback>
                <p:oleObj name="Equation" r:id="rId15" imgW="2463480" imgH="609480" progId="Equation.DSMT4">
                  <p:embed/>
                  <p:pic>
                    <p:nvPicPr>
                      <p:cNvPr id="0" name=""/>
                      <p:cNvPicPr>
                        <a:picLocks noChangeAspect="1" noChangeArrowheads="1"/>
                      </p:cNvPicPr>
                      <p:nvPr/>
                    </p:nvPicPr>
                    <p:blipFill>
                      <a:blip r:embed="rId16"/>
                      <a:srcRect/>
                      <a:stretch>
                        <a:fillRect/>
                      </a:stretch>
                    </p:blipFill>
                    <p:spPr bwMode="auto">
                      <a:xfrm>
                        <a:off x="166688" y="3954965"/>
                        <a:ext cx="2026691" cy="501449"/>
                      </a:xfrm>
                      <a:prstGeom prst="rect">
                        <a:avLst/>
                      </a:prstGeom>
                      <a:noFill/>
                    </p:spPr>
                  </p:pic>
                </p:oleObj>
              </mc:Fallback>
            </mc:AlternateContent>
          </a:graphicData>
        </a:graphic>
      </p:graphicFrame>
      <p:sp>
        <p:nvSpPr>
          <p:cNvPr id="36" name="Rectangle 35"/>
          <p:cNvSpPr/>
          <p:nvPr/>
        </p:nvSpPr>
        <p:spPr>
          <a:xfrm>
            <a:off x="5476375" y="2911403"/>
            <a:ext cx="3459933" cy="769441"/>
          </a:xfrm>
          <a:prstGeom prst="rect">
            <a:avLst/>
          </a:prstGeom>
        </p:spPr>
        <p:txBody>
          <a:bodyPr wrap="square">
            <a:spAutoFit/>
          </a:bodyPr>
          <a:lstStyle/>
          <a:p>
            <a:pPr algn="just"/>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Đặt</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kiểm</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tra</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kiện</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biến</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phụ</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37" name="Rectangle 9"/>
          <p:cNvSpPr>
            <a:spLocks noChangeArrowheads="1"/>
          </p:cNvSpPr>
          <p:nvPr/>
        </p:nvSpPr>
        <p:spPr bwMode="auto">
          <a:xfrm>
            <a:off x="2258464" y="3482616"/>
            <a:ext cx="764953"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(tm</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38" name="Rectangle 9"/>
          <p:cNvSpPr>
            <a:spLocks noChangeArrowheads="1"/>
          </p:cNvSpPr>
          <p:nvPr/>
        </p:nvSpPr>
        <p:spPr bwMode="auto">
          <a:xfrm>
            <a:off x="2134180" y="3954580"/>
            <a:ext cx="9444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3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ktm</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nvPr>
        </p:nvGraphicFramePr>
        <p:xfrm>
          <a:off x="2892260" y="3442975"/>
          <a:ext cx="1777111" cy="566797"/>
        </p:xfrm>
        <a:graphic>
          <a:graphicData uri="http://schemas.openxmlformats.org/presentationml/2006/ole">
            <mc:AlternateContent xmlns:mc="http://schemas.openxmlformats.org/markup-compatibility/2006">
              <mc:Choice xmlns:v="urn:schemas-microsoft-com:vml" Requires="v">
                <p:oleObj spid="_x0000_s11320" name="Equation" r:id="rId17" imgW="1955520" imgH="634680" progId="Equation.DSMT4">
                  <p:embed/>
                </p:oleObj>
              </mc:Choice>
              <mc:Fallback>
                <p:oleObj name="Equation" r:id="rId17" imgW="1955520" imgH="634680" progId="Equation.DSMT4">
                  <p:embed/>
                  <p:pic>
                    <p:nvPicPr>
                      <p:cNvPr id="0" name=""/>
                      <p:cNvPicPr>
                        <a:picLocks noChangeAspect="1" noChangeArrowheads="1"/>
                      </p:cNvPicPr>
                      <p:nvPr/>
                    </p:nvPicPr>
                    <p:blipFill>
                      <a:blip r:embed="rId18"/>
                      <a:srcRect/>
                      <a:stretch>
                        <a:fillRect/>
                      </a:stretch>
                    </p:blipFill>
                    <p:spPr bwMode="auto">
                      <a:xfrm>
                        <a:off x="2892260" y="3442975"/>
                        <a:ext cx="1777111" cy="566797"/>
                      </a:xfrm>
                      <a:prstGeom prst="rect">
                        <a:avLst/>
                      </a:prstGeom>
                      <a:noFill/>
                    </p:spPr>
                  </p:pic>
                </p:oleObj>
              </mc:Fallback>
            </mc:AlternateContent>
          </a:graphicData>
        </a:graphic>
      </p:graphicFrame>
      <p:sp>
        <p:nvSpPr>
          <p:cNvPr id="39" name="Rectangle 9"/>
          <p:cNvSpPr>
            <a:spLocks noChangeArrowheads="1"/>
          </p:cNvSpPr>
          <p:nvPr/>
        </p:nvSpPr>
        <p:spPr bwMode="auto">
          <a:xfrm>
            <a:off x="4616935" y="3460132"/>
            <a:ext cx="790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(tm</a:t>
            </a:r>
            <a:r>
              <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23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3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40" name="Rectangle 9"/>
          <p:cNvSpPr>
            <a:spLocks noChangeArrowheads="1"/>
          </p:cNvSpPr>
          <p:nvPr/>
        </p:nvSpPr>
        <p:spPr bwMode="auto">
          <a:xfrm>
            <a:off x="38937" y="4456271"/>
            <a:ext cx="65434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Vậy</a:t>
            </a:r>
            <a:endPar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41" name="Object 40"/>
          <p:cNvGraphicFramePr>
            <a:graphicFrameLocks noChangeAspect="1"/>
          </p:cNvGraphicFramePr>
          <p:nvPr>
            <p:extLst/>
          </p:nvPr>
        </p:nvGraphicFramePr>
        <p:xfrm>
          <a:off x="665455" y="4433955"/>
          <a:ext cx="1665577" cy="557642"/>
        </p:xfrm>
        <a:graphic>
          <a:graphicData uri="http://schemas.openxmlformats.org/presentationml/2006/ole">
            <mc:AlternateContent xmlns:mc="http://schemas.openxmlformats.org/markup-compatibility/2006">
              <mc:Choice xmlns:v="urn:schemas-microsoft-com:vml" Requires="v">
                <p:oleObj spid="_x0000_s11321" name="Equation" r:id="rId19" imgW="1536480" imgH="609480" progId="Equation.DSMT4">
                  <p:embed/>
                </p:oleObj>
              </mc:Choice>
              <mc:Fallback>
                <p:oleObj name="Equation" r:id="rId19" imgW="1536480" imgH="609480" progId="Equation.DSMT4">
                  <p:embed/>
                  <p:pic>
                    <p:nvPicPr>
                      <p:cNvPr id="0" name=""/>
                      <p:cNvPicPr>
                        <a:picLocks noChangeAspect="1" noChangeArrowheads="1"/>
                      </p:cNvPicPr>
                      <p:nvPr/>
                    </p:nvPicPr>
                    <p:blipFill>
                      <a:blip r:embed="rId20"/>
                      <a:srcRect/>
                      <a:stretch>
                        <a:fillRect/>
                      </a:stretch>
                    </p:blipFill>
                    <p:spPr bwMode="auto">
                      <a:xfrm>
                        <a:off x="665455" y="4433955"/>
                        <a:ext cx="1665577" cy="557642"/>
                      </a:xfrm>
                      <a:prstGeom prst="rect">
                        <a:avLst/>
                      </a:prstGeom>
                      <a:noFill/>
                    </p:spPr>
                  </p:pic>
                </p:oleObj>
              </mc:Fallback>
            </mc:AlternateContent>
          </a:graphicData>
        </a:graphic>
      </p:graphicFrame>
    </p:spTree>
    <p:extLst>
      <p:ext uri="{BB962C8B-B14F-4D97-AF65-F5344CB8AC3E}">
        <p14:creationId xmlns:p14="http://schemas.microsoft.com/office/powerpoint/2010/main" val="38946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0" grpId="0"/>
      <p:bldP spid="31"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18" y="635675"/>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51160" y="33013"/>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51782" y="663704"/>
          <a:ext cx="1155700" cy="572235"/>
        </p:xfrm>
        <a:graphic>
          <a:graphicData uri="http://schemas.openxmlformats.org/presentationml/2006/ole">
            <mc:AlternateContent xmlns:mc="http://schemas.openxmlformats.org/markup-compatibility/2006">
              <mc:Choice xmlns:v="urn:schemas-microsoft-com:vml" Requires="v">
                <p:oleObj spid="_x0000_s12302"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51782" y="663704"/>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7803" y="655588"/>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9" name="Rectangle 8"/>
          <p:cNvSpPr/>
          <p:nvPr/>
        </p:nvSpPr>
        <p:spPr>
          <a:xfrm>
            <a:off x="12836" y="1150265"/>
            <a:ext cx="3453189"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4) Tìm giá trị của x sao cho</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3362366" y="1211261"/>
          <a:ext cx="723900" cy="279400"/>
        </p:xfrm>
        <a:graphic>
          <a:graphicData uri="http://schemas.openxmlformats.org/presentationml/2006/ole">
            <mc:AlternateContent xmlns:mc="http://schemas.openxmlformats.org/markup-compatibility/2006">
              <mc:Choice xmlns:v="urn:schemas-microsoft-com:vml" Requires="v">
                <p:oleObj spid="_x0000_s12303" name="Equation" r:id="rId6" imgW="723600" imgH="279360" progId="Equation.DSMT4">
                  <p:embed/>
                </p:oleObj>
              </mc:Choice>
              <mc:Fallback>
                <p:oleObj name="Equation" r:id="rId6" imgW="723600" imgH="279360" progId="Equation.DSMT4">
                  <p:embed/>
                  <p:pic>
                    <p:nvPicPr>
                      <p:cNvPr id="0" name=""/>
                      <p:cNvPicPr>
                        <a:picLocks noChangeAspect="1" noChangeArrowheads="1"/>
                      </p:cNvPicPr>
                      <p:nvPr/>
                    </p:nvPicPr>
                    <p:blipFill>
                      <a:blip r:embed="rId7"/>
                      <a:srcRect/>
                      <a:stretch>
                        <a:fillRect/>
                      </a:stretch>
                    </p:blipFill>
                    <p:spPr bwMode="auto">
                      <a:xfrm>
                        <a:off x="3362366" y="1211261"/>
                        <a:ext cx="723900" cy="279400"/>
                      </a:xfrm>
                      <a:prstGeom prst="rect">
                        <a:avLst/>
                      </a:prstGeom>
                      <a:noFill/>
                      <a:extLst/>
                    </p:spPr>
                  </p:pic>
                </p:oleObj>
              </mc:Fallback>
            </mc:AlternateContent>
          </a:graphicData>
        </a:graphic>
      </p:graphicFrame>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ounded Rectangle 23"/>
          <p:cNvSpPr/>
          <p:nvPr/>
        </p:nvSpPr>
        <p:spPr>
          <a:xfrm>
            <a:off x="5523158" y="850107"/>
            <a:ext cx="3580477" cy="1559196"/>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03418" y="1224475"/>
            <a:ext cx="3600166" cy="1107996"/>
          </a:xfrm>
          <a:prstGeom prst="rect">
            <a:avLst/>
          </a:prstGeom>
        </p:spPr>
        <p:txBody>
          <a:bodyPr wrap="square">
            <a:spAutoFit/>
          </a:bodyPr>
          <a:lstStyle/>
          <a:p>
            <a:pPr algn="just"/>
            <a:r>
              <a:rPr lang="en-US" sz="2200" dirty="0">
                <a:latin typeface="Times New Roman" panose="02020603050405020304" pitchFamily="18" charset="0"/>
                <a:ea typeface="Times New Roman" panose="02020603050405020304" pitchFamily="18" charset="0"/>
                <a:cs typeface="Times New Roman" panose="02020603050405020304" pitchFamily="18" charset="0"/>
              </a:rPr>
              <a:t>Chia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vế</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P</a:t>
            </a:r>
            <a:endParaRPr lang="en-US" sz="2200" dirty="0">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P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P</a:t>
            </a:r>
            <a:r>
              <a:rPr lang="en-US" sz="22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200" b="1" baseline="30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P = 1 </a:t>
            </a:r>
          </a:p>
          <a:p>
            <a:pPr algn="just"/>
            <a:r>
              <a:rPr lang="en-US" sz="2200" dirty="0" smtClean="0">
                <a:latin typeface="Times New Roman" panose="02020603050405020304" pitchFamily="18" charset="0"/>
                <a:ea typeface="Times New Roman" panose="02020603050405020304" pitchFamily="18" charset="0"/>
              </a:rPr>
              <a:t>=&gt;</a:t>
            </a:r>
            <a:r>
              <a:rPr lang="en-US" sz="2200" dirty="0" err="1" smtClean="0">
                <a:latin typeface="Times New Roman" panose="02020603050405020304" pitchFamily="18" charset="0"/>
                <a:ea typeface="Times New Roman" panose="02020603050405020304" pitchFamily="18" charset="0"/>
              </a:rPr>
              <a:t>Thiếu</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giá</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trị</a:t>
            </a:r>
            <a:r>
              <a:rPr lang="en-US" sz="2200" dirty="0" smtClean="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P = 0 </a:t>
            </a:r>
            <a:endParaRPr lang="en-US" sz="2200" dirty="0">
              <a:solidFill>
                <a:schemeClr val="accent1"/>
              </a:solidFill>
            </a:endParaRPr>
          </a:p>
        </p:txBody>
      </p:sp>
      <p:sp>
        <p:nvSpPr>
          <p:cNvPr id="30" name="Rectangle 29"/>
          <p:cNvSpPr/>
          <p:nvPr/>
        </p:nvSpPr>
        <p:spPr>
          <a:xfrm>
            <a:off x="5709647" y="911027"/>
            <a:ext cx="3696492" cy="430887"/>
          </a:xfrm>
          <a:prstGeom prst="rect">
            <a:avLst/>
          </a:prstGeom>
          <a:noFill/>
        </p:spPr>
        <p:txBody>
          <a:bodyPr wrap="square">
            <a:spAutoFit/>
          </a:bodyPr>
          <a:lstStyle/>
          <a:p>
            <a:r>
              <a:rPr lang="en-US" sz="2200" b="1" dirty="0" smtClean="0">
                <a:solidFill>
                  <a:srgbClr val="CC3300"/>
                </a:solidFill>
                <a:latin typeface="Times New Roman" panose="02020603050405020304" pitchFamily="18" charset="0"/>
                <a:ea typeface="Times New Roman" panose="02020603050405020304" pitchFamily="18" charset="0"/>
              </a:rPr>
              <a:t>Sai </a:t>
            </a:r>
            <a:r>
              <a:rPr lang="en-US" sz="2200" b="1" dirty="0" err="1" smtClean="0">
                <a:solidFill>
                  <a:srgbClr val="CC3300"/>
                </a:solidFill>
                <a:latin typeface="Times New Roman" panose="02020603050405020304" pitchFamily="18" charset="0"/>
                <a:ea typeface="Times New Roman" panose="02020603050405020304" pitchFamily="18" charset="0"/>
              </a:rPr>
              <a:t>lầm</a:t>
            </a:r>
            <a:r>
              <a:rPr lang="en-US" sz="2200" b="1" dirty="0" smtClean="0">
                <a:solidFill>
                  <a:srgbClr val="CC3300"/>
                </a:solidFill>
                <a:latin typeface="Times New Roman" panose="02020603050405020304" pitchFamily="18" charset="0"/>
                <a:ea typeface="Times New Roman" panose="02020603050405020304" pitchFamily="18" charset="0"/>
              </a:rPr>
              <a:t> HS hay </a:t>
            </a:r>
            <a:r>
              <a:rPr lang="en-US" sz="2200" b="1" dirty="0" err="1" smtClean="0">
                <a:solidFill>
                  <a:srgbClr val="CC3300"/>
                </a:solidFill>
                <a:latin typeface="Times New Roman" panose="02020603050405020304" pitchFamily="18" charset="0"/>
                <a:ea typeface="Times New Roman" panose="02020603050405020304" pitchFamily="18" charset="0"/>
              </a:rPr>
              <a:t>mắc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phải</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Rectangle 9"/>
              <p:cNvSpPr>
                <a:spLocks noChangeArrowheads="1"/>
              </p:cNvSpPr>
              <p:nvPr/>
            </p:nvSpPr>
            <p:spPr bwMode="auto">
              <a:xfrm>
                <a:off x="68551" y="3505447"/>
                <a:ext cx="3048782" cy="6146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Vậy x</a:t>
                </a:r>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0; </a:t>
                </a:r>
                <a14:m>
                  <m:oMath xmlns:m="http://schemas.openxmlformats.org/officeDocument/2006/math">
                    <m:f>
                      <m:fPr>
                        <m:ctrlPr>
                          <a:rPr lang="en-US" altLang="en-US" sz="2400" i="1" smtClean="0">
                            <a:solidFill>
                              <a:srgbClr val="250322"/>
                            </a:solidFill>
                            <a:latin typeface="Cambria Math" panose="02040503050406030204" pitchFamily="18" charset="0"/>
                            <a:cs typeface="Times New Roman" panose="02020603050405020304" pitchFamily="18" charset="0"/>
                            <a:sym typeface="Symbol" panose="05050102010706020507" pitchFamily="18" charset="2"/>
                          </a:rPr>
                        </m:ctrlPr>
                      </m:fPr>
                      <m:num>
                        <m:r>
                          <a:rPr lang="en-US" altLang="en-US" sz="2400" b="0" i="1" smtClean="0">
                            <a:solidFill>
                              <a:srgbClr val="250322"/>
                            </a:solidFill>
                            <a:latin typeface="Cambria Math" panose="02040503050406030204" pitchFamily="18" charset="0"/>
                            <a:cs typeface="Times New Roman" panose="02020603050405020304" pitchFamily="18" charset="0"/>
                            <a:sym typeface="Symbol" panose="05050102010706020507" pitchFamily="18" charset="2"/>
                          </a:rPr>
                          <m:t>9</m:t>
                        </m:r>
                      </m:num>
                      <m:den>
                        <m:r>
                          <a:rPr lang="en-US" altLang="en-US" sz="2400" b="0" i="1" smtClean="0">
                            <a:solidFill>
                              <a:srgbClr val="250322"/>
                            </a:solidFill>
                            <a:latin typeface="Cambria Math" panose="02040503050406030204" pitchFamily="18" charset="0"/>
                            <a:cs typeface="Times New Roman" panose="02020603050405020304" pitchFamily="18" charset="0"/>
                            <a:sym typeface="Symbol" panose="05050102010706020507" pitchFamily="18" charset="2"/>
                          </a:rPr>
                          <m:t>4</m:t>
                        </m:r>
                      </m:den>
                    </m:f>
                  </m:oMath>
                </a14:m>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mc:Choice>
        <mc:Fallback xmlns="">
          <p:sp>
            <p:nvSpPr>
              <p:cNvPr id="40" name="Rectangle 9"/>
              <p:cNvSpPr>
                <a:spLocks noRot="1" noChangeAspect="1" noMove="1" noResize="1" noEditPoints="1" noAdjustHandles="1" noChangeArrowheads="1" noChangeShapeType="1" noTextEdit="1"/>
              </p:cNvSpPr>
              <p:nvPr/>
            </p:nvSpPr>
            <p:spPr bwMode="auto">
              <a:xfrm>
                <a:off x="68551" y="3505447"/>
                <a:ext cx="3048782" cy="614655"/>
              </a:xfrm>
              <a:prstGeom prst="rect">
                <a:avLst/>
              </a:prstGeom>
              <a:blipFill rotWithShape="0">
                <a:blip r:embed="rId8"/>
                <a:stretch>
                  <a:fillRect l="-3000" b="-990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4661" y="1512543"/>
                <a:ext cx="5492541" cy="2091983"/>
              </a:xfrm>
              <a:prstGeom prst="rect">
                <a:avLst/>
              </a:prstGeom>
            </p:spPr>
            <p:txBody>
              <a:bodyPr wrap="square">
                <a:spAutoFit/>
              </a:bodyPr>
              <a:lstStyle/>
              <a:p>
                <a:r>
                  <a:rPr lang="vi-VN" sz="2400" dirty="0"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sym typeface="Wingdings" panose="05000000000000000000" pitchFamily="2" charset="2"/>
                  </a:rPr>
                  <a:t></a:t>
                </a:r>
                <a:r>
                  <a:rPr lang="vi-VN" sz="2400" dirty="0">
                    <a:latin typeface="Times New Roman" panose="02020603050405020304" pitchFamily="18" charset="0"/>
                    <a:cs typeface="Times New Roman" panose="02020603050405020304" pitchFamily="18" charset="0"/>
                  </a:rPr>
                  <a:t> P(1 – P) = </a:t>
                </a:r>
                <a:r>
                  <a:rPr lang="vi-VN" sz="24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 = 0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P = </a:t>
                </a:r>
                <a:r>
                  <a:rPr lang="en-US" sz="2400" dirty="0" smtClean="0">
                    <a:latin typeface="Times New Roman" panose="02020603050405020304" pitchFamily="18" charset="0"/>
                    <a:cs typeface="Times New Roman" panose="02020603050405020304" pitchFamily="18" charset="0"/>
                  </a:rPr>
                  <a:t>1</a:t>
                </a: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 = 0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=&gt; x = 0 (tm)</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P = 1 … =&gt; x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4</m:t>
                        </m:r>
                      </m:den>
                    </m:f>
                  </m:oMath>
                </a14:m>
                <a:r>
                  <a:rPr lang="en-US" sz="2400" dirty="0" smtClean="0">
                    <a:latin typeface="Times New Roman" panose="02020603050405020304" pitchFamily="18" charset="0"/>
                    <a:cs typeface="Times New Roman" panose="02020603050405020304" pitchFamily="18" charset="0"/>
                  </a:rPr>
                  <a:t>(tm)</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4661" y="1512543"/>
                <a:ext cx="5492541" cy="2091983"/>
              </a:xfrm>
              <a:prstGeom prst="rect">
                <a:avLst/>
              </a:prstGeom>
              <a:blipFill rotWithShape="0">
                <a:blip r:embed="rId9"/>
                <a:stretch>
                  <a:fillRect l="-1665" t="-2332" b="-2041"/>
                </a:stretch>
              </a:blipFill>
            </p:spPr>
            <p:txBody>
              <a:bodyPr/>
              <a:lstStyle/>
              <a:p>
                <a:r>
                  <a:rPr lang="en-US">
                    <a:noFill/>
                  </a:rPr>
                  <a:t> </a:t>
                </a:r>
              </a:p>
            </p:txBody>
          </p:sp>
        </mc:Fallback>
      </mc:AlternateContent>
      <p:sp>
        <p:nvSpPr>
          <p:cNvPr id="34" name="Rounded Rectangle 33"/>
          <p:cNvSpPr/>
          <p:nvPr/>
        </p:nvSpPr>
        <p:spPr>
          <a:xfrm>
            <a:off x="4074192" y="2466812"/>
            <a:ext cx="5057309" cy="865526"/>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086266" y="2901450"/>
            <a:ext cx="4990682" cy="430887"/>
          </a:xfrm>
          <a:prstGeom prst="rect">
            <a:avLst/>
          </a:prstGeom>
        </p:spPr>
        <p:txBody>
          <a:bodyPr wrap="square">
            <a:spAutoFit/>
          </a:bodyPr>
          <a:lstStyle/>
          <a:p>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hỉ</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0. </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4234803" y="2578952"/>
            <a:ext cx="5068781"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0000CC"/>
                </a:solidFill>
                <a:latin typeface="Times New Roman" panose="02020603050405020304" pitchFamily="18" charset="0"/>
                <a:ea typeface="Times New Roman" panose="02020603050405020304" pitchFamily="18" charset="0"/>
              </a:rPr>
              <a:t>Nhấn</a:t>
            </a:r>
            <a:r>
              <a:rPr lang="en-US" sz="2200" b="1" dirty="0" smtClean="0">
                <a:solidFill>
                  <a:srgbClr val="0000CC"/>
                </a:solidFill>
                <a:latin typeface="Times New Roman" panose="02020603050405020304" pitchFamily="18" charset="0"/>
                <a:ea typeface="Times New Roman" panose="02020603050405020304" pitchFamily="18" charset="0"/>
              </a:rPr>
              <a:t> </a:t>
            </a:r>
            <a:r>
              <a:rPr lang="en-US" sz="2200" b="1" dirty="0" err="1" smtClean="0">
                <a:solidFill>
                  <a:srgbClr val="0000CC"/>
                </a:solidFill>
                <a:latin typeface="Times New Roman" panose="02020603050405020304" pitchFamily="18" charset="0"/>
                <a:ea typeface="Times New Roman" panose="02020603050405020304" pitchFamily="18" charset="0"/>
              </a:rPr>
              <a:t>mạnh</a:t>
            </a:r>
            <a:r>
              <a:rPr lang="en-US" sz="2200" b="1" dirty="0" smtClean="0">
                <a:solidFill>
                  <a:srgbClr val="0000CC"/>
                </a:solidFill>
                <a:latin typeface="Times New Roman" panose="02020603050405020304" pitchFamily="18" charset="0"/>
                <a:ea typeface="Times New Roman" panose="02020603050405020304" pitchFamily="18" charset="0"/>
              </a:rPr>
              <a:t> </a:t>
            </a:r>
            <a:r>
              <a:rPr lang="en-US" sz="2200" b="1" dirty="0" err="1" smtClean="0">
                <a:solidFill>
                  <a:srgbClr val="0000CC"/>
                </a:solidFill>
                <a:latin typeface="Times New Roman" panose="02020603050405020304" pitchFamily="18" charset="0"/>
                <a:ea typeface="Times New Roman" panose="02020603050405020304" pitchFamily="18" charset="0"/>
              </a:rPr>
              <a:t>để</a:t>
            </a:r>
            <a:r>
              <a:rPr lang="en-US" sz="2200" b="1" dirty="0" smtClean="0">
                <a:solidFill>
                  <a:srgbClr val="0000CC"/>
                </a:solidFill>
                <a:latin typeface="Times New Roman" panose="02020603050405020304" pitchFamily="18" charset="0"/>
                <a:ea typeface="Times New Roman" panose="02020603050405020304" pitchFamily="18" charset="0"/>
              </a:rPr>
              <a:t> HS </a:t>
            </a:r>
            <a:r>
              <a:rPr lang="en-US" sz="2200" b="1" dirty="0" err="1" smtClean="0">
                <a:solidFill>
                  <a:srgbClr val="0000CC"/>
                </a:solidFill>
                <a:latin typeface="Times New Roman" panose="02020603050405020304" pitchFamily="18" charset="0"/>
                <a:ea typeface="Times New Roman" panose="02020603050405020304" pitchFamily="18" charset="0"/>
              </a:rPr>
              <a:t>ghi</a:t>
            </a:r>
            <a:r>
              <a:rPr lang="en-US" sz="2200" b="1" dirty="0" smtClean="0">
                <a:solidFill>
                  <a:srgbClr val="0000CC"/>
                </a:solidFill>
                <a:latin typeface="Times New Roman" panose="02020603050405020304" pitchFamily="18" charset="0"/>
                <a:ea typeface="Times New Roman" panose="02020603050405020304" pitchFamily="18" charset="0"/>
              </a:rPr>
              <a:t> </a:t>
            </a:r>
            <a:r>
              <a:rPr lang="en-US" sz="2200" b="1" dirty="0" err="1" smtClean="0">
                <a:solidFill>
                  <a:srgbClr val="0000CC"/>
                </a:solidFill>
                <a:latin typeface="Times New Roman" panose="02020603050405020304" pitchFamily="18" charset="0"/>
                <a:ea typeface="Times New Roman" panose="02020603050405020304" pitchFamily="18" charset="0"/>
              </a:rPr>
              <a:t>nhớ</a:t>
            </a:r>
            <a:r>
              <a:rPr lang="en-US" sz="2200" b="1" dirty="0" smtClean="0">
                <a:solidFill>
                  <a:srgbClr val="0000CC"/>
                </a:solidFill>
                <a:latin typeface="Times New Roman" panose="02020603050405020304" pitchFamily="18" charset="0"/>
                <a:ea typeface="Times New Roman" panose="02020603050405020304" pitchFamily="18" charset="0"/>
              </a:rPr>
              <a:t> </a:t>
            </a:r>
          </a:p>
        </p:txBody>
      </p:sp>
      <mc:AlternateContent xmlns:mc="http://schemas.openxmlformats.org/markup-compatibility/2006" xmlns:a14="http://schemas.microsoft.com/office/drawing/2010/main">
        <mc:Choice Requires="a14">
          <p:sp>
            <p:nvSpPr>
              <p:cNvPr id="44" name="Rectangle 43"/>
              <p:cNvSpPr/>
              <p:nvPr/>
            </p:nvSpPr>
            <p:spPr>
              <a:xfrm>
                <a:off x="4045694" y="3407528"/>
                <a:ext cx="5057942" cy="1734962"/>
              </a:xfrm>
              <a:prstGeom prst="rect">
                <a:avLst/>
              </a:prstGeom>
              <a:solidFill>
                <a:srgbClr val="92D050"/>
              </a:solidFill>
            </p:spPr>
            <p:txBody>
              <a:bodyPr wrap="square">
                <a:spAutoFit/>
              </a:bodyPr>
              <a:lstStyle/>
              <a:p>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22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P =</a:t>
                </a:r>
                <a14:m>
                  <m:oMath xmlns:m="http://schemas.openxmlformats.org/officeDocument/2006/math">
                    <m:sSup>
                      <m:sSupPr>
                        <m:ctrlPr>
                          <a:rPr lang="en-US" sz="2200" i="1" smtClean="0">
                            <a:solidFill>
                              <a:schemeClr val="accent1"/>
                            </a:solidFill>
                            <a:latin typeface="Cambria Math" panose="02040503050406030204" pitchFamily="18" charset="0"/>
                            <a:cs typeface="Times New Roman" panose="02020603050405020304" pitchFamily="18" charset="0"/>
                          </a:rPr>
                        </m:ctrlPr>
                      </m:sSupPr>
                      <m:e>
                        <m:r>
                          <a:rPr lang="en-US" sz="2200" b="0" i="1" smtClean="0">
                            <a:solidFill>
                              <a:schemeClr val="accent1"/>
                            </a:solidFill>
                            <a:latin typeface="Cambria Math" panose="02040503050406030204" pitchFamily="18" charset="0"/>
                            <a:cs typeface="Times New Roman" panose="02020603050405020304" pitchFamily="18" charset="0"/>
                          </a:rPr>
                          <m:t>𝑃</m:t>
                        </m:r>
                      </m:e>
                      <m:sup>
                        <m:r>
                          <a:rPr lang="en-US" sz="2200" b="0" i="1" smtClean="0">
                            <a:solidFill>
                              <a:schemeClr val="accent1"/>
                            </a:solidFill>
                            <a:latin typeface="Cambria Math" panose="02040503050406030204" pitchFamily="18" charset="0"/>
                            <a:cs typeface="Times New Roman" panose="02020603050405020304" pitchFamily="18" charset="0"/>
                          </a:rPr>
                          <m:t>2</m:t>
                        </m:r>
                      </m:sup>
                    </m:sSup>
                    <m:r>
                      <a:rPr lang="en-US" sz="2200">
                        <a:solidFill>
                          <a:schemeClr val="accent1"/>
                        </a:solidFill>
                        <a:latin typeface="Cambria Math" panose="02040503050406030204" pitchFamily="18" charset="0"/>
                        <a:cs typeface="Times New Roman" panose="02020603050405020304" pitchFamily="18" charset="0"/>
                        <a:sym typeface="Symbol" panose="05050102010706020507" pitchFamily="18" charset="2"/>
                      </a:rPr>
                      <m:t></m:t>
                    </m:r>
                  </m:oMath>
                </a14:m>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200" i="1" smtClean="0">
                            <a:solidFill>
                              <a:schemeClr val="accent1"/>
                            </a:solidFill>
                            <a:latin typeface="Cambria Math" panose="02040503050406030204" pitchFamily="18" charset="0"/>
                            <a:cs typeface="Times New Roman" panose="02020603050405020304" pitchFamily="18" charset="0"/>
                          </a:rPr>
                        </m:ctrlPr>
                      </m:fPr>
                      <m:num>
                        <m:r>
                          <a:rPr lang="en-US" sz="2200" b="0" i="1" smtClean="0">
                            <a:solidFill>
                              <a:schemeClr val="accent1"/>
                            </a:solidFill>
                            <a:latin typeface="Cambria Math" panose="02040503050406030204" pitchFamily="18" charset="0"/>
                            <a:cs typeface="Times New Roman" panose="02020603050405020304" pitchFamily="18" charset="0"/>
                          </a:rPr>
                          <m:t>3</m:t>
                        </m:r>
                        <m:rad>
                          <m:radPr>
                            <m:degHide m:val="on"/>
                            <m:ctrlPr>
                              <a:rPr lang="en-US" sz="2200" b="0" i="1" smtClean="0">
                                <a:solidFill>
                                  <a:schemeClr val="accent1"/>
                                </a:solidFill>
                                <a:latin typeface="Cambria Math" panose="02040503050406030204" pitchFamily="18" charset="0"/>
                                <a:cs typeface="Times New Roman" panose="02020603050405020304" pitchFamily="18" charset="0"/>
                              </a:rPr>
                            </m:ctrlPr>
                          </m:radPr>
                          <m:deg/>
                          <m:e>
                            <m:r>
                              <a:rPr lang="en-US" sz="2200" b="0" i="1" smtClean="0">
                                <a:solidFill>
                                  <a:schemeClr val="accent1"/>
                                </a:solidFill>
                                <a:latin typeface="Cambria Math" panose="02040503050406030204" pitchFamily="18" charset="0"/>
                                <a:cs typeface="Times New Roman" panose="02020603050405020304" pitchFamily="18" charset="0"/>
                              </a:rPr>
                              <m:t>𝑥</m:t>
                            </m:r>
                          </m:e>
                        </m:rad>
                      </m:num>
                      <m:den>
                        <m:rad>
                          <m:radPr>
                            <m:degHide m:val="on"/>
                            <m:ctrlPr>
                              <a:rPr lang="en-US" sz="2200" i="1" smtClean="0">
                                <a:solidFill>
                                  <a:schemeClr val="accent1"/>
                                </a:solidFill>
                                <a:latin typeface="Cambria Math" panose="02040503050406030204" pitchFamily="18" charset="0"/>
                                <a:cs typeface="Times New Roman" panose="02020603050405020304" pitchFamily="18" charset="0"/>
                              </a:rPr>
                            </m:ctrlPr>
                          </m:radPr>
                          <m:deg/>
                          <m:e>
                            <m:r>
                              <a:rPr lang="en-US" sz="2200" b="0" i="1" smtClean="0">
                                <a:solidFill>
                                  <a:schemeClr val="accent1"/>
                                </a:solidFill>
                                <a:latin typeface="Cambria Math" panose="02040503050406030204" pitchFamily="18" charset="0"/>
                                <a:cs typeface="Times New Roman" panose="02020603050405020304" pitchFamily="18" charset="0"/>
                              </a:rPr>
                              <m:t>𝑥</m:t>
                            </m:r>
                          </m:e>
                        </m:rad>
                        <m:r>
                          <a:rPr lang="en-US" sz="2200" b="0" i="1" smtClean="0">
                            <a:solidFill>
                              <a:schemeClr val="accent1"/>
                            </a:solidFill>
                            <a:latin typeface="Cambria Math" panose="02040503050406030204" pitchFamily="18" charset="0"/>
                            <a:cs typeface="Times New Roman" panose="02020603050405020304" pitchFamily="18" charset="0"/>
                          </a:rPr>
                          <m:t>+3</m:t>
                        </m:r>
                      </m:den>
                    </m:f>
                    <m:r>
                      <a:rPr lang="en-US" sz="2200" b="0" i="0" smtClean="0">
                        <a:solidFill>
                          <a:schemeClr val="accent1"/>
                        </a:solidFill>
                        <a:latin typeface="Cambria Math" panose="02040503050406030204" pitchFamily="18" charset="0"/>
                        <a:cs typeface="Times New Roman" panose="02020603050405020304" pitchFamily="18" charset="0"/>
                      </a:rPr>
                      <m:t>=</m:t>
                    </m:r>
                  </m:oMath>
                </a14:m>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200" i="1" dirty="0" smtClean="0">
                            <a:solidFill>
                              <a:srgbClr val="340931"/>
                            </a:solidFill>
                            <a:latin typeface="Cambria Math" panose="02040503050406030204" pitchFamily="18" charset="0"/>
                            <a:cs typeface="Times New Roman" panose="02020603050405020304" pitchFamily="18" charset="0"/>
                          </a:rPr>
                        </m:ctrlPr>
                      </m:sSupPr>
                      <m:e>
                        <m:d>
                          <m:dPr>
                            <m:ctrlPr>
                              <a:rPr lang="en-US" sz="2200" i="1" dirty="0">
                                <a:solidFill>
                                  <a:srgbClr val="340931"/>
                                </a:solidFill>
                                <a:latin typeface="Cambria Math" panose="02040503050406030204" pitchFamily="18" charset="0"/>
                                <a:cs typeface="Times New Roman" panose="02020603050405020304" pitchFamily="18" charset="0"/>
                              </a:rPr>
                            </m:ctrlPr>
                          </m:dPr>
                          <m:e>
                            <m:f>
                              <m:fPr>
                                <m:ctrlPr>
                                  <a:rPr lang="en-US" sz="2200" i="1">
                                    <a:solidFill>
                                      <a:srgbClr val="340931"/>
                                    </a:solidFill>
                                    <a:latin typeface="Cambria Math" panose="02040503050406030204" pitchFamily="18" charset="0"/>
                                    <a:cs typeface="Times New Roman" panose="02020603050405020304" pitchFamily="18" charset="0"/>
                                  </a:rPr>
                                </m:ctrlPr>
                              </m:fPr>
                              <m:num>
                                <m:r>
                                  <a:rPr lang="en-US" sz="2200" i="1">
                                    <a:solidFill>
                                      <a:srgbClr val="340931"/>
                                    </a:solidFill>
                                    <a:latin typeface="Cambria Math" panose="02040503050406030204" pitchFamily="18" charset="0"/>
                                    <a:cs typeface="Times New Roman" panose="02020603050405020304" pitchFamily="18" charset="0"/>
                                  </a:rPr>
                                  <m:t>3</m:t>
                                </m:r>
                                <m:rad>
                                  <m:radPr>
                                    <m:degHide m:val="on"/>
                                    <m:ctrlPr>
                                      <a:rPr lang="en-US" sz="2200" i="1">
                                        <a:solidFill>
                                          <a:srgbClr val="340931"/>
                                        </a:solidFill>
                                        <a:latin typeface="Cambria Math" panose="02040503050406030204" pitchFamily="18" charset="0"/>
                                        <a:cs typeface="Times New Roman" panose="02020603050405020304" pitchFamily="18" charset="0"/>
                                      </a:rPr>
                                    </m:ctrlPr>
                                  </m:radPr>
                                  <m:deg/>
                                  <m:e>
                                    <m:r>
                                      <a:rPr lang="en-US" sz="2200" i="1">
                                        <a:solidFill>
                                          <a:srgbClr val="340931"/>
                                        </a:solidFill>
                                        <a:latin typeface="Cambria Math" panose="02040503050406030204" pitchFamily="18" charset="0"/>
                                        <a:cs typeface="Times New Roman" panose="02020603050405020304" pitchFamily="18" charset="0"/>
                                      </a:rPr>
                                      <m:t>𝑥</m:t>
                                    </m:r>
                                  </m:e>
                                </m:rad>
                              </m:num>
                              <m:den>
                                <m:rad>
                                  <m:radPr>
                                    <m:degHide m:val="on"/>
                                    <m:ctrlPr>
                                      <a:rPr lang="en-US" sz="2200" i="1">
                                        <a:solidFill>
                                          <a:srgbClr val="340931"/>
                                        </a:solidFill>
                                        <a:latin typeface="Cambria Math" panose="02040503050406030204" pitchFamily="18" charset="0"/>
                                        <a:cs typeface="Times New Roman" panose="02020603050405020304" pitchFamily="18" charset="0"/>
                                      </a:rPr>
                                    </m:ctrlPr>
                                  </m:radPr>
                                  <m:deg/>
                                  <m:e>
                                    <m:r>
                                      <a:rPr lang="en-US" sz="2200" i="1">
                                        <a:solidFill>
                                          <a:srgbClr val="340931"/>
                                        </a:solidFill>
                                        <a:latin typeface="Cambria Math" panose="02040503050406030204" pitchFamily="18" charset="0"/>
                                        <a:cs typeface="Times New Roman" panose="02020603050405020304" pitchFamily="18" charset="0"/>
                                      </a:rPr>
                                      <m:t>𝑥</m:t>
                                    </m:r>
                                  </m:e>
                                </m:rad>
                                <m:r>
                                  <a:rPr lang="en-US" sz="2200" i="1">
                                    <a:solidFill>
                                      <a:srgbClr val="340931"/>
                                    </a:solidFill>
                                    <a:latin typeface="Cambria Math" panose="02040503050406030204" pitchFamily="18" charset="0"/>
                                    <a:cs typeface="Times New Roman" panose="02020603050405020304" pitchFamily="18" charset="0"/>
                                  </a:rPr>
                                  <m:t>+3</m:t>
                                </m:r>
                              </m:den>
                            </m:f>
                          </m:e>
                        </m:d>
                      </m:e>
                      <m:sup>
                        <m:r>
                          <a:rPr lang="en-US" sz="2200" b="0" i="1" dirty="0" smtClean="0">
                            <a:solidFill>
                              <a:srgbClr val="340931"/>
                            </a:solidFill>
                            <a:latin typeface="Cambria Math" panose="02040503050406030204" pitchFamily="18" charset="0"/>
                            <a:cs typeface="Times New Roman" panose="02020603050405020304" pitchFamily="18" charset="0"/>
                          </a:rPr>
                          <m:t>2</m:t>
                        </m:r>
                      </m:sup>
                    </m:sSup>
                    <m:r>
                      <a:rPr lang="en-US" sz="2200" b="0" i="0" dirty="0" smtClean="0">
                        <a:solidFill>
                          <a:srgbClr val="340931"/>
                        </a:solidFill>
                        <a:latin typeface="Cambria Math" panose="02040503050406030204" pitchFamily="18" charset="0"/>
                        <a:cs typeface="Times New Roman" panose="02020603050405020304" pitchFamily="18" charset="0"/>
                      </a:rPr>
                      <m:t> </m:t>
                    </m:r>
                    <m:r>
                      <a:rPr lang="en-US" sz="2200" b="0" i="1" dirty="0" smtClean="0">
                        <a:solidFill>
                          <a:srgbClr val="340931"/>
                        </a:solidFill>
                        <a:latin typeface="Cambria Math" panose="02040503050406030204" pitchFamily="18" charset="0"/>
                        <a:cs typeface="Times New Roman" panose="02020603050405020304" pitchFamily="18" charset="0"/>
                        <a:sym typeface="Symbol" panose="05050102010706020507" pitchFamily="18" charset="2"/>
                      </a:rPr>
                      <m:t> </m:t>
                    </m:r>
                  </m:oMath>
                </a14:m>
                <a:r>
                  <a:rPr lang="en-US" sz="2200" dirty="0" smtClean="0">
                    <a:solidFill>
                      <a:schemeClr val="accent1"/>
                    </a:solidFill>
                    <a:latin typeface="Times New Roman" panose="02020603050405020304" pitchFamily="18" charset="0"/>
                    <a:cs typeface="Times New Roman" panose="02020603050405020304" pitchFamily="18" charset="0"/>
                  </a:rPr>
                  <a:t>Tìm x.</a:t>
                </a:r>
              </a:p>
              <a:p>
                <a:r>
                  <a:rPr lang="en-US" sz="2200" dirty="0" err="1" smtClean="0">
                    <a:solidFill>
                      <a:schemeClr val="accent1"/>
                    </a:solidFill>
                    <a:latin typeface="Times New Roman" panose="02020603050405020304" pitchFamily="18" charset="0"/>
                    <a:cs typeface="Times New Roman" panose="02020603050405020304" pitchFamily="18" charset="0"/>
                  </a:rPr>
                  <a:t>Cách</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này</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đúng</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nhưng</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cồng</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kềnh</a:t>
                </a:r>
                <a:r>
                  <a:rPr lang="en-US" sz="2200" dirty="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và</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khó</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trình</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bày</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hơn</a:t>
                </a:r>
                <a:r>
                  <a:rPr lang="en-US" sz="2200" dirty="0" smtClean="0">
                    <a:solidFill>
                      <a:schemeClr val="accent1"/>
                    </a:solidFill>
                    <a:latin typeface="Times New Roman" panose="02020603050405020304" pitchFamily="18" charset="0"/>
                    <a:cs typeface="Times New Roman" panose="02020603050405020304" pitchFamily="18" charset="0"/>
                  </a:rPr>
                  <a:t> so </a:t>
                </a:r>
                <a:r>
                  <a:rPr lang="en-US" sz="2200" dirty="0" err="1" smtClean="0">
                    <a:solidFill>
                      <a:schemeClr val="accent1"/>
                    </a:solidFill>
                    <a:latin typeface="Times New Roman" panose="02020603050405020304" pitchFamily="18" charset="0"/>
                    <a:cs typeface="Times New Roman" panose="02020603050405020304" pitchFamily="18" charset="0"/>
                  </a:rPr>
                  <a:t>với</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tìm</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giá</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trị</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của</a:t>
                </a:r>
                <a:r>
                  <a:rPr lang="en-US" sz="2200" dirty="0" smtClean="0">
                    <a:solidFill>
                      <a:schemeClr val="accent1"/>
                    </a:solidFill>
                    <a:latin typeface="Times New Roman" panose="02020603050405020304" pitchFamily="18" charset="0"/>
                    <a:cs typeface="Times New Roman" panose="02020603050405020304" pitchFamily="18" charset="0"/>
                  </a:rPr>
                  <a:t> P </a:t>
                </a:r>
                <a:r>
                  <a:rPr lang="en-US" sz="2200" dirty="0" err="1" smtClean="0">
                    <a:solidFill>
                      <a:schemeClr val="accent1"/>
                    </a:solidFill>
                    <a:latin typeface="Times New Roman" panose="02020603050405020304" pitchFamily="18" charset="0"/>
                    <a:cs typeface="Times New Roman" panose="02020603050405020304" pitchFamily="18" charset="0"/>
                  </a:rPr>
                  <a:t>trước</a:t>
                </a:r>
                <a:r>
                  <a:rPr lang="en-US" sz="2200" dirty="0" smtClean="0">
                    <a:solidFill>
                      <a:schemeClr val="accent1"/>
                    </a:solidFill>
                    <a:latin typeface="Times New Roman" panose="02020603050405020304" pitchFamily="18" charset="0"/>
                    <a:cs typeface="Times New Roman" panose="02020603050405020304" pitchFamily="18" charset="0"/>
                  </a:rPr>
                  <a:t>, </a:t>
                </a:r>
                <a:endParaRPr lang="en-US" sz="22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4045694" y="3407528"/>
                <a:ext cx="5057942" cy="1734962"/>
              </a:xfrm>
              <a:prstGeom prst="rect">
                <a:avLst/>
              </a:prstGeom>
              <a:blipFill rotWithShape="0">
                <a:blip r:embed="rId10"/>
                <a:stretch>
                  <a:fillRect l="-1568" t="-2456" r="-2292" b="-5965"/>
                </a:stretch>
              </a:blipFill>
            </p:spPr>
            <p:txBody>
              <a:bodyPr/>
              <a:lstStyle/>
              <a:p>
                <a:r>
                  <a:rPr lang="en-US">
                    <a:noFill/>
                  </a:rPr>
                  <a:t> </a:t>
                </a:r>
              </a:p>
            </p:txBody>
          </p:sp>
        </mc:Fallback>
      </mc:AlternateContent>
    </p:spTree>
    <p:extLst>
      <p:ext uri="{BB962C8B-B14F-4D97-AF65-F5344CB8AC3E}">
        <p14:creationId xmlns:p14="http://schemas.microsoft.com/office/powerpoint/2010/main" val="41252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P spid="25" grpId="0"/>
      <p:bldP spid="30" grpId="0"/>
      <p:bldP spid="40" grpId="0"/>
      <p:bldP spid="3" grpId="0"/>
      <p:bldP spid="34" grpId="0" animBg="1"/>
      <p:bldP spid="42" grpId="0"/>
      <p:bldP spid="43" grpId="0"/>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750454"/>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9" name="Picture 18"/>
          <p:cNvPicPr/>
          <p:nvPr/>
        </p:nvPicPr>
        <p:blipFill rotWithShape="1">
          <a:blip r:embed="rId3"/>
          <a:srcRect l="41010" t="32097" r="38376" b="38698"/>
          <a:stretch/>
        </p:blipFill>
        <p:spPr bwMode="auto">
          <a:xfrm>
            <a:off x="68752" y="33355"/>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37282" y="67308"/>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1316928"/>
            <a:ext cx="3453189"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4) Tìm giá trị của x sao cho</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45364" y="779958"/>
          <a:ext cx="1155700" cy="572235"/>
        </p:xfrm>
        <a:graphic>
          <a:graphicData uri="http://schemas.openxmlformats.org/presentationml/2006/ole">
            <mc:AlternateContent xmlns:mc="http://schemas.openxmlformats.org/markup-compatibility/2006">
              <mc:Choice xmlns:v="urn:schemas-microsoft-com:vml" Requires="v">
                <p:oleObj spid="_x0000_s13332"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45364" y="779958"/>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1385" y="771842"/>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34" name="Object 33"/>
          <p:cNvGraphicFramePr>
            <a:graphicFrameLocks noChangeAspect="1"/>
          </p:cNvGraphicFramePr>
          <p:nvPr>
            <p:extLst/>
          </p:nvPr>
        </p:nvGraphicFramePr>
        <p:xfrm>
          <a:off x="3350445" y="1292236"/>
          <a:ext cx="596900" cy="520700"/>
        </p:xfrm>
        <a:graphic>
          <a:graphicData uri="http://schemas.openxmlformats.org/presentationml/2006/ole">
            <mc:AlternateContent xmlns:mc="http://schemas.openxmlformats.org/markup-compatibility/2006">
              <mc:Choice xmlns:v="urn:schemas-microsoft-com:vml" Requires="v">
                <p:oleObj spid="_x0000_s13333" name="Equation" r:id="rId6" imgW="596880" imgH="520560" progId="Equation.DSMT4">
                  <p:embed/>
                </p:oleObj>
              </mc:Choice>
              <mc:Fallback>
                <p:oleObj name="Equation" r:id="rId6" imgW="596880" imgH="520560" progId="Equation.DSMT4">
                  <p:embed/>
                  <p:pic>
                    <p:nvPicPr>
                      <p:cNvPr id="0" name=""/>
                      <p:cNvPicPr>
                        <a:picLocks noChangeAspect="1" noChangeArrowheads="1"/>
                      </p:cNvPicPr>
                      <p:nvPr/>
                    </p:nvPicPr>
                    <p:blipFill>
                      <a:blip r:embed="rId7"/>
                      <a:srcRect/>
                      <a:stretch>
                        <a:fillRect/>
                      </a:stretch>
                    </p:blipFill>
                    <p:spPr bwMode="auto">
                      <a:xfrm>
                        <a:off x="3350445" y="1292236"/>
                        <a:ext cx="596900" cy="520700"/>
                      </a:xfrm>
                      <a:prstGeom prst="rect">
                        <a:avLst/>
                      </a:prstGeom>
                      <a:noFill/>
                      <a:extLst/>
                    </p:spPr>
                  </p:pic>
                </p:oleObj>
              </mc:Fallback>
            </mc:AlternateContent>
          </a:graphicData>
        </a:graphic>
      </p:graphicFrame>
      <p:sp>
        <p:nvSpPr>
          <p:cNvPr id="2" name="Rectangle 5"/>
          <p:cNvSpPr>
            <a:spLocks noChangeArrowheads="1"/>
          </p:cNvSpPr>
          <p:nvPr/>
        </p:nvSpPr>
        <p:spPr bwMode="auto">
          <a:xfrm>
            <a:off x="6418" y="673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nvPr>
        </p:nvGraphicFramePr>
        <p:xfrm>
          <a:off x="60692" y="1688894"/>
          <a:ext cx="2146118" cy="620530"/>
        </p:xfrm>
        <a:graphic>
          <a:graphicData uri="http://schemas.openxmlformats.org/presentationml/2006/ole">
            <mc:AlternateContent xmlns:mc="http://schemas.openxmlformats.org/markup-compatibility/2006">
              <mc:Choice xmlns:v="urn:schemas-microsoft-com:vml" Requires="v">
                <p:oleObj spid="_x0000_s13334" name="Equation" r:id="rId8" imgW="2019240" imgH="647640" progId="Equation.DSMT4">
                  <p:embed/>
                </p:oleObj>
              </mc:Choice>
              <mc:Fallback>
                <p:oleObj name="Equation" r:id="rId8" imgW="2019240" imgH="647640" progId="Equation.DSMT4">
                  <p:embed/>
                  <p:pic>
                    <p:nvPicPr>
                      <p:cNvPr id="0" name=""/>
                      <p:cNvPicPr>
                        <a:picLocks noChangeAspect="1" noChangeArrowheads="1"/>
                      </p:cNvPicPr>
                      <p:nvPr/>
                    </p:nvPicPr>
                    <p:blipFill>
                      <a:blip r:embed="rId9"/>
                      <a:srcRect/>
                      <a:stretch>
                        <a:fillRect/>
                      </a:stretch>
                    </p:blipFill>
                    <p:spPr bwMode="auto">
                      <a:xfrm>
                        <a:off x="60692" y="1688894"/>
                        <a:ext cx="2146118" cy="620530"/>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3"/>
              <p:cNvSpPr/>
              <p:nvPr/>
            </p:nvSpPr>
            <p:spPr>
              <a:xfrm>
                <a:off x="51849" y="2185307"/>
                <a:ext cx="1860125"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smtClean="0">
                          <a:latin typeface="Cambria Math" panose="02040503050406030204" pitchFamily="18" charset="0"/>
                        </a:rPr>
                        <m:t>⇒...⇔</m:t>
                      </m:r>
                      <m:r>
                        <a:rPr lang="en-US" sz="2000" i="1">
                          <a:latin typeface="Cambria Math" panose="02040503050406030204" pitchFamily="18" charset="0"/>
                        </a:rPr>
                        <m:t>𝑥</m:t>
                      </m:r>
                      <m:r>
                        <a:rPr lang="en-US" sz="2000" b="0" i="0" smtClean="0">
                          <a:latin typeface="Cambria Math" panose="02040503050406030204" pitchFamily="18" charset="0"/>
                        </a:rPr>
                        <m:t>&lt;</m:t>
                      </m:r>
                      <m:f>
                        <m:fPr>
                          <m:ctrlPr>
                            <a:rPr lang="en-US" sz="2000" i="1">
                              <a:latin typeface="Cambria Math" panose="02040503050406030204" pitchFamily="18" charset="0"/>
                            </a:rPr>
                          </m:ctrlPr>
                        </m:fPr>
                        <m:num>
                          <m:r>
                            <a:rPr lang="en-US" sz="2000">
                              <a:latin typeface="Cambria Math" panose="02040503050406030204" pitchFamily="18" charset="0"/>
                            </a:rPr>
                            <m:t>9</m:t>
                          </m:r>
                        </m:num>
                        <m:den>
                          <m:r>
                            <a:rPr lang="en-US" sz="2000">
                              <a:latin typeface="Cambria Math" panose="02040503050406030204" pitchFamily="18" charset="0"/>
                            </a:rPr>
                            <m:t>25</m:t>
                          </m:r>
                        </m:den>
                      </m:f>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849" y="2185307"/>
                <a:ext cx="1860125" cy="670505"/>
              </a:xfrm>
              <a:prstGeom prst="rect">
                <a:avLst/>
              </a:prstGeom>
              <a:blipFill rotWithShape="0">
                <a:blip r:embed="rId10"/>
                <a:stretch>
                  <a:fillRect/>
                </a:stretch>
              </a:blipFill>
            </p:spPr>
            <p:txBody>
              <a:bodyPr/>
              <a:lstStyle/>
              <a:p>
                <a:r>
                  <a:rPr lang="en-US">
                    <a:noFill/>
                  </a:rPr>
                  <a:t> </a:t>
                </a:r>
              </a:p>
            </p:txBody>
          </p:sp>
        </mc:Fallback>
      </mc:AlternateContent>
      <p:sp>
        <p:nvSpPr>
          <p:cNvPr id="15" name="Rectangle 9"/>
          <p:cNvSpPr>
            <a:spLocks noChangeArrowheads="1"/>
          </p:cNvSpPr>
          <p:nvPr/>
        </p:nvSpPr>
        <p:spPr bwMode="auto">
          <a:xfrm>
            <a:off x="2146771" y="1723067"/>
            <a:ext cx="30267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200" i="0" u="none" strike="noStrike" cap="none" normalizeH="0" baseline="0" dirty="0" smtClean="0">
                <a:ln>
                  <a:noFill/>
                </a:ln>
                <a:solidFill>
                  <a:srgbClr val="250322"/>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2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25" name="Rounded Rectangle 24"/>
          <p:cNvSpPr/>
          <p:nvPr/>
        </p:nvSpPr>
        <p:spPr>
          <a:xfrm>
            <a:off x="5422294" y="869467"/>
            <a:ext cx="3688595" cy="1071911"/>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497997" y="833157"/>
            <a:ext cx="3696492" cy="430887"/>
          </a:xfrm>
          <a:prstGeom prst="rect">
            <a:avLst/>
          </a:prstGeom>
          <a:noFill/>
        </p:spPr>
        <p:txBody>
          <a:bodyPr wrap="square">
            <a:spAutoFit/>
          </a:bodyPr>
          <a:lstStyle/>
          <a:p>
            <a:r>
              <a:rPr lang="en-US" sz="2200" b="1" dirty="0" smtClean="0">
                <a:solidFill>
                  <a:srgbClr val="CC3300"/>
                </a:solidFill>
                <a:latin typeface="Times New Roman" panose="02020603050405020304" pitchFamily="18" charset="0"/>
                <a:ea typeface="Times New Roman" panose="02020603050405020304" pitchFamily="18" charset="0"/>
              </a:rPr>
              <a:t>Sai </a:t>
            </a:r>
            <a:r>
              <a:rPr lang="en-US" sz="2200" b="1" dirty="0" err="1" smtClean="0">
                <a:solidFill>
                  <a:srgbClr val="CC3300"/>
                </a:solidFill>
                <a:latin typeface="Times New Roman" panose="02020603050405020304" pitchFamily="18" charset="0"/>
                <a:ea typeface="Times New Roman" panose="02020603050405020304" pitchFamily="18" charset="0"/>
              </a:rPr>
              <a:t>lầm</a:t>
            </a:r>
            <a:r>
              <a:rPr lang="en-US" sz="2200" b="1" dirty="0" smtClean="0">
                <a:solidFill>
                  <a:srgbClr val="CC3300"/>
                </a:solidFill>
                <a:latin typeface="Times New Roman" panose="02020603050405020304" pitchFamily="18" charset="0"/>
                <a:ea typeface="Times New Roman" panose="02020603050405020304" pitchFamily="18" charset="0"/>
              </a:rPr>
              <a:t> HS hay </a:t>
            </a:r>
            <a:r>
              <a:rPr lang="en-US" sz="2200" b="1" dirty="0" err="1" smtClean="0">
                <a:solidFill>
                  <a:srgbClr val="CC3300"/>
                </a:solidFill>
                <a:latin typeface="Times New Roman" panose="02020603050405020304" pitchFamily="18" charset="0"/>
                <a:ea typeface="Times New Roman" panose="02020603050405020304" pitchFamily="18" charset="0"/>
              </a:rPr>
              <a:t>mắc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
        <p:nvSpPr>
          <p:cNvPr id="30" name="Rectangle 29"/>
          <p:cNvSpPr/>
          <p:nvPr/>
        </p:nvSpPr>
        <p:spPr>
          <a:xfrm>
            <a:off x="5506612" y="1122938"/>
            <a:ext cx="3723970" cy="769441"/>
          </a:xfrm>
          <a:prstGeom prst="rect">
            <a:avLst/>
          </a:prstGeom>
        </p:spPr>
        <p:txBody>
          <a:bodyPr wrap="square">
            <a:spAutoFit/>
          </a:bodyPr>
          <a:lstStyle/>
          <a:p>
            <a:pPr marL="342900" indent="-342900">
              <a:buFontTx/>
              <a:buChar char="-"/>
            </a:pPr>
            <a:r>
              <a:rPr lang="en-US" sz="2200" dirty="0" err="1" smtClean="0">
                <a:latin typeface="Times New Roman" panose="02020603050405020304" pitchFamily="18" charset="0"/>
                <a:cs typeface="Times New Roman" panose="02020603050405020304" pitchFamily="18" charset="0"/>
              </a:rPr>
              <a:t>Bỏ</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mẫu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chéo</a:t>
            </a:r>
            <a:r>
              <a:rPr lang="en-US" sz="2200" dirty="0" smtClean="0">
                <a:latin typeface="Times New Roman" panose="02020603050405020304" pitchFamily="18" charset="0"/>
                <a:cs typeface="Times New Roman" panose="02020603050405020304" pitchFamily="18" charset="0"/>
              </a:rPr>
              <a:t>).</a:t>
            </a:r>
          </a:p>
          <a:p>
            <a:pPr marL="342900" indent="-342900">
              <a:buFontTx/>
              <a:buChar char="-"/>
            </a:pP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ĐKXĐ. </a:t>
            </a:r>
            <a:endParaRPr lang="en-US" sz="2200" dirty="0">
              <a:latin typeface="Times New Roman" panose="02020603050405020304" pitchFamily="18" charset="0"/>
              <a:cs typeface="Times New Roman" panose="02020603050405020304" pitchFamily="18" charset="0"/>
            </a:endParaRPr>
          </a:p>
        </p:txBody>
      </p:sp>
      <p:sp>
        <p:nvSpPr>
          <p:cNvPr id="31" name="Rounded Rectangle 30"/>
          <p:cNvSpPr/>
          <p:nvPr/>
        </p:nvSpPr>
        <p:spPr>
          <a:xfrm>
            <a:off x="68752" y="2848970"/>
            <a:ext cx="9042137" cy="2494079"/>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Rectangle 31"/>
              <p:cNvSpPr/>
              <p:nvPr/>
            </p:nvSpPr>
            <p:spPr>
              <a:xfrm>
                <a:off x="108046" y="3161346"/>
                <a:ext cx="8784576" cy="1450397"/>
              </a:xfrm>
              <a:prstGeom prst="rect">
                <a:avLst/>
              </a:prstGeom>
            </p:spPr>
            <p:txBody>
              <a:bodyPr wrap="square">
                <a:spAutoFit/>
              </a:bodyPr>
              <a:lstStyle/>
              <a:p>
                <a:pPr algn="just"/>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Ở VD </a:t>
                </a:r>
                <a:r>
                  <a:rPr lang="en-US" sz="2200" dirty="0" err="1" smtClean="0">
                    <a:latin typeface="Times New Roman" panose="02020603050405020304" pitchFamily="18" charset="0"/>
                    <a:cs typeface="Times New Roman" panose="02020603050405020304" pitchFamily="18" charset="0"/>
                  </a:rPr>
                  <a:t>này</a:t>
                </a:r>
                <a:r>
                  <a:rPr lang="en-US" sz="2200" dirty="0" smtClean="0">
                    <a:latin typeface="Times New Roman" panose="02020603050405020304" pitchFamily="18" charset="0"/>
                    <a:cs typeface="Times New Roman" panose="02020603050405020304" pitchFamily="18" charset="0"/>
                  </a:rPr>
                  <a:t>, HS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mẫu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chéo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ngắn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nhiên</a:t>
                </a:r>
                <a:r>
                  <a:rPr lang="en-US" sz="2200" dirty="0" smtClean="0">
                    <a:latin typeface="Times New Roman" panose="02020603050405020304" pitchFamily="18" charset="0"/>
                    <a:cs typeface="Times New Roman" panose="02020603050405020304" pitchFamily="18" charset="0"/>
                  </a:rPr>
                  <a:t> GV </a:t>
                </a:r>
                <a:r>
                  <a:rPr lang="en-US" sz="2200" dirty="0" err="1" smtClean="0">
                    <a:latin typeface="Times New Roman" panose="02020603050405020304" pitchFamily="18" charset="0"/>
                    <a:cs typeface="Times New Roman" panose="02020603050405020304" pitchFamily="18" charset="0"/>
                  </a:rPr>
                  <a:t>nhấn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mẫu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200" i="1" smtClean="0">
                            <a:latin typeface="Cambria Math" panose="02040503050406030204" pitchFamily="18" charset="0"/>
                            <a:cs typeface="Times New Roman" panose="02020603050405020304" pitchFamily="18" charset="0"/>
                          </a:rPr>
                        </m:ctrlPr>
                      </m:radPr>
                      <m:deg/>
                      <m:e>
                        <m:r>
                          <a:rPr lang="en-US" sz="2200" b="0" i="1" smtClean="0">
                            <a:latin typeface="Cambria Math" panose="02040503050406030204" pitchFamily="18" charset="0"/>
                            <a:cs typeface="Times New Roman" panose="02020603050405020304" pitchFamily="18" charset="0"/>
                          </a:rPr>
                          <m:t>𝑥</m:t>
                        </m:r>
                      </m:e>
                    </m:rad>
                  </m:oMath>
                </a14:m>
                <a:r>
                  <a:rPr lang="en-US" sz="2200" dirty="0" smtClean="0">
                    <a:latin typeface="Times New Roman" panose="02020603050405020304" pitchFamily="18" charset="0"/>
                    <a:cs typeface="Times New Roman" panose="02020603050405020304" pitchFamily="18" charset="0"/>
                  </a:rPr>
                  <a:t> - 3” </a:t>
                </a:r>
                <a:r>
                  <a:rPr lang="en-US" sz="2200" dirty="0" err="1" smtClean="0">
                    <a:latin typeface="Times New Roman" panose="02020603050405020304" pitchFamily="18" charset="0"/>
                    <a:cs typeface="Times New Roman" panose="02020603050405020304" pitchFamily="18" charset="0"/>
                  </a:rPr>
                  <a:t>thì</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chéo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dẫn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sai</a:t>
                </a:r>
                <a:r>
                  <a:rPr lang="en-US" sz="2200" dirty="0" smtClean="0">
                    <a:latin typeface="Times New Roman" panose="02020603050405020304" pitchFamily="18" charset="0"/>
                    <a:cs typeface="Times New Roman" panose="02020603050405020304" pitchFamily="18" charset="0"/>
                  </a:rPr>
                  <a:t>”. </a:t>
                </a:r>
              </a:p>
              <a:p>
                <a:pPr algn="just"/>
                <a:r>
                  <a:rPr lang="en-US" sz="2200" dirty="0" smtClean="0">
                    <a:latin typeface="Times New Roman" panose="02020603050405020304" pitchFamily="18" charset="0"/>
                    <a:cs typeface="Times New Roman" panose="02020603050405020304" pitchFamily="18" charset="0"/>
                  </a:rPr>
                  <a:t>=&gt; GV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chọn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thích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rèn</a:t>
                </a:r>
                <a:r>
                  <a:rPr lang="en-US" sz="2200" dirty="0" smtClean="0">
                    <a:latin typeface="Times New Roman" panose="02020603050405020304" pitchFamily="18" charset="0"/>
                    <a:cs typeface="Times New Roman" panose="02020603050405020304" pitchFamily="18" charset="0"/>
                  </a:rPr>
                  <a:t> HS </a:t>
                </a:r>
                <a:r>
                  <a:rPr lang="en-US" sz="2200" dirty="0" err="1" smtClean="0">
                    <a:latin typeface="Times New Roman" panose="02020603050405020304" pitchFamily="18" charset="0"/>
                    <a:cs typeface="Times New Roman" panose="02020603050405020304" pitchFamily="18" charset="0"/>
                  </a:rPr>
                  <a:t>tránh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lầm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108046" y="3161346"/>
                <a:ext cx="8784576" cy="1450397"/>
              </a:xfrm>
              <a:prstGeom prst="rect">
                <a:avLst/>
              </a:prstGeom>
              <a:blipFill rotWithShape="0">
                <a:blip r:embed="rId11"/>
                <a:stretch>
                  <a:fillRect l="-902" t="-2941" r="-902" b="-7563"/>
                </a:stretch>
              </a:blipFill>
            </p:spPr>
            <p:txBody>
              <a:bodyPr/>
              <a:lstStyle/>
              <a:p>
                <a:r>
                  <a:rPr lang="en-US">
                    <a:noFill/>
                  </a:rPr>
                  <a:t> </a:t>
                </a:r>
              </a:p>
            </p:txBody>
          </p:sp>
        </mc:Fallback>
      </mc:AlternateContent>
      <p:sp>
        <p:nvSpPr>
          <p:cNvPr id="36" name="Rectangle 35"/>
          <p:cNvSpPr/>
          <p:nvPr/>
        </p:nvSpPr>
        <p:spPr>
          <a:xfrm>
            <a:off x="267049" y="2826712"/>
            <a:ext cx="1939761"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mc:AlternateContent xmlns:mc="http://schemas.openxmlformats.org/markup-compatibility/2006" xmlns:a14="http://schemas.microsoft.com/office/drawing/2010/main">
        <mc:Choice Requires="a14">
          <p:sp>
            <p:nvSpPr>
              <p:cNvPr id="23" name="Rectangle 22"/>
              <p:cNvSpPr/>
              <p:nvPr/>
            </p:nvSpPr>
            <p:spPr>
              <a:xfrm>
                <a:off x="1963823" y="2212157"/>
                <a:ext cx="3890424"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K</m:t>
                      </m:r>
                      <m:r>
                        <a:rPr lang="en-US" sz="2000" b="0" i="1" smtClean="0">
                          <a:latin typeface="Cambria Math" panose="02040503050406030204" pitchFamily="18" charset="0"/>
                        </a:rPr>
                        <m:t>ế</m:t>
                      </m:r>
                      <m:r>
                        <a:rPr lang="en-US" sz="2000" b="0" i="1" smtClean="0">
                          <a:latin typeface="Cambria Math" panose="02040503050406030204" pitchFamily="18" charset="0"/>
                        </a:rPr>
                        <m:t>𝑡</m:t>
                      </m:r>
                      <m:r>
                        <a:rPr lang="en-US" sz="2000" b="0" i="1" smtClean="0">
                          <a:latin typeface="Cambria Math" panose="02040503050406030204" pitchFamily="18" charset="0"/>
                        </a:rPr>
                        <m:t> </m:t>
                      </m:r>
                      <m:r>
                        <a:rPr lang="en-US" sz="2000" b="0" i="1" smtClean="0">
                          <a:latin typeface="Cambria Math" panose="02040503050406030204" pitchFamily="18" charset="0"/>
                        </a:rPr>
                        <m:t>h</m:t>
                      </m:r>
                      <m:r>
                        <a:rPr lang="en-US" sz="2000" b="0" i="1" smtClean="0">
                          <a:latin typeface="Cambria Math" panose="02040503050406030204" pitchFamily="18" charset="0"/>
                        </a:rPr>
                        <m:t>ợ</m:t>
                      </m:r>
                      <m:r>
                        <a:rPr lang="en-US" sz="2000" b="0" i="1" smtClean="0">
                          <a:latin typeface="Cambria Math" panose="02040503050406030204" pitchFamily="18" charset="0"/>
                        </a:rPr>
                        <m:t>𝑝</m:t>
                      </m:r>
                      <m:r>
                        <a:rPr lang="en-US" sz="2000" b="0" i="1" smtClean="0">
                          <a:latin typeface="Cambria Math" panose="02040503050406030204" pitchFamily="18" charset="0"/>
                        </a:rPr>
                        <m:t> Đ</m:t>
                      </m:r>
                      <m:r>
                        <a:rPr lang="en-US" sz="2000" b="0" i="1" smtClean="0">
                          <a:latin typeface="Cambria Math" panose="02040503050406030204" pitchFamily="18" charset="0"/>
                        </a:rPr>
                        <m:t>𝐾𝑋</m:t>
                      </m:r>
                      <m:r>
                        <a:rPr lang="en-US" sz="2000" b="0" i="1" smtClean="0">
                          <a:latin typeface="Cambria Math" panose="02040503050406030204" pitchFamily="18" charset="0"/>
                        </a:rPr>
                        <m:t>Đ, </m:t>
                      </m:r>
                      <m:r>
                        <a:rPr lang="en-US" sz="2000" b="0" i="1" smtClean="0">
                          <a:latin typeface="Cambria Math" panose="02040503050406030204" pitchFamily="18" charset="0"/>
                        </a:rPr>
                        <m:t>𝑡𝑎</m:t>
                      </m:r>
                      <m:r>
                        <a:rPr lang="en-US" sz="2000" b="0" i="1" smtClean="0">
                          <a:latin typeface="Cambria Math" panose="02040503050406030204" pitchFamily="18" charset="0"/>
                        </a:rPr>
                        <m:t> </m:t>
                      </m:r>
                      <m:r>
                        <a:rPr lang="en-US" sz="2000" b="0" i="1" smtClean="0">
                          <a:latin typeface="Cambria Math" panose="02040503050406030204" pitchFamily="18" charset="0"/>
                        </a:rPr>
                        <m:t>𝑐</m:t>
                      </m:r>
                      <m:r>
                        <a:rPr lang="en-US" sz="2000" b="0" i="1" smtClean="0">
                          <a:latin typeface="Cambria Math" panose="02040503050406030204" pitchFamily="18" charset="0"/>
                        </a:rPr>
                        <m:t>ó:0≤</m:t>
                      </m:r>
                      <m:r>
                        <a:rPr lang="en-US" sz="2000" i="1">
                          <a:latin typeface="Cambria Math" panose="02040503050406030204" pitchFamily="18" charset="0"/>
                        </a:rPr>
                        <m:t>𝑥</m:t>
                      </m:r>
                      <m:r>
                        <a:rPr lang="en-US" sz="2000" b="0" i="0" smtClean="0">
                          <a:latin typeface="Cambria Math" panose="02040503050406030204" pitchFamily="18" charset="0"/>
                        </a:rPr>
                        <m:t>&lt;</m:t>
                      </m:r>
                      <m:f>
                        <m:fPr>
                          <m:ctrlPr>
                            <a:rPr lang="en-US" sz="2000" i="1">
                              <a:latin typeface="Cambria Math" panose="02040503050406030204" pitchFamily="18" charset="0"/>
                            </a:rPr>
                          </m:ctrlPr>
                        </m:fPr>
                        <m:num>
                          <m:r>
                            <a:rPr lang="en-US" sz="2000">
                              <a:latin typeface="Cambria Math" panose="02040503050406030204" pitchFamily="18" charset="0"/>
                            </a:rPr>
                            <m:t>9</m:t>
                          </m:r>
                        </m:num>
                        <m:den>
                          <m:r>
                            <a:rPr lang="en-US" sz="2000">
                              <a:latin typeface="Cambria Math" panose="02040503050406030204" pitchFamily="18" charset="0"/>
                            </a:rPr>
                            <m:t>25</m:t>
                          </m:r>
                        </m:den>
                      </m:f>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963823" y="2212157"/>
                <a:ext cx="3890424" cy="670505"/>
              </a:xfrm>
              <a:prstGeom prst="rect">
                <a:avLst/>
              </a:prstGeom>
              <a:blipFill rotWithShape="0">
                <a:blip r:embed="rId12"/>
                <a:stretch>
                  <a:fillRect/>
                </a:stretch>
              </a:blipFill>
            </p:spPr>
            <p:txBody>
              <a:bodyPr/>
              <a:lstStyle/>
              <a:p>
                <a:r>
                  <a:rPr lang="en-US">
                    <a:noFill/>
                  </a:rPr>
                  <a:t> </a:t>
                </a:r>
              </a:p>
            </p:txBody>
          </p:sp>
        </mc:Fallback>
      </mc:AlternateContent>
      <p:sp>
        <p:nvSpPr>
          <p:cNvPr id="24" name="Rectangle 23"/>
          <p:cNvSpPr/>
          <p:nvPr/>
        </p:nvSpPr>
        <p:spPr>
          <a:xfrm>
            <a:off x="112278" y="4469595"/>
            <a:ext cx="8823635" cy="769441"/>
          </a:xfrm>
          <a:prstGeom prst="rect">
            <a:avLst/>
          </a:prstGeom>
        </p:spPr>
        <p:txBody>
          <a:bodyPr wrap="square">
            <a:spAutoFit/>
          </a:bodyPr>
          <a:lstStyle/>
          <a:p>
            <a:pPr algn="just"/>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ĐKXĐ.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4" grpId="0"/>
      <p:bldP spid="15" grpId="0"/>
      <p:bldP spid="25" grpId="0" animBg="1"/>
      <p:bldP spid="26" grpId="0"/>
      <p:bldP spid="30" grpId="0"/>
      <p:bldP spid="31" grpId="0" animBg="1"/>
      <p:bldP spid="32" grpId="0"/>
      <p:bldP spid="36"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65"/>
        <p:cNvGrpSpPr/>
        <p:nvPr/>
      </p:nvGrpSpPr>
      <p:grpSpPr>
        <a:xfrm>
          <a:off x="0" y="0"/>
          <a:ext cx="0" cy="0"/>
          <a:chOff x="0" y="0"/>
          <a:chExt cx="0" cy="0"/>
        </a:xfrm>
      </p:grpSpPr>
      <p:pic>
        <p:nvPicPr>
          <p:cNvPr id="8" name="Picture 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idx="18"/>
          </p:nvPr>
        </p:nvSpPr>
        <p:spPr>
          <a:xfrm>
            <a:off x="2139518" y="490310"/>
            <a:ext cx="4445947" cy="572700"/>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MỤC ĐÍCH</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537099" y="1687514"/>
            <a:ext cx="7852300" cy="1384995"/>
          </a:xfrm>
          <a:prstGeom prst="rect">
            <a:avLst/>
          </a:prstGeom>
        </p:spPr>
        <p:txBody>
          <a:bodyPr wrap="square">
            <a:spAutoFit/>
          </a:bodyPr>
          <a:lstStyle/>
          <a:p>
            <a:pPr algn="just"/>
            <a:r>
              <a:rPr lang="pt-BR" sz="28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Rèn </a:t>
            </a:r>
            <a:r>
              <a:rPr lang="pt-BR"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luyện HS có kĩ năng </a:t>
            </a:r>
            <a:r>
              <a:rPr lang="pt-BR" sz="28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 bài, tránh được những sai lầm khi làm bài tập liên quan đến biểu thức đại số.</a:t>
            </a:r>
            <a:endParaRPr lang="en-US" sz="2800" b="1"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55" y="604319"/>
            <a:ext cx="9144000" cy="46146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51160" y="33013"/>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51782" y="663704"/>
          <a:ext cx="1155700" cy="572235"/>
        </p:xfrm>
        <a:graphic>
          <a:graphicData uri="http://schemas.openxmlformats.org/presentationml/2006/ole">
            <mc:AlternateContent xmlns:mc="http://schemas.openxmlformats.org/markup-compatibility/2006">
              <mc:Choice xmlns:v="urn:schemas-microsoft-com:vml" Requires="v">
                <p:oleObj spid="_x0000_s14350"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51782" y="663704"/>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7803" y="655588"/>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9" name="Rectangle 8"/>
          <p:cNvSpPr/>
          <p:nvPr/>
        </p:nvSpPr>
        <p:spPr>
          <a:xfrm>
            <a:off x="12836" y="1150265"/>
            <a:ext cx="3453189"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4) Tìm giá trị của x sao cho</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3528218" y="1145952"/>
          <a:ext cx="863600" cy="381000"/>
        </p:xfrm>
        <a:graphic>
          <a:graphicData uri="http://schemas.openxmlformats.org/presentationml/2006/ole">
            <mc:AlternateContent xmlns:mc="http://schemas.openxmlformats.org/markup-compatibility/2006">
              <mc:Choice xmlns:v="urn:schemas-microsoft-com:vml" Requires="v">
                <p:oleObj spid="_x0000_s14351" name="Equation" r:id="rId6" imgW="863280" imgH="380880" progId="Equation.DSMT4">
                  <p:embed/>
                </p:oleObj>
              </mc:Choice>
              <mc:Fallback>
                <p:oleObj name="Equation" r:id="rId6" imgW="863280" imgH="380880" progId="Equation.DSMT4">
                  <p:embed/>
                  <p:pic>
                    <p:nvPicPr>
                      <p:cNvPr id="0" name=""/>
                      <p:cNvPicPr>
                        <a:picLocks noChangeAspect="1" noChangeArrowheads="1"/>
                      </p:cNvPicPr>
                      <p:nvPr/>
                    </p:nvPicPr>
                    <p:blipFill>
                      <a:blip r:embed="rId7"/>
                      <a:srcRect/>
                      <a:stretch>
                        <a:fillRect/>
                      </a:stretch>
                    </p:blipFill>
                    <p:spPr bwMode="auto">
                      <a:xfrm>
                        <a:off x="3528218" y="1145952"/>
                        <a:ext cx="863600" cy="381000"/>
                      </a:xfrm>
                      <a:prstGeom prst="rect">
                        <a:avLst/>
                      </a:prstGeom>
                      <a:noFill/>
                      <a:extLst/>
                    </p:spPr>
                  </p:pic>
                </p:oleObj>
              </mc:Fallback>
            </mc:AlternateContent>
          </a:graphicData>
        </a:graphic>
      </p:graphicFrame>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ounded Rectangle 23"/>
          <p:cNvSpPr/>
          <p:nvPr/>
        </p:nvSpPr>
        <p:spPr>
          <a:xfrm>
            <a:off x="5435676" y="707103"/>
            <a:ext cx="3636559" cy="1639526"/>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5566777" y="1003680"/>
                <a:ext cx="4037163" cy="1371914"/>
              </a:xfrm>
              <a:prstGeom prst="rect">
                <a:avLst/>
              </a:prstGeom>
            </p:spPr>
            <p:txBody>
              <a:bodyPr wrap="square">
                <a:spAutoFit/>
              </a:bodyPr>
              <a:lstStyle/>
              <a:p>
                <a:pPr lvl="0"/>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Chia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vi-VN" sz="2800" i="1">
                            <a:latin typeface="Cambria Math" panose="02040503050406030204" pitchFamily="18" charset="0"/>
                            <a:cs typeface="Times New Roman" panose="02020603050405020304" pitchFamily="18" charset="0"/>
                          </a:rPr>
                        </m:ctrlPr>
                      </m:radPr>
                      <m:deg/>
                      <m:e>
                        <m:r>
                          <a:rPr lang="en-US" sz="2800" i="1">
                            <a:latin typeface="Cambria Math" panose="02040503050406030204" pitchFamily="18" charset="0"/>
                            <a:cs typeface="Times New Roman" panose="02020603050405020304" pitchFamily="18" charset="0"/>
                          </a:rPr>
                          <m:t>𝑃</m:t>
                        </m:r>
                      </m:e>
                    </m:rad>
                  </m:oMath>
                </a14:m>
                <a:endParaRPr lang="en-US" sz="2400" dirty="0" smtClean="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&lt; </a:t>
                </a:r>
                <a14:m>
                  <m:oMath xmlns:m="http://schemas.openxmlformats.org/officeDocument/2006/math">
                    <m:rad>
                      <m:radPr>
                        <m:degHide m:val="on"/>
                        <m:ctrlPr>
                          <a:rPr lang="en-US" sz="2400" i="1" dirty="0">
                            <a:latin typeface="Cambria Math" panose="02040503050406030204" pitchFamily="18" charset="0"/>
                            <a:cs typeface="Times New Roman" panose="02020603050405020304" pitchFamily="18" charset="0"/>
                          </a:rPr>
                        </m:ctrlPr>
                      </m:radPr>
                      <m:deg/>
                      <m:e>
                        <m:r>
                          <a:rPr lang="en-US" sz="2400" i="1" dirty="0">
                            <a:latin typeface="Cambria Math" panose="02040503050406030204" pitchFamily="18" charset="0"/>
                            <a:cs typeface="Times New Roman" panose="02020603050405020304" pitchFamily="18" charset="0"/>
                          </a:rPr>
                          <m:t>𝑃</m:t>
                        </m:r>
                      </m:e>
                    </m:rad>
                  </m:oMath>
                </a14:m>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sym typeface="Wingdings" panose="05000000000000000000" pitchFamily="2" charset="2"/>
                  </a:rPr>
                  <a:t></a:t>
                </a:r>
                <a:r>
                  <a:rPr lang="vi-VN" sz="2400"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vi-VN" sz="2400" i="1">
                            <a:latin typeface="Cambria Math" panose="02040503050406030204" pitchFamily="18" charset="0"/>
                            <a:cs typeface="Times New Roman" panose="02020603050405020304" pitchFamily="18" charset="0"/>
                          </a:rPr>
                        </m:ctrlPr>
                      </m:radPr>
                      <m:deg/>
                      <m:e>
                        <m:r>
                          <a:rPr lang="en-US" sz="2400" i="1">
                            <a:latin typeface="Cambria Math" panose="02040503050406030204" pitchFamily="18" charset="0"/>
                            <a:cs typeface="Times New Roman" panose="02020603050405020304" pitchFamily="18" charset="0"/>
                          </a:rPr>
                          <m:t>𝑃</m:t>
                        </m:r>
                      </m:e>
                    </m:rad>
                  </m:oMath>
                </a14:m>
                <a:r>
                  <a:rPr lang="en-US" sz="2400" dirty="0" smtClean="0">
                    <a:latin typeface="Times New Roman" panose="02020603050405020304" pitchFamily="18" charset="0"/>
                    <a:cs typeface="Times New Roman" panose="02020603050405020304" pitchFamily="18" charset="0"/>
                  </a:rPr>
                  <a:t>&lt;</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a:t>
                </a:r>
                <a:r>
                  <a:rPr lang="en-US" sz="2200" dirty="0" smtClean="0">
                    <a:latin typeface=".VnTime" panose="020B7200000000000000" pitchFamily="34" charset="0"/>
                    <a:ea typeface="Times New Roman" panose="02020603050405020304" pitchFamily="18" charset="0"/>
                    <a:cs typeface="Times New Roman" panose="02020603050405020304" pitchFamily="18" charset="0"/>
                  </a:rPr>
                  <a:t> </a:t>
                </a:r>
              </a:p>
              <a:p>
                <a:pPr algn="just"/>
                <a:r>
                  <a:rPr lang="en-US" sz="2200" dirty="0" smtClean="0">
                    <a:latin typeface="Times New Roman" panose="02020603050405020304" pitchFamily="18" charset="0"/>
                    <a:ea typeface="Times New Roman" panose="02020603050405020304" pitchFamily="18" charset="0"/>
                  </a:rPr>
                  <a:t>=&gt; L</a:t>
                </a:r>
                <a14:m>
                  <m:oMath xmlns:m="http://schemas.openxmlformats.org/officeDocument/2006/math">
                    <m:r>
                      <a:rPr lang="en-US" sz="2400" smtClean="0">
                        <a:latin typeface="Cambria Math" panose="02040503050406030204" pitchFamily="18" charset="0"/>
                        <a:ea typeface="Times New Roman" panose="02020603050405020304" pitchFamily="18" charset="0"/>
                        <a:cs typeface="Times New Roman" panose="02020603050405020304" pitchFamily="18" charset="0"/>
                      </a:rPr>
                      <m:t>ấ</m:t>
                    </m:r>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y</m:t>
                    </m:r>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𝑐</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ả </m:t>
                    </m:r>
                    <m:rad>
                      <m:radPr>
                        <m:degHide m:val="on"/>
                        <m:ctrlPr>
                          <a:rPr lang="vi-VN" sz="2400" i="1">
                            <a:latin typeface="Cambria Math" panose="02040503050406030204" pitchFamily="18" charset="0"/>
                            <a:cs typeface="Times New Roman" panose="02020603050405020304" pitchFamily="18" charset="0"/>
                          </a:rPr>
                        </m:ctrlPr>
                      </m:radPr>
                      <m:deg/>
                      <m:e>
                        <m:r>
                          <a:rPr lang="en-US" sz="2400" i="1">
                            <a:latin typeface="Cambria Math" panose="02040503050406030204" pitchFamily="18" charset="0"/>
                            <a:cs typeface="Times New Roman" panose="02020603050405020304" pitchFamily="18" charset="0"/>
                          </a:rPr>
                          <m:t>𝑃</m:t>
                        </m:r>
                      </m:e>
                    </m:rad>
                  </m:oMath>
                </a14:m>
                <a:r>
                  <a:rPr lang="en-US" sz="2200" dirty="0">
                    <a:latin typeface="Times New Roman" panose="02020603050405020304" pitchFamily="18" charset="0"/>
                    <a:ea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rPr>
                  <a:t>= 0 </a:t>
                </a:r>
                <a:endParaRPr lang="en-US" sz="2200" dirty="0">
                  <a:solidFill>
                    <a:schemeClr val="accent1"/>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5566777" y="1003680"/>
                <a:ext cx="4037163" cy="1371914"/>
              </a:xfrm>
              <a:prstGeom prst="rect">
                <a:avLst/>
              </a:prstGeom>
              <a:blipFill rotWithShape="0">
                <a:blip r:embed="rId8"/>
                <a:stretch>
                  <a:fillRect l="-2266" b="-8000"/>
                </a:stretch>
              </a:blipFill>
            </p:spPr>
            <p:txBody>
              <a:bodyPr/>
              <a:lstStyle/>
              <a:p>
                <a:r>
                  <a:rPr lang="en-US">
                    <a:noFill/>
                  </a:rPr>
                  <a:t> </a:t>
                </a:r>
              </a:p>
            </p:txBody>
          </p:sp>
        </mc:Fallback>
      </mc:AlternateContent>
      <p:sp>
        <p:nvSpPr>
          <p:cNvPr id="30" name="Rectangle 29"/>
          <p:cNvSpPr/>
          <p:nvPr/>
        </p:nvSpPr>
        <p:spPr>
          <a:xfrm>
            <a:off x="5870784" y="715795"/>
            <a:ext cx="3696492" cy="430887"/>
          </a:xfrm>
          <a:prstGeom prst="rect">
            <a:avLst/>
          </a:prstGeom>
          <a:noFill/>
        </p:spPr>
        <p:txBody>
          <a:bodyPr wrap="square">
            <a:spAutoFit/>
          </a:bodyPr>
          <a:lstStyle/>
          <a:p>
            <a:r>
              <a:rPr lang="en-US" sz="2200" b="1" dirty="0" smtClean="0">
                <a:solidFill>
                  <a:srgbClr val="CC3300"/>
                </a:solidFill>
                <a:latin typeface="Times New Roman" panose="02020603050405020304" pitchFamily="18" charset="0"/>
                <a:ea typeface="Times New Roman" panose="02020603050405020304" pitchFamily="18" charset="0"/>
              </a:rPr>
              <a:t>Sai </a:t>
            </a:r>
            <a:r>
              <a:rPr lang="en-US" sz="2200" b="1" dirty="0" err="1" smtClean="0">
                <a:solidFill>
                  <a:srgbClr val="CC3300"/>
                </a:solidFill>
                <a:latin typeface="Times New Roman" panose="02020603050405020304" pitchFamily="18" charset="0"/>
                <a:ea typeface="Times New Roman" panose="02020603050405020304" pitchFamily="18" charset="0"/>
              </a:rPr>
              <a:t>lầm</a:t>
            </a:r>
            <a:r>
              <a:rPr lang="en-US" sz="2200" b="1" dirty="0" smtClean="0">
                <a:solidFill>
                  <a:srgbClr val="CC3300"/>
                </a:solidFill>
                <a:latin typeface="Times New Roman" panose="02020603050405020304" pitchFamily="18" charset="0"/>
                <a:ea typeface="Times New Roman" panose="02020603050405020304" pitchFamily="18" charset="0"/>
              </a:rPr>
              <a:t> HS hay </a:t>
            </a:r>
            <a:r>
              <a:rPr lang="en-US" sz="2200" b="1" dirty="0" err="1" smtClean="0">
                <a:solidFill>
                  <a:srgbClr val="CC3300"/>
                </a:solidFill>
                <a:latin typeface="Times New Roman" panose="02020603050405020304" pitchFamily="18" charset="0"/>
                <a:ea typeface="Times New Roman" panose="02020603050405020304" pitchFamily="18" charset="0"/>
              </a:rPr>
              <a:t>mắc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phải</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Rectangle 9"/>
              <p:cNvSpPr>
                <a:spLocks noChangeArrowheads="1"/>
              </p:cNvSpPr>
              <p:nvPr/>
            </p:nvSpPr>
            <p:spPr bwMode="auto">
              <a:xfrm>
                <a:off x="68551" y="3592648"/>
                <a:ext cx="5167885" cy="9839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Kết </a:t>
                </a:r>
                <a:r>
                  <a:rPr lang="en-US" altLang="en-US" sz="24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 ĐKXĐ, ta </a:t>
                </a:r>
                <a:r>
                  <a:rPr lang="en-US" altLang="en-US" sz="2400" dirty="0" err="1"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 </a:t>
                </a:r>
              </a:p>
              <a:p>
                <a:pPr eaLnBrk="0" fontAlgn="base" hangingPunct="0">
                  <a:spcBef>
                    <a:spcPct val="0"/>
                  </a:spcBef>
                  <a:spcAft>
                    <a:spcPct val="0"/>
                  </a:spcAft>
                  <a:buClrTx/>
                </a:pPr>
                <a:r>
                  <a:rPr lang="en-US" altLang="en-US" sz="2400" dirty="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smtClean="0">
                    <a:solidFill>
                      <a:srgbClr val="250322"/>
                    </a:solidFill>
                    <a:latin typeface="Times New Roman" panose="02020603050405020304" pitchFamily="18" charset="0"/>
                    <a:ea typeface="Times New Roman" panose="02020603050405020304" pitchFamily="18" charset="0"/>
                    <a:cs typeface="Times New Roman" panose="02020603050405020304" pitchFamily="18" charset="0"/>
                  </a:rPr>
                  <a:t>            0 &lt; x &lt; </a:t>
                </a:r>
                <a14:m>
                  <m:oMath xmlns:m="http://schemas.openxmlformats.org/officeDocument/2006/math">
                    <m:f>
                      <m:fPr>
                        <m:ctrlPr>
                          <a:rPr lang="en-US" altLang="en-US" sz="2400" i="1">
                            <a:solidFill>
                              <a:srgbClr val="250322"/>
                            </a:solidFill>
                            <a:latin typeface="Cambria Math" panose="02040503050406030204" pitchFamily="18" charset="0"/>
                            <a:cs typeface="Times New Roman" panose="02020603050405020304" pitchFamily="18" charset="0"/>
                            <a:sym typeface="Symbol" panose="05050102010706020507" pitchFamily="18" charset="2"/>
                          </a:rPr>
                        </m:ctrlPr>
                      </m:fPr>
                      <m:num>
                        <m:r>
                          <a:rPr lang="en-US" altLang="en-US" sz="2400" i="1">
                            <a:solidFill>
                              <a:srgbClr val="250322"/>
                            </a:solidFill>
                            <a:latin typeface="Cambria Math" panose="02040503050406030204" pitchFamily="18" charset="0"/>
                            <a:cs typeface="Times New Roman" panose="02020603050405020304" pitchFamily="18" charset="0"/>
                            <a:sym typeface="Symbol" panose="05050102010706020507" pitchFamily="18" charset="2"/>
                          </a:rPr>
                          <m:t>9</m:t>
                        </m:r>
                      </m:num>
                      <m:den>
                        <m:r>
                          <a:rPr lang="en-US" altLang="en-US" sz="2400" i="1">
                            <a:solidFill>
                              <a:srgbClr val="250322"/>
                            </a:solidFill>
                            <a:latin typeface="Cambria Math" panose="02040503050406030204" pitchFamily="18" charset="0"/>
                            <a:cs typeface="Times New Roman" panose="02020603050405020304" pitchFamily="18" charset="0"/>
                            <a:sym typeface="Symbol" panose="05050102010706020507" pitchFamily="18" charset="2"/>
                          </a:rPr>
                          <m:t>4</m:t>
                        </m:r>
                      </m:den>
                    </m:f>
                    <m:r>
                      <a:rPr lang="en-US" altLang="en-US" sz="2400" b="0" i="0" smtClean="0">
                        <a:solidFill>
                          <a:srgbClr val="250322"/>
                        </a:solidFill>
                        <a:latin typeface="Cambria Math" panose="02040503050406030204" pitchFamily="18" charset="0"/>
                        <a:cs typeface="Times New Roman" panose="02020603050405020304" pitchFamily="18" charset="0"/>
                        <a:sym typeface="Symbol" panose="05050102010706020507" pitchFamily="18" charset="2"/>
                      </a:rPr>
                      <m:t>;</m:t>
                    </m:r>
                    <m:r>
                      <m:rPr>
                        <m:sty m:val="p"/>
                      </m:rPr>
                      <a:rPr lang="en-US" altLang="en-US" sz="2400" b="0" i="0" smtClean="0">
                        <a:solidFill>
                          <a:srgbClr val="250322"/>
                        </a:solidFill>
                        <a:latin typeface="Cambria Math" panose="02040503050406030204" pitchFamily="18" charset="0"/>
                        <a:cs typeface="Times New Roman" panose="02020603050405020304" pitchFamily="18" charset="0"/>
                        <a:sym typeface="Symbol" panose="05050102010706020507" pitchFamily="18" charset="2"/>
                      </a:rPr>
                      <m:t>x</m:t>
                    </m:r>
                    <m:r>
                      <a:rPr lang="en-US" altLang="en-US" sz="2400" b="0" i="0" smtClean="0">
                        <a:solidFill>
                          <a:srgbClr val="250322"/>
                        </a:solidFill>
                        <a:latin typeface="Cambria Math" panose="02040503050406030204" pitchFamily="18" charset="0"/>
                        <a:cs typeface="Times New Roman" panose="02020603050405020304" pitchFamily="18" charset="0"/>
                        <a:sym typeface="Symbol" panose="05050102010706020507" pitchFamily="18" charset="2"/>
                      </a:rPr>
                      <m:t> </m:t>
                    </m:r>
                    <m:r>
                      <a:rPr lang="en-US" altLang="en-US" sz="2400" b="0" i="1" smtClean="0">
                        <a:solidFill>
                          <a:srgbClr val="250322"/>
                        </a:solidFill>
                        <a:latin typeface="Cambria Math" panose="02040503050406030204" pitchFamily="18" charset="0"/>
                        <a:cs typeface="Times New Roman" panose="02020603050405020304" pitchFamily="18" charset="0"/>
                        <a:sym typeface="Symbol" panose="05050102010706020507" pitchFamily="18" charset="2"/>
                      </a:rPr>
                      <m:t> 1</m:t>
                    </m:r>
                  </m:oMath>
                </a14:m>
                <a:endParaRPr kumimoji="0" lang="en-US" altLang="en-US" sz="2400" i="0" u="none" strike="noStrike" cap="none" normalizeH="0" baseline="0" dirty="0" smtClean="0">
                  <a:ln>
                    <a:noFill/>
                  </a:ln>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mc:Choice>
        <mc:Fallback xmlns="">
          <p:sp>
            <p:nvSpPr>
              <p:cNvPr id="40" name="Rectangle 9"/>
              <p:cNvSpPr>
                <a:spLocks noRot="1" noChangeAspect="1" noMove="1" noResize="1" noEditPoints="1" noAdjustHandles="1" noChangeArrowheads="1" noChangeShapeType="1" noTextEdit="1"/>
              </p:cNvSpPr>
              <p:nvPr/>
            </p:nvSpPr>
            <p:spPr bwMode="auto">
              <a:xfrm>
                <a:off x="68551" y="3592648"/>
                <a:ext cx="5167885" cy="983987"/>
              </a:xfrm>
              <a:prstGeom prst="rect">
                <a:avLst/>
              </a:prstGeom>
              <a:blipFill rotWithShape="0">
                <a:blip r:embed="rId9"/>
                <a:stretch>
                  <a:fillRect l="-1769" t="-4321" b="-55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8357" y="1527806"/>
                <a:ext cx="5911808" cy="2126736"/>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NX: P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smtClean="0">
                    <a:latin typeface="Times New Roman" panose="02020603050405020304" pitchFamily="18" charset="0"/>
                    <a:cs typeface="Times New Roman" panose="02020603050405020304" pitchFamily="18" charset="0"/>
                  </a:rPr>
                  <a:t> 0 </a:t>
                </a: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&lt; </a:t>
                </a:r>
                <a14:m>
                  <m:oMath xmlns:m="http://schemas.openxmlformats.org/officeDocument/2006/math">
                    <m:rad>
                      <m:radPr>
                        <m:degHide m:val="on"/>
                        <m:ctrlPr>
                          <a:rPr lang="en-US" sz="2400" i="1" dirty="0" smtClean="0">
                            <a:latin typeface="Cambria Math" panose="02040503050406030204" pitchFamily="18" charset="0"/>
                            <a:cs typeface="Times New Roman" panose="02020603050405020304" pitchFamily="18" charset="0"/>
                          </a:rPr>
                        </m:ctrlPr>
                      </m:radPr>
                      <m:deg/>
                      <m:e>
                        <m:r>
                          <a:rPr lang="en-US" sz="2400" b="0" i="1" dirty="0" smtClean="0">
                            <a:latin typeface="Cambria Math" panose="02040503050406030204" pitchFamily="18" charset="0"/>
                            <a:cs typeface="Times New Roman" panose="02020603050405020304" pitchFamily="18" charset="0"/>
                          </a:rPr>
                          <m:t>𝑃</m:t>
                        </m:r>
                      </m:e>
                    </m:rad>
                  </m:oMath>
                </a14:m>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sym typeface="Wingdings" panose="05000000000000000000" pitchFamily="2" charset="2"/>
                  </a:rPr>
                  <a:t></a:t>
                </a:r>
                <a:r>
                  <a:rPr lang="vi-VN" sz="2400"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vi-VN" sz="240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𝑃</m:t>
                        </m:r>
                      </m:e>
                    </m:rad>
                  </m:oMath>
                </a14:m>
                <a:r>
                  <a:rPr lang="vi-VN" sz="2400" dirty="0" smtClean="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vi-VN" sz="2400" i="1" dirty="0" smtClean="0">
                            <a:latin typeface="Cambria Math" panose="02040503050406030204" pitchFamily="18" charset="0"/>
                            <a:cs typeface="Times New Roman" panose="02020603050405020304" pitchFamily="18" charset="0"/>
                          </a:rPr>
                        </m:ctrlPr>
                      </m:radPr>
                      <m:deg/>
                      <m:e>
                        <m:r>
                          <a:rPr lang="en-US" sz="2400" b="0" i="1" dirty="0" smtClean="0">
                            <a:latin typeface="Cambria Math" panose="02040503050406030204" pitchFamily="18" charset="0"/>
                            <a:cs typeface="Times New Roman" panose="02020603050405020304" pitchFamily="18" charset="0"/>
                          </a:rPr>
                          <m:t>𝑃</m:t>
                        </m:r>
                      </m:e>
                    </m:rad>
                  </m:oMath>
                </a14:m>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&lt;</a:t>
                </a:r>
                <a:r>
                  <a:rPr lang="vi-VN" sz="2400" dirty="0" smtClean="0">
                    <a:latin typeface="Times New Roman" panose="02020603050405020304" pitchFamily="18" charset="0"/>
                    <a:cs typeface="Times New Roman" panose="02020603050405020304" pitchFamily="18" charset="0"/>
                  </a:rPr>
                  <a:t> 0</a:t>
                </a:r>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latin typeface="Times New Roman" panose="02020603050405020304" pitchFamily="18" charset="0"/>
                    <a:cs typeface="Times New Roman" panose="02020603050405020304" pitchFamily="18" charset="0"/>
                  </a:rPr>
                  <a:t> 0 &lt; P &lt; 1</a:t>
                </a: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P &gt; 0 ta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x &gt; 0</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Giải</a:t>
                </a:r>
                <a:r>
                  <a:rPr lang="en-US" sz="2400" dirty="0" smtClean="0">
                    <a:latin typeface="Times New Roman" panose="02020603050405020304" pitchFamily="18" charset="0"/>
                    <a:cs typeface="Times New Roman" panose="02020603050405020304" pitchFamily="18" charset="0"/>
                  </a:rPr>
                  <a:t> P &lt; 1 ta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x </a:t>
                </a:r>
                <a:r>
                  <a:rPr lang="en-US" sz="2400" dirty="0">
                    <a:latin typeface="Times New Roman" panose="02020603050405020304" pitchFamily="18" charset="0"/>
                    <a:cs typeface="Times New Roman" panose="02020603050405020304" pitchFamily="18" charset="0"/>
                  </a:rPr>
                  <a:t>&lt;</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4</m:t>
                        </m:r>
                      </m:den>
                    </m:f>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8357" y="1527806"/>
                <a:ext cx="5911808" cy="2126736"/>
              </a:xfrm>
              <a:prstGeom prst="rect">
                <a:avLst/>
              </a:prstGeom>
              <a:blipFill rotWithShape="0">
                <a:blip r:embed="rId10"/>
                <a:stretch>
                  <a:fillRect l="-1651" t="-2299" b="-2011"/>
                </a:stretch>
              </a:blipFill>
            </p:spPr>
            <p:txBody>
              <a:bodyPr/>
              <a:lstStyle/>
              <a:p>
                <a:r>
                  <a:rPr lang="en-US">
                    <a:noFill/>
                  </a:rPr>
                  <a:t> </a:t>
                </a:r>
              </a:p>
            </p:txBody>
          </p:sp>
        </mc:Fallback>
      </mc:AlternateContent>
      <p:sp>
        <p:nvSpPr>
          <p:cNvPr id="34" name="Rounded Rectangle 33"/>
          <p:cNvSpPr/>
          <p:nvPr/>
        </p:nvSpPr>
        <p:spPr>
          <a:xfrm>
            <a:off x="5435676" y="2409798"/>
            <a:ext cx="3674585" cy="895694"/>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435676" y="2800488"/>
            <a:ext cx="4990682" cy="430887"/>
          </a:xfrm>
          <a:prstGeom prst="rect">
            <a:avLst/>
          </a:prstGeom>
        </p:spPr>
        <p:txBody>
          <a:bodyPr wrap="square">
            <a:spAutoFit/>
          </a:bodyPr>
          <a:lstStyle/>
          <a:p>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0. </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5516059" y="2415335"/>
            <a:ext cx="3696492"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0000CC"/>
                </a:solidFill>
                <a:latin typeface="Times New Roman" panose="02020603050405020304" pitchFamily="18" charset="0"/>
                <a:ea typeface="Times New Roman" panose="02020603050405020304" pitchFamily="18" charset="0"/>
              </a:rPr>
              <a:t>Rèn</a:t>
            </a:r>
            <a:r>
              <a:rPr lang="en-US" sz="2200" b="1" dirty="0" smtClean="0">
                <a:solidFill>
                  <a:srgbClr val="0000CC"/>
                </a:solidFill>
                <a:latin typeface="Times New Roman" panose="02020603050405020304" pitchFamily="18" charset="0"/>
                <a:ea typeface="Times New Roman" panose="02020603050405020304" pitchFamily="18" charset="0"/>
              </a:rPr>
              <a:t> HS </a:t>
            </a:r>
          </a:p>
        </p:txBody>
      </p:sp>
      <mc:AlternateContent xmlns:mc="http://schemas.openxmlformats.org/markup-compatibility/2006" xmlns:a14="http://schemas.microsoft.com/office/drawing/2010/main">
        <mc:Choice Requires="a14">
          <p:sp>
            <p:nvSpPr>
              <p:cNvPr id="44" name="Rectangle 43"/>
              <p:cNvSpPr/>
              <p:nvPr/>
            </p:nvSpPr>
            <p:spPr>
              <a:xfrm>
                <a:off x="3852370" y="3321206"/>
                <a:ext cx="5257891" cy="1796967"/>
              </a:xfrm>
              <a:prstGeom prst="rect">
                <a:avLst/>
              </a:prstGeom>
              <a:solidFill>
                <a:srgbClr val="92D050"/>
              </a:solidFill>
            </p:spPr>
            <p:txBody>
              <a:bodyPr wrap="square">
                <a:spAutoFit/>
              </a:bodyPr>
              <a:lstStyle/>
              <a:p>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sz="2200" dirty="0" err="1"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vi-VN" sz="2000" dirty="0" smtClean="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&lt; </a:t>
                </a:r>
                <a14:m>
                  <m:oMath xmlns:m="http://schemas.openxmlformats.org/officeDocument/2006/math">
                    <m:rad>
                      <m:radPr>
                        <m:degHide m:val="on"/>
                        <m:ctrlPr>
                          <a:rPr lang="en-US" sz="2000" i="1" dirty="0">
                            <a:latin typeface="Cambria Math" panose="02040503050406030204" pitchFamily="18" charset="0"/>
                            <a:cs typeface="Times New Roman" panose="02020603050405020304" pitchFamily="18" charset="0"/>
                          </a:rPr>
                        </m:ctrlPr>
                      </m:radPr>
                      <m:deg/>
                      <m:e>
                        <m:r>
                          <a:rPr lang="en-US" sz="2000" i="1" dirty="0">
                            <a:latin typeface="Cambria Math" panose="02040503050406030204" pitchFamily="18" charset="0"/>
                            <a:cs typeface="Times New Roman" panose="02020603050405020304" pitchFamily="18" charset="0"/>
                          </a:rPr>
                          <m:t>𝑃</m:t>
                        </m:r>
                      </m:e>
                    </m:rad>
                    <m:r>
                      <a:rPr lang="en-US" sz="2000" b="0" i="0" dirty="0" smtClean="0">
                        <a:latin typeface="Cambria Math" panose="02040503050406030204" pitchFamily="18" charset="0"/>
                        <a:cs typeface="Times New Roman" panose="02020603050405020304" pitchFamily="18" charset="0"/>
                      </a:rPr>
                      <m:t> </m:t>
                    </m:r>
                    <m:r>
                      <a:rPr lang="en-US" sz="2000">
                        <a:solidFill>
                          <a:schemeClr val="accent1"/>
                        </a:solidFill>
                        <a:latin typeface="Cambria Math" panose="02040503050406030204" pitchFamily="18" charset="0"/>
                        <a:cs typeface="Times New Roman" panose="02020603050405020304" pitchFamily="18" charset="0"/>
                        <a:sym typeface="Symbol" panose="05050102010706020507" pitchFamily="18" charset="2"/>
                      </a:rPr>
                      <m:t></m:t>
                    </m:r>
                  </m:oMath>
                </a14:m>
                <a:r>
                  <a:rPr lang="en-US" sz="2200"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200" i="1" smtClean="0">
                            <a:solidFill>
                              <a:schemeClr val="accent1"/>
                            </a:solidFill>
                            <a:latin typeface="Cambria Math" panose="02040503050406030204" pitchFamily="18" charset="0"/>
                            <a:cs typeface="Times New Roman" panose="02020603050405020304" pitchFamily="18" charset="0"/>
                          </a:rPr>
                        </m:ctrlPr>
                      </m:fPr>
                      <m:num>
                        <m:r>
                          <a:rPr lang="en-US" sz="2200" b="0" i="1" smtClean="0">
                            <a:solidFill>
                              <a:schemeClr val="accent1"/>
                            </a:solidFill>
                            <a:latin typeface="Cambria Math" panose="02040503050406030204" pitchFamily="18" charset="0"/>
                            <a:cs typeface="Times New Roman" panose="02020603050405020304" pitchFamily="18" charset="0"/>
                          </a:rPr>
                          <m:t>3</m:t>
                        </m:r>
                        <m:rad>
                          <m:radPr>
                            <m:degHide m:val="on"/>
                            <m:ctrlPr>
                              <a:rPr lang="en-US" sz="2200" b="0" i="1" smtClean="0">
                                <a:solidFill>
                                  <a:schemeClr val="accent1"/>
                                </a:solidFill>
                                <a:latin typeface="Cambria Math" panose="02040503050406030204" pitchFamily="18" charset="0"/>
                                <a:cs typeface="Times New Roman" panose="02020603050405020304" pitchFamily="18" charset="0"/>
                              </a:rPr>
                            </m:ctrlPr>
                          </m:radPr>
                          <m:deg/>
                          <m:e>
                            <m:r>
                              <a:rPr lang="en-US" sz="2200" b="0" i="1" smtClean="0">
                                <a:solidFill>
                                  <a:schemeClr val="accent1"/>
                                </a:solidFill>
                                <a:latin typeface="Cambria Math" panose="02040503050406030204" pitchFamily="18" charset="0"/>
                                <a:cs typeface="Times New Roman" panose="02020603050405020304" pitchFamily="18" charset="0"/>
                              </a:rPr>
                              <m:t>𝑥</m:t>
                            </m:r>
                          </m:e>
                        </m:rad>
                      </m:num>
                      <m:den>
                        <m:rad>
                          <m:radPr>
                            <m:degHide m:val="on"/>
                            <m:ctrlPr>
                              <a:rPr lang="en-US" sz="2200" i="1" smtClean="0">
                                <a:solidFill>
                                  <a:schemeClr val="accent1"/>
                                </a:solidFill>
                                <a:latin typeface="Cambria Math" panose="02040503050406030204" pitchFamily="18" charset="0"/>
                                <a:cs typeface="Times New Roman" panose="02020603050405020304" pitchFamily="18" charset="0"/>
                              </a:rPr>
                            </m:ctrlPr>
                          </m:radPr>
                          <m:deg/>
                          <m:e>
                            <m:r>
                              <a:rPr lang="en-US" sz="2200" b="0" i="1" smtClean="0">
                                <a:solidFill>
                                  <a:schemeClr val="accent1"/>
                                </a:solidFill>
                                <a:latin typeface="Cambria Math" panose="02040503050406030204" pitchFamily="18" charset="0"/>
                                <a:cs typeface="Times New Roman" panose="02020603050405020304" pitchFamily="18" charset="0"/>
                              </a:rPr>
                              <m:t>𝑥</m:t>
                            </m:r>
                          </m:e>
                        </m:rad>
                        <m:r>
                          <a:rPr lang="en-US" sz="2200" b="0" i="1" smtClean="0">
                            <a:solidFill>
                              <a:schemeClr val="accent1"/>
                            </a:solidFill>
                            <a:latin typeface="Cambria Math" panose="02040503050406030204" pitchFamily="18" charset="0"/>
                            <a:cs typeface="Times New Roman" panose="02020603050405020304" pitchFamily="18" charset="0"/>
                          </a:rPr>
                          <m:t>+3</m:t>
                        </m:r>
                      </m:den>
                    </m:f>
                    <m:r>
                      <a:rPr lang="en-US" sz="2200" b="0" i="0" smtClean="0">
                        <a:solidFill>
                          <a:schemeClr val="accent1"/>
                        </a:solidFill>
                        <a:latin typeface="Cambria Math" panose="02040503050406030204" pitchFamily="18" charset="0"/>
                        <a:cs typeface="Times New Roman" panose="02020603050405020304" pitchFamily="18" charset="0"/>
                      </a:rPr>
                      <m:t>&lt; </m:t>
                    </m:r>
                    <m:rad>
                      <m:radPr>
                        <m:degHide m:val="on"/>
                        <m:ctrlPr>
                          <a:rPr lang="en-US" sz="2200" b="0" i="1" smtClean="0">
                            <a:solidFill>
                              <a:schemeClr val="accent1"/>
                            </a:solidFill>
                            <a:latin typeface="Cambria Math" panose="02040503050406030204" pitchFamily="18" charset="0"/>
                            <a:cs typeface="Times New Roman" panose="02020603050405020304" pitchFamily="18" charset="0"/>
                          </a:rPr>
                        </m:ctrlPr>
                      </m:radPr>
                      <m:deg/>
                      <m:e>
                        <m:f>
                          <m:fPr>
                            <m:ctrlPr>
                              <a:rPr lang="en-US" sz="2200" i="1">
                                <a:solidFill>
                                  <a:srgbClr val="340931"/>
                                </a:solidFill>
                                <a:latin typeface="Cambria Math" panose="02040503050406030204" pitchFamily="18" charset="0"/>
                                <a:cs typeface="Times New Roman" panose="02020603050405020304" pitchFamily="18" charset="0"/>
                              </a:rPr>
                            </m:ctrlPr>
                          </m:fPr>
                          <m:num>
                            <m:r>
                              <a:rPr lang="en-US" sz="2200" i="1">
                                <a:solidFill>
                                  <a:srgbClr val="340931"/>
                                </a:solidFill>
                                <a:latin typeface="Cambria Math" panose="02040503050406030204" pitchFamily="18" charset="0"/>
                                <a:cs typeface="Times New Roman" panose="02020603050405020304" pitchFamily="18" charset="0"/>
                              </a:rPr>
                              <m:t>3</m:t>
                            </m:r>
                            <m:rad>
                              <m:radPr>
                                <m:degHide m:val="on"/>
                                <m:ctrlPr>
                                  <a:rPr lang="en-US" sz="2200" i="1">
                                    <a:solidFill>
                                      <a:srgbClr val="340931"/>
                                    </a:solidFill>
                                    <a:latin typeface="Cambria Math" panose="02040503050406030204" pitchFamily="18" charset="0"/>
                                    <a:cs typeface="Times New Roman" panose="02020603050405020304" pitchFamily="18" charset="0"/>
                                  </a:rPr>
                                </m:ctrlPr>
                              </m:radPr>
                              <m:deg/>
                              <m:e>
                                <m:r>
                                  <a:rPr lang="en-US" sz="2200" i="1">
                                    <a:solidFill>
                                      <a:srgbClr val="340931"/>
                                    </a:solidFill>
                                    <a:latin typeface="Cambria Math" panose="02040503050406030204" pitchFamily="18" charset="0"/>
                                    <a:cs typeface="Times New Roman" panose="02020603050405020304" pitchFamily="18" charset="0"/>
                                  </a:rPr>
                                  <m:t>𝑥</m:t>
                                </m:r>
                              </m:e>
                            </m:rad>
                          </m:num>
                          <m:den>
                            <m:rad>
                              <m:radPr>
                                <m:degHide m:val="on"/>
                                <m:ctrlPr>
                                  <a:rPr lang="en-US" sz="2200" i="1">
                                    <a:solidFill>
                                      <a:srgbClr val="340931"/>
                                    </a:solidFill>
                                    <a:latin typeface="Cambria Math" panose="02040503050406030204" pitchFamily="18" charset="0"/>
                                    <a:cs typeface="Times New Roman" panose="02020603050405020304" pitchFamily="18" charset="0"/>
                                  </a:rPr>
                                </m:ctrlPr>
                              </m:radPr>
                              <m:deg/>
                              <m:e>
                                <m:r>
                                  <a:rPr lang="en-US" sz="2200" i="1">
                                    <a:solidFill>
                                      <a:srgbClr val="340931"/>
                                    </a:solidFill>
                                    <a:latin typeface="Cambria Math" panose="02040503050406030204" pitchFamily="18" charset="0"/>
                                    <a:cs typeface="Times New Roman" panose="02020603050405020304" pitchFamily="18" charset="0"/>
                                  </a:rPr>
                                  <m:t>𝑥</m:t>
                                </m:r>
                              </m:e>
                            </m:rad>
                            <m:r>
                              <a:rPr lang="en-US" sz="2200" i="1">
                                <a:solidFill>
                                  <a:srgbClr val="340931"/>
                                </a:solidFill>
                                <a:latin typeface="Cambria Math" panose="02040503050406030204" pitchFamily="18" charset="0"/>
                                <a:cs typeface="Times New Roman" panose="02020603050405020304" pitchFamily="18" charset="0"/>
                              </a:rPr>
                              <m:t>+3</m:t>
                            </m:r>
                          </m:den>
                        </m:f>
                      </m:e>
                    </m:rad>
                    <m:r>
                      <a:rPr lang="en-US" sz="2200" b="0" i="0" smtClean="0">
                        <a:solidFill>
                          <a:srgbClr val="340931"/>
                        </a:solidFill>
                        <a:latin typeface="Cambria Math" panose="02040503050406030204" pitchFamily="18" charset="0"/>
                        <a:cs typeface="Times New Roman" panose="02020603050405020304" pitchFamily="18" charset="0"/>
                      </a:rPr>
                      <m:t> </m:t>
                    </m:r>
                    <m:r>
                      <a:rPr lang="en-US" sz="2200" b="0" i="1" smtClean="0">
                        <a:solidFill>
                          <a:srgbClr val="340931"/>
                        </a:solidFill>
                        <a:latin typeface="Cambria Math" panose="02040503050406030204" pitchFamily="18" charset="0"/>
                        <a:cs typeface="Times New Roman" panose="02020603050405020304" pitchFamily="18" charset="0"/>
                        <a:sym typeface="Symbol" panose="05050102010706020507" pitchFamily="18" charset="2"/>
                      </a:rPr>
                      <m:t></m:t>
                    </m:r>
                  </m:oMath>
                </a14:m>
                <a:r>
                  <a:rPr lang="en-US" sz="2200" dirty="0" smtClean="0">
                    <a:solidFill>
                      <a:schemeClr val="accent1"/>
                    </a:solidFill>
                    <a:latin typeface="Times New Roman" panose="02020603050405020304" pitchFamily="18" charset="0"/>
                    <a:cs typeface="Times New Roman" panose="02020603050405020304" pitchFamily="18" charset="0"/>
                  </a:rPr>
                  <a:t>Tìm x.</a:t>
                </a:r>
              </a:p>
              <a:p>
                <a:r>
                  <a:rPr lang="en-US" sz="2200" dirty="0" err="1" smtClean="0">
                    <a:solidFill>
                      <a:schemeClr val="accent1"/>
                    </a:solidFill>
                    <a:latin typeface="Times New Roman" panose="02020603050405020304" pitchFamily="18" charset="0"/>
                    <a:cs typeface="Times New Roman" panose="02020603050405020304" pitchFamily="18" charset="0"/>
                  </a:rPr>
                  <a:t>Cách</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này</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đúng</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nhưng</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cồng</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kềnh</a:t>
                </a:r>
                <a:r>
                  <a:rPr lang="en-US" sz="2200" dirty="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và</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khó</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trình</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bày</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hơn</a:t>
                </a:r>
                <a:r>
                  <a:rPr lang="en-US" sz="2200" dirty="0" smtClean="0">
                    <a:solidFill>
                      <a:schemeClr val="accent1"/>
                    </a:solidFill>
                    <a:latin typeface="Times New Roman" panose="02020603050405020304" pitchFamily="18" charset="0"/>
                    <a:cs typeface="Times New Roman" panose="02020603050405020304" pitchFamily="18" charset="0"/>
                  </a:rPr>
                  <a:t> so </a:t>
                </a:r>
                <a:r>
                  <a:rPr lang="en-US" sz="2200" dirty="0" err="1" smtClean="0">
                    <a:solidFill>
                      <a:schemeClr val="accent1"/>
                    </a:solidFill>
                    <a:latin typeface="Times New Roman" panose="02020603050405020304" pitchFamily="18" charset="0"/>
                    <a:cs typeface="Times New Roman" panose="02020603050405020304" pitchFamily="18" charset="0"/>
                  </a:rPr>
                  <a:t>với</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tìm</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giá</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trị</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của</a:t>
                </a:r>
                <a:r>
                  <a:rPr lang="en-US" sz="2200" dirty="0" smtClean="0">
                    <a:solidFill>
                      <a:schemeClr val="accent1"/>
                    </a:solidFill>
                    <a:latin typeface="Times New Roman" panose="02020603050405020304" pitchFamily="18" charset="0"/>
                    <a:cs typeface="Times New Roman" panose="02020603050405020304" pitchFamily="18" charset="0"/>
                  </a:rPr>
                  <a:t> P </a:t>
                </a:r>
                <a:r>
                  <a:rPr lang="en-US" sz="2200" dirty="0" err="1" smtClean="0">
                    <a:solidFill>
                      <a:schemeClr val="accent1"/>
                    </a:solidFill>
                    <a:latin typeface="Times New Roman" panose="02020603050405020304" pitchFamily="18" charset="0"/>
                    <a:cs typeface="Times New Roman" panose="02020603050405020304" pitchFamily="18" charset="0"/>
                  </a:rPr>
                  <a:t>trước</a:t>
                </a:r>
                <a:r>
                  <a:rPr lang="en-US" sz="2200" dirty="0">
                    <a:solidFill>
                      <a:schemeClr val="accent1"/>
                    </a:solidFill>
                    <a:latin typeface="Times New Roman" panose="02020603050405020304" pitchFamily="18" charset="0"/>
                    <a:cs typeface="Times New Roman" panose="02020603050405020304" pitchFamily="18" charset="0"/>
                  </a:rPr>
                  <a:t>.</a:t>
                </a:r>
                <a:r>
                  <a:rPr lang="en-US" sz="2200" dirty="0" smtClean="0">
                    <a:solidFill>
                      <a:schemeClr val="accent1"/>
                    </a:solidFill>
                    <a:latin typeface="Times New Roman" panose="02020603050405020304" pitchFamily="18" charset="0"/>
                    <a:cs typeface="Times New Roman" panose="02020603050405020304" pitchFamily="18" charset="0"/>
                  </a:rPr>
                  <a:t> </a:t>
                </a:r>
                <a:endParaRPr lang="en-US" sz="22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3852370" y="3321206"/>
                <a:ext cx="5257891" cy="1796967"/>
              </a:xfrm>
              <a:prstGeom prst="rect">
                <a:avLst/>
              </a:prstGeom>
              <a:blipFill rotWithShape="0">
                <a:blip r:embed="rId11"/>
                <a:stretch>
                  <a:fillRect l="-1508" t="-2373" b="-5763"/>
                </a:stretch>
              </a:blipFill>
            </p:spPr>
            <p:txBody>
              <a:bodyPr/>
              <a:lstStyle/>
              <a:p>
                <a:r>
                  <a:rPr lang="en-US">
                    <a:noFill/>
                  </a:rPr>
                  <a:t> </a:t>
                </a:r>
              </a:p>
            </p:txBody>
          </p:sp>
        </mc:Fallback>
      </mc:AlternateContent>
    </p:spTree>
    <p:extLst>
      <p:ext uri="{BB962C8B-B14F-4D97-AF65-F5344CB8AC3E}">
        <p14:creationId xmlns:p14="http://schemas.microsoft.com/office/powerpoint/2010/main" val="41294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P spid="25" grpId="0"/>
      <p:bldP spid="30" grpId="0"/>
      <p:bldP spid="40" grpId="0"/>
      <p:bldP spid="3" grpId="0"/>
      <p:bldP spid="34" grpId="0" animBg="1"/>
      <p:bldP spid="42" grpId="0"/>
      <p:bldP spid="43" grpId="0"/>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0364" y="643056"/>
            <a:ext cx="9144000" cy="4614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51160" y="33013"/>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51782" y="663704"/>
          <a:ext cx="1155700" cy="572235"/>
        </p:xfrm>
        <a:graphic>
          <a:graphicData uri="http://schemas.openxmlformats.org/presentationml/2006/ole">
            <mc:AlternateContent xmlns:mc="http://schemas.openxmlformats.org/markup-compatibility/2006">
              <mc:Choice xmlns:v="urn:schemas-microsoft-com:vml" Requires="v">
                <p:oleObj spid="_x0000_s15374"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51782" y="663704"/>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7803" y="655588"/>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9" name="Rectangle 8"/>
          <p:cNvSpPr/>
          <p:nvPr/>
        </p:nvSpPr>
        <p:spPr>
          <a:xfrm>
            <a:off x="12836" y="1150265"/>
            <a:ext cx="2183611"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5) So sánh P với </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2242397" y="1114304"/>
          <a:ext cx="215900" cy="546100"/>
        </p:xfrm>
        <a:graphic>
          <a:graphicData uri="http://schemas.openxmlformats.org/presentationml/2006/ole">
            <mc:AlternateContent xmlns:mc="http://schemas.openxmlformats.org/markup-compatibility/2006">
              <mc:Choice xmlns:v="urn:schemas-microsoft-com:vml" Requires="v">
                <p:oleObj spid="_x0000_s15375" name="Equation" r:id="rId6" imgW="215640" imgH="545760" progId="Equation.DSMT4">
                  <p:embed/>
                </p:oleObj>
              </mc:Choice>
              <mc:Fallback>
                <p:oleObj name="Equation" r:id="rId6" imgW="215640" imgH="545760" progId="Equation.DSMT4">
                  <p:embed/>
                  <p:pic>
                    <p:nvPicPr>
                      <p:cNvPr id="0" name=""/>
                      <p:cNvPicPr>
                        <a:picLocks noChangeAspect="1" noChangeArrowheads="1"/>
                      </p:cNvPicPr>
                      <p:nvPr/>
                    </p:nvPicPr>
                    <p:blipFill>
                      <a:blip r:embed="rId7"/>
                      <a:srcRect/>
                      <a:stretch>
                        <a:fillRect/>
                      </a:stretch>
                    </p:blipFill>
                    <p:spPr bwMode="auto">
                      <a:xfrm>
                        <a:off x="2242397" y="1114304"/>
                        <a:ext cx="215900" cy="546100"/>
                      </a:xfrm>
                      <a:prstGeom prst="rect">
                        <a:avLst/>
                      </a:prstGeom>
                      <a:noFill/>
                      <a:extLst/>
                    </p:spPr>
                  </p:pic>
                </p:oleObj>
              </mc:Fallback>
            </mc:AlternateContent>
          </a:graphicData>
        </a:graphic>
      </p:graphicFrame>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ounded Rectangle 23"/>
          <p:cNvSpPr/>
          <p:nvPr/>
        </p:nvSpPr>
        <p:spPr>
          <a:xfrm>
            <a:off x="4974407" y="847022"/>
            <a:ext cx="4043800" cy="2184424"/>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77200" y="1170245"/>
            <a:ext cx="4041007" cy="1785104"/>
          </a:xfrm>
          <a:prstGeom prst="rect">
            <a:avLst/>
          </a:prstGeom>
        </p:spPr>
        <p:txBody>
          <a:bodyPr wrap="square">
            <a:spAutoFit/>
          </a:bodyPr>
          <a:lstStyle/>
          <a:p>
            <a:pPr lvl="0" algn="just"/>
            <a:r>
              <a:rPr lang="en-US" sz="2200" dirty="0" err="1">
                <a:latin typeface="Times New Roman" panose="02020603050405020304" pitchFamily="18" charset="0"/>
                <a:ea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rPr>
              <a:t> HS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TB, </a:t>
            </a:r>
            <a:r>
              <a:rPr lang="en-US" sz="2200" dirty="0" err="1">
                <a:latin typeface="Times New Roman" panose="02020603050405020304" pitchFamily="18" charset="0"/>
                <a:ea typeface="Times New Roman" panose="02020603050405020304" pitchFamily="18" charset="0"/>
              </a:rPr>
              <a:t>Khá</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bỏ</a:t>
            </a:r>
            <a:r>
              <a:rPr lang="en-US" sz="2200" dirty="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câu</a:t>
            </a:r>
            <a:r>
              <a:rPr lang="en-US" sz="2200" dirty="0" smtClean="0">
                <a:latin typeface="Times New Roman" panose="02020603050405020304" pitchFamily="18" charset="0"/>
                <a:ea typeface="Times New Roman" panose="02020603050405020304" pitchFamily="18" charset="0"/>
              </a:rPr>
              <a:t> 10, </a:t>
            </a:r>
            <a:r>
              <a:rPr lang="en-US" sz="2200" dirty="0" err="1" smtClean="0">
                <a:latin typeface="Times New Roman" panose="02020603050405020304" pitchFamily="18" charset="0"/>
                <a:ea typeface="Times New Roman" panose="02020603050405020304" pitchFamily="18" charset="0"/>
              </a:rPr>
              <a:t>câu</a:t>
            </a:r>
            <a:r>
              <a:rPr lang="en-US" sz="2200" dirty="0" smtClean="0">
                <a:latin typeface="Times New Roman" panose="02020603050405020304" pitchFamily="18" charset="0"/>
                <a:ea typeface="Times New Roman" panose="02020603050405020304" pitchFamily="18" charset="0"/>
              </a:rPr>
              <a:t> 11 </a:t>
            </a:r>
            <a:r>
              <a:rPr lang="en-US" sz="2200" dirty="0" err="1">
                <a:latin typeface="Times New Roman" panose="02020603050405020304" pitchFamily="18" charset="0"/>
                <a:ea typeface="Times New Roman" panose="02020603050405020304" pitchFamily="18" charset="0"/>
              </a:rPr>
              <a:t>vì</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nghĩ</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khó</a:t>
            </a:r>
            <a:r>
              <a:rPr lang="en-US" sz="2200" dirty="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Trong</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khi</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đó</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cả</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hai</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câu</a:t>
            </a:r>
            <a:r>
              <a:rPr lang="en-US" sz="2200" dirty="0" smtClean="0">
                <a:latin typeface="Times New Roman" panose="02020603050405020304" pitchFamily="18" charset="0"/>
                <a:ea typeface="Times New Roman" panose="02020603050405020304" pitchFamily="18" charset="0"/>
              </a:rPr>
              <a:t> ta </a:t>
            </a:r>
            <a:r>
              <a:rPr lang="en-US" sz="2200" dirty="0" err="1" smtClean="0">
                <a:latin typeface="Times New Roman" panose="02020603050405020304" pitchFamily="18" charset="0"/>
                <a:ea typeface="Times New Roman" panose="02020603050405020304" pitchFamily="18" charset="0"/>
              </a:rPr>
              <a:t>có</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thể</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dùng</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cùng</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một</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cách</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Xét</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hiệu</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và</a:t>
            </a:r>
            <a:r>
              <a:rPr lang="en-US" sz="2200" dirty="0" smtClean="0">
                <a:latin typeface="Times New Roman" panose="02020603050405020304" pitchFamily="18" charset="0"/>
                <a:ea typeface="Times New Roman" panose="02020603050405020304" pitchFamily="18" charset="0"/>
              </a:rPr>
              <a:t> so </a:t>
            </a:r>
            <a:r>
              <a:rPr lang="en-US" sz="2200" dirty="0" err="1" smtClean="0">
                <a:latin typeface="Times New Roman" panose="02020603050405020304" pitchFamily="18" charset="0"/>
                <a:ea typeface="Times New Roman" panose="02020603050405020304" pitchFamily="18" charset="0"/>
              </a:rPr>
              <a:t>sánh</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hiệu</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với</a:t>
            </a:r>
            <a:r>
              <a:rPr lang="en-US" sz="2200" dirty="0" smtClean="0">
                <a:latin typeface="Times New Roman" panose="02020603050405020304" pitchFamily="18" charset="0"/>
                <a:ea typeface="Times New Roman" panose="02020603050405020304" pitchFamily="18" charset="0"/>
              </a:rPr>
              <a:t> 0”.</a:t>
            </a:r>
            <a:endParaRPr lang="en-US" sz="2200" dirty="0">
              <a:solidFill>
                <a:schemeClr val="accent1"/>
              </a:solidFill>
            </a:endParaRPr>
          </a:p>
        </p:txBody>
      </p:sp>
      <p:sp>
        <p:nvSpPr>
          <p:cNvPr id="30" name="Rectangle 29"/>
          <p:cNvSpPr/>
          <p:nvPr/>
        </p:nvSpPr>
        <p:spPr>
          <a:xfrm>
            <a:off x="5127752" y="848897"/>
            <a:ext cx="4432818" cy="430887"/>
          </a:xfrm>
          <a:prstGeom prst="rect">
            <a:avLst/>
          </a:prstGeom>
          <a:noFill/>
        </p:spPr>
        <p:txBody>
          <a:bodyPr wrap="square">
            <a:spAutoFit/>
          </a:bodyPr>
          <a:lstStyle/>
          <a:p>
            <a:r>
              <a:rPr lang="en-US" sz="2200" b="1" dirty="0" smtClean="0">
                <a:solidFill>
                  <a:srgbClr val="CC3300"/>
                </a:solidFill>
                <a:latin typeface="Times New Roman" panose="02020603050405020304" pitchFamily="18" charset="0"/>
                <a:ea typeface="Times New Roman" panose="02020603050405020304" pitchFamily="18" charset="0"/>
              </a:rPr>
              <a:t>Sai </a:t>
            </a:r>
            <a:r>
              <a:rPr lang="en-US" sz="2200" b="1" dirty="0" err="1" smtClean="0">
                <a:solidFill>
                  <a:srgbClr val="CC3300"/>
                </a:solidFill>
                <a:latin typeface="Times New Roman" panose="02020603050405020304" pitchFamily="18" charset="0"/>
                <a:ea typeface="Times New Roman" panose="02020603050405020304" pitchFamily="18" charset="0"/>
              </a:rPr>
              <a:t>lầm</a:t>
            </a:r>
            <a:r>
              <a:rPr lang="en-US" sz="2200" b="1" dirty="0" smtClean="0">
                <a:solidFill>
                  <a:srgbClr val="CC3300"/>
                </a:solidFill>
                <a:latin typeface="Times New Roman" panose="02020603050405020304" pitchFamily="18" charset="0"/>
                <a:ea typeface="Times New Roman" panose="02020603050405020304" pitchFamily="18" charset="0"/>
              </a:rPr>
              <a:t> HS hay </a:t>
            </a:r>
            <a:r>
              <a:rPr lang="en-US" sz="2200" b="1" dirty="0" err="1" smtClean="0">
                <a:solidFill>
                  <a:srgbClr val="CC3300"/>
                </a:solidFill>
                <a:latin typeface="Times New Roman" panose="02020603050405020304" pitchFamily="18" charset="0"/>
                <a:ea typeface="Times New Roman" panose="02020603050405020304" pitchFamily="18" charset="0"/>
              </a:rPr>
              <a:t>mắc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Rectangle 2"/>
              <p:cNvSpPr/>
              <p:nvPr/>
            </p:nvSpPr>
            <p:spPr>
              <a:xfrm>
                <a:off x="88543" y="1582049"/>
                <a:ext cx="5911808" cy="1139351"/>
              </a:xfrm>
              <a:prstGeom prst="rect">
                <a:avLst/>
              </a:prstGeom>
            </p:spPr>
            <p:txBody>
              <a:bodyPr wrap="square">
                <a:spAutoFit/>
              </a:bodyPr>
              <a:lstStyle/>
              <a:p>
                <a:r>
                  <a:rPr lang="en-US" sz="2200" dirty="0" err="1" smtClean="0">
                    <a:latin typeface="Times New Roman" panose="02020603050405020304" pitchFamily="18" charset="0"/>
                    <a:cs typeface="Times New Roman" panose="02020603050405020304" pitchFamily="18" charset="0"/>
                  </a:rPr>
                  <a:t>Xét</a:t>
                </a:r>
                <a:r>
                  <a:rPr lang="en-US" sz="2200" dirty="0" smtClean="0">
                    <a:latin typeface="Times New Roman" panose="02020603050405020304" pitchFamily="18" charset="0"/>
                    <a:cs typeface="Times New Roman" panose="02020603050405020304" pitchFamily="18" charset="0"/>
                  </a:rPr>
                  <a:t> P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7</m:t>
                        </m:r>
                      </m:num>
                      <m:den>
                        <m:r>
                          <a:rPr lang="en-US" sz="2200" b="0" i="1" smtClean="0">
                            <a:latin typeface="Cambria Math" panose="02040503050406030204" pitchFamily="18" charset="0"/>
                            <a:cs typeface="Times New Roman" panose="02020603050405020304" pitchFamily="18" charset="0"/>
                          </a:rPr>
                          <m:t>2</m:t>
                        </m:r>
                      </m:den>
                    </m:f>
                  </m:oMath>
                </a14:m>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dirty="0" smtClean="0">
                            <a:latin typeface="Cambria Math" panose="02040503050406030204" pitchFamily="18" charset="0"/>
                            <a:cs typeface="Times New Roman" panose="02020603050405020304" pitchFamily="18" charset="0"/>
                          </a:rPr>
                        </m:ctrlPr>
                      </m:fPr>
                      <m:num>
                        <m:r>
                          <a:rPr lang="en-US" sz="2200" b="0" i="1" dirty="0" smtClean="0">
                            <a:latin typeface="Cambria Math" panose="02040503050406030204" pitchFamily="18" charset="0"/>
                            <a:cs typeface="Times New Roman" panose="02020603050405020304" pitchFamily="18" charset="0"/>
                          </a:rPr>
                          <m:t>−</m:t>
                        </m:r>
                        <m:rad>
                          <m:radPr>
                            <m:degHide m:val="on"/>
                            <m:ctrlPr>
                              <a:rPr lang="en-US" sz="2200" b="0" i="1" dirty="0" smtClean="0">
                                <a:latin typeface="Cambria Math" panose="02040503050406030204" pitchFamily="18" charset="0"/>
                                <a:cs typeface="Times New Roman" panose="02020603050405020304" pitchFamily="18" charset="0"/>
                              </a:rPr>
                            </m:ctrlPr>
                          </m:radPr>
                          <m:deg/>
                          <m:e>
                            <m:r>
                              <a:rPr lang="en-US" sz="2200" b="0" i="1" dirty="0" smtClean="0">
                                <a:latin typeface="Cambria Math" panose="02040503050406030204" pitchFamily="18" charset="0"/>
                                <a:cs typeface="Times New Roman" panose="02020603050405020304" pitchFamily="18" charset="0"/>
                              </a:rPr>
                              <m:t>𝑥</m:t>
                            </m:r>
                          </m:e>
                        </m:rad>
                        <m:r>
                          <a:rPr lang="en-US" sz="2200" b="0" i="1" dirty="0" smtClean="0">
                            <a:latin typeface="Cambria Math" panose="02040503050406030204" pitchFamily="18" charset="0"/>
                            <a:cs typeface="Times New Roman" panose="02020603050405020304" pitchFamily="18" charset="0"/>
                          </a:rPr>
                          <m:t>−21</m:t>
                        </m:r>
                      </m:num>
                      <m:den>
                        <m:r>
                          <a:rPr lang="en-US" sz="2200" b="0" i="1" dirty="0" smtClean="0">
                            <a:latin typeface="Cambria Math" panose="02040503050406030204" pitchFamily="18" charset="0"/>
                            <a:cs typeface="Times New Roman" panose="02020603050405020304" pitchFamily="18" charset="0"/>
                          </a:rPr>
                          <m:t>2(</m:t>
                        </m:r>
                        <m:rad>
                          <m:radPr>
                            <m:degHide m:val="on"/>
                            <m:ctrlPr>
                              <a:rPr lang="en-US" sz="2200" b="0" i="1" dirty="0" smtClean="0">
                                <a:latin typeface="Cambria Math" panose="02040503050406030204" pitchFamily="18" charset="0"/>
                                <a:cs typeface="Times New Roman" panose="02020603050405020304" pitchFamily="18" charset="0"/>
                              </a:rPr>
                            </m:ctrlPr>
                          </m:radPr>
                          <m:deg/>
                          <m:e>
                            <m:r>
                              <a:rPr lang="en-US" sz="2200" b="0" i="1" dirty="0" smtClean="0">
                                <a:latin typeface="Cambria Math" panose="02040503050406030204" pitchFamily="18" charset="0"/>
                                <a:cs typeface="Times New Roman" panose="02020603050405020304" pitchFamily="18" charset="0"/>
                              </a:rPr>
                              <m:t>𝑥</m:t>
                            </m:r>
                          </m:e>
                        </m:rad>
                        <m:r>
                          <a:rPr lang="en-US" sz="2200" b="0" i="1" dirty="0" smtClean="0">
                            <a:latin typeface="Cambria Math" panose="02040503050406030204" pitchFamily="18" charset="0"/>
                            <a:cs typeface="Times New Roman" panose="02020603050405020304" pitchFamily="18" charset="0"/>
                          </a:rPr>
                          <m:t>+3)</m:t>
                        </m:r>
                      </m:den>
                    </m:f>
                  </m:oMath>
                </a14:m>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Lập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luận</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 - </a:t>
                </a:r>
                <a14:m>
                  <m:oMath xmlns:m="http://schemas.openxmlformats.org/officeDocument/2006/math">
                    <m:f>
                      <m:fPr>
                        <m:ctrlPr>
                          <a:rPr lang="en-US" sz="2200" i="1">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7</m:t>
                        </m:r>
                      </m:num>
                      <m:den>
                        <m:r>
                          <a:rPr lang="en-US" sz="2200" i="1">
                            <a:latin typeface="Cambria Math" panose="02040503050406030204" pitchFamily="18" charset="0"/>
                            <a:cs typeface="Times New Roman" panose="02020603050405020304" pitchFamily="18" charset="0"/>
                          </a:rPr>
                          <m:t>2</m:t>
                        </m:r>
                      </m:den>
                    </m:f>
                  </m:oMath>
                </a14:m>
                <a:r>
                  <a:rPr lang="en-US" sz="2200" dirty="0" smtClean="0">
                    <a:latin typeface="Times New Roman" panose="02020603050405020304" pitchFamily="18" charset="0"/>
                    <a:cs typeface="Times New Roman" panose="02020603050405020304" pitchFamily="18" charset="0"/>
                  </a:rPr>
                  <a:t> &lt; 0 =&gt; </a:t>
                </a:r>
                <a:r>
                  <a:rPr lang="en-US" sz="2200" dirty="0">
                    <a:latin typeface="Times New Roman" panose="02020603050405020304" pitchFamily="18" charset="0"/>
                    <a:cs typeface="Times New Roman" panose="02020603050405020304" pitchFamily="18" charset="0"/>
                  </a:rPr>
                  <a:t>P </a:t>
                </a:r>
                <a:r>
                  <a:rPr lang="en-US" sz="2200" dirty="0" smtClean="0">
                    <a:latin typeface="Times New Roman" panose="02020603050405020304" pitchFamily="18" charset="0"/>
                    <a:cs typeface="Times New Roman" panose="02020603050405020304" pitchFamily="18" charset="0"/>
                  </a:rPr>
                  <a:t>&lt; </a:t>
                </a:r>
                <a14:m>
                  <m:oMath xmlns:m="http://schemas.openxmlformats.org/officeDocument/2006/math">
                    <m:f>
                      <m:fPr>
                        <m:ctrlPr>
                          <a:rPr lang="en-US" sz="2200" i="1">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7</m:t>
                        </m:r>
                      </m:num>
                      <m:den>
                        <m:r>
                          <a:rPr lang="en-US" sz="2200" i="1">
                            <a:latin typeface="Cambria Math" panose="02040503050406030204" pitchFamily="18" charset="0"/>
                            <a:cs typeface="Times New Roman" panose="02020603050405020304" pitchFamily="18" charset="0"/>
                          </a:rPr>
                          <m:t>2</m:t>
                        </m:r>
                      </m:den>
                    </m:f>
                  </m:oMath>
                </a14:m>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đpss</a:t>
                </a:r>
                <a:r>
                  <a:rPr lang="en-US" sz="2200" dirty="0" smtClean="0">
                    <a:latin typeface="Times New Roman" panose="02020603050405020304" pitchFamily="18" charset="0"/>
                    <a:cs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88543" y="1582049"/>
                <a:ext cx="5911808" cy="1139351"/>
              </a:xfrm>
              <a:prstGeom prst="rect">
                <a:avLst/>
              </a:prstGeom>
              <a:blipFill rotWithShape="0">
                <a:blip r:embed="rId8"/>
                <a:stretch>
                  <a:fillRect l="-1342" b="-3763"/>
                </a:stretch>
              </a:blipFill>
            </p:spPr>
            <p:txBody>
              <a:bodyPr/>
              <a:lstStyle/>
              <a:p>
                <a:r>
                  <a:rPr lang="en-US">
                    <a:noFill/>
                  </a:rPr>
                  <a:t> </a:t>
                </a:r>
              </a:p>
            </p:txBody>
          </p:sp>
        </mc:Fallback>
      </mc:AlternateContent>
      <p:sp>
        <p:nvSpPr>
          <p:cNvPr id="22" name="Rectangle 21"/>
          <p:cNvSpPr/>
          <p:nvPr/>
        </p:nvSpPr>
        <p:spPr>
          <a:xfrm>
            <a:off x="-10202" y="2663202"/>
            <a:ext cx="2775119"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6) Chứng minh P &lt; 3 </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132714" y="3092343"/>
                <a:ext cx="5911808" cy="945067"/>
              </a:xfrm>
              <a:prstGeom prst="rect">
                <a:avLst/>
              </a:prstGeom>
            </p:spPr>
            <p:txBody>
              <a:bodyPr wrap="square">
                <a:spAutoFit/>
              </a:bodyPr>
              <a:lstStyle/>
              <a:p>
                <a:r>
                  <a:rPr lang="en-US" sz="2200" dirty="0" smtClean="0">
                    <a:latin typeface="Times New Roman" panose="02020603050405020304" pitchFamily="18" charset="0"/>
                    <a:cs typeface="Times New Roman" panose="02020603050405020304" pitchFamily="18" charset="0"/>
                  </a:rPr>
                  <a:t>Xét P - </a:t>
                </a:r>
                <a14:m>
                  <m:oMath xmlns:m="http://schemas.openxmlformats.org/officeDocument/2006/math">
                    <m:r>
                      <a:rPr lang="en-US" sz="2200" b="0" i="1" smtClean="0">
                        <a:latin typeface="Cambria Math" panose="02040503050406030204" pitchFamily="18" charset="0"/>
                        <a:cs typeface="Times New Roman" panose="02020603050405020304" pitchFamily="18" charset="0"/>
                      </a:rPr>
                      <m:t>3</m:t>
                    </m:r>
                  </m:oMath>
                </a14:m>
                <a:r>
                  <a:rPr lang="en-US" sz="22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dirty="0" smtClean="0">
                            <a:latin typeface="Cambria Math" panose="02040503050406030204" pitchFamily="18" charset="0"/>
                            <a:cs typeface="Times New Roman" panose="02020603050405020304" pitchFamily="18" charset="0"/>
                          </a:rPr>
                        </m:ctrlPr>
                      </m:fPr>
                      <m:num>
                        <m:r>
                          <a:rPr lang="en-US" sz="2200" b="0" i="1" dirty="0" smtClean="0">
                            <a:latin typeface="Cambria Math" panose="02040503050406030204" pitchFamily="18" charset="0"/>
                            <a:cs typeface="Times New Roman" panose="02020603050405020304" pitchFamily="18" charset="0"/>
                          </a:rPr>
                          <m:t>−9</m:t>
                        </m:r>
                      </m:num>
                      <m:den>
                        <m:rad>
                          <m:radPr>
                            <m:degHide m:val="on"/>
                            <m:ctrlPr>
                              <a:rPr lang="en-US" sz="2200" b="0" i="1" dirty="0" smtClean="0">
                                <a:latin typeface="Cambria Math" panose="02040503050406030204" pitchFamily="18" charset="0"/>
                                <a:cs typeface="Times New Roman" panose="02020603050405020304" pitchFamily="18" charset="0"/>
                              </a:rPr>
                            </m:ctrlPr>
                          </m:radPr>
                          <m:deg/>
                          <m:e>
                            <m:r>
                              <a:rPr lang="en-US" sz="2200" b="0" i="1" dirty="0" smtClean="0">
                                <a:latin typeface="Cambria Math" panose="02040503050406030204" pitchFamily="18" charset="0"/>
                                <a:cs typeface="Times New Roman" panose="02020603050405020304" pitchFamily="18" charset="0"/>
                              </a:rPr>
                              <m:t>𝑥</m:t>
                            </m:r>
                          </m:e>
                        </m:rad>
                        <m:r>
                          <a:rPr lang="en-US" sz="2200" b="0" i="1" dirty="0" smtClean="0">
                            <a:latin typeface="Cambria Math" panose="02040503050406030204" pitchFamily="18" charset="0"/>
                            <a:cs typeface="Times New Roman" panose="02020603050405020304" pitchFamily="18" charset="0"/>
                          </a:rPr>
                          <m:t>+3</m:t>
                        </m:r>
                      </m:den>
                    </m:f>
                  </m:oMath>
                </a14:m>
                <a:endParaRPr lang="en-US" sz="2200" dirty="0" smtClean="0">
                  <a:latin typeface="Times New Roman" panose="02020603050405020304" pitchFamily="18" charset="0"/>
                  <a:cs typeface="Times New Roman" panose="02020603050405020304" pitchFamily="18" charset="0"/>
                </a:endParaRPr>
              </a:p>
              <a:p>
                <a:r>
                  <a:rPr lang="en-US" sz="2200" dirty="0" err="1" smtClean="0">
                    <a:latin typeface="Times New Roman" panose="02020603050405020304" pitchFamily="18" charset="0"/>
                    <a:cs typeface="Times New Roman" panose="02020603050405020304" pitchFamily="18" charset="0"/>
                  </a:rPr>
                  <a:t>Lập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luận</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 - </a:t>
                </a:r>
                <a14:m>
                  <m:oMath xmlns:m="http://schemas.openxmlformats.org/officeDocument/2006/math">
                    <m:r>
                      <a:rPr lang="en-US" sz="2200" b="0" i="1" smtClean="0">
                        <a:latin typeface="Cambria Math" panose="02040503050406030204" pitchFamily="18" charset="0"/>
                        <a:cs typeface="Times New Roman" panose="02020603050405020304" pitchFamily="18" charset="0"/>
                      </a:rPr>
                      <m:t>3&lt;0</m:t>
                    </m:r>
                  </m:oMath>
                </a14:m>
                <a:r>
                  <a:rPr lang="en-US" sz="2200" dirty="0" smtClean="0">
                    <a:latin typeface="Times New Roman" panose="02020603050405020304" pitchFamily="18" charset="0"/>
                    <a:cs typeface="Times New Roman" panose="02020603050405020304" pitchFamily="18" charset="0"/>
                  </a:rPr>
                  <a:t> =&gt; </a:t>
                </a:r>
                <a:r>
                  <a:rPr lang="en-US" sz="2200" dirty="0">
                    <a:latin typeface="Times New Roman" panose="02020603050405020304" pitchFamily="18" charset="0"/>
                    <a:cs typeface="Times New Roman" panose="02020603050405020304" pitchFamily="18" charset="0"/>
                  </a:rPr>
                  <a:t>P </a:t>
                </a:r>
                <a:r>
                  <a:rPr lang="en-US" sz="2200" dirty="0" smtClean="0">
                    <a:latin typeface="Times New Roman" panose="02020603050405020304" pitchFamily="18" charset="0"/>
                    <a:cs typeface="Times New Roman" panose="02020603050405020304" pitchFamily="18" charset="0"/>
                  </a:rPr>
                  <a:t>&lt; </a:t>
                </a:r>
                <a14:m>
                  <m:oMath xmlns:m="http://schemas.openxmlformats.org/officeDocument/2006/math">
                    <m:r>
                      <a:rPr lang="en-US" sz="2200" b="0" i="1" smtClean="0">
                        <a:latin typeface="Cambria Math" panose="02040503050406030204" pitchFamily="18" charset="0"/>
                        <a:cs typeface="Times New Roman" panose="02020603050405020304" pitchFamily="18" charset="0"/>
                      </a:rPr>
                      <m:t>3</m:t>
                    </m:r>
                  </m:oMath>
                </a14:m>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đpcm</a:t>
                </a:r>
                <a:r>
                  <a:rPr lang="en-US" sz="2200" dirty="0" smtClean="0">
                    <a:latin typeface="Times New Roman" panose="02020603050405020304" pitchFamily="18" charset="0"/>
                    <a:cs typeface="Times New Roman" panose="02020603050405020304" pitchFamily="18"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132714" y="3092343"/>
                <a:ext cx="5911808" cy="945067"/>
              </a:xfrm>
              <a:prstGeom prst="rect">
                <a:avLst/>
              </a:prstGeom>
              <a:blipFill rotWithShape="0">
                <a:blip r:embed="rId9"/>
                <a:stretch>
                  <a:fillRect l="-134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0111" y="4096887"/>
                <a:ext cx="5911808" cy="97584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2: </a:t>
                </a:r>
                <a:r>
                  <a:rPr lang="en-US" sz="2200" dirty="0" smtClean="0">
                    <a:latin typeface="Times New Roman" panose="02020603050405020304" pitchFamily="18" charset="0"/>
                    <a:cs typeface="Times New Roman" panose="02020603050405020304" pitchFamily="18" charset="0"/>
                  </a:rPr>
                  <a:t>P =</a:t>
                </a:r>
                <a14:m>
                  <m:oMath xmlns:m="http://schemas.openxmlformats.org/officeDocument/2006/math">
                    <m:r>
                      <a:rPr lang="en-US" sz="2200" b="0" i="0" smtClean="0">
                        <a:latin typeface="Cambria Math" panose="02040503050406030204" pitchFamily="18" charset="0"/>
                        <a:cs typeface="Times New Roman" panose="02020603050405020304" pitchFamily="18" charset="0"/>
                      </a:rPr>
                      <m:t> </m:t>
                    </m:r>
                    <m:r>
                      <a:rPr lang="en-US" sz="2200" i="1">
                        <a:latin typeface="Cambria Math" panose="02040503050406030204" pitchFamily="18" charset="0"/>
                        <a:cs typeface="Times New Roman" panose="02020603050405020304" pitchFamily="18" charset="0"/>
                      </a:rPr>
                      <m:t>3</m:t>
                    </m:r>
                    <m:r>
                      <a:rPr lang="en-US" sz="2200" i="1" dirty="0">
                        <a:latin typeface="Cambria Math" panose="02040503050406030204" pitchFamily="18" charset="0"/>
                        <a:cs typeface="Times New Roman" panose="02020603050405020304" pitchFamily="18" charset="0"/>
                      </a:rPr>
                      <m:t>−</m:t>
                    </m:r>
                    <m:f>
                      <m:fPr>
                        <m:ctrlPr>
                          <a:rPr lang="en-US" sz="2200" i="1" dirty="0">
                            <a:latin typeface="Cambria Math" panose="02040503050406030204" pitchFamily="18" charset="0"/>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9</m:t>
                        </m:r>
                      </m:num>
                      <m:den>
                        <m:rad>
                          <m:radPr>
                            <m:degHide m:val="on"/>
                            <m:ctrlPr>
                              <a:rPr lang="en-US" sz="2200" i="1" dirty="0">
                                <a:latin typeface="Cambria Math" panose="02040503050406030204" pitchFamily="18" charset="0"/>
                                <a:cs typeface="Times New Roman" panose="02020603050405020304" pitchFamily="18" charset="0"/>
                              </a:rPr>
                            </m:ctrlPr>
                          </m:radPr>
                          <m:deg/>
                          <m:e>
                            <m:r>
                              <a:rPr lang="en-US" sz="2200" i="1" dirty="0">
                                <a:latin typeface="Cambria Math" panose="02040503050406030204" pitchFamily="18" charset="0"/>
                                <a:cs typeface="Times New Roman" panose="02020603050405020304" pitchFamily="18" charset="0"/>
                              </a:rPr>
                              <m:t>𝑥</m:t>
                            </m:r>
                          </m:e>
                        </m:rad>
                        <m:r>
                          <a:rPr lang="en-US" sz="2200" i="1" dirty="0">
                            <a:latin typeface="Cambria Math" panose="02040503050406030204" pitchFamily="18" charset="0"/>
                            <a:cs typeface="Times New Roman" panose="02020603050405020304" pitchFamily="18" charset="0"/>
                          </a:rPr>
                          <m:t>+3</m:t>
                        </m:r>
                      </m:den>
                    </m:f>
                  </m:oMath>
                </a14:m>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P </a:t>
                </a:r>
                <a14:m>
                  <m:oMath xmlns:m="http://schemas.openxmlformats.org/officeDocument/2006/math">
                    <m:r>
                      <a:rPr lang="en-US" sz="2400" b="0" i="1" smtClean="0">
                        <a:latin typeface="Cambria Math" panose="02040503050406030204" pitchFamily="18" charset="0"/>
                        <a:cs typeface="Times New Roman" panose="02020603050405020304" pitchFamily="18" charset="0"/>
                      </a:rPr>
                      <m:t>&lt;</m:t>
                    </m:r>
                  </m:oMath>
                </a14:m>
                <a:r>
                  <a:rPr lang="en-US" sz="2400" dirty="0" smtClean="0">
                    <a:latin typeface="Times New Roman" panose="02020603050405020304" pitchFamily="18" charset="0"/>
                    <a:cs typeface="Times New Roman" panose="02020603050405020304" pitchFamily="18" charset="0"/>
                  </a:rPr>
                  <a:t> 3</a:t>
                </a:r>
              </a:p>
            </p:txBody>
          </p:sp>
        </mc:Choice>
        <mc:Fallback xmlns="">
          <p:sp>
            <p:nvSpPr>
              <p:cNvPr id="27" name="Rectangle 26"/>
              <p:cNvSpPr>
                <a:spLocks noRot="1" noChangeAspect="1" noMove="1" noResize="1" noEditPoints="1" noAdjustHandles="1" noChangeArrowheads="1" noChangeShapeType="1" noTextEdit="1"/>
              </p:cNvSpPr>
              <p:nvPr/>
            </p:nvSpPr>
            <p:spPr>
              <a:xfrm>
                <a:off x="40111" y="4096887"/>
                <a:ext cx="5911808" cy="975845"/>
              </a:xfrm>
              <a:prstGeom prst="rect">
                <a:avLst/>
              </a:prstGeom>
              <a:blipFill rotWithShape="0">
                <a:blip r:embed="rId10"/>
                <a:stretch>
                  <a:fillRect l="-1651" t="-625" b="-13750"/>
                </a:stretch>
              </a:blipFill>
            </p:spPr>
            <p:txBody>
              <a:bodyPr/>
              <a:lstStyle/>
              <a:p>
                <a:r>
                  <a:rPr lang="en-US">
                    <a:noFill/>
                  </a:rPr>
                  <a:t> </a:t>
                </a:r>
              </a:p>
            </p:txBody>
          </p:sp>
        </mc:Fallback>
      </mc:AlternateContent>
      <p:sp>
        <p:nvSpPr>
          <p:cNvPr id="23" name="Rounded Rectangle 22"/>
          <p:cNvSpPr/>
          <p:nvPr/>
        </p:nvSpPr>
        <p:spPr>
          <a:xfrm>
            <a:off x="4850654" y="3049412"/>
            <a:ext cx="3990837" cy="2090140"/>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60848" y="3381436"/>
            <a:ext cx="3770448" cy="1785104"/>
          </a:xfrm>
          <a:prstGeom prst="rect">
            <a:avLst/>
          </a:prstGeom>
        </p:spPr>
        <p:txBody>
          <a:bodyPr wrap="square">
            <a:spAutoFit/>
          </a:bodyPr>
          <a:lstStyle/>
          <a:p>
            <a:pPr lvl="0" algn="just"/>
            <a:r>
              <a:rPr lang="en-US" sz="2200" dirty="0" err="1" smtClean="0">
                <a:latin typeface="Times New Roman" panose="02020603050405020304" pitchFamily="18" charset="0"/>
              </a:rPr>
              <a:t>Chọn</a:t>
            </a:r>
            <a:r>
              <a:rPr lang="en-US" sz="2200" dirty="0" smtClean="0">
                <a:latin typeface="Times New Roman" panose="02020603050405020304" pitchFamily="18" charset="0"/>
              </a:rPr>
              <a:t> </a:t>
            </a:r>
            <a:r>
              <a:rPr lang="en-US" sz="2200" dirty="0" err="1" smtClean="0">
                <a:latin typeface="Times New Roman" panose="02020603050405020304" pitchFamily="18" charset="0"/>
              </a:rPr>
              <a:t>bài</a:t>
            </a:r>
            <a:r>
              <a:rPr lang="en-US" sz="2200" dirty="0" smtClean="0">
                <a:latin typeface="Times New Roman" panose="02020603050405020304" pitchFamily="18" charset="0"/>
              </a:rPr>
              <a:t> </a:t>
            </a:r>
            <a:r>
              <a:rPr lang="en-US" sz="2200" dirty="0" err="1" smtClean="0">
                <a:latin typeface="Times New Roman" panose="02020603050405020304" pitchFamily="18" charset="0"/>
              </a:rPr>
              <a:t>tập</a:t>
            </a:r>
            <a:r>
              <a:rPr lang="en-US" sz="2200" dirty="0" smtClean="0">
                <a:latin typeface="Times New Roman" panose="02020603050405020304" pitchFamily="18" charset="0"/>
              </a:rPr>
              <a:t> </a:t>
            </a:r>
            <a:r>
              <a:rPr lang="en-US" sz="2200" dirty="0" err="1" smtClean="0">
                <a:latin typeface="Times New Roman" panose="02020603050405020304" pitchFamily="18" charset="0"/>
              </a:rPr>
              <a:t>để</a:t>
            </a:r>
            <a:r>
              <a:rPr lang="en-US" sz="2200" dirty="0" smtClean="0">
                <a:latin typeface="Times New Roman" panose="02020603050405020304" pitchFamily="18" charset="0"/>
              </a:rPr>
              <a:t> </a:t>
            </a:r>
            <a:r>
              <a:rPr lang="en-US" sz="2200" dirty="0" err="1" smtClean="0">
                <a:latin typeface="Times New Roman" panose="02020603050405020304" pitchFamily="18" charset="0"/>
              </a:rPr>
              <a:t>các</a:t>
            </a:r>
            <a:r>
              <a:rPr lang="en-US" sz="2200" dirty="0" smtClean="0">
                <a:latin typeface="Times New Roman" panose="02020603050405020304" pitchFamily="18" charset="0"/>
              </a:rPr>
              <a:t> con </a:t>
            </a:r>
            <a:r>
              <a:rPr lang="en-US" sz="2200" dirty="0" err="1" smtClean="0">
                <a:latin typeface="Times New Roman" panose="02020603050405020304" pitchFamily="18" charset="0"/>
              </a:rPr>
              <a:t>làm</a:t>
            </a:r>
            <a:r>
              <a:rPr lang="en-US" sz="2200" dirty="0" smtClean="0">
                <a:latin typeface="Times New Roman" panose="02020603050405020304" pitchFamily="18" charset="0"/>
              </a:rPr>
              <a:t> </a:t>
            </a:r>
            <a:r>
              <a:rPr lang="en-US" sz="2200" dirty="0" err="1" smtClean="0">
                <a:latin typeface="Times New Roman" panose="02020603050405020304" pitchFamily="18" charset="0"/>
              </a:rPr>
              <a:t>được</a:t>
            </a:r>
            <a:r>
              <a:rPr lang="en-US" sz="2200" dirty="0" smtClean="0">
                <a:latin typeface="Times New Roman" panose="02020603050405020304" pitchFamily="18" charset="0"/>
              </a:rPr>
              <a:t>. </a:t>
            </a:r>
            <a:r>
              <a:rPr lang="en-US" sz="2200" dirty="0" err="1" smtClean="0">
                <a:latin typeface="Times New Roman" panose="02020603050405020304" pitchFamily="18" charset="0"/>
              </a:rPr>
              <a:t>Để</a:t>
            </a:r>
            <a:r>
              <a:rPr lang="en-US" sz="2200" dirty="0" smtClean="0">
                <a:latin typeface="Times New Roman" panose="02020603050405020304" pitchFamily="18" charset="0"/>
              </a:rPr>
              <a:t> </a:t>
            </a:r>
            <a:r>
              <a:rPr lang="en-US" sz="2200" dirty="0" err="1" smtClean="0">
                <a:latin typeface="Times New Roman" panose="02020603050405020304" pitchFamily="18" charset="0"/>
              </a:rPr>
              <a:t>từ</a:t>
            </a:r>
            <a:r>
              <a:rPr lang="en-US" sz="2200" dirty="0" smtClean="0">
                <a:latin typeface="Times New Roman" panose="02020603050405020304" pitchFamily="18" charset="0"/>
              </a:rPr>
              <a:t> </a:t>
            </a:r>
            <a:r>
              <a:rPr lang="en-US" sz="2200" dirty="0" err="1" smtClean="0">
                <a:latin typeface="Times New Roman" panose="02020603050405020304" pitchFamily="18" charset="0"/>
              </a:rPr>
              <a:t>đó</a:t>
            </a:r>
            <a:r>
              <a:rPr lang="en-US" sz="2200" dirty="0" smtClean="0">
                <a:latin typeface="Times New Roman" panose="02020603050405020304" pitchFamily="18" charset="0"/>
              </a:rPr>
              <a:t> </a:t>
            </a:r>
            <a:r>
              <a:rPr lang="en-US" sz="2200" dirty="0" err="1">
                <a:latin typeface="Times New Roman" panose="02020603050405020304" pitchFamily="18" charset="0"/>
              </a:rPr>
              <a:t>đ</a:t>
            </a:r>
            <a:r>
              <a:rPr lang="en-US" sz="2200" dirty="0" err="1" smtClean="0">
                <a:latin typeface="Times New Roman" panose="02020603050405020304" pitchFamily="18" charset="0"/>
              </a:rPr>
              <a:t>ộng</a:t>
            </a:r>
            <a:r>
              <a:rPr lang="en-US" sz="2200" dirty="0" smtClean="0">
                <a:latin typeface="Times New Roman" panose="02020603050405020304" pitchFamily="18" charset="0"/>
              </a:rPr>
              <a:t> </a:t>
            </a:r>
            <a:r>
              <a:rPr lang="en-US" sz="2200" dirty="0" err="1" smtClean="0">
                <a:latin typeface="Times New Roman" panose="02020603050405020304" pitchFamily="18" charset="0"/>
              </a:rPr>
              <a:t>viên</a:t>
            </a:r>
            <a:r>
              <a:rPr lang="en-US" sz="2200" dirty="0" smtClean="0">
                <a:latin typeface="Times New Roman" panose="02020603050405020304" pitchFamily="18" charset="0"/>
              </a:rPr>
              <a:t> </a:t>
            </a:r>
            <a:r>
              <a:rPr lang="en-US" sz="2200" dirty="0" err="1" smtClean="0">
                <a:latin typeface="Times New Roman" panose="02020603050405020304" pitchFamily="18" charset="0"/>
              </a:rPr>
              <a:t>khuyến</a:t>
            </a:r>
            <a:r>
              <a:rPr lang="en-US" sz="2200" dirty="0" smtClean="0">
                <a:latin typeface="Times New Roman" panose="02020603050405020304" pitchFamily="18" charset="0"/>
              </a:rPr>
              <a:t> </a:t>
            </a:r>
            <a:r>
              <a:rPr lang="en-US" sz="2200" dirty="0" err="1" smtClean="0">
                <a:latin typeface="Times New Roman" panose="02020603050405020304" pitchFamily="18" charset="0"/>
              </a:rPr>
              <a:t>khích</a:t>
            </a:r>
            <a:r>
              <a:rPr lang="en-US" sz="2200" dirty="0" smtClean="0">
                <a:latin typeface="Times New Roman" panose="02020603050405020304" pitchFamily="18" charset="0"/>
              </a:rPr>
              <a:t> HS </a:t>
            </a:r>
            <a:r>
              <a:rPr lang="en-US" sz="2200" dirty="0" err="1" smtClean="0">
                <a:latin typeface="Times New Roman" panose="02020603050405020304" pitchFamily="18" charset="0"/>
              </a:rPr>
              <a:t>đam</a:t>
            </a:r>
            <a:r>
              <a:rPr lang="en-US" sz="2200" dirty="0" smtClean="0">
                <a:latin typeface="Times New Roman" panose="02020603050405020304" pitchFamily="18" charset="0"/>
              </a:rPr>
              <a:t> </a:t>
            </a:r>
            <a:r>
              <a:rPr lang="en-US" sz="2200" dirty="0" err="1" smtClean="0">
                <a:latin typeface="Times New Roman" panose="02020603050405020304" pitchFamily="18" charset="0"/>
              </a:rPr>
              <a:t>mê</a:t>
            </a:r>
            <a:r>
              <a:rPr lang="en-US" sz="2200" dirty="0">
                <a:latin typeface="Times New Roman" panose="02020603050405020304" pitchFamily="18" charset="0"/>
              </a:rPr>
              <a:t> </a:t>
            </a:r>
            <a:r>
              <a:rPr lang="en-US" sz="2200" dirty="0" err="1" smtClean="0">
                <a:latin typeface="Times New Roman" panose="02020603050405020304" pitchFamily="18" charset="0"/>
              </a:rPr>
              <a:t>toán</a:t>
            </a:r>
            <a:r>
              <a:rPr lang="en-US" sz="2200" dirty="0" smtClean="0">
                <a:latin typeface="Times New Roman" panose="02020603050405020304" pitchFamily="18" charset="0"/>
              </a:rPr>
              <a:t> </a:t>
            </a:r>
            <a:r>
              <a:rPr lang="en-US" sz="2200" dirty="0" err="1" smtClean="0">
                <a:latin typeface="Times New Roman" panose="02020603050405020304" pitchFamily="18" charset="0"/>
              </a:rPr>
              <a:t>học</a:t>
            </a:r>
            <a:r>
              <a:rPr lang="en-US" sz="2200" dirty="0" smtClean="0">
                <a:latin typeface="Times New Roman" panose="02020603050405020304" pitchFamily="18" charset="0"/>
              </a:rPr>
              <a:t>, </a:t>
            </a:r>
            <a:r>
              <a:rPr lang="en-US" sz="2200" dirty="0" err="1" smtClean="0">
                <a:latin typeface="Times New Roman" panose="02020603050405020304" pitchFamily="18" charset="0"/>
              </a:rPr>
              <a:t>thử</a:t>
            </a:r>
            <a:r>
              <a:rPr lang="en-US" sz="2200" dirty="0" smtClean="0">
                <a:latin typeface="Times New Roman" panose="02020603050405020304" pitchFamily="18" charset="0"/>
              </a:rPr>
              <a:t> </a:t>
            </a:r>
            <a:r>
              <a:rPr lang="en-US" sz="2200" dirty="0" err="1" smtClean="0">
                <a:latin typeface="Times New Roman" panose="02020603050405020304" pitchFamily="18" charset="0"/>
              </a:rPr>
              <a:t>sức</a:t>
            </a:r>
            <a:r>
              <a:rPr lang="en-US" sz="2200" dirty="0" smtClean="0">
                <a:latin typeface="Times New Roman" panose="02020603050405020304" pitchFamily="18" charset="0"/>
              </a:rPr>
              <a:t> </a:t>
            </a:r>
            <a:r>
              <a:rPr lang="en-US" sz="2200" dirty="0" err="1" smtClean="0">
                <a:latin typeface="Times New Roman" panose="02020603050405020304" pitchFamily="18" charset="0"/>
              </a:rPr>
              <a:t>làm</a:t>
            </a:r>
            <a:r>
              <a:rPr lang="en-US" sz="2200" dirty="0" smtClean="0">
                <a:latin typeface="Times New Roman" panose="02020603050405020304" pitchFamily="18" charset="0"/>
              </a:rPr>
              <a:t> </a:t>
            </a:r>
            <a:r>
              <a:rPr lang="en-US" sz="2200" dirty="0" err="1" smtClean="0">
                <a:latin typeface="Times New Roman" panose="02020603050405020304" pitchFamily="18" charset="0"/>
              </a:rPr>
              <a:t>các</a:t>
            </a:r>
            <a:r>
              <a:rPr lang="en-US" sz="2200" dirty="0" smtClean="0">
                <a:latin typeface="Times New Roman" panose="02020603050405020304" pitchFamily="18" charset="0"/>
              </a:rPr>
              <a:t> </a:t>
            </a:r>
            <a:r>
              <a:rPr lang="en-US" sz="2200" dirty="0" err="1" smtClean="0">
                <a:latin typeface="Times New Roman" panose="02020603050405020304" pitchFamily="18" charset="0"/>
              </a:rPr>
              <a:t>bài</a:t>
            </a:r>
            <a:r>
              <a:rPr lang="en-US" sz="2200" dirty="0" smtClean="0">
                <a:latin typeface="Times New Roman" panose="02020603050405020304" pitchFamily="18" charset="0"/>
              </a:rPr>
              <a:t> </a:t>
            </a:r>
            <a:r>
              <a:rPr lang="en-US" sz="2200" dirty="0" err="1" smtClean="0">
                <a:latin typeface="Times New Roman" panose="02020603050405020304" pitchFamily="18" charset="0"/>
              </a:rPr>
              <a:t>tập</a:t>
            </a:r>
            <a:r>
              <a:rPr lang="en-US" sz="2200" dirty="0" smtClean="0">
                <a:latin typeface="Times New Roman" panose="02020603050405020304" pitchFamily="18" charset="0"/>
              </a:rPr>
              <a:t> </a:t>
            </a:r>
            <a:r>
              <a:rPr lang="en-US" sz="2200" dirty="0" err="1" smtClean="0">
                <a:latin typeface="Times New Roman" panose="02020603050405020304" pitchFamily="18" charset="0"/>
              </a:rPr>
              <a:t>hết</a:t>
            </a:r>
            <a:r>
              <a:rPr lang="en-US" sz="2200" dirty="0" smtClean="0">
                <a:latin typeface="Times New Roman" panose="02020603050405020304" pitchFamily="18" charset="0"/>
              </a:rPr>
              <a:t> </a:t>
            </a:r>
            <a:r>
              <a:rPr lang="en-US" sz="2200" dirty="0" err="1" smtClean="0">
                <a:latin typeface="Times New Roman" panose="02020603050405020304" pitchFamily="18" charset="0"/>
              </a:rPr>
              <a:t>sức</a:t>
            </a:r>
            <a:r>
              <a:rPr lang="en-US" sz="2200" dirty="0" smtClean="0">
                <a:latin typeface="Times New Roman" panose="02020603050405020304" pitchFamily="18" charset="0"/>
              </a:rPr>
              <a:t> </a:t>
            </a:r>
            <a:r>
              <a:rPr lang="en-US" sz="2200" dirty="0" err="1" smtClean="0">
                <a:latin typeface="Times New Roman" panose="02020603050405020304" pitchFamily="18" charset="0"/>
              </a:rPr>
              <a:t>có</a:t>
            </a:r>
            <a:r>
              <a:rPr lang="en-US" sz="2200" dirty="0" smtClean="0">
                <a:latin typeface="Times New Roman" panose="02020603050405020304" pitchFamily="18" charset="0"/>
              </a:rPr>
              <a:t> </a:t>
            </a:r>
            <a:r>
              <a:rPr lang="en-US" sz="2200" dirty="0" err="1" smtClean="0">
                <a:latin typeface="Times New Roman" panose="02020603050405020304" pitchFamily="18" charset="0"/>
              </a:rPr>
              <a:t>thể</a:t>
            </a:r>
            <a:r>
              <a:rPr lang="en-US" sz="2200" dirty="0" smtClean="0">
                <a:latin typeface="Times New Roman" panose="02020603050405020304" pitchFamily="18" charset="0"/>
              </a:rPr>
              <a:t>. </a:t>
            </a:r>
            <a:endParaRPr lang="en-US" sz="2200" dirty="0">
              <a:solidFill>
                <a:schemeClr val="accent1"/>
              </a:solidFill>
            </a:endParaRPr>
          </a:p>
        </p:txBody>
      </p:sp>
      <p:sp>
        <p:nvSpPr>
          <p:cNvPr id="31" name="Rectangle 30"/>
          <p:cNvSpPr/>
          <p:nvPr/>
        </p:nvSpPr>
        <p:spPr>
          <a:xfrm>
            <a:off x="5071043" y="3065355"/>
            <a:ext cx="3696492"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7957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P spid="25" grpId="0"/>
      <p:bldP spid="30" grpId="0"/>
      <p:bldP spid="3" grpId="0"/>
      <p:bldP spid="22" grpId="0"/>
      <p:bldP spid="26" grpId="0"/>
      <p:bldP spid="27" grpId="0"/>
      <p:bldP spid="23" grpId="0" animBg="1"/>
      <p:bldP spid="28"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528842"/>
            <a:ext cx="9144000" cy="4614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51160" y="33013"/>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51782" y="663704"/>
          <a:ext cx="1155700" cy="572235"/>
        </p:xfrm>
        <a:graphic>
          <a:graphicData uri="http://schemas.openxmlformats.org/presentationml/2006/ole">
            <mc:AlternateContent xmlns:mc="http://schemas.openxmlformats.org/markup-compatibility/2006">
              <mc:Choice xmlns:v="urn:schemas-microsoft-com:vml" Requires="v">
                <p:oleObj spid="_x0000_s16392"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51782" y="663704"/>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7803" y="655588"/>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9" name="Rectangle 8"/>
          <p:cNvSpPr/>
          <p:nvPr/>
        </p:nvSpPr>
        <p:spPr>
          <a:xfrm>
            <a:off x="12836" y="1150265"/>
            <a:ext cx="3817071"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7) Tìm giá trị nhỏ nhất của P</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ounded Rectangle 23"/>
          <p:cNvSpPr/>
          <p:nvPr/>
        </p:nvSpPr>
        <p:spPr>
          <a:xfrm>
            <a:off x="5523574" y="843231"/>
            <a:ext cx="3247487" cy="2002111"/>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519754" y="1331875"/>
            <a:ext cx="3163085" cy="1446550"/>
          </a:xfrm>
          <a:prstGeom prst="rect">
            <a:avLst/>
          </a:prstGeom>
        </p:spPr>
        <p:txBody>
          <a:bodyPr wrap="square">
            <a:spAutoFit/>
          </a:bodyPr>
          <a:lstStyle/>
          <a:p>
            <a:pPr lvl="0" algn="just"/>
            <a:r>
              <a:rPr lang="en-US" sz="2200" dirty="0" err="1">
                <a:latin typeface="Times New Roman" panose="02020603050405020304" pitchFamily="18" charset="0"/>
                <a:ea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rPr>
              <a:t> HS </a:t>
            </a:r>
            <a:r>
              <a:rPr lang="en-US" sz="2200" dirty="0" err="1" smtClean="0">
                <a:latin typeface="Times New Roman" panose="02020603050405020304" pitchFamily="18" charset="0"/>
                <a:ea typeface="Times New Roman" panose="02020603050405020304" pitchFamily="18" charset="0"/>
              </a:rPr>
              <a:t>Khá</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có</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thói</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quen</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khóa</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chặt</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tư</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duy</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với</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suy</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nghĩ</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bài</a:t>
            </a:r>
            <a:r>
              <a:rPr lang="en-US" sz="2200" dirty="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cực</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trị</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khó</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nên</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không</a:t>
            </a:r>
            <a:r>
              <a:rPr lang="en-US" sz="2200" dirty="0" smtClean="0">
                <a:latin typeface="Times New Roman" panose="02020603050405020304" pitchFamily="18" charset="0"/>
                <a:ea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rPr>
              <a:t>giải</a:t>
            </a:r>
            <a:r>
              <a:rPr lang="en-US" sz="2200" dirty="0" smtClean="0">
                <a:latin typeface="Times New Roman" panose="02020603050405020304" pitchFamily="18" charset="0"/>
                <a:ea typeface="Times New Roman" panose="02020603050405020304" pitchFamily="18" charset="0"/>
              </a:rPr>
              <a:t>.</a:t>
            </a:r>
            <a:endParaRPr lang="en-US" sz="2200" dirty="0">
              <a:solidFill>
                <a:schemeClr val="accent1"/>
              </a:solidFill>
            </a:endParaRPr>
          </a:p>
        </p:txBody>
      </p:sp>
      <p:sp>
        <p:nvSpPr>
          <p:cNvPr id="30" name="Rectangle 29"/>
          <p:cNvSpPr/>
          <p:nvPr/>
        </p:nvSpPr>
        <p:spPr>
          <a:xfrm>
            <a:off x="5516059" y="934821"/>
            <a:ext cx="3696492" cy="430887"/>
          </a:xfrm>
          <a:prstGeom prst="rect">
            <a:avLst/>
          </a:prstGeom>
          <a:noFill/>
        </p:spPr>
        <p:txBody>
          <a:bodyPr wrap="square">
            <a:spAutoFit/>
          </a:bodyPr>
          <a:lstStyle/>
          <a:p>
            <a:r>
              <a:rPr lang="en-US" sz="2200" b="1" dirty="0" smtClean="0">
                <a:solidFill>
                  <a:srgbClr val="CC3300"/>
                </a:solidFill>
                <a:latin typeface="Times New Roman" panose="02020603050405020304" pitchFamily="18" charset="0"/>
                <a:ea typeface="Times New Roman" panose="02020603050405020304" pitchFamily="18" charset="0"/>
              </a:rPr>
              <a:t>Sai </a:t>
            </a:r>
            <a:r>
              <a:rPr lang="en-US" sz="2200" b="1" dirty="0" err="1" smtClean="0">
                <a:solidFill>
                  <a:srgbClr val="CC3300"/>
                </a:solidFill>
                <a:latin typeface="Times New Roman" panose="02020603050405020304" pitchFamily="18" charset="0"/>
                <a:ea typeface="Times New Roman" panose="02020603050405020304" pitchFamily="18" charset="0"/>
              </a:rPr>
              <a:t>lầm</a:t>
            </a:r>
            <a:r>
              <a:rPr lang="en-US" sz="2200" b="1" dirty="0" smtClean="0">
                <a:solidFill>
                  <a:srgbClr val="CC3300"/>
                </a:solidFill>
                <a:latin typeface="Times New Roman" panose="02020603050405020304" pitchFamily="18" charset="0"/>
                <a:ea typeface="Times New Roman" panose="02020603050405020304" pitchFamily="18" charset="0"/>
              </a:rPr>
              <a:t> HS hay </a:t>
            </a:r>
            <a:r>
              <a:rPr lang="en-US" sz="2200" b="1" dirty="0" err="1" smtClean="0">
                <a:solidFill>
                  <a:srgbClr val="CC3300"/>
                </a:solidFill>
                <a:latin typeface="Times New Roman" panose="02020603050405020304" pitchFamily="18" charset="0"/>
                <a:ea typeface="Times New Roman" panose="02020603050405020304" pitchFamily="18" charset="0"/>
              </a:rPr>
              <a:t>mắc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7" name="Rectangle 26"/>
              <p:cNvSpPr/>
              <p:nvPr/>
            </p:nvSpPr>
            <p:spPr>
              <a:xfrm>
                <a:off x="129489" y="1653310"/>
                <a:ext cx="5911808" cy="1714508"/>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Ta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 =</a:t>
                </a:r>
                <a14:m>
                  <m:oMath xmlns:m="http://schemas.openxmlformats.org/officeDocument/2006/math">
                    <m:r>
                      <a:rPr lang="en-US" sz="2200" b="0" i="0" smtClean="0">
                        <a:latin typeface="Cambria Math" panose="02040503050406030204" pitchFamily="18" charset="0"/>
                        <a:cs typeface="Times New Roman" panose="02020603050405020304" pitchFamily="18" charset="0"/>
                      </a:rPr>
                      <m:t> </m:t>
                    </m:r>
                    <m:r>
                      <a:rPr lang="en-US" sz="2200" i="1">
                        <a:latin typeface="Cambria Math" panose="02040503050406030204" pitchFamily="18" charset="0"/>
                        <a:cs typeface="Times New Roman" panose="02020603050405020304" pitchFamily="18" charset="0"/>
                      </a:rPr>
                      <m:t>3</m:t>
                    </m:r>
                    <m:r>
                      <a:rPr lang="en-US" sz="2200" i="1" dirty="0">
                        <a:latin typeface="Cambria Math" panose="02040503050406030204" pitchFamily="18" charset="0"/>
                        <a:cs typeface="Times New Roman" panose="02020603050405020304" pitchFamily="18" charset="0"/>
                      </a:rPr>
                      <m:t>−</m:t>
                    </m:r>
                    <m:f>
                      <m:fPr>
                        <m:ctrlPr>
                          <a:rPr lang="en-US" sz="2200" i="1" dirty="0">
                            <a:latin typeface="Cambria Math" panose="02040503050406030204" pitchFamily="18" charset="0"/>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9</m:t>
                        </m:r>
                      </m:num>
                      <m:den>
                        <m:rad>
                          <m:radPr>
                            <m:degHide m:val="on"/>
                            <m:ctrlPr>
                              <a:rPr lang="en-US" sz="2200" i="1" dirty="0">
                                <a:latin typeface="Cambria Math" panose="02040503050406030204" pitchFamily="18" charset="0"/>
                                <a:cs typeface="Times New Roman" panose="02020603050405020304" pitchFamily="18" charset="0"/>
                              </a:rPr>
                            </m:ctrlPr>
                          </m:radPr>
                          <m:deg/>
                          <m:e>
                            <m:r>
                              <a:rPr lang="en-US" sz="2200" i="1" dirty="0">
                                <a:latin typeface="Cambria Math" panose="02040503050406030204" pitchFamily="18" charset="0"/>
                                <a:cs typeface="Times New Roman" panose="02020603050405020304" pitchFamily="18" charset="0"/>
                              </a:rPr>
                              <m:t>𝑥</m:t>
                            </m:r>
                          </m:e>
                        </m:rad>
                        <m:r>
                          <a:rPr lang="en-US" sz="2200" i="1" dirty="0">
                            <a:latin typeface="Cambria Math" panose="02040503050406030204" pitchFamily="18" charset="0"/>
                            <a:cs typeface="Times New Roman" panose="02020603050405020304" pitchFamily="18" charset="0"/>
                          </a:rPr>
                          <m:t>+3</m:t>
                        </m:r>
                      </m:den>
                    </m:f>
                  </m:oMath>
                </a14:m>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P </a:t>
                </a:r>
                <a14:m>
                  <m:oMath xmlns:m="http://schemas.openxmlformats.org/officeDocument/2006/math">
                    <m:r>
                      <a:rPr lang="en-US" sz="2400" b="0" i="1" smtClean="0">
                        <a:latin typeface="Cambria Math" panose="02040503050406030204" pitchFamily="18" charset="0"/>
                        <a:cs typeface="Times New Roman" panose="02020603050405020304" pitchFamily="18" charset="0"/>
                      </a:rPr>
                      <m:t>≥0</m:t>
                    </m:r>
                  </m:oMath>
                </a14:m>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Dấu</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xảy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x = 0 (tm)</a:t>
                </a:r>
              </a:p>
              <a:p>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Vậy</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MinP</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 0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khi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x = 0 </a:t>
                </a:r>
                <a:endParaRPr lang="en-US" sz="2400" dirty="0" smtClean="0">
                  <a:latin typeface="Times New Roman" panose="02020603050405020304" pitchFamily="18"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29489" y="1653310"/>
                <a:ext cx="5911808" cy="1714508"/>
              </a:xfrm>
              <a:prstGeom prst="rect">
                <a:avLst/>
              </a:prstGeom>
              <a:blipFill rotWithShape="0">
                <a:blip r:embed="rId6"/>
                <a:stretch>
                  <a:fillRect l="-1546" t="-356" b="-7473"/>
                </a:stretch>
              </a:blipFill>
            </p:spPr>
            <p:txBody>
              <a:bodyPr/>
              <a:lstStyle/>
              <a:p>
                <a:r>
                  <a:rPr lang="en-US">
                    <a:noFill/>
                  </a:rPr>
                  <a:t> </a:t>
                </a:r>
              </a:p>
            </p:txBody>
          </p:sp>
        </mc:Fallback>
      </mc:AlternateContent>
      <p:sp>
        <p:nvSpPr>
          <p:cNvPr id="22" name="Rounded Rectangle 21"/>
          <p:cNvSpPr/>
          <p:nvPr/>
        </p:nvSpPr>
        <p:spPr>
          <a:xfrm>
            <a:off x="4854180" y="2934569"/>
            <a:ext cx="3990837" cy="2090140"/>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64374" y="3266593"/>
            <a:ext cx="3770448" cy="1446550"/>
          </a:xfrm>
          <a:prstGeom prst="rect">
            <a:avLst/>
          </a:prstGeom>
        </p:spPr>
        <p:txBody>
          <a:bodyPr wrap="square">
            <a:spAutoFit/>
          </a:bodyPr>
          <a:lstStyle/>
          <a:p>
            <a:pPr lvl="0" algn="just"/>
            <a:r>
              <a:rPr lang="en-US" sz="2200" dirty="0" err="1" smtClean="0">
                <a:latin typeface="Times New Roman" panose="02020603050405020304" pitchFamily="18" charset="0"/>
              </a:rPr>
              <a:t>Chọn</a:t>
            </a:r>
            <a:r>
              <a:rPr lang="en-US" sz="2200" dirty="0" smtClean="0">
                <a:latin typeface="Times New Roman" panose="02020603050405020304" pitchFamily="18" charset="0"/>
              </a:rPr>
              <a:t> </a:t>
            </a:r>
            <a:r>
              <a:rPr lang="en-US" sz="2200" dirty="0" err="1" smtClean="0">
                <a:latin typeface="Times New Roman" panose="02020603050405020304" pitchFamily="18" charset="0"/>
              </a:rPr>
              <a:t>bài</a:t>
            </a:r>
            <a:r>
              <a:rPr lang="en-US" sz="2200" dirty="0" smtClean="0">
                <a:latin typeface="Times New Roman" panose="02020603050405020304" pitchFamily="18" charset="0"/>
              </a:rPr>
              <a:t> </a:t>
            </a:r>
            <a:r>
              <a:rPr lang="en-US" sz="2200" dirty="0" err="1" smtClean="0">
                <a:latin typeface="Times New Roman" panose="02020603050405020304" pitchFamily="18" charset="0"/>
              </a:rPr>
              <a:t>tập</a:t>
            </a:r>
            <a:r>
              <a:rPr lang="en-US" sz="2200" dirty="0" smtClean="0">
                <a:latin typeface="Times New Roman" panose="02020603050405020304" pitchFamily="18" charset="0"/>
              </a:rPr>
              <a:t> </a:t>
            </a:r>
            <a:r>
              <a:rPr lang="en-US" sz="2200" dirty="0" err="1" smtClean="0">
                <a:latin typeface="Times New Roman" panose="02020603050405020304" pitchFamily="18" charset="0"/>
              </a:rPr>
              <a:t>để</a:t>
            </a:r>
            <a:r>
              <a:rPr lang="en-US" sz="2200" dirty="0" smtClean="0">
                <a:latin typeface="Times New Roman" panose="02020603050405020304" pitchFamily="18" charset="0"/>
              </a:rPr>
              <a:t> </a:t>
            </a:r>
            <a:r>
              <a:rPr lang="en-US" sz="2200" dirty="0" err="1" smtClean="0">
                <a:latin typeface="Times New Roman" panose="02020603050405020304" pitchFamily="18" charset="0"/>
              </a:rPr>
              <a:t>các</a:t>
            </a:r>
            <a:r>
              <a:rPr lang="en-US" sz="2200" dirty="0" smtClean="0">
                <a:latin typeface="Times New Roman" panose="02020603050405020304" pitchFamily="18" charset="0"/>
              </a:rPr>
              <a:t> con </a:t>
            </a:r>
            <a:r>
              <a:rPr lang="en-US" sz="2200" dirty="0" err="1" smtClean="0">
                <a:latin typeface="Times New Roman" panose="02020603050405020304" pitchFamily="18" charset="0"/>
              </a:rPr>
              <a:t>làm</a:t>
            </a:r>
            <a:r>
              <a:rPr lang="en-US" sz="2200" dirty="0" smtClean="0">
                <a:latin typeface="Times New Roman" panose="02020603050405020304" pitchFamily="18" charset="0"/>
              </a:rPr>
              <a:t> </a:t>
            </a:r>
            <a:r>
              <a:rPr lang="en-US" sz="2200" dirty="0" err="1" smtClean="0">
                <a:latin typeface="Times New Roman" panose="02020603050405020304" pitchFamily="18" charset="0"/>
              </a:rPr>
              <a:t>được</a:t>
            </a:r>
            <a:r>
              <a:rPr lang="en-US" sz="2200" dirty="0" smtClean="0">
                <a:latin typeface="Times New Roman" panose="02020603050405020304" pitchFamily="18" charset="0"/>
              </a:rPr>
              <a:t> </a:t>
            </a:r>
            <a:r>
              <a:rPr lang="en-US" sz="2200" dirty="0" err="1" smtClean="0">
                <a:latin typeface="Times New Roman" panose="02020603050405020304" pitchFamily="18" charset="0"/>
              </a:rPr>
              <a:t>để</a:t>
            </a:r>
            <a:r>
              <a:rPr lang="en-US" sz="2200" dirty="0" smtClean="0">
                <a:latin typeface="Times New Roman" panose="02020603050405020304" pitchFamily="18" charset="0"/>
              </a:rPr>
              <a:t> </a:t>
            </a:r>
            <a:r>
              <a:rPr lang="en-US" sz="2200" dirty="0" err="1" smtClean="0">
                <a:latin typeface="Times New Roman" panose="02020603050405020304" pitchFamily="18" charset="0"/>
              </a:rPr>
              <a:t>các</a:t>
            </a:r>
            <a:r>
              <a:rPr lang="en-US" sz="2200" dirty="0" smtClean="0">
                <a:latin typeface="Times New Roman" panose="02020603050405020304" pitchFamily="18" charset="0"/>
              </a:rPr>
              <a:t> con </a:t>
            </a:r>
            <a:r>
              <a:rPr lang="en-US" sz="2200" dirty="0" err="1" smtClean="0">
                <a:latin typeface="Times New Roman" panose="02020603050405020304" pitchFamily="18" charset="0"/>
              </a:rPr>
              <a:t>không</a:t>
            </a:r>
            <a:r>
              <a:rPr lang="en-US" sz="2200" dirty="0" smtClean="0">
                <a:latin typeface="Times New Roman" panose="02020603050405020304" pitchFamily="18" charset="0"/>
              </a:rPr>
              <a:t> </a:t>
            </a:r>
            <a:r>
              <a:rPr lang="en-US" sz="2200" dirty="0" err="1" smtClean="0">
                <a:latin typeface="Times New Roman" panose="02020603050405020304" pitchFamily="18" charset="0"/>
              </a:rPr>
              <a:t>có</a:t>
            </a:r>
            <a:r>
              <a:rPr lang="en-US" sz="2200" dirty="0" smtClean="0">
                <a:latin typeface="Times New Roman" panose="02020603050405020304" pitchFamily="18" charset="0"/>
              </a:rPr>
              <a:t> </a:t>
            </a:r>
            <a:r>
              <a:rPr lang="en-US" sz="2200" dirty="0" err="1" smtClean="0">
                <a:latin typeface="Times New Roman" panose="02020603050405020304" pitchFamily="18" charset="0"/>
              </a:rPr>
              <a:t>một</a:t>
            </a:r>
            <a:r>
              <a:rPr lang="en-US" sz="2200" dirty="0" smtClean="0">
                <a:latin typeface="Times New Roman" panose="02020603050405020304" pitchFamily="18" charset="0"/>
              </a:rPr>
              <a:t> </a:t>
            </a:r>
            <a:r>
              <a:rPr lang="en-US" sz="2200" dirty="0" err="1" smtClean="0">
                <a:latin typeface="Times New Roman" panose="02020603050405020304" pitchFamily="18" charset="0"/>
              </a:rPr>
              <a:t>suy</a:t>
            </a:r>
            <a:r>
              <a:rPr lang="en-US" sz="2200" dirty="0" smtClean="0">
                <a:latin typeface="Times New Roman" panose="02020603050405020304" pitchFamily="18" charset="0"/>
              </a:rPr>
              <a:t> </a:t>
            </a:r>
            <a:r>
              <a:rPr lang="en-US" sz="2200" dirty="0" err="1" smtClean="0">
                <a:latin typeface="Times New Roman" panose="02020603050405020304" pitchFamily="18" charset="0"/>
              </a:rPr>
              <a:t>nghĩ</a:t>
            </a:r>
            <a:r>
              <a:rPr lang="en-US" sz="2200" dirty="0" smtClean="0">
                <a:latin typeface="Times New Roman" panose="02020603050405020304" pitchFamily="18" charset="0"/>
              </a:rPr>
              <a:t> </a:t>
            </a:r>
            <a:r>
              <a:rPr lang="en-US" sz="2200" dirty="0" err="1" smtClean="0">
                <a:latin typeface="Times New Roman" panose="02020603050405020304" pitchFamily="18" charset="0"/>
              </a:rPr>
              <a:t>cứ</a:t>
            </a:r>
            <a:r>
              <a:rPr lang="en-US" sz="2200" dirty="0" smtClean="0">
                <a:latin typeface="Times New Roman" panose="02020603050405020304" pitchFamily="18" charset="0"/>
              </a:rPr>
              <a:t> </a:t>
            </a:r>
            <a:r>
              <a:rPr lang="en-US" sz="2200" dirty="0" err="1" smtClean="0">
                <a:latin typeface="Times New Roman" panose="02020603050405020304" pitchFamily="18" charset="0"/>
              </a:rPr>
              <a:t>nhìn</a:t>
            </a:r>
            <a:r>
              <a:rPr lang="en-US" sz="2200" dirty="0" smtClean="0">
                <a:latin typeface="Times New Roman" panose="02020603050405020304" pitchFamily="18" charset="0"/>
              </a:rPr>
              <a:t> </a:t>
            </a:r>
            <a:r>
              <a:rPr lang="en-US" sz="2200" dirty="0" err="1" smtClean="0">
                <a:latin typeface="Times New Roman" panose="02020603050405020304" pitchFamily="18" charset="0"/>
              </a:rPr>
              <a:t>thấy</a:t>
            </a:r>
            <a:r>
              <a:rPr lang="en-US" sz="2200" dirty="0" smtClean="0">
                <a:latin typeface="Times New Roman" panose="02020603050405020304" pitchFamily="18" charset="0"/>
              </a:rPr>
              <a:t> </a:t>
            </a:r>
            <a:r>
              <a:rPr lang="en-US" sz="2200" dirty="0" err="1" smtClean="0">
                <a:latin typeface="Times New Roman" panose="02020603050405020304" pitchFamily="18" charset="0"/>
              </a:rPr>
              <a:t>bài</a:t>
            </a:r>
            <a:r>
              <a:rPr lang="en-US" sz="2200" dirty="0" smtClean="0">
                <a:latin typeface="Times New Roman" panose="02020603050405020304" pitchFamily="18" charset="0"/>
              </a:rPr>
              <a:t> </a:t>
            </a:r>
            <a:r>
              <a:rPr lang="en-US" sz="2200" dirty="0" err="1" smtClean="0">
                <a:latin typeface="Times New Roman" panose="02020603050405020304" pitchFamily="18" charset="0"/>
              </a:rPr>
              <a:t>cực</a:t>
            </a:r>
            <a:r>
              <a:rPr lang="en-US" sz="2200" dirty="0" smtClean="0">
                <a:latin typeface="Times New Roman" panose="02020603050405020304" pitchFamily="18" charset="0"/>
              </a:rPr>
              <a:t> </a:t>
            </a:r>
            <a:r>
              <a:rPr lang="en-US" sz="2200" dirty="0" err="1" smtClean="0">
                <a:latin typeface="Times New Roman" panose="02020603050405020304" pitchFamily="18" charset="0"/>
              </a:rPr>
              <a:t>trị</a:t>
            </a:r>
            <a:r>
              <a:rPr lang="en-US" sz="2200" dirty="0" smtClean="0">
                <a:latin typeface="Times New Roman" panose="02020603050405020304" pitchFamily="18" charset="0"/>
              </a:rPr>
              <a:t> </a:t>
            </a:r>
            <a:r>
              <a:rPr lang="en-US" sz="2200" dirty="0" err="1" smtClean="0">
                <a:latin typeface="Times New Roman" panose="02020603050405020304" pitchFamily="18" charset="0"/>
              </a:rPr>
              <a:t>là</a:t>
            </a:r>
            <a:r>
              <a:rPr lang="en-US" sz="2200" dirty="0" smtClean="0">
                <a:latin typeface="Times New Roman" panose="02020603050405020304" pitchFamily="18" charset="0"/>
              </a:rPr>
              <a:t> </a:t>
            </a:r>
            <a:r>
              <a:rPr lang="en-US" sz="2200" dirty="0" err="1" smtClean="0">
                <a:latin typeface="Times New Roman" panose="02020603050405020304" pitchFamily="18" charset="0"/>
              </a:rPr>
              <a:t>bỏ</a:t>
            </a:r>
            <a:r>
              <a:rPr lang="en-US" sz="2200" dirty="0" smtClean="0">
                <a:latin typeface="Times New Roman" panose="02020603050405020304" pitchFamily="18" charset="0"/>
              </a:rPr>
              <a:t>, </a:t>
            </a:r>
            <a:r>
              <a:rPr lang="en-US" sz="2200" dirty="0" err="1" smtClean="0">
                <a:latin typeface="Times New Roman" panose="02020603050405020304" pitchFamily="18" charset="0"/>
              </a:rPr>
              <a:t>không</a:t>
            </a:r>
            <a:r>
              <a:rPr lang="en-US" sz="2200" dirty="0" smtClean="0">
                <a:latin typeface="Times New Roman" panose="02020603050405020304" pitchFamily="18" charset="0"/>
              </a:rPr>
              <a:t> </a:t>
            </a:r>
            <a:r>
              <a:rPr lang="en-US" sz="2200" dirty="0" err="1" smtClean="0">
                <a:latin typeface="Times New Roman" panose="02020603050405020304" pitchFamily="18" charset="0"/>
              </a:rPr>
              <a:t>suy</a:t>
            </a:r>
            <a:r>
              <a:rPr lang="en-US" sz="2200" dirty="0" smtClean="0">
                <a:latin typeface="Times New Roman" panose="02020603050405020304" pitchFamily="18" charset="0"/>
              </a:rPr>
              <a:t> </a:t>
            </a:r>
            <a:r>
              <a:rPr lang="en-US" sz="2200" dirty="0" err="1" smtClean="0">
                <a:latin typeface="Times New Roman" panose="02020603050405020304" pitchFamily="18" charset="0"/>
              </a:rPr>
              <a:t>nghĩ</a:t>
            </a:r>
            <a:r>
              <a:rPr lang="en-US" sz="2200" dirty="0" smtClean="0">
                <a:latin typeface="Times New Roman" panose="02020603050405020304" pitchFamily="18" charset="0"/>
              </a:rPr>
              <a:t>. </a:t>
            </a:r>
            <a:endParaRPr lang="en-US" sz="2200" dirty="0">
              <a:solidFill>
                <a:schemeClr val="accent1"/>
              </a:solidFill>
            </a:endParaRPr>
          </a:p>
        </p:txBody>
      </p:sp>
      <p:sp>
        <p:nvSpPr>
          <p:cNvPr id="32" name="Rectangle 31"/>
          <p:cNvSpPr/>
          <p:nvPr/>
        </p:nvSpPr>
        <p:spPr>
          <a:xfrm>
            <a:off x="5074569" y="2950512"/>
            <a:ext cx="3696492"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16770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P spid="25" grpId="0"/>
      <p:bldP spid="30" grpId="0"/>
      <p:bldP spid="27" grpId="0"/>
      <p:bldP spid="22" grpId="0" animBg="1"/>
      <p:bldP spid="26"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836" y="657357"/>
            <a:ext cx="9144000" cy="4614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51160" y="33013"/>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51782" y="663704"/>
          <a:ext cx="1155700" cy="572235"/>
        </p:xfrm>
        <a:graphic>
          <a:graphicData uri="http://schemas.openxmlformats.org/presentationml/2006/ole">
            <mc:AlternateContent xmlns:mc="http://schemas.openxmlformats.org/markup-compatibility/2006">
              <mc:Choice xmlns:v="urn:schemas-microsoft-com:vml" Requires="v">
                <p:oleObj spid="_x0000_s17416"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51782" y="663704"/>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7803" y="655588"/>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9" name="Rectangle 8"/>
          <p:cNvSpPr/>
          <p:nvPr/>
        </p:nvSpPr>
        <p:spPr>
          <a:xfrm>
            <a:off x="12836" y="1150265"/>
            <a:ext cx="4698722"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8) Tìm x </a:t>
            </a:r>
            <a:r>
              <a:rPr lang="pt-BR" sz="2200" b="1" dirty="0" smtClean="0">
                <a:solidFill>
                  <a:srgbClr val="CC00FF"/>
                </a:solidFill>
                <a:latin typeface="Times New Roman" panose="02020603050405020304" pitchFamily="18" charset="0"/>
                <a:cs typeface="Times New Roman" panose="02020603050405020304" pitchFamily="18" charset="0"/>
                <a:sym typeface="Symbol" panose="05050102010706020507" pitchFamily="18" charset="2"/>
              </a:rPr>
              <a:t> Z để P có giá trị nguyên.</a:t>
            </a:r>
            <a:r>
              <a:rPr lang="pt-BR" sz="2200" b="1" dirty="0" smtClean="0">
                <a:solidFill>
                  <a:srgbClr val="CC00FF"/>
                </a:solidFill>
                <a:latin typeface="Times New Roman" panose="02020603050405020304" pitchFamily="18" charset="0"/>
                <a:cs typeface="Times New Roman" panose="02020603050405020304" pitchFamily="18" charset="0"/>
              </a:rPr>
              <a:t> </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ounded Rectangle 23"/>
          <p:cNvSpPr/>
          <p:nvPr/>
        </p:nvSpPr>
        <p:spPr>
          <a:xfrm>
            <a:off x="5856148" y="850106"/>
            <a:ext cx="3247487" cy="1414463"/>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52328" y="1338750"/>
            <a:ext cx="3163085"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KL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P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Z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x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0; 36</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852328" y="892677"/>
            <a:ext cx="3696492" cy="430887"/>
          </a:xfrm>
          <a:prstGeom prst="rect">
            <a:avLst/>
          </a:prstGeom>
          <a:noFill/>
        </p:spPr>
        <p:txBody>
          <a:bodyPr wrap="square">
            <a:spAutoFit/>
          </a:bodyPr>
          <a:lstStyle/>
          <a:p>
            <a:r>
              <a:rPr lang="en-US" sz="2200" b="1" dirty="0" smtClean="0">
                <a:solidFill>
                  <a:srgbClr val="CC3300"/>
                </a:solidFill>
                <a:latin typeface="Times New Roman" panose="02020603050405020304" pitchFamily="18" charset="0"/>
                <a:ea typeface="Times New Roman" panose="02020603050405020304" pitchFamily="18" charset="0"/>
              </a:rPr>
              <a:t>Sai </a:t>
            </a:r>
            <a:r>
              <a:rPr lang="en-US" sz="2200" b="1" dirty="0" err="1" smtClean="0">
                <a:solidFill>
                  <a:srgbClr val="CC3300"/>
                </a:solidFill>
                <a:latin typeface="Times New Roman" panose="02020603050405020304" pitchFamily="18" charset="0"/>
                <a:ea typeface="Times New Roman" panose="02020603050405020304" pitchFamily="18" charset="0"/>
              </a:rPr>
              <a:t>lầm</a:t>
            </a:r>
            <a:r>
              <a:rPr lang="en-US" sz="2200" b="1" dirty="0" smtClean="0">
                <a:solidFill>
                  <a:srgbClr val="CC3300"/>
                </a:solidFill>
                <a:latin typeface="Times New Roman" panose="02020603050405020304" pitchFamily="18" charset="0"/>
                <a:ea typeface="Times New Roman" panose="02020603050405020304" pitchFamily="18" charset="0"/>
              </a:rPr>
              <a:t> HS hay </a:t>
            </a:r>
            <a:r>
              <a:rPr lang="en-US" sz="2200" b="1" dirty="0" err="1" smtClean="0">
                <a:solidFill>
                  <a:srgbClr val="CC3300"/>
                </a:solidFill>
                <a:latin typeface="Times New Roman" panose="02020603050405020304" pitchFamily="18" charset="0"/>
                <a:ea typeface="Times New Roman" panose="02020603050405020304" pitchFamily="18" charset="0"/>
              </a:rPr>
              <a:t>mắc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64" y="1549616"/>
            <a:ext cx="4251466" cy="3593884"/>
          </a:xfrm>
          <a:prstGeom prst="rect">
            <a:avLst/>
          </a:prstGeom>
        </p:spPr>
      </p:pic>
      <p:sp>
        <p:nvSpPr>
          <p:cNvPr id="26" name="Rounded Rectangle 25"/>
          <p:cNvSpPr/>
          <p:nvPr/>
        </p:nvSpPr>
        <p:spPr>
          <a:xfrm>
            <a:off x="4584836" y="2499888"/>
            <a:ext cx="4518799" cy="2643611"/>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637868" y="2731417"/>
            <a:ext cx="4377545" cy="2123658"/>
          </a:xfrm>
          <a:prstGeom prst="rect">
            <a:avLst/>
          </a:prstGeom>
        </p:spPr>
        <p:txBody>
          <a:bodyPr wrap="square">
            <a:spAutoFit/>
          </a:bodyPr>
          <a:lstStyle/>
          <a:p>
            <a:pPr lvl="0" algn="just"/>
            <a:r>
              <a:rPr lang="en-US" sz="2200" dirty="0" smtClean="0">
                <a:latin typeface="Times New Roman" panose="02020603050405020304" pitchFamily="18" charset="0"/>
              </a:rPr>
              <a:t>- </a:t>
            </a:r>
            <a:r>
              <a:rPr lang="en-US" sz="2200" dirty="0" err="1" smtClean="0">
                <a:latin typeface="Times New Roman" panose="02020603050405020304" pitchFamily="18" charset="0"/>
              </a:rPr>
              <a:t>Giải</a:t>
            </a:r>
            <a:r>
              <a:rPr lang="en-US" sz="2200" dirty="0" smtClean="0">
                <a:latin typeface="Times New Roman" panose="02020603050405020304" pitchFamily="18" charset="0"/>
              </a:rPr>
              <a:t> </a:t>
            </a:r>
            <a:r>
              <a:rPr lang="en-US" sz="2200" dirty="0" err="1" smtClean="0">
                <a:latin typeface="Times New Roman" panose="02020603050405020304" pitchFamily="18" charset="0"/>
              </a:rPr>
              <a:t>thích</a:t>
            </a:r>
            <a:r>
              <a:rPr lang="en-US" sz="2200" dirty="0" smtClean="0">
                <a:latin typeface="Times New Roman" panose="02020603050405020304" pitchFamily="18" charset="0"/>
              </a:rPr>
              <a:t> </a:t>
            </a:r>
            <a:r>
              <a:rPr lang="en-US" sz="2200" dirty="0" err="1" smtClean="0">
                <a:latin typeface="Times New Roman" panose="02020603050405020304" pitchFamily="18" charset="0"/>
              </a:rPr>
              <a:t>cho</a:t>
            </a:r>
            <a:r>
              <a:rPr lang="en-US" sz="2200" dirty="0" smtClean="0">
                <a:latin typeface="Times New Roman" panose="02020603050405020304" pitchFamily="18" charset="0"/>
              </a:rPr>
              <a:t> HS </a:t>
            </a:r>
            <a:r>
              <a:rPr lang="en-US" sz="2200" dirty="0" err="1" smtClean="0">
                <a:latin typeface="Times New Roman" panose="02020603050405020304" pitchFamily="18" charset="0"/>
              </a:rPr>
              <a:t>hiểu</a:t>
            </a:r>
            <a:r>
              <a:rPr lang="en-US" sz="2200" dirty="0" smtClean="0">
                <a:latin typeface="Times New Roman" panose="02020603050405020304" pitchFamily="18" charset="0"/>
              </a:rPr>
              <a:t> </a:t>
            </a:r>
            <a:r>
              <a:rPr lang="en-US" sz="2200" dirty="0" err="1" smtClean="0">
                <a:latin typeface="Times New Roman" panose="02020603050405020304" pitchFamily="18" charset="0"/>
              </a:rPr>
              <a:t>ngoài</a:t>
            </a:r>
            <a:r>
              <a:rPr lang="en-US" sz="2200" dirty="0" smtClean="0">
                <a:latin typeface="Times New Roman" panose="02020603050405020304" pitchFamily="18" charset="0"/>
              </a:rPr>
              <a:t> </a:t>
            </a:r>
            <a:r>
              <a:rPr lang="en-US" sz="2200" dirty="0" err="1" smtClean="0">
                <a:latin typeface="Times New Roman" panose="02020603050405020304" pitchFamily="18" charset="0"/>
              </a:rPr>
              <a:t>những</a:t>
            </a:r>
            <a:r>
              <a:rPr lang="en-US" sz="2200" dirty="0" smtClean="0">
                <a:latin typeface="Times New Roman" panose="02020603050405020304" pitchFamily="18" charset="0"/>
              </a:rPr>
              <a:t> </a:t>
            </a:r>
            <a:r>
              <a:rPr lang="en-US" sz="2200" dirty="0" err="1" smtClean="0">
                <a:latin typeface="Times New Roman" panose="02020603050405020304" pitchFamily="18" charset="0"/>
              </a:rPr>
              <a:t>giá</a:t>
            </a:r>
            <a:r>
              <a:rPr lang="en-US" sz="2200" dirty="0" smtClean="0">
                <a:latin typeface="Times New Roman" panose="02020603050405020304" pitchFamily="18" charset="0"/>
              </a:rPr>
              <a:t> </a:t>
            </a:r>
            <a:r>
              <a:rPr lang="en-US" sz="2200" dirty="0" err="1" smtClean="0">
                <a:latin typeface="Times New Roman" panose="02020603050405020304" pitchFamily="18" charset="0"/>
              </a:rPr>
              <a:t>trị</a:t>
            </a:r>
            <a:r>
              <a:rPr lang="en-US" sz="2200" dirty="0" smtClean="0">
                <a:latin typeface="Times New Roman" panose="02020603050405020304" pitchFamily="18" charset="0"/>
              </a:rPr>
              <a:t> </a:t>
            </a:r>
            <a:r>
              <a:rPr lang="en-US" sz="2200" dirty="0" err="1" smtClean="0">
                <a:latin typeface="Times New Roman" panose="02020603050405020304" pitchFamily="18" charset="0"/>
              </a:rPr>
              <a:t>nguyên</a:t>
            </a:r>
            <a:r>
              <a:rPr lang="en-US" sz="2200" dirty="0" smtClean="0">
                <a:latin typeface="Times New Roman" panose="02020603050405020304" pitchFamily="18" charset="0"/>
              </a:rPr>
              <a:t> </a:t>
            </a:r>
            <a:r>
              <a:rPr lang="en-US" sz="2200" dirty="0" err="1" smtClean="0">
                <a:latin typeface="Times New Roman" panose="02020603050405020304" pitchFamily="18" charset="0"/>
              </a:rPr>
              <a:t>tìm</a:t>
            </a:r>
            <a:r>
              <a:rPr lang="en-US" sz="2200" dirty="0" smtClean="0">
                <a:latin typeface="Times New Roman" panose="02020603050405020304" pitchFamily="18" charset="0"/>
              </a:rPr>
              <a:t> </a:t>
            </a:r>
            <a:r>
              <a:rPr lang="en-US" sz="2200" dirty="0" err="1" smtClean="0">
                <a:latin typeface="Times New Roman" panose="02020603050405020304" pitchFamily="18" charset="0"/>
              </a:rPr>
              <a:t>được</a:t>
            </a:r>
            <a:r>
              <a:rPr lang="en-US" sz="2200" dirty="0" smtClean="0">
                <a:latin typeface="Times New Roman" panose="02020603050405020304" pitchFamily="18" charset="0"/>
              </a:rPr>
              <a:t> </a:t>
            </a:r>
            <a:r>
              <a:rPr lang="en-US" sz="2200" dirty="0" err="1" smtClean="0">
                <a:latin typeface="Times New Roman" panose="02020603050405020304" pitchFamily="18" charset="0"/>
              </a:rPr>
              <a:t>của</a:t>
            </a:r>
            <a:r>
              <a:rPr lang="en-US" sz="2200" dirty="0" smtClean="0">
                <a:latin typeface="Times New Roman" panose="02020603050405020304" pitchFamily="18" charset="0"/>
              </a:rPr>
              <a:t> x, </a:t>
            </a:r>
            <a:r>
              <a:rPr lang="en-US" sz="2200" dirty="0" err="1" smtClean="0">
                <a:latin typeface="Times New Roman" panose="02020603050405020304" pitchFamily="18" charset="0"/>
              </a:rPr>
              <a:t>còn</a:t>
            </a:r>
            <a:r>
              <a:rPr lang="en-US" sz="2200" dirty="0" smtClean="0">
                <a:latin typeface="Times New Roman" panose="02020603050405020304" pitchFamily="18" charset="0"/>
              </a:rPr>
              <a:t> </a:t>
            </a:r>
            <a:r>
              <a:rPr lang="en-US" sz="2200" dirty="0" err="1" smtClean="0">
                <a:latin typeface="Times New Roman" panose="02020603050405020304" pitchFamily="18" charset="0"/>
              </a:rPr>
              <a:t>có</a:t>
            </a:r>
            <a:r>
              <a:rPr lang="en-US" sz="2200" dirty="0" smtClean="0">
                <a:latin typeface="Times New Roman" panose="02020603050405020304" pitchFamily="18" charset="0"/>
              </a:rPr>
              <a:t> </a:t>
            </a:r>
            <a:r>
              <a:rPr lang="en-US" sz="2200" dirty="0" err="1" smtClean="0">
                <a:latin typeface="Times New Roman" panose="02020603050405020304" pitchFamily="18" charset="0"/>
              </a:rPr>
              <a:t>các</a:t>
            </a:r>
            <a:r>
              <a:rPr lang="en-US" sz="2200" dirty="0" smtClean="0">
                <a:latin typeface="Times New Roman" panose="02020603050405020304" pitchFamily="18" charset="0"/>
              </a:rPr>
              <a:t> </a:t>
            </a:r>
            <a:r>
              <a:rPr lang="en-US" sz="2200" dirty="0" err="1" smtClean="0">
                <a:latin typeface="Times New Roman" panose="02020603050405020304" pitchFamily="18" charset="0"/>
              </a:rPr>
              <a:t>giá</a:t>
            </a:r>
            <a:r>
              <a:rPr lang="en-US" sz="2200" dirty="0" smtClean="0">
                <a:latin typeface="Times New Roman" panose="02020603050405020304" pitchFamily="18" charset="0"/>
              </a:rPr>
              <a:t> </a:t>
            </a:r>
            <a:r>
              <a:rPr lang="en-US" sz="2200" dirty="0" err="1" smtClean="0">
                <a:latin typeface="Times New Roman" panose="02020603050405020304" pitchFamily="18" charset="0"/>
              </a:rPr>
              <a:t>trị</a:t>
            </a:r>
            <a:r>
              <a:rPr lang="en-US" sz="2200" dirty="0" smtClean="0">
                <a:latin typeface="Times New Roman" panose="02020603050405020304" pitchFamily="18" charset="0"/>
              </a:rPr>
              <a:t> </a:t>
            </a:r>
            <a:r>
              <a:rPr lang="en-US" sz="2200" dirty="0" err="1" smtClean="0">
                <a:latin typeface="Times New Roman" panose="02020603050405020304" pitchFamily="18" charset="0"/>
              </a:rPr>
              <a:t>không</a:t>
            </a:r>
            <a:r>
              <a:rPr lang="en-US" sz="2200" dirty="0" smtClean="0">
                <a:latin typeface="Times New Roman" panose="02020603050405020304" pitchFamily="18" charset="0"/>
              </a:rPr>
              <a:t> </a:t>
            </a:r>
            <a:r>
              <a:rPr lang="en-US" sz="2200" dirty="0" err="1" smtClean="0">
                <a:latin typeface="Times New Roman" panose="02020603050405020304" pitchFamily="18" charset="0"/>
              </a:rPr>
              <a:t>nguyên</a:t>
            </a:r>
            <a:r>
              <a:rPr lang="en-US" sz="2200" dirty="0" smtClean="0">
                <a:latin typeface="Times New Roman" panose="02020603050405020304" pitchFamily="18" charset="0"/>
              </a:rPr>
              <a:t> </a:t>
            </a:r>
            <a:r>
              <a:rPr lang="en-US" sz="2200" dirty="0" err="1" smtClean="0">
                <a:latin typeface="Times New Roman" panose="02020603050405020304" pitchFamily="18" charset="0"/>
              </a:rPr>
              <a:t>khác</a:t>
            </a:r>
            <a:r>
              <a:rPr lang="en-US" sz="2200" dirty="0" smtClean="0">
                <a:latin typeface="Times New Roman" panose="02020603050405020304" pitchFamily="18" charset="0"/>
              </a:rPr>
              <a:t> </a:t>
            </a:r>
            <a:r>
              <a:rPr lang="en-US" sz="2200" dirty="0" err="1" smtClean="0">
                <a:latin typeface="Times New Roman" panose="02020603050405020304" pitchFamily="18" charset="0"/>
              </a:rPr>
              <a:t>của</a:t>
            </a:r>
            <a:r>
              <a:rPr lang="en-US" sz="2200" dirty="0" smtClean="0">
                <a:latin typeface="Times New Roman" panose="02020603050405020304" pitchFamily="18" charset="0"/>
              </a:rPr>
              <a:t> x </a:t>
            </a:r>
            <a:r>
              <a:rPr lang="en-US" sz="2200" dirty="0" err="1" smtClean="0">
                <a:latin typeface="Times New Roman" panose="02020603050405020304" pitchFamily="18" charset="0"/>
              </a:rPr>
              <a:t>thỏa</a:t>
            </a:r>
            <a:r>
              <a:rPr lang="en-US" sz="2200" dirty="0" smtClean="0">
                <a:latin typeface="Times New Roman" panose="02020603050405020304" pitchFamily="18" charset="0"/>
              </a:rPr>
              <a:t> </a:t>
            </a:r>
            <a:r>
              <a:rPr lang="en-US" sz="2200" dirty="0" err="1" smtClean="0">
                <a:latin typeface="Times New Roman" panose="02020603050405020304" pitchFamily="18" charset="0"/>
              </a:rPr>
              <a:t>mãn</a:t>
            </a:r>
            <a:r>
              <a:rPr lang="en-US" sz="2200" dirty="0" smtClean="0">
                <a:latin typeface="Times New Roman" panose="02020603050405020304" pitchFamily="18" charset="0"/>
              </a:rPr>
              <a:t> </a:t>
            </a:r>
            <a:r>
              <a:rPr lang="en-US" sz="2200" dirty="0" err="1" smtClean="0">
                <a:latin typeface="Times New Roman" panose="02020603050405020304" pitchFamily="18" charset="0"/>
              </a:rPr>
              <a:t>giá</a:t>
            </a:r>
            <a:r>
              <a:rPr lang="en-US" sz="2200" dirty="0" smtClean="0">
                <a:latin typeface="Times New Roman" panose="02020603050405020304" pitchFamily="18" charset="0"/>
              </a:rPr>
              <a:t> </a:t>
            </a:r>
            <a:r>
              <a:rPr lang="en-US" sz="2200" dirty="0" err="1" smtClean="0">
                <a:latin typeface="Times New Roman" panose="02020603050405020304" pitchFamily="18" charset="0"/>
              </a:rPr>
              <a:t>trị</a:t>
            </a:r>
            <a:r>
              <a:rPr lang="en-US" sz="2200" dirty="0" smtClean="0">
                <a:latin typeface="Times New Roman" panose="02020603050405020304" pitchFamily="18" charset="0"/>
              </a:rPr>
              <a:t> </a:t>
            </a:r>
            <a:r>
              <a:rPr lang="en-US" sz="2200" dirty="0" err="1" smtClean="0">
                <a:latin typeface="Times New Roman" panose="02020603050405020304" pitchFamily="18" charset="0"/>
              </a:rPr>
              <a:t>của</a:t>
            </a:r>
            <a:r>
              <a:rPr lang="en-US" sz="2200" dirty="0" smtClean="0">
                <a:latin typeface="Times New Roman" panose="02020603050405020304" pitchFamily="18" charset="0"/>
              </a:rPr>
              <a:t> P </a:t>
            </a:r>
            <a:r>
              <a:rPr lang="en-US" sz="2200" dirty="0" err="1" smtClean="0">
                <a:latin typeface="Times New Roman" panose="02020603050405020304" pitchFamily="18" charset="0"/>
              </a:rPr>
              <a:t>nguyên</a:t>
            </a:r>
            <a:r>
              <a:rPr lang="en-US" sz="2200" dirty="0" smtClean="0">
                <a:latin typeface="Times New Roman" panose="02020603050405020304" pitchFamily="18" charset="0"/>
              </a:rPr>
              <a:t>. </a:t>
            </a:r>
          </a:p>
          <a:p>
            <a:pPr lvl="0" algn="just"/>
            <a:r>
              <a:rPr lang="en-US" sz="2200" dirty="0" smtClean="0">
                <a:solidFill>
                  <a:schemeClr val="accent1"/>
                </a:solidFill>
                <a:latin typeface="Times New Roman" panose="02020603050405020304" pitchFamily="18" charset="0"/>
                <a:cs typeface="Times New Roman" panose="02020603050405020304" pitchFamily="18" charset="0"/>
              </a:rPr>
              <a:t>=&gt; </a:t>
            </a:r>
            <a:r>
              <a:rPr lang="en-US" sz="2200" dirty="0" err="1" smtClean="0">
                <a:solidFill>
                  <a:schemeClr val="accent1"/>
                </a:solidFill>
                <a:latin typeface="Times New Roman" panose="02020603050405020304" pitchFamily="18" charset="0"/>
                <a:cs typeface="Times New Roman" panose="02020603050405020304" pitchFamily="18" charset="0"/>
              </a:rPr>
              <a:t>Hướng</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dẫn</a:t>
            </a:r>
            <a:r>
              <a:rPr lang="en-US" sz="2200" dirty="0" smtClean="0">
                <a:solidFill>
                  <a:schemeClr val="accent1"/>
                </a:solidFill>
                <a:latin typeface="Times New Roman" panose="02020603050405020304" pitchFamily="18" charset="0"/>
                <a:cs typeface="Times New Roman" panose="02020603050405020304" pitchFamily="18" charset="0"/>
              </a:rPr>
              <a:t> HS </a:t>
            </a:r>
            <a:r>
              <a:rPr lang="en-US" sz="2200" dirty="0" err="1" smtClean="0">
                <a:solidFill>
                  <a:schemeClr val="accent1"/>
                </a:solidFill>
                <a:latin typeface="Times New Roman" panose="02020603050405020304" pitchFamily="18" charset="0"/>
                <a:cs typeface="Times New Roman" panose="02020603050405020304" pitchFamily="18" charset="0"/>
              </a:rPr>
              <a:t>có</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câu</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trả</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lời</a:t>
            </a:r>
            <a:r>
              <a:rPr lang="en-US" sz="2200" dirty="0" smtClean="0">
                <a:solidFill>
                  <a:schemeClr val="accent1"/>
                </a:solidFill>
                <a:latin typeface="Times New Roman" panose="02020603050405020304" pitchFamily="18" charset="0"/>
                <a:cs typeface="Times New Roman" panose="02020603050405020304" pitchFamily="18" charset="0"/>
              </a:rPr>
              <a:t> </a:t>
            </a:r>
            <a:r>
              <a:rPr lang="en-US" sz="2200" dirty="0" err="1" smtClean="0">
                <a:solidFill>
                  <a:schemeClr val="accent1"/>
                </a:solidFill>
                <a:latin typeface="Times New Roman" panose="02020603050405020304" pitchFamily="18" charset="0"/>
                <a:cs typeface="Times New Roman" panose="02020603050405020304" pitchFamily="18" charset="0"/>
              </a:rPr>
              <a:t>đúng</a:t>
            </a:r>
            <a:r>
              <a:rPr lang="en-US" sz="2200" dirty="0" smtClean="0">
                <a:solidFill>
                  <a:schemeClr val="accent1"/>
                </a:solidFill>
                <a:latin typeface="Times New Roman" panose="02020603050405020304" pitchFamily="18" charset="0"/>
                <a:cs typeface="Times New Roman" panose="02020603050405020304" pitchFamily="18" charset="0"/>
              </a:rPr>
              <a:t>. </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5318921" y="2442946"/>
            <a:ext cx="3696492"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19835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animBg="1"/>
      <p:bldP spid="25" grpId="0"/>
      <p:bldP spid="30" grpId="0"/>
      <p:bldP spid="26" grpId="0" animBg="1"/>
      <p:bldP spid="28"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836" y="657357"/>
            <a:ext cx="9144000" cy="46146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2751160" y="33013"/>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251782" y="663704"/>
          <a:ext cx="1155700" cy="572235"/>
        </p:xfrm>
        <a:graphic>
          <a:graphicData uri="http://schemas.openxmlformats.org/presentationml/2006/ole">
            <mc:AlternateContent xmlns:mc="http://schemas.openxmlformats.org/markup-compatibility/2006">
              <mc:Choice xmlns:v="urn:schemas-microsoft-com:vml" Requires="v">
                <p:oleObj spid="_x0000_s18440"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251782" y="663704"/>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1357803" y="655588"/>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ounded Rectangle 23"/>
          <p:cNvSpPr/>
          <p:nvPr/>
        </p:nvSpPr>
        <p:spPr>
          <a:xfrm>
            <a:off x="5489483" y="886420"/>
            <a:ext cx="3614152" cy="1914605"/>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559434" y="1231365"/>
            <a:ext cx="3463122" cy="1569660"/>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G</a:t>
            </a:r>
            <a:r>
              <a:rPr lang="en-US" sz="2400" dirty="0" err="1" smtClean="0">
                <a:latin typeface="Times New Roman" panose="02020603050405020304" pitchFamily="18" charset="0"/>
                <a:cs typeface="Times New Roman" panose="02020603050405020304" pitchFamily="18" charset="0"/>
              </a:rPr>
              <a:t>iải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9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8: </a:t>
            </a:r>
          </a:p>
          <a:p>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x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Z </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để</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P  Z</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x. </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852328" y="892677"/>
            <a:ext cx="3696492" cy="430887"/>
          </a:xfrm>
          <a:prstGeom prst="rect">
            <a:avLst/>
          </a:prstGeom>
          <a:noFill/>
        </p:spPr>
        <p:txBody>
          <a:bodyPr wrap="square">
            <a:spAutoFit/>
          </a:bodyPr>
          <a:lstStyle/>
          <a:p>
            <a:r>
              <a:rPr lang="en-US" sz="2200" b="1" dirty="0" smtClean="0">
                <a:solidFill>
                  <a:srgbClr val="CC3300"/>
                </a:solidFill>
                <a:latin typeface="Times New Roman" panose="02020603050405020304" pitchFamily="18" charset="0"/>
                <a:ea typeface="Times New Roman" panose="02020603050405020304" pitchFamily="18" charset="0"/>
              </a:rPr>
              <a:t>Sai </a:t>
            </a:r>
            <a:r>
              <a:rPr lang="en-US" sz="2200" b="1" dirty="0" err="1" smtClean="0">
                <a:solidFill>
                  <a:srgbClr val="CC3300"/>
                </a:solidFill>
                <a:latin typeface="Times New Roman" panose="02020603050405020304" pitchFamily="18" charset="0"/>
                <a:ea typeface="Times New Roman" panose="02020603050405020304" pitchFamily="18" charset="0"/>
              </a:rPr>
              <a:t>lầm</a:t>
            </a:r>
            <a:r>
              <a:rPr lang="en-US" sz="2200" b="1" dirty="0" smtClean="0">
                <a:solidFill>
                  <a:srgbClr val="CC3300"/>
                </a:solidFill>
                <a:latin typeface="Times New Roman" panose="02020603050405020304" pitchFamily="18" charset="0"/>
                <a:ea typeface="Times New Roman" panose="02020603050405020304" pitchFamily="18" charset="0"/>
              </a:rPr>
              <a:t> HS hay </a:t>
            </a:r>
            <a:r>
              <a:rPr lang="en-US" sz="2200" b="1" dirty="0" err="1" smtClean="0">
                <a:solidFill>
                  <a:srgbClr val="CC3300"/>
                </a:solidFill>
                <a:latin typeface="Times New Roman" panose="02020603050405020304" pitchFamily="18" charset="0"/>
                <a:ea typeface="Times New Roman" panose="02020603050405020304" pitchFamily="18" charset="0"/>
              </a:rPr>
              <a:t>mắc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phải</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p:cNvSpPr/>
          <p:nvPr/>
        </p:nvSpPr>
        <p:spPr>
          <a:xfrm>
            <a:off x="-59384" y="1243682"/>
            <a:ext cx="4644220" cy="430887"/>
          </a:xfrm>
          <a:prstGeom prst="rect">
            <a:avLst/>
          </a:prstGeom>
        </p:spPr>
        <p:txBody>
          <a:bodyPr wrap="none">
            <a:spAutoFit/>
          </a:bodyPr>
          <a:lstStyle/>
          <a:p>
            <a:pPr lvl="0">
              <a:defRPr/>
            </a:pPr>
            <a:r>
              <a:rPr lang="pt-BR" sz="2200" b="1" dirty="0" smtClean="0">
                <a:solidFill>
                  <a:srgbClr val="CC00FF"/>
                </a:solidFill>
                <a:latin typeface="Times New Roman" panose="02020603050405020304" pitchFamily="18" charset="0"/>
                <a:cs typeface="Times New Roman" panose="02020603050405020304" pitchFamily="18" charset="0"/>
              </a:rPr>
              <a:t>9) Tìm x </a:t>
            </a:r>
            <a:r>
              <a:rPr lang="pt-BR" sz="2200" b="1" dirty="0" smtClean="0">
                <a:solidFill>
                  <a:srgbClr val="CC00FF"/>
                </a:solidFill>
                <a:latin typeface="Times New Roman" panose="02020603050405020304" pitchFamily="18" charset="0"/>
                <a:cs typeface="Times New Roman" panose="02020603050405020304" pitchFamily="18" charset="0"/>
                <a:sym typeface="Symbol" panose="05050102010706020507" pitchFamily="18" charset="2"/>
              </a:rPr>
              <a:t> R để P có giá trị nguyên.</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945" y="1674569"/>
            <a:ext cx="5266429" cy="3439922"/>
          </a:xfrm>
          <a:prstGeom prst="rect">
            <a:avLst/>
          </a:prstGeom>
        </p:spPr>
      </p:pic>
      <p:sp>
        <p:nvSpPr>
          <p:cNvPr id="26" name="Rounded Rectangle 25"/>
          <p:cNvSpPr/>
          <p:nvPr/>
        </p:nvSpPr>
        <p:spPr>
          <a:xfrm>
            <a:off x="5489483" y="2878581"/>
            <a:ext cx="3660935" cy="1414592"/>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489483" y="2801025"/>
            <a:ext cx="3614152" cy="1446550"/>
          </a:xfrm>
          <a:prstGeom prst="rect">
            <a:avLst/>
          </a:prstGeom>
        </p:spPr>
        <p:txBody>
          <a:bodyPr wrap="square">
            <a:spAutoFit/>
          </a:bodyPr>
          <a:lstStyle/>
          <a:p>
            <a:pPr algn="just"/>
            <a:endParaRPr lang="en-US"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HS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8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9.</a:t>
            </a:r>
            <a:r>
              <a:rPr lang="en-US" sz="2200" dirty="0" smtClean="0">
                <a:latin typeface=".VnTime" panose="020B7200000000000000" pitchFamily="34" charset="0"/>
                <a:ea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Rectangle 30"/>
          <p:cNvSpPr/>
          <p:nvPr/>
        </p:nvSpPr>
        <p:spPr>
          <a:xfrm>
            <a:off x="6423308" y="2815712"/>
            <a:ext cx="3696492"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69454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0" grpId="0"/>
      <p:bldP spid="22" grpId="0"/>
      <p:bldP spid="26" grpId="0" animBg="1"/>
      <p:bldP spid="28"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418" y="604319"/>
            <a:ext cx="9144000" cy="4668454"/>
          </a:xfrm>
          <a:prstGeom prst="rect">
            <a:avLst/>
          </a:prstGeom>
          <a:solidFill>
            <a:srgbClr val="F7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3"/>
          <a:srcRect l="41010" t="32097" r="38376" b="38698"/>
          <a:stretch/>
        </p:blipFill>
        <p:spPr bwMode="auto">
          <a:xfrm>
            <a:off x="6418" y="33013"/>
            <a:ext cx="658208" cy="541344"/>
          </a:xfrm>
          <a:prstGeom prst="rect">
            <a:avLst/>
          </a:prstGeom>
          <a:ln>
            <a:noFill/>
          </a:ln>
          <a:extLst>
            <a:ext uri="{53640926-AAD7-44D8-BBD7-CCE9431645EC}">
              <a14:shadowObscured xmlns:a14="http://schemas.microsoft.com/office/drawing/2010/main"/>
            </a:ext>
          </a:extLst>
        </p:spPr>
      </p:pic>
      <p:sp>
        <p:nvSpPr>
          <p:cNvPr id="20" name="Title 16"/>
          <p:cNvSpPr>
            <a:spLocks noGrp="1"/>
          </p:cNvSpPr>
          <p:nvPr>
            <p:ph type="title" idx="18"/>
          </p:nvPr>
        </p:nvSpPr>
        <p:spPr>
          <a:xfrm>
            <a:off x="717560" y="4852"/>
            <a:ext cx="3507575" cy="572700"/>
          </a:xfrm>
        </p:spPr>
        <p:txBody>
          <a:bodyPr/>
          <a:lstStyle/>
          <a:p>
            <a:pPr indent="-90170"/>
            <a:r>
              <a:rPr lang="en-US" dirty="0" smtClean="0">
                <a:solidFill>
                  <a:srgbClr val="FF0000"/>
                </a:solidFill>
                <a:latin typeface="Times New Roman" panose="02020603050405020304" pitchFamily="18" charset="0"/>
                <a:cs typeface="Times New Roman" panose="02020603050405020304" pitchFamily="18" charset="0"/>
              </a:rPr>
              <a:t>VÍ DỤ MINH HỌA </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nvPr>
        </p:nvGraphicFramePr>
        <p:xfrm>
          <a:off x="4364845" y="59447"/>
          <a:ext cx="1155700" cy="572235"/>
        </p:xfrm>
        <a:graphic>
          <a:graphicData uri="http://schemas.openxmlformats.org/presentationml/2006/ole">
            <mc:AlternateContent xmlns:mc="http://schemas.openxmlformats.org/markup-compatibility/2006">
              <mc:Choice xmlns:v="urn:schemas-microsoft-com:vml" Requires="v">
                <p:oleObj spid="_x0000_s19464" name="Equation" r:id="rId4" imgW="1155600" imgH="571320" progId="Equation.DSMT4">
                  <p:embed/>
                </p:oleObj>
              </mc:Choice>
              <mc:Fallback>
                <p:oleObj name="Equation" r:id="rId4" imgW="1155600" imgH="571320" progId="Equation.DSMT4">
                  <p:embed/>
                  <p:pic>
                    <p:nvPicPr>
                      <p:cNvPr id="0" name=""/>
                      <p:cNvPicPr>
                        <a:picLocks noChangeAspect="1" noChangeArrowheads="1"/>
                      </p:cNvPicPr>
                      <p:nvPr/>
                    </p:nvPicPr>
                    <p:blipFill>
                      <a:blip r:embed="rId5"/>
                      <a:srcRect/>
                      <a:stretch>
                        <a:fillRect/>
                      </a:stretch>
                    </p:blipFill>
                    <p:spPr bwMode="auto">
                      <a:xfrm>
                        <a:off x="4364845" y="59447"/>
                        <a:ext cx="1155700" cy="572235"/>
                      </a:xfrm>
                      <a:prstGeom prst="rect">
                        <a:avLst/>
                      </a:prstGeom>
                      <a:noFill/>
                      <a:extLst/>
                    </p:spPr>
                  </p:pic>
                </p:oleObj>
              </mc:Fallback>
            </mc:AlternateContent>
          </a:graphicData>
        </a:graphic>
      </p:graphicFrame>
      <p:sp>
        <p:nvSpPr>
          <p:cNvPr id="33" name="Rectangle 9"/>
          <p:cNvSpPr>
            <a:spLocks noChangeArrowheads="1"/>
          </p:cNvSpPr>
          <p:nvPr/>
        </p:nvSpPr>
        <p:spPr bwMode="auto">
          <a:xfrm>
            <a:off x="5393538" y="37344"/>
            <a:ext cx="32800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(ĐK: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0,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1; x </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altLang="en-US" sz="240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sym typeface="Symbol" panose="05050102010706020507" pitchFamily="18" charset="2"/>
              </a:rPr>
              <a:t> </a:t>
            </a:r>
            <a:endParaRPr kumimoji="0" lang="en-US" altLang="en-US" sz="2400" i="0" u="none" strike="noStrike" cap="none" normalizeH="0" baseline="0" dirty="0" smtClean="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endParaRPr>
          </a:p>
        </p:txBody>
      </p:sp>
      <p:sp>
        <p:nvSpPr>
          <p:cNvPr id="2" name="Rectangle 5"/>
          <p:cNvSpPr>
            <a:spLocks noChangeArrowheads="1"/>
          </p:cNvSpPr>
          <p:nvPr/>
        </p:nvSpPr>
        <p:spPr bwMode="auto">
          <a:xfrm>
            <a:off x="68551" y="3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5"/>
          <p:cNvSpPr>
            <a:spLocks noChangeArrowheads="1"/>
          </p:cNvSpPr>
          <p:nvPr/>
        </p:nvSpPr>
        <p:spPr bwMode="auto">
          <a:xfrm>
            <a:off x="6418" y="6730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4"/>
          <p:cNvSpPr>
            <a:spLocks noChangeArrowheads="1"/>
          </p:cNvSpPr>
          <p:nvPr/>
        </p:nvSpPr>
        <p:spPr bwMode="auto">
          <a:xfrm>
            <a:off x="-67052" y="373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2" name="Rectangle 21"/>
              <p:cNvSpPr/>
              <p:nvPr/>
            </p:nvSpPr>
            <p:spPr>
              <a:xfrm>
                <a:off x="-67052" y="604319"/>
                <a:ext cx="9144000" cy="421397"/>
              </a:xfrm>
              <a:prstGeom prst="rect">
                <a:avLst/>
              </a:prstGeom>
            </p:spPr>
            <p:txBody>
              <a:bodyPr wrap="square">
                <a:spAutoFit/>
              </a:bodyPr>
              <a:lstStyle/>
              <a:p>
                <a:pPr>
                  <a:defRPr/>
                </a:pPr>
                <a:r>
                  <a:rPr lang="pt-BR" sz="2100" b="1" dirty="0" smtClean="0">
                    <a:solidFill>
                      <a:srgbClr val="0000FF"/>
                    </a:solidFill>
                    <a:latin typeface="Times New Roman" panose="02020603050405020304" pitchFamily="18" charset="0"/>
                    <a:cs typeface="Times New Roman" panose="02020603050405020304" pitchFamily="18" charset="0"/>
                  </a:rPr>
                  <a:t>10) Tìm giá trị của m để phương trình </a:t>
                </a:r>
                <a:r>
                  <a:rPr lang="pt-BR" sz="2100" b="1" dirty="0" smtClean="0">
                    <a:solidFill>
                      <a:srgbClr val="9900FF"/>
                    </a:solidFill>
                    <a:latin typeface="Times New Roman" panose="02020603050405020304" pitchFamily="18" charset="0"/>
                    <a:ea typeface="Times New Roman" panose="02020603050405020304" pitchFamily="18" charset="0"/>
                    <a:cs typeface="Times New Roman" panose="02020603050405020304" pitchFamily="18" charset="0"/>
                  </a:rPr>
                  <a:t>mP </a:t>
                </a:r>
                <a:r>
                  <a:rPr lang="pt-BR" sz="2100" b="1" dirty="0">
                    <a:solidFill>
                      <a:srgbClr val="99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pt-BR" sz="2100" b="1" i="1">
                            <a:solidFill>
                              <a:srgbClr val="9900FF"/>
                            </a:solidFill>
                            <a:latin typeface="Cambria Math" panose="02040503050406030204" pitchFamily="18" charset="0"/>
                            <a:cs typeface="Times New Roman" panose="02020603050405020304" pitchFamily="18" charset="0"/>
                          </a:rPr>
                        </m:ctrlPr>
                      </m:radPr>
                      <m:deg/>
                      <m:e>
                        <m:r>
                          <a:rPr lang="en-US" sz="2100" b="1" i="1">
                            <a:solidFill>
                              <a:srgbClr val="9900FF"/>
                            </a:solidFill>
                            <a:latin typeface="Cambria Math" panose="02040503050406030204" pitchFamily="18" charset="0"/>
                            <a:cs typeface="Times New Roman" panose="02020603050405020304" pitchFamily="18" charset="0"/>
                          </a:rPr>
                          <m:t>𝒙</m:t>
                        </m:r>
                      </m:e>
                    </m:rad>
                  </m:oMath>
                </a14:m>
                <a:r>
                  <a:rPr lang="en-US" sz="2100" b="1" dirty="0">
                    <a:solidFill>
                      <a:srgbClr val="9900FF"/>
                    </a:solidFill>
                    <a:latin typeface="Times New Roman" panose="02020603050405020304" pitchFamily="18" charset="0"/>
                    <a:ea typeface="Times New Roman" panose="02020603050405020304" pitchFamily="18" charset="0"/>
                    <a:cs typeface="Times New Roman" panose="02020603050405020304" pitchFamily="18" charset="0"/>
                  </a:rPr>
                  <a:t>+1 (1</a:t>
                </a:r>
                <a:r>
                  <a:rPr lang="en-US" sz="2100" b="1" dirty="0" smtClean="0">
                    <a:solidFill>
                      <a:srgbClr val="99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100" b="1" dirty="0">
                    <a:solidFill>
                      <a:srgbClr val="99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1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hai</a:t>
                </a:r>
                <a:r>
                  <a:rPr lang="pt-BR" sz="2100" b="1" dirty="0" smtClean="0">
                    <a:solidFill>
                      <a:srgbClr val="0000FF"/>
                    </a:solidFill>
                    <a:latin typeface="Times New Roman" panose="02020603050405020304" pitchFamily="18" charset="0"/>
                    <a:cs typeface="Times New Roman" panose="02020603050405020304" pitchFamily="18" charset="0"/>
                  </a:rPr>
                  <a:t> nghiệm phân biệt.</a:t>
                </a:r>
                <a:endParaRPr lang="en-US" sz="21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67052" y="604319"/>
                <a:ext cx="9144000" cy="421397"/>
              </a:xfrm>
              <a:prstGeom prst="rect">
                <a:avLst/>
              </a:prstGeom>
              <a:blipFill rotWithShape="0">
                <a:blip r:embed="rId6"/>
                <a:stretch>
                  <a:fillRect l="-800" t="-7246" r="-467" b="-28986"/>
                </a:stretch>
              </a:blipFill>
            </p:spPr>
            <p:txBody>
              <a:bodyPr/>
              <a:lstStyle/>
              <a:p>
                <a:r>
                  <a:rPr lang="en-US">
                    <a:noFill/>
                  </a:rPr>
                  <a:t> </a:t>
                </a:r>
              </a:p>
            </p:txBody>
          </p:sp>
        </mc:Fallback>
      </mc:AlternateContent>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758" y="1052483"/>
            <a:ext cx="5987660" cy="4144206"/>
          </a:xfrm>
          <a:prstGeom prst="rect">
            <a:avLst/>
          </a:prstGeom>
        </p:spPr>
      </p:pic>
      <p:sp>
        <p:nvSpPr>
          <p:cNvPr id="23" name="Rounded Rectangle 22"/>
          <p:cNvSpPr/>
          <p:nvPr/>
        </p:nvSpPr>
        <p:spPr>
          <a:xfrm>
            <a:off x="6206544" y="1272809"/>
            <a:ext cx="2883747" cy="1099132"/>
          </a:xfrm>
          <a:prstGeom prst="roundRect">
            <a:avLst/>
          </a:prstGeom>
          <a:solidFill>
            <a:schemeClr val="accent1">
              <a:lumMod val="10000"/>
              <a:lumOff val="90000"/>
            </a:scheme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173104" y="1759949"/>
            <a:ext cx="3050784" cy="430887"/>
          </a:xfrm>
          <a:prstGeom prst="rect">
            <a:avLst/>
          </a:prstGeom>
        </p:spPr>
        <p:txBody>
          <a:bodyPr wrap="square">
            <a:spAutoFit/>
          </a:bodyPr>
          <a:lstStyle/>
          <a:p>
            <a:pPr lvl="0"/>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Chỉ</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&gt; 0</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6173104" y="1381653"/>
            <a:ext cx="2792141" cy="415498"/>
          </a:xfrm>
          <a:prstGeom prst="rect">
            <a:avLst/>
          </a:prstGeom>
          <a:noFill/>
        </p:spPr>
        <p:txBody>
          <a:bodyPr wrap="square">
            <a:spAutoFit/>
          </a:bodyPr>
          <a:lstStyle/>
          <a:p>
            <a:r>
              <a:rPr lang="en-US" sz="2100" b="1" dirty="0" smtClean="0">
                <a:solidFill>
                  <a:srgbClr val="CC3300"/>
                </a:solidFill>
                <a:latin typeface="Times New Roman" panose="02020603050405020304" pitchFamily="18" charset="0"/>
                <a:ea typeface="Times New Roman" panose="02020603050405020304" pitchFamily="18" charset="0"/>
              </a:rPr>
              <a:t>Sai </a:t>
            </a:r>
            <a:r>
              <a:rPr lang="en-US" sz="2100" b="1" dirty="0" err="1" smtClean="0">
                <a:solidFill>
                  <a:srgbClr val="CC3300"/>
                </a:solidFill>
                <a:latin typeface="Times New Roman" panose="02020603050405020304" pitchFamily="18" charset="0"/>
                <a:ea typeface="Times New Roman" panose="02020603050405020304" pitchFamily="18" charset="0"/>
              </a:rPr>
              <a:t>lầm</a:t>
            </a:r>
            <a:r>
              <a:rPr lang="en-US" sz="2100" b="1" dirty="0" smtClean="0">
                <a:solidFill>
                  <a:srgbClr val="CC3300"/>
                </a:solidFill>
                <a:latin typeface="Times New Roman" panose="02020603050405020304" pitchFamily="18" charset="0"/>
                <a:ea typeface="Times New Roman" panose="02020603050405020304" pitchFamily="18" charset="0"/>
              </a:rPr>
              <a:t> HS hay </a:t>
            </a:r>
            <a:r>
              <a:rPr lang="en-US" sz="2100" b="1" dirty="0" err="1" smtClean="0">
                <a:solidFill>
                  <a:srgbClr val="CC3300"/>
                </a:solidFill>
                <a:latin typeface="Times New Roman" panose="02020603050405020304" pitchFamily="18" charset="0"/>
                <a:ea typeface="Times New Roman" panose="02020603050405020304" pitchFamily="18" charset="0"/>
              </a:rPr>
              <a:t>mắc</a:t>
            </a:r>
            <a:r>
              <a:rPr lang="en-US" sz="2100" b="1" dirty="0" smtClean="0">
                <a:solidFill>
                  <a:srgbClr val="CC3300"/>
                </a:solidFill>
                <a:latin typeface="Times New Roman" panose="02020603050405020304" pitchFamily="18" charset="0"/>
                <a:ea typeface="Times New Roman" panose="02020603050405020304" pitchFamily="18" charset="0"/>
              </a:rPr>
              <a:t>: </a:t>
            </a:r>
          </a:p>
        </p:txBody>
      </p:sp>
      <p:sp>
        <p:nvSpPr>
          <p:cNvPr id="34" name="Rounded Rectangle 33"/>
          <p:cNvSpPr/>
          <p:nvPr/>
        </p:nvSpPr>
        <p:spPr>
          <a:xfrm>
            <a:off x="6084541" y="2499889"/>
            <a:ext cx="3019094" cy="1865856"/>
          </a:xfrm>
          <a:prstGeom prst="roundRect">
            <a:avLst/>
          </a:prstGeom>
          <a:solidFill>
            <a:schemeClr val="bg2"/>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84541" y="2800811"/>
            <a:ext cx="2924720" cy="1446550"/>
          </a:xfrm>
          <a:prstGeom prst="rect">
            <a:avLst/>
          </a:prstGeom>
        </p:spPr>
        <p:txBody>
          <a:bodyPr wrap="square">
            <a:spAutoFit/>
          </a:bodyPr>
          <a:lstStyle/>
          <a:p>
            <a:pPr lvl="0" algn="just"/>
            <a:r>
              <a:rPr lang="en-US" sz="2200" dirty="0" smtClean="0">
                <a:latin typeface="Times New Roman" panose="02020603050405020304" pitchFamily="18" charset="0"/>
              </a:rPr>
              <a:t>- </a:t>
            </a:r>
            <a:r>
              <a:rPr lang="en-US" sz="2200" dirty="0" err="1" smtClean="0">
                <a:latin typeface="Times New Roman" panose="02020603050405020304" pitchFamily="18" charset="0"/>
              </a:rPr>
              <a:t>Nhấn</a:t>
            </a:r>
            <a:r>
              <a:rPr lang="en-US" sz="2200" dirty="0" smtClean="0">
                <a:latin typeface="Times New Roman" panose="02020603050405020304" pitchFamily="18" charset="0"/>
              </a:rPr>
              <a:t> </a:t>
            </a:r>
            <a:r>
              <a:rPr lang="en-US" sz="2200" dirty="0" err="1" smtClean="0">
                <a:latin typeface="Times New Roman" panose="02020603050405020304" pitchFamily="18" charset="0"/>
              </a:rPr>
              <a:t>mạnh</a:t>
            </a:r>
            <a:r>
              <a:rPr lang="en-US" sz="2200" dirty="0" smtClean="0">
                <a:latin typeface="Times New Roman" panose="02020603050405020304" pitchFamily="18" charset="0"/>
              </a:rPr>
              <a:t> </a:t>
            </a:r>
            <a:r>
              <a:rPr lang="en-US" sz="2200" dirty="0" err="1" smtClean="0">
                <a:latin typeface="Times New Roman" panose="02020603050405020304" pitchFamily="18" charset="0"/>
              </a:rPr>
              <a:t>điều</a:t>
            </a:r>
            <a:r>
              <a:rPr lang="en-US" sz="2200" dirty="0" smtClean="0">
                <a:latin typeface="Times New Roman" panose="02020603050405020304" pitchFamily="18" charset="0"/>
              </a:rPr>
              <a:t> </a:t>
            </a:r>
            <a:r>
              <a:rPr lang="en-US" sz="2200" dirty="0" err="1" smtClean="0">
                <a:latin typeface="Times New Roman" panose="02020603050405020304" pitchFamily="18" charset="0"/>
              </a:rPr>
              <a:t>kiện</a:t>
            </a:r>
            <a:r>
              <a:rPr lang="en-US" sz="2200" dirty="0" smtClean="0">
                <a:latin typeface="Times New Roman" panose="02020603050405020304" pitchFamily="18" charset="0"/>
              </a:rPr>
              <a:t> </a:t>
            </a:r>
            <a:r>
              <a:rPr lang="en-US" sz="2200" dirty="0" err="1" smtClean="0">
                <a:latin typeface="Times New Roman" panose="02020603050405020304" pitchFamily="18" charset="0"/>
              </a:rPr>
              <a:t>của</a:t>
            </a:r>
            <a:r>
              <a:rPr lang="en-US" sz="2200" dirty="0" smtClean="0">
                <a:latin typeface="Times New Roman" panose="02020603050405020304" pitchFamily="18" charset="0"/>
              </a:rPr>
              <a:t> </a:t>
            </a:r>
            <a:r>
              <a:rPr lang="en-US" sz="2200" dirty="0" err="1" smtClean="0">
                <a:latin typeface="Times New Roman" panose="02020603050405020304" pitchFamily="18" charset="0"/>
              </a:rPr>
              <a:t>biến</a:t>
            </a:r>
            <a:r>
              <a:rPr lang="en-US" sz="2200" dirty="0" smtClean="0">
                <a:latin typeface="Times New Roman" panose="02020603050405020304" pitchFamily="18" charset="0"/>
              </a:rPr>
              <a:t> </a:t>
            </a:r>
            <a:r>
              <a:rPr lang="en-US" sz="2200" dirty="0" err="1" smtClean="0">
                <a:latin typeface="Times New Roman" panose="02020603050405020304" pitchFamily="18" charset="0"/>
              </a:rPr>
              <a:t>để</a:t>
            </a:r>
            <a:r>
              <a:rPr lang="en-US" sz="2200" dirty="0" smtClean="0">
                <a:latin typeface="Times New Roman" panose="02020603050405020304" pitchFamily="18" charset="0"/>
              </a:rPr>
              <a:t> </a:t>
            </a:r>
            <a:r>
              <a:rPr lang="en-US" sz="2200" dirty="0" err="1" smtClean="0">
                <a:latin typeface="Times New Roman" panose="02020603050405020304" pitchFamily="18" charset="0"/>
              </a:rPr>
              <a:t>xác</a:t>
            </a:r>
            <a:r>
              <a:rPr lang="en-US" sz="2200" dirty="0" smtClean="0">
                <a:latin typeface="Times New Roman" panose="02020603050405020304" pitchFamily="18" charset="0"/>
              </a:rPr>
              <a:t> </a:t>
            </a:r>
            <a:r>
              <a:rPr lang="en-US" sz="2200" dirty="0" err="1" smtClean="0">
                <a:latin typeface="Times New Roman" panose="02020603050405020304" pitchFamily="18" charset="0"/>
              </a:rPr>
              <a:t>định</a:t>
            </a:r>
            <a:r>
              <a:rPr lang="en-US" sz="2200" dirty="0" smtClean="0">
                <a:latin typeface="Times New Roman" panose="02020603050405020304" pitchFamily="18" charset="0"/>
              </a:rPr>
              <a:t> </a:t>
            </a:r>
            <a:r>
              <a:rPr lang="en-US" sz="2200" dirty="0" err="1" smtClean="0">
                <a:latin typeface="Times New Roman" panose="02020603050405020304" pitchFamily="18" charset="0"/>
              </a:rPr>
              <a:t>dấu</a:t>
            </a:r>
            <a:r>
              <a:rPr lang="en-US" sz="2200" dirty="0" smtClean="0">
                <a:latin typeface="Times New Roman" panose="02020603050405020304" pitchFamily="18" charset="0"/>
              </a:rPr>
              <a:t> </a:t>
            </a:r>
            <a:r>
              <a:rPr lang="en-US" sz="2200" dirty="0" err="1" smtClean="0">
                <a:latin typeface="Times New Roman" panose="02020603050405020304" pitchFamily="18" charset="0"/>
              </a:rPr>
              <a:t>của</a:t>
            </a:r>
            <a:r>
              <a:rPr lang="en-US" sz="2200" dirty="0" smtClean="0">
                <a:latin typeface="Times New Roman" panose="02020603050405020304" pitchFamily="18" charset="0"/>
              </a:rPr>
              <a:t> </a:t>
            </a:r>
            <a:r>
              <a:rPr lang="en-US" sz="2200" dirty="0" err="1" smtClean="0">
                <a:latin typeface="Times New Roman" panose="02020603050405020304" pitchFamily="18" charset="0"/>
              </a:rPr>
              <a:t>nghiệm</a:t>
            </a:r>
            <a:r>
              <a:rPr lang="en-US" sz="2200" dirty="0" smtClean="0">
                <a:latin typeface="Times New Roman" panose="02020603050405020304" pitchFamily="18" charset="0"/>
              </a:rPr>
              <a:t> </a:t>
            </a:r>
            <a:r>
              <a:rPr lang="en-US" sz="2200" dirty="0" err="1" smtClean="0">
                <a:latin typeface="Times New Roman" panose="02020603050405020304" pitchFamily="18" charset="0"/>
              </a:rPr>
              <a:t>của</a:t>
            </a:r>
            <a:r>
              <a:rPr lang="en-US" sz="2200" dirty="0" smtClean="0">
                <a:latin typeface="Times New Roman" panose="02020603050405020304" pitchFamily="18" charset="0"/>
              </a:rPr>
              <a:t> </a:t>
            </a:r>
            <a:r>
              <a:rPr lang="en-US" sz="2200" dirty="0" err="1" smtClean="0">
                <a:latin typeface="Times New Roman" panose="02020603050405020304" pitchFamily="18" charset="0"/>
              </a:rPr>
              <a:t>phương</a:t>
            </a:r>
            <a:r>
              <a:rPr lang="en-US" sz="2200" dirty="0" smtClean="0">
                <a:latin typeface="Times New Roman" panose="02020603050405020304" pitchFamily="18" charset="0"/>
              </a:rPr>
              <a:t> </a:t>
            </a:r>
            <a:r>
              <a:rPr lang="en-US" sz="2200" dirty="0" err="1" smtClean="0">
                <a:latin typeface="Times New Roman" panose="02020603050405020304" pitchFamily="18" charset="0"/>
              </a:rPr>
              <a:t>trình</a:t>
            </a:r>
            <a:r>
              <a:rPr lang="en-US" sz="2200" dirty="0" smtClean="0">
                <a:latin typeface="Times New Roman" panose="02020603050405020304" pitchFamily="18" charset="0"/>
              </a:rPr>
              <a:t> </a:t>
            </a:r>
            <a:r>
              <a:rPr lang="en-US" sz="2200" dirty="0" err="1" smtClean="0">
                <a:latin typeface="Times New Roman" panose="02020603050405020304" pitchFamily="18" charset="0"/>
              </a:rPr>
              <a:t>bậc</a:t>
            </a:r>
            <a:r>
              <a:rPr lang="en-US" sz="2200" dirty="0" smtClean="0">
                <a:latin typeface="Times New Roman" panose="02020603050405020304" pitchFamily="18" charset="0"/>
              </a:rPr>
              <a:t> </a:t>
            </a:r>
            <a:r>
              <a:rPr lang="en-US" sz="2200" dirty="0" err="1" smtClean="0">
                <a:latin typeface="Times New Roman" panose="02020603050405020304" pitchFamily="18" charset="0"/>
              </a:rPr>
              <a:t>hai</a:t>
            </a:r>
            <a:r>
              <a:rPr lang="en-US" sz="2200" dirty="0" smtClean="0">
                <a:latin typeface="Times New Roman" panose="02020603050405020304" pitchFamily="18" charset="0"/>
              </a:rPr>
              <a:t>. </a:t>
            </a:r>
            <a:endParaRPr lang="en-US" sz="2200" dirty="0">
              <a:solidFill>
                <a:schemeClr val="accent1"/>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6545717" y="2442946"/>
            <a:ext cx="2469695" cy="430887"/>
          </a:xfrm>
          <a:prstGeom prst="rect">
            <a:avLst/>
          </a:prstGeom>
          <a:noFill/>
        </p:spPr>
        <p:txBody>
          <a:bodyPr wrap="square">
            <a:spAutoFit/>
          </a:bodyPr>
          <a:lstStyle/>
          <a:p>
            <a:r>
              <a:rPr lang="en-US" sz="2200" b="1" dirty="0" err="1" smtClean="0">
                <a:solidFill>
                  <a:srgbClr val="CC3300"/>
                </a:solidFill>
                <a:latin typeface="Times New Roman" panose="02020603050405020304" pitchFamily="18" charset="0"/>
                <a:ea typeface="Times New Roman" panose="02020603050405020304" pitchFamily="18" charset="0"/>
              </a:rPr>
              <a:t>Khắc</a:t>
            </a:r>
            <a:r>
              <a:rPr lang="en-US" sz="2200" b="1" dirty="0" smtClean="0">
                <a:solidFill>
                  <a:srgbClr val="CC3300"/>
                </a:solidFill>
                <a:latin typeface="Times New Roman" panose="02020603050405020304" pitchFamily="18" charset="0"/>
                <a:ea typeface="Times New Roman" panose="02020603050405020304" pitchFamily="18" charset="0"/>
              </a:rPr>
              <a:t> </a:t>
            </a:r>
            <a:r>
              <a:rPr lang="en-US" sz="2200" b="1" dirty="0" err="1" smtClean="0">
                <a:solidFill>
                  <a:srgbClr val="CC3300"/>
                </a:solidFill>
                <a:latin typeface="Times New Roman" panose="02020603050405020304" pitchFamily="18" charset="0"/>
                <a:ea typeface="Times New Roman" panose="02020603050405020304" pitchFamily="18" charset="0"/>
              </a:rPr>
              <a:t>phục</a:t>
            </a:r>
            <a:r>
              <a:rPr lang="en-US" sz="2200" b="1" dirty="0" smtClean="0">
                <a:solidFill>
                  <a:srgbClr val="CC33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66262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7" grpId="0"/>
      <p:bldP spid="32" grpId="0"/>
      <p:bldP spid="34" grpId="0" animBg="1"/>
      <p:bldP spid="35"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317375" y="679480"/>
            <a:ext cx="8320598" cy="430887"/>
          </a:xfrm>
          <a:prstGeom prst="rect">
            <a:avLst/>
          </a:prstGeom>
        </p:spPr>
        <p:txBody>
          <a:bodyPr wrap="square">
            <a:spAutoFit/>
          </a:bodyPr>
          <a:lstStyle/>
          <a:p>
            <a:pPr indent="-90170" algn="just"/>
            <a:r>
              <a:rPr lang="pt-BR" sz="22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 Bài tập tham khảo </a:t>
            </a:r>
            <a:endParaRPr lang="en-US" sz="2200" u="sng"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
        <p:nvSpPr>
          <p:cNvPr id="9" name="Rectangle 8"/>
          <p:cNvSpPr/>
          <p:nvPr/>
        </p:nvSpPr>
        <p:spPr>
          <a:xfrm>
            <a:off x="423030" y="1045579"/>
            <a:ext cx="8735601" cy="3323987"/>
          </a:xfrm>
          <a:prstGeom prst="rect">
            <a:avLst/>
          </a:prstGeom>
        </p:spPr>
        <p:txBody>
          <a:bodyPr wrap="square">
            <a:spAutoFit/>
          </a:bodyPr>
          <a:lstStyle/>
          <a:p>
            <a:pPr algn="just"/>
            <a:r>
              <a:rPr lang="pt-BR" sz="2100" b="1" dirty="0" smtClean="0">
                <a:solidFill>
                  <a:srgbClr val="CC00FF"/>
                </a:solidFill>
                <a:latin typeface="Times New Roman" panose="02020603050405020304" pitchFamily="18" charset="0"/>
                <a:ea typeface="Times New Roman" panose="02020603050405020304" pitchFamily="18" charset="0"/>
              </a:rPr>
              <a:t>1) Bài 1 của 5 đề thi vào THPT Hà Nội trong những năm gần đây nhất: </a:t>
            </a:r>
          </a:p>
          <a:p>
            <a:pPr algn="just"/>
            <a:r>
              <a:rPr lang="pt-BR" sz="2100" dirty="0" smtClean="0">
                <a:solidFill>
                  <a:srgbClr val="250322"/>
                </a:solidFill>
                <a:latin typeface="Times New Roman" panose="02020603050405020304" pitchFamily="18" charset="0"/>
                <a:ea typeface="Times New Roman" panose="02020603050405020304" pitchFamily="18" charset="0"/>
              </a:rPr>
              <a:t>- Ý 1: Tính giá trị của  biểu thức A khi giá trị của x là số chính phương. </a:t>
            </a:r>
          </a:p>
          <a:p>
            <a:pPr algn="just"/>
            <a:r>
              <a:rPr lang="pt-BR" sz="2100" dirty="0" smtClean="0">
                <a:solidFill>
                  <a:srgbClr val="250322"/>
                </a:solidFill>
                <a:latin typeface="Times New Roman" panose="02020603050405020304" pitchFamily="18" charset="0"/>
                <a:ea typeface="Times New Roman" panose="02020603050405020304" pitchFamily="18" charset="0"/>
              </a:rPr>
              <a:t>- Ý 2: Rút gọn biểu thức. </a:t>
            </a:r>
          </a:p>
          <a:p>
            <a:pPr algn="just"/>
            <a:r>
              <a:rPr lang="pt-BR" sz="2100" dirty="0" smtClean="0">
                <a:solidFill>
                  <a:srgbClr val="250322"/>
                </a:solidFill>
                <a:latin typeface="Times New Roman" panose="02020603050405020304" pitchFamily="18" charset="0"/>
                <a:ea typeface="Times New Roman" panose="02020603050405020304" pitchFamily="18" charset="0"/>
              </a:rPr>
              <a:t>- Ý 3: Thay đổi hàng năm: </a:t>
            </a:r>
          </a:p>
          <a:p>
            <a:pPr algn="just"/>
            <a:r>
              <a:rPr lang="pt-BR" sz="2100" dirty="0" smtClean="0">
                <a:solidFill>
                  <a:srgbClr val="250322"/>
                </a:solidFill>
                <a:latin typeface="Times New Roman" panose="02020603050405020304" pitchFamily="18" charset="0"/>
                <a:ea typeface="Times New Roman" panose="02020603050405020304" pitchFamily="18" charset="0"/>
              </a:rPr>
              <a:t>	HS muốn đạt được 8,5 điểm phải giải được ý 3 của bài 1. </a:t>
            </a:r>
          </a:p>
          <a:p>
            <a:pPr algn="just"/>
            <a:r>
              <a:rPr lang="pt-BR" sz="2100" dirty="0" smtClean="0">
                <a:solidFill>
                  <a:srgbClr val="250322"/>
                </a:solidFill>
                <a:latin typeface="Times New Roman" panose="02020603050405020304" pitchFamily="18" charset="0"/>
                <a:ea typeface="Times New Roman" panose="02020603050405020304" pitchFamily="18" charset="0"/>
              </a:rPr>
              <a:t>+) Tìm x - Giải phương trình (17-18)</a:t>
            </a:r>
          </a:p>
          <a:p>
            <a:pPr algn="just"/>
            <a:r>
              <a:rPr lang="pt-BR" sz="2100" dirty="0" smtClean="0">
                <a:solidFill>
                  <a:srgbClr val="250322"/>
                </a:solidFill>
                <a:latin typeface="Times New Roman" panose="02020603050405020304" pitchFamily="18" charset="0"/>
                <a:ea typeface="Times New Roman" panose="02020603050405020304" pitchFamily="18" charset="0"/>
              </a:rPr>
              <a:t>+) Tìm x - Giải bất phương trình (18 – 19)</a:t>
            </a:r>
          </a:p>
          <a:p>
            <a:pPr algn="just"/>
            <a:r>
              <a:rPr lang="pt-BR" sz="2100" dirty="0" smtClean="0">
                <a:solidFill>
                  <a:srgbClr val="250322"/>
                </a:solidFill>
                <a:latin typeface="Times New Roman" panose="02020603050405020304" pitchFamily="18" charset="0"/>
                <a:ea typeface="Times New Roman" panose="02020603050405020304" pitchFamily="18" charset="0"/>
              </a:rPr>
              <a:t>+) Tìm x </a:t>
            </a:r>
            <a:r>
              <a:rPr lang="pt-BR" sz="2100" dirty="0" smtClean="0">
                <a:solidFill>
                  <a:srgbClr val="250322"/>
                </a:solidFill>
                <a:latin typeface="Times New Roman" panose="02020603050405020304" pitchFamily="18" charset="0"/>
                <a:ea typeface="Times New Roman" panose="02020603050405020304" pitchFamily="18" charset="0"/>
                <a:sym typeface="Symbol" panose="05050102010706020507" pitchFamily="18" charset="2"/>
              </a:rPr>
              <a:t> Z</a:t>
            </a:r>
            <a:r>
              <a:rPr lang="pt-BR" sz="2100" dirty="0" smtClean="0">
                <a:solidFill>
                  <a:srgbClr val="250322"/>
                </a:solidFill>
                <a:latin typeface="Times New Roman" panose="02020603050405020304" pitchFamily="18" charset="0"/>
                <a:ea typeface="Times New Roman" panose="02020603050405020304" pitchFamily="18" charset="0"/>
              </a:rPr>
              <a:t> để biểu thức đạt giá trị nguyên lớn nhất. (19 – 20)</a:t>
            </a:r>
          </a:p>
          <a:p>
            <a:pPr algn="just"/>
            <a:r>
              <a:rPr lang="pt-BR" sz="2100" dirty="0" smtClean="0">
                <a:solidFill>
                  <a:srgbClr val="250322"/>
                </a:solidFill>
                <a:latin typeface="Times New Roman" panose="02020603050405020304" pitchFamily="18" charset="0"/>
                <a:ea typeface="Times New Roman" panose="02020603050405020304" pitchFamily="18" charset="0"/>
              </a:rPr>
              <a:t>+) Tìm x để biểu thức đạt giá trị nhỏ nhất. (20 -21)</a:t>
            </a:r>
          </a:p>
          <a:p>
            <a:pPr algn="just"/>
            <a:r>
              <a:rPr lang="pt-BR" sz="2100" dirty="0" smtClean="0">
                <a:solidFill>
                  <a:srgbClr val="250322"/>
                </a:solidFill>
                <a:latin typeface="Times New Roman" panose="02020603050405020304" pitchFamily="18" charset="0"/>
                <a:ea typeface="Times New Roman" panose="02020603050405020304" pitchFamily="18" charset="0"/>
              </a:rPr>
              <a:t>+) Không có ý 3 (21 – 22): Đề thi chỉ có 90 phút</a:t>
            </a:r>
          </a:p>
        </p:txBody>
      </p:sp>
      <p:sp>
        <p:nvSpPr>
          <p:cNvPr id="2" name="Rectangle 1"/>
          <p:cNvSpPr/>
          <p:nvPr/>
        </p:nvSpPr>
        <p:spPr>
          <a:xfrm>
            <a:off x="317375" y="4304778"/>
            <a:ext cx="8481809" cy="430887"/>
          </a:xfrm>
          <a:prstGeom prst="rect">
            <a:avLst/>
          </a:prstGeom>
        </p:spPr>
        <p:txBody>
          <a:bodyPr wrap="none">
            <a:spAutoFit/>
          </a:bodyPr>
          <a:lstStyle/>
          <a:p>
            <a:pPr algn="just"/>
            <a:r>
              <a:rPr lang="pt-BR" sz="2200" b="1" dirty="0">
                <a:solidFill>
                  <a:srgbClr val="CC00FF"/>
                </a:solidFill>
                <a:latin typeface="Times New Roman" panose="02020603050405020304" pitchFamily="18" charset="0"/>
                <a:ea typeface="Times New Roman" panose="02020603050405020304" pitchFamily="18" charset="0"/>
              </a:rPr>
              <a:t>2) </a:t>
            </a:r>
            <a:r>
              <a:rPr lang="pt-BR" sz="2200" b="1" dirty="0" smtClean="0">
                <a:solidFill>
                  <a:srgbClr val="CC00FF"/>
                </a:solidFill>
                <a:latin typeface="Times New Roman" panose="02020603050405020304" pitchFamily="18" charset="0"/>
                <a:ea typeface="Times New Roman" panose="02020603050405020304" pitchFamily="18" charset="0"/>
              </a:rPr>
              <a:t>Một số bài tập khác </a:t>
            </a:r>
            <a:r>
              <a:rPr lang="pt-BR" sz="2200" b="1" dirty="0">
                <a:solidFill>
                  <a:srgbClr val="CC00FF"/>
                </a:solidFill>
                <a:latin typeface="Times New Roman" panose="02020603050405020304" pitchFamily="18" charset="0"/>
                <a:ea typeface="Times New Roman" panose="02020603050405020304" pitchFamily="18" charset="0"/>
              </a:rPr>
              <a:t>có nhiều câu hỏi minh họa các dạng toán trên. </a:t>
            </a:r>
            <a:endParaRPr lang="en-US" sz="22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25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grpSp>
        <p:nvGrpSpPr>
          <p:cNvPr id="1234" name="Google Shape;1234;p51"/>
          <p:cNvGrpSpPr/>
          <p:nvPr/>
        </p:nvGrpSpPr>
        <p:grpSpPr>
          <a:xfrm>
            <a:off x="2000240" y="1832608"/>
            <a:ext cx="5180347" cy="2996885"/>
            <a:chOff x="1765391" y="268295"/>
            <a:chExt cx="5489400" cy="4283100"/>
          </a:xfrm>
        </p:grpSpPr>
        <p:sp>
          <p:nvSpPr>
            <p:cNvPr id="1235" name="Google Shape;1235;p51"/>
            <p:cNvSpPr/>
            <p:nvPr/>
          </p:nvSpPr>
          <p:spPr>
            <a:xfrm rot="10800000" flipH="1">
              <a:off x="1765391" y="268295"/>
              <a:ext cx="5489400" cy="4283100"/>
            </a:xfrm>
            <a:prstGeom prst="snip1Rect">
              <a:avLst>
                <a:gd name="adj" fmla="val 17909"/>
              </a:avLst>
            </a:prstGeom>
            <a:solidFill>
              <a:schemeClr val="lt2"/>
            </a:solidFill>
            <a:ln w="28575" cap="flat" cmpd="sng">
              <a:solidFill>
                <a:schemeClr val="lt1"/>
              </a:solidFill>
              <a:prstDash val="solid"/>
              <a:round/>
              <a:headEnd type="none" w="sm" len="sm"/>
              <a:tailEnd type="none" w="sm" len="sm"/>
            </a:ln>
            <a:effectLst>
              <a:outerShdw dist="95250" dir="30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1"/>
            <p:cNvSpPr/>
            <p:nvPr/>
          </p:nvSpPr>
          <p:spPr>
            <a:xfrm rot="5400000">
              <a:off x="6592941" y="3879435"/>
              <a:ext cx="754500" cy="567300"/>
            </a:xfrm>
            <a:prstGeom prst="rtTriangle">
              <a:avLst/>
            </a:prstGeom>
            <a:solidFill>
              <a:srgbClr val="F8F7E0"/>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51"/>
          <p:cNvSpPr txBox="1">
            <a:spLocks noGrp="1"/>
          </p:cNvSpPr>
          <p:nvPr>
            <p:ph type="ctrTitle"/>
          </p:nvPr>
        </p:nvSpPr>
        <p:spPr>
          <a:xfrm>
            <a:off x="946295" y="720688"/>
            <a:ext cx="7589778"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smtClean="0">
                <a:effectLst>
                  <a:outerShdw blurRad="38100" dist="38100" dir="2700000" algn="tl">
                    <a:srgbClr val="000000">
                      <a:alpha val="43137"/>
                    </a:srgbClr>
                  </a:outerShdw>
                </a:effectLst>
              </a:rPr>
              <a:t>Cảm ơn các thầy cô đã lắng nghe !</a:t>
            </a:r>
            <a:endParaRPr sz="3600" dirty="0">
              <a:effectLst>
                <a:outerShdw blurRad="38100" dist="38100" dir="2700000" algn="tl">
                  <a:srgbClr val="000000">
                    <a:alpha val="43137"/>
                  </a:srgbClr>
                </a:outerShdw>
              </a:effectLst>
            </a:endParaRPr>
          </a:p>
        </p:txBody>
      </p:sp>
      <p:sp>
        <p:nvSpPr>
          <p:cNvPr id="1238" name="Google Shape;1238;p51"/>
          <p:cNvSpPr txBox="1">
            <a:spLocks noGrp="1"/>
          </p:cNvSpPr>
          <p:nvPr>
            <p:ph type="subTitle" idx="1"/>
          </p:nvPr>
        </p:nvSpPr>
        <p:spPr>
          <a:xfrm>
            <a:off x="2053166" y="2046249"/>
            <a:ext cx="4538236" cy="25115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err="1" smtClean="0">
                <a:solidFill>
                  <a:schemeClr val="dk1"/>
                </a:solidFill>
              </a:rPr>
              <a:t>Chúc</a:t>
            </a:r>
            <a:r>
              <a:rPr lang="en-US" sz="4000" dirty="0" smtClean="0">
                <a:solidFill>
                  <a:schemeClr val="dk1"/>
                </a:solidFill>
              </a:rPr>
              <a:t> </a:t>
            </a:r>
            <a:r>
              <a:rPr lang="en-US" sz="4000" dirty="0" err="1" smtClean="0">
                <a:solidFill>
                  <a:schemeClr val="dk1"/>
                </a:solidFill>
              </a:rPr>
              <a:t>các</a:t>
            </a:r>
            <a:r>
              <a:rPr lang="en-US" sz="4000" dirty="0" smtClean="0">
                <a:solidFill>
                  <a:schemeClr val="dk1"/>
                </a:solidFill>
              </a:rPr>
              <a:t> </a:t>
            </a:r>
            <a:r>
              <a:rPr lang="en-US" sz="4000" dirty="0" err="1" smtClean="0">
                <a:solidFill>
                  <a:schemeClr val="dk1"/>
                </a:solidFill>
              </a:rPr>
              <a:t>thầy</a:t>
            </a:r>
            <a:r>
              <a:rPr lang="en-US" sz="4000" dirty="0" smtClean="0">
                <a:solidFill>
                  <a:schemeClr val="dk1"/>
                </a:solidFill>
              </a:rPr>
              <a:t> </a:t>
            </a:r>
            <a:r>
              <a:rPr lang="en-US" sz="4000" dirty="0" err="1" smtClean="0">
                <a:solidFill>
                  <a:schemeClr val="dk1"/>
                </a:solidFill>
              </a:rPr>
              <a:t>cô</a:t>
            </a:r>
            <a:r>
              <a:rPr lang="en-US" sz="4000" dirty="0" smtClean="0">
                <a:solidFill>
                  <a:schemeClr val="dk1"/>
                </a:solidFill>
              </a:rPr>
              <a:t> </a:t>
            </a:r>
            <a:r>
              <a:rPr lang="en-US" sz="4000" dirty="0" err="1" smtClean="0">
                <a:solidFill>
                  <a:schemeClr val="dk1"/>
                </a:solidFill>
              </a:rPr>
              <a:t>mạnh</a:t>
            </a:r>
            <a:r>
              <a:rPr lang="en-US" sz="4000" dirty="0" smtClean="0">
                <a:solidFill>
                  <a:schemeClr val="dk1"/>
                </a:solidFill>
              </a:rPr>
              <a:t> </a:t>
            </a:r>
            <a:r>
              <a:rPr lang="en-US" sz="4000" dirty="0" err="1" smtClean="0">
                <a:solidFill>
                  <a:schemeClr val="dk1"/>
                </a:solidFill>
              </a:rPr>
              <a:t>khỏe</a:t>
            </a:r>
            <a:r>
              <a:rPr lang="en-US" sz="4000" dirty="0" smtClean="0">
                <a:solidFill>
                  <a:schemeClr val="dk1"/>
                </a:solidFill>
              </a:rPr>
              <a:t> ! </a:t>
            </a:r>
            <a:endParaRPr sz="4000" dirty="0">
              <a:solidFill>
                <a:schemeClr val="dk1"/>
              </a:solidFill>
            </a:endParaRPr>
          </a:p>
          <a:p>
            <a:pPr marL="0" lvl="0" indent="0" algn="ctr" rtl="0">
              <a:spcBef>
                <a:spcPts val="0"/>
              </a:spcBef>
              <a:spcAft>
                <a:spcPts val="0"/>
              </a:spcAft>
              <a:buNone/>
            </a:pPr>
            <a:endParaRPr sz="4000" dirty="0"/>
          </a:p>
          <a:p>
            <a:pPr marL="0" lvl="0" indent="0" algn="ctr" rtl="0">
              <a:spcBef>
                <a:spcPts val="0"/>
              </a:spcBef>
              <a:spcAft>
                <a:spcPts val="0"/>
              </a:spcAft>
              <a:buNone/>
            </a:pPr>
            <a:endParaRPr dirty="0"/>
          </a:p>
        </p:txBody>
      </p:sp>
      <p:pic>
        <p:nvPicPr>
          <p:cNvPr id="41" name="Picture 40"/>
          <p:cNvPicPr/>
          <p:nvPr/>
        </p:nvPicPr>
        <p:blipFill rotWithShape="1">
          <a:blip r:embed="rId3"/>
          <a:srcRect l="41010" t="32097" r="38376" b="38698"/>
          <a:stretch/>
        </p:blipFill>
        <p:spPr bwMode="auto">
          <a:xfrm>
            <a:off x="0" y="-1"/>
            <a:ext cx="1093386" cy="10068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64063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pic>
        <p:nvPicPr>
          <p:cNvPr id="18" name="Picture 1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317375" y="834799"/>
            <a:ext cx="8320598" cy="492443"/>
          </a:xfrm>
          <a:prstGeom prst="rect">
            <a:avLst/>
          </a:prstGeom>
        </p:spPr>
        <p:txBody>
          <a:bodyPr wrap="square">
            <a:spAutoFit/>
          </a:bodyPr>
          <a:lstStyle/>
          <a:p>
            <a:pPr indent="-90170" algn="just"/>
            <a:r>
              <a:rPr lang="pt-BR" sz="26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 Vai trò </a:t>
            </a:r>
            <a:r>
              <a:rPr lang="pt-BR" sz="26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 “Biểu thức đại số”</a:t>
            </a:r>
            <a:endParaRPr lang="en-US" sz="2600" u="sng"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1" name="Rectangle 20"/>
          <p:cNvSpPr/>
          <p:nvPr/>
        </p:nvSpPr>
        <p:spPr>
          <a:xfrm>
            <a:off x="317375" y="1317897"/>
            <a:ext cx="7816788" cy="892552"/>
          </a:xfrm>
          <a:prstGeom prst="rect">
            <a:avLst/>
          </a:prstGeom>
        </p:spPr>
        <p:txBody>
          <a:bodyPr wrap="square">
            <a:spAutoFit/>
          </a:bodyPr>
          <a:lstStyle/>
          <a:p>
            <a:pPr algn="just"/>
            <a:r>
              <a:rPr lang="pt-BR" sz="2600" b="1" dirty="0" smtClean="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pt-BR" sz="26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đề thi vào </a:t>
            </a:r>
            <a:r>
              <a:rPr lang="pt-BR" sz="2600" b="1" dirty="0" smtClean="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10 của hầu hết các tỉnh thành trong cả nước: </a:t>
            </a:r>
            <a:endParaRPr lang="en-US" sz="2600" dirty="0">
              <a:solidFill>
                <a:srgbClr val="CC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3" name="Rectangle 22"/>
          <p:cNvSpPr/>
          <p:nvPr/>
        </p:nvSpPr>
        <p:spPr>
          <a:xfrm>
            <a:off x="408399" y="2210449"/>
            <a:ext cx="8074411" cy="892552"/>
          </a:xfrm>
          <a:prstGeom prst="rect">
            <a:avLst/>
          </a:prstGeom>
        </p:spPr>
        <p:txBody>
          <a:bodyPr wrap="square">
            <a:spAutoFit/>
          </a:bodyPr>
          <a:lstStyle/>
          <a:p>
            <a:pPr algn="just"/>
            <a:r>
              <a:rPr lang="pt-BR" sz="2600" dirty="0">
                <a:latin typeface="Times New Roman" panose="02020603050405020304" pitchFamily="18" charset="0"/>
                <a:ea typeface="Times New Roman" panose="02020603050405020304" pitchFamily="18" charset="0"/>
                <a:cs typeface="Times New Roman" panose="02020603050405020304" pitchFamily="18" charset="0"/>
              </a:rPr>
              <a:t>- Bài tập </a:t>
            </a:r>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về biểu </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thức </a:t>
            </a:r>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đại số chiếm 2 điểm, có nghĩa là chiếm 1/5 </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điểm của </a:t>
            </a:r>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cả </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đề </a:t>
            </a:r>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thi. </a:t>
            </a:r>
            <a:endParaRPr lang="en-US" sz="26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0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317375" y="734286"/>
            <a:ext cx="8320598" cy="492443"/>
          </a:xfrm>
          <a:prstGeom prst="rect">
            <a:avLst/>
          </a:prstGeom>
        </p:spPr>
        <p:txBody>
          <a:bodyPr wrap="square">
            <a:spAutoFit/>
          </a:bodyPr>
          <a:lstStyle/>
          <a:p>
            <a:pPr indent="-90170" algn="just"/>
            <a:r>
              <a:rPr lang="pt-BR" sz="26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 Vai trò của </a:t>
            </a:r>
            <a:r>
              <a:rPr lang="pt-BR" sz="26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sz="2600" u="sng"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p:cNvSpPr/>
          <p:nvPr/>
        </p:nvSpPr>
        <p:spPr>
          <a:xfrm>
            <a:off x="440468" y="1594885"/>
            <a:ext cx="8074411" cy="2893100"/>
          </a:xfrm>
          <a:prstGeom prst="rect">
            <a:avLst/>
          </a:prstGeom>
        </p:spPr>
        <p:txBody>
          <a:bodyPr wrap="square">
            <a:spAutoFit/>
          </a:bodyPr>
          <a:lstStyle/>
          <a:p>
            <a:pPr algn="just"/>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Biểu </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thức </a:t>
            </a:r>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đại số và các câu hỏi về giá trị của biểu thức được đưa lên vị trí đầu tiên của đề thi và chiếm 2 điểm:  </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600" dirty="0">
                <a:latin typeface="Times New Roman" panose="02020603050405020304" pitchFamily="18" charset="0"/>
                <a:ea typeface="Times New Roman" panose="02020603050405020304" pitchFamily="18" charset="0"/>
                <a:cs typeface="Times New Roman" panose="02020603050405020304" pitchFamily="18" charset="0"/>
              </a:rPr>
              <a:t>+) Phù hợp với chương trình toán học của lớp 9.</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600" dirty="0">
                <a:latin typeface="Times New Roman" panose="02020603050405020304" pitchFamily="18" charset="0"/>
                <a:ea typeface="Times New Roman" panose="02020603050405020304" pitchFamily="18" charset="0"/>
                <a:cs typeface="Times New Roman" panose="02020603050405020304" pitchFamily="18" charset="0"/>
              </a:rPr>
              <a:t>+) Phù hợp với trình độ phát triển toán học của học sinh. </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600" dirty="0">
                <a:latin typeface="Times New Roman" panose="02020603050405020304" pitchFamily="18" charset="0"/>
                <a:ea typeface="Times New Roman" panose="02020603050405020304" pitchFamily="18" charset="0"/>
                <a:cs typeface="Times New Roman" panose="02020603050405020304" pitchFamily="18" charset="0"/>
              </a:rPr>
              <a:t>+) Khuyến khích </a:t>
            </a:r>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học </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sinh vui vẻ làm bài thi theo mạch từ dễ đến khó. </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600" dirty="0">
                <a:latin typeface="Times New Roman" panose="02020603050405020304" pitchFamily="18" charset="0"/>
                <a:ea typeface="Times New Roman" panose="02020603050405020304" pitchFamily="18" charset="0"/>
                <a:cs typeface="Times New Roman" panose="02020603050405020304" pitchFamily="18" charset="0"/>
              </a:rPr>
              <a:t>+) Giúp HS </a:t>
            </a:r>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yếu kém có </a:t>
            </a:r>
            <a:r>
              <a:rPr lang="pt-BR" sz="2600" dirty="0">
                <a:latin typeface="Times New Roman" panose="02020603050405020304" pitchFamily="18" charset="0"/>
                <a:ea typeface="Times New Roman" panose="02020603050405020304" pitchFamily="18" charset="0"/>
                <a:cs typeface="Times New Roman" panose="02020603050405020304" pitchFamily="18" charset="0"/>
              </a:rPr>
              <a:t>thể tránh bị điểm </a:t>
            </a:r>
            <a:r>
              <a:rPr lang="pt-BR" sz="2600" dirty="0" smtClean="0">
                <a:latin typeface="Times New Roman" panose="02020603050405020304" pitchFamily="18" charset="0"/>
                <a:ea typeface="Times New Roman" panose="02020603050405020304" pitchFamily="18" charset="0"/>
                <a:cs typeface="Times New Roman" panose="02020603050405020304" pitchFamily="18" charset="0"/>
              </a:rPr>
              <a:t>0 và điểm 1</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Rectangle 23"/>
          <p:cNvSpPr/>
          <p:nvPr/>
        </p:nvSpPr>
        <p:spPr>
          <a:xfrm>
            <a:off x="317375" y="1226729"/>
            <a:ext cx="7394973" cy="492443"/>
          </a:xfrm>
          <a:prstGeom prst="rect">
            <a:avLst/>
          </a:prstGeom>
        </p:spPr>
        <p:txBody>
          <a:bodyPr wrap="none">
            <a:spAutoFit/>
          </a:bodyPr>
          <a:lstStyle/>
          <a:p>
            <a:r>
              <a:rPr lang="pt-BR" sz="2600" b="1" dirty="0" smtClean="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pt-BR" sz="26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đề thi vào lớp 10 của Thành phố Hà Nội: </a:t>
            </a:r>
            <a:endParaRPr lang="en-US" sz="2600" b="1" dirty="0">
              <a:solidFill>
                <a:srgbClr val="CC00FF"/>
              </a:solidFill>
            </a:endParaRPr>
          </a:p>
        </p:txBody>
      </p:sp>
      <p:sp>
        <p:nvSpPr>
          <p:cNvPr id="8" name="Title 16"/>
          <p:cNvSpPr>
            <a:spLocks noGrp="1"/>
          </p:cNvSpPr>
          <p:nvPr>
            <p:ph type="title" idx="18"/>
          </p:nvPr>
        </p:nvSpPr>
        <p:spPr>
          <a:xfrm>
            <a:off x="933973" y="80793"/>
            <a:ext cx="7704000"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795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317375" y="734286"/>
            <a:ext cx="8320598" cy="492443"/>
          </a:xfrm>
          <a:prstGeom prst="rect">
            <a:avLst/>
          </a:prstGeom>
        </p:spPr>
        <p:txBody>
          <a:bodyPr wrap="square">
            <a:spAutoFit/>
          </a:bodyPr>
          <a:lstStyle/>
          <a:p>
            <a:pPr indent="-90170" algn="just"/>
            <a:r>
              <a:rPr lang="pt-BR" sz="26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 Vai trò của </a:t>
            </a:r>
            <a:r>
              <a:rPr lang="pt-BR" sz="26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sz="2600" u="sng"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4" name="Rectangle 23"/>
          <p:cNvSpPr/>
          <p:nvPr/>
        </p:nvSpPr>
        <p:spPr>
          <a:xfrm>
            <a:off x="317375" y="1226729"/>
            <a:ext cx="4488729" cy="492443"/>
          </a:xfrm>
          <a:prstGeom prst="rect">
            <a:avLst/>
          </a:prstGeom>
        </p:spPr>
        <p:txBody>
          <a:bodyPr wrap="none">
            <a:spAutoFit/>
          </a:bodyPr>
          <a:lstStyle/>
          <a:p>
            <a:r>
              <a:rPr lang="pt-BR" sz="2600" b="1" dirty="0" smtClean="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Phát triển năng lực cho HS </a:t>
            </a:r>
            <a:endParaRPr lang="en-US" sz="2600" b="1" dirty="0">
              <a:solidFill>
                <a:srgbClr val="CC00FF"/>
              </a:solidFill>
            </a:endParaRPr>
          </a:p>
        </p:txBody>
      </p:sp>
      <p:sp>
        <p:nvSpPr>
          <p:cNvPr id="3" name="Rectangle 2"/>
          <p:cNvSpPr/>
          <p:nvPr/>
        </p:nvSpPr>
        <p:spPr>
          <a:xfrm>
            <a:off x="408399" y="1708582"/>
            <a:ext cx="8105286" cy="2308324"/>
          </a:xfrm>
          <a:prstGeom prst="rect">
            <a:avLst/>
          </a:prstGeom>
        </p:spPr>
        <p:txBody>
          <a:bodyPr wrap="square">
            <a:spAutoFit/>
          </a:bodyPr>
          <a:lstStyle/>
          <a:p>
            <a:pPr algn="just"/>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	Dạng toán “Rút gọn biểu thức và các câu hỏi về giá trị của biểu thức” tổng hợp nhiều kiến thức toán học từ dễ đến khó. Chính vì vậy, dạng toán này đã đem nhiều niềm yêu thích toán học tới  cho HS. Từ đó giúp HS say sưa giải toán và phát triển được nhiều năng lực toán học. Ví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dụ như: Năng lực tính toán, năng lực trình bày, năng lực tư duy, sáng </a:t>
            </a:r>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tạo. </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35743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317375" y="734286"/>
            <a:ext cx="8320598" cy="492443"/>
          </a:xfrm>
          <a:prstGeom prst="rect">
            <a:avLst/>
          </a:prstGeom>
        </p:spPr>
        <p:txBody>
          <a:bodyPr wrap="square">
            <a:spAutoFit/>
          </a:bodyPr>
          <a:lstStyle/>
          <a:p>
            <a:pPr indent="-90170" algn="just"/>
            <a:r>
              <a:rPr lang="pt-BR" sz="26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 Vai trò của </a:t>
            </a:r>
            <a:r>
              <a:rPr lang="pt-BR" sz="26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sz="2600" u="sng"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4" name="Rectangle 23"/>
          <p:cNvSpPr/>
          <p:nvPr/>
        </p:nvSpPr>
        <p:spPr>
          <a:xfrm>
            <a:off x="317375" y="1226729"/>
            <a:ext cx="4769254" cy="492443"/>
          </a:xfrm>
          <a:prstGeom prst="rect">
            <a:avLst/>
          </a:prstGeom>
        </p:spPr>
        <p:txBody>
          <a:bodyPr wrap="none">
            <a:spAutoFit/>
          </a:bodyPr>
          <a:lstStyle/>
          <a:p>
            <a:r>
              <a:rPr lang="pt-BR" sz="2600" b="1" dirty="0" smtClean="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Phát triển phẩm chất cho HS </a:t>
            </a:r>
            <a:endParaRPr lang="en-US" sz="2600" b="1" dirty="0">
              <a:solidFill>
                <a:srgbClr val="CC00FF"/>
              </a:solidFill>
            </a:endParaRPr>
          </a:p>
        </p:txBody>
      </p:sp>
      <p:sp>
        <p:nvSpPr>
          <p:cNvPr id="2" name="Rectangle 1"/>
          <p:cNvSpPr/>
          <p:nvPr/>
        </p:nvSpPr>
        <p:spPr>
          <a:xfrm>
            <a:off x="408399" y="1719172"/>
            <a:ext cx="8158579" cy="2677656"/>
          </a:xfrm>
          <a:prstGeom prst="rect">
            <a:avLst/>
          </a:prstGeom>
        </p:spPr>
        <p:txBody>
          <a:bodyPr wrap="square">
            <a:spAutoFit/>
          </a:bodyPr>
          <a:lstStyle/>
          <a:p>
            <a:pPr algn="just"/>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	Khi dạy dạng toán về biểu thức đại số hay các dạng toán khác,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chúng </a:t>
            </a:r>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ta đều phải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yêu cầu HS nâng cao tinh thần trách nhiệm, chăm </a:t>
            </a:r>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chỉ, cần mẫn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học tập, cẩn thận từng bước giải từ câu dễ đến câu </a:t>
            </a:r>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khó để đạt được số điểm cao nhất có thể. Hơn nữa,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HS </a:t>
            </a:r>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cần phải </a:t>
            </a:r>
            <a:r>
              <a:rPr lang="pt-BR" sz="2400" dirty="0">
                <a:latin typeface="Times New Roman" panose="02020603050405020304" pitchFamily="18" charset="0"/>
                <a:ea typeface="Times New Roman" panose="02020603050405020304" pitchFamily="18" charset="0"/>
                <a:cs typeface="Times New Roman" panose="02020603050405020304" pitchFamily="18" charset="0"/>
              </a:rPr>
              <a:t>trung thực trong học tập để đánh giá đúng khả năng của bản </a:t>
            </a:r>
            <a:r>
              <a:rPr lang="pt-BR" sz="2400" dirty="0" smtClean="0">
                <a:latin typeface="Times New Roman" panose="02020603050405020304" pitchFamily="18" charset="0"/>
                <a:ea typeface="Times New Roman" panose="02020603050405020304" pitchFamily="18" charset="0"/>
                <a:cs typeface="Times New Roman" panose="02020603050405020304" pitchFamily="18" charset="0"/>
              </a:rPr>
              <a:t>thân, từ đó giúp các con đăng kí thi vào trường THPT phù hợp. </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8895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317375" y="834799"/>
            <a:ext cx="8320598" cy="492443"/>
          </a:xfrm>
          <a:prstGeom prst="rect">
            <a:avLst/>
          </a:prstGeom>
        </p:spPr>
        <p:txBody>
          <a:bodyPr wrap="square">
            <a:spAutoFit/>
          </a:bodyPr>
          <a:lstStyle/>
          <a:p>
            <a:pPr indent="-90170" algn="just"/>
            <a:r>
              <a:rPr lang="pt-BR" sz="26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II. Một số kiến thức cần nhớ</a:t>
            </a:r>
            <a:endParaRPr lang="en-US" sz="2600" u="sng"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504847" y="1367994"/>
            <a:ext cx="7945654" cy="2677656"/>
          </a:xfrm>
          <a:prstGeom prst="rect">
            <a:avLst/>
          </a:prstGeom>
        </p:spPr>
        <p:txBody>
          <a:bodyPr wrap="square">
            <a:spAutoFit/>
          </a:bodyPr>
          <a:lstStyle/>
          <a:p>
            <a:pPr algn="just"/>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 Các hằng đẳng thức.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cs typeface="Times New Roman" panose="02020603050405020304" pitchFamily="18" charset="0"/>
              </a:rPr>
              <a:t>2) Các phép toán cộng, trừ, nhân, chia, lũy thừa.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cs typeface="Times New Roman" panose="02020603050405020304" pitchFamily="18" charset="0"/>
              </a:rPr>
              <a:t>3) Các phép biến đổi căn thức bậc hai.</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cs typeface="Times New Roman" panose="02020603050405020304" pitchFamily="18" charset="0"/>
              </a:rPr>
              <a:t>4) Điều kiện xác định của biểu thức.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5) Lý thuyết về đẳng </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thức, phương trình, bất đẳng thức, bất phương trình, chia hết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5760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41010" t="32097" r="38376" b="38698"/>
          <a:stretch/>
        </p:blipFill>
        <p:spPr bwMode="auto">
          <a:xfrm>
            <a:off x="1" y="0"/>
            <a:ext cx="816796" cy="744876"/>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317375" y="744410"/>
            <a:ext cx="8320598" cy="492443"/>
          </a:xfrm>
          <a:prstGeom prst="rect">
            <a:avLst/>
          </a:prstGeom>
        </p:spPr>
        <p:txBody>
          <a:bodyPr wrap="square">
            <a:spAutoFit/>
          </a:bodyPr>
          <a:lstStyle/>
          <a:p>
            <a:pPr indent="-90170" algn="just"/>
            <a:r>
              <a:rPr lang="pt-BR" sz="2600" b="1"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III. Những dạng toán thường gặp</a:t>
            </a:r>
            <a:endParaRPr lang="en-US" sz="2600" u="sng"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57697850"/>
              </p:ext>
            </p:extLst>
          </p:nvPr>
        </p:nvGraphicFramePr>
        <p:xfrm>
          <a:off x="456089" y="1307577"/>
          <a:ext cx="8043169" cy="3472582"/>
        </p:xfrm>
        <a:graphic>
          <a:graphicData uri="http://schemas.openxmlformats.org/drawingml/2006/table">
            <a:tbl>
              <a:tblPr firstRow="1" firstCol="1" bandRow="1">
                <a:tableStyleId>{61489A7E-F661-4088-BFFD-1A45701C8AD1}</a:tableStyleId>
              </a:tblPr>
              <a:tblGrid>
                <a:gridCol w="2500019">
                  <a:extLst>
                    <a:ext uri="{9D8B030D-6E8A-4147-A177-3AD203B41FA5}">
                      <a16:colId xmlns:a16="http://schemas.microsoft.com/office/drawing/2014/main" val="20000"/>
                    </a:ext>
                  </a:extLst>
                </a:gridCol>
                <a:gridCol w="5543150">
                  <a:extLst>
                    <a:ext uri="{9D8B030D-6E8A-4147-A177-3AD203B41FA5}">
                      <a16:colId xmlns:a16="http://schemas.microsoft.com/office/drawing/2014/main" val="20001"/>
                    </a:ext>
                  </a:extLst>
                </a:gridCol>
              </a:tblGrid>
              <a:tr h="388157">
                <a:tc>
                  <a:txBody>
                    <a:bodyPr/>
                    <a:lstStyle/>
                    <a:p>
                      <a:pPr algn="ctr">
                        <a:spcAft>
                          <a:spcPts val="0"/>
                        </a:spcAft>
                      </a:pPr>
                      <a:r>
                        <a:rPr lang="pt-BR" sz="2400" b="1" dirty="0">
                          <a:solidFill>
                            <a:srgbClr val="250322"/>
                          </a:solidFill>
                          <a:effectLst/>
                          <a:latin typeface="Times New Roman" panose="02020603050405020304" pitchFamily="18" charset="0"/>
                          <a:cs typeface="Times New Roman" panose="02020603050405020304" pitchFamily="18" charset="0"/>
                        </a:rPr>
                        <a:t>Dạng câu hỏi</a:t>
                      </a:r>
                      <a:endParaRPr lang="en-US" sz="2400" b="1" dirty="0">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pPr algn="ctr">
                        <a:spcAft>
                          <a:spcPts val="0"/>
                        </a:spcAft>
                      </a:pPr>
                      <a:r>
                        <a:rPr lang="pt-BR" sz="2400" b="1" dirty="0">
                          <a:solidFill>
                            <a:srgbClr val="250322"/>
                          </a:solidFill>
                          <a:effectLst/>
                          <a:latin typeface="Times New Roman" panose="02020603050405020304" pitchFamily="18" charset="0"/>
                          <a:cs typeface="Times New Roman" panose="02020603050405020304" pitchFamily="18" charset="0"/>
                        </a:rPr>
                        <a:t>Phương pháp giải</a:t>
                      </a:r>
                      <a:endParaRPr lang="en-US" sz="2400" b="1" dirty="0">
                        <a:solidFill>
                          <a:srgbClr val="25032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extLst>
                  <a:ext uri="{0D108BD9-81ED-4DB2-BD59-A6C34878D82A}">
                    <a16:rowId xmlns:a16="http://schemas.microsoft.com/office/drawing/2014/main" val="10000"/>
                  </a:ext>
                </a:extLst>
              </a:tr>
              <a:tr h="862158">
                <a:tc gridSpan="2">
                  <a:txBody>
                    <a:bodyPr/>
                    <a:lstStyle/>
                    <a:p>
                      <a:pPr indent="360680" algn="ctr">
                        <a:spcAft>
                          <a:spcPts val="0"/>
                        </a:spcAft>
                      </a:pPr>
                      <a:endParaRPr lang="en-US" sz="2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hMerge="1">
                  <a:txBody>
                    <a:bodyPr/>
                    <a:lstStyle/>
                    <a:p>
                      <a:endParaRPr lang="en-US"/>
                    </a:p>
                  </a:txBody>
                  <a:tcPr/>
                </a:tc>
                <a:extLst>
                  <a:ext uri="{0D108BD9-81ED-4DB2-BD59-A6C34878D82A}">
                    <a16:rowId xmlns:a16="http://schemas.microsoft.com/office/drawing/2014/main" val="10001"/>
                  </a:ext>
                </a:extLst>
              </a:tr>
              <a:tr h="2222267">
                <a:tc>
                  <a:txBody>
                    <a:bodyPr/>
                    <a:lstStyle/>
                    <a:p>
                      <a:pPr marL="0" lvl="0" indent="0" algn="just">
                        <a:spcAft>
                          <a:spcPts val="0"/>
                        </a:spcAft>
                        <a:buFont typeface="+mj-lt"/>
                        <a:buNone/>
                        <a:tabLst>
                          <a:tab pos="160020" algn="l"/>
                          <a:tab pos="180340" algn="l"/>
                          <a:tab pos="859155" algn="l"/>
                        </a:tabLst>
                      </a:pPr>
                      <a:endParaRPr lang="en-US" sz="2400" b="1"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65" marR="37865" marT="0" marB="0"/>
                </a:tc>
                <a:tc>
                  <a:txBody>
                    <a:bodyPr/>
                    <a:lstStyle/>
                    <a:p>
                      <a:endParaRPr lang="en-US" dirty="0"/>
                    </a:p>
                  </a:txBody>
                  <a:tcPr marL="37865" marR="37865" marT="0" marB="0"/>
                </a:tc>
                <a:extLst>
                  <a:ext uri="{0D108BD9-81ED-4DB2-BD59-A6C34878D82A}">
                    <a16:rowId xmlns:a16="http://schemas.microsoft.com/office/drawing/2014/main" val="10002"/>
                  </a:ext>
                </a:extLst>
              </a:tr>
            </a:tbl>
          </a:graphicData>
        </a:graphic>
      </p:graphicFrame>
      <p:sp>
        <p:nvSpPr>
          <p:cNvPr id="2" name="Rectangle 1"/>
          <p:cNvSpPr/>
          <p:nvPr/>
        </p:nvSpPr>
        <p:spPr>
          <a:xfrm>
            <a:off x="967666" y="1646595"/>
            <a:ext cx="6622743" cy="830997"/>
          </a:xfrm>
          <a:prstGeom prst="rect">
            <a:avLst/>
          </a:prstGeom>
        </p:spPr>
        <p:txBody>
          <a:bodyPr wrap="square">
            <a:spAutoFit/>
          </a:bodyPr>
          <a:lstStyle/>
          <a:p>
            <a:pPr indent="360680" algn="ctr"/>
            <a:r>
              <a:rPr lang="pt-BR" sz="2400" b="1" dirty="0">
                <a:solidFill>
                  <a:srgbClr val="9900FF"/>
                </a:solidFill>
                <a:latin typeface="Times New Roman" panose="02020603050405020304" pitchFamily="18" charset="0"/>
                <a:cs typeface="Times New Roman" panose="02020603050405020304" pitchFamily="18" charset="0"/>
              </a:rPr>
              <a:t>Cho hai biểu thức A và </a:t>
            </a:r>
            <a:r>
              <a:rPr lang="pt-BR" sz="2400" b="1" dirty="0" smtClean="0">
                <a:solidFill>
                  <a:srgbClr val="9900FF"/>
                </a:solidFill>
                <a:latin typeface="Times New Roman" panose="02020603050405020304" pitchFamily="18" charset="0"/>
                <a:cs typeface="Times New Roman" panose="02020603050405020304" pitchFamily="18" charset="0"/>
              </a:rPr>
              <a:t>B có cùng biến (biến x) </a:t>
            </a:r>
          </a:p>
          <a:p>
            <a:pPr indent="360680" algn="ctr"/>
            <a:r>
              <a:rPr lang="pt-BR" sz="2400" b="1" dirty="0" smtClean="0">
                <a:solidFill>
                  <a:srgbClr val="9900FF"/>
                </a:solidFill>
                <a:latin typeface="Times New Roman" panose="02020603050405020304" pitchFamily="18" charset="0"/>
                <a:cs typeface="Times New Roman" panose="02020603050405020304" pitchFamily="18" charset="0"/>
              </a:rPr>
              <a:t>(</a:t>
            </a:r>
            <a:r>
              <a:rPr lang="pt-BR" sz="2400" b="1" dirty="0">
                <a:solidFill>
                  <a:srgbClr val="9900FF"/>
                </a:solidFill>
                <a:latin typeface="Times New Roman" panose="02020603050405020304" pitchFamily="18" charset="0"/>
                <a:cs typeface="Times New Roman" panose="02020603050405020304" pitchFamily="18" charset="0"/>
              </a:rPr>
              <a:t>A là một biểu thức đơn giản)</a:t>
            </a:r>
            <a:endParaRPr lang="en-US" sz="2400" b="1" dirty="0">
              <a:solidFill>
                <a:srgbClr val="99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443910" y="2471835"/>
            <a:ext cx="2538961" cy="830997"/>
          </a:xfrm>
          <a:prstGeom prst="rect">
            <a:avLst/>
          </a:prstGeom>
        </p:spPr>
        <p:txBody>
          <a:bodyPr wrap="square">
            <a:spAutoFit/>
          </a:bodyPr>
          <a:lstStyle/>
          <a:p>
            <a:pPr lvl="0" algn="just">
              <a:tabLst>
                <a:tab pos="160020" algn="l"/>
                <a:tab pos="180340" algn="l"/>
                <a:tab pos="859155" algn="l"/>
              </a:tabLst>
            </a:pPr>
            <a:r>
              <a:rPr lang="pt-BR" sz="2400" b="1" dirty="0">
                <a:solidFill>
                  <a:srgbClr val="CC00FF"/>
                </a:solidFill>
                <a:latin typeface="Times New Roman" panose="02020603050405020304" pitchFamily="18" charset="0"/>
                <a:cs typeface="Times New Roman" panose="02020603050405020304" pitchFamily="18" charset="0"/>
              </a:rPr>
              <a:t>1) Tính giá trị của A khi x = x</a:t>
            </a:r>
            <a:r>
              <a:rPr lang="pt-BR" sz="2400" b="1" baseline="-25000" dirty="0">
                <a:solidFill>
                  <a:srgbClr val="CC00FF"/>
                </a:solidFill>
                <a:latin typeface="Times New Roman" panose="02020603050405020304" pitchFamily="18" charset="0"/>
                <a:cs typeface="Times New Roman" panose="02020603050405020304" pitchFamily="18" charset="0"/>
              </a:rPr>
              <a:t>0</a:t>
            </a:r>
            <a:endParaRPr lang="en-US" sz="2400" b="1" dirty="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124913" y="2471835"/>
            <a:ext cx="5295253" cy="1938992"/>
          </a:xfrm>
          <a:prstGeom prst="rect">
            <a:avLst/>
          </a:prstGeom>
        </p:spPr>
        <p:txBody>
          <a:bodyPr wrap="square">
            <a:spAutoFit/>
          </a:bodyPr>
          <a:lstStyle/>
          <a:p>
            <a:pPr algn="just"/>
            <a:r>
              <a:rPr lang="pt-BR" sz="2400" dirty="0">
                <a:latin typeface="Times New Roman" panose="02020603050405020304" pitchFamily="18" charset="0"/>
                <a:cs typeface="Times New Roman" panose="02020603050405020304" pitchFamily="18" charset="0"/>
              </a:rPr>
              <a:t>+) Tìm ĐKXĐ của </a:t>
            </a:r>
            <a:r>
              <a:rPr lang="pt-BR" sz="2400" dirty="0" smtClean="0">
                <a:latin typeface="Times New Roman" panose="02020603050405020304" pitchFamily="18" charset="0"/>
                <a:cs typeface="Times New Roman" panose="02020603050405020304" pitchFamily="18" charset="0"/>
              </a:rPr>
              <a:t>A nếu </a:t>
            </a:r>
            <a:r>
              <a:rPr lang="pt-BR" sz="2400" dirty="0">
                <a:latin typeface="Times New Roman" panose="02020603050405020304" pitchFamily="18" charset="0"/>
                <a:cs typeface="Times New Roman" panose="02020603050405020304" pitchFamily="18" charset="0"/>
              </a:rPr>
              <a:t>bài không cho;</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Kiểm tra giá trị của biến;</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Thay </a:t>
            </a:r>
            <a:r>
              <a:rPr lang="pt-BR" sz="2400" dirty="0" smtClean="0">
                <a:latin typeface="Times New Roman" panose="02020603050405020304" pitchFamily="18" charset="0"/>
                <a:cs typeface="Times New Roman" panose="02020603050405020304" pitchFamily="18" charset="0"/>
              </a:rPr>
              <a:t>số chính xác;</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Tính </a:t>
            </a:r>
            <a:r>
              <a:rPr lang="pt-BR" sz="2400" dirty="0" smtClean="0">
                <a:latin typeface="Times New Roman" panose="02020603050405020304" pitchFamily="18" charset="0"/>
                <a:cs typeface="Times New Roman" panose="02020603050405020304" pitchFamily="18" charset="0"/>
              </a:rPr>
              <a:t>cẩn thận từng bước giá </a:t>
            </a:r>
            <a:r>
              <a:rPr lang="pt-BR" sz="2400" dirty="0">
                <a:latin typeface="Times New Roman" panose="02020603050405020304" pitchFamily="18" charset="0"/>
                <a:cs typeface="Times New Roman" panose="02020603050405020304" pitchFamily="18" charset="0"/>
              </a:rPr>
              <a:t>trị của biểu thức số.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itle 16"/>
          <p:cNvSpPr>
            <a:spLocks noGrp="1"/>
          </p:cNvSpPr>
          <p:nvPr>
            <p:ph type="title" idx="18"/>
          </p:nvPr>
        </p:nvSpPr>
        <p:spPr>
          <a:xfrm>
            <a:off x="967666" y="86088"/>
            <a:ext cx="7670307" cy="572700"/>
          </a:xfrm>
        </p:spPr>
        <p:txBody>
          <a:bodyPr/>
          <a:lstStyle/>
          <a:p>
            <a:pPr indent="-90170"/>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BIỂU THỨC ĐẠI SỐ</a:t>
            </a:r>
            <a:endParaRPr lang="en-US" dirty="0">
              <a:solidFill>
                <a:srgbClr val="FF0000"/>
              </a:solidFill>
            </a:endParaRPr>
          </a:p>
        </p:txBody>
      </p:sp>
    </p:spTree>
    <p:extLst>
      <p:ext uri="{BB962C8B-B14F-4D97-AF65-F5344CB8AC3E}">
        <p14:creationId xmlns:p14="http://schemas.microsoft.com/office/powerpoint/2010/main" val="414208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4" grpId="0"/>
      <p:bldP spid="5" grpId="0"/>
    </p:bldLst>
  </p:timing>
</p:sld>
</file>

<file path=ppt/theme/theme1.xml><?xml version="1.0" encoding="utf-8"?>
<a:theme xmlns:a="http://schemas.openxmlformats.org/drawingml/2006/main" name="Math Subject for Elementary -4th Grade: Practice Standards by Slidesgo">
  <a:themeElements>
    <a:clrScheme name="Simple Light">
      <a:dk1>
        <a:srgbClr val="143E63"/>
      </a:dk1>
      <a:lt1>
        <a:srgbClr val="34679A"/>
      </a:lt1>
      <a:dk2>
        <a:srgbClr val="D0F3FF"/>
      </a:dk2>
      <a:lt2>
        <a:srgbClr val="F8F3DE"/>
      </a:lt2>
      <a:accent1>
        <a:srgbClr val="340931"/>
      </a:accent1>
      <a:accent2>
        <a:srgbClr val="E5739A"/>
      </a:accent2>
      <a:accent3>
        <a:srgbClr val="ECB8CA"/>
      </a:accent3>
      <a:accent4>
        <a:srgbClr val="FFDB48"/>
      </a:accent4>
      <a:accent5>
        <a:srgbClr val="B2ADAD"/>
      </a:accent5>
      <a:accent6>
        <a:srgbClr val="E5DADB"/>
      </a:accent6>
      <a:hlink>
        <a:srgbClr val="143E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2412</TotalTime>
  <Words>3092</Words>
  <PresentationFormat>On-screen Show (16:9)</PresentationFormat>
  <Paragraphs>374</Paragraphs>
  <Slides>37</Slides>
  <Notes>13</Notes>
  <HiddenSlides>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9" baseType="lpstr">
      <vt:lpstr>Wingdings</vt:lpstr>
      <vt:lpstr>Bebas Neue</vt:lpstr>
      <vt:lpstr>Merriweather Sans</vt:lpstr>
      <vt:lpstr>Lato</vt:lpstr>
      <vt:lpstr>Cambria Math</vt:lpstr>
      <vt:lpstr>Times New Roman</vt:lpstr>
      <vt:lpstr>Bitter</vt:lpstr>
      <vt:lpstr>Arial</vt:lpstr>
      <vt:lpstr>.VnTime</vt:lpstr>
      <vt:lpstr>Symbol</vt:lpstr>
      <vt:lpstr>Math Subject for Elementary -4th Grade: Practice Standards by Slidesgo</vt:lpstr>
      <vt:lpstr>Equation</vt:lpstr>
      <vt:lpstr>PowerPoint Presentation</vt:lpstr>
      <vt:lpstr>CHUYÊN ĐỀ   “BIỂU THỨC ĐẠI SỐ” </vt:lpstr>
      <vt:lpstr>MỤC ĐÍCH</vt:lpstr>
      <vt:lpstr>BIỂU THỨC ĐẠI SỐ</vt:lpstr>
      <vt:lpstr>BIỂU THỨC ĐẠI SỐ</vt:lpstr>
      <vt:lpstr>BIỂU THỨC ĐẠI SỐ</vt:lpstr>
      <vt:lpstr>BIỂU THỨC ĐẠI SỐ</vt:lpstr>
      <vt:lpstr>BIỂU THỨC ĐẠI SỐ</vt:lpstr>
      <vt:lpstr>BIỂU THỨC ĐẠI SỐ</vt:lpstr>
      <vt:lpstr>BIỂU THỨC ĐẠI SỐ</vt:lpstr>
      <vt:lpstr>BIỂU THỨC ĐẠI SỐ</vt:lpstr>
      <vt:lpstr>BIỂU THỨC ĐẠI SỐ</vt:lpstr>
      <vt:lpstr>BIỂU THỨC ĐẠI SỐ</vt:lpstr>
      <vt:lpstr>BIỂU THỨC ĐẠI SỐ</vt:lpstr>
      <vt:lpstr>BIỂU THỨC ĐẠI SỐ</vt:lpstr>
      <vt:lpstr>BIỂU THỨC ĐẠI SỐ</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VÍ DỤ MINH HỌA </vt:lpstr>
      <vt:lpstr>BIỂU THỨC ĐẠI SỐ</vt:lpstr>
      <vt:lpstr>Cảm ơn các thầy cô đã lắng nghe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2022-04-12T02:15:13Z</dcterms:modified>
</cp:coreProperties>
</file>