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01" r:id="rId2"/>
    <p:sldId id="500" r:id="rId3"/>
    <p:sldId id="495" r:id="rId4"/>
    <p:sldId id="502" r:id="rId5"/>
    <p:sldId id="503" r:id="rId6"/>
    <p:sldId id="504" r:id="rId7"/>
    <p:sldId id="505" r:id="rId8"/>
    <p:sldId id="506" r:id="rId9"/>
    <p:sldId id="507" r:id="rId10"/>
    <p:sldId id="261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5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63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05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7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2.svg"/><Relationship Id="rId7" Type="http://schemas.openxmlformats.org/officeDocument/2006/relationships/image" Target="../media/image20.svg"/><Relationship Id="rId12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svg"/><Relationship Id="rId14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34.svg"/><Relationship Id="rId9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svg"/><Relationship Id="rId7" Type="http://schemas.openxmlformats.org/officeDocument/2006/relationships/image" Target="../media/image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71501" y="1279288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494178" y="216520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06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3333FF"/>
                </a:solidFill>
                <a:latin typeface="More Sugar"/>
              </a:rPr>
              <a:t>BÀI 1: VEC T</a:t>
            </a:r>
            <a:r>
              <a:rPr lang="vi-VN" sz="48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4800" b="1" dirty="0">
                <a:solidFill>
                  <a:srgbClr val="3333FF"/>
                </a:solidFill>
                <a:latin typeface="More Sugar"/>
              </a:rPr>
              <a:t> VÀ CÁC PHÉP TOÁN VECT</a:t>
            </a:r>
            <a:r>
              <a:rPr lang="vi-VN" sz="48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4800" b="1" dirty="0">
                <a:solidFill>
                  <a:srgbClr val="3333FF"/>
                </a:solidFill>
                <a:latin typeface="More Sugar"/>
              </a:rPr>
              <a:t> TRONG KHÔNG GIAN (</a:t>
            </a:r>
            <a:r>
              <a:rPr lang="en-US" sz="4800" b="1">
                <a:solidFill>
                  <a:srgbClr val="3333FF"/>
                </a:solidFill>
                <a:latin typeface="More Sugar"/>
              </a:rPr>
              <a:t>TIẾT 6)</a:t>
            </a:r>
            <a:endParaRPr lang="en-US" sz="4800" b="1" dirty="0">
              <a:solidFill>
                <a:srgbClr val="3333FF"/>
              </a:solidFill>
              <a:latin typeface="More Sugar"/>
            </a:endParaRP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25605" y="4536634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3F00EBC7-90F8-4A8A-B956-54B28D24AC80}"/>
              </a:ext>
            </a:extLst>
          </p:cNvPr>
          <p:cNvSpPr/>
          <p:nvPr/>
        </p:nvSpPr>
        <p:spPr>
          <a:xfrm>
            <a:off x="10000925" y="238587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055525E3-9C62-4F21-BCA1-82E2BEC76049}"/>
              </a:ext>
            </a:extLst>
          </p:cNvPr>
          <p:cNvSpPr/>
          <p:nvPr/>
        </p:nvSpPr>
        <p:spPr>
          <a:xfrm rot="813216">
            <a:off x="9972590" y="312988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4D8DD43F-CDB4-4431-AF4E-4A220F3858F2}"/>
              </a:ext>
            </a:extLst>
          </p:cNvPr>
          <p:cNvSpPr/>
          <p:nvPr/>
        </p:nvSpPr>
        <p:spPr>
          <a:xfrm rot="-1135901">
            <a:off x="4159908" y="121378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CED7C9AA-EEF7-4BAB-B672-815B321361D2}"/>
              </a:ext>
            </a:extLst>
          </p:cNvPr>
          <p:cNvSpPr/>
          <p:nvPr/>
        </p:nvSpPr>
        <p:spPr>
          <a:xfrm rot="813216">
            <a:off x="4640083" y="142445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CE142C6-19B1-47EC-B59E-7F77DBEBEB0C}"/>
              </a:ext>
            </a:extLst>
          </p:cNvPr>
          <p:cNvSpPr/>
          <p:nvPr/>
        </p:nvSpPr>
        <p:spPr>
          <a:xfrm rot="-1135901">
            <a:off x="6986073" y="477188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C5E6CE88-6206-477C-BEEE-E6C2FAAD8708}"/>
              </a:ext>
            </a:extLst>
          </p:cNvPr>
          <p:cNvSpPr/>
          <p:nvPr/>
        </p:nvSpPr>
        <p:spPr>
          <a:xfrm rot="813216">
            <a:off x="7466248" y="498256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2E6CA7D-1A42-417E-6CAD-4BBFC4BF470A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A6AFEF6-5904-45DD-AEAA-4D779B5032B3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D4C9F7B0-D6AA-4340-970A-1D3B7EBA9E5F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76" name="Freeform 4">
                <a:extLst>
                  <a:ext uri="{FF2B5EF4-FFF2-40B4-BE49-F238E27FC236}">
                    <a16:creationId xmlns:a16="http://schemas.microsoft.com/office/drawing/2014/main" id="{1C2F7B30-44EB-4945-A999-E1B30098E8B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E3A0DD79-6484-41BB-A7E6-187449C221FF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63" name="Group 9">
              <a:extLst>
                <a:ext uri="{FF2B5EF4-FFF2-40B4-BE49-F238E27FC236}">
                  <a16:creationId xmlns:a16="http://schemas.microsoft.com/office/drawing/2014/main" id="{C473D671-EF0B-4BFA-B8F0-BB009E6DA0F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A73873EB-CA2D-4EF2-B3B6-4A5820946B6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4EC57E49-BB74-4FE0-8121-9DAE417A373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64" name="AutoShape 21">
              <a:extLst>
                <a:ext uri="{FF2B5EF4-FFF2-40B4-BE49-F238E27FC236}">
                  <a16:creationId xmlns:a16="http://schemas.microsoft.com/office/drawing/2014/main" id="{906ABEE7-3122-47C5-902B-018CC97A0BED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5" name="Group 23">
              <a:extLst>
                <a:ext uri="{FF2B5EF4-FFF2-40B4-BE49-F238E27FC236}">
                  <a16:creationId xmlns:a16="http://schemas.microsoft.com/office/drawing/2014/main" id="{4705E686-277D-4F90-8836-1F04620F83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CE5DA9C8-9FBF-4523-953C-BC46CBB2D8E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CE7812BD-176D-4D51-91F1-6383E6977D7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66" name="Group 29">
              <a:extLst>
                <a:ext uri="{FF2B5EF4-FFF2-40B4-BE49-F238E27FC236}">
                  <a16:creationId xmlns:a16="http://schemas.microsoft.com/office/drawing/2014/main" id="{CCB3017E-BD3A-47E7-A3A9-79FA8A0476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337FA665-58D4-4A5C-BFC4-5722E864C6EB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AA238333-0D95-4A8E-9A8F-EAE35374A31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67" name="Group 35">
              <a:extLst>
                <a:ext uri="{FF2B5EF4-FFF2-40B4-BE49-F238E27FC236}">
                  <a16:creationId xmlns:a16="http://schemas.microsoft.com/office/drawing/2014/main" id="{ED5A3ED0-F49C-4B33-B308-D590EE0695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392F07A6-47A9-4D86-BBC2-C7094A33CA71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FF77BBCE-0D82-4654-B122-59BDB1BF1BCC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78" name="Folded Corner 39">
            <a:extLst>
              <a:ext uri="{FF2B5EF4-FFF2-40B4-BE49-F238E27FC236}">
                <a16:creationId xmlns:a16="http://schemas.microsoft.com/office/drawing/2014/main" id="{47D53667-66CF-4243-BD79-89F1F5AB1E7C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860F2B3A-2BEB-4364-9074-A4FE6B057B83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9600" b="1" dirty="0"/>
              <a:t>a) </a:t>
            </a:r>
            <a:r>
              <a:rPr lang="en-US" sz="9600" b="1" dirty="0" err="1"/>
              <a:t>Góc</a:t>
            </a:r>
            <a:r>
              <a:rPr lang="en-US" sz="9600" b="1" dirty="0"/>
              <a:t> </a:t>
            </a:r>
            <a:r>
              <a:rPr lang="en-US" sz="9600" b="1" dirty="0" err="1"/>
              <a:t>giửa</a:t>
            </a:r>
            <a:r>
              <a:rPr lang="en-US" sz="9600" b="1" dirty="0"/>
              <a:t> </a:t>
            </a:r>
            <a:r>
              <a:rPr lang="en-US" sz="9600" b="1" dirty="0" err="1"/>
              <a:t>hai</a:t>
            </a:r>
            <a:r>
              <a:rPr lang="en-US" sz="9600" b="1" dirty="0"/>
              <a:t> </a:t>
            </a:r>
            <a:r>
              <a:rPr lang="en-US" sz="9600" b="1" dirty="0" err="1"/>
              <a:t>vectơ</a:t>
            </a:r>
            <a:r>
              <a:rPr lang="en-US" sz="9600" b="1" dirty="0"/>
              <a:t> </a:t>
            </a:r>
            <a:r>
              <a:rPr lang="en-US" sz="9600" b="1" dirty="0" err="1"/>
              <a:t>trong</a:t>
            </a:r>
            <a:r>
              <a:rPr lang="en-US" sz="9600" b="1" dirty="0"/>
              <a:t> </a:t>
            </a:r>
            <a:r>
              <a:rPr lang="en-US" sz="9600" b="1" dirty="0" err="1"/>
              <a:t>không</a:t>
            </a:r>
            <a:r>
              <a:rPr lang="en-US" sz="9600" b="1" dirty="0"/>
              <a:t> </a:t>
            </a:r>
            <a:r>
              <a:rPr lang="en-US" sz="9600" b="1" dirty="0" err="1"/>
              <a:t>gian</a:t>
            </a:r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C6B6FF4D-49A8-43A6-9597-49477F315F52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/>
              <a:t>TÍCH VÔ HƯỚNG CỦA HAI VECTƠ.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5739" y="275505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878" y="949719"/>
                <a:ext cx="11430000" cy="557425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Nhắc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nghĩa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phắng</a:t>
                </a:r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en-US" sz="2000" dirty="0"/>
                  <a:t>b) 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thế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nghĩa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gian</a:t>
                </a:r>
                <a:r>
                  <a:rPr lang="en-US" sz="20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Lời </a:t>
                </a:r>
                <a:r>
                  <a:rPr lang="en-US" sz="2000" b="1" dirty="0" err="1"/>
                  <a:t>giải</a:t>
                </a:r>
                <a:r>
                  <a:rPr lang="en-US" sz="2000" b="1" dirty="0"/>
                  <a:t> 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Cho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điếm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bất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kì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en-US" sz="2000" dirty="0" err="1"/>
                  <a:t>Kí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78" y="949719"/>
                <a:ext cx="11430000" cy="5574254"/>
              </a:xfrm>
              <a:prstGeom prst="rect">
                <a:avLst/>
              </a:prstGeom>
              <a:blipFill>
                <a:blip r:embed="rId11"/>
                <a:stretch>
                  <a:fillRect l="-16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Hoạt động khám phá 6 trang 48 Toán 12 Tập 1 Chân trời sáng tạo | Giải Toán 12">
            <a:extLst>
              <a:ext uri="{FF2B5EF4-FFF2-40B4-BE49-F238E27FC236}">
                <a16:creationId xmlns:a16="http://schemas.microsoft.com/office/drawing/2014/main" id="{E2A4131F-72FB-48FD-8F57-50D0DAF6B5A5}"/>
              </a:ext>
            </a:extLst>
          </p:cNvPr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56" y="3720205"/>
            <a:ext cx="4884687" cy="2637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5739" y="275505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878" y="949719"/>
                <a:ext cx="11430000" cy="557425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Lời </a:t>
                </a:r>
                <a:r>
                  <a:rPr lang="en-US" sz="2000" b="1" dirty="0" err="1"/>
                  <a:t>giải</a:t>
                </a:r>
                <a:r>
                  <a:rPr lang="en-US" sz="2000" b="1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đều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Lấy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bất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kì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gọi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Khi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gọi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giữa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78" y="949719"/>
                <a:ext cx="11430000" cy="5574254"/>
              </a:xfrm>
              <a:prstGeom prst="rect">
                <a:avLst/>
              </a:prstGeom>
              <a:blipFill>
                <a:blip r:embed="rId11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oạt động khám phá 6 trang 48 Toán 12 Tập 1 Chân trời sáng tạo | Giải Toán 12">
            <a:extLst>
              <a:ext uri="{FF2B5EF4-FFF2-40B4-BE49-F238E27FC236}">
                <a16:creationId xmlns:a16="http://schemas.microsoft.com/office/drawing/2014/main" id="{C52BD1CA-B85B-4676-8886-86AE3365ABF1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51" y="3123029"/>
            <a:ext cx="3767944" cy="3053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3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,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kì</a:t>
                </a:r>
                <a:r>
                  <a:rPr lang="en-US" dirty="0"/>
                  <a:t>,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sao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, ta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2"/>
                <a:stretch>
                  <a:fillRect l="-1306" r="-253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1">
            <a:extLst>
              <a:ext uri="{FF2B5EF4-FFF2-40B4-BE49-F238E27FC236}">
                <a16:creationId xmlns:a16="http://schemas.microsoft.com/office/drawing/2014/main" id="{5345D6D7-E45E-4829-8779-9EE6A4AE4881}"/>
              </a:ext>
            </a:extLst>
          </p:cNvPr>
          <p:cNvSpPr/>
          <p:nvPr/>
        </p:nvSpPr>
        <p:spPr>
          <a:xfrm rot="553163">
            <a:off x="10934486" y="5425192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8072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≤(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)≤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nói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vuông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kí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67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3426FF59-A4A1-4C81-9463-3C7E8E8E19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F532A3-0715-49C9-AFD6-DD04A61A14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3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9: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suy</a:t>
                </a:r>
                <a:r>
                  <a:rPr lang="en-US" dirty="0"/>
                  <a:t> ra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suy</a:t>
                </a:r>
                <a:r>
                  <a:rPr lang="en-US" dirty="0"/>
                  <a:t> ra: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62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318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1"/>
            <a:ext cx="4902816" cy="832511"/>
            <a:chOff x="3307257" y="1111484"/>
            <a:chExt cx="3502976" cy="1008105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566165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07257" y="1111484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 7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5"/>
                <a:ext cx="11637062" cy="572698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phương</a:t>
                </a:r>
                <a:r>
                  <a:rPr lang="en-US" sz="2400" dirty="0"/>
                  <a:t> ABCD. A'B'C'D'.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5"/>
                <a:ext cx="11637062" cy="5726980"/>
              </a:xfrm>
              <a:prstGeom prst="rect">
                <a:avLst/>
              </a:prstGeom>
              <a:blipFill>
                <a:blip r:embed="rId7"/>
                <a:stretch>
                  <a:fillRect l="-3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hực hành 7 trang 49 Toán 12 Tập 1 Chân trời sáng tạo | Giải Toán 12">
            <a:extLst>
              <a:ext uri="{FF2B5EF4-FFF2-40B4-BE49-F238E27FC236}">
                <a16:creationId xmlns:a16="http://schemas.microsoft.com/office/drawing/2014/main" id="{B1673F13-65B5-48BC-BC5E-F67A3229B1CA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81" y="2518118"/>
            <a:ext cx="4006435" cy="389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546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1"/>
            <a:ext cx="4902816" cy="832511"/>
            <a:chOff x="3307257" y="1111484"/>
            <a:chExt cx="3502976" cy="1008105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566165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07257" y="1111484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 7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5"/>
                <a:ext cx="11637062" cy="572698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b="1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hành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/>
                  <a:t> (Vi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).</a:t>
                </a:r>
                <a:br>
                  <a:rPr lang="en-US" dirty="0"/>
                </a:br>
                <a:r>
                  <a:rPr lang="en-US" dirty="0" err="1"/>
                  <a:t>Vì</a:t>
                </a:r>
                <a:r>
                  <a:rPr lang="en-US" dirty="0"/>
                  <a:t> AA'B'B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br>
                  <a:rPr lang="en-US" dirty="0"/>
                </a:br>
                <a:r>
                  <a:rPr lang="en-US" dirty="0"/>
                  <a:t>(V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/>
                  <a:t> ').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5"/>
                <a:ext cx="11637062" cy="5726980"/>
              </a:xfrm>
              <a:prstGeom prst="rect">
                <a:avLst/>
              </a:prstGeom>
              <a:blipFill>
                <a:blip r:embed="rId7"/>
                <a:stretch>
                  <a:fillRect l="-41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632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575</Words>
  <Application>Microsoft Office PowerPoint</Application>
  <PresentationFormat>Widescreen</PresentationFormat>
  <Paragraphs>86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2024-11-18T01:44:28Z</dcterms:modified>
</cp:coreProperties>
</file>