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5" r:id="rId2"/>
  </p:sldMasterIdLst>
  <p:notesMasterIdLst>
    <p:notesMasterId r:id="rId15"/>
  </p:notesMasterIdLst>
  <p:sldIdLst>
    <p:sldId id="257" r:id="rId3"/>
    <p:sldId id="292" r:id="rId4"/>
    <p:sldId id="266" r:id="rId5"/>
    <p:sldId id="298" r:id="rId6"/>
    <p:sldId id="293" r:id="rId7"/>
    <p:sldId id="294" r:id="rId8"/>
    <p:sldId id="295" r:id="rId9"/>
    <p:sldId id="286" r:id="rId10"/>
    <p:sldId id="296" r:id="rId11"/>
    <p:sldId id="297" r:id="rId12"/>
    <p:sldId id="283" r:id="rId13"/>
    <p:sldId id="285"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3399"/>
    <a:srgbClr val="006600"/>
    <a:srgbClr val="FF0066"/>
    <a:srgbClr val="5B05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16" y="-7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B9FC04-D309-43BE-83DF-09004E39676E}" type="datetimeFigureOut">
              <a:rPr lang="en-US" smtClean="0"/>
              <a:t>03/09/2020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6346DF-BAB2-45AB-91F5-C0C462BD9AD0}" type="slidenum">
              <a:rPr lang="en-US" smtClean="0"/>
              <a:t>‹#›</a:t>
            </a:fld>
            <a:endParaRPr lang="en-US"/>
          </a:p>
        </p:txBody>
      </p:sp>
    </p:spTree>
    <p:extLst>
      <p:ext uri="{BB962C8B-B14F-4D97-AF65-F5344CB8AC3E}">
        <p14:creationId xmlns:p14="http://schemas.microsoft.com/office/powerpoint/2010/main" val="40464589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6346DF-BAB2-45AB-91F5-C0C462BD9AD0}"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30788276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6346DF-BAB2-45AB-91F5-C0C462BD9AD0}"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3078827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2"/>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8E3B5DC-9520-4629-924D-E3C04C888945}" type="datetimeFigureOut">
              <a:rPr lang="en-US" smtClean="0"/>
              <a:t>03/09/2020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78CBE3-0B44-491F-887D-8CB18AD4FB34}" type="slidenum">
              <a:rPr lang="en-US" smtClean="0"/>
              <a:t>‹#›</a:t>
            </a:fld>
            <a:endParaRPr lang="en-US"/>
          </a:p>
        </p:txBody>
      </p:sp>
    </p:spTree>
    <p:extLst>
      <p:ext uri="{BB962C8B-B14F-4D97-AF65-F5344CB8AC3E}">
        <p14:creationId xmlns:p14="http://schemas.microsoft.com/office/powerpoint/2010/main" val="776043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E3B5DC-9520-4629-924D-E3C04C888945}" type="datetimeFigureOut">
              <a:rPr lang="en-US" smtClean="0"/>
              <a:t>03/09/2020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78CBE3-0B44-491F-887D-8CB18AD4FB34}" type="slidenum">
              <a:rPr lang="en-US" smtClean="0"/>
              <a:t>‹#›</a:t>
            </a:fld>
            <a:endParaRPr lang="en-US"/>
          </a:p>
        </p:txBody>
      </p:sp>
    </p:spTree>
    <p:extLst>
      <p:ext uri="{BB962C8B-B14F-4D97-AF65-F5344CB8AC3E}">
        <p14:creationId xmlns:p14="http://schemas.microsoft.com/office/powerpoint/2010/main" val="2658765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3"/>
            <a:ext cx="2057400" cy="32908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4783"/>
            <a:ext cx="6019800"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E3B5DC-9520-4629-924D-E3C04C888945}" type="datetimeFigureOut">
              <a:rPr lang="en-US" smtClean="0"/>
              <a:t>03/09/2020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78CBE3-0B44-491F-887D-8CB18AD4FB34}" type="slidenum">
              <a:rPr lang="en-US" smtClean="0"/>
              <a:t>‹#›</a:t>
            </a:fld>
            <a:endParaRPr lang="en-US"/>
          </a:p>
        </p:txBody>
      </p:sp>
    </p:spTree>
    <p:extLst>
      <p:ext uri="{BB962C8B-B14F-4D97-AF65-F5344CB8AC3E}">
        <p14:creationId xmlns:p14="http://schemas.microsoft.com/office/powerpoint/2010/main" val="10557889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68D8664-092E-41A3-AE1F-76FBA70E22E1}" type="datetimeFigureOut">
              <a:rPr lang="en-US">
                <a:solidFill>
                  <a:prstClr val="black">
                    <a:tint val="75000"/>
                  </a:prstClr>
                </a:solidFill>
              </a:rPr>
              <a:pPr>
                <a:defRPr/>
              </a:pPr>
              <a:t>03/09/2020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E452500-6065-49EF-8C52-436AD3DB9D0D}"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8053420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514B917-5E16-4C1B-8CCA-48D1CE90F078}" type="datetimeFigureOut">
              <a:rPr lang="en-US">
                <a:solidFill>
                  <a:prstClr val="black">
                    <a:tint val="75000"/>
                  </a:prstClr>
                </a:solidFill>
              </a:rPr>
              <a:pPr>
                <a:defRPr/>
              </a:pPr>
              <a:t>03/09/2020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919CD2C4-B4AD-4D9B-B724-E91AD1D167D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9665280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1035EE2-96CD-4E99-97E1-3963C3E07520}" type="datetimeFigureOut">
              <a:rPr lang="en-US">
                <a:solidFill>
                  <a:prstClr val="black">
                    <a:tint val="75000"/>
                  </a:prstClr>
                </a:solidFill>
              </a:rPr>
              <a:pPr>
                <a:defRPr/>
              </a:pPr>
              <a:t>03/09/2020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724780E1-2B8A-4525-88FD-055B28E97A2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8355803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0CAA9D0-0C62-4141-8270-556A8A17AE04}" type="datetimeFigureOut">
              <a:rPr lang="en-US">
                <a:solidFill>
                  <a:prstClr val="black">
                    <a:tint val="75000"/>
                  </a:prstClr>
                </a:solidFill>
              </a:rPr>
              <a:pPr>
                <a:defRPr/>
              </a:pPr>
              <a:t>03/09/2020</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20D0A4AB-1716-4CEB-907D-70B903B7F55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5474200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FF84F44-09A0-4FE7-9D1C-D7B27525752B}" type="datetimeFigureOut">
              <a:rPr lang="en-US">
                <a:solidFill>
                  <a:prstClr val="black">
                    <a:tint val="75000"/>
                  </a:prstClr>
                </a:solidFill>
              </a:rPr>
              <a:pPr>
                <a:defRPr/>
              </a:pPr>
              <a:t>03/09/2020</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49B5EFA0-5837-4A08-BD1D-D0BD0C1D11A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5496798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851F7F59-F0EA-4C32-82A7-BD3703E06304}" type="datetimeFigureOut">
              <a:rPr lang="en-US">
                <a:solidFill>
                  <a:prstClr val="black">
                    <a:tint val="75000"/>
                  </a:prstClr>
                </a:solidFill>
              </a:rPr>
              <a:pPr>
                <a:defRPr/>
              </a:pPr>
              <a:t>03/09/2020</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14D3AF93-B82D-47C4-A0DA-AC74CB692E1D}"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9815655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9DA9711-491F-4B09-9C18-FFD86D9C282D}" type="datetimeFigureOut">
              <a:rPr lang="en-US">
                <a:solidFill>
                  <a:prstClr val="black">
                    <a:tint val="75000"/>
                  </a:prstClr>
                </a:solidFill>
              </a:rPr>
              <a:pPr>
                <a:defRPr/>
              </a:pPr>
              <a:t>03/09/2020</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7576AFED-F8A1-4764-906D-11CCEE79E2AD}"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6607396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D17CAC5-809A-4D0C-A55C-BA5EFDA51864}" type="datetimeFigureOut">
              <a:rPr lang="en-US">
                <a:solidFill>
                  <a:prstClr val="black">
                    <a:tint val="75000"/>
                  </a:prstClr>
                </a:solidFill>
              </a:rPr>
              <a:pPr>
                <a:defRPr/>
              </a:pPr>
              <a:t>03/09/2020</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5B26F7A0-743D-46EC-8CAB-FC28C6A26EF6}"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851463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E3B5DC-9520-4629-924D-E3C04C888945}" type="datetimeFigureOut">
              <a:rPr lang="en-US" smtClean="0"/>
              <a:t>03/09/2020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78CBE3-0B44-491F-887D-8CB18AD4FB34}" type="slidenum">
              <a:rPr lang="en-US" smtClean="0"/>
              <a:t>‹#›</a:t>
            </a:fld>
            <a:endParaRPr lang="en-US"/>
          </a:p>
        </p:txBody>
      </p:sp>
    </p:spTree>
    <p:extLst>
      <p:ext uri="{BB962C8B-B14F-4D97-AF65-F5344CB8AC3E}">
        <p14:creationId xmlns:p14="http://schemas.microsoft.com/office/powerpoint/2010/main" val="29344583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229A3B7-741A-44F8-9022-F67A88666224}" type="datetimeFigureOut">
              <a:rPr lang="en-US">
                <a:solidFill>
                  <a:prstClr val="black">
                    <a:tint val="75000"/>
                  </a:prstClr>
                </a:solidFill>
              </a:rPr>
              <a:pPr>
                <a:defRPr/>
              </a:pPr>
              <a:t>03/09/2020</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D401D45F-9D04-472B-A30A-E36AC6CB105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5666297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D1A6972-2803-4A05-A9ED-351FB8849916}" type="datetimeFigureOut">
              <a:rPr lang="en-US">
                <a:solidFill>
                  <a:prstClr val="black">
                    <a:tint val="75000"/>
                  </a:prstClr>
                </a:solidFill>
              </a:rPr>
              <a:pPr>
                <a:defRPr/>
              </a:pPr>
              <a:t>03/09/2020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0ED3012-7210-4DA8-BD1E-B1D4EEBAC82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9748650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C25EE3C-F8A3-4276-B723-9324D39B95C8}" type="datetimeFigureOut">
              <a:rPr lang="en-US">
                <a:solidFill>
                  <a:prstClr val="black">
                    <a:tint val="75000"/>
                  </a:prstClr>
                </a:solidFill>
              </a:rPr>
              <a:pPr>
                <a:defRPr/>
              </a:pPr>
              <a:t>03/09/2020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19829272-1C18-4360-B001-E295A5844D4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86266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E3B5DC-9520-4629-924D-E3C04C888945}" type="datetimeFigureOut">
              <a:rPr lang="en-US" smtClean="0"/>
              <a:t>03/09/2020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78CBE3-0B44-491F-887D-8CB18AD4FB34}" type="slidenum">
              <a:rPr lang="en-US" smtClean="0"/>
              <a:t>‹#›</a:t>
            </a:fld>
            <a:endParaRPr lang="en-US"/>
          </a:p>
        </p:txBody>
      </p:sp>
    </p:spTree>
    <p:extLst>
      <p:ext uri="{BB962C8B-B14F-4D97-AF65-F5344CB8AC3E}">
        <p14:creationId xmlns:p14="http://schemas.microsoft.com/office/powerpoint/2010/main" val="3998218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00115"/>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00115"/>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8E3B5DC-9520-4629-924D-E3C04C888945}" type="datetimeFigureOut">
              <a:rPr lang="en-US" smtClean="0"/>
              <a:t>03/09/2020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78CBE3-0B44-491F-887D-8CB18AD4FB34}" type="slidenum">
              <a:rPr lang="en-US" smtClean="0"/>
              <a:t>‹#›</a:t>
            </a:fld>
            <a:endParaRPr lang="en-US"/>
          </a:p>
        </p:txBody>
      </p:sp>
    </p:spTree>
    <p:extLst>
      <p:ext uri="{BB962C8B-B14F-4D97-AF65-F5344CB8AC3E}">
        <p14:creationId xmlns:p14="http://schemas.microsoft.com/office/powerpoint/2010/main" val="3422049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2"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2"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8E3B5DC-9520-4629-924D-E3C04C888945}" type="datetimeFigureOut">
              <a:rPr lang="en-US" smtClean="0"/>
              <a:t>03/09/2020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78CBE3-0B44-491F-887D-8CB18AD4FB34}" type="slidenum">
              <a:rPr lang="en-US" smtClean="0"/>
              <a:t>‹#›</a:t>
            </a:fld>
            <a:endParaRPr lang="en-US"/>
          </a:p>
        </p:txBody>
      </p:sp>
    </p:spTree>
    <p:extLst>
      <p:ext uri="{BB962C8B-B14F-4D97-AF65-F5344CB8AC3E}">
        <p14:creationId xmlns:p14="http://schemas.microsoft.com/office/powerpoint/2010/main" val="1419831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8E3B5DC-9520-4629-924D-E3C04C888945}" type="datetimeFigureOut">
              <a:rPr lang="en-US" smtClean="0"/>
              <a:t>03/09/2020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78CBE3-0B44-491F-887D-8CB18AD4FB34}" type="slidenum">
              <a:rPr lang="en-US" smtClean="0"/>
              <a:t>‹#›</a:t>
            </a:fld>
            <a:endParaRPr lang="en-US"/>
          </a:p>
        </p:txBody>
      </p:sp>
    </p:spTree>
    <p:extLst>
      <p:ext uri="{BB962C8B-B14F-4D97-AF65-F5344CB8AC3E}">
        <p14:creationId xmlns:p14="http://schemas.microsoft.com/office/powerpoint/2010/main" val="4233330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E3B5DC-9520-4629-924D-E3C04C888945}" type="datetimeFigureOut">
              <a:rPr lang="en-US" smtClean="0"/>
              <a:t>03/09/2020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78CBE3-0B44-491F-887D-8CB18AD4FB34}" type="slidenum">
              <a:rPr lang="en-US" smtClean="0"/>
              <a:t>‹#›</a:t>
            </a:fld>
            <a:endParaRPr lang="en-US"/>
          </a:p>
        </p:txBody>
      </p:sp>
    </p:spTree>
    <p:extLst>
      <p:ext uri="{BB962C8B-B14F-4D97-AF65-F5344CB8AC3E}">
        <p14:creationId xmlns:p14="http://schemas.microsoft.com/office/powerpoint/2010/main" val="66826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7"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91"/>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7"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E3B5DC-9520-4629-924D-E3C04C888945}" type="datetimeFigureOut">
              <a:rPr lang="en-US" smtClean="0"/>
              <a:t>03/09/2020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78CBE3-0B44-491F-887D-8CB18AD4FB34}" type="slidenum">
              <a:rPr lang="en-US" smtClean="0"/>
              <a:t>‹#›</a:t>
            </a:fld>
            <a:endParaRPr lang="en-US"/>
          </a:p>
        </p:txBody>
      </p:sp>
    </p:spTree>
    <p:extLst>
      <p:ext uri="{BB962C8B-B14F-4D97-AF65-F5344CB8AC3E}">
        <p14:creationId xmlns:p14="http://schemas.microsoft.com/office/powerpoint/2010/main" val="556659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6"/>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E3B5DC-9520-4629-924D-E3C04C888945}" type="datetimeFigureOut">
              <a:rPr lang="en-US" smtClean="0"/>
              <a:t>03/09/2020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78CBE3-0B44-491F-887D-8CB18AD4FB34}" type="slidenum">
              <a:rPr lang="en-US" smtClean="0"/>
              <a:t>‹#›</a:t>
            </a:fld>
            <a:endParaRPr lang="en-US"/>
          </a:p>
        </p:txBody>
      </p:sp>
    </p:spTree>
    <p:extLst>
      <p:ext uri="{BB962C8B-B14F-4D97-AF65-F5344CB8AC3E}">
        <p14:creationId xmlns:p14="http://schemas.microsoft.com/office/powerpoint/2010/main" val="7714792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48E3B5DC-9520-4629-924D-E3C04C888945}" type="datetimeFigureOut">
              <a:rPr lang="en-US" smtClean="0"/>
              <a:t>03/09/2020</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778CBE3-0B44-491F-887D-8CB18AD4FB34}" type="slidenum">
              <a:rPr lang="en-US" smtClean="0"/>
              <a:t>‹#›</a:t>
            </a:fld>
            <a:endParaRPr lang="en-US"/>
          </a:p>
        </p:txBody>
      </p:sp>
    </p:spTree>
    <p:extLst>
      <p:ext uri="{BB962C8B-B14F-4D97-AF65-F5344CB8AC3E}">
        <p14:creationId xmlns:p14="http://schemas.microsoft.com/office/powerpoint/2010/main" val="231623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05979"/>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200151"/>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F5F776E3-4614-42E1-8D82-A326263089C5}" type="datetimeFigureOut">
              <a:rPr lang="en-US">
                <a:solidFill>
                  <a:prstClr val="black">
                    <a:tint val="75000"/>
                  </a:prstClr>
                </a:solidFill>
              </a:rPr>
              <a:pPr>
                <a:defRPr/>
              </a:pPr>
              <a:t>03/09/2020</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C2CC3FA4-E84D-4CCC-803E-605AA274A6D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42326879"/>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7.JPG"/></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ADMIN\Desktop\trang 12- 27\tr2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p:cNvSpPr>
            <a:spLocks noGrp="1"/>
          </p:cNvSpPr>
          <p:nvPr>
            <p:ph type="title"/>
          </p:nvPr>
        </p:nvSpPr>
        <p:spPr>
          <a:xfrm>
            <a:off x="-9525" y="-95250"/>
            <a:ext cx="5069542" cy="857250"/>
          </a:xfrm>
        </p:spPr>
        <p:txBody>
          <a:bodyPr>
            <a:normAutofit fontScale="90000"/>
          </a:bodyPr>
          <a:lstStyle/>
          <a:p>
            <a:r>
              <a:rPr lang="en-US" sz="3200" b="1" dirty="0" err="1" smtClean="0">
                <a:solidFill>
                  <a:srgbClr val="FF0000"/>
                </a:solidFill>
                <a:latin typeface="Times New Roman" pitchFamily="18" charset="0"/>
                <a:cs typeface="Times New Roman" pitchFamily="18" charset="0"/>
              </a:rPr>
              <a:t>Chủ</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đề</a:t>
            </a:r>
            <a:r>
              <a:rPr lang="en-US" sz="3200" b="1" dirty="0" smtClean="0">
                <a:solidFill>
                  <a:srgbClr val="FF0000"/>
                </a:solidFill>
                <a:latin typeface="Times New Roman" pitchFamily="18" charset="0"/>
                <a:cs typeface="Times New Roman" pitchFamily="18" charset="0"/>
              </a:rPr>
              <a:t> 3: THẦY CÔ CỦA EM</a:t>
            </a:r>
            <a:endParaRPr lang="en-US" sz="3200" b="1" dirty="0">
              <a:solidFill>
                <a:srgbClr val="FF0000"/>
              </a:solidFill>
              <a:latin typeface="Times New Roman" pitchFamily="18" charset="0"/>
              <a:cs typeface="Times New Roman" pitchFamily="18" charset="0"/>
            </a:endParaRPr>
          </a:p>
        </p:txBody>
      </p:sp>
      <p:sp>
        <p:nvSpPr>
          <p:cNvPr id="7" name="Title 1"/>
          <p:cNvSpPr txBox="1">
            <a:spLocks/>
          </p:cNvSpPr>
          <p:nvPr/>
        </p:nvSpPr>
        <p:spPr>
          <a:xfrm>
            <a:off x="6410331" y="57150"/>
            <a:ext cx="2428875" cy="1524000"/>
          </a:xfrm>
          <a:prstGeom prst="rect">
            <a:avLst/>
          </a:prstGeom>
          <a:ln>
            <a:solidFill>
              <a:schemeClr val="tx2">
                <a:lumMod val="60000"/>
                <a:lumOff val="40000"/>
              </a:schemeClr>
            </a:solid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85750" indent="-285750" algn="l">
              <a:buFont typeface="Arial" pitchFamily="34" charset="0"/>
              <a:buChar char="•"/>
            </a:pPr>
            <a:r>
              <a:rPr lang="en-US" sz="2000" dirty="0" err="1" smtClean="0">
                <a:latin typeface="Times New Roman" pitchFamily="18" charset="0"/>
                <a:cs typeface="Times New Roman" pitchFamily="18" charset="0"/>
              </a:rPr>
              <a:t>Thầy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endParaRPr lang="en-US" sz="2000" dirty="0" smtClean="0">
              <a:latin typeface="Times New Roman" pitchFamily="18" charset="0"/>
              <a:cs typeface="Times New Roman" pitchFamily="18" charset="0"/>
            </a:endParaRPr>
          </a:p>
          <a:p>
            <a:pPr marL="285750" indent="-285750" algn="l">
              <a:buFont typeface="Arial" pitchFamily="34" charset="0"/>
              <a:buChar char="•"/>
            </a:pPr>
            <a:r>
              <a:rPr lang="en-US" sz="2000" dirty="0" err="1" smtClean="0">
                <a:latin typeface="Times New Roman" pitchFamily="18" charset="0"/>
                <a:cs typeface="Times New Roman" pitchFamily="18" charset="0"/>
              </a:rPr>
              <a:t>Lớp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đẹp</a:t>
            </a:r>
            <a:endParaRPr lang="en-US" sz="2000" dirty="0" smtClean="0">
              <a:latin typeface="Times New Roman" pitchFamily="18" charset="0"/>
              <a:cs typeface="Times New Roman" pitchFamily="18" charset="0"/>
            </a:endParaRPr>
          </a:p>
          <a:p>
            <a:pPr marL="285750" indent="-285750" algn="l">
              <a:buFont typeface="Arial" pitchFamily="34" charset="0"/>
              <a:buChar char="•"/>
            </a:pPr>
            <a:r>
              <a:rPr lang="en-US" sz="2000" dirty="0" err="1" smtClean="0">
                <a:latin typeface="Times New Roman" pitchFamily="18" charset="0"/>
                <a:cs typeface="Times New Roman" pitchFamily="18" charset="0"/>
              </a:rPr>
              <a:t>Giờ</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giờ</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chơi</a:t>
            </a:r>
            <a:endParaRPr lang="en-US" sz="2000" dirty="0" smtClean="0">
              <a:latin typeface="Times New Roman" pitchFamily="18" charset="0"/>
              <a:cs typeface="Times New Roman" pitchFamily="18" charset="0"/>
            </a:endParaRPr>
          </a:p>
          <a:p>
            <a:pPr marL="285750" indent="-285750" algn="l">
              <a:buFont typeface="Arial" pitchFamily="34" charset="0"/>
              <a:buChar char="•"/>
            </a:pPr>
            <a:r>
              <a:rPr lang="en-US" sz="2000" dirty="0" err="1" smtClean="0">
                <a:latin typeface="Times New Roman" pitchFamily="18" charset="0"/>
                <a:cs typeface="Times New Roman" pitchFamily="18" charset="0"/>
              </a:rPr>
              <a:t>Biết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thầy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599043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990600" y="895350"/>
            <a:ext cx="7467600" cy="3200400"/>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smtClean="0">
                <a:solidFill>
                  <a:srgbClr val="FF0000"/>
                </a:solidFill>
                <a:latin typeface="Times New Roman" pitchFamily="18" charset="0"/>
                <a:cs typeface="Times New Roman" pitchFamily="18" charset="0"/>
              </a:rPr>
              <a:t>Kết luận </a:t>
            </a:r>
          </a:p>
          <a:p>
            <a:pPr algn="just"/>
            <a:r>
              <a:rPr lang="en-US" sz="2800" smtClean="0">
                <a:solidFill>
                  <a:srgbClr val="000099"/>
                </a:solidFill>
                <a:latin typeface="Times New Roman" pitchFamily="18" charset="0"/>
                <a:cs typeface="Times New Roman" pitchFamily="18" charset="0"/>
              </a:rPr>
              <a:t>Mỗi bạn sẽ có những sở thích, thói quen vui chơi, thư giãn khác nhau; phải làm những việc nhà khác nhau. Các em chú ý sắp xếp các hoạt động đó với việc học tập vào những thời gian phù hợp.</a:t>
            </a:r>
            <a:endParaRPr lang="en-US" sz="2800">
              <a:solidFill>
                <a:srgbClr val="000099"/>
              </a:solidFill>
              <a:latin typeface="Times New Roman" pitchFamily="18" charset="0"/>
              <a:cs typeface="Times New Roman" pitchFamily="18" charset="0"/>
            </a:endParaRPr>
          </a:p>
        </p:txBody>
      </p:sp>
    </p:spTree>
    <p:extLst>
      <p:ext uri="{BB962C8B-B14F-4D97-AF65-F5344CB8AC3E}">
        <p14:creationId xmlns:p14="http://schemas.microsoft.com/office/powerpoint/2010/main" val="2278456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5162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le 1"/>
          <p:cNvSpPr txBox="1">
            <a:spLocks/>
          </p:cNvSpPr>
          <p:nvPr/>
        </p:nvSpPr>
        <p:spPr>
          <a:xfrm>
            <a:off x="1457325" y="361950"/>
            <a:ext cx="5638800" cy="85725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4000" b="1" dirty="0">
              <a:solidFill>
                <a:srgbClr val="FF0000"/>
              </a:solidFill>
              <a:latin typeface="Times New Roman" pitchFamily="18" charset="0"/>
              <a:cs typeface="Times New Roman" pitchFamily="18" charset="0"/>
            </a:endParaRPr>
          </a:p>
        </p:txBody>
      </p:sp>
      <p:pic>
        <p:nvPicPr>
          <p:cNvPr id="3" name="Picture 2"/>
          <p:cNvPicPr>
            <a:picLocks noChangeAspect="1"/>
          </p:cNvPicPr>
          <p:nvPr/>
        </p:nvPicPr>
        <p:blipFill rotWithShape="1">
          <a:blip r:embed="rId4">
            <a:extLst>
              <a:ext uri="{28A0092B-C50C-407E-A947-70E740481C1C}">
                <a14:useLocalDpi xmlns:a14="http://schemas.microsoft.com/office/drawing/2010/main" val="0"/>
              </a:ext>
            </a:extLst>
          </a:blip>
          <a:srcRect l="11367" t="17789" r="6188"/>
          <a:stretch/>
        </p:blipFill>
        <p:spPr>
          <a:xfrm>
            <a:off x="152400" y="1657350"/>
            <a:ext cx="4124325" cy="3257550"/>
          </a:xfrm>
          <a:prstGeom prst="rect">
            <a:avLst/>
          </a:prstGeom>
        </p:spPr>
      </p:pic>
      <p:sp>
        <p:nvSpPr>
          <p:cNvPr id="2" name="TextBox 1"/>
          <p:cNvSpPr txBox="1"/>
          <p:nvPr/>
        </p:nvSpPr>
        <p:spPr>
          <a:xfrm>
            <a:off x="4419600" y="1892971"/>
            <a:ext cx="4343401" cy="1015663"/>
          </a:xfrm>
          <a:prstGeom prst="rect">
            <a:avLst/>
          </a:prstGeom>
          <a:noFill/>
        </p:spPr>
        <p:txBody>
          <a:bodyPr wrap="square" rtlCol="0">
            <a:spAutoFit/>
          </a:bodyPr>
          <a:lstStyle/>
          <a:p>
            <a:r>
              <a:rPr lang="en-US" sz="2000" smtClean="0">
                <a:latin typeface="Times New Roman" pitchFamily="18" charset="0"/>
                <a:cs typeface="Times New Roman" pitchFamily="18" charset="0"/>
              </a:rPr>
              <a:t>+ Em sẽ làm món quà gì để tặng thầy cô nhân ngày Nhà giáo Việt Nam 20 – 11?</a:t>
            </a:r>
          </a:p>
          <a:p>
            <a:r>
              <a:rPr lang="en-US" sz="2000" smtClean="0">
                <a:latin typeface="Times New Roman" pitchFamily="18" charset="0"/>
                <a:cs typeface="Times New Roman" pitchFamily="18" charset="0"/>
              </a:rPr>
              <a:t>+ Ý nghĩa của món quà đó là gì?</a:t>
            </a:r>
            <a:endParaRPr lang="en-US" sz="2000">
              <a:latin typeface="Times New Roman" pitchFamily="18" charset="0"/>
              <a:cs typeface="Times New Roman" pitchFamily="18" charset="0"/>
            </a:endParaRPr>
          </a:p>
        </p:txBody>
      </p:sp>
      <p:sp>
        <p:nvSpPr>
          <p:cNvPr id="9" name="Rounded Rectangle 8"/>
          <p:cNvSpPr/>
          <p:nvPr/>
        </p:nvSpPr>
        <p:spPr>
          <a:xfrm>
            <a:off x="876299" y="361950"/>
            <a:ext cx="7200901" cy="1066800"/>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latin typeface="Times New Roman" pitchFamily="18" charset="0"/>
                <a:cs typeface="Times New Roman" pitchFamily="18" charset="0"/>
              </a:rPr>
              <a:t>SINH HOẠT LỚP:</a:t>
            </a:r>
          </a:p>
          <a:p>
            <a:pPr algn="ctr"/>
            <a:r>
              <a:rPr lang="en-US" sz="2400">
                <a:solidFill>
                  <a:schemeClr val="tx1"/>
                </a:solidFill>
                <a:latin typeface="Times New Roman" pitchFamily="18" charset="0"/>
                <a:cs typeface="Times New Roman" pitchFamily="18" charset="0"/>
              </a:rPr>
              <a:t>SÁNG TẠO THEO CHỦ ĐỀ “THẦY CÔ CỦA EM”</a:t>
            </a:r>
          </a:p>
          <a:p>
            <a:pPr algn="ctr"/>
            <a:endParaRPr lang="en-US" sz="280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671635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000"/>
                                        <p:tgtEl>
                                          <p:spTgt spid="2"/>
                                        </p:tgtEl>
                                      </p:cBhvr>
                                    </p:animEffect>
                                    <p:anim calcmode="lin" valueType="num">
                                      <p:cBhvr>
                                        <p:cTn id="14" dur="1000" fill="hold"/>
                                        <p:tgtEl>
                                          <p:spTgt spid="2"/>
                                        </p:tgtEl>
                                        <p:attrNameLst>
                                          <p:attrName>ppt_x</p:attrName>
                                        </p:attrNameLst>
                                      </p:cBhvr>
                                      <p:tavLst>
                                        <p:tav tm="0">
                                          <p:val>
                                            <p:strVal val="#ppt_x"/>
                                          </p:val>
                                        </p:tav>
                                        <p:tav tm="100000">
                                          <p:val>
                                            <p:strVal val="#ppt_x"/>
                                          </p:val>
                                        </p:tav>
                                      </p:tavLst>
                                    </p:anim>
                                    <p:anim calcmode="lin" valueType="num">
                                      <p:cBhvr>
                                        <p:cTn id="15"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nodeType="click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circle(in)">
                                      <p:cBhvr>
                                        <p:cTn id="20"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220200" cy="5238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9396" name="Text Box 4"/>
          <p:cNvSpPr txBox="1">
            <a:spLocks noChangeArrowheads="1"/>
          </p:cNvSpPr>
          <p:nvPr/>
        </p:nvSpPr>
        <p:spPr bwMode="auto">
          <a:xfrm>
            <a:off x="3225803" y="1809750"/>
            <a:ext cx="27432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lvl="0" algn="ctr" eaLnBrk="1" fontAlgn="base" hangingPunct="1">
              <a:spcBef>
                <a:spcPct val="0"/>
              </a:spcBef>
              <a:spcAft>
                <a:spcPct val="0"/>
              </a:spcAft>
            </a:pPr>
            <a:r>
              <a:rPr lang="en-US" sz="6000" b="1" dirty="0" err="1">
                <a:solidFill>
                  <a:srgbClr val="FF0000"/>
                </a:solidFill>
                <a:latin typeface="Times New Roman" pitchFamily="18" charset="0"/>
                <a:cs typeface="Times New Roman" pitchFamily="18" charset="0"/>
              </a:rPr>
              <a:t>Dặn</a:t>
            </a:r>
            <a:r>
              <a:rPr lang="en-US" sz="6000" b="1" dirty="0">
                <a:solidFill>
                  <a:srgbClr val="FF0000"/>
                </a:solidFill>
                <a:latin typeface="Times New Roman" pitchFamily="18" charset="0"/>
                <a:cs typeface="Times New Roman" pitchFamily="18" charset="0"/>
              </a:rPr>
              <a:t> </a:t>
            </a:r>
            <a:r>
              <a:rPr lang="en-US" sz="6000" b="1" dirty="0" err="1">
                <a:solidFill>
                  <a:srgbClr val="FF0000"/>
                </a:solidFill>
                <a:latin typeface="Times New Roman" pitchFamily="18" charset="0"/>
                <a:cs typeface="Times New Roman" pitchFamily="18" charset="0"/>
              </a:rPr>
              <a:t>dò</a:t>
            </a:r>
            <a:endParaRPr lang="en-US" sz="6000" b="1" dirty="0">
              <a:solidFill>
                <a:srgbClr val="FF0000"/>
              </a:solidFill>
              <a:latin typeface="Times New Roman" pitchFamily="18" charset="0"/>
              <a:cs typeface="Times New Roman" pitchFamily="18" charset="0"/>
            </a:endParaRPr>
          </a:p>
        </p:txBody>
      </p:sp>
      <p:sp>
        <p:nvSpPr>
          <p:cNvPr id="11272" name="TextBox 6"/>
          <p:cNvSpPr txBox="1">
            <a:spLocks noChangeArrowheads="1"/>
          </p:cNvSpPr>
          <p:nvPr/>
        </p:nvSpPr>
        <p:spPr bwMode="auto">
          <a:xfrm>
            <a:off x="1625603" y="1809750"/>
            <a:ext cx="59436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en-US" sz="6000" b="1" dirty="0" err="1" smtClean="0">
                <a:solidFill>
                  <a:srgbClr val="FF0000"/>
                </a:solidFill>
                <a:latin typeface="Times New Roman" pitchFamily="18" charset="0"/>
                <a:cs typeface="Times New Roman" pitchFamily="18" charset="0"/>
              </a:rPr>
              <a:t>Củng</a:t>
            </a:r>
            <a:r>
              <a:rPr lang="en-US" sz="6000" b="1" dirty="0" smtClean="0">
                <a:solidFill>
                  <a:srgbClr val="FF0000"/>
                </a:solidFill>
                <a:latin typeface="Times New Roman" pitchFamily="18" charset="0"/>
                <a:cs typeface="Times New Roman" pitchFamily="18" charset="0"/>
              </a:rPr>
              <a:t> </a:t>
            </a:r>
            <a:r>
              <a:rPr lang="en-US" sz="6000" b="1" dirty="0" err="1" smtClean="0">
                <a:solidFill>
                  <a:srgbClr val="FF0000"/>
                </a:solidFill>
                <a:latin typeface="Times New Roman" pitchFamily="18" charset="0"/>
                <a:cs typeface="Times New Roman" pitchFamily="18" charset="0"/>
              </a:rPr>
              <a:t>cố</a:t>
            </a:r>
            <a:endParaRPr lang="en-US" sz="6000" b="1" dirty="0" smtClean="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34999847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272"/>
                                        </p:tgtEl>
                                        <p:attrNameLst>
                                          <p:attrName>style.visibility</p:attrName>
                                        </p:attrNameLst>
                                      </p:cBhvr>
                                      <p:to>
                                        <p:strVal val="visible"/>
                                      </p:to>
                                    </p:set>
                                    <p:animEffect transition="in" filter="fade">
                                      <p:cBhvr>
                                        <p:cTn id="7" dur="500"/>
                                        <p:tgtEl>
                                          <p:spTgt spid="1127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11272"/>
                                        </p:tgtEl>
                                      </p:cBhvr>
                                    </p:animEffect>
                                    <p:set>
                                      <p:cBhvr>
                                        <p:cTn id="12" dur="1" fill="hold">
                                          <p:stCondLst>
                                            <p:cond delay="499"/>
                                          </p:stCondLst>
                                        </p:cTn>
                                        <p:tgtEl>
                                          <p:spTgt spid="11272"/>
                                        </p:tgtEl>
                                        <p:attrNameLst>
                                          <p:attrName>style.visibility</p:attrName>
                                        </p:attrNameLst>
                                      </p:cBhvr>
                                      <p:to>
                                        <p:strVal val="hidden"/>
                                      </p:to>
                                    </p:set>
                                  </p:childTnLst>
                                </p:cTn>
                              </p:par>
                              <p:par>
                                <p:cTn id="13" presetID="10" presetClass="entr" presetSubtype="0" fill="hold" grpId="0" nodeType="withEffect">
                                  <p:stCondLst>
                                    <p:cond delay="0"/>
                                  </p:stCondLst>
                                  <p:childTnLst>
                                    <p:set>
                                      <p:cBhvr>
                                        <p:cTn id="14" dur="1" fill="hold">
                                          <p:stCondLst>
                                            <p:cond delay="0"/>
                                          </p:stCondLst>
                                        </p:cTn>
                                        <p:tgtEl>
                                          <p:spTgt spid="59396"/>
                                        </p:tgtEl>
                                        <p:attrNameLst>
                                          <p:attrName>style.visibility</p:attrName>
                                        </p:attrNameLst>
                                      </p:cBhvr>
                                      <p:to>
                                        <p:strVal val="visible"/>
                                      </p:to>
                                    </p:set>
                                    <p:animEffect transition="in" filter="fade">
                                      <p:cBhvr>
                                        <p:cTn id="15" dur="500"/>
                                        <p:tgtEl>
                                          <p:spTgt spid="593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6" grpId="0"/>
      <p:bldP spid="11272" grpId="0"/>
      <p:bldP spid="11272"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 y="1123950"/>
            <a:ext cx="7162800" cy="3810000"/>
          </a:xfrm>
          <a:prstGeom prst="rect">
            <a:avLst/>
          </a:prstGeom>
        </p:spPr>
      </p:pic>
      <p:sp>
        <p:nvSpPr>
          <p:cNvPr id="3" name="Rounded Rectangle 2"/>
          <p:cNvSpPr/>
          <p:nvPr/>
        </p:nvSpPr>
        <p:spPr>
          <a:xfrm>
            <a:off x="876299" y="209550"/>
            <a:ext cx="7200901" cy="685800"/>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smtClean="0">
                <a:solidFill>
                  <a:schemeClr val="tx1"/>
                </a:solidFill>
                <a:latin typeface="Times New Roman" pitchFamily="18" charset="0"/>
                <a:cs typeface="Times New Roman" pitchFamily="18" charset="0"/>
              </a:rPr>
              <a:t>SINH HOẠT DƯỚI CỜ</a:t>
            </a:r>
            <a:endParaRPr lang="en-US" sz="280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529712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876300" y="1959018"/>
            <a:ext cx="6515100" cy="81197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b="1" smtClean="0">
                <a:solidFill>
                  <a:srgbClr val="000099"/>
                </a:solidFill>
                <a:latin typeface="Times New Roman" pitchFamily="18" charset="0"/>
                <a:cs typeface="Times New Roman" pitchFamily="18" charset="0"/>
              </a:rPr>
              <a:t>  </a:t>
            </a:r>
            <a:endParaRPr lang="en-US" b="1" dirty="0" smtClean="0">
              <a:solidFill>
                <a:srgbClr val="000099"/>
              </a:solidFill>
              <a:latin typeface="Times New Roman" pitchFamily="18" charset="0"/>
              <a:cs typeface="Times New Roman" pitchFamily="18" charset="0"/>
            </a:endParaRPr>
          </a:p>
        </p:txBody>
      </p:sp>
      <p:sp>
        <p:nvSpPr>
          <p:cNvPr id="8" name="Content Placeholder 2"/>
          <p:cNvSpPr txBox="1">
            <a:spLocks/>
          </p:cNvSpPr>
          <p:nvPr/>
        </p:nvSpPr>
        <p:spPr>
          <a:xfrm>
            <a:off x="1143000" y="2800350"/>
            <a:ext cx="6515100" cy="81197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US" b="1" dirty="0" smtClean="0">
              <a:solidFill>
                <a:srgbClr val="000099"/>
              </a:solidFill>
              <a:latin typeface="Times New Roman" pitchFamily="18" charset="0"/>
              <a:cs typeface="Times New Roman" pitchFamily="18" charset="0"/>
            </a:endParaRP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l="-3584" t="12830" r="-15966" b="4931"/>
          <a:stretch/>
        </p:blipFill>
        <p:spPr>
          <a:xfrm>
            <a:off x="2133600" y="2024127"/>
            <a:ext cx="6248401" cy="2822533"/>
          </a:xfrm>
          <a:prstGeom prst="rect">
            <a:avLst/>
          </a:prstGeom>
        </p:spPr>
      </p:pic>
      <p:sp>
        <p:nvSpPr>
          <p:cNvPr id="4" name="Rounded Rectangle 3"/>
          <p:cNvSpPr/>
          <p:nvPr/>
        </p:nvSpPr>
        <p:spPr>
          <a:xfrm>
            <a:off x="1028700" y="1473243"/>
            <a:ext cx="3619500" cy="485775"/>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smtClean="0">
                <a:solidFill>
                  <a:schemeClr val="tx1"/>
                </a:solidFill>
                <a:latin typeface="Times New Roman" pitchFamily="18" charset="0"/>
                <a:cs typeface="Times New Roman" pitchFamily="18" charset="0"/>
              </a:rPr>
              <a:t>Hoạt động 1: Đóng vai</a:t>
            </a:r>
            <a:endParaRPr lang="en-US" sz="2800">
              <a:solidFill>
                <a:schemeClr val="tx1"/>
              </a:solidFill>
              <a:latin typeface="Times New Roman" pitchFamily="18" charset="0"/>
              <a:cs typeface="Times New Roman" pitchFamily="18" charset="0"/>
            </a:endParaRPr>
          </a:p>
        </p:txBody>
      </p:sp>
      <p:sp>
        <p:nvSpPr>
          <p:cNvPr id="13" name="Horizontal Scroll 12"/>
          <p:cNvSpPr/>
          <p:nvPr/>
        </p:nvSpPr>
        <p:spPr>
          <a:xfrm>
            <a:off x="571500" y="2080492"/>
            <a:ext cx="1333500" cy="2624858"/>
          </a:xfrm>
          <a:prstGeom prst="horizontalScroll">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smtClean="0">
                <a:solidFill>
                  <a:schemeClr val="tx1"/>
                </a:solidFill>
                <a:latin typeface="Times New Roman" pitchFamily="18" charset="0"/>
                <a:cs typeface="Times New Roman" pitchFamily="18" charset="0"/>
              </a:rPr>
              <a:t>Quan sát tranh</a:t>
            </a:r>
            <a:endParaRPr lang="en-US" sz="2000">
              <a:solidFill>
                <a:schemeClr val="tx1"/>
              </a:solidFill>
              <a:latin typeface="Times New Roman" pitchFamily="18" charset="0"/>
              <a:cs typeface="Times New Roman" pitchFamily="18" charset="0"/>
            </a:endParaRPr>
          </a:p>
        </p:txBody>
      </p:sp>
      <p:sp>
        <p:nvSpPr>
          <p:cNvPr id="15" name="Rounded Rectangle 14"/>
          <p:cNvSpPr/>
          <p:nvPr/>
        </p:nvSpPr>
        <p:spPr>
          <a:xfrm>
            <a:off x="876299" y="209550"/>
            <a:ext cx="7200901" cy="990600"/>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a:solidFill>
                  <a:schemeClr val="tx1"/>
                </a:solidFill>
                <a:latin typeface="Times New Roman" pitchFamily="18" charset="0"/>
                <a:cs typeface="Times New Roman" pitchFamily="18" charset="0"/>
              </a:rPr>
              <a:t>HOẠT ĐỘNG GIÁO DỤC THEO CHỦ ĐỀ: GIỜ HỌC, GIỜ CHƠI</a:t>
            </a:r>
          </a:p>
        </p:txBody>
      </p:sp>
    </p:spTree>
    <p:extLst>
      <p:ext uri="{BB962C8B-B14F-4D97-AF65-F5344CB8AC3E}">
        <p14:creationId xmlns:p14="http://schemas.microsoft.com/office/powerpoint/2010/main" val="1971765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barn(inVertical)">
                                      <p:cBhvr>
                                        <p:cTn id="19" dur="500"/>
                                        <p:tgtEl>
                                          <p:spTgt spid="13"/>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circle(in)">
                                      <p:cBhvr>
                                        <p:cTn id="24"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3" grpId="0" animBg="1"/>
      <p:bldP spid="1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l="2427" t="12500" r="52201" b="7267"/>
          <a:stretch/>
        </p:blipFill>
        <p:spPr>
          <a:xfrm>
            <a:off x="5695950" y="438150"/>
            <a:ext cx="2895600" cy="3048000"/>
          </a:xfrm>
          <a:prstGeom prst="rect">
            <a:avLst/>
          </a:prstGeom>
        </p:spPr>
      </p:pic>
      <p:sp>
        <p:nvSpPr>
          <p:cNvPr id="8" name="TextBox 7"/>
          <p:cNvSpPr txBox="1"/>
          <p:nvPr/>
        </p:nvSpPr>
        <p:spPr>
          <a:xfrm>
            <a:off x="914400" y="3867150"/>
            <a:ext cx="6705600" cy="830997"/>
          </a:xfrm>
          <a:prstGeom prst="rect">
            <a:avLst/>
          </a:prstGeom>
          <a:noFill/>
        </p:spPr>
        <p:txBody>
          <a:bodyPr wrap="square" rtlCol="0">
            <a:spAutoFit/>
          </a:bodyPr>
          <a:lstStyle/>
          <a:p>
            <a:pPr algn="ctr"/>
            <a:r>
              <a:rPr lang="en-US" sz="2400" smtClean="0">
                <a:solidFill>
                  <a:srgbClr val="FF0000"/>
                </a:solidFill>
                <a:latin typeface="Times New Roman" pitchFamily="18" charset="0"/>
                <a:cs typeface="Times New Roman" pitchFamily="18" charset="0"/>
              </a:rPr>
              <a:t>Thảo luận nhóm 4: quan sát tranh và đóng vai thể hiện cách xử lí phù hợp.</a:t>
            </a:r>
            <a:endParaRPr lang="en-US" sz="2400">
              <a:solidFill>
                <a:srgbClr val="FF0000"/>
              </a:solidFill>
              <a:latin typeface="Times New Roman" pitchFamily="18" charset="0"/>
              <a:cs typeface="Times New Roman" pitchFamily="18" charset="0"/>
            </a:endParaRPr>
          </a:p>
        </p:txBody>
      </p:sp>
      <p:sp>
        <p:nvSpPr>
          <p:cNvPr id="10" name="Rounded Rectangle 9"/>
          <p:cNvSpPr/>
          <p:nvPr/>
        </p:nvSpPr>
        <p:spPr>
          <a:xfrm>
            <a:off x="762000" y="514350"/>
            <a:ext cx="4705350" cy="2971800"/>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latin typeface="Times New Roman" pitchFamily="18" charset="0"/>
                <a:cs typeface="Times New Roman" pitchFamily="18" charset="0"/>
              </a:rPr>
              <a:t>Tình huống 1: </a:t>
            </a:r>
          </a:p>
          <a:p>
            <a:pPr algn="just"/>
            <a:r>
              <a:rPr lang="en-US">
                <a:solidFill>
                  <a:schemeClr val="tx1"/>
                </a:solidFill>
                <a:latin typeface="Times New Roman" pitchFamily="18" charset="0"/>
                <a:cs typeface="Times New Roman" pitchFamily="18" charset="0"/>
              </a:rPr>
              <a:t>Mẹ mua cho Tú một quả bóng rất đẹp. Tú mang quả bóng đến lớp và say sưa ngắm khi các bạn đang thảo luận nhóm trong giờ học Tự nhiên và Xã hội. Nếu em nhìn thấy Tú ngắm quả bóng trong giờ học, em sẽ ứng xử như thế nào?</a:t>
            </a:r>
          </a:p>
          <a:p>
            <a:pPr algn="ctr"/>
            <a:endParaRPr lang="en-US"/>
          </a:p>
        </p:txBody>
      </p:sp>
    </p:spTree>
    <p:extLst>
      <p:ext uri="{BB962C8B-B14F-4D97-AF65-F5344CB8AC3E}">
        <p14:creationId xmlns:p14="http://schemas.microsoft.com/office/powerpoint/2010/main" val="404251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down)">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circle(in)">
                                      <p:cBhvr>
                                        <p:cTn id="1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l="47595" t="13587" r="4296" b="4619"/>
          <a:stretch/>
        </p:blipFill>
        <p:spPr>
          <a:xfrm>
            <a:off x="6067425" y="895350"/>
            <a:ext cx="2667001" cy="2867025"/>
          </a:xfrm>
          <a:prstGeom prst="rect">
            <a:avLst/>
          </a:prstGeom>
        </p:spPr>
      </p:pic>
      <p:sp>
        <p:nvSpPr>
          <p:cNvPr id="10" name="Rounded Rectangle 9"/>
          <p:cNvSpPr/>
          <p:nvPr/>
        </p:nvSpPr>
        <p:spPr>
          <a:xfrm>
            <a:off x="838200" y="895350"/>
            <a:ext cx="4705350" cy="2971800"/>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latin typeface="Times New Roman" pitchFamily="18" charset="0"/>
                <a:cs typeface="Times New Roman" pitchFamily="18" charset="0"/>
              </a:rPr>
              <a:t>Tình huống 2: </a:t>
            </a:r>
          </a:p>
          <a:p>
            <a:pPr algn="just"/>
            <a:r>
              <a:rPr lang="en-US">
                <a:solidFill>
                  <a:schemeClr val="tx1"/>
                </a:solidFill>
                <a:latin typeface="Times New Roman" pitchFamily="18" charset="0"/>
                <a:cs typeface="Times New Roman" pitchFamily="18" charset="0"/>
              </a:rPr>
              <a:t>Nam cùng các bạn đang chơi tung bóng rất vui thì tiếng trống báo hiệu giờ ra chơi kết thúc. Nam rất tiếc nên rủ các bạn chơi thêm một lúc nữa rồi mới vào lớp. Nếu em là bạn Nam, em sẽ ứng xử như thế nào?</a:t>
            </a:r>
          </a:p>
          <a:p>
            <a:pPr algn="ctr"/>
            <a:endParaRPr lang="en-US"/>
          </a:p>
        </p:txBody>
      </p:sp>
      <p:sp>
        <p:nvSpPr>
          <p:cNvPr id="11" name="TextBox 10"/>
          <p:cNvSpPr txBox="1"/>
          <p:nvPr/>
        </p:nvSpPr>
        <p:spPr>
          <a:xfrm>
            <a:off x="914400" y="3867150"/>
            <a:ext cx="6705600" cy="830997"/>
          </a:xfrm>
          <a:prstGeom prst="rect">
            <a:avLst/>
          </a:prstGeom>
          <a:noFill/>
        </p:spPr>
        <p:txBody>
          <a:bodyPr wrap="square" rtlCol="0">
            <a:spAutoFit/>
          </a:bodyPr>
          <a:lstStyle/>
          <a:p>
            <a:pPr algn="ctr"/>
            <a:r>
              <a:rPr lang="en-US" sz="2400" smtClean="0">
                <a:solidFill>
                  <a:srgbClr val="FF0000"/>
                </a:solidFill>
                <a:latin typeface="Times New Roman" pitchFamily="18" charset="0"/>
                <a:cs typeface="Times New Roman" pitchFamily="18" charset="0"/>
              </a:rPr>
              <a:t>Thảo luận nhóm 4: quan sát tranh và đóng vai thể hiện cách xử lí phù hợp.</a:t>
            </a:r>
            <a:endParaRPr lang="en-US" sz="240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587261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down)">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circle(in)">
                                      <p:cBhvr>
                                        <p:cTn id="1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990600" y="895350"/>
            <a:ext cx="7467600" cy="3200400"/>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smtClean="0">
                <a:solidFill>
                  <a:srgbClr val="FF0000"/>
                </a:solidFill>
                <a:latin typeface="Times New Roman" pitchFamily="18" charset="0"/>
                <a:cs typeface="Times New Roman" pitchFamily="18" charset="0"/>
              </a:rPr>
              <a:t>Kết luận </a:t>
            </a:r>
          </a:p>
          <a:p>
            <a:pPr algn="just"/>
            <a:r>
              <a:rPr lang="en-US" sz="2800" smtClean="0">
                <a:solidFill>
                  <a:srgbClr val="000099"/>
                </a:solidFill>
                <a:latin typeface="Times New Roman" pitchFamily="18" charset="0"/>
                <a:cs typeface="Times New Roman" pitchFamily="18" charset="0"/>
              </a:rPr>
              <a:t>Các em cần thực hiện học tập và vui chơi điều độ, đúng giờ và đúng lúc để đảm bảo sức khỏe và mang lại kết quả học tập tốt hơn.</a:t>
            </a:r>
            <a:endParaRPr lang="en-US" sz="2800">
              <a:solidFill>
                <a:srgbClr val="000099"/>
              </a:solidFill>
              <a:latin typeface="Times New Roman" pitchFamily="18" charset="0"/>
              <a:cs typeface="Times New Roman" pitchFamily="18" charset="0"/>
            </a:endParaRPr>
          </a:p>
        </p:txBody>
      </p:sp>
    </p:spTree>
    <p:extLst>
      <p:ext uri="{BB962C8B-B14F-4D97-AF65-F5344CB8AC3E}">
        <p14:creationId xmlns:p14="http://schemas.microsoft.com/office/powerpoint/2010/main" val="2662462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457200" y="361951"/>
            <a:ext cx="8077200" cy="976312"/>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smtClean="0">
                <a:solidFill>
                  <a:schemeClr val="tx1"/>
                </a:solidFill>
                <a:latin typeface="Times New Roman" pitchFamily="18" charset="0"/>
                <a:cs typeface="Times New Roman" pitchFamily="18" charset="0"/>
              </a:rPr>
              <a:t>Hoạt động 2: Liên hệ và chia sẻ về những việc em nên làm trong giờ học, giờ chơi.</a:t>
            </a:r>
            <a:endParaRPr lang="en-US" sz="2800">
              <a:solidFill>
                <a:schemeClr val="tx1"/>
              </a:solidFill>
              <a:latin typeface="Times New Roman" pitchFamily="18" charset="0"/>
              <a:cs typeface="Times New Roman" pitchFamily="18" charset="0"/>
            </a:endParaRP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t="13662"/>
          <a:stretch/>
        </p:blipFill>
        <p:spPr>
          <a:xfrm>
            <a:off x="4619625" y="1733550"/>
            <a:ext cx="3962400" cy="3048000"/>
          </a:xfrm>
          <a:prstGeom prst="rect">
            <a:avLst/>
          </a:prstGeom>
        </p:spPr>
      </p:pic>
      <p:sp>
        <p:nvSpPr>
          <p:cNvPr id="7" name="TextBox 6"/>
          <p:cNvSpPr txBox="1"/>
          <p:nvPr/>
        </p:nvSpPr>
        <p:spPr>
          <a:xfrm>
            <a:off x="361950" y="1724085"/>
            <a:ext cx="3657600" cy="2862322"/>
          </a:xfrm>
          <a:prstGeom prst="rect">
            <a:avLst/>
          </a:prstGeom>
          <a:noFill/>
        </p:spPr>
        <p:txBody>
          <a:bodyPr wrap="square" rtlCol="0">
            <a:spAutoFit/>
          </a:bodyPr>
          <a:lstStyle/>
          <a:p>
            <a:r>
              <a:rPr lang="en-US" sz="2000" smtClean="0">
                <a:latin typeface="Times New Roman" pitchFamily="18" charset="0"/>
                <a:cs typeface="Times New Roman" pitchFamily="18" charset="0"/>
              </a:rPr>
              <a:t>Thảo luận cặp đôi, trả lời các câu hỏi:</a:t>
            </a:r>
          </a:p>
          <a:p>
            <a:r>
              <a:rPr lang="en-US" sz="2000" smtClean="0">
                <a:latin typeface="Times New Roman" pitchFamily="18" charset="0"/>
                <a:cs typeface="Times New Roman" pitchFamily="18" charset="0"/>
              </a:rPr>
              <a:t>+ Hằng ngày, em được tham gia những hoạt động học tập và vui chơi nào?</a:t>
            </a:r>
          </a:p>
          <a:p>
            <a:r>
              <a:rPr lang="en-US" sz="2000" smtClean="0">
                <a:latin typeface="Times New Roman" pitchFamily="18" charset="0"/>
                <a:cs typeface="Times New Roman" pitchFamily="18" charset="0"/>
              </a:rPr>
              <a:t>+ Em thường làm gì trong giờ học?</a:t>
            </a:r>
          </a:p>
          <a:p>
            <a:r>
              <a:rPr lang="en-US" sz="2000" smtClean="0">
                <a:latin typeface="Times New Roman" pitchFamily="18" charset="0"/>
                <a:cs typeface="Times New Roman" pitchFamily="18" charset="0"/>
              </a:rPr>
              <a:t>+ Em tham gia những hoạt động vui chơi nào trong giờ nghỉ?</a:t>
            </a:r>
            <a:endParaRPr lang="en-US" sz="2000">
              <a:latin typeface="Times New Roman" pitchFamily="18" charset="0"/>
              <a:cs typeface="Times New Roman" pitchFamily="18" charset="0"/>
            </a:endParaRPr>
          </a:p>
        </p:txBody>
      </p:sp>
    </p:spTree>
    <p:extLst>
      <p:ext uri="{BB962C8B-B14F-4D97-AF65-F5344CB8AC3E}">
        <p14:creationId xmlns:p14="http://schemas.microsoft.com/office/powerpoint/2010/main" val="3703887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ircle(in)">
                                      <p:cBhvr>
                                        <p:cTn id="13" dur="20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5162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le 1"/>
          <p:cNvSpPr txBox="1">
            <a:spLocks/>
          </p:cNvSpPr>
          <p:nvPr/>
        </p:nvSpPr>
        <p:spPr>
          <a:xfrm>
            <a:off x="1457325" y="361950"/>
            <a:ext cx="5638800" cy="85725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4000" b="1" dirty="0">
              <a:solidFill>
                <a:srgbClr val="FF0000"/>
              </a:solidFill>
              <a:latin typeface="Times New Roman" pitchFamily="18" charset="0"/>
              <a:cs typeface="Times New Roman" pitchFamily="18" charset="0"/>
            </a:endParaRPr>
          </a:p>
        </p:txBody>
      </p:sp>
      <p:sp>
        <p:nvSpPr>
          <p:cNvPr id="7" name="Rounded Rectangle 6"/>
          <p:cNvSpPr/>
          <p:nvPr/>
        </p:nvSpPr>
        <p:spPr>
          <a:xfrm>
            <a:off x="914400" y="590550"/>
            <a:ext cx="7467600" cy="3810000"/>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smtClean="0">
                <a:solidFill>
                  <a:srgbClr val="FF0000"/>
                </a:solidFill>
                <a:latin typeface="Times New Roman" pitchFamily="18" charset="0"/>
                <a:cs typeface="Times New Roman" pitchFamily="18" charset="0"/>
              </a:rPr>
              <a:t>Kết luận </a:t>
            </a:r>
          </a:p>
          <a:p>
            <a:r>
              <a:rPr lang="en-US" sz="2800" smtClean="0">
                <a:solidFill>
                  <a:srgbClr val="000099"/>
                </a:solidFill>
                <a:latin typeface="Times New Roman" pitchFamily="18" charset="0"/>
                <a:ea typeface="Arial"/>
                <a:cs typeface="Times New Roman" pitchFamily="18" charset="0"/>
              </a:rPr>
              <a:t>Trong </a:t>
            </a:r>
            <a:r>
              <a:rPr lang="en-US" sz="2800">
                <a:solidFill>
                  <a:srgbClr val="000099"/>
                </a:solidFill>
                <a:latin typeface="Times New Roman" pitchFamily="18" charset="0"/>
                <a:ea typeface="Arial"/>
                <a:cs typeface="Times New Roman" pitchFamily="18" charset="0"/>
              </a:rPr>
              <a:t>giờ học, em cần hăng hái phát biểu, tham gia xây dựng bài; cùng hợp tác với các bạn trong các hoạt động nhóm, giúp đỡ bạn học tập để cùng tiến bộ. Nhữnglúc nghỉ, em nên tham gia các hoạt động ngoài trời để cùng các bạn và người thân rèn luyện sức khỏe.</a:t>
            </a:r>
          </a:p>
          <a:p>
            <a:pPr algn="ctr"/>
            <a:endParaRPr lang="en-US" sz="2800" smtClean="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563671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1)">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57200" y="361951"/>
            <a:ext cx="6629400" cy="976312"/>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smtClean="0">
                <a:solidFill>
                  <a:schemeClr val="tx1"/>
                </a:solidFill>
                <a:latin typeface="Times New Roman" pitchFamily="18" charset="0"/>
                <a:cs typeface="Times New Roman" pitchFamily="18" charset="0"/>
              </a:rPr>
              <a:t>Hoạt động 3: Trò chơi “Giờ nào, việc nấy”</a:t>
            </a:r>
            <a:endParaRPr lang="en-US" sz="2800">
              <a:solidFill>
                <a:schemeClr val="tx1"/>
              </a:solidFill>
              <a:latin typeface="Times New Roman" pitchFamily="18" charset="0"/>
              <a:cs typeface="Times New Roman" pitchFamily="18" charset="0"/>
            </a:endParaRPr>
          </a:p>
        </p:txBody>
      </p:sp>
      <p:sp>
        <p:nvSpPr>
          <p:cNvPr id="5" name="TextBox 4"/>
          <p:cNvSpPr txBox="1"/>
          <p:nvPr/>
        </p:nvSpPr>
        <p:spPr>
          <a:xfrm>
            <a:off x="3352800" y="1504950"/>
            <a:ext cx="5334000" cy="3139321"/>
          </a:xfrm>
          <a:prstGeom prst="rect">
            <a:avLst/>
          </a:prstGeom>
          <a:noFill/>
        </p:spPr>
        <p:txBody>
          <a:bodyPr wrap="square" rtlCol="0">
            <a:spAutoFit/>
          </a:bodyPr>
          <a:lstStyle/>
          <a:p>
            <a:pPr marL="285750" indent="-285750">
              <a:buFontTx/>
              <a:buChar char="-"/>
            </a:pPr>
            <a:r>
              <a:rPr lang="en-US" smtClean="0">
                <a:latin typeface="Times New Roman" pitchFamily="18" charset="0"/>
                <a:cs typeface="Times New Roman" pitchFamily="18" charset="0"/>
              </a:rPr>
              <a:t>HS đứng thành vòng tròn, cô đứng giữa làm quản trò.</a:t>
            </a:r>
          </a:p>
          <a:p>
            <a:pPr marL="285750" indent="-285750">
              <a:buFontTx/>
              <a:buChar char="-"/>
            </a:pPr>
            <a:r>
              <a:rPr lang="en-US" smtClean="0">
                <a:latin typeface="Times New Roman" pitchFamily="18" charset="0"/>
                <a:cs typeface="Times New Roman" pitchFamily="18" charset="0"/>
              </a:rPr>
              <a:t>2 đến 3 bạn HS cùng đứng vào giữa vòng tròn. Khi cô hô thời gian ( 6 giờ sáng, 8 giờ tối), HS làm các động tác tương ứng để thể hiện việc mình làm vào thời gian đó. Các HS khác đoán xem vào thời gian đó, bạn mình đã làm việc gì. Cô sẽ phỏng vấn nhanh các bạn tham gia trò chơi về thói quen học tập, sinh hoạt hằng ngày của mình. Ví dụ: Sau giờ học, em thường làm gì? Em có thích xem ti vi không? Em thường hay xem ti vi vào khoảng thời gian nào?</a:t>
            </a:r>
            <a:endParaRPr lang="en-US">
              <a:latin typeface="Times New Roman" pitchFamily="18" charset="0"/>
              <a:cs typeface="Times New Roman" pitchFamily="18"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1581150"/>
            <a:ext cx="2819400" cy="3009900"/>
          </a:xfrm>
          <a:prstGeom prst="rect">
            <a:avLst/>
          </a:prstGeom>
        </p:spPr>
      </p:pic>
    </p:spTree>
    <p:extLst>
      <p:ext uri="{BB962C8B-B14F-4D97-AF65-F5344CB8AC3E}">
        <p14:creationId xmlns:p14="http://schemas.microsoft.com/office/powerpoint/2010/main" val="285820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down)">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down)">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2045</TotalTime>
  <Words>624</Words>
  <Application>Microsoft Office PowerPoint</Application>
  <PresentationFormat>On-screen Show (16:9)</PresentationFormat>
  <Paragraphs>38</Paragraphs>
  <Slides>12</Slides>
  <Notes>2</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Office Theme</vt:lpstr>
      <vt:lpstr>2_Office Theme</vt:lpstr>
      <vt:lpstr>Chủ đề 3: THẦY CÔ CỦA EM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dc:creator>
  <cp:lastModifiedBy>Windows User</cp:lastModifiedBy>
  <cp:revision>72</cp:revision>
  <dcterms:created xsi:type="dcterms:W3CDTF">2020-08-18T05:53:59Z</dcterms:created>
  <dcterms:modified xsi:type="dcterms:W3CDTF">2020-09-02T23:21:42Z</dcterms:modified>
</cp:coreProperties>
</file>