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76" r:id="rId3"/>
    <p:sldId id="278" r:id="rId4"/>
    <p:sldId id="279" r:id="rId5"/>
    <p:sldId id="313" r:id="rId6"/>
    <p:sldId id="341" r:id="rId7"/>
    <p:sldId id="326" r:id="rId8"/>
    <p:sldId id="342" r:id="rId9"/>
    <p:sldId id="287" r:id="rId10"/>
    <p:sldId id="343" r:id="rId11"/>
    <p:sldId id="344" r:id="rId12"/>
    <p:sldId id="325" r:id="rId13"/>
    <p:sldId id="345" r:id="rId14"/>
    <p:sldId id="292" r:id="rId15"/>
    <p:sldId id="29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5788C"/>
    <a:srgbClr val="048DA4"/>
    <a:srgbClr val="05A0B8"/>
    <a:srgbClr val="006673"/>
    <a:srgbClr val="A3DBE1"/>
    <a:srgbClr val="E26714"/>
    <a:srgbClr val="EE8640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0" autoAdjust="0"/>
    <p:restoredTop sz="94118" autoAdjust="0"/>
  </p:normalViewPr>
  <p:slideViewPr>
    <p:cSldViewPr snapToGrid="0" showGuides="1">
      <p:cViewPr varScale="1">
        <p:scale>
          <a:sx n="59" d="100"/>
          <a:sy n="59" d="100"/>
        </p:scale>
        <p:origin x="6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4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2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4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54627" y="989693"/>
            <a:ext cx="10058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groups. Talk more about one of the inventions in activity 1. Use the outline below to help you prepare a group presentation.</a:t>
            </a:r>
            <a:endParaRPr lang="en-US" sz="2400" dirty="0">
              <a:solidFill>
                <a:srgbClr val="F265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777BD-7C76-43F1-ADE8-979BF2C1115F}"/>
              </a:ext>
            </a:extLst>
          </p:cNvPr>
          <p:cNvSpPr txBox="1"/>
          <p:nvPr/>
        </p:nvSpPr>
        <p:spPr>
          <a:xfrm>
            <a:off x="1188422" y="2505670"/>
            <a:ext cx="53865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Work in groups, choose one of the inventions in activity 1 to talk more about it.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D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iscuss the inventions in groups and take notes of your ideas.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FFAA228-A7D4-4B26-802B-511580995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1934185"/>
            <a:ext cx="4156464" cy="471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7303" y="1110010"/>
            <a:ext cx="62521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7303" y="1941905"/>
            <a:ext cx="625215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Useful expressions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7302" y="2944162"/>
            <a:ext cx="6287903" cy="1687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1: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pairs. Talk about the uses of these inventions. Use the expressions below to help you.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2: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groups. Talk more about one of the inventions in activity 1. Use the outline below to help you prepare a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159430" y="4805865"/>
            <a:ext cx="628790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3: </a:t>
            </a: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Present your ideas to the whole class. Then vote for the most interesting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0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10243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 your ideas to the whole class. Then vote for the most interesting group presentation.</a:t>
            </a:r>
            <a:endParaRPr lang="en-VN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POST-SPEAKING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13175-C694-8148-849A-68DA8C3A3EF4}"/>
              </a:ext>
            </a:extLst>
          </p:cNvPr>
          <p:cNvSpPr/>
          <p:nvPr/>
        </p:nvSpPr>
        <p:spPr>
          <a:xfrm>
            <a:off x="1188422" y="2394338"/>
            <a:ext cx="4729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resent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group’s ideas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ive comments for friends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 groups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vote for the most interesting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group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presentation.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VN" sz="2800" dirty="0">
              <a:solidFill>
                <a:srgbClr val="00667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person, hand, light&#10;&#10;Description automatically generated">
            <a:extLst>
              <a:ext uri="{FF2B5EF4-FFF2-40B4-BE49-F238E27FC236}">
                <a16:creationId xmlns:a16="http://schemas.microsoft.com/office/drawing/2014/main" id="{2B01A24C-9DA1-45DA-BDD5-187ABE287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2932"/>
            <a:ext cx="5475514" cy="30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7303" y="1110010"/>
            <a:ext cx="62521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7303" y="1941905"/>
            <a:ext cx="625215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Useful expressions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7302" y="2944162"/>
            <a:ext cx="6287903" cy="1687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1: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pairs. Talk about the uses of these inventions. Use the expressions below to help you.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2: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groups. Talk more about one of the inventions in activity 1. Use the outline below to help you prepare a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7302" y="5849265"/>
            <a:ext cx="6287903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20858" y="59858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38678" y="5024425"/>
            <a:ext cx="548330" cy="9614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159430" y="4805865"/>
            <a:ext cx="628790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3: </a:t>
            </a: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Present your ideas to the whole class. Then vote for the most interesting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4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721114"/>
            <a:ext cx="8584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Speaking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inventions and how they are used.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03959" y="2493661"/>
            <a:ext cx="8584082" cy="192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GB" sz="3200" dirty="0"/>
              <a:t>Prepare for the next lesson: Unit 5: Listening</a:t>
            </a:r>
            <a:r>
              <a:rPr lang="en-VN" sz="3200" dirty="0"/>
              <a:t>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737297" y="3781323"/>
            <a:ext cx="756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48DA4"/>
                </a:solidFill>
              </a:rPr>
              <a:t>Inventions and how they are used</a:t>
            </a:r>
            <a:endParaRPr lang="en-VN" sz="3600" dirty="0">
              <a:solidFill>
                <a:srgbClr val="048DA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INVENTIONS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6519377" y="2826680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2524837"/>
            <a:ext cx="940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2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</a:t>
            </a:r>
            <a:r>
              <a:rPr lang="en-GB" sz="2800" b="0" i="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inventions and how they are used.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7303" y="1110010"/>
            <a:ext cx="62521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7303" y="1941905"/>
            <a:ext cx="625215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Useful expressions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7302" y="2944162"/>
            <a:ext cx="6287903" cy="1687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1: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pairs. Talk about the uses of these inventions. Use the expressions below to help you.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2: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groups. Talk more about one of the inventions in activity 1. Use the outline below to help you prepare a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713271" y="3685917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300546" y="48224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7302" y="5849265"/>
            <a:ext cx="6287903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5B30C1C-7CD2-F645-AD2A-20422A87673D}"/>
              </a:ext>
            </a:extLst>
          </p:cNvPr>
          <p:cNvSpPr/>
          <p:nvPr/>
        </p:nvSpPr>
        <p:spPr>
          <a:xfrm>
            <a:off x="720858" y="598585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776CBCD-5166-BE40-9B1D-2FA55B23F42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38678" y="5024425"/>
            <a:ext cx="548330" cy="96142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CAF6456-892F-7644-9C00-B5F5D84C266E}"/>
              </a:ext>
            </a:extLst>
          </p:cNvPr>
          <p:cNvSpPr/>
          <p:nvPr/>
        </p:nvSpPr>
        <p:spPr>
          <a:xfrm>
            <a:off x="5159430" y="4805865"/>
            <a:ext cx="6287903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3: </a:t>
            </a: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Present your ideas to the whole class. Then vote for the most interesting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72469" y="100828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03419" y="959307"/>
            <a:ext cx="535687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Guessing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88976-703C-F946-B741-19671C680E6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72A9C-CF01-EB47-80D4-038C812F45EC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34A17D-2AF8-114E-A73D-86495470FF19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1478C-9C19-C445-952E-4B8380FC1F8B}"/>
              </a:ext>
            </a:extLst>
          </p:cNvPr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DB13F-F3F0-4848-B14F-144427C2D1F6}"/>
              </a:ext>
            </a:extLst>
          </p:cNvPr>
          <p:cNvSpPr/>
          <p:nvPr/>
        </p:nvSpPr>
        <p:spPr>
          <a:xfrm>
            <a:off x="1007045" y="2306457"/>
            <a:ext cx="54701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n-US" sz="2800" dirty="0"/>
              <a:t>  </a:t>
            </a:r>
            <a:r>
              <a:rPr lang="en-GB" sz="2800" dirty="0">
                <a:cs typeface="Times New Roman" panose="02020603050405020304" pitchFamily="18" charset="0"/>
              </a:rPr>
              <a:t>P</a:t>
            </a:r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ick a card containing the name of the invention.</a:t>
            </a:r>
          </a:p>
          <a:p>
            <a:pPr algn="just" fontAlgn="base"/>
            <a:endParaRPr lang="en-GB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Explain it to the class without showing the word. </a:t>
            </a:r>
          </a:p>
          <a:p>
            <a:pPr algn="just" fontAlgn="base"/>
            <a:endParaRPr lang="en-GB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n-GB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rest of the class guess its name.</a:t>
            </a:r>
            <a:endParaRPr lang="en-US" sz="2800" b="0" i="0" u="none" strike="noStrike" dirty="0">
              <a:effectLst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91563C-C4AF-4D75-B089-7087A0CB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59" y="2479704"/>
            <a:ext cx="4237168" cy="25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7303" y="1110010"/>
            <a:ext cx="62521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7303" y="1941905"/>
            <a:ext cx="625215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Useful expressions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10836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05855" y="1125218"/>
            <a:ext cx="10201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Useful expressions</a:t>
            </a:r>
            <a:endParaRPr lang="en-US" sz="2400" dirty="0">
              <a:solidFill>
                <a:srgbClr val="F265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0A12E12-AF82-4305-8B69-850057E32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79027"/>
              </p:ext>
            </p:extLst>
          </p:nvPr>
        </p:nvGraphicFramePr>
        <p:xfrm>
          <a:off x="963512" y="2167465"/>
          <a:ext cx="10201836" cy="41412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5202">
                  <a:extLst>
                    <a:ext uri="{9D8B030D-6E8A-4147-A177-3AD203B41FA5}">
                      <a16:colId xmlns:a16="http://schemas.microsoft.com/office/drawing/2014/main" val="650270824"/>
                    </a:ext>
                  </a:extLst>
                </a:gridCol>
                <a:gridCol w="6756634">
                  <a:extLst>
                    <a:ext uri="{9D8B030D-6E8A-4147-A177-3AD203B41FA5}">
                      <a16:colId xmlns:a16="http://schemas.microsoft.com/office/drawing/2014/main" val="3300408284"/>
                    </a:ext>
                  </a:extLst>
                </a:gridCol>
              </a:tblGrid>
              <a:tr h="1071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Functions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Useful expressions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3584781919"/>
                  </a:ext>
                </a:extLst>
              </a:tr>
              <a:tr h="1071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Uses of inventions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44145" marR="0" indent="-1441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help(s)/ allow(s) us to do </a:t>
                      </a: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st.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Example: The internet helps us to communicate over long distances.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We/ People (can) use the internet to communicate over long distances.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is/ are used for </a:t>
                      </a: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doing </a:t>
                      </a:r>
                      <a:r>
                        <a:rPr lang="en-GB" sz="2400" i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st.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Example: The internet is used for communication/ communicating over long distances.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36840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1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71218" y="218823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98282" y="114782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6680" y="200851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538" y="329912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WHILE-SPEAKING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7303" y="1110010"/>
            <a:ext cx="625215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7303" y="1941905"/>
            <a:ext cx="6252159" cy="84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Useful expressions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7302" y="2944162"/>
            <a:ext cx="6287903" cy="1687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1: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pairs. Talk about the uses of these inventions. Use the expressions below to help you.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Activity</a:t>
            </a:r>
            <a:r>
              <a:rPr lang="vi-VN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2: </a:t>
            </a:r>
            <a:r>
              <a:rPr lang="en-GB" sz="1800" dirty="0">
                <a:solidFill>
                  <a:srgbClr val="05788C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Work in groups. Talk more about one of the inventions in activity 1. Use the outline below to help you prepare a group presentation.</a:t>
            </a:r>
            <a:endParaRPr lang="en-US" sz="1800" dirty="0">
              <a:solidFill>
                <a:srgbClr val="05788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705466" y="1390506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796918" y="230881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23907" y="36149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47558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54628" y="989693"/>
            <a:ext cx="8882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F265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pairs. Talk about the uses of these inventions. Use the expressions below to help you.</a:t>
            </a:r>
            <a:endParaRPr lang="en-US" sz="2400" b="1" dirty="0">
              <a:solidFill>
                <a:srgbClr val="F2653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56C90E7-858A-4B3D-8E1E-1F557A7F9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83" y="1607354"/>
            <a:ext cx="2935245" cy="51469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6777BD-7C76-43F1-ADE8-979BF2C1115F}"/>
              </a:ext>
            </a:extLst>
          </p:cNvPr>
          <p:cNvSpPr txBox="1"/>
          <p:nvPr/>
        </p:nvSpPr>
        <p:spPr>
          <a:xfrm>
            <a:off x="1188422" y="2505670"/>
            <a:ext cx="53865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S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kim through the list of inventions and their uses.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a typeface="Times New Roman" panose="02020603050405020304" pitchFamily="18" charset="0"/>
                <a:cs typeface="Cambria" panose="02040503050406030204" pitchFamily="18" charset="0"/>
              </a:rPr>
              <a:t>W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mbria" panose="02040503050406030204" pitchFamily="18" charset="0"/>
              </a:rPr>
              <a:t>ork in pairs, talk about the uses of these inventions, using the expressions in the pre-speaking part.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</TotalTime>
  <Words>692</Words>
  <PresentationFormat>Widescreen</PresentationFormat>
  <Paragraphs>137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Courier New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2022-01-18T05:22:47Z</dcterms:modified>
</cp:coreProperties>
</file>