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6"/>
  </p:notesMasterIdLst>
  <p:sldIdLst>
    <p:sldId id="296" r:id="rId2"/>
    <p:sldId id="256" r:id="rId3"/>
    <p:sldId id="319" r:id="rId4"/>
    <p:sldId id="299" r:id="rId5"/>
    <p:sldId id="300" r:id="rId6"/>
    <p:sldId id="301" r:id="rId7"/>
    <p:sldId id="302" r:id="rId8"/>
    <p:sldId id="263" r:id="rId9"/>
    <p:sldId id="304" r:id="rId10"/>
    <p:sldId id="305" r:id="rId11"/>
    <p:sldId id="306" r:id="rId12"/>
    <p:sldId id="308" r:id="rId13"/>
    <p:sldId id="307" r:id="rId14"/>
    <p:sldId id="309" r:id="rId15"/>
    <p:sldId id="310" r:id="rId16"/>
    <p:sldId id="311" r:id="rId17"/>
    <p:sldId id="312" r:id="rId18"/>
    <p:sldId id="264" r:id="rId19"/>
    <p:sldId id="313" r:id="rId20"/>
    <p:sldId id="315" r:id="rId21"/>
    <p:sldId id="316" r:id="rId22"/>
    <p:sldId id="317" r:id="rId23"/>
    <p:sldId id="318" r:id="rId24"/>
    <p:sldId id="278" r:id="rId2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Amatic SC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ource Sans Pro" panose="020B0604020202020204" charset="0"/>
      <p:regular r:id="rId34"/>
      <p:bold r:id="rId35"/>
      <p:italic r:id="rId36"/>
      <p:boldItalic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34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26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42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64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11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30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2"/>
          </p:nvPr>
        </p:nvSpPr>
        <p:spPr>
          <a:xfrm>
            <a:off x="3400388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3"/>
          </p:nvPr>
        </p:nvSpPr>
        <p:spPr>
          <a:xfrm>
            <a:off x="5612601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8"/>
          <p:cNvSpPr/>
          <p:nvPr/>
        </p:nvSpPr>
        <p:spPr>
          <a:xfrm rot="10338673">
            <a:off x="8747978" y="1166276"/>
            <a:ext cx="113410" cy="95472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 rot="10338673">
            <a:off x="8873347" y="1615232"/>
            <a:ext cx="80494" cy="39932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3152266" y="3811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4094271" y="4119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4264152" y="4115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 rot="5534346">
            <a:off x="22341" y="3409311"/>
            <a:ext cx="681569" cy="214495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6092030" y="4766054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6467384" y="4872362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9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9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9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2910561" y="377935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4390454" y="411302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8624662" y="175710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4654424" y="455549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_1_1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1760302">
            <a:off x="4588400" y="637136"/>
            <a:ext cx="4206636" cy="4111947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4377287" y="431563"/>
            <a:ext cx="4360802" cy="4280374"/>
            <a:chOff x="576654" y="555403"/>
            <a:chExt cx="3865959" cy="3794658"/>
          </a:xfrm>
        </p:grpSpPr>
        <p:sp>
          <p:nvSpPr>
            <p:cNvPr id="170" name="Google Shape;170;p13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/>
          <p:nvPr/>
        </p:nvSpPr>
        <p:spPr>
          <a:xfrm rot="2700000">
            <a:off x="4969709" y="954676"/>
            <a:ext cx="200969" cy="172851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8434612">
            <a:off x="7810734" y="3959265"/>
            <a:ext cx="540275" cy="264310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7" r:id="rId6"/>
    <p:sldLayoutId id="214748365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00.bin"/><Relationship Id="rId3" Type="http://schemas.openxmlformats.org/officeDocument/2006/relationships/image" Target="../media/image16.png"/><Relationship Id="rId34" Type="http://schemas.openxmlformats.org/officeDocument/2006/relationships/image" Target="../media/image10.wmf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32" Type="http://schemas.openxmlformats.org/officeDocument/2006/relationships/image" Target="../media/image20.wmf"/><Relationship Id="rId5" Type="http://schemas.openxmlformats.org/officeDocument/2006/relationships/image" Target="../media/image8.wmf"/><Relationship Id="rId28" Type="http://schemas.openxmlformats.org/officeDocument/2006/relationships/image" Target="../media/image17.png"/><Relationship Id="rId36" Type="http://schemas.openxmlformats.org/officeDocument/2006/relationships/image" Target="../media/image11.wmf"/><Relationship Id="rId31" Type="http://schemas.openxmlformats.org/officeDocument/2006/relationships/oleObject" Target="../embeddings/oleObject110.bin"/><Relationship Id="rId4" Type="http://schemas.openxmlformats.org/officeDocument/2006/relationships/oleObject" Target="../embeddings/oleObject1.bin"/><Relationship Id="rId27" Type="http://schemas.openxmlformats.org/officeDocument/2006/relationships/image" Target="../media/image19.wmf"/><Relationship Id="rId30" Type="http://schemas.openxmlformats.org/officeDocument/2006/relationships/image" Target="../media/image9.wmf"/><Relationship Id="rId35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grpSp>
        <p:nvGrpSpPr>
          <p:cNvPr id="201" name="Google Shape;201;p17"/>
          <p:cNvGrpSpPr/>
          <p:nvPr/>
        </p:nvGrpSpPr>
        <p:grpSpPr>
          <a:xfrm>
            <a:off x="3317258" y="473609"/>
            <a:ext cx="2509394" cy="2463112"/>
            <a:chOff x="576654" y="555403"/>
            <a:chExt cx="3865959" cy="3794658"/>
          </a:xfrm>
        </p:grpSpPr>
        <p:sp>
          <p:nvSpPr>
            <p:cNvPr id="202" name="Google Shape;202;p17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17"/>
          <p:cNvSpPr txBox="1">
            <a:spLocks noGrp="1"/>
          </p:cNvSpPr>
          <p:nvPr>
            <p:ph type="ctrTitle" idx="4294967295"/>
          </p:nvPr>
        </p:nvSpPr>
        <p:spPr>
          <a:xfrm>
            <a:off x="1359850" y="1500340"/>
            <a:ext cx="64242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accent1"/>
                </a:solidFill>
              </a:rPr>
              <a:t>XIN CHÀO CÁC EM!</a:t>
            </a:r>
            <a:endParaRPr sz="6000" dirty="0">
              <a:solidFill>
                <a:schemeClr val="accent1"/>
              </a:solidFill>
            </a:endParaRPr>
          </a:p>
        </p:txBody>
      </p:sp>
      <p:sp>
        <p:nvSpPr>
          <p:cNvPr id="13" name="Google Shape;211;p15"/>
          <p:cNvSpPr txBox="1">
            <a:spLocks/>
          </p:cNvSpPr>
          <p:nvPr/>
        </p:nvSpPr>
        <p:spPr>
          <a:xfrm>
            <a:off x="1056941" y="3626426"/>
            <a:ext cx="6593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Font typeface="Source Sans Pro"/>
              <a:buNone/>
            </a:pPr>
            <a:endParaRPr lang="vi-VN" sz="1600" dirty="0">
              <a:latin typeface="+mn-lt"/>
            </a:endParaRPr>
          </a:p>
        </p:txBody>
      </p:sp>
      <p:sp>
        <p:nvSpPr>
          <p:cNvPr id="14" name="Google Shape;207;p17"/>
          <p:cNvSpPr txBox="1">
            <a:spLocks/>
          </p:cNvSpPr>
          <p:nvPr/>
        </p:nvSpPr>
        <p:spPr>
          <a:xfrm>
            <a:off x="1359850" y="2589214"/>
            <a:ext cx="64242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6000" dirty="0">
                <a:solidFill>
                  <a:schemeClr val="tx1"/>
                </a:solidFill>
              </a:rPr>
              <a:t>Thầy </a:t>
            </a:r>
            <a:r>
              <a:rPr lang="en-US" sz="6000" dirty="0" err="1">
                <a:solidFill>
                  <a:schemeClr val="tx1"/>
                </a:solidFill>
              </a:rPr>
              <a:t>tên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là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Đỗ</a:t>
            </a:r>
            <a:r>
              <a:rPr lang="en-US" sz="6000" dirty="0">
                <a:solidFill>
                  <a:schemeClr val="tx1"/>
                </a:solidFill>
              </a:rPr>
              <a:t> Duy </a:t>
            </a:r>
            <a:r>
              <a:rPr lang="en-US" sz="6000" dirty="0" err="1">
                <a:solidFill>
                  <a:schemeClr val="tx1"/>
                </a:solidFill>
              </a:rPr>
              <a:t>Hải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5" name="Google Shape;207;p17"/>
          <p:cNvSpPr txBox="1">
            <a:spLocks/>
          </p:cNvSpPr>
          <p:nvPr/>
        </p:nvSpPr>
        <p:spPr>
          <a:xfrm>
            <a:off x="1359850" y="3643526"/>
            <a:ext cx="64242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vi-VN" sz="2400" dirty="0" smtClean="0"/>
              <a:t>Em </a:t>
            </a:r>
            <a:r>
              <a:rPr lang="vi-VN" sz="2400" dirty="0"/>
              <a:t>có thể liên lạc với thầy tại địa chỉ Haily.ndt@gmail.com</a:t>
            </a:r>
          </a:p>
        </p:txBody>
      </p:sp>
    </p:spTree>
    <p:extLst>
      <p:ext uri="{BB962C8B-B14F-4D97-AF65-F5344CB8AC3E}">
        <p14:creationId xmlns:p14="http://schemas.microsoft.com/office/powerpoint/2010/main" val="3607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dirty="0" smtClean="0"/>
              <a:t>VẬN DỤNG</a:t>
            </a:r>
            <a:endParaRPr lang="en-US" sz="3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FDE01-1004-44A4-BE78-A40E4C7661AE}"/>
              </a:ext>
            </a:extLst>
          </p:cNvPr>
          <p:cNvSpPr/>
          <p:nvPr/>
        </p:nvSpPr>
        <p:spPr>
          <a:xfrm>
            <a:off x="7525797" y="1635790"/>
            <a:ext cx="67197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cs typeface="Calibri" panose="020F0502020204030204" pitchFamily="34" charset="0"/>
              </a:rPr>
              <a:t>x</a:t>
            </a:r>
            <a:r>
              <a:rPr lang="en-US" sz="18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(m)</a:t>
            </a:r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7901" y="1431887"/>
            <a:ext cx="2772706" cy="2858000"/>
            <a:chOff x="426309" y="1433641"/>
            <a:chExt cx="2772706" cy="2858000"/>
          </a:xfrm>
        </p:grpSpPr>
        <p:sp>
          <p:nvSpPr>
            <p:cNvPr id="4" name="Rounded Rectangle 3"/>
            <p:cNvSpPr/>
            <p:nvPr/>
          </p:nvSpPr>
          <p:spPr>
            <a:xfrm>
              <a:off x="428709" y="1433641"/>
              <a:ext cx="2770306" cy="285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Google Shape;540;p22"/>
            <p:cNvSpPr txBox="1">
              <a:spLocks/>
            </p:cNvSpPr>
            <p:nvPr/>
          </p:nvSpPr>
          <p:spPr>
            <a:xfrm>
              <a:off x="426309" y="1672375"/>
              <a:ext cx="2772706" cy="2418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ctr"/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trục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Ox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x= 3-2t (m); t(s). </a:t>
              </a:r>
            </a:p>
            <a:p>
              <a:pPr algn="ctr"/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a. t=0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b. t=1 s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t=3s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362331" y="1242760"/>
            <a:ext cx="4336281" cy="1175452"/>
            <a:chOff x="3362331" y="1242760"/>
            <a:chExt cx="4336281" cy="117545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1E4C9E3-7967-421F-BB14-2627575818B6}"/>
                </a:ext>
              </a:extLst>
            </p:cNvPr>
            <p:cNvCxnSpPr>
              <a:cxnSpLocks/>
            </p:cNvCxnSpPr>
            <p:nvPr/>
          </p:nvCxnSpPr>
          <p:spPr>
            <a:xfrm>
              <a:off x="3362331" y="1990826"/>
              <a:ext cx="4336281" cy="382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63F71A6-AD9B-4340-96EB-6ECB97583316}"/>
                </a:ext>
              </a:extLst>
            </p:cNvPr>
            <p:cNvSpPr/>
            <p:nvPr/>
          </p:nvSpPr>
          <p:spPr>
            <a:xfrm flipH="1">
              <a:off x="5359797" y="1955009"/>
              <a:ext cx="105508" cy="10022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7673FF-EC48-4710-939F-1A19A89AF27F}"/>
                </a:ext>
              </a:extLst>
            </p:cNvPr>
            <p:cNvSpPr/>
            <p:nvPr/>
          </p:nvSpPr>
          <p:spPr>
            <a:xfrm>
              <a:off x="5265154" y="2048879"/>
              <a:ext cx="364202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O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6013079" y="1955009"/>
              <a:ext cx="105508" cy="10022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5849904" y="2048879"/>
              <a:ext cx="3263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7093586" y="1955010"/>
              <a:ext cx="105508" cy="100225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6972447" y="2048879"/>
              <a:ext cx="470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5412551" y="1242760"/>
              <a:ext cx="1775322" cy="626802"/>
              <a:chOff x="4333831" y="725683"/>
              <a:chExt cx="2125354" cy="835737"/>
            </a:xfrm>
            <a:noFill/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986" y="977853"/>
                <a:ext cx="2062199" cy="18721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5078619" y="725683"/>
                <a:ext cx="760557" cy="49244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3 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AE51845-79D1-4AFC-9730-63D112C84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3831" y="1099789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D62AB11-56B7-4CD8-BDDA-E10B59C06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9185" y="1038145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3549682" y="1955009"/>
              <a:ext cx="105508" cy="10022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flipH="1">
              <a:off x="3419549" y="2048879"/>
              <a:ext cx="4704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3589939" y="1248701"/>
              <a:ext cx="1822614" cy="543451"/>
              <a:chOff x="3886067" y="737180"/>
              <a:chExt cx="2181995" cy="724600"/>
            </a:xfrm>
            <a:noFill/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6067" y="953800"/>
                <a:ext cx="2181995" cy="2181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4624322" y="737180"/>
                <a:ext cx="737122" cy="49244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3 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E51845-79D1-4AFC-9730-63D112C84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6067" y="1000149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4736014" y="1392299"/>
              <a:ext cx="674137" cy="555676"/>
              <a:chOff x="4333831" y="485409"/>
              <a:chExt cx="2029329" cy="990945"/>
            </a:xfrm>
            <a:noFill/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3184" y="1099790"/>
                <a:ext cx="1959976" cy="1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4482583" y="485409"/>
                <a:ext cx="1801175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1 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AE51845-79D1-4AFC-9730-63D112C84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3831" y="1014724"/>
                <a:ext cx="0" cy="46163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5408493" y="1429932"/>
              <a:ext cx="682997" cy="505323"/>
              <a:chOff x="4403184" y="485407"/>
              <a:chExt cx="2056001" cy="1014369"/>
            </a:xfrm>
            <a:noFill/>
          </p:grpSpPr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3184" y="1099790"/>
                <a:ext cx="1959976" cy="1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4482583" y="485407"/>
                <a:ext cx="1801175" cy="4924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1 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D62AB11-56B7-4CD8-BDDA-E10B59C06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9185" y="1038145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4690114" y="1955009"/>
              <a:ext cx="105508" cy="10022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 flipH="1">
              <a:off x="4559981" y="2048879"/>
              <a:ext cx="4704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7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dirty="0" smtClean="0"/>
              <a:t>VẬN DỤNG</a:t>
            </a:r>
            <a:endParaRPr lang="en-US" sz="3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FDE01-1004-44A4-BE78-A40E4C7661AE}"/>
              </a:ext>
            </a:extLst>
          </p:cNvPr>
          <p:cNvSpPr/>
          <p:nvPr/>
        </p:nvSpPr>
        <p:spPr>
          <a:xfrm>
            <a:off x="7525797" y="1635790"/>
            <a:ext cx="80021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x(cm)</a:t>
            </a:r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7902" y="1431887"/>
            <a:ext cx="2772705" cy="2858000"/>
            <a:chOff x="426310" y="1433641"/>
            <a:chExt cx="2772705" cy="2858000"/>
          </a:xfrm>
        </p:grpSpPr>
        <p:sp>
          <p:nvSpPr>
            <p:cNvPr id="4" name="Rounded Rectangle 3"/>
            <p:cNvSpPr/>
            <p:nvPr/>
          </p:nvSpPr>
          <p:spPr>
            <a:xfrm>
              <a:off x="428709" y="1433641"/>
              <a:ext cx="2770306" cy="2858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Google Shape;540;p22"/>
            <p:cNvSpPr txBox="1">
              <a:spLocks/>
            </p:cNvSpPr>
            <p:nvPr/>
          </p:nvSpPr>
          <p:spPr>
            <a:xfrm>
              <a:off x="426310" y="1672375"/>
              <a:ext cx="2763389" cy="2418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matic SC"/>
                <a:buNone/>
                <a:defRPr sz="34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ctr"/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trục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Ox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x= -4t+2t</a:t>
              </a:r>
              <a:r>
                <a:rPr lang="en-US" sz="1800" baseline="30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(cm); t(s). </a:t>
              </a:r>
            </a:p>
            <a:p>
              <a:pPr algn="ctr"/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a. t=0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b. t=1 s</a:t>
              </a:r>
            </a:p>
            <a:p>
              <a:pPr algn="ctr"/>
              <a:r>
                <a: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c. t=2s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E4C9E3-7967-421F-BB14-2627575818B6}"/>
              </a:ext>
            </a:extLst>
          </p:cNvPr>
          <p:cNvCxnSpPr>
            <a:cxnSpLocks/>
          </p:cNvCxnSpPr>
          <p:nvPr/>
        </p:nvCxnSpPr>
        <p:spPr>
          <a:xfrm>
            <a:off x="3362331" y="1990826"/>
            <a:ext cx="4336281" cy="38298"/>
          </a:xfrm>
          <a:prstGeom prst="straightConnector1">
            <a:avLst/>
          </a:prstGeom>
          <a:noFill/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563F71A6-AD9B-4340-96EB-6ECB97583316}"/>
              </a:ext>
            </a:extLst>
          </p:cNvPr>
          <p:cNvSpPr/>
          <p:nvPr/>
        </p:nvSpPr>
        <p:spPr>
          <a:xfrm flipH="1">
            <a:off x="5359797" y="1955009"/>
            <a:ext cx="105508" cy="100226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7673FF-EC48-4710-939F-1A19A89AF27F}"/>
              </a:ext>
            </a:extLst>
          </p:cNvPr>
          <p:cNvSpPr/>
          <p:nvPr/>
        </p:nvSpPr>
        <p:spPr>
          <a:xfrm>
            <a:off x="5265154" y="2045139"/>
            <a:ext cx="364202" cy="36933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cs typeface="Calibri" panose="020F0502020204030204" pitchFamily="34" charset="0"/>
              </a:rPr>
              <a:t>O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D15DDA2-3D14-407B-9D30-623059251743}"/>
              </a:ext>
            </a:extLst>
          </p:cNvPr>
          <p:cNvSpPr/>
          <p:nvPr/>
        </p:nvSpPr>
        <p:spPr>
          <a:xfrm flipH="1">
            <a:off x="6332069" y="1955009"/>
            <a:ext cx="105508" cy="100226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H="1">
            <a:off x="6200793" y="2045139"/>
            <a:ext cx="3263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D15DDA2-3D14-407B-9D30-623059251743}"/>
              </a:ext>
            </a:extLst>
          </p:cNvPr>
          <p:cNvSpPr/>
          <p:nvPr/>
        </p:nvSpPr>
        <p:spPr>
          <a:xfrm flipH="1">
            <a:off x="7093586" y="1955010"/>
            <a:ext cx="105508" cy="100225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flipH="1">
            <a:off x="6972447" y="2045139"/>
            <a:ext cx="4704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1800" b="1" baseline="-250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26C2A1-D856-4EF7-A20D-3AE4A4C5D168}"/>
              </a:ext>
            </a:extLst>
          </p:cNvPr>
          <p:cNvGrpSpPr/>
          <p:nvPr/>
        </p:nvGrpSpPr>
        <p:grpSpPr>
          <a:xfrm>
            <a:off x="5412551" y="1242760"/>
            <a:ext cx="1775322" cy="626802"/>
            <a:chOff x="4333831" y="725683"/>
            <a:chExt cx="2125354" cy="835737"/>
          </a:xfrm>
          <a:noFill/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7D6A487-F36F-46A5-B8EC-D0F3FA0ABBF2}"/>
                </a:ext>
              </a:extLst>
            </p:cNvPr>
            <p:cNvCxnSpPr>
              <a:cxnSpLocks/>
            </p:cNvCxnSpPr>
            <p:nvPr/>
          </p:nvCxnSpPr>
          <p:spPr>
            <a:xfrm>
              <a:off x="4396986" y="977853"/>
              <a:ext cx="2062199" cy="1872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1F5C80-C8AE-4F8F-B331-755C1A1F5D15}"/>
                </a:ext>
              </a:extLst>
            </p:cNvPr>
            <p:cNvSpPr/>
            <p:nvPr/>
          </p:nvSpPr>
          <p:spPr>
            <a:xfrm>
              <a:off x="5078619" y="725683"/>
              <a:ext cx="861835" cy="4924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4 cm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E51845-79D1-4AFC-9730-63D112C84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831" y="1099789"/>
              <a:ext cx="0" cy="461631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D62AB11-56B7-4CD8-BDDA-E10B59C0637D}"/>
                </a:ext>
              </a:extLst>
            </p:cNvPr>
            <p:cNvCxnSpPr>
              <a:cxnSpLocks/>
            </p:cNvCxnSpPr>
            <p:nvPr/>
          </p:nvCxnSpPr>
          <p:spPr>
            <a:xfrm>
              <a:off x="6459185" y="1038145"/>
              <a:ext cx="0" cy="461631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2D15DDA2-3D14-407B-9D30-623059251743}"/>
              </a:ext>
            </a:extLst>
          </p:cNvPr>
          <p:cNvSpPr/>
          <p:nvPr/>
        </p:nvSpPr>
        <p:spPr>
          <a:xfrm flipH="1">
            <a:off x="3549682" y="1955009"/>
            <a:ext cx="105508" cy="100226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3419549" y="2045139"/>
            <a:ext cx="4704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1800" b="1" baseline="-25000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26C2A1-D856-4EF7-A20D-3AE4A4C5D168}"/>
              </a:ext>
            </a:extLst>
          </p:cNvPr>
          <p:cNvGrpSpPr/>
          <p:nvPr/>
        </p:nvGrpSpPr>
        <p:grpSpPr>
          <a:xfrm>
            <a:off x="3589939" y="1263170"/>
            <a:ext cx="1822614" cy="543451"/>
            <a:chOff x="3886067" y="737180"/>
            <a:chExt cx="2181995" cy="724600"/>
          </a:xfrm>
          <a:noFill/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7D6A487-F36F-46A5-B8EC-D0F3FA0ABBF2}"/>
                </a:ext>
              </a:extLst>
            </p:cNvPr>
            <p:cNvCxnSpPr>
              <a:cxnSpLocks/>
            </p:cNvCxnSpPr>
            <p:nvPr/>
          </p:nvCxnSpPr>
          <p:spPr>
            <a:xfrm>
              <a:off x="3886067" y="953800"/>
              <a:ext cx="2181995" cy="2181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01F5C80-C8AE-4F8F-B331-755C1A1F5D15}"/>
                </a:ext>
              </a:extLst>
            </p:cNvPr>
            <p:cNvSpPr/>
            <p:nvPr/>
          </p:nvSpPr>
          <p:spPr>
            <a:xfrm>
              <a:off x="4426669" y="737180"/>
              <a:ext cx="934775" cy="4924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4 cm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E51845-79D1-4AFC-9730-63D112C84435}"/>
                </a:ext>
              </a:extLst>
            </p:cNvPr>
            <p:cNvCxnSpPr>
              <a:cxnSpLocks/>
            </p:cNvCxnSpPr>
            <p:nvPr/>
          </p:nvCxnSpPr>
          <p:spPr>
            <a:xfrm>
              <a:off x="3886067" y="1000149"/>
              <a:ext cx="0" cy="461631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D26C2A1-D856-4EF7-A20D-3AE4A4C5D168}"/>
              </a:ext>
            </a:extLst>
          </p:cNvPr>
          <p:cNvGrpSpPr/>
          <p:nvPr/>
        </p:nvGrpSpPr>
        <p:grpSpPr>
          <a:xfrm>
            <a:off x="4492968" y="1424541"/>
            <a:ext cx="917184" cy="523434"/>
            <a:chOff x="4333831" y="542907"/>
            <a:chExt cx="2029329" cy="933447"/>
          </a:xfrm>
          <a:noFill/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7D6A487-F36F-46A5-B8EC-D0F3FA0AB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3184" y="1099790"/>
              <a:ext cx="1959976" cy="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01F5C80-C8AE-4F8F-B331-755C1A1F5D15}"/>
                </a:ext>
              </a:extLst>
            </p:cNvPr>
            <p:cNvSpPr/>
            <p:nvPr/>
          </p:nvSpPr>
          <p:spPr>
            <a:xfrm>
              <a:off x="4482582" y="542907"/>
              <a:ext cx="1801176" cy="658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2 cm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AE51845-79D1-4AFC-9730-63D112C84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33831" y="1014724"/>
              <a:ext cx="0" cy="46163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D26C2A1-D856-4EF7-A20D-3AE4A4C5D168}"/>
              </a:ext>
            </a:extLst>
          </p:cNvPr>
          <p:cNvGrpSpPr/>
          <p:nvPr/>
        </p:nvGrpSpPr>
        <p:grpSpPr>
          <a:xfrm>
            <a:off x="5408493" y="1442205"/>
            <a:ext cx="971918" cy="505323"/>
            <a:chOff x="4403184" y="485407"/>
            <a:chExt cx="2056001" cy="1014369"/>
          </a:xfrm>
          <a:noFill/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7D6A487-F36F-46A5-B8EC-D0F3FA0AB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3184" y="1099790"/>
              <a:ext cx="1959976" cy="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01F5C80-C8AE-4F8F-B331-755C1A1F5D15}"/>
                </a:ext>
              </a:extLst>
            </p:cNvPr>
            <p:cNvSpPr/>
            <p:nvPr/>
          </p:nvSpPr>
          <p:spPr>
            <a:xfrm>
              <a:off x="4482584" y="485407"/>
              <a:ext cx="1801175" cy="7413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2 cm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D62AB11-56B7-4CD8-BDDA-E10B59C0637D}"/>
                </a:ext>
              </a:extLst>
            </p:cNvPr>
            <p:cNvCxnSpPr>
              <a:cxnSpLocks/>
            </p:cNvCxnSpPr>
            <p:nvPr/>
          </p:nvCxnSpPr>
          <p:spPr>
            <a:xfrm>
              <a:off x="6459185" y="1038145"/>
              <a:ext cx="0" cy="461631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2D15DDA2-3D14-407B-9D30-623059251743}"/>
              </a:ext>
            </a:extLst>
          </p:cNvPr>
          <p:cNvSpPr/>
          <p:nvPr/>
        </p:nvSpPr>
        <p:spPr>
          <a:xfrm flipH="1">
            <a:off x="4456431" y="1947528"/>
            <a:ext cx="105508" cy="100226"/>
          </a:xfrm>
          <a:prstGeom prst="ellipse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flipH="1">
            <a:off x="4326298" y="2045139"/>
            <a:ext cx="4704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1800" b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39" y="717436"/>
            <a:ext cx="6426300" cy="396300"/>
          </a:xfrm>
        </p:spPr>
        <p:txBody>
          <a:bodyPr/>
          <a:lstStyle/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741377" y="2347721"/>
            <a:ext cx="67966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hời gian : 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t</a:t>
            </a:r>
            <a:r>
              <a:rPr lang="vi-VN" sz="1600" b="1" baseline="-25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600" b="1" baseline="-25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baseline="-25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baseline="-25000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baseline="-25000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1600" b="1" baseline="-25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600" b="1" baseline="-25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Thời điểm </a:t>
            </a:r>
            <a:r>
              <a:rPr lang="vi-VN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vi-VN" sz="16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600" b="1" baseline="-250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Thời điểm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endParaRPr lang="vi-VN" sz="16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A71C5D-D7F1-458E-94B5-A3E71AF69FF4}"/>
                  </a:ext>
                </a:extLst>
              </p:cNvPr>
              <p:cNvSpPr/>
              <p:nvPr/>
            </p:nvSpPr>
            <p:spPr>
              <a:xfrm>
                <a:off x="741377" y="2975780"/>
                <a:ext cx="5704609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 </a:t>
                </a:r>
                <a:r>
                  <a:rPr lang="en-US" sz="1600" b="1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dời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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vi-VN" sz="1600" b="1" baseline="-250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vi-VN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–</m:t>
                    </m:r>
                    <m:r>
                      <m:rPr>
                        <m:nor/>
                      </m:rPr>
                      <a:rPr lang="vi-VN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vi-VN" sz="1600" b="1" baseline="-250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1 </m:t>
                    </m:r>
                  </m:oMath>
                </a14:m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endPara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1600" b="1" baseline="-250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toạ độ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1600" b="1" baseline="-250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toạ độ </a:t>
                </a:r>
                <a:r>
                  <a:rPr lang="en-US" sz="1600" b="1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trước</a:t>
                </a:r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A71C5D-D7F1-458E-94B5-A3E71AF69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77" y="2975780"/>
                <a:ext cx="5704609" cy="584775"/>
              </a:xfrm>
              <a:prstGeom prst="rect">
                <a:avLst/>
              </a:prstGeom>
              <a:blipFill>
                <a:blip r:embed="rId2"/>
                <a:stretch>
                  <a:fillRect l="-642" t="-4167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6C68021-1F59-4A47-8651-0620D6B054DC}"/>
              </a:ext>
            </a:extLst>
          </p:cNvPr>
          <p:cNvGrpSpPr/>
          <p:nvPr/>
        </p:nvGrpSpPr>
        <p:grpSpPr>
          <a:xfrm>
            <a:off x="1163034" y="1617214"/>
            <a:ext cx="5670592" cy="483652"/>
            <a:chOff x="1658676" y="1382155"/>
            <a:chExt cx="5670592" cy="48365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1E4C9E3-7967-421F-BB14-262757581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8676" y="1448972"/>
              <a:ext cx="5670592" cy="114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F71A6-AD9B-4340-96EB-6ECB97583316}"/>
                </a:ext>
              </a:extLst>
            </p:cNvPr>
            <p:cNvSpPr/>
            <p:nvPr/>
          </p:nvSpPr>
          <p:spPr>
            <a:xfrm flipH="1">
              <a:off x="2349303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7673FF-EC48-4710-939F-1A19A89AF27F}"/>
                </a:ext>
              </a:extLst>
            </p:cNvPr>
            <p:cNvSpPr/>
            <p:nvPr/>
          </p:nvSpPr>
          <p:spPr>
            <a:xfrm>
              <a:off x="2223113" y="1527253"/>
              <a:ext cx="344966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O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9FDE01-1004-44A4-BE78-A40E4C7661AE}"/>
                </a:ext>
              </a:extLst>
            </p:cNvPr>
            <p:cNvSpPr/>
            <p:nvPr/>
          </p:nvSpPr>
          <p:spPr>
            <a:xfrm>
              <a:off x="7003538" y="1452618"/>
              <a:ext cx="298480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5714CD-CA98-4922-A098-1412A5831FD0}"/>
              </a:ext>
            </a:extLst>
          </p:cNvPr>
          <p:cNvGrpSpPr/>
          <p:nvPr/>
        </p:nvGrpSpPr>
        <p:grpSpPr>
          <a:xfrm>
            <a:off x="3073850" y="1617774"/>
            <a:ext cx="686398" cy="684479"/>
            <a:chOff x="3569492" y="1382155"/>
            <a:chExt cx="686398" cy="6844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1C4C15-5855-4C83-93F6-E20B16022E0D}"/>
                </a:ext>
              </a:extLst>
            </p:cNvPr>
            <p:cNvSpPr/>
            <p:nvPr/>
          </p:nvSpPr>
          <p:spPr>
            <a:xfrm>
              <a:off x="3569492" y="1728080"/>
              <a:ext cx="575799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</a:rPr>
                <a:t>t=t</a:t>
              </a:r>
              <a:r>
                <a:rPr lang="en-US" sz="1600" b="1" baseline="-250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r>
                <a:rPr lang="vi-VN" sz="16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3741584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5A58F6-4267-4FE9-A910-AFAC4B9526C9}"/>
                </a:ext>
              </a:extLst>
            </p:cNvPr>
            <p:cNvSpPr/>
            <p:nvPr/>
          </p:nvSpPr>
          <p:spPr>
            <a:xfrm>
              <a:off x="3635412" y="1465376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</a:t>
              </a:r>
              <a:r>
                <a:rPr lang="en-US" sz="1600" b="1" baseline="-25000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1</a:t>
              </a:r>
              <a:endParaRPr lang="en-US" sz="1600" b="1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203238-DC33-40EA-8FF9-8F32259700D4}"/>
              </a:ext>
            </a:extLst>
          </p:cNvPr>
          <p:cNvGrpSpPr/>
          <p:nvPr/>
        </p:nvGrpSpPr>
        <p:grpSpPr>
          <a:xfrm>
            <a:off x="5535478" y="1617774"/>
            <a:ext cx="754610" cy="673905"/>
            <a:chOff x="3501280" y="1382155"/>
            <a:chExt cx="754610" cy="67390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1D37BC-EF97-412D-AB0C-E74D884464C8}"/>
                </a:ext>
              </a:extLst>
            </p:cNvPr>
            <p:cNvSpPr/>
            <p:nvPr/>
          </p:nvSpPr>
          <p:spPr>
            <a:xfrm>
              <a:off x="3501280" y="1717506"/>
              <a:ext cx="575799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</a:rPr>
                <a:t>t=t</a:t>
              </a:r>
              <a:r>
                <a:rPr lang="en-US" sz="1600" b="1" baseline="-25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vi-VN" sz="16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AA2CDD-69AF-43B5-B714-974BBCB52F8B}"/>
                </a:ext>
              </a:extLst>
            </p:cNvPr>
            <p:cNvSpPr/>
            <p:nvPr/>
          </p:nvSpPr>
          <p:spPr>
            <a:xfrm flipH="1">
              <a:off x="3741584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193FDF-5E2F-42C1-A152-963593A8B658}"/>
                </a:ext>
              </a:extLst>
            </p:cNvPr>
            <p:cNvSpPr/>
            <p:nvPr/>
          </p:nvSpPr>
          <p:spPr>
            <a:xfrm>
              <a:off x="3635412" y="1465376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</a:t>
              </a:r>
              <a:r>
                <a:rPr lang="en-US" sz="1600" b="1" baseline="-25000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2</a:t>
              </a:r>
              <a:endParaRPr lang="en-US" sz="1600" b="1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26C2A1-D856-4EF7-A20D-3AE4A4C5D168}"/>
              </a:ext>
            </a:extLst>
          </p:cNvPr>
          <p:cNvGrpSpPr/>
          <p:nvPr/>
        </p:nvGrpSpPr>
        <p:grpSpPr>
          <a:xfrm>
            <a:off x="3316280" y="1279008"/>
            <a:ext cx="2529840" cy="416488"/>
            <a:chOff x="3811922" y="1043949"/>
            <a:chExt cx="2529840" cy="41648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D6A487-F36F-46A5-B8EC-D0F3FA0AB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1922" y="1200277"/>
              <a:ext cx="2527073" cy="556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1F5C80-C8AE-4F8F-B331-755C1A1F5D15}"/>
                </a:ext>
              </a:extLst>
            </p:cNvPr>
            <p:cNvSpPr/>
            <p:nvPr/>
          </p:nvSpPr>
          <p:spPr>
            <a:xfrm>
              <a:off x="4766603" y="1043949"/>
              <a:ext cx="62047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s</a:t>
              </a:r>
              <a:endParaRPr lang="en-US" b="1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E51845-79D1-4AFC-9730-63D112C84435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22" y="1221617"/>
              <a:ext cx="0" cy="238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62AB11-56B7-4CD8-BDDA-E10B59C06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8995" y="1221617"/>
              <a:ext cx="2767" cy="2273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868968" y="3726737"/>
                <a:ext cx="7886700" cy="83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683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200"/>
                  <a:buFont typeface="Nunito"/>
                  <a:buChar char="✗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1pPr>
                <a:lvl2pPr marL="914400" marR="0" lvl="1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2"/>
                  </a:buClr>
                  <a:buSzPts val="2200"/>
                  <a:buFont typeface="Nunito"/>
                  <a:buChar char="✗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2pPr>
                <a:lvl3pPr marL="1371600" marR="0" lvl="2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■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3pPr>
                <a:lvl4pPr marL="1828800" marR="0" lvl="3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●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4pPr>
                <a:lvl5pPr marL="2286000" marR="0" lvl="4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○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5pPr>
                <a:lvl6pPr marL="2743200" marR="0" lvl="5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■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6pPr>
                <a:lvl7pPr marL="3200400" marR="0" lvl="6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●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7pPr>
                <a:lvl8pPr marL="3657600" marR="0" lvl="7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Nunito"/>
                  <a:buChar char="○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8pPr>
                <a:lvl9pPr marL="4114800" marR="0" lvl="8" indent="-3683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chemeClr val="dk1"/>
                  </a:buClr>
                  <a:buSzPts val="2200"/>
                  <a:buFont typeface="Nunito"/>
                  <a:buChar char="■"/>
                  <a:defRPr sz="2200" b="0" i="0" u="none" strike="noStrike" cap="none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9pPr>
              </a:lstStyle>
              <a:p>
                <a:pPr marL="0" indent="0">
                  <a:buFont typeface="Nunito"/>
                  <a:buNone/>
                </a:pPr>
                <a:r>
                  <a:rPr lang="en-US" sz="1400" b="1" i="1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1400" b="1" i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 i="1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400" b="1" i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4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𝒕𝒓𝒖𝒏𝒈</m:t>
                    </m:r>
                    <m:r>
                      <a:rPr lang="vi-VN" sz="14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14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vi-VN" sz="14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a:rPr lang="vi-VN" sz="14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𝒏𝒉</m:t>
                    </m:r>
                    <m:r>
                      <a:rPr lang="vi-VN" sz="14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Độ </m:t>
                        </m:r>
                        <m:r>
                          <a:rPr lang="en-US" sz="14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14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ờ</m:t>
                        </m:r>
                        <m:r>
                          <a:rPr lang="en-US" sz="14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14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𝑻𝒉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ờ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𝒈𝒊𝒂𝒏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𝒄𝒉𝒖𝒚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ể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độ</m:t>
                        </m:r>
                        <m:r>
                          <a:rPr lang="vi-VN" sz="1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𝒏𝒈</m:t>
                        </m:r>
                      </m:den>
                    </m:f>
                  </m:oMath>
                </a14:m>
                <a:endParaRPr lang="vi-VN" sz="1400" b="1" i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68" y="3726737"/>
                <a:ext cx="7886700" cy="830001"/>
              </a:xfrm>
              <a:prstGeom prst="rect">
                <a:avLst/>
              </a:prstGeom>
              <a:blipFill>
                <a:blip r:embed="rId3"/>
                <a:stretch>
                  <a:fillRect l="-1392" t="-7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94338" y="4070803"/>
                <a:ext cx="1038169" cy="55425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𝒕𝒃</m:t>
                          </m:r>
                        </m:sub>
                      </m:sSub>
                      <m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tx1">
                      <a:lumMod val="50000"/>
                    </a:schemeClr>
                  </a:solidFill>
                  <a:latin typeface="Calibri 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338" y="4070803"/>
                <a:ext cx="1038169" cy="554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8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7" grpId="0" build="p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375" y="600473"/>
            <a:ext cx="6426300" cy="396300"/>
          </a:xfrm>
        </p:spPr>
        <p:txBody>
          <a:bodyPr/>
          <a:lstStyle/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8" name="Camera Hành Trình Backview DVR 950G độ phân giải cao siêu né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375" y="1244822"/>
            <a:ext cx="6332930" cy="3251858"/>
          </a:xfrm>
          <a:prstGeom prst="rect">
            <a:avLst/>
          </a:prstGeom>
          <a:ln w="31750">
            <a:noFill/>
          </a:ln>
        </p:spPr>
      </p:pic>
      <p:cxnSp>
        <p:nvCxnSpPr>
          <p:cNvPr id="40" name="Straight Arrow Connector 39"/>
          <p:cNvCxnSpPr/>
          <p:nvPr/>
        </p:nvCxnSpPr>
        <p:spPr>
          <a:xfrm>
            <a:off x="0" y="4941425"/>
            <a:ext cx="8429531" cy="5225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2" b="98901" l="0" r="98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9415" y="4053349"/>
            <a:ext cx="1206297" cy="866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27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1.25156 0.0203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6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>
            <a:spLocks noGrp="1"/>
          </p:cNvSpPr>
          <p:nvPr>
            <p:ph type="ctrTitle" idx="4294967295"/>
          </p:nvPr>
        </p:nvSpPr>
        <p:spPr>
          <a:xfrm>
            <a:off x="466716" y="784683"/>
            <a:ext cx="3933688" cy="100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/>
              <a:t>Chuyển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thẳng</a:t>
            </a:r>
            <a:r>
              <a:rPr lang="en-US" sz="3600" dirty="0" smtClean="0"/>
              <a:t> </a:t>
            </a:r>
            <a:r>
              <a:rPr lang="en-US" sz="3600" dirty="0" err="1" smtClean="0"/>
              <a:t>đều</a:t>
            </a:r>
            <a:endParaRPr sz="3600" dirty="0"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4294967295"/>
          </p:nvPr>
        </p:nvSpPr>
        <p:spPr>
          <a:xfrm>
            <a:off x="89506" y="2030559"/>
            <a:ext cx="4310898" cy="137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 dirty="0" smtClean="0"/>
              <a:t>là chuyển động có quỹ đạo là đường thẳng và vận tốc trung bình như nhau trên mọi quãng đường</a:t>
            </a:r>
          </a:p>
        </p:txBody>
      </p:sp>
      <p:sp>
        <p:nvSpPr>
          <p:cNvPr id="239" name="Google Shape;239;p2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4" b="97945" l="10000" r="90000">
                        <a14:foregroundMark x1="36077" y1="2364" x2="36077" y2="13669"/>
                        <a14:foregroundMark x1="24462" y1="90236" x2="37385" y2="97945"/>
                        <a14:foregroundMark x1="37385" y1="97945" x2="40308" y2="9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90" y="683779"/>
            <a:ext cx="4743596" cy="35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39" y="717436"/>
            <a:ext cx="6426300" cy="396300"/>
          </a:xfrm>
        </p:spPr>
        <p:txBody>
          <a:bodyPr/>
          <a:lstStyle/>
          <a:p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771259" y="1460221"/>
                <a:ext cx="1747652" cy="5936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vi-VN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vi-VN" sz="16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16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𝒗𝒕</m:t>
                    </m:r>
                  </m:oMath>
                </a14:m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259" y="1460221"/>
                <a:ext cx="1747652" cy="593678"/>
              </a:xfrm>
              <a:prstGeom prst="rect">
                <a:avLst/>
              </a:prstGeom>
              <a:blipFill>
                <a:blip r:embed="rId2"/>
                <a:stretch>
                  <a:fillRect l="-3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68439" y="3547529"/>
                <a:ext cx="703200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1600" b="1" u="sng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 đó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	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là tọa độ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tại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ban đầu</a:t>
                </a:r>
                <a:endParaRPr lang="en-US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x(t)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tọa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tại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bất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kỳ</a:t>
                </a:r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 vận tốc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vi-VN" sz="16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là thời </a:t>
                </a:r>
                <a:r>
                  <a:rPr lang="en-US" sz="1600" b="1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39" y="3547529"/>
                <a:ext cx="7032009" cy="830997"/>
              </a:xfrm>
              <a:prstGeom prst="rect">
                <a:avLst/>
              </a:prstGeom>
              <a:blipFill>
                <a:blip r:embed="rId3"/>
                <a:stretch>
                  <a:fillRect l="-520" t="-2206"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38B13C53-345F-4DEA-B05A-1DDD2885DA01}"/>
              </a:ext>
            </a:extLst>
          </p:cNvPr>
          <p:cNvGrpSpPr/>
          <p:nvPr/>
        </p:nvGrpSpPr>
        <p:grpSpPr>
          <a:xfrm>
            <a:off x="1399336" y="2697601"/>
            <a:ext cx="5951674" cy="483652"/>
            <a:chOff x="1377594" y="1382155"/>
            <a:chExt cx="5951674" cy="48365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EE26FF6-B947-476D-AA95-96DF8D560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7594" y="1448972"/>
              <a:ext cx="5951674" cy="114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FDBABBC-0961-473F-B20F-F71D32024DA9}"/>
                </a:ext>
              </a:extLst>
            </p:cNvPr>
            <p:cNvSpPr/>
            <p:nvPr/>
          </p:nvSpPr>
          <p:spPr>
            <a:xfrm flipH="1">
              <a:off x="2349303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C8D3B22-2D99-4D37-9940-B8644F9030EA}"/>
                </a:ext>
              </a:extLst>
            </p:cNvPr>
            <p:cNvSpPr/>
            <p:nvPr/>
          </p:nvSpPr>
          <p:spPr>
            <a:xfrm>
              <a:off x="2223113" y="1527253"/>
              <a:ext cx="344966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O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C282188-F6E7-4805-8B8F-5BFF75B99374}"/>
                </a:ext>
              </a:extLst>
            </p:cNvPr>
            <p:cNvSpPr/>
            <p:nvPr/>
          </p:nvSpPr>
          <p:spPr>
            <a:xfrm>
              <a:off x="7003538" y="1452618"/>
              <a:ext cx="298480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EF6B99-7D9E-4183-A8AF-E84E7658EF4C}"/>
              </a:ext>
            </a:extLst>
          </p:cNvPr>
          <p:cNvGrpSpPr/>
          <p:nvPr/>
        </p:nvGrpSpPr>
        <p:grpSpPr>
          <a:xfrm>
            <a:off x="3651173" y="2698161"/>
            <a:ext cx="626459" cy="696602"/>
            <a:chOff x="3629431" y="1382155"/>
            <a:chExt cx="626459" cy="69660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AD253F9-BB71-45A3-A72F-70588DBE2055}"/>
                </a:ext>
              </a:extLst>
            </p:cNvPr>
            <p:cNvSpPr/>
            <p:nvPr/>
          </p:nvSpPr>
          <p:spPr>
            <a:xfrm>
              <a:off x="3629431" y="1740203"/>
              <a:ext cx="534121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t=0</a:t>
              </a:r>
              <a:r>
                <a:rPr lang="vi-VN" sz="16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endParaRPr lang="en-US" sz="1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DBA8B05-CE16-4053-AB8A-72E658B3DAB1}"/>
                </a:ext>
              </a:extLst>
            </p:cNvPr>
            <p:cNvSpPr/>
            <p:nvPr/>
          </p:nvSpPr>
          <p:spPr>
            <a:xfrm flipH="1">
              <a:off x="3741584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3D8F0D-04E6-4032-B3B8-0BC335782916}"/>
                </a:ext>
              </a:extLst>
            </p:cNvPr>
            <p:cNvSpPr/>
            <p:nvPr/>
          </p:nvSpPr>
          <p:spPr>
            <a:xfrm>
              <a:off x="3635412" y="1465376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</a:t>
              </a:r>
              <a:r>
                <a:rPr lang="en-US" sz="1600" b="1" baseline="-25000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0</a:t>
              </a:r>
              <a:endParaRPr lang="en-US" sz="1600" b="1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E61428-B9BA-4679-85A8-6E20F7B4B44D}"/>
              </a:ext>
            </a:extLst>
          </p:cNvPr>
          <p:cNvGrpSpPr/>
          <p:nvPr/>
        </p:nvGrpSpPr>
        <p:grpSpPr>
          <a:xfrm>
            <a:off x="6074579" y="2698161"/>
            <a:ext cx="906017" cy="802460"/>
            <a:chOff x="3522997" y="1382155"/>
            <a:chExt cx="906017" cy="80246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BE3241A-B26E-46A9-A27F-0A91CDFC4807}"/>
                </a:ext>
              </a:extLst>
            </p:cNvPr>
            <p:cNvSpPr/>
            <p:nvPr/>
          </p:nvSpPr>
          <p:spPr>
            <a:xfrm>
              <a:off x="3522997" y="1846061"/>
              <a:ext cx="906017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t </a:t>
              </a:r>
              <a:r>
                <a:rPr lang="en-US" sz="1600" dirty="0" err="1">
                  <a:solidFill>
                    <a:schemeClr val="tx1">
                      <a:lumMod val="50000"/>
                    </a:schemeClr>
                  </a:solidFill>
                </a:rPr>
                <a:t>bất</a:t>
              </a: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50000"/>
                    </a:schemeClr>
                  </a:solidFill>
                </a:rPr>
                <a:t>kỳ</a:t>
              </a:r>
              <a:r>
                <a:rPr lang="vi-VN" sz="16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endParaRPr lang="en-US" sz="1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F7DAADC-6BB3-4D6D-B3D8-1FE8981EF480}"/>
                </a:ext>
              </a:extLst>
            </p:cNvPr>
            <p:cNvSpPr/>
            <p:nvPr/>
          </p:nvSpPr>
          <p:spPr>
            <a:xfrm flipH="1">
              <a:off x="3741584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0EB1257-CB79-4D07-9600-206F75868875}"/>
                </a:ext>
              </a:extLst>
            </p:cNvPr>
            <p:cNvSpPr/>
            <p:nvPr/>
          </p:nvSpPr>
          <p:spPr>
            <a:xfrm>
              <a:off x="3635412" y="1465376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x(t)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2581C51-511D-4E52-B78F-A12FE18A1D9B}"/>
              </a:ext>
            </a:extLst>
          </p:cNvPr>
          <p:cNvGrpSpPr/>
          <p:nvPr/>
        </p:nvGrpSpPr>
        <p:grpSpPr>
          <a:xfrm>
            <a:off x="3833664" y="2263698"/>
            <a:ext cx="2529840" cy="512185"/>
            <a:chOff x="3811922" y="948252"/>
            <a:chExt cx="2529840" cy="512185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0BD68E6-B7C5-4D9E-9719-1DF04872AB41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22" y="1158301"/>
              <a:ext cx="2527073" cy="682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F0CDDD8-D047-4414-93E9-6995CC247DB6}"/>
                </a:ext>
              </a:extLst>
            </p:cNvPr>
            <p:cNvSpPr/>
            <p:nvPr/>
          </p:nvSpPr>
          <p:spPr>
            <a:xfrm>
              <a:off x="4766603" y="948252"/>
              <a:ext cx="62047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s</a:t>
              </a:r>
              <a:endParaRPr lang="en-US" sz="1600" b="1" baseline="-25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46EF0D-7623-42EF-B6BA-A9483436D967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22" y="1158301"/>
              <a:ext cx="0" cy="3021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56AA1E-5CB6-49D3-8865-C4AA6591E2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8995" y="1179085"/>
              <a:ext cx="2767" cy="269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79E90B8-5B02-4AC4-BB9B-3DAFDF1A4730}"/>
                  </a:ext>
                </a:extLst>
              </p:cNvPr>
              <p:cNvSpPr/>
              <p:nvPr/>
            </p:nvSpPr>
            <p:spPr>
              <a:xfrm>
                <a:off x="1654154" y="1462066"/>
                <a:ext cx="1871334" cy="5936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b="1" dirty="0" smtClean="0">
                    <a:solidFill>
                      <a:schemeClr val="tx1">
                        <a:lumMod val="50000"/>
                      </a:schemeClr>
                    </a:solidFill>
                    <a:sym typeface="Symbol" panose="05050102010706020507" pitchFamily="18" charset="2"/>
                  </a:rPr>
                  <a:t>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sym typeface="Symbol" panose="05050102010706020507" pitchFamily="18" charset="2"/>
                  </a:rPr>
                  <a:t>s=</a:t>
                </a:r>
                <a14:m>
                  <m:oMath xmlns:m="http://schemas.openxmlformats.org/officeDocument/2006/math">
                    <m:r>
                      <a:rPr lang="vi-VN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vi-VN" sz="1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6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𝒗𝒕</m:t>
                    </m:r>
                  </m:oMath>
                </a14:m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79E90B8-5B02-4AC4-BB9B-3DAFDF1A4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154" y="1462066"/>
                <a:ext cx="1871334" cy="593678"/>
              </a:xfrm>
              <a:prstGeom prst="rect">
                <a:avLst/>
              </a:prstGeom>
              <a:blipFill>
                <a:blip r:embed="rId4"/>
                <a:stretch>
                  <a:fillRect l="-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5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39" y="717436"/>
            <a:ext cx="6426300" cy="396300"/>
          </a:xfrm>
        </p:spPr>
        <p:txBody>
          <a:bodyPr/>
          <a:lstStyle/>
          <a:p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2990629" y="1530251"/>
                <a:ext cx="2293751" cy="5936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vi-VN" sz="24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4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vi-VN" sz="24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vi-VN" sz="24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4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𝒗𝒕</m:t>
                      </m:r>
                    </m:oMath>
                  </m:oMathPara>
                </a14:m>
                <a:endParaRPr lang="vi-VN" sz="24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29" y="1530251"/>
                <a:ext cx="2293751" cy="593678"/>
              </a:xfrm>
              <a:prstGeom prst="rect">
                <a:avLst/>
              </a:prstGeom>
              <a:blipFill>
                <a:blip r:embed="rId2"/>
                <a:stretch>
                  <a:fillRect b="-30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6AABDE2-AA8E-4CEF-8827-D1FC6B6F25CE}"/>
              </a:ext>
            </a:extLst>
          </p:cNvPr>
          <p:cNvSpPr txBox="1"/>
          <p:nvPr/>
        </p:nvSpPr>
        <p:spPr>
          <a:xfrm>
            <a:off x="968439" y="2589284"/>
            <a:ext cx="308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x(t)=5+4t (m); t(s)</a:t>
            </a: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50E7B-E108-4685-AC54-82DD7CD96428}"/>
              </a:ext>
            </a:extLst>
          </p:cNvPr>
          <p:cNvSpPr txBox="1"/>
          <p:nvPr/>
        </p:nvSpPr>
        <p:spPr>
          <a:xfrm>
            <a:off x="968439" y="3191004"/>
            <a:ext cx="226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x(t)=-3t (m); t(s)</a:t>
            </a: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E6094B-AD87-47BC-B9D1-A866B7C0089A}"/>
              </a:ext>
            </a:extLst>
          </p:cNvPr>
          <p:cNvSpPr txBox="1"/>
          <p:nvPr/>
        </p:nvSpPr>
        <p:spPr>
          <a:xfrm>
            <a:off x="968439" y="3770214"/>
            <a:ext cx="31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x(t)=-2-24t (km); t(h)</a:t>
            </a: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8651CF-1ED2-4789-9B32-462FB47E1DFA}"/>
              </a:ext>
            </a:extLst>
          </p:cNvPr>
          <p:cNvSpPr txBox="1"/>
          <p:nvPr/>
        </p:nvSpPr>
        <p:spPr>
          <a:xfrm>
            <a:off x="3864456" y="3191004"/>
            <a:ext cx="27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x</a:t>
            </a:r>
            <a:r>
              <a:rPr lang="en-US" sz="1800" b="1" baseline="-25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=0 m, v=-3m/s   </a:t>
            </a: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D3838E-89CB-467A-892C-2B0152D3742F}"/>
              </a:ext>
            </a:extLst>
          </p:cNvPr>
          <p:cNvSpPr/>
          <p:nvPr/>
        </p:nvSpPr>
        <p:spPr>
          <a:xfrm>
            <a:off x="3864456" y="258928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x</a:t>
            </a:r>
            <a:r>
              <a:rPr lang="en-US" sz="1800" b="1" baseline="-25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=5 m, v=5m/s 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711A6D-02E8-4ABE-92E2-4E4B658357F6}"/>
              </a:ext>
            </a:extLst>
          </p:cNvPr>
          <p:cNvSpPr/>
          <p:nvPr/>
        </p:nvSpPr>
        <p:spPr>
          <a:xfrm>
            <a:off x="3864456" y="3770214"/>
            <a:ext cx="25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x</a:t>
            </a:r>
            <a:r>
              <a:rPr lang="en-US" sz="1800" b="1" baseline="-25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=-2 km, v=-24km/h 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663" y="653818"/>
            <a:ext cx="6426300" cy="396300"/>
          </a:xfrm>
        </p:spPr>
        <p:txBody>
          <a:bodyPr/>
          <a:lstStyle/>
          <a:p>
            <a:r>
              <a:rPr lang="en-US" dirty="0" smtClean="0"/>
              <a:t>Ý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v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108F1C-E382-44D8-B5C9-67A9F6B9738A}"/>
              </a:ext>
            </a:extLst>
          </p:cNvPr>
          <p:cNvGrpSpPr/>
          <p:nvPr/>
        </p:nvGrpSpPr>
        <p:grpSpPr>
          <a:xfrm>
            <a:off x="1467293" y="1971403"/>
            <a:ext cx="5689665" cy="1307473"/>
            <a:chOff x="1102516" y="4639107"/>
            <a:chExt cx="8194589" cy="130747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E472DEB-80CC-4CAC-A443-A710B132DBD9}"/>
                </a:ext>
              </a:extLst>
            </p:cNvPr>
            <p:cNvGrpSpPr/>
            <p:nvPr/>
          </p:nvGrpSpPr>
          <p:grpSpPr>
            <a:xfrm>
              <a:off x="2563548" y="4799786"/>
              <a:ext cx="328645" cy="1146794"/>
              <a:chOff x="-366179" y="3343156"/>
              <a:chExt cx="332318" cy="1094181"/>
            </a:xfrm>
          </p:grpSpPr>
          <p:sp>
            <p:nvSpPr>
              <p:cNvPr id="32" name="Text Box 2700">
                <a:extLst>
                  <a:ext uri="{FF2B5EF4-FFF2-40B4-BE49-F238E27FC236}">
                    <a16:creationId xmlns:a16="http://schemas.microsoft.com/office/drawing/2014/main" id="{5B3C3806-5002-4A9A-B129-2D55F3B0E2D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366179" y="4127232"/>
                <a:ext cx="332318" cy="310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</a:t>
                </a:r>
                <a:endParaRPr lang="en-US" sz="1600" b="1" baseline="-25000" dirty="0">
                  <a:solidFill>
                    <a:schemeClr val="tx1">
                      <a:lumMod val="50000"/>
                    </a:schemeClr>
                  </a:solidFill>
                  <a:effectLst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91F16CE-8C28-4D7D-9C75-EDAD06B4D3B6}"/>
                  </a:ext>
                </a:extLst>
              </p:cNvPr>
              <p:cNvCxnSpPr/>
              <p:nvPr/>
            </p:nvCxnSpPr>
            <p:spPr>
              <a:xfrm>
                <a:off x="-302367" y="3343156"/>
                <a:ext cx="0" cy="79262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7007D5-3478-4EE7-84F9-5A20B022B9B6}"/>
                </a:ext>
              </a:extLst>
            </p:cNvPr>
            <p:cNvGrpSpPr/>
            <p:nvPr/>
          </p:nvGrpSpPr>
          <p:grpSpPr>
            <a:xfrm>
              <a:off x="1102516" y="4639107"/>
              <a:ext cx="8194589" cy="743156"/>
              <a:chOff x="1102516" y="4639107"/>
              <a:chExt cx="8194589" cy="74315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954C51F-7669-4CCC-A419-D155D281C2DA}"/>
                  </a:ext>
                </a:extLst>
              </p:cNvPr>
              <p:cNvSpPr/>
              <p:nvPr/>
            </p:nvSpPr>
            <p:spPr>
              <a:xfrm>
                <a:off x="1102516" y="5068728"/>
                <a:ext cx="7745508" cy="313535"/>
              </a:xfrm>
              <a:prstGeom prst="rect">
                <a:avLst/>
              </a:prstGeom>
              <a:pattFill prst="diagBrick">
                <a:fgClr>
                  <a:schemeClr val="bg1"/>
                </a:fgClr>
                <a:bgClr>
                  <a:schemeClr val="tx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B5D0499-D7EB-4847-9489-EBE79E7DCF09}"/>
                  </a:ext>
                </a:extLst>
              </p:cNvPr>
              <p:cNvCxnSpPr/>
              <p:nvPr/>
            </p:nvCxnSpPr>
            <p:spPr>
              <a:xfrm>
                <a:off x="1102516" y="4988575"/>
                <a:ext cx="7746826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 Box 2700">
                <a:extLst>
                  <a:ext uri="{FF2B5EF4-FFF2-40B4-BE49-F238E27FC236}">
                    <a16:creationId xmlns:a16="http://schemas.microsoft.com/office/drawing/2014/main" id="{76DB7971-7CD0-4000-9B76-F83FC9DD518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8848024" y="4639107"/>
                <a:ext cx="449081" cy="325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</a:t>
                </a:r>
                <a:endParaRPr lang="en-US" sz="1600" b="1" baseline="-25000" dirty="0">
                  <a:solidFill>
                    <a:schemeClr val="tx1">
                      <a:lumMod val="50000"/>
                    </a:schemeClr>
                  </a:solidFill>
                  <a:effectLst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63063D-C7A4-4EB2-920E-B5CCA469578E}"/>
              </a:ext>
            </a:extLst>
          </p:cNvPr>
          <p:cNvGrpSpPr/>
          <p:nvPr/>
        </p:nvGrpSpPr>
        <p:grpSpPr>
          <a:xfrm>
            <a:off x="3467730" y="1454937"/>
            <a:ext cx="1024522" cy="881585"/>
            <a:chOff x="2832023" y="1220041"/>
            <a:chExt cx="1043284" cy="7905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 Box 2700">
                  <a:extLst>
                    <a:ext uri="{FF2B5EF4-FFF2-40B4-BE49-F238E27FC236}">
                      <a16:creationId xmlns:a16="http://schemas.microsoft.com/office/drawing/2014/main" id="{8609E796-96EB-499B-B376-4DB0AB5AD5C4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34836" y="1220041"/>
                  <a:ext cx="456274" cy="383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en-US" sz="1600" b="1" baseline="-250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 Box 2700">
                  <a:extLst>
                    <a:ext uri="{FF2B5EF4-FFF2-40B4-BE49-F238E27FC236}">
                      <a16:creationId xmlns:a16="http://schemas.microsoft.com/office/drawing/2014/main" id="{8609E796-96EB-499B-B376-4DB0AB5AD5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4836" y="1220041"/>
                  <a:ext cx="456274" cy="3833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D631FF2-9839-46DE-B6D8-A86F3A5DE52E}"/>
                </a:ext>
              </a:extLst>
            </p:cNvPr>
            <p:cNvCxnSpPr/>
            <p:nvPr/>
          </p:nvCxnSpPr>
          <p:spPr>
            <a:xfrm flipH="1">
              <a:off x="2832023" y="1664958"/>
              <a:ext cx="10432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7" name="Object 36">
                  <a:extLst>
                    <a:ext uri="{FF2B5EF4-FFF2-40B4-BE49-F238E27FC236}">
                      <a16:creationId xmlns:a16="http://schemas.microsoft.com/office/drawing/2014/main" id="{DA7BE674-803B-42A1-8A5F-A783DDCEF14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3574041"/>
                    </p:ext>
                  </p:extLst>
                </p:nvPr>
              </p:nvGraphicFramePr>
              <p:xfrm>
                <a:off x="2842835" y="1718457"/>
                <a:ext cx="581966" cy="292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57" name="Equation" r:id="rId4" imgW="304560" imgH="152280" progId="Equation.DSMT4">
                        <p:embed/>
                      </p:oleObj>
                    </mc:Choice>
                    <mc:Fallback>
                      <p:oleObj name="Equation" r:id="rId4" imgW="304560" imgH="152280" progId="Equation.DSMT4">
                        <p:embed/>
                        <p:pic>
                          <p:nvPicPr>
                            <p:cNvPr id="71" name="Object 70">
                              <a:extLst>
                                <a:ext uri="{FF2B5EF4-FFF2-40B4-BE49-F238E27FC236}">
                                  <a16:creationId xmlns:a16="http://schemas.microsoft.com/office/drawing/2014/main" id="{DA7BE674-803B-42A1-8A5F-A783DDCEF14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42835" y="1718457"/>
                              <a:ext cx="581966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7" name="Object 56"/>
                <p:cNvGraphicFramePr>
                  <a:graphicFrameLocks noChangeAspect="1"/>
                </p:cNvGraphicFramePr>
                <p:nvPr/>
              </p:nvGraphicFramePr>
              <p:xfrm>
                <a:off x="2734107" y="1695264"/>
                <a:ext cx="800100" cy="3397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7553" name="Equation" r:id="rId26" imgW="419040" imgH="177480" progId="Equation.DSMT4">
                        <p:embed/>
                      </p:oleObj>
                    </mc:Choice>
                    <mc:Fallback>
                      <p:oleObj name="Equation" r:id="rId26" imgW="419040" imgH="177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734107" y="1695264"/>
                              <a:ext cx="800100" cy="3397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821A3D-7B93-4C94-B455-99825777B612}"/>
              </a:ext>
            </a:extLst>
          </p:cNvPr>
          <p:cNvGrpSpPr/>
          <p:nvPr/>
        </p:nvGrpSpPr>
        <p:grpSpPr>
          <a:xfrm>
            <a:off x="4803830" y="1481410"/>
            <a:ext cx="1266906" cy="828639"/>
            <a:chOff x="3872965" y="1248184"/>
            <a:chExt cx="1266906" cy="743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 Box 2700">
                  <a:extLst>
                    <a:ext uri="{FF2B5EF4-FFF2-40B4-BE49-F238E27FC236}">
                      <a16:creationId xmlns:a16="http://schemas.microsoft.com/office/drawing/2014/main" id="{238D5330-E4C5-4F03-8E9B-FD563E73C410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71147" y="1248184"/>
                  <a:ext cx="328646" cy="325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en-US" sz="1600" b="1" baseline="-25000" dirty="0">
                    <a:solidFill>
                      <a:schemeClr val="tx1">
                        <a:lumMod val="50000"/>
                      </a:schemeClr>
                    </a:solidFill>
                    <a:effectLst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 Box 2700">
                  <a:extLst>
                    <a:ext uri="{FF2B5EF4-FFF2-40B4-BE49-F238E27FC236}">
                      <a16:creationId xmlns:a16="http://schemas.microsoft.com/office/drawing/2014/main" id="{238D5330-E4C5-4F03-8E9B-FD563E73C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71147" y="1248184"/>
                  <a:ext cx="328646" cy="32501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4B6A7D6-27A7-42E1-B316-C7B706C531A7}"/>
                </a:ext>
              </a:extLst>
            </p:cNvPr>
            <p:cNvCxnSpPr/>
            <p:nvPr/>
          </p:nvCxnSpPr>
          <p:spPr>
            <a:xfrm>
              <a:off x="3872965" y="1655122"/>
              <a:ext cx="9947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1" name="Object 40">
                  <a:extLst>
                    <a:ext uri="{FF2B5EF4-FFF2-40B4-BE49-F238E27FC236}">
                      <a16:creationId xmlns:a16="http://schemas.microsoft.com/office/drawing/2014/main" id="{4512D52C-B1B1-4827-B663-174993AE0F5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84644881"/>
                    </p:ext>
                  </p:extLst>
                </p:nvPr>
              </p:nvGraphicFramePr>
              <p:xfrm>
                <a:off x="4557258" y="1700711"/>
                <a:ext cx="582613" cy="29051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58" name="Equation" r:id="rId29" imgW="304560" imgH="152280" progId="Equation.DSMT4">
                        <p:embed/>
                      </p:oleObj>
                    </mc:Choice>
                    <mc:Fallback>
                      <p:oleObj name="Equation" r:id="rId29" imgW="304560" imgH="152280" progId="Equation.DSMT4">
                        <p:embed/>
                        <p:pic>
                          <p:nvPicPr>
                            <p:cNvPr id="78" name="Object 77">
                              <a:extLst>
                                <a:ext uri="{FF2B5EF4-FFF2-40B4-BE49-F238E27FC236}">
                                  <a16:creationId xmlns:a16="http://schemas.microsoft.com/office/drawing/2014/main" id="{4512D52C-B1B1-4827-B663-174993AE0F5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557258" y="1700711"/>
                              <a:ext cx="582613" cy="29051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5" name="Object 64"/>
                <p:cNvGraphicFramePr>
                  <a:graphicFrameLocks noChangeAspect="1"/>
                </p:cNvGraphicFramePr>
                <p:nvPr/>
              </p:nvGraphicFramePr>
              <p:xfrm>
                <a:off x="4448968" y="1675928"/>
                <a:ext cx="801687" cy="3397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7554" name="Equation" r:id="rId31" imgW="419040" imgH="177480" progId="Equation.DSMT4">
                        <p:embed/>
                      </p:oleObj>
                    </mc:Choice>
                    <mc:Fallback>
                      <p:oleObj name="Equation" r:id="rId31" imgW="419040" imgH="177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48968" y="1675928"/>
                              <a:ext cx="801687" cy="3397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C31046-C9A5-41BC-8C85-1254E35EFFDF}"/>
              </a:ext>
            </a:extLst>
          </p:cNvPr>
          <p:cNvGrpSpPr/>
          <p:nvPr/>
        </p:nvGrpSpPr>
        <p:grpSpPr>
          <a:xfrm>
            <a:off x="4287973" y="1481352"/>
            <a:ext cx="744538" cy="2066431"/>
            <a:chOff x="6428120" y="1769815"/>
            <a:chExt cx="744538" cy="2066431"/>
          </a:xfrm>
        </p:grpSpPr>
        <p:sp>
          <p:nvSpPr>
            <p:cNvPr id="43" name="Text Box 2700">
              <a:extLst>
                <a:ext uri="{FF2B5EF4-FFF2-40B4-BE49-F238E27FC236}">
                  <a16:creationId xmlns:a16="http://schemas.microsoft.com/office/drawing/2014/main" id="{B10B59C6-A49B-4379-9DD3-43FC18AE566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665428" y="1769815"/>
              <a:ext cx="328646" cy="36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</a:t>
              </a:r>
              <a:endParaRPr lang="en-US" sz="1600" b="1" baseline="-25000" dirty="0">
                <a:solidFill>
                  <a:schemeClr val="tx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AFAA682-F0DF-4BEC-9627-3F179D194109}"/>
                </a:ext>
              </a:extLst>
            </p:cNvPr>
            <p:cNvGrpSpPr/>
            <p:nvPr/>
          </p:nvGrpSpPr>
          <p:grpSpPr>
            <a:xfrm>
              <a:off x="6428120" y="2196885"/>
              <a:ext cx="744538" cy="1639361"/>
              <a:chOff x="6428120" y="2196885"/>
              <a:chExt cx="744538" cy="163936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E323FD3-5855-4D7A-9468-5DC7962B494F}"/>
                  </a:ext>
                </a:extLst>
              </p:cNvPr>
              <p:cNvSpPr/>
              <p:nvPr/>
            </p:nvSpPr>
            <p:spPr>
              <a:xfrm>
                <a:off x="6533961" y="2196885"/>
                <a:ext cx="493382" cy="47470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E64F2D0B-031A-4598-810F-7D1D1A2EFD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495763"/>
                  </p:ext>
                </p:extLst>
              </p:nvPr>
            </p:nvGraphicFramePr>
            <p:xfrm>
              <a:off x="6428120" y="3420206"/>
              <a:ext cx="744538" cy="4160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9" name="Equation" r:id="rId33" imgW="304560" imgH="152280" progId="Equation.DSMT4">
                      <p:embed/>
                    </p:oleObj>
                  </mc:Choice>
                  <mc:Fallback>
                    <p:oleObj name="Equation" r:id="rId33" imgW="304560" imgH="152280" progId="Equation.DSMT4">
                      <p:embed/>
                      <p:pic>
                        <p:nvPicPr>
                          <p:cNvPr id="80" name="Object 79">
                            <a:extLst>
                              <a:ext uri="{FF2B5EF4-FFF2-40B4-BE49-F238E27FC236}">
                                <a16:creationId xmlns:a16="http://schemas.microsoft.com/office/drawing/2014/main" id="{E64F2D0B-031A-4598-810F-7D1D1A2EFD9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6428120" y="3420206"/>
                            <a:ext cx="744538" cy="4160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85" name="Object 84">
            <a:extLst>
              <a:ext uri="{FF2B5EF4-FFF2-40B4-BE49-F238E27FC236}">
                <a16:creationId xmlns:a16="http://schemas.microsoft.com/office/drawing/2014/main" id="{A3E0F944-0B56-4B97-A0DF-F0786E99BB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533964"/>
              </p:ext>
            </p:extLst>
          </p:nvPr>
        </p:nvGraphicFramePr>
        <p:xfrm>
          <a:off x="1737179" y="3131743"/>
          <a:ext cx="744538" cy="4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5" imgW="304560" imgH="152280" progId="Equation.DSMT4">
                  <p:embed/>
                </p:oleObj>
              </mc:Choice>
              <mc:Fallback>
                <p:oleObj name="Equation" r:id="rId35" imgW="304560" imgH="152280" progId="Equation.DSMT4">
                  <p:embed/>
                  <p:pic>
                    <p:nvPicPr>
                      <p:cNvPr id="119" name="Object 118">
                        <a:extLst>
                          <a:ext uri="{FF2B5EF4-FFF2-40B4-BE49-F238E27FC236}">
                            <a16:creationId xmlns:a16="http://schemas.microsoft.com/office/drawing/2014/main" id="{A3E0F944-0B56-4B97-A0DF-F0786E99B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737179" y="3131743"/>
                        <a:ext cx="744538" cy="41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itle 1">
            <a:extLst>
              <a:ext uri="{FF2B5EF4-FFF2-40B4-BE49-F238E27FC236}">
                <a16:creationId xmlns:a16="http://schemas.microsoft.com/office/drawing/2014/main" id="{9749156D-A0E1-4228-9BBE-BC5D502CC735}"/>
              </a:ext>
            </a:extLst>
          </p:cNvPr>
          <p:cNvSpPr txBox="1">
            <a:spLocks/>
          </p:cNvSpPr>
          <p:nvPr/>
        </p:nvSpPr>
        <p:spPr>
          <a:xfrm>
            <a:off x="1737180" y="3268238"/>
            <a:ext cx="5285722" cy="8239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Dấu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v 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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chiều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chuyển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động</a:t>
            </a:r>
            <a:endParaRPr lang="vi-VN" sz="2400" b="1" dirty="0">
              <a:solidFill>
                <a:schemeClr val="tx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Các công thức của chuyển động thẳng đều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Google Shape;254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27126" y="1485167"/>
                <a:ext cx="3742364" cy="2789100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 smtClean="0"/>
                  <a:t>Phương trình chuyển động:</a:t>
                </a:r>
                <a:endParaRPr lang="en" b="1" dirty="0"/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6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vi-VN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vi-VN" sz="16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vi-VN" sz="16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16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𝒗𝒕</m:t>
                      </m:r>
                    </m:oMath>
                  </m:oMathPara>
                </a14:m>
                <a:endPara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vi-VN" sz="1600" u="sng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 đó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sz="16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vi-VN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là tọa độ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tại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ban đầu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x(t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tọa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tại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bất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kỳ</a:t>
                </a:r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 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 vận tốc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là thời </a:t>
                </a:r>
                <a:r>
                  <a:rPr lang="en-US" sz="1600" dirty="0" err="1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vi-VN" sz="16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4" name="Google Shape;254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7126" y="1485167"/>
                <a:ext cx="3742364" cy="2789100"/>
              </a:xfrm>
              <a:prstGeom prst="rect">
                <a:avLst/>
              </a:prstGeom>
              <a:blipFill>
                <a:blip r:embed="rId3"/>
                <a:stretch>
                  <a:fillRect l="-3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Google Shape;255;p2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4427177" y="1485167"/>
                <a:ext cx="3759392" cy="2789100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b="1" dirty="0" smtClean="0"/>
                  <a:t>Quãng đường đi</a:t>
                </a:r>
                <a:r>
                  <a:rPr lang="en-US" b="1" dirty="0" smtClean="0"/>
                  <a:t>:</a:t>
                </a:r>
                <a:endParaRPr lang="vi-VN" b="1" dirty="0"/>
              </a:p>
              <a:p>
                <a:pPr marL="0" lvl="0" indent="0" algn="ctr">
                  <a:lnSpc>
                    <a:spcPct val="150000"/>
                  </a:lnSpc>
                  <a:buNone/>
                </a:pPr>
                <a:r>
                  <a:rPr lang="vi-VN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vi-VN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ar-AE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US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𝒗𝒕</m:t>
                    </m:r>
                  </m:oMath>
                </a14:m>
                <a:endParaRPr lang="en-US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vi-VN" sz="1600" u="sng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 đó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(t) </a:t>
                </a: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 độ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dời</a:t>
                </a: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ban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Nếu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chất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chuyển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thẳng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(+)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thì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s(t)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quãng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chuyển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>
                  <a:lnSpc>
                    <a:spcPct val="150000"/>
                  </a:lnSpc>
                  <a:buNone/>
                </a:pPr>
                <a:endParaRPr lang="en-US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5" name="Google Shape;255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4427177" y="1485167"/>
                <a:ext cx="3759392" cy="2789100"/>
              </a:xfrm>
              <a:prstGeom prst="rect">
                <a:avLst/>
              </a:prstGeom>
              <a:blipFill>
                <a:blip r:embed="rId4"/>
                <a:stretch>
                  <a:fillRect l="-3728" t="-2845" r="-2755" b="-6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7" name="Google Shape;257;p2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58" name="Google Shape;258;p23"/>
          <p:cNvSpPr/>
          <p:nvPr/>
        </p:nvSpPr>
        <p:spPr>
          <a:xfrm rot="864908">
            <a:off x="7894513" y="3753336"/>
            <a:ext cx="788952" cy="998941"/>
          </a:xfrm>
          <a:custGeom>
            <a:avLst/>
            <a:gdLst/>
            <a:ahLst/>
            <a:cxnLst/>
            <a:rect l="l" t="t" r="r" b="b"/>
            <a:pathLst>
              <a:path w="374107" h="473680" extrusionOk="0">
                <a:moveTo>
                  <a:pt x="176658" y="66970"/>
                </a:moveTo>
                <a:cubicBezTo>
                  <a:pt x="153572" y="67387"/>
                  <a:pt x="129367" y="75192"/>
                  <a:pt x="123381" y="100186"/>
                </a:cubicBezTo>
                <a:cubicBezTo>
                  <a:pt x="121189" y="109526"/>
                  <a:pt x="136185" y="110644"/>
                  <a:pt x="138312" y="101743"/>
                </a:cubicBezTo>
                <a:cubicBezTo>
                  <a:pt x="142170" y="85650"/>
                  <a:pt x="160236" y="81660"/>
                  <a:pt x="174400" y="81397"/>
                </a:cubicBezTo>
                <a:cubicBezTo>
                  <a:pt x="183652" y="81221"/>
                  <a:pt x="186458" y="66795"/>
                  <a:pt x="176658" y="66970"/>
                </a:cubicBezTo>
                <a:close/>
                <a:moveTo>
                  <a:pt x="82580" y="302418"/>
                </a:moveTo>
                <a:cubicBezTo>
                  <a:pt x="67276" y="334412"/>
                  <a:pt x="51513" y="366168"/>
                  <a:pt x="35288" y="397680"/>
                </a:cubicBezTo>
                <a:cubicBezTo>
                  <a:pt x="30903" y="406450"/>
                  <a:pt x="44935" y="411054"/>
                  <a:pt x="49167" y="402832"/>
                </a:cubicBezTo>
                <a:cubicBezTo>
                  <a:pt x="65390" y="371320"/>
                  <a:pt x="81155" y="339573"/>
                  <a:pt x="96458" y="307592"/>
                </a:cubicBezTo>
                <a:cubicBezTo>
                  <a:pt x="100689" y="298778"/>
                  <a:pt x="86592" y="294130"/>
                  <a:pt x="82580" y="302418"/>
                </a:cubicBezTo>
                <a:close/>
                <a:moveTo>
                  <a:pt x="245501" y="19218"/>
                </a:moveTo>
                <a:cubicBezTo>
                  <a:pt x="245369" y="19161"/>
                  <a:pt x="245238" y="19118"/>
                  <a:pt x="245085" y="19087"/>
                </a:cubicBezTo>
                <a:cubicBezTo>
                  <a:pt x="245085" y="16399"/>
                  <a:pt x="243549" y="13943"/>
                  <a:pt x="241138" y="12773"/>
                </a:cubicBezTo>
                <a:cubicBezTo>
                  <a:pt x="166156" y="-26692"/>
                  <a:pt x="69008" y="30444"/>
                  <a:pt x="51381" y="113626"/>
                </a:cubicBezTo>
                <a:cubicBezTo>
                  <a:pt x="42304" y="163022"/>
                  <a:pt x="74380" y="208230"/>
                  <a:pt x="111038" y="236951"/>
                </a:cubicBezTo>
                <a:lnTo>
                  <a:pt x="97883" y="263699"/>
                </a:lnTo>
                <a:cubicBezTo>
                  <a:pt x="94836" y="262449"/>
                  <a:pt x="91021" y="259797"/>
                  <a:pt x="87819" y="261266"/>
                </a:cubicBezTo>
                <a:cubicBezTo>
                  <a:pt x="84136" y="260213"/>
                  <a:pt x="80211" y="261805"/>
                  <a:pt x="78304" y="265124"/>
                </a:cubicBezTo>
                <a:cubicBezTo>
                  <a:pt x="50109" y="316165"/>
                  <a:pt x="22046" y="367424"/>
                  <a:pt x="2117" y="422367"/>
                </a:cubicBezTo>
                <a:cubicBezTo>
                  <a:pt x="78" y="424297"/>
                  <a:pt x="-558" y="427291"/>
                  <a:pt x="516" y="429887"/>
                </a:cubicBezTo>
                <a:cubicBezTo>
                  <a:pt x="9724" y="453233"/>
                  <a:pt x="31188" y="469492"/>
                  <a:pt x="56160" y="472048"/>
                </a:cubicBezTo>
                <a:cubicBezTo>
                  <a:pt x="58068" y="472278"/>
                  <a:pt x="59975" y="471759"/>
                  <a:pt x="61510" y="470601"/>
                </a:cubicBezTo>
                <a:cubicBezTo>
                  <a:pt x="64229" y="474085"/>
                  <a:pt x="69249" y="474705"/>
                  <a:pt x="72735" y="471985"/>
                </a:cubicBezTo>
                <a:cubicBezTo>
                  <a:pt x="73678" y="471255"/>
                  <a:pt x="74446" y="470325"/>
                  <a:pt x="74972" y="469264"/>
                </a:cubicBezTo>
                <a:cubicBezTo>
                  <a:pt x="101413" y="411953"/>
                  <a:pt x="127832" y="354649"/>
                  <a:pt x="154251" y="297353"/>
                </a:cubicBezTo>
                <a:cubicBezTo>
                  <a:pt x="155106" y="295702"/>
                  <a:pt x="155216" y="293753"/>
                  <a:pt x="154514" y="292026"/>
                </a:cubicBezTo>
                <a:cubicBezTo>
                  <a:pt x="155785" y="285711"/>
                  <a:pt x="148748" y="284462"/>
                  <a:pt x="143968" y="282620"/>
                </a:cubicBezTo>
                <a:lnTo>
                  <a:pt x="156224" y="259862"/>
                </a:lnTo>
                <a:cubicBezTo>
                  <a:pt x="223357" y="279594"/>
                  <a:pt x="292157" y="231360"/>
                  <a:pt x="310551" y="162934"/>
                </a:cubicBezTo>
                <a:cubicBezTo>
                  <a:pt x="327367" y="101633"/>
                  <a:pt x="298010" y="40661"/>
                  <a:pt x="245501" y="19218"/>
                </a:cubicBezTo>
                <a:close/>
                <a:moveTo>
                  <a:pt x="63089" y="459902"/>
                </a:moveTo>
                <a:cubicBezTo>
                  <a:pt x="61883" y="458595"/>
                  <a:pt x="60239" y="457808"/>
                  <a:pt x="58463" y="457710"/>
                </a:cubicBezTo>
                <a:cubicBezTo>
                  <a:pt x="39980" y="455815"/>
                  <a:pt x="23887" y="444325"/>
                  <a:pt x="16082" y="427476"/>
                </a:cubicBezTo>
                <a:cubicBezTo>
                  <a:pt x="35266" y="374615"/>
                  <a:pt x="61993" y="325154"/>
                  <a:pt x="89091" y="276043"/>
                </a:cubicBezTo>
                <a:cubicBezTo>
                  <a:pt x="105294" y="283512"/>
                  <a:pt x="121781" y="290309"/>
                  <a:pt x="138509" y="296433"/>
                </a:cubicBezTo>
                <a:cubicBezTo>
                  <a:pt x="113296" y="350834"/>
                  <a:pt x="88148" y="405288"/>
                  <a:pt x="63089" y="459792"/>
                </a:cubicBezTo>
                <a:close/>
                <a:moveTo>
                  <a:pt x="130178" y="277380"/>
                </a:moveTo>
                <a:cubicBezTo>
                  <a:pt x="123886" y="274909"/>
                  <a:pt x="117637" y="272337"/>
                  <a:pt x="111410" y="269663"/>
                </a:cubicBezTo>
                <a:lnTo>
                  <a:pt x="123359" y="245304"/>
                </a:lnTo>
                <a:cubicBezTo>
                  <a:pt x="129411" y="248983"/>
                  <a:pt x="135725" y="252202"/>
                  <a:pt x="142258" y="254929"/>
                </a:cubicBezTo>
                <a:close/>
                <a:moveTo>
                  <a:pt x="299106" y="143640"/>
                </a:moveTo>
                <a:cubicBezTo>
                  <a:pt x="279813" y="255587"/>
                  <a:pt x="162692" y="284221"/>
                  <a:pt x="93016" y="196106"/>
                </a:cubicBezTo>
                <a:cubicBezTo>
                  <a:pt x="78787" y="178917"/>
                  <a:pt x="66816" y="157299"/>
                  <a:pt x="65150" y="133204"/>
                </a:cubicBezTo>
                <a:cubicBezTo>
                  <a:pt x="63417" y="108473"/>
                  <a:pt x="76901" y="82252"/>
                  <a:pt x="92226" y="63046"/>
                </a:cubicBezTo>
                <a:cubicBezTo>
                  <a:pt x="128841" y="17267"/>
                  <a:pt x="187861" y="4222"/>
                  <a:pt x="234605" y="27966"/>
                </a:cubicBezTo>
                <a:cubicBezTo>
                  <a:pt x="234451" y="30773"/>
                  <a:pt x="236139" y="33353"/>
                  <a:pt x="238770" y="34325"/>
                </a:cubicBezTo>
                <a:cubicBezTo>
                  <a:pt x="279308" y="50768"/>
                  <a:pt x="305333" y="95384"/>
                  <a:pt x="299106" y="143487"/>
                </a:cubicBezTo>
                <a:close/>
                <a:moveTo>
                  <a:pt x="224147" y="44191"/>
                </a:moveTo>
                <a:cubicBezTo>
                  <a:pt x="223576" y="44070"/>
                  <a:pt x="223006" y="44011"/>
                  <a:pt x="222414" y="44015"/>
                </a:cubicBezTo>
                <a:cubicBezTo>
                  <a:pt x="167844" y="19043"/>
                  <a:pt x="97751" y="45791"/>
                  <a:pt x="88543" y="108736"/>
                </a:cubicBezTo>
                <a:cubicBezTo>
                  <a:pt x="85780" y="129433"/>
                  <a:pt x="93103" y="149538"/>
                  <a:pt x="100865" y="168393"/>
                </a:cubicBezTo>
                <a:cubicBezTo>
                  <a:pt x="117067" y="207704"/>
                  <a:pt x="153790" y="235307"/>
                  <a:pt x="197771" y="227831"/>
                </a:cubicBezTo>
                <a:cubicBezTo>
                  <a:pt x="282904" y="214194"/>
                  <a:pt x="321360" y="69535"/>
                  <a:pt x="224147" y="44191"/>
                </a:cubicBezTo>
                <a:close/>
                <a:moveTo>
                  <a:pt x="265803" y="134936"/>
                </a:moveTo>
                <a:cubicBezTo>
                  <a:pt x="252013" y="214588"/>
                  <a:pt x="159666" y="248944"/>
                  <a:pt x="117966" y="169555"/>
                </a:cubicBezTo>
                <a:cubicBezTo>
                  <a:pt x="103386" y="138181"/>
                  <a:pt x="95011" y="104395"/>
                  <a:pt x="119106" y="75280"/>
                </a:cubicBezTo>
                <a:cubicBezTo>
                  <a:pt x="143530" y="45857"/>
                  <a:pt x="185318" y="43270"/>
                  <a:pt x="218336" y="58310"/>
                </a:cubicBezTo>
                <a:cubicBezTo>
                  <a:pt x="219762" y="58996"/>
                  <a:pt x="221406" y="59165"/>
                  <a:pt x="222941" y="58792"/>
                </a:cubicBezTo>
                <a:cubicBezTo>
                  <a:pt x="256354" y="66619"/>
                  <a:pt x="271218" y="103562"/>
                  <a:pt x="265803" y="134871"/>
                </a:cubicBezTo>
                <a:close/>
                <a:moveTo>
                  <a:pt x="205927" y="69535"/>
                </a:moveTo>
                <a:cubicBezTo>
                  <a:pt x="197574" y="65435"/>
                  <a:pt x="191238" y="78809"/>
                  <a:pt x="199964" y="83085"/>
                </a:cubicBezTo>
                <a:cubicBezTo>
                  <a:pt x="208251" y="87163"/>
                  <a:pt x="214697" y="73811"/>
                  <a:pt x="205927" y="69535"/>
                </a:cubicBezTo>
                <a:close/>
                <a:moveTo>
                  <a:pt x="315550" y="67628"/>
                </a:moveTo>
                <a:cubicBezTo>
                  <a:pt x="336050" y="108495"/>
                  <a:pt x="341662" y="159996"/>
                  <a:pt x="309586" y="196676"/>
                </a:cubicBezTo>
                <a:cubicBezTo>
                  <a:pt x="303185" y="203999"/>
                  <a:pt x="313971" y="213448"/>
                  <a:pt x="320439" y="206103"/>
                </a:cubicBezTo>
                <a:cubicBezTo>
                  <a:pt x="357141" y="164118"/>
                  <a:pt x="351594" y="105974"/>
                  <a:pt x="328069" y="59055"/>
                </a:cubicBezTo>
                <a:cubicBezTo>
                  <a:pt x="323815" y="50614"/>
                  <a:pt x="311428" y="59538"/>
                  <a:pt x="315550" y="67628"/>
                </a:cubicBezTo>
                <a:close/>
                <a:moveTo>
                  <a:pt x="370953" y="127986"/>
                </a:moveTo>
                <a:cubicBezTo>
                  <a:pt x="368169" y="118756"/>
                  <a:pt x="354181" y="124347"/>
                  <a:pt x="356856" y="133138"/>
                </a:cubicBezTo>
                <a:cubicBezTo>
                  <a:pt x="362030" y="149417"/>
                  <a:pt x="359531" y="167165"/>
                  <a:pt x="350037" y="181372"/>
                </a:cubicBezTo>
                <a:cubicBezTo>
                  <a:pt x="344666" y="189331"/>
                  <a:pt x="355409" y="198912"/>
                  <a:pt x="360999" y="190800"/>
                </a:cubicBezTo>
                <a:cubicBezTo>
                  <a:pt x="373804" y="172506"/>
                  <a:pt x="377465" y="149336"/>
                  <a:pt x="370931" y="1279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build="p"/>
      <p:bldP spid="25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Một số chú ý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Google Shape;254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27126" y="1485167"/>
                <a:ext cx="3742364" cy="2789100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 Chuyển động của hai chất điểm:</a:t>
                </a:r>
                <a:endParaRPr lang="en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28575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    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</a:rPr>
                  <a:t>PTCĐ:    </a:t>
                </a:r>
                <a14:m>
                  <m:oMath xmlns:m="http://schemas.openxmlformats.org/officeDocument/2006/math"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baseline="-250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vi-VN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b="0" i="1" baseline="-250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(1)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baseline="-250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vi-VN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b="0" i="1" baseline="-250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(2)</a:t>
                </a:r>
              </a:p>
              <a:p>
                <a:pPr marL="285750" lvl="0" indent="-285750">
                  <a:buFont typeface="Wingdings" panose="05000000000000000000" pitchFamily="2" charset="2"/>
                  <a:buChar char="Ø"/>
                </a:pP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kiện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chất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gặp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baseline="-250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baseline="-250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285750" lvl="0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chất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cách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vi-VN" sz="1600" b="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vi-VN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vi-VN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1600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vi-VN" sz="1600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vi-VN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1600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vi-VN" sz="1600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>
                  <a:buNone/>
                </a:pPr>
                <a:endParaRPr lang="vi-VN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4" name="Google Shape;254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7126" y="1485167"/>
                <a:ext cx="3742364" cy="2789100"/>
              </a:xfrm>
              <a:prstGeom prst="rect">
                <a:avLst/>
              </a:prstGeom>
              <a:blipFill>
                <a:blip r:embed="rId3"/>
                <a:stretch>
                  <a:fillRect l="-3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Google Shape;255;p2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4427177" y="1485167"/>
                <a:ext cx="3759392" cy="2789100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Đổi </a:t>
                </a:r>
                <a:r>
                  <a:rPr lang="en-US" b="1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đơn</a:t>
                </a:r>
                <a:r>
                  <a:rPr lang="en-US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b="1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vị</a:t>
                </a:r>
                <a:r>
                  <a:rPr lang="en-US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:</a:t>
                </a:r>
                <a:endParaRPr lang="vi-VN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1km= </a:t>
                </a: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1000m</a:t>
                </a:r>
                <a:endParaRPr lang="en-US" sz="16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1m=100 cm</a:t>
                </a:r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giờ= 60 phút= 3600 giây</a:t>
                </a:r>
              </a:p>
              <a:p>
                <a:pPr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Đổi từ km/h󠆔 → m/s ta chia cho 3,6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Ví dụ: Đổi 36 km/h → </a:t>
                </a: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m/s</a:t>
                </a:r>
                <a:endParaRPr lang="en-US" sz="16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vi-VN" sz="1600" dirty="0" smtClean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 </a:t>
                </a:r>
                <a:r>
                  <a:rPr lang="vi-VN" sz="1600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6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36 </m:t>
                        </m:r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vi-VN" sz="16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3.6</m:t>
                        </m:r>
                      </m:den>
                    </m:f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vi-VN" sz="16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vi-VN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>
                  <a:lnSpc>
                    <a:spcPct val="150000"/>
                  </a:lnSpc>
                  <a:buNone/>
                </a:pPr>
                <a:endParaRPr lang="en-US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5" name="Google Shape;255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4427177" y="1485167"/>
                <a:ext cx="3759392" cy="2789100"/>
              </a:xfrm>
              <a:prstGeom prst="rect">
                <a:avLst/>
              </a:prstGeom>
              <a:blipFill>
                <a:blip r:embed="rId4"/>
                <a:stretch>
                  <a:fillRect l="-3728" t="-2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7" name="Google Shape;257;p2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58" name="Google Shape;258;p23"/>
          <p:cNvSpPr/>
          <p:nvPr/>
        </p:nvSpPr>
        <p:spPr>
          <a:xfrm rot="864908">
            <a:off x="7894513" y="3753336"/>
            <a:ext cx="788952" cy="998941"/>
          </a:xfrm>
          <a:custGeom>
            <a:avLst/>
            <a:gdLst/>
            <a:ahLst/>
            <a:cxnLst/>
            <a:rect l="l" t="t" r="r" b="b"/>
            <a:pathLst>
              <a:path w="374107" h="473680" extrusionOk="0">
                <a:moveTo>
                  <a:pt x="176658" y="66970"/>
                </a:moveTo>
                <a:cubicBezTo>
                  <a:pt x="153572" y="67387"/>
                  <a:pt x="129367" y="75192"/>
                  <a:pt x="123381" y="100186"/>
                </a:cubicBezTo>
                <a:cubicBezTo>
                  <a:pt x="121189" y="109526"/>
                  <a:pt x="136185" y="110644"/>
                  <a:pt x="138312" y="101743"/>
                </a:cubicBezTo>
                <a:cubicBezTo>
                  <a:pt x="142170" y="85650"/>
                  <a:pt x="160236" y="81660"/>
                  <a:pt x="174400" y="81397"/>
                </a:cubicBezTo>
                <a:cubicBezTo>
                  <a:pt x="183652" y="81221"/>
                  <a:pt x="186458" y="66795"/>
                  <a:pt x="176658" y="66970"/>
                </a:cubicBezTo>
                <a:close/>
                <a:moveTo>
                  <a:pt x="82580" y="302418"/>
                </a:moveTo>
                <a:cubicBezTo>
                  <a:pt x="67276" y="334412"/>
                  <a:pt x="51513" y="366168"/>
                  <a:pt x="35288" y="397680"/>
                </a:cubicBezTo>
                <a:cubicBezTo>
                  <a:pt x="30903" y="406450"/>
                  <a:pt x="44935" y="411054"/>
                  <a:pt x="49167" y="402832"/>
                </a:cubicBezTo>
                <a:cubicBezTo>
                  <a:pt x="65390" y="371320"/>
                  <a:pt x="81155" y="339573"/>
                  <a:pt x="96458" y="307592"/>
                </a:cubicBezTo>
                <a:cubicBezTo>
                  <a:pt x="100689" y="298778"/>
                  <a:pt x="86592" y="294130"/>
                  <a:pt x="82580" y="302418"/>
                </a:cubicBezTo>
                <a:close/>
                <a:moveTo>
                  <a:pt x="245501" y="19218"/>
                </a:moveTo>
                <a:cubicBezTo>
                  <a:pt x="245369" y="19161"/>
                  <a:pt x="245238" y="19118"/>
                  <a:pt x="245085" y="19087"/>
                </a:cubicBezTo>
                <a:cubicBezTo>
                  <a:pt x="245085" y="16399"/>
                  <a:pt x="243549" y="13943"/>
                  <a:pt x="241138" y="12773"/>
                </a:cubicBezTo>
                <a:cubicBezTo>
                  <a:pt x="166156" y="-26692"/>
                  <a:pt x="69008" y="30444"/>
                  <a:pt x="51381" y="113626"/>
                </a:cubicBezTo>
                <a:cubicBezTo>
                  <a:pt x="42304" y="163022"/>
                  <a:pt x="74380" y="208230"/>
                  <a:pt x="111038" y="236951"/>
                </a:cubicBezTo>
                <a:lnTo>
                  <a:pt x="97883" y="263699"/>
                </a:lnTo>
                <a:cubicBezTo>
                  <a:pt x="94836" y="262449"/>
                  <a:pt x="91021" y="259797"/>
                  <a:pt x="87819" y="261266"/>
                </a:cubicBezTo>
                <a:cubicBezTo>
                  <a:pt x="84136" y="260213"/>
                  <a:pt x="80211" y="261805"/>
                  <a:pt x="78304" y="265124"/>
                </a:cubicBezTo>
                <a:cubicBezTo>
                  <a:pt x="50109" y="316165"/>
                  <a:pt x="22046" y="367424"/>
                  <a:pt x="2117" y="422367"/>
                </a:cubicBezTo>
                <a:cubicBezTo>
                  <a:pt x="78" y="424297"/>
                  <a:pt x="-558" y="427291"/>
                  <a:pt x="516" y="429887"/>
                </a:cubicBezTo>
                <a:cubicBezTo>
                  <a:pt x="9724" y="453233"/>
                  <a:pt x="31188" y="469492"/>
                  <a:pt x="56160" y="472048"/>
                </a:cubicBezTo>
                <a:cubicBezTo>
                  <a:pt x="58068" y="472278"/>
                  <a:pt x="59975" y="471759"/>
                  <a:pt x="61510" y="470601"/>
                </a:cubicBezTo>
                <a:cubicBezTo>
                  <a:pt x="64229" y="474085"/>
                  <a:pt x="69249" y="474705"/>
                  <a:pt x="72735" y="471985"/>
                </a:cubicBezTo>
                <a:cubicBezTo>
                  <a:pt x="73678" y="471255"/>
                  <a:pt x="74446" y="470325"/>
                  <a:pt x="74972" y="469264"/>
                </a:cubicBezTo>
                <a:cubicBezTo>
                  <a:pt x="101413" y="411953"/>
                  <a:pt x="127832" y="354649"/>
                  <a:pt x="154251" y="297353"/>
                </a:cubicBezTo>
                <a:cubicBezTo>
                  <a:pt x="155106" y="295702"/>
                  <a:pt x="155216" y="293753"/>
                  <a:pt x="154514" y="292026"/>
                </a:cubicBezTo>
                <a:cubicBezTo>
                  <a:pt x="155785" y="285711"/>
                  <a:pt x="148748" y="284462"/>
                  <a:pt x="143968" y="282620"/>
                </a:cubicBezTo>
                <a:lnTo>
                  <a:pt x="156224" y="259862"/>
                </a:lnTo>
                <a:cubicBezTo>
                  <a:pt x="223357" y="279594"/>
                  <a:pt x="292157" y="231360"/>
                  <a:pt x="310551" y="162934"/>
                </a:cubicBezTo>
                <a:cubicBezTo>
                  <a:pt x="327367" y="101633"/>
                  <a:pt x="298010" y="40661"/>
                  <a:pt x="245501" y="19218"/>
                </a:cubicBezTo>
                <a:close/>
                <a:moveTo>
                  <a:pt x="63089" y="459902"/>
                </a:moveTo>
                <a:cubicBezTo>
                  <a:pt x="61883" y="458595"/>
                  <a:pt x="60239" y="457808"/>
                  <a:pt x="58463" y="457710"/>
                </a:cubicBezTo>
                <a:cubicBezTo>
                  <a:pt x="39980" y="455815"/>
                  <a:pt x="23887" y="444325"/>
                  <a:pt x="16082" y="427476"/>
                </a:cubicBezTo>
                <a:cubicBezTo>
                  <a:pt x="35266" y="374615"/>
                  <a:pt x="61993" y="325154"/>
                  <a:pt x="89091" y="276043"/>
                </a:cubicBezTo>
                <a:cubicBezTo>
                  <a:pt x="105294" y="283512"/>
                  <a:pt x="121781" y="290309"/>
                  <a:pt x="138509" y="296433"/>
                </a:cubicBezTo>
                <a:cubicBezTo>
                  <a:pt x="113296" y="350834"/>
                  <a:pt x="88148" y="405288"/>
                  <a:pt x="63089" y="459792"/>
                </a:cubicBezTo>
                <a:close/>
                <a:moveTo>
                  <a:pt x="130178" y="277380"/>
                </a:moveTo>
                <a:cubicBezTo>
                  <a:pt x="123886" y="274909"/>
                  <a:pt x="117637" y="272337"/>
                  <a:pt x="111410" y="269663"/>
                </a:cubicBezTo>
                <a:lnTo>
                  <a:pt x="123359" y="245304"/>
                </a:lnTo>
                <a:cubicBezTo>
                  <a:pt x="129411" y="248983"/>
                  <a:pt x="135725" y="252202"/>
                  <a:pt x="142258" y="254929"/>
                </a:cubicBezTo>
                <a:close/>
                <a:moveTo>
                  <a:pt x="299106" y="143640"/>
                </a:moveTo>
                <a:cubicBezTo>
                  <a:pt x="279813" y="255587"/>
                  <a:pt x="162692" y="284221"/>
                  <a:pt x="93016" y="196106"/>
                </a:cubicBezTo>
                <a:cubicBezTo>
                  <a:pt x="78787" y="178917"/>
                  <a:pt x="66816" y="157299"/>
                  <a:pt x="65150" y="133204"/>
                </a:cubicBezTo>
                <a:cubicBezTo>
                  <a:pt x="63417" y="108473"/>
                  <a:pt x="76901" y="82252"/>
                  <a:pt x="92226" y="63046"/>
                </a:cubicBezTo>
                <a:cubicBezTo>
                  <a:pt x="128841" y="17267"/>
                  <a:pt x="187861" y="4222"/>
                  <a:pt x="234605" y="27966"/>
                </a:cubicBezTo>
                <a:cubicBezTo>
                  <a:pt x="234451" y="30773"/>
                  <a:pt x="236139" y="33353"/>
                  <a:pt x="238770" y="34325"/>
                </a:cubicBezTo>
                <a:cubicBezTo>
                  <a:pt x="279308" y="50768"/>
                  <a:pt x="305333" y="95384"/>
                  <a:pt x="299106" y="143487"/>
                </a:cubicBezTo>
                <a:close/>
                <a:moveTo>
                  <a:pt x="224147" y="44191"/>
                </a:moveTo>
                <a:cubicBezTo>
                  <a:pt x="223576" y="44070"/>
                  <a:pt x="223006" y="44011"/>
                  <a:pt x="222414" y="44015"/>
                </a:cubicBezTo>
                <a:cubicBezTo>
                  <a:pt x="167844" y="19043"/>
                  <a:pt x="97751" y="45791"/>
                  <a:pt x="88543" y="108736"/>
                </a:cubicBezTo>
                <a:cubicBezTo>
                  <a:pt x="85780" y="129433"/>
                  <a:pt x="93103" y="149538"/>
                  <a:pt x="100865" y="168393"/>
                </a:cubicBezTo>
                <a:cubicBezTo>
                  <a:pt x="117067" y="207704"/>
                  <a:pt x="153790" y="235307"/>
                  <a:pt x="197771" y="227831"/>
                </a:cubicBezTo>
                <a:cubicBezTo>
                  <a:pt x="282904" y="214194"/>
                  <a:pt x="321360" y="69535"/>
                  <a:pt x="224147" y="44191"/>
                </a:cubicBezTo>
                <a:close/>
                <a:moveTo>
                  <a:pt x="265803" y="134936"/>
                </a:moveTo>
                <a:cubicBezTo>
                  <a:pt x="252013" y="214588"/>
                  <a:pt x="159666" y="248944"/>
                  <a:pt x="117966" y="169555"/>
                </a:cubicBezTo>
                <a:cubicBezTo>
                  <a:pt x="103386" y="138181"/>
                  <a:pt x="95011" y="104395"/>
                  <a:pt x="119106" y="75280"/>
                </a:cubicBezTo>
                <a:cubicBezTo>
                  <a:pt x="143530" y="45857"/>
                  <a:pt x="185318" y="43270"/>
                  <a:pt x="218336" y="58310"/>
                </a:cubicBezTo>
                <a:cubicBezTo>
                  <a:pt x="219762" y="58996"/>
                  <a:pt x="221406" y="59165"/>
                  <a:pt x="222941" y="58792"/>
                </a:cubicBezTo>
                <a:cubicBezTo>
                  <a:pt x="256354" y="66619"/>
                  <a:pt x="271218" y="103562"/>
                  <a:pt x="265803" y="134871"/>
                </a:cubicBezTo>
                <a:close/>
                <a:moveTo>
                  <a:pt x="205927" y="69535"/>
                </a:moveTo>
                <a:cubicBezTo>
                  <a:pt x="197574" y="65435"/>
                  <a:pt x="191238" y="78809"/>
                  <a:pt x="199964" y="83085"/>
                </a:cubicBezTo>
                <a:cubicBezTo>
                  <a:pt x="208251" y="87163"/>
                  <a:pt x="214697" y="73811"/>
                  <a:pt x="205927" y="69535"/>
                </a:cubicBezTo>
                <a:close/>
                <a:moveTo>
                  <a:pt x="315550" y="67628"/>
                </a:moveTo>
                <a:cubicBezTo>
                  <a:pt x="336050" y="108495"/>
                  <a:pt x="341662" y="159996"/>
                  <a:pt x="309586" y="196676"/>
                </a:cubicBezTo>
                <a:cubicBezTo>
                  <a:pt x="303185" y="203999"/>
                  <a:pt x="313971" y="213448"/>
                  <a:pt x="320439" y="206103"/>
                </a:cubicBezTo>
                <a:cubicBezTo>
                  <a:pt x="357141" y="164118"/>
                  <a:pt x="351594" y="105974"/>
                  <a:pt x="328069" y="59055"/>
                </a:cubicBezTo>
                <a:cubicBezTo>
                  <a:pt x="323815" y="50614"/>
                  <a:pt x="311428" y="59538"/>
                  <a:pt x="315550" y="67628"/>
                </a:cubicBezTo>
                <a:close/>
                <a:moveTo>
                  <a:pt x="370953" y="127986"/>
                </a:moveTo>
                <a:cubicBezTo>
                  <a:pt x="368169" y="118756"/>
                  <a:pt x="354181" y="124347"/>
                  <a:pt x="356856" y="133138"/>
                </a:cubicBezTo>
                <a:cubicBezTo>
                  <a:pt x="362030" y="149417"/>
                  <a:pt x="359531" y="167165"/>
                  <a:pt x="350037" y="181372"/>
                </a:cubicBezTo>
                <a:cubicBezTo>
                  <a:pt x="344666" y="189331"/>
                  <a:pt x="355409" y="198912"/>
                  <a:pt x="360999" y="190800"/>
                </a:cubicBezTo>
                <a:cubicBezTo>
                  <a:pt x="373804" y="172506"/>
                  <a:pt x="377465" y="149336"/>
                  <a:pt x="370931" y="1279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1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build="p"/>
      <p:bldP spid="2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1485900" y="1731475"/>
            <a:ext cx="3595256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</a:t>
            </a:r>
            <a:r>
              <a:rPr lang="en" dirty="0" smtClean="0"/>
              <a:t>huyển động thẳng </a:t>
            </a:r>
            <a:r>
              <a:rPr lang="en" dirty="0" smtClean="0"/>
              <a:t>đều</a:t>
            </a:r>
            <a:br>
              <a:rPr lang="en" dirty="0" smtClean="0"/>
            </a:br>
            <a:r>
              <a:rPr lang="en" dirty="0" smtClean="0"/>
              <a:t>(1 TIẾT)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4" b="97945" l="10000" r="90000">
                        <a14:foregroundMark x1="36077" y1="2364" x2="36077" y2="13669"/>
                        <a14:foregroundMark x1="24462" y1="90236" x2="37385" y2="97945"/>
                        <a14:foregroundMark x1="37385" y1="97945" x2="40308" y2="9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2" y="969635"/>
            <a:ext cx="4602374" cy="344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smtClean="0"/>
              <a:t>VẬN DỤNG</a:t>
            </a:r>
            <a:endParaRPr lang="en-US" sz="3800" dirty="0"/>
          </a:p>
        </p:txBody>
      </p:sp>
      <p:grpSp>
        <p:nvGrpSpPr>
          <p:cNvPr id="40" name="Google Shape;1116;p49"/>
          <p:cNvGrpSpPr/>
          <p:nvPr/>
        </p:nvGrpSpPr>
        <p:grpSpPr>
          <a:xfrm flipH="1">
            <a:off x="3054919" y="1135348"/>
            <a:ext cx="3100302" cy="3511957"/>
            <a:chOff x="5526246" y="1011207"/>
            <a:chExt cx="592758" cy="720086"/>
          </a:xfrm>
        </p:grpSpPr>
        <p:sp>
          <p:nvSpPr>
            <p:cNvPr id="41" name="Google Shape;1117;p49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118;p49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119;p49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120;p49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21;p49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22;p49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722;p50"/>
          <p:cNvSpPr/>
          <p:nvPr/>
        </p:nvSpPr>
        <p:spPr>
          <a:xfrm>
            <a:off x="7994360" y="3668753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3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smtClean="0"/>
              <a:t>VẬN DỤNG</a:t>
            </a:r>
            <a:endParaRPr lang="en-US" sz="3800" dirty="0"/>
          </a:p>
        </p:txBody>
      </p:sp>
      <p:sp>
        <p:nvSpPr>
          <p:cNvPr id="10" name="Google Shape;722;p50"/>
          <p:cNvSpPr/>
          <p:nvPr/>
        </p:nvSpPr>
        <p:spPr>
          <a:xfrm>
            <a:off x="7911232" y="3699926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0889" y="1403717"/>
            <a:ext cx="7886700" cy="237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  <a:buFont typeface="Nunito"/>
              <a:buNone/>
            </a:pPr>
            <a:r>
              <a:rPr lang="vi-VN" sz="1800" b="1" u="sng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1: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8h 00p,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20m/s.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Nunito"/>
              <a:buNone/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Nunito"/>
              <a:buNone/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Ô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40 km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Nunito"/>
              <a:buNone/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11h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Nunito"/>
              <a:buNone/>
            </a:pP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smtClean="0"/>
              <a:t>VẬN DỤNG</a:t>
            </a:r>
            <a:endParaRPr lang="en-US" sz="3800" dirty="0"/>
          </a:p>
        </p:txBody>
      </p:sp>
      <p:sp>
        <p:nvSpPr>
          <p:cNvPr id="10" name="Google Shape;722;p50"/>
          <p:cNvSpPr/>
          <p:nvPr/>
        </p:nvSpPr>
        <p:spPr>
          <a:xfrm>
            <a:off x="7911232" y="3699926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9936" y="1403717"/>
            <a:ext cx="7987653" cy="237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800" b="1" u="sng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BÀI 2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: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Lúc 6 giờ, tại 2 nơi 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A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và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B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cách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nhau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10 km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có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hai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ô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tô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chạy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cùng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chiều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trên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đoạn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đường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đến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B.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Vận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tốc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ô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tô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chạy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 là 54 km/h, 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vận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tốc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ô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tô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chạy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B 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là 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48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km/h.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Mốc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tại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A,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chọn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tời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điểm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2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xuất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phát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làm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gốc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thời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gian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.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Chiều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dương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là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chiều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chuyển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động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của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hai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.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/>
            </a:r>
            <a:b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</a:b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a.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Viết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phương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trình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chuyển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động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của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mỗi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?</a:t>
            </a:r>
            <a: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/>
            </a:r>
            <a:br>
              <a:rPr lang="vi-VN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</a:b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b.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Xác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định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thời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điểm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và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vị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trí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2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gặp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nhau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?</a:t>
            </a:r>
            <a:endParaRPr lang="vi-VN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 typeface="Nunito"/>
              <a:buNone/>
            </a:pPr>
            <a:endParaRPr lang="vi-VN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3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smtClean="0"/>
              <a:t>VẬN DỤNG</a:t>
            </a:r>
            <a:endParaRPr lang="en-US" sz="3800" dirty="0"/>
          </a:p>
        </p:txBody>
      </p:sp>
      <p:sp>
        <p:nvSpPr>
          <p:cNvPr id="10" name="Google Shape;722;p50"/>
          <p:cNvSpPr/>
          <p:nvPr/>
        </p:nvSpPr>
        <p:spPr>
          <a:xfrm>
            <a:off x="7911232" y="3699926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9936" y="1403717"/>
            <a:ext cx="7987653" cy="237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giờ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km/h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km/h.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 km.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ọa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AB,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ọa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A,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giờ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7"/>
          <p:cNvSpPr txBox="1">
            <a:spLocks noGrp="1"/>
          </p:cNvSpPr>
          <p:nvPr>
            <p:ph type="ctrTitle" idx="4294967295"/>
          </p:nvPr>
        </p:nvSpPr>
        <p:spPr>
          <a:xfrm>
            <a:off x="855300" y="1148463"/>
            <a:ext cx="3158100" cy="93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/>
              <a:t>T</a:t>
            </a:r>
            <a:r>
              <a:rPr lang="en" sz="7200" dirty="0" smtClean="0"/>
              <a:t>ạm biệt</a:t>
            </a:r>
            <a:endParaRPr sz="7200" dirty="0"/>
          </a:p>
        </p:txBody>
      </p:sp>
      <p:sp>
        <p:nvSpPr>
          <p:cNvPr id="428" name="Google Shape;428;p37"/>
          <p:cNvSpPr txBox="1">
            <a:spLocks noGrp="1"/>
          </p:cNvSpPr>
          <p:nvPr>
            <p:ph type="body" idx="4294967295"/>
          </p:nvPr>
        </p:nvSpPr>
        <p:spPr>
          <a:xfrm>
            <a:off x="855300" y="2230438"/>
            <a:ext cx="3158100" cy="176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highlight>
                  <a:schemeClr val="accent1"/>
                </a:highlight>
              </a:rPr>
              <a:t>Còn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câu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hỏi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hoặc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có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nội</a:t>
            </a:r>
            <a:r>
              <a:rPr lang="en-US" b="1" dirty="0" smtClean="0">
                <a:highlight>
                  <a:schemeClr val="accent1"/>
                </a:highlight>
              </a:rPr>
              <a:t> dung </a:t>
            </a:r>
            <a:r>
              <a:rPr lang="en-US" b="1" dirty="0" err="1" smtClean="0">
                <a:highlight>
                  <a:schemeClr val="accent1"/>
                </a:highlight>
              </a:rPr>
              <a:t>cần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thảo</a:t>
            </a:r>
            <a:r>
              <a:rPr lang="en-US" b="1" dirty="0" smtClean="0">
                <a:highlight>
                  <a:schemeClr val="accent1"/>
                </a:highlight>
              </a:rPr>
              <a:t> </a:t>
            </a:r>
            <a:r>
              <a:rPr lang="en-US" b="1" dirty="0" err="1" smtClean="0">
                <a:highlight>
                  <a:schemeClr val="accent1"/>
                </a:highlight>
              </a:rPr>
              <a:t>luận</a:t>
            </a:r>
            <a:r>
              <a:rPr lang="en-US" b="1" dirty="0" smtClean="0">
                <a:highlight>
                  <a:schemeClr val="accent1"/>
                </a:highlight>
              </a:rPr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tôi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endParaRPr dirty="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 smtClean="0"/>
              <a:t>Haily.ndt@gmail.com</a:t>
            </a:r>
            <a:endParaRPr dirty="0"/>
          </a:p>
        </p:txBody>
      </p:sp>
      <p:sp>
        <p:nvSpPr>
          <p:cNvPr id="429" name="Google Shape;429;p3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30" name="Google Shape;430;p37"/>
          <p:cNvSpPr/>
          <p:nvPr/>
        </p:nvSpPr>
        <p:spPr>
          <a:xfrm>
            <a:off x="5698675" y="1712225"/>
            <a:ext cx="1861301" cy="171902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Cấu trúc bài học</a:t>
            </a:r>
            <a:endParaRPr dirty="0"/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7812624" y="3691500"/>
            <a:ext cx="906340" cy="903912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1"/>
          <p:cNvSpPr/>
          <p:nvPr/>
        </p:nvSpPr>
        <p:spPr>
          <a:xfrm>
            <a:off x="5771282" y="1859066"/>
            <a:ext cx="2843563" cy="1258206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</a:t>
            </a:r>
            <a:r>
              <a:rPr lang="en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hương trình chuyển động thẳng đều</a:t>
            </a:r>
            <a:endParaRPr sz="2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44" name="Google Shape;344;p31"/>
          <p:cNvSpPr/>
          <p:nvPr/>
        </p:nvSpPr>
        <p:spPr>
          <a:xfrm>
            <a:off x="607674" y="1859257"/>
            <a:ext cx="2739444" cy="125801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</a:t>
            </a:r>
            <a:r>
              <a:rPr lang="en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hương trình chuyển động</a:t>
            </a:r>
            <a:endParaRPr sz="2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47" name="Google Shape;347;p31"/>
          <p:cNvSpPr/>
          <p:nvPr/>
        </p:nvSpPr>
        <p:spPr>
          <a:xfrm>
            <a:off x="3189478" y="1859065"/>
            <a:ext cx="2843563" cy="1258207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</a:t>
            </a:r>
            <a:r>
              <a:rPr lang="en" sz="2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huyển động thẳng đều</a:t>
            </a:r>
            <a:endParaRPr sz="2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1262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C68021-1F59-4A47-8651-0620D6B054DC}"/>
              </a:ext>
            </a:extLst>
          </p:cNvPr>
          <p:cNvGrpSpPr/>
          <p:nvPr/>
        </p:nvGrpSpPr>
        <p:grpSpPr>
          <a:xfrm>
            <a:off x="1033800" y="2346515"/>
            <a:ext cx="5365095" cy="422180"/>
            <a:chOff x="267286" y="1382155"/>
            <a:chExt cx="7153459" cy="562906"/>
          </a:xfrm>
          <a:noFill/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1E4C9E3-7967-421F-BB14-2627575818B6}"/>
                </a:ext>
              </a:extLst>
            </p:cNvPr>
            <p:cNvCxnSpPr>
              <a:cxnSpLocks/>
            </p:cNvCxnSpPr>
            <p:nvPr/>
          </p:nvCxnSpPr>
          <p:spPr>
            <a:xfrm>
              <a:off x="267286" y="1448972"/>
              <a:ext cx="7061982" cy="0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3F71A6-AD9B-4340-96EB-6ECB97583316}"/>
                </a:ext>
              </a:extLst>
            </p:cNvPr>
            <p:cNvSpPr/>
            <p:nvPr/>
          </p:nvSpPr>
          <p:spPr>
            <a:xfrm flipH="1">
              <a:off x="2349303" y="1382155"/>
              <a:ext cx="140677" cy="133634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7673FF-EC48-4710-939F-1A19A89AF27F}"/>
                </a:ext>
              </a:extLst>
            </p:cNvPr>
            <p:cNvSpPr/>
            <p:nvPr/>
          </p:nvSpPr>
          <p:spPr>
            <a:xfrm>
              <a:off x="2223112" y="1447248"/>
              <a:ext cx="485603" cy="492443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O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9FDE01-1004-44A4-BE78-A40E4C7661AE}"/>
                </a:ext>
              </a:extLst>
            </p:cNvPr>
            <p:cNvSpPr/>
            <p:nvPr/>
          </p:nvSpPr>
          <p:spPr>
            <a:xfrm>
              <a:off x="7003537" y="1452618"/>
              <a:ext cx="417208" cy="492443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x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58F6-4267-4FE9-A910-AFAC4B9526C9}"/>
              </a:ext>
            </a:extLst>
          </p:cNvPr>
          <p:cNvSpPr/>
          <p:nvPr/>
        </p:nvSpPr>
        <p:spPr>
          <a:xfrm>
            <a:off x="3560424" y="2418910"/>
            <a:ext cx="3156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cs typeface="Calibri" panose="020F0502020204030204" pitchFamily="34" charset="0"/>
              </a:rPr>
              <a:t>x</a:t>
            </a:r>
            <a:endParaRPr lang="en-US" sz="1800" b="1" baseline="-250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29104" y="2078177"/>
            <a:ext cx="326347" cy="369332"/>
            <a:chOff x="3594357" y="1024375"/>
            <a:chExt cx="435129" cy="492442"/>
          </a:xfrm>
          <a:noFill/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D15DDA2-3D14-407B-9D30-623059251743}"/>
                </a:ext>
              </a:extLst>
            </p:cNvPr>
            <p:cNvSpPr/>
            <p:nvPr/>
          </p:nvSpPr>
          <p:spPr>
            <a:xfrm flipH="1">
              <a:off x="3741584" y="1382155"/>
              <a:ext cx="140677" cy="133634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3594357" y="1024375"/>
              <a:ext cx="435129" cy="49244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48067" y="1666664"/>
            <a:ext cx="2262649" cy="1091208"/>
            <a:chOff x="2419641" y="475690"/>
            <a:chExt cx="3016865" cy="1454945"/>
          </a:xfrm>
          <a:noFill/>
        </p:grpSpPr>
        <p:grpSp>
          <p:nvGrpSpPr>
            <p:cNvPr id="15" name="Group 14"/>
            <p:cNvGrpSpPr/>
            <p:nvPr/>
          </p:nvGrpSpPr>
          <p:grpSpPr>
            <a:xfrm>
              <a:off x="4740647" y="997192"/>
              <a:ext cx="695859" cy="933443"/>
              <a:chOff x="5497179" y="2235528"/>
              <a:chExt cx="695859" cy="933443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5A58F6-4267-4FE9-A910-AFAC4B9526C9}"/>
                  </a:ext>
                </a:extLst>
              </p:cNvPr>
              <p:cNvSpPr/>
              <p:nvPr/>
            </p:nvSpPr>
            <p:spPr>
              <a:xfrm>
                <a:off x="5572560" y="2676529"/>
                <a:ext cx="620478" cy="49244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x</a:t>
                </a:r>
                <a:r>
                  <a:rPr lang="en-US" sz="1800" b="1" baseline="-25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1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5497179" y="2235528"/>
                <a:ext cx="627209" cy="492443"/>
                <a:chOff x="3594356" y="1024375"/>
                <a:chExt cx="627209" cy="492443"/>
              </a:xfrm>
              <a:grpFill/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D15DDA2-3D14-407B-9D30-623059251743}"/>
                    </a:ext>
                  </a:extLst>
                </p:cNvPr>
                <p:cNvSpPr/>
                <p:nvPr/>
              </p:nvSpPr>
              <p:spPr>
                <a:xfrm flipH="1">
                  <a:off x="3741584" y="1382155"/>
                  <a:ext cx="140677" cy="133634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flipH="1">
                  <a:off x="3594356" y="1024375"/>
                  <a:ext cx="627209" cy="49244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r>
                    <a:rPr lang="en-US" sz="1800" b="1" baseline="-2500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  <a:endParaRPr lang="en-US" sz="1800" b="1" baseline="-25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2419641" y="475690"/>
              <a:ext cx="2518119" cy="730524"/>
              <a:chOff x="3811922" y="749819"/>
              <a:chExt cx="2260981" cy="730524"/>
            </a:xfrm>
            <a:grpFill/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1922" y="998806"/>
                <a:ext cx="2260981" cy="19906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4642400" y="749819"/>
                <a:ext cx="620478" cy="49244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6m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AE51845-79D1-4AFC-9730-63D112C84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1922" y="998806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62AB11-56B7-4CD8-BDDA-E10B59C06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903" y="1018712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1036025" y="1654777"/>
            <a:ext cx="1612041" cy="1123483"/>
            <a:chOff x="270253" y="459842"/>
            <a:chExt cx="2149387" cy="1497976"/>
          </a:xfrm>
          <a:noFill/>
        </p:grpSpPr>
        <p:grpSp>
          <p:nvGrpSpPr>
            <p:cNvPr id="26" name="Group 25"/>
            <p:cNvGrpSpPr/>
            <p:nvPr/>
          </p:nvGrpSpPr>
          <p:grpSpPr>
            <a:xfrm>
              <a:off x="270253" y="967784"/>
              <a:ext cx="696224" cy="990034"/>
              <a:chOff x="5496814" y="2178937"/>
              <a:chExt cx="696224" cy="990034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5A58F6-4267-4FE9-A910-AFAC4B9526C9}"/>
                  </a:ext>
                </a:extLst>
              </p:cNvPr>
              <p:cNvSpPr/>
              <p:nvPr/>
            </p:nvSpPr>
            <p:spPr>
              <a:xfrm>
                <a:off x="5572560" y="2676529"/>
                <a:ext cx="620478" cy="49244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x</a:t>
                </a:r>
                <a:r>
                  <a:rPr lang="en-US" sz="1800" b="1" baseline="-25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2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5496814" y="2178937"/>
                <a:ext cx="627209" cy="548005"/>
                <a:chOff x="3593991" y="967784"/>
                <a:chExt cx="627209" cy="548005"/>
              </a:xfrm>
              <a:grpFill/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D15DDA2-3D14-407B-9D30-623059251743}"/>
                    </a:ext>
                  </a:extLst>
                </p:cNvPr>
                <p:cNvSpPr/>
                <p:nvPr/>
              </p:nvSpPr>
              <p:spPr>
                <a:xfrm flipH="1">
                  <a:off x="3741584" y="1382155"/>
                  <a:ext cx="140677" cy="133634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flipH="1">
                  <a:off x="3593991" y="967784"/>
                  <a:ext cx="627209" cy="4924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r>
                    <a:rPr lang="en-US" sz="1800" b="1" baseline="-2500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lang="en-US" sz="1800" b="1" baseline="-25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D26C2A1-D856-4EF7-A20D-3AE4A4C5D168}"/>
                </a:ext>
              </a:extLst>
            </p:cNvPr>
            <p:cNvGrpSpPr/>
            <p:nvPr/>
          </p:nvGrpSpPr>
          <p:grpSpPr>
            <a:xfrm>
              <a:off x="488184" y="459842"/>
              <a:ext cx="1931456" cy="722892"/>
              <a:chOff x="3811922" y="737545"/>
              <a:chExt cx="1734225" cy="722892"/>
            </a:xfrm>
            <a:grpFill/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7D6A487-F36F-46A5-B8EC-D0F3FA0AB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1922" y="984226"/>
                <a:ext cx="1734225" cy="1458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1F5C80-C8AE-4F8F-B331-755C1A1F5D15}"/>
                  </a:ext>
                </a:extLst>
              </p:cNvPr>
              <p:cNvSpPr/>
              <p:nvPr/>
            </p:nvSpPr>
            <p:spPr>
              <a:xfrm>
                <a:off x="4439622" y="737545"/>
                <a:ext cx="620478" cy="49244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chemeClr val="tx1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5m</a:t>
                </a:r>
                <a:endParaRPr lang="en-US" sz="1800" b="1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AE51845-79D1-4AFC-9730-63D112C84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1922" y="998806"/>
                <a:ext cx="0" cy="461631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753574" y="2580001"/>
            <a:ext cx="991457" cy="369332"/>
            <a:chOff x="3034123" y="2484039"/>
            <a:chExt cx="1321943" cy="492443"/>
          </a:xfrm>
          <a:noFill/>
        </p:grpSpPr>
        <p:cxnSp>
          <p:nvCxnSpPr>
            <p:cNvPr id="36" name="Straight Arrow Connector 35"/>
            <p:cNvCxnSpPr/>
            <p:nvPr/>
          </p:nvCxnSpPr>
          <p:spPr>
            <a:xfrm>
              <a:off x="3034124" y="2775732"/>
              <a:ext cx="1321943" cy="11465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35A58F6-4267-4FE9-A910-AFAC4B9526C9}"/>
                </a:ext>
              </a:extLst>
            </p:cNvPr>
            <p:cNvSpPr/>
            <p:nvPr/>
          </p:nvSpPr>
          <p:spPr>
            <a:xfrm>
              <a:off x="3441089" y="2484039"/>
              <a:ext cx="420895" cy="4924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x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98217" y="2954644"/>
            <a:ext cx="6796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x=x</a:t>
            </a:r>
            <a:r>
              <a:rPr lang="en-US" sz="2400" b="1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=6m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≡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</a:t>
            </a:r>
            <a:r>
              <a:rPr lang="en-US" sz="2400" b="1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OM=6m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x=0mM≡O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x=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lang="en-US" sz="2400" b="1" baseline="-25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 -5 m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≡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</a:t>
            </a:r>
            <a:r>
              <a:rPr lang="en-US" sz="2400" b="1" baseline="-25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OM=</a:t>
            </a:r>
            <a:r>
              <a:rPr lang="en-US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5m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9929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>
            <a:spLocks noGrp="1"/>
          </p:cNvSpPr>
          <p:nvPr>
            <p:ph type="ctrTitle" idx="4294967295"/>
          </p:nvPr>
        </p:nvSpPr>
        <p:spPr>
          <a:xfrm>
            <a:off x="666882" y="784683"/>
            <a:ext cx="3261300" cy="100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/>
              <a:t>T</a:t>
            </a:r>
            <a:r>
              <a:rPr lang="en" sz="7200" dirty="0" smtClean="0"/>
              <a:t>ọa độ</a:t>
            </a:r>
            <a:endParaRPr sz="7200" dirty="0"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4294967295"/>
          </p:nvPr>
        </p:nvSpPr>
        <p:spPr>
          <a:xfrm>
            <a:off x="425302" y="2168233"/>
            <a:ext cx="3744460" cy="137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 smtClean="0"/>
              <a:t>Mỗi vị trí trên trục tọa độ Ox được đặc trưng bởi một giá trị x, biết x ta suy ra vị trí điểm trên trục tọa độ và ngược lại</a:t>
            </a:r>
            <a:endParaRPr dirty="0"/>
          </a:p>
        </p:txBody>
      </p:sp>
      <p:sp>
        <p:nvSpPr>
          <p:cNvPr id="235" name="Google Shape;235;p21"/>
          <p:cNvSpPr/>
          <p:nvPr/>
        </p:nvSpPr>
        <p:spPr>
          <a:xfrm>
            <a:off x="6483951" y="1537890"/>
            <a:ext cx="1665461" cy="1687635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6" name="Google Shape;236;p21"/>
          <p:cNvSpPr/>
          <p:nvPr/>
        </p:nvSpPr>
        <p:spPr>
          <a:xfrm rot="1473029">
            <a:off x="4969677" y="2380523"/>
            <a:ext cx="973727" cy="948521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6161833" y="1376613"/>
            <a:ext cx="426316" cy="41427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8" name="Google Shape;238;p21"/>
          <p:cNvSpPr/>
          <p:nvPr/>
        </p:nvSpPr>
        <p:spPr>
          <a:xfrm rot="2487106">
            <a:off x="5887685" y="3256298"/>
            <a:ext cx="303293" cy="29472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9" name="Google Shape;239;p2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AutoShape 4" descr="06 - Projected coordinate syste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38" y="784683"/>
            <a:ext cx="3741193" cy="37249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19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C68021-1F59-4A47-8651-0620D6B054DC}"/>
              </a:ext>
            </a:extLst>
          </p:cNvPr>
          <p:cNvGrpSpPr/>
          <p:nvPr/>
        </p:nvGrpSpPr>
        <p:grpSpPr>
          <a:xfrm>
            <a:off x="570970" y="2538741"/>
            <a:ext cx="7061982" cy="483652"/>
            <a:chOff x="267286" y="1382155"/>
            <a:chExt cx="7061982" cy="48365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1E4C9E3-7967-421F-BB14-2627575818B6}"/>
                </a:ext>
              </a:extLst>
            </p:cNvPr>
            <p:cNvCxnSpPr>
              <a:cxnSpLocks/>
            </p:cNvCxnSpPr>
            <p:nvPr/>
          </p:nvCxnSpPr>
          <p:spPr>
            <a:xfrm>
              <a:off x="267286" y="1448972"/>
              <a:ext cx="70619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63F71A6-AD9B-4340-96EB-6ECB97583316}"/>
                </a:ext>
              </a:extLst>
            </p:cNvPr>
            <p:cNvSpPr/>
            <p:nvPr/>
          </p:nvSpPr>
          <p:spPr>
            <a:xfrm flipH="1">
              <a:off x="2349303" y="1382155"/>
              <a:ext cx="140677" cy="1336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7673FF-EC48-4710-939F-1A19A89AF27F}"/>
                </a:ext>
              </a:extLst>
            </p:cNvPr>
            <p:cNvSpPr/>
            <p:nvPr/>
          </p:nvSpPr>
          <p:spPr>
            <a:xfrm>
              <a:off x="2223113" y="1527253"/>
              <a:ext cx="344966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O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9FDE01-1004-44A4-BE78-A40E4C7661AE}"/>
                </a:ext>
              </a:extLst>
            </p:cNvPr>
            <p:cNvSpPr/>
            <p:nvPr/>
          </p:nvSpPr>
          <p:spPr>
            <a:xfrm>
              <a:off x="7003538" y="1452618"/>
              <a:ext cx="298480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x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781245" y="2229187"/>
            <a:ext cx="620478" cy="717209"/>
            <a:chOff x="5951366" y="1850102"/>
            <a:chExt cx="620478" cy="71720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35A58F6-4267-4FE9-A910-AFAC4B9526C9}"/>
                </a:ext>
              </a:extLst>
            </p:cNvPr>
            <p:cNvSpPr/>
            <p:nvPr/>
          </p:nvSpPr>
          <p:spPr>
            <a:xfrm>
              <a:off x="5951366" y="2228757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  <a:cs typeface="Calibri" panose="020F0502020204030204" pitchFamily="34" charset="0"/>
                </a:rPr>
                <a:t>x(t)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flipH="1">
              <a:off x="5982292" y="1850102"/>
              <a:ext cx="435129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24840" y="2198014"/>
            <a:ext cx="721559" cy="748376"/>
            <a:chOff x="5471479" y="2266707"/>
            <a:chExt cx="721559" cy="74837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35A58F6-4267-4FE9-A910-AFAC4B9526C9}"/>
                </a:ext>
              </a:extLst>
            </p:cNvPr>
            <p:cNvSpPr/>
            <p:nvPr/>
          </p:nvSpPr>
          <p:spPr>
            <a:xfrm>
              <a:off x="5572560" y="2676529"/>
              <a:ext cx="62047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 err="1" smtClean="0">
                  <a:solidFill>
                    <a:schemeClr val="tx1"/>
                  </a:solidFill>
                  <a:cs typeface="Calibri" panose="020F0502020204030204" pitchFamily="34" charset="0"/>
                </a:rPr>
                <a:t>x</a:t>
              </a:r>
              <a:r>
                <a:rPr lang="en-US" sz="1600" b="1" baseline="-250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0</a:t>
              </a:r>
              <a:endParaRPr lang="en-US" sz="16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471479" y="2266707"/>
              <a:ext cx="627209" cy="460235"/>
              <a:chOff x="3568656" y="1055554"/>
              <a:chExt cx="627209" cy="46023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D15DDA2-3D14-407B-9D30-623059251743}"/>
                  </a:ext>
                </a:extLst>
              </p:cNvPr>
              <p:cNvSpPr/>
              <p:nvPr/>
            </p:nvSpPr>
            <p:spPr>
              <a:xfrm flipH="1">
                <a:off x="3741584" y="1382155"/>
                <a:ext cx="140677" cy="1336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flipH="1">
                <a:off x="3568656" y="1055554"/>
                <a:ext cx="627209" cy="33855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600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en-US" sz="1600" baseline="-25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2D15DDA2-3D14-407B-9D30-623059251743}"/>
              </a:ext>
            </a:extLst>
          </p:cNvPr>
          <p:cNvSpPr/>
          <p:nvPr/>
        </p:nvSpPr>
        <p:spPr>
          <a:xfrm flipH="1">
            <a:off x="3683913" y="2524605"/>
            <a:ext cx="140677" cy="1336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5A58F6-4267-4FE9-A910-AFAC4B9526C9}"/>
              </a:ext>
            </a:extLst>
          </p:cNvPr>
          <p:cNvSpPr/>
          <p:nvPr/>
        </p:nvSpPr>
        <p:spPr>
          <a:xfrm>
            <a:off x="3531571" y="1953121"/>
            <a:ext cx="62047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=0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5A58F6-4267-4FE9-A910-AFAC4B9526C9}"/>
              </a:ext>
            </a:extLst>
          </p:cNvPr>
          <p:cNvSpPr/>
          <p:nvPr/>
        </p:nvSpPr>
        <p:spPr>
          <a:xfrm>
            <a:off x="5245747" y="1928579"/>
            <a:ext cx="142401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thời</a:t>
            </a:r>
            <a:r>
              <a:rPr lang="en-US" sz="16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điểm</a:t>
            </a:r>
            <a:r>
              <a:rPr lang="en-US" sz="16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  t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7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24653 0.001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>
            <a:spLocks noGrp="1"/>
          </p:cNvSpPr>
          <p:nvPr>
            <p:ph type="ctrTitle" idx="4294967295"/>
          </p:nvPr>
        </p:nvSpPr>
        <p:spPr>
          <a:xfrm>
            <a:off x="466716" y="784683"/>
            <a:ext cx="3933688" cy="100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PHƯƠNG TRÌNH CHUYỂN ĐỘNG</a:t>
            </a:r>
            <a:endParaRPr sz="3600" dirty="0"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4294967295"/>
          </p:nvPr>
        </p:nvSpPr>
        <p:spPr>
          <a:xfrm>
            <a:off x="425302" y="2168233"/>
            <a:ext cx="3744460" cy="137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200" dirty="0" smtClean="0"/>
              <a:t>Là một biểu thức xác định sự phụ thuộc của x vào t</a:t>
            </a:r>
            <a:r>
              <a:rPr lang="en" sz="3200" smtClean="0"/>
              <a:t>. </a:t>
            </a:r>
            <a:endParaRPr lang="en" sz="3200" dirty="0" smtClean="0"/>
          </a:p>
        </p:txBody>
      </p:sp>
      <p:sp>
        <p:nvSpPr>
          <p:cNvPr id="235" name="Google Shape;235;p21"/>
          <p:cNvSpPr/>
          <p:nvPr/>
        </p:nvSpPr>
        <p:spPr>
          <a:xfrm>
            <a:off x="6684117" y="1716024"/>
            <a:ext cx="1665461" cy="1687635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6" name="Google Shape;236;p21"/>
          <p:cNvSpPr/>
          <p:nvPr/>
        </p:nvSpPr>
        <p:spPr>
          <a:xfrm rot="1473029">
            <a:off x="4969677" y="2380523"/>
            <a:ext cx="973727" cy="948521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6161833" y="1376613"/>
            <a:ext cx="426316" cy="41427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8" name="Google Shape;238;p21"/>
          <p:cNvSpPr/>
          <p:nvPr/>
        </p:nvSpPr>
        <p:spPr>
          <a:xfrm rot="2487106">
            <a:off x="5887685" y="3256298"/>
            <a:ext cx="303293" cy="29472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39" name="Google Shape;239;p2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7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883375" y="1394708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Tọa</a:t>
            </a:r>
            <a:r>
              <a:rPr lang="en-US" b="1" dirty="0" smtClean="0"/>
              <a:t> </a:t>
            </a:r>
            <a:r>
              <a:rPr lang="en-US" b="1" dirty="0" err="1" smtClean="0"/>
              <a:t>độ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trục</a:t>
            </a:r>
            <a:endParaRPr lang="en-US" b="1" dirty="0" smtClean="0"/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vi-VN" sz="1800" dirty="0"/>
              <a:t>Mỗi vị trí trên trục tọa độ Ox được đặc trưng bởi một giá trị x, biết x ta suy ra vị trí điểm trên trục tọa độ và ngược </a:t>
            </a:r>
            <a:r>
              <a:rPr lang="vi-VN" sz="1800" dirty="0" smtClean="0"/>
              <a:t>lại</a:t>
            </a:r>
            <a:endParaRPr lang="en-US" sz="1800" dirty="0" smtClean="0"/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 err="1" smtClean="0"/>
              <a:t>Tọa</a:t>
            </a:r>
            <a:r>
              <a:rPr lang="en-US" sz="1800" dirty="0" smtClean="0"/>
              <a:t> </a:t>
            </a:r>
            <a:r>
              <a:rPr lang="en-US" sz="1800" dirty="0" err="1" smtClean="0"/>
              <a:t>độ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âm</a:t>
            </a:r>
            <a:r>
              <a:rPr lang="en-US" sz="1800" dirty="0" smtClean="0"/>
              <a:t>, </a:t>
            </a:r>
            <a:r>
              <a:rPr lang="en-US" sz="1800" dirty="0" err="1" smtClean="0"/>
              <a:t>dương</a:t>
            </a:r>
            <a:r>
              <a:rPr lang="en-US" sz="1800" dirty="0" smtClean="0"/>
              <a:t> </a:t>
            </a:r>
            <a:r>
              <a:rPr lang="en-US" sz="1800" dirty="0" err="1" smtClean="0"/>
              <a:t>hoặc</a:t>
            </a:r>
            <a:r>
              <a:rPr lang="en-US" sz="1800" dirty="0" smtClean="0"/>
              <a:t> </a:t>
            </a:r>
            <a:r>
              <a:rPr lang="en-US" sz="1800" dirty="0" err="1" smtClean="0"/>
              <a:t>bằng</a:t>
            </a:r>
            <a:r>
              <a:rPr lang="en-US" sz="1800" dirty="0" smtClean="0"/>
              <a:t> 0.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 err="1" smtClean="0"/>
              <a:t>Đơn</a:t>
            </a:r>
            <a:r>
              <a:rPr lang="en-US" sz="1800" dirty="0" smtClean="0"/>
              <a:t> </a:t>
            </a:r>
            <a:r>
              <a:rPr lang="en-US" sz="1800" dirty="0" err="1" smtClean="0"/>
              <a:t>vị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tọa</a:t>
            </a:r>
            <a:r>
              <a:rPr lang="en-US" sz="1800" dirty="0" smtClean="0"/>
              <a:t> </a:t>
            </a:r>
            <a:r>
              <a:rPr lang="en-US" sz="1800" dirty="0" err="1" smtClean="0"/>
              <a:t>độ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đơn</a:t>
            </a:r>
            <a:r>
              <a:rPr lang="en-US" sz="1800" dirty="0" smtClean="0"/>
              <a:t> </a:t>
            </a:r>
            <a:r>
              <a:rPr lang="en-US" sz="1800" dirty="0" err="1" smtClean="0"/>
              <a:t>vị</a:t>
            </a:r>
            <a:r>
              <a:rPr lang="en-US" sz="1800" dirty="0" smtClean="0"/>
              <a:t> </a:t>
            </a:r>
            <a:r>
              <a:rPr lang="en-US" sz="1800" dirty="0" err="1" smtClean="0"/>
              <a:t>độ</a:t>
            </a:r>
            <a:r>
              <a:rPr lang="en-US" sz="1800" dirty="0" smtClean="0"/>
              <a:t> </a:t>
            </a:r>
            <a:r>
              <a:rPr lang="en-US" sz="1800" dirty="0" err="1" smtClean="0"/>
              <a:t>dài</a:t>
            </a:r>
            <a:r>
              <a:rPr lang="en-US" sz="1800" dirty="0" smtClean="0"/>
              <a:t>: cm, m…</a:t>
            </a:r>
            <a:endParaRPr lang="vi-VN" sz="1800" dirty="0"/>
          </a:p>
        </p:txBody>
      </p:sp>
      <p:sp>
        <p:nvSpPr>
          <p:cNvPr id="245" name="Google Shape;245;p22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Nội dung chính</a:t>
            </a:r>
            <a:endParaRPr dirty="0"/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"/>
          </p:nvPr>
        </p:nvSpPr>
        <p:spPr>
          <a:xfrm>
            <a:off x="4611863" y="1394708"/>
            <a:ext cx="3207447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Phương</a:t>
            </a:r>
            <a:r>
              <a:rPr lang="en-US" b="1" dirty="0" smtClean="0"/>
              <a:t> </a:t>
            </a:r>
            <a:r>
              <a:rPr lang="en-US" b="1" dirty="0" err="1" smtClean="0"/>
              <a:t>trình</a:t>
            </a:r>
            <a:r>
              <a:rPr lang="en-US" b="1" dirty="0" smtClean="0"/>
              <a:t> </a:t>
            </a:r>
            <a:r>
              <a:rPr lang="en-US" b="1" dirty="0" err="1" smtClean="0"/>
              <a:t>chuyển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endParaRPr b="1" dirty="0"/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" sz="1800" dirty="0" smtClean="0"/>
              <a:t>Một chất điểm chuyển động trên trục tọa độ thì tọa độ thay đổi theo thời gian.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" sz="1800" dirty="0" smtClean="0"/>
              <a:t>Biểu thức thể hiện sự phụ thuộc của tọa độ vào thời gian được gọi là phương trình chuyển động của chất điểm</a:t>
            </a:r>
            <a:endParaRPr sz="1800" dirty="0"/>
          </a:p>
        </p:txBody>
      </p:sp>
      <p:sp>
        <p:nvSpPr>
          <p:cNvPr id="247" name="Google Shape;247;p2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48" name="Google Shape;248;p22"/>
          <p:cNvSpPr/>
          <p:nvPr/>
        </p:nvSpPr>
        <p:spPr>
          <a:xfrm>
            <a:off x="7819311" y="3787170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40;p22"/>
          <p:cNvSpPr txBox="1">
            <a:spLocks/>
          </p:cNvSpPr>
          <p:nvPr/>
        </p:nvSpPr>
        <p:spPr>
          <a:xfrm>
            <a:off x="2803680" y="533175"/>
            <a:ext cx="3031311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-US" sz="3800" smtClean="0"/>
              <a:t>VẬN DỤNG</a:t>
            </a:r>
            <a:endParaRPr lang="en-US" sz="3800" dirty="0"/>
          </a:p>
        </p:txBody>
      </p:sp>
      <p:grpSp>
        <p:nvGrpSpPr>
          <p:cNvPr id="40" name="Google Shape;1116;p49"/>
          <p:cNvGrpSpPr/>
          <p:nvPr/>
        </p:nvGrpSpPr>
        <p:grpSpPr>
          <a:xfrm flipH="1">
            <a:off x="3054919" y="1135348"/>
            <a:ext cx="3100302" cy="3511957"/>
            <a:chOff x="5526246" y="1011207"/>
            <a:chExt cx="592758" cy="720086"/>
          </a:xfrm>
        </p:grpSpPr>
        <p:sp>
          <p:nvSpPr>
            <p:cNvPr id="41" name="Google Shape;1117;p49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118;p49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119;p49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120;p49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21;p49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22;p49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8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924</Words>
  <Application>Microsoft Office PowerPoint</Application>
  <PresentationFormat>On-screen Show (16:9)</PresentationFormat>
  <Paragraphs>177</Paragraphs>
  <Slides>24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Cambria Math</vt:lpstr>
      <vt:lpstr>Arial</vt:lpstr>
      <vt:lpstr>Times New Roman</vt:lpstr>
      <vt:lpstr>Symbol</vt:lpstr>
      <vt:lpstr>Amatic SC</vt:lpstr>
      <vt:lpstr>Calibri</vt:lpstr>
      <vt:lpstr>Calibri </vt:lpstr>
      <vt:lpstr>Wingdings</vt:lpstr>
      <vt:lpstr>Source Sans Pro</vt:lpstr>
      <vt:lpstr>Nunito</vt:lpstr>
      <vt:lpstr>Curio template</vt:lpstr>
      <vt:lpstr>Equation</vt:lpstr>
      <vt:lpstr>XIN CHÀO CÁC EM!</vt:lpstr>
      <vt:lpstr>Chuyển động thẳng đều (1 TIẾT)</vt:lpstr>
      <vt:lpstr>Cấu trúc bài học</vt:lpstr>
      <vt:lpstr>Phương trình chuyển động</vt:lpstr>
      <vt:lpstr>Tọa độ</vt:lpstr>
      <vt:lpstr>Phương trình Chuyển động</vt:lpstr>
      <vt:lpstr>PHƯƠNG TRÌNH CHUYỂN ĐỘNG</vt:lpstr>
      <vt:lpstr>Nội dung chính</vt:lpstr>
      <vt:lpstr>PowerPoint Presentation</vt:lpstr>
      <vt:lpstr>PowerPoint Presentation</vt:lpstr>
      <vt:lpstr>PowerPoint Presentation</vt:lpstr>
      <vt:lpstr>chuyển động thẳng</vt:lpstr>
      <vt:lpstr>chuyển động thẳng đều</vt:lpstr>
      <vt:lpstr>Chuyển động thẳng đều</vt:lpstr>
      <vt:lpstr>Phương trình của chuyển động thẳng đều</vt:lpstr>
      <vt:lpstr>Phương trình của chuyển động thẳng đều</vt:lpstr>
      <vt:lpstr>Ý nghĩa của Dấu của v</vt:lpstr>
      <vt:lpstr>Các công thức của chuyển động thẳng đều</vt:lpstr>
      <vt:lpstr>Một số chú ý</vt:lpstr>
      <vt:lpstr>PowerPoint Presentation</vt:lpstr>
      <vt:lpstr>PowerPoint Presentation</vt:lpstr>
      <vt:lpstr>PowerPoint Presentation</vt:lpstr>
      <vt:lpstr>PowerPoint Presentation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CHÀO CÁC EM!</dc:title>
  <dc:creator>Hai Do Duy</dc:creator>
  <cp:lastModifiedBy>Hai Do Duy</cp:lastModifiedBy>
  <cp:revision>23</cp:revision>
  <dcterms:modified xsi:type="dcterms:W3CDTF">2021-09-08T07:53:17Z</dcterms:modified>
</cp:coreProperties>
</file>