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969" r:id="rId2"/>
    <p:sldId id="808" r:id="rId3"/>
    <p:sldId id="809" r:id="rId4"/>
    <p:sldId id="937" r:id="rId5"/>
    <p:sldId id="852" r:id="rId6"/>
    <p:sldId id="957" r:id="rId7"/>
    <p:sldId id="897" r:id="rId8"/>
    <p:sldId id="978" r:id="rId9"/>
    <p:sldId id="939" r:id="rId10"/>
    <p:sldId id="979" r:id="rId11"/>
    <p:sldId id="980" r:id="rId12"/>
    <p:sldId id="981" r:id="rId13"/>
    <p:sldId id="982" r:id="rId14"/>
    <p:sldId id="956" r:id="rId15"/>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69"/>
            <p14:sldId id="808"/>
            <p14:sldId id="809"/>
            <p14:sldId id="937"/>
            <p14:sldId id="852"/>
            <p14:sldId id="957"/>
            <p14:sldId id="897"/>
            <p14:sldId id="978"/>
            <p14:sldId id="939"/>
            <p14:sldId id="979"/>
            <p14:sldId id="980"/>
            <p14:sldId id="981"/>
            <p14:sldId id="982"/>
            <p14:sldId id="9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F5E4E3"/>
    <a:srgbClr val="1D5E75"/>
    <a:srgbClr val="255997"/>
    <a:srgbClr val="FDEDD3"/>
    <a:srgbClr val="FEF5E6"/>
    <a:srgbClr val="FDEED3"/>
    <a:srgbClr val="FBE99F"/>
    <a:srgbClr val="E3E6E2"/>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9" autoAdjust="0"/>
    <p:restoredTop sz="94057" autoAdjust="0"/>
  </p:normalViewPr>
  <p:slideViewPr>
    <p:cSldViewPr>
      <p:cViewPr>
        <p:scale>
          <a:sx n="100" d="100"/>
          <a:sy n="100" d="100"/>
        </p:scale>
        <p:origin x="-492" y="-29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5" Type="http://schemas.openxmlformats.org/officeDocument/2006/relationships/image" Target="../media/image46.wmf"/><Relationship Id="rId4"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19/07/2023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19/07/2023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19/07/2023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19/07/2023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19/07/2023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19/07/2023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19/07/2023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19/07/2023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19/07/2023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19/07/2023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19/07/2023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19/07/2023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19/07/2023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16.png"/><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9.wmf"/><Relationship Id="rId5" Type="http://schemas.openxmlformats.org/officeDocument/2006/relationships/oleObject" Target="../embeddings/oleObject8.bin"/><Relationship Id="rId4" Type="http://schemas.openxmlformats.org/officeDocument/2006/relationships/image" Target="../media/image22.pn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oleObject" Target="../embeddings/oleObject13.bin"/><Relationship Id="rId3" Type="http://schemas.openxmlformats.org/officeDocument/2006/relationships/image" Target="../media/image16.png"/><Relationship Id="rId7" Type="http://schemas.openxmlformats.org/officeDocument/2006/relationships/image" Target="../media/image42.wmf"/><Relationship Id="rId12" Type="http://schemas.openxmlformats.org/officeDocument/2006/relationships/image" Target="../media/image44.wmf"/><Relationship Id="rId2" Type="http://schemas.openxmlformats.org/officeDocument/2006/relationships/slideLayout" Target="../slideLayouts/slideLayout2.xml"/><Relationship Id="rId16" Type="http://schemas.openxmlformats.org/officeDocument/2006/relationships/image" Target="../media/image46.wmf"/><Relationship Id="rId1" Type="http://schemas.openxmlformats.org/officeDocument/2006/relationships/vmlDrawing" Target="../drawings/vmlDrawing5.vml"/><Relationship Id="rId6" Type="http://schemas.openxmlformats.org/officeDocument/2006/relationships/oleObject" Target="../embeddings/oleObject10.bin"/><Relationship Id="rId11" Type="http://schemas.openxmlformats.org/officeDocument/2006/relationships/oleObject" Target="../embeddings/oleObject12.bin"/><Relationship Id="rId5" Type="http://schemas.openxmlformats.org/officeDocument/2006/relationships/image" Target="../media/image22.png"/><Relationship Id="rId15" Type="http://schemas.openxmlformats.org/officeDocument/2006/relationships/oleObject" Target="../embeddings/oleObject14.bin"/><Relationship Id="rId10" Type="http://schemas.openxmlformats.org/officeDocument/2006/relationships/image" Target="../media/image43.wmf"/><Relationship Id="rId4" Type="http://schemas.openxmlformats.org/officeDocument/2006/relationships/image" Target="../media/image47.png"/><Relationship Id="rId9" Type="http://schemas.openxmlformats.org/officeDocument/2006/relationships/oleObject" Target="../embeddings/oleObject11.bin"/><Relationship Id="rId14" Type="http://schemas.openxmlformats.org/officeDocument/2006/relationships/image" Target="../media/image45.wmf"/></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6.png"/><Relationship Id="rId7" Type="http://schemas.openxmlformats.org/officeDocument/2006/relationships/image" Target="../media/image52.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3.wmf"/><Relationship Id="rId3" Type="http://schemas.openxmlformats.org/officeDocument/2006/relationships/notesSlide" Target="../notesSlides/notesSlide3.xml"/><Relationship Id="rId7" Type="http://schemas.openxmlformats.org/officeDocument/2006/relationships/image" Target="../media/image17.png"/><Relationship Id="rId12"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12.wmf"/><Relationship Id="rId5" Type="http://schemas.openxmlformats.org/officeDocument/2006/relationships/image" Target="../media/image16.png"/><Relationship Id="rId15" Type="http://schemas.openxmlformats.org/officeDocument/2006/relationships/image" Target="../media/image14.wmf"/><Relationship Id="rId10" Type="http://schemas.openxmlformats.org/officeDocument/2006/relationships/oleObject" Target="../embeddings/oleObject2.bin"/><Relationship Id="rId4" Type="http://schemas.openxmlformats.org/officeDocument/2006/relationships/image" Target="../media/image15.png"/><Relationship Id="rId9" Type="http://schemas.openxmlformats.org/officeDocument/2006/relationships/image" Target="../media/image11.wmf"/><Relationship Id="rId1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60.png"/><Relationship Id="rId7" Type="http://schemas.openxmlformats.org/officeDocument/2006/relationships/image" Target="../media/image19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0.png"/></Relationships>
</file>

<file path=ppt/slides/_rels/slide7.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7.xml"/><Relationship Id="rId7" Type="http://schemas.openxmlformats.org/officeDocument/2006/relationships/oleObject" Target="../embeddings/oleObject6.bin"/><Relationship Id="rId12" Type="http://schemas.openxmlformats.org/officeDocument/2006/relationships/image" Target="../media/image280.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4.wmf"/><Relationship Id="rId11" Type="http://schemas.openxmlformats.org/officeDocument/2006/relationships/image" Target="../media/image28.png"/><Relationship Id="rId5" Type="http://schemas.openxmlformats.org/officeDocument/2006/relationships/oleObject" Target="../embeddings/oleObject5.bin"/><Relationship Id="rId10"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6.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9.xml"/><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2.wmf"/><Relationship Id="rId4" Type="http://schemas.openxmlformats.org/officeDocument/2006/relationships/image" Target="../media/image16.png"/><Relationship Id="rId9"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408613" y="2411126"/>
            <a:ext cx="6248400" cy="904045"/>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012" y="1600200"/>
            <a:ext cx="5818909" cy="9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23179" t="17288" r="27814" b="50000"/>
          <a:stretch/>
        </p:blipFill>
        <p:spPr>
          <a:xfrm>
            <a:off x="183271" y="188710"/>
            <a:ext cx="2939341" cy="573290"/>
          </a:xfrm>
          <a:prstGeom prst="rect">
            <a:avLst/>
          </a:prstGeom>
        </p:spPr>
      </p:pic>
      <p:cxnSp>
        <p:nvCxnSpPr>
          <p:cNvPr id="9" name="Straight Connector 8"/>
          <p:cNvCxnSpPr/>
          <p:nvPr/>
        </p:nvCxnSpPr>
        <p:spPr>
          <a:xfrm>
            <a:off x="531812" y="762000"/>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349" y="838200"/>
            <a:ext cx="1864801"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r="11070" b="30807"/>
          <a:stretch/>
        </p:blipFill>
        <p:spPr bwMode="auto">
          <a:xfrm>
            <a:off x="5359479" y="2451234"/>
            <a:ext cx="6110129"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b="15050"/>
          <a:stretch/>
        </p:blipFill>
        <p:spPr bwMode="auto">
          <a:xfrm>
            <a:off x="4189412" y="2300307"/>
            <a:ext cx="1067955" cy="112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8175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7212" y="914400"/>
            <a:ext cx="9144000" cy="469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4115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711" y="1960058"/>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122342" y="2319916"/>
            <a:ext cx="9687070" cy="861752"/>
          </a:xfrm>
          <a:prstGeom prst="rect">
            <a:avLst/>
          </a:prstGeom>
          <a:noFill/>
        </p:spPr>
        <p:txBody>
          <a:bodyPr wrap="square" lIns="121899" tIns="60949" rIns="121899" bIns="60949" rtlCol="0">
            <a:spAutoFit/>
          </a:bodyPr>
          <a:lstStyle/>
          <a:p>
            <a:pPr marL="342900" indent="-342900">
              <a:buFont typeface="Wingdings" pitchFamily="2" charset="2"/>
              <a:buChar char="v"/>
            </a:pPr>
            <a:r>
              <a:rPr lang="vi-VN" b="1" smtClean="0">
                <a:latin typeface="Arial" pitchFamily="34" charset="0"/>
                <a:cs typeface="Arial" pitchFamily="34" charset="0"/>
              </a:rPr>
              <a:t>Giả </a:t>
            </a:r>
            <a:r>
              <a:rPr lang="vi-VN" b="1">
                <a:latin typeface="Arial" pitchFamily="34" charset="0"/>
                <a:cs typeface="Arial" pitchFamily="34" charset="0"/>
              </a:rPr>
              <a:t>sử phép đồng dạng F biến ba đỉnh A, B, C của tam giác ABC tương ứng thành A', B', C'</a:t>
            </a:r>
            <a:endParaRPr lang="en-US" b="1">
              <a:latin typeface="Arial" pitchFamily="34" charset="0"/>
              <a:cs typeface="Arial" pitchFamily="34" charset="0"/>
            </a:endParaRPr>
          </a:p>
        </p:txBody>
      </p:sp>
      <p:sp>
        <p:nvSpPr>
          <p:cNvPr id="8" name="Rounded Rectangle 7"/>
          <p:cNvSpPr/>
          <p:nvPr/>
        </p:nvSpPr>
        <p:spPr>
          <a:xfrm>
            <a:off x="2123930" y="95251"/>
            <a:ext cx="9837881" cy="173354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2" y="171450"/>
            <a:ext cx="9753600"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Một phép đồng dạng biến ba đỉnh A, B, C của tam giác ABC tương ứng thành A', B', C'. Chứng </a:t>
            </a:r>
            <a:r>
              <a:rPr lang="vi-VN" b="1">
                <a:latin typeface="Arial" pitchFamily="34" charset="0"/>
                <a:cs typeface="Arial" pitchFamily="34" charset="0"/>
              </a:rPr>
              <a:t>minh </a:t>
            </a:r>
            <a:r>
              <a:rPr lang="vi-VN" b="1" smtClean="0">
                <a:latin typeface="Arial" pitchFamily="34" charset="0"/>
                <a:cs typeface="Arial" pitchFamily="34" charset="0"/>
              </a:rPr>
              <a:t>rằng</a:t>
            </a:r>
            <a:r>
              <a:rPr lang="en-US" b="1" smtClean="0">
                <a:latin typeface="Arial" pitchFamily="34" charset="0"/>
                <a:cs typeface="Arial" pitchFamily="34" charset="0"/>
              </a:rPr>
              <a:t> :</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47" y="762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78176" y="435828"/>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479979327"/>
              </p:ext>
            </p:extLst>
          </p:nvPr>
        </p:nvGraphicFramePr>
        <p:xfrm>
          <a:off x="3251200" y="4081838"/>
          <a:ext cx="3910012" cy="819150"/>
        </p:xfrm>
        <a:graphic>
          <a:graphicData uri="http://schemas.openxmlformats.org/presentationml/2006/ole">
            <mc:AlternateContent xmlns:mc="http://schemas.openxmlformats.org/markup-compatibility/2006">
              <mc:Choice xmlns:v="urn:schemas-microsoft-com:vml" Requires="v">
                <p:oleObj spid="_x0000_s20488" name="Equation" r:id="rId5" imgW="2006280" imgH="419040" progId="Equation.DSMT4">
                  <p:embed/>
                </p:oleObj>
              </mc:Choice>
              <mc:Fallback>
                <p:oleObj name="Equation" r:id="rId5" imgW="2006280" imgH="419040" progId="Equation.DSMT4">
                  <p:embed/>
                  <p:pic>
                    <p:nvPicPr>
                      <p:cNvPr id="0" name=""/>
                      <p:cNvPicPr>
                        <a:picLocks noChangeAspect="1" noChangeArrowheads="1"/>
                      </p:cNvPicPr>
                      <p:nvPr/>
                    </p:nvPicPr>
                    <p:blipFill>
                      <a:blip r:embed="rId6"/>
                      <a:srcRect/>
                      <a:stretch>
                        <a:fillRect/>
                      </a:stretch>
                    </p:blipFill>
                    <p:spPr bwMode="auto">
                      <a:xfrm>
                        <a:off x="3251200" y="4081838"/>
                        <a:ext cx="391001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550816463"/>
              </p:ext>
            </p:extLst>
          </p:nvPr>
        </p:nvGraphicFramePr>
        <p:xfrm>
          <a:off x="5078349" y="938213"/>
          <a:ext cx="2598738" cy="819150"/>
        </p:xfrm>
        <a:graphic>
          <a:graphicData uri="http://schemas.openxmlformats.org/presentationml/2006/ole">
            <mc:AlternateContent xmlns:mc="http://schemas.openxmlformats.org/markup-compatibility/2006">
              <mc:Choice xmlns:v="urn:schemas-microsoft-com:vml" Requires="v">
                <p:oleObj spid="_x0000_s20489" name="Equation" r:id="rId7" imgW="1333440" imgH="419040" progId="Equation.DSMT4">
                  <p:embed/>
                </p:oleObj>
              </mc:Choice>
              <mc:Fallback>
                <p:oleObj name="Equation" r:id="rId7" imgW="1333440" imgH="419040" progId="Equation.DSMT4">
                  <p:embed/>
                  <p:pic>
                    <p:nvPicPr>
                      <p:cNvPr id="0" name=""/>
                      <p:cNvPicPr>
                        <a:picLocks noChangeAspect="1" noChangeArrowheads="1"/>
                      </p:cNvPicPr>
                      <p:nvPr/>
                    </p:nvPicPr>
                    <p:blipFill>
                      <a:blip r:embed="rId8"/>
                      <a:srcRect/>
                      <a:stretch>
                        <a:fillRect/>
                      </a:stretch>
                    </p:blipFill>
                    <p:spPr bwMode="auto">
                      <a:xfrm>
                        <a:off x="5078349" y="938213"/>
                        <a:ext cx="2598738"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mc:Choice xmlns:a14="http://schemas.microsoft.com/office/drawing/2010/main" Requires="a14">
          <p:sp>
            <p:nvSpPr>
              <p:cNvPr id="23" name="TextBox 22"/>
              <p:cNvSpPr txBox="1"/>
              <p:nvPr/>
            </p:nvSpPr>
            <p:spPr>
              <a:xfrm>
                <a:off x="2436812" y="3201036"/>
                <a:ext cx="8001000"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Khi đó ta có số k khác 0 thỏa mãn</a:t>
                </a:r>
                <a:r>
                  <a:rPr lang="vi-VN" b="1">
                    <a:latin typeface="Arial" pitchFamily="34" charset="0"/>
                    <a:cs typeface="Arial" pitchFamily="34" charset="0"/>
                  </a:rPr>
                  <a:t>: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14:m>
                  <m:oMath xmlns:m="http://schemas.openxmlformats.org/officeDocument/2006/math">
                    <m:r>
                      <a:rPr lang="vi-VN" b="1" i="1" smtClean="0">
                        <a:latin typeface="Cambria Math"/>
                        <a:cs typeface="Arial" pitchFamily="34" charset="0"/>
                      </a:rPr>
                      <m:t>𝑨</m:t>
                    </m:r>
                    <m:r>
                      <a:rPr lang="vi-VN" b="1" i="1" smtClean="0">
                        <a:latin typeface="Cambria Math"/>
                        <a:cs typeface="Arial" pitchFamily="34" charset="0"/>
                      </a:rPr>
                      <m:t>′</m:t>
                    </m:r>
                    <m:r>
                      <a:rPr lang="vi-VN" b="1" i="1" smtClean="0">
                        <a:latin typeface="Cambria Math"/>
                        <a:cs typeface="Arial" pitchFamily="34" charset="0"/>
                      </a:rPr>
                      <m:t>𝑩</m:t>
                    </m:r>
                    <m:r>
                      <a:rPr lang="vi-VN" b="1" i="1">
                        <a:latin typeface="Cambria Math"/>
                        <a:cs typeface="Arial" pitchFamily="34" charset="0"/>
                      </a:rPr>
                      <m:t>′=</m:t>
                    </m:r>
                    <m:r>
                      <a:rPr lang="vi-VN" b="1" i="1">
                        <a:latin typeface="Cambria Math"/>
                        <a:cs typeface="Arial" pitchFamily="34" charset="0"/>
                      </a:rPr>
                      <m:t>𝒌𝑨𝑩</m:t>
                    </m:r>
                    <m:r>
                      <a:rPr lang="vi-VN" b="1" i="1">
                        <a:latin typeface="Cambria Math"/>
                        <a:cs typeface="Arial" pitchFamily="34" charset="0"/>
                      </a:rPr>
                      <m:t>, </m:t>
                    </m:r>
                    <m:r>
                      <a:rPr lang="vi-VN" b="1" i="1">
                        <a:latin typeface="Cambria Math"/>
                        <a:cs typeface="Arial" pitchFamily="34" charset="0"/>
                      </a:rPr>
                      <m:t>𝑩</m:t>
                    </m:r>
                    <m:r>
                      <a:rPr lang="vi-VN" b="1" i="1">
                        <a:latin typeface="Cambria Math"/>
                        <a:cs typeface="Arial" pitchFamily="34" charset="0"/>
                      </a:rPr>
                      <m:t>′</m:t>
                    </m:r>
                    <m:r>
                      <a:rPr lang="vi-VN" b="1" i="1">
                        <a:latin typeface="Cambria Math"/>
                        <a:cs typeface="Arial" pitchFamily="34" charset="0"/>
                      </a:rPr>
                      <m:t>𝑪</m:t>
                    </m:r>
                    <m:r>
                      <a:rPr lang="vi-VN" b="1" i="1">
                        <a:latin typeface="Cambria Math"/>
                        <a:cs typeface="Arial" pitchFamily="34" charset="0"/>
                      </a:rPr>
                      <m:t>′=</m:t>
                    </m:r>
                    <m:r>
                      <a:rPr lang="vi-VN" b="1" i="1">
                        <a:latin typeface="Cambria Math"/>
                        <a:cs typeface="Arial" pitchFamily="34" charset="0"/>
                      </a:rPr>
                      <m:t>𝒌𝑩𝑪</m:t>
                    </m:r>
                    <m:r>
                      <a:rPr lang="vi-VN" b="1" i="1">
                        <a:latin typeface="Cambria Math"/>
                        <a:cs typeface="Arial" pitchFamily="34" charset="0"/>
                      </a:rPr>
                      <m:t>, </m:t>
                    </m:r>
                    <m:r>
                      <a:rPr lang="vi-VN" b="1" i="1">
                        <a:latin typeface="Cambria Math"/>
                        <a:cs typeface="Arial" pitchFamily="34" charset="0"/>
                      </a:rPr>
                      <m:t>𝑪</m:t>
                    </m:r>
                    <m:r>
                      <a:rPr lang="vi-VN" b="1" i="1">
                        <a:latin typeface="Cambria Math"/>
                        <a:cs typeface="Arial" pitchFamily="34" charset="0"/>
                      </a:rPr>
                      <m:t>′</m:t>
                    </m:r>
                    <m:r>
                      <a:rPr lang="vi-VN" b="1" i="1">
                        <a:latin typeface="Cambria Math"/>
                        <a:cs typeface="Arial" pitchFamily="34" charset="0"/>
                      </a:rPr>
                      <m:t>𝑨</m:t>
                    </m:r>
                    <m:r>
                      <a:rPr lang="vi-VN" b="1" i="1">
                        <a:latin typeface="Cambria Math"/>
                        <a:cs typeface="Arial" pitchFamily="34" charset="0"/>
                      </a:rPr>
                      <m:t>′=</m:t>
                    </m:r>
                    <m:r>
                      <a:rPr lang="vi-VN" b="1" i="1">
                        <a:latin typeface="Cambria Math"/>
                        <a:cs typeface="Arial" pitchFamily="34" charset="0"/>
                      </a:rPr>
                      <m:t>𝒌𝑪𝑨</m:t>
                    </m:r>
                    <m:r>
                      <a:rPr lang="vi-VN" b="1" i="1">
                        <a:latin typeface="Cambria Math"/>
                        <a:cs typeface="Arial" pitchFamily="34" charset="0"/>
                      </a:rPr>
                      <m:t>.</m:t>
                    </m:r>
                  </m:oMath>
                </a14:m>
                <a:endParaRPr lang="en-US" b="1">
                  <a:latin typeface="Arial" pitchFamily="34" charset="0"/>
                  <a:cs typeface="Arial" pitchFamily="34" charset="0"/>
                </a:endParaRPr>
              </a:p>
            </p:txBody>
          </p:sp>
        </mc:Choice>
        <mc:Fallback>
          <p:sp>
            <p:nvSpPr>
              <p:cNvPr id="23" name="TextBox 22"/>
              <p:cNvSpPr txBox="1">
                <a:spLocks noRot="1" noChangeAspect="1" noMove="1" noResize="1" noEditPoints="1" noAdjustHandles="1" noChangeArrowheads="1" noChangeShapeType="1" noTextEdit="1"/>
              </p:cNvSpPr>
              <p:nvPr/>
            </p:nvSpPr>
            <p:spPr>
              <a:xfrm>
                <a:off x="2436812" y="3201036"/>
                <a:ext cx="8001000" cy="861752"/>
              </a:xfrm>
              <a:prstGeom prst="rect">
                <a:avLst/>
              </a:prstGeom>
              <a:blipFill rotWithShape="1">
                <a:blip r:embed="rId9"/>
                <a:stretch>
                  <a:fillRect l="-838" t="-2837"/>
                </a:stretch>
              </a:blipFill>
            </p:spPr>
            <p:txBody>
              <a:bodyPr/>
              <a:lstStyle/>
              <a:p>
                <a:r>
                  <a:rPr lang="en-US">
                    <a:noFill/>
                  </a:rPr>
                  <a:t> </a:t>
                </a:r>
              </a:p>
            </p:txBody>
          </p:sp>
        </mc:Fallback>
      </mc:AlternateContent>
    </p:spTree>
    <p:extLst>
      <p:ext uri="{BB962C8B-B14F-4D97-AF65-F5344CB8AC3E}">
        <p14:creationId xmlns:p14="http://schemas.microsoft.com/office/powerpoint/2010/main" val="17674679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711" y="1960058"/>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7" name="TextBox 6"/>
              <p:cNvSpPr txBox="1"/>
              <p:nvPr/>
            </p:nvSpPr>
            <p:spPr>
              <a:xfrm>
                <a:off x="1942089" y="2319916"/>
                <a:ext cx="9867323" cy="867203"/>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a) Ảnh của điểm O(0; 0) qua phép biến hình </a:t>
                </a:r>
                <a:r>
                  <a:rPr lang="vi-VN" sz="2200" b="1">
                    <a:latin typeface="Arial" pitchFamily="34" charset="0"/>
                    <a:cs typeface="Arial" pitchFamily="34" charset="0"/>
                  </a:rPr>
                  <a:t>f </a:t>
                </a:r>
                <a:r>
                  <a:rPr lang="vi-VN" sz="2200" b="1" smtClean="0">
                    <a:latin typeface="Arial" pitchFamily="34" charset="0"/>
                    <a:cs typeface="Arial" pitchFamily="34" charset="0"/>
                  </a:rPr>
                  <a:t>là</a:t>
                </a:r>
                <a:r>
                  <a:rPr lang="en-US" sz="2200" b="1" smtClean="0">
                    <a:latin typeface="Arial" pitchFamily="34" charset="0"/>
                    <a:cs typeface="Arial" pitchFamily="34" charset="0"/>
                  </a:rPr>
                  <a:t/>
                </a:r>
                <a:br>
                  <a:rPr lang="en-US" sz="2200" b="1" smtClean="0">
                    <a:latin typeface="Arial" pitchFamily="34" charset="0"/>
                    <a:cs typeface="Arial" pitchFamily="34" charset="0"/>
                  </a:rPr>
                </a:br>
                <a:r>
                  <a:rPr lang="en-US" sz="2200" b="1" smtClean="0">
                    <a:latin typeface="Arial" pitchFamily="34" charset="0"/>
                    <a:cs typeface="Arial" pitchFamily="34" charset="0"/>
                  </a:rPr>
                  <a:t>		</a:t>
                </a:r>
                <a:r>
                  <a:rPr lang="vi-VN" sz="2200" b="1" smtClean="0">
                    <a:latin typeface="Arial" pitchFamily="34" charset="0"/>
                    <a:cs typeface="Arial" pitchFamily="34" charset="0"/>
                  </a:rPr>
                  <a:t> </a:t>
                </a:r>
                <a14:m>
                  <m:oMath xmlns:m="http://schemas.openxmlformats.org/officeDocument/2006/math">
                    <m:sSup>
                      <m:sSupPr>
                        <m:ctrlPr>
                          <a:rPr lang="vi-VN" sz="2200" b="1" i="1" smtClean="0">
                            <a:latin typeface="Cambria Math"/>
                            <a:cs typeface="Arial" pitchFamily="34" charset="0"/>
                          </a:rPr>
                        </m:ctrlPr>
                      </m:sSupPr>
                      <m:e>
                        <m:r>
                          <a:rPr lang="vi-VN" sz="2200" b="1" i="1" smtClean="0">
                            <a:latin typeface="Cambria Math"/>
                            <a:cs typeface="Arial" pitchFamily="34" charset="0"/>
                          </a:rPr>
                          <m:t>𝑶</m:t>
                        </m:r>
                      </m:e>
                      <m:sup>
                        <m:r>
                          <a:rPr lang="vi-VN" sz="2200" b="1" i="1" smtClean="0">
                            <a:latin typeface="Cambria Math"/>
                            <a:cs typeface="Arial" pitchFamily="34" charset="0"/>
                          </a:rPr>
                          <m:t>′</m:t>
                        </m:r>
                      </m:sup>
                    </m:sSup>
                    <m:d>
                      <m:dPr>
                        <m:ctrlPr>
                          <a:rPr lang="vi-VN" sz="2200" b="1" i="1" smtClean="0">
                            <a:latin typeface="Cambria Math"/>
                            <a:cs typeface="Arial" pitchFamily="34" charset="0"/>
                          </a:rPr>
                        </m:ctrlPr>
                      </m:dPr>
                      <m:e>
                        <m:r>
                          <a:rPr lang="vi-VN" sz="2200" b="1" i="1" smtClean="0">
                            <a:latin typeface="Cambria Math"/>
                            <a:cs typeface="Arial" pitchFamily="34" charset="0"/>
                          </a:rPr>
                          <m:t>𝟑</m:t>
                        </m:r>
                        <m:r>
                          <a:rPr lang="vi-VN" sz="2200" b="1" i="1" smtClean="0">
                            <a:latin typeface="Cambria Math"/>
                            <a:cs typeface="Arial" pitchFamily="34" charset="0"/>
                          </a:rPr>
                          <m:t> . </m:t>
                        </m:r>
                        <m:r>
                          <a:rPr lang="vi-VN" sz="2200" b="1" i="1" smtClean="0">
                            <a:latin typeface="Cambria Math"/>
                            <a:cs typeface="Arial" pitchFamily="34" charset="0"/>
                          </a:rPr>
                          <m:t>𝟎</m:t>
                        </m:r>
                        <m:r>
                          <a:rPr lang="vi-VN" sz="2200" b="1" i="1" smtClean="0">
                            <a:latin typeface="Cambria Math"/>
                            <a:cs typeface="Arial" pitchFamily="34" charset="0"/>
                          </a:rPr>
                          <m:t>;–</m:t>
                        </m:r>
                        <m:r>
                          <a:rPr lang="vi-VN" sz="2200" b="1" i="1" smtClean="0">
                            <a:latin typeface="Cambria Math"/>
                            <a:cs typeface="Arial" pitchFamily="34" charset="0"/>
                          </a:rPr>
                          <m:t>𝟑</m:t>
                        </m:r>
                        <m:r>
                          <a:rPr lang="vi-VN" sz="2200" b="1" i="1" smtClean="0">
                            <a:latin typeface="Cambria Math"/>
                            <a:cs typeface="Arial" pitchFamily="34" charset="0"/>
                          </a:rPr>
                          <m:t> . </m:t>
                        </m:r>
                        <m:r>
                          <a:rPr lang="vi-VN" sz="2200" b="1" i="1" smtClean="0">
                            <a:latin typeface="Cambria Math"/>
                            <a:cs typeface="Arial" pitchFamily="34" charset="0"/>
                          </a:rPr>
                          <m:t>𝟎</m:t>
                        </m:r>
                      </m:e>
                    </m:d>
                    <m:r>
                      <a:rPr lang="en-US" sz="2200" b="1" i="1" smtClean="0">
                        <a:latin typeface="Cambria Math"/>
                        <a:cs typeface="Arial" pitchFamily="34" charset="0"/>
                      </a:rPr>
                      <m:t>=</m:t>
                    </m:r>
                    <m:r>
                      <a:rPr lang="vi-VN" sz="2200" b="1" i="1" smtClean="0">
                        <a:latin typeface="Cambria Math"/>
                        <a:cs typeface="Arial" pitchFamily="34" charset="0"/>
                      </a:rPr>
                      <m:t>𝑶</m:t>
                    </m:r>
                    <m:r>
                      <a:rPr lang="vi-VN" sz="2200" b="1" i="1" smtClean="0">
                        <a:latin typeface="Cambria Math"/>
                        <a:cs typeface="Arial" pitchFamily="34" charset="0"/>
                      </a:rPr>
                      <m:t>(</m:t>
                    </m:r>
                    <m:r>
                      <a:rPr lang="vi-VN" sz="2200" b="1" i="1" smtClean="0">
                        <a:latin typeface="Cambria Math"/>
                        <a:cs typeface="Arial" pitchFamily="34" charset="0"/>
                      </a:rPr>
                      <m:t>𝟎</m:t>
                    </m:r>
                    <m:r>
                      <a:rPr lang="vi-VN" sz="2200" b="1" i="1" smtClean="0">
                        <a:latin typeface="Cambria Math"/>
                        <a:cs typeface="Arial" pitchFamily="34" charset="0"/>
                      </a:rPr>
                      <m:t>; </m:t>
                    </m:r>
                    <m:r>
                      <a:rPr lang="vi-VN" sz="2200" b="1" i="1" smtClean="0">
                        <a:latin typeface="Cambria Math"/>
                        <a:cs typeface="Arial" pitchFamily="34" charset="0"/>
                      </a:rPr>
                      <m:t>𝟎</m:t>
                    </m:r>
                    <m:r>
                      <a:rPr lang="vi-VN" sz="2200" b="1" i="1" smtClean="0">
                        <a:latin typeface="Cambria Math"/>
                        <a:cs typeface="Arial" pitchFamily="34" charset="0"/>
                      </a:rPr>
                      <m:t>).</m:t>
                    </m:r>
                  </m:oMath>
                </a14:m>
                <a:endParaRPr lang="en-US" sz="2200" b="1">
                  <a:latin typeface="Arial" pitchFamily="34" charset="0"/>
                  <a:cs typeface="Arial" pitchFamily="34"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1942089" y="2319916"/>
                <a:ext cx="9867323" cy="867203"/>
              </a:xfrm>
              <a:prstGeom prst="rect">
                <a:avLst/>
              </a:prstGeom>
              <a:blipFill rotWithShape="1">
                <a:blip r:embed="rId4"/>
                <a:stretch>
                  <a:fillRect l="-494" t="-2113"/>
                </a:stretch>
              </a:blipFill>
            </p:spPr>
            <p:txBody>
              <a:bodyPr/>
              <a:lstStyle/>
              <a:p>
                <a:r>
                  <a:rPr lang="en-US">
                    <a:noFill/>
                  </a:rPr>
                  <a:t> </a:t>
                </a:r>
              </a:p>
            </p:txBody>
          </p:sp>
        </mc:Fallback>
      </mc:AlternateContent>
      <p:sp>
        <p:nvSpPr>
          <p:cNvPr id="8" name="Rounded Rectangle 7"/>
          <p:cNvSpPr/>
          <p:nvPr/>
        </p:nvSpPr>
        <p:spPr>
          <a:xfrm>
            <a:off x="2041695" y="95251"/>
            <a:ext cx="9996317" cy="173354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132012" y="171450"/>
            <a:ext cx="10058401"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Trong mặt phẳng tọa độ Oxy, cho phép biến hình f biến mỗi điểm M(x; y) thành điểm M'(3x; – </a:t>
            </a:r>
            <a:r>
              <a:rPr lang="vi-VN" b="1">
                <a:latin typeface="Arial" pitchFamily="34" charset="0"/>
                <a:cs typeface="Arial" pitchFamily="34" charset="0"/>
              </a:rPr>
              <a:t>3y</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pt-BR" b="1" smtClean="0">
                <a:latin typeface="Arial" pitchFamily="34" charset="0"/>
                <a:cs typeface="Arial" pitchFamily="34" charset="0"/>
              </a:rPr>
              <a:t>Tìm </a:t>
            </a:r>
            <a:r>
              <a:rPr lang="pt-BR" b="1">
                <a:latin typeface="Arial" pitchFamily="34" charset="0"/>
                <a:cs typeface="Arial" pitchFamily="34" charset="0"/>
              </a:rPr>
              <a:t>ảnh của các điểm O(0; 0), N(2; </a:t>
            </a:r>
            <a:r>
              <a:rPr lang="pt-BR" b="1">
                <a:latin typeface="Arial" pitchFamily="34" charset="0"/>
                <a:cs typeface="Arial" pitchFamily="34" charset="0"/>
              </a:rPr>
              <a:t>1</a:t>
            </a:r>
            <a:r>
              <a:rPr lang="pt-BR" b="1" smtClean="0">
                <a:latin typeface="Arial" pitchFamily="34" charset="0"/>
                <a:cs typeface="Arial" pitchFamily="34" charset="0"/>
              </a:rPr>
              <a:t>).</a:t>
            </a:r>
          </a:p>
          <a:p>
            <a:pPr marL="457200" indent="-457200">
              <a:buAutoNum type="alphaLcParenR"/>
            </a:pPr>
            <a:r>
              <a:rPr lang="vi-VN" b="1" smtClean="0">
                <a:latin typeface="Arial" pitchFamily="34" charset="0"/>
                <a:cs typeface="Arial" pitchFamily="34" charset="0"/>
              </a:rPr>
              <a:t>Chứng </a:t>
            </a:r>
            <a:r>
              <a:rPr lang="vi-VN" b="1">
                <a:latin typeface="Arial" pitchFamily="34" charset="0"/>
                <a:cs typeface="Arial" pitchFamily="34" charset="0"/>
              </a:rPr>
              <a:t>minh rằng f là một phép đồng dạng. Tìm tỉ số đồng dạng.</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2" y="762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295941" y="435828"/>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20336971"/>
              </p:ext>
            </p:extLst>
          </p:nvPr>
        </p:nvGraphicFramePr>
        <p:xfrm>
          <a:off x="3579812" y="4724400"/>
          <a:ext cx="3068637" cy="569913"/>
        </p:xfrm>
        <a:graphic>
          <a:graphicData uri="http://schemas.openxmlformats.org/presentationml/2006/ole">
            <mc:AlternateContent xmlns:mc="http://schemas.openxmlformats.org/markup-compatibility/2006">
              <mc:Choice xmlns:v="urn:schemas-microsoft-com:vml" Requires="v">
                <p:oleObj spid="_x0000_s21512" name="Equation" r:id="rId6" imgW="1574640" imgH="291960" progId="Equation.DSMT4">
                  <p:embed/>
                </p:oleObj>
              </mc:Choice>
              <mc:Fallback>
                <p:oleObj name="Equation" r:id="rId6" imgW="1574640" imgH="291960" progId="Equation.DSMT4">
                  <p:embed/>
                  <p:pic>
                    <p:nvPicPr>
                      <p:cNvPr id="0" name=""/>
                      <p:cNvPicPr>
                        <a:picLocks noChangeAspect="1" noChangeArrowheads="1"/>
                      </p:cNvPicPr>
                      <p:nvPr/>
                    </p:nvPicPr>
                    <p:blipFill>
                      <a:blip r:embed="rId7"/>
                      <a:srcRect/>
                      <a:stretch>
                        <a:fillRect/>
                      </a:stretch>
                    </p:blipFill>
                    <p:spPr bwMode="auto">
                      <a:xfrm>
                        <a:off x="3579812" y="4724400"/>
                        <a:ext cx="306863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mc:Choice xmlns:a14="http://schemas.microsoft.com/office/drawing/2010/main" Requires="a14">
          <p:sp>
            <p:nvSpPr>
              <p:cNvPr id="23" name="TextBox 22"/>
              <p:cNvSpPr txBox="1"/>
              <p:nvPr/>
            </p:nvSpPr>
            <p:spPr>
              <a:xfrm>
                <a:off x="2208212" y="3124200"/>
                <a:ext cx="8153400" cy="841555"/>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Ảnh của điểm N(2; 1) qua phép biến hình </a:t>
                </a:r>
                <a:r>
                  <a:rPr lang="vi-VN" sz="2200" b="1">
                    <a:latin typeface="Arial" pitchFamily="34" charset="0"/>
                    <a:cs typeface="Arial" pitchFamily="34" charset="0"/>
                  </a:rPr>
                  <a:t>f </a:t>
                </a:r>
                <a:r>
                  <a:rPr lang="vi-VN" sz="2200" b="1" smtClean="0">
                    <a:latin typeface="Arial" pitchFamily="34" charset="0"/>
                    <a:cs typeface="Arial" pitchFamily="34" charset="0"/>
                  </a:rPr>
                  <a:t>là</a:t>
                </a:r>
                <a:r>
                  <a:rPr lang="en-US" sz="2200" b="1" smtClean="0">
                    <a:latin typeface="Arial" pitchFamily="34" charset="0"/>
                    <a:cs typeface="Arial" pitchFamily="34" charset="0"/>
                  </a:rPr>
                  <a:t/>
                </a:r>
                <a:br>
                  <a:rPr lang="en-US" sz="2200" b="1" smtClean="0">
                    <a:latin typeface="Arial" pitchFamily="34" charset="0"/>
                    <a:cs typeface="Arial" pitchFamily="34" charset="0"/>
                  </a:rPr>
                </a:br>
                <a:r>
                  <a:rPr lang="en-US" sz="2200" b="1" smtClean="0">
                    <a:latin typeface="Arial" pitchFamily="34" charset="0"/>
                    <a:cs typeface="Arial" pitchFamily="34" charset="0"/>
                  </a:rPr>
                  <a:t>		</a:t>
                </a:r>
                <a:r>
                  <a:rPr lang="vi-VN" sz="2200" b="1" smtClean="0">
                    <a:latin typeface="Arial" pitchFamily="34" charset="0"/>
                    <a:cs typeface="Arial" pitchFamily="34" charset="0"/>
                  </a:rPr>
                  <a:t> </a:t>
                </a:r>
                <a14:m>
                  <m:oMath xmlns:m="http://schemas.openxmlformats.org/officeDocument/2006/math">
                    <m:r>
                      <a:rPr lang="vi-VN" sz="2200" b="1" i="1" smtClean="0">
                        <a:latin typeface="Cambria Math"/>
                        <a:cs typeface="Arial" pitchFamily="34" charset="0"/>
                      </a:rPr>
                      <m:t>𝑵</m:t>
                    </m:r>
                    <m:r>
                      <a:rPr lang="vi-VN" sz="2200" b="1" i="1" smtClean="0">
                        <a:latin typeface="Cambria Math"/>
                        <a:cs typeface="Arial" pitchFamily="34" charset="0"/>
                      </a:rPr>
                      <m:t>′(</m:t>
                    </m:r>
                    <m:r>
                      <a:rPr lang="vi-VN" sz="2200" b="1" i="1" smtClean="0">
                        <a:latin typeface="Cambria Math"/>
                        <a:cs typeface="Arial" pitchFamily="34" charset="0"/>
                      </a:rPr>
                      <m:t>𝟑</m:t>
                    </m:r>
                    <m:r>
                      <a:rPr lang="vi-VN" sz="2200" b="1" i="1" smtClean="0">
                        <a:latin typeface="Cambria Math"/>
                        <a:cs typeface="Arial" pitchFamily="34" charset="0"/>
                      </a:rPr>
                      <m:t> . </m:t>
                    </m:r>
                    <m:r>
                      <a:rPr lang="vi-VN" sz="2200" b="1" i="1" smtClean="0">
                        <a:latin typeface="Cambria Math"/>
                        <a:cs typeface="Arial" pitchFamily="34" charset="0"/>
                      </a:rPr>
                      <m:t>𝟐</m:t>
                    </m:r>
                    <m:r>
                      <a:rPr lang="vi-VN" sz="2200" b="1" i="1" smtClean="0">
                        <a:latin typeface="Cambria Math"/>
                        <a:cs typeface="Arial" pitchFamily="34" charset="0"/>
                      </a:rPr>
                      <m:t>;–</m:t>
                    </m:r>
                    <m:r>
                      <a:rPr lang="vi-VN" sz="2200" b="1" i="1" smtClean="0">
                        <a:latin typeface="Cambria Math"/>
                        <a:cs typeface="Arial" pitchFamily="34" charset="0"/>
                      </a:rPr>
                      <m:t>𝟑</m:t>
                    </m:r>
                    <m:r>
                      <a:rPr lang="vi-VN" sz="2200" b="1" i="1" smtClean="0">
                        <a:latin typeface="Cambria Math"/>
                        <a:cs typeface="Arial" pitchFamily="34" charset="0"/>
                      </a:rPr>
                      <m:t> . </m:t>
                    </m:r>
                    <m:r>
                      <a:rPr lang="vi-VN" sz="2200" b="1" i="1" smtClean="0">
                        <a:latin typeface="Cambria Math"/>
                        <a:cs typeface="Arial" pitchFamily="34" charset="0"/>
                      </a:rPr>
                      <m:t>𝟏</m:t>
                    </m:r>
                    <m:r>
                      <a:rPr lang="vi-VN" sz="2200" b="1" i="1" smtClean="0">
                        <a:latin typeface="Cambria Math"/>
                        <a:cs typeface="Arial" pitchFamily="34" charset="0"/>
                      </a:rPr>
                      <m:t>)=</m:t>
                    </m:r>
                    <m:r>
                      <a:rPr lang="vi-VN" sz="2200" b="1" i="1" smtClean="0">
                        <a:latin typeface="Cambria Math"/>
                        <a:cs typeface="Arial" pitchFamily="34" charset="0"/>
                      </a:rPr>
                      <m:t>𝑵</m:t>
                    </m:r>
                    <m:r>
                      <a:rPr lang="vi-VN" sz="2200" b="1" i="1" smtClean="0">
                        <a:latin typeface="Cambria Math"/>
                        <a:cs typeface="Arial" pitchFamily="34" charset="0"/>
                      </a:rPr>
                      <m:t>′(</m:t>
                    </m:r>
                    <m:r>
                      <a:rPr lang="vi-VN" sz="2200" b="1" i="1" smtClean="0">
                        <a:latin typeface="Cambria Math"/>
                        <a:cs typeface="Arial" pitchFamily="34" charset="0"/>
                      </a:rPr>
                      <m:t>𝟔</m:t>
                    </m:r>
                    <m:r>
                      <a:rPr lang="vi-VN" sz="2200" b="1" i="1" smtClean="0">
                        <a:latin typeface="Cambria Math"/>
                        <a:cs typeface="Arial" pitchFamily="34" charset="0"/>
                      </a:rPr>
                      <m:t>;–</m:t>
                    </m:r>
                    <m:r>
                      <a:rPr lang="vi-VN" sz="2200" b="1" i="1" smtClean="0">
                        <a:latin typeface="Cambria Math"/>
                        <a:cs typeface="Arial" pitchFamily="34" charset="0"/>
                      </a:rPr>
                      <m:t>𝟑</m:t>
                    </m:r>
                    <m:r>
                      <a:rPr lang="vi-VN" sz="2200" b="1" i="1" smtClean="0">
                        <a:latin typeface="Cambria Math"/>
                        <a:cs typeface="Arial" pitchFamily="34" charset="0"/>
                      </a:rPr>
                      <m:t>).</m:t>
                    </m:r>
                  </m:oMath>
                </a14:m>
                <a:endParaRPr lang="en-US" sz="2200" b="1">
                  <a:latin typeface="Arial" pitchFamily="34" charset="0"/>
                  <a:cs typeface="Arial" pitchFamily="34" charset="0"/>
                </a:endParaRPr>
              </a:p>
            </p:txBody>
          </p:sp>
        </mc:Choice>
        <mc:Fallback>
          <p:sp>
            <p:nvSpPr>
              <p:cNvPr id="23" name="TextBox 22"/>
              <p:cNvSpPr txBox="1">
                <a:spLocks noRot="1" noChangeAspect="1" noMove="1" noResize="1" noEditPoints="1" noAdjustHandles="1" noChangeArrowheads="1" noChangeShapeType="1" noTextEdit="1"/>
              </p:cNvSpPr>
              <p:nvPr/>
            </p:nvSpPr>
            <p:spPr>
              <a:xfrm>
                <a:off x="2208212" y="3124200"/>
                <a:ext cx="8153400" cy="841555"/>
              </a:xfrm>
              <a:prstGeom prst="rect">
                <a:avLst/>
              </a:prstGeom>
              <a:blipFill rotWithShape="1">
                <a:blip r:embed="rId8"/>
                <a:stretch>
                  <a:fillRect l="-523" t="-2174"/>
                </a:stretch>
              </a:blipFill>
            </p:spPr>
            <p:txBody>
              <a:bodyPr/>
              <a:lstStyle/>
              <a:p>
                <a:r>
                  <a:rPr lang="en-US">
                    <a:noFill/>
                  </a:rPr>
                  <a:t> </a:t>
                </a:r>
              </a:p>
            </p:txBody>
          </p:sp>
        </mc:Fallback>
      </mc:AlternateContent>
      <p:sp>
        <p:nvSpPr>
          <p:cNvPr id="13" name="TextBox 12"/>
          <p:cNvSpPr txBox="1"/>
          <p:nvPr/>
        </p:nvSpPr>
        <p:spPr>
          <a:xfrm>
            <a:off x="1969076" y="3962400"/>
            <a:ext cx="9535536"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b) Chọn hai điểm M(x; y), N(z; t) bất kì. Gọi M', N' tương ứng là ảnh của M, N qua phép biến hình f. Khi đó M'(3x; – 3y), N'(3z; – </a:t>
            </a:r>
            <a:r>
              <a:rPr lang="vi-VN" sz="2200" b="1">
                <a:latin typeface="Arial" pitchFamily="34" charset="0"/>
                <a:cs typeface="Arial" pitchFamily="34" charset="0"/>
              </a:rPr>
              <a:t>3t</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14" name="TextBox 13"/>
          <p:cNvSpPr txBox="1"/>
          <p:nvPr/>
        </p:nvSpPr>
        <p:spPr>
          <a:xfrm>
            <a:off x="2436812" y="4788357"/>
            <a:ext cx="1267836"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Ta có : </a:t>
            </a:r>
            <a:endParaRPr lang="vi-VN" sz="2200" b="1">
              <a:latin typeface="Arial" pitchFamily="34" charset="0"/>
              <a:cs typeface="Arial" pitchFamily="34"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337908208"/>
              </p:ext>
            </p:extLst>
          </p:nvPr>
        </p:nvGraphicFramePr>
        <p:xfrm>
          <a:off x="2334706" y="5259525"/>
          <a:ext cx="4429125" cy="569912"/>
        </p:xfrm>
        <a:graphic>
          <a:graphicData uri="http://schemas.openxmlformats.org/presentationml/2006/ole">
            <mc:AlternateContent xmlns:mc="http://schemas.openxmlformats.org/markup-compatibility/2006">
              <mc:Choice xmlns:v="urn:schemas-microsoft-com:vml" Requires="v">
                <p:oleObj spid="_x0000_s21513" name="Equation" r:id="rId9" imgW="2273040" imgH="291960" progId="Equation.DSMT4">
                  <p:embed/>
                </p:oleObj>
              </mc:Choice>
              <mc:Fallback>
                <p:oleObj name="Equation" r:id="rId9" imgW="2273040" imgH="291960" progId="Equation.DSMT4">
                  <p:embed/>
                  <p:pic>
                    <p:nvPicPr>
                      <p:cNvPr id="0" name=""/>
                      <p:cNvPicPr>
                        <a:picLocks noChangeAspect="1" noChangeArrowheads="1"/>
                      </p:cNvPicPr>
                      <p:nvPr/>
                    </p:nvPicPr>
                    <p:blipFill>
                      <a:blip r:embed="rId10"/>
                      <a:srcRect/>
                      <a:stretch>
                        <a:fillRect/>
                      </a:stretch>
                    </p:blipFill>
                    <p:spPr bwMode="auto">
                      <a:xfrm>
                        <a:off x="2334706" y="5259525"/>
                        <a:ext cx="44291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004091882"/>
              </p:ext>
            </p:extLst>
          </p:nvPr>
        </p:nvGraphicFramePr>
        <p:xfrm>
          <a:off x="6736844" y="5250000"/>
          <a:ext cx="2820988" cy="569913"/>
        </p:xfrm>
        <a:graphic>
          <a:graphicData uri="http://schemas.openxmlformats.org/presentationml/2006/ole">
            <mc:AlternateContent xmlns:mc="http://schemas.openxmlformats.org/markup-compatibility/2006">
              <mc:Choice xmlns:v="urn:schemas-microsoft-com:vml" Requires="v">
                <p:oleObj spid="_x0000_s21514" name="Equation" r:id="rId11" imgW="1447560" imgH="291960" progId="Equation.DSMT4">
                  <p:embed/>
                </p:oleObj>
              </mc:Choice>
              <mc:Fallback>
                <p:oleObj name="Equation" r:id="rId11" imgW="1447560" imgH="291960" progId="Equation.DSMT4">
                  <p:embed/>
                  <p:pic>
                    <p:nvPicPr>
                      <p:cNvPr id="0" name=""/>
                      <p:cNvPicPr>
                        <a:picLocks noChangeAspect="1" noChangeArrowheads="1"/>
                      </p:cNvPicPr>
                      <p:nvPr/>
                    </p:nvPicPr>
                    <p:blipFill>
                      <a:blip r:embed="rId12"/>
                      <a:srcRect/>
                      <a:stretch>
                        <a:fillRect/>
                      </a:stretch>
                    </p:blipFill>
                    <p:spPr bwMode="auto">
                      <a:xfrm>
                        <a:off x="6736844" y="5250000"/>
                        <a:ext cx="2820988"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348933253"/>
              </p:ext>
            </p:extLst>
          </p:nvPr>
        </p:nvGraphicFramePr>
        <p:xfrm>
          <a:off x="9417049" y="5250000"/>
          <a:ext cx="2647950" cy="569913"/>
        </p:xfrm>
        <a:graphic>
          <a:graphicData uri="http://schemas.openxmlformats.org/presentationml/2006/ole">
            <mc:AlternateContent xmlns:mc="http://schemas.openxmlformats.org/markup-compatibility/2006">
              <mc:Choice xmlns:v="urn:schemas-microsoft-com:vml" Requires="v">
                <p:oleObj spid="_x0000_s21515" name="Equation" r:id="rId13" imgW="1358640" imgH="291960" progId="Equation.DSMT4">
                  <p:embed/>
                </p:oleObj>
              </mc:Choice>
              <mc:Fallback>
                <p:oleObj name="Equation" r:id="rId13" imgW="1358640" imgH="291960" progId="Equation.DSMT4">
                  <p:embed/>
                  <p:pic>
                    <p:nvPicPr>
                      <p:cNvPr id="0" name=""/>
                      <p:cNvPicPr>
                        <a:picLocks noChangeAspect="1" noChangeArrowheads="1"/>
                      </p:cNvPicPr>
                      <p:nvPr/>
                    </p:nvPicPr>
                    <p:blipFill>
                      <a:blip r:embed="rId14"/>
                      <a:srcRect/>
                      <a:stretch>
                        <a:fillRect/>
                      </a:stretch>
                    </p:blipFill>
                    <p:spPr bwMode="auto">
                      <a:xfrm>
                        <a:off x="9417049" y="5250000"/>
                        <a:ext cx="26479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958704387"/>
              </p:ext>
            </p:extLst>
          </p:nvPr>
        </p:nvGraphicFramePr>
        <p:xfrm>
          <a:off x="2741612" y="5943600"/>
          <a:ext cx="2103438" cy="346075"/>
        </p:xfrm>
        <a:graphic>
          <a:graphicData uri="http://schemas.openxmlformats.org/presentationml/2006/ole">
            <mc:AlternateContent xmlns:mc="http://schemas.openxmlformats.org/markup-compatibility/2006">
              <mc:Choice xmlns:v="urn:schemas-microsoft-com:vml" Requires="v">
                <p:oleObj spid="_x0000_s21516" name="Equation" r:id="rId15" imgW="1079280" imgH="177480" progId="Equation.DSMT4">
                  <p:embed/>
                </p:oleObj>
              </mc:Choice>
              <mc:Fallback>
                <p:oleObj name="Equation" r:id="rId15" imgW="1079280" imgH="177480" progId="Equation.DSMT4">
                  <p:embed/>
                  <p:pic>
                    <p:nvPicPr>
                      <p:cNvPr id="0" name=""/>
                      <p:cNvPicPr>
                        <a:picLocks noChangeAspect="1" noChangeArrowheads="1"/>
                      </p:cNvPicPr>
                      <p:nvPr/>
                    </p:nvPicPr>
                    <p:blipFill>
                      <a:blip r:embed="rId16"/>
                      <a:srcRect/>
                      <a:stretch>
                        <a:fillRect/>
                      </a:stretch>
                    </p:blipFill>
                    <p:spPr bwMode="auto">
                      <a:xfrm>
                        <a:off x="2741612" y="5943600"/>
                        <a:ext cx="210343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2045276" y="6320157"/>
            <a:ext cx="8240136"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Vậy phép biến hình f là phép đồng dạng với tỉ số k = 3.</a:t>
            </a:r>
          </a:p>
        </p:txBody>
      </p:sp>
    </p:spTree>
    <p:extLst>
      <p:ext uri="{BB962C8B-B14F-4D97-AF65-F5344CB8AC3E}">
        <p14:creationId xmlns:p14="http://schemas.microsoft.com/office/powerpoint/2010/main" val="27638872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13" grpId="0"/>
      <p:bldP spid="14"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013" y="2133600"/>
            <a:ext cx="3803333" cy="2787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711" y="22579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58775" y="2637997"/>
            <a:ext cx="7848600"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Quan sát Hình 1.52, ta thấy phép đối xứng trục d: x = – 1 biến hình ℋ  thành hình ℋ '.</a:t>
            </a:r>
            <a:endParaRPr lang="en-US" sz="2200" b="1">
              <a:latin typeface="Arial" pitchFamily="34" charset="0"/>
              <a:cs typeface="Arial" pitchFamily="34" charset="0"/>
            </a:endParaRPr>
          </a:p>
        </p:txBody>
      </p:sp>
      <p:sp>
        <p:nvSpPr>
          <p:cNvPr id="8" name="Rounded Rectangle 7"/>
          <p:cNvSpPr/>
          <p:nvPr/>
        </p:nvSpPr>
        <p:spPr>
          <a:xfrm>
            <a:off x="2041695" y="95251"/>
            <a:ext cx="9996317" cy="2045947"/>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132013" y="171450"/>
            <a:ext cx="9753600" cy="1969748"/>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Hai hình ℋ  và ℋ " trong Hình 1.52 được vẽ trên mặt phẳng tọa độ Oxy. Bằng quan sát, hãy chỉ ra một phép đối xứng trục f và một phép vị tự g sao cho phép đồng dạng có được bằng cách thực hiện liên tiếp hai phép f và g (thực hiện f trước, g sau) biến hình ℋ  thành hình ℋ ".</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762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295941" y="435828"/>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1" name="TextBox 20"/>
          <p:cNvSpPr txBox="1"/>
          <p:nvPr/>
        </p:nvSpPr>
        <p:spPr>
          <a:xfrm>
            <a:off x="9500730" y="4876800"/>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a:t>
            </a:r>
            <a:r>
              <a:rPr lang="en-US" sz="1600" b="1" smtClean="0">
                <a:solidFill>
                  <a:srgbClr val="C00000"/>
                </a:solidFill>
                <a:latin typeface="Arial" pitchFamily="34" charset="0"/>
                <a:cs typeface="Arial" pitchFamily="34" charset="0"/>
              </a:rPr>
              <a:t>1.52</a:t>
            </a:r>
            <a:endParaRPr lang="en-US" sz="1600" b="1">
              <a:solidFill>
                <a:srgbClr val="C00000"/>
              </a:solidFill>
              <a:latin typeface="Arial" pitchFamily="34" charset="0"/>
              <a:cs typeface="Arial" pitchFamily="34" charset="0"/>
            </a:endParaRPr>
          </a:p>
        </p:txBody>
      </p:sp>
      <p:sp>
        <p:nvSpPr>
          <p:cNvPr id="22" name="TextBox 21"/>
          <p:cNvSpPr txBox="1"/>
          <p:nvPr/>
        </p:nvSpPr>
        <p:spPr>
          <a:xfrm>
            <a:off x="358775" y="3426337"/>
            <a:ext cx="7848600"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Ta thấy A(3; 1) thuộc hình ℋ ' và B(6; 2) thuộc hình ℋ ''.</a:t>
            </a:r>
            <a:endParaRPr lang="en-US" sz="2200" b="1">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24" name="TextBox 23"/>
              <p:cNvSpPr txBox="1"/>
              <p:nvPr/>
            </p:nvSpPr>
            <p:spPr>
              <a:xfrm>
                <a:off x="358775" y="3876123"/>
                <a:ext cx="7848600" cy="504988"/>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Ta có : </a:t>
                </a:r>
                <a14:m>
                  <m:oMath xmlns:m="http://schemas.openxmlformats.org/officeDocument/2006/math">
                    <m:acc>
                      <m:accPr>
                        <m:chr m:val="⃗"/>
                        <m:ctrlPr>
                          <a:rPr lang="en-US" sz="2200" b="1" i="1" smtClean="0">
                            <a:latin typeface="Cambria Math"/>
                            <a:cs typeface="Arial" pitchFamily="34" charset="0"/>
                          </a:rPr>
                        </m:ctrlPr>
                      </m:accPr>
                      <m:e>
                        <m:r>
                          <a:rPr lang="en-US" sz="2200" b="1" i="1" smtClean="0">
                            <a:latin typeface="Cambria Math"/>
                            <a:cs typeface="Arial" pitchFamily="34" charset="0"/>
                          </a:rPr>
                          <m:t>𝑶𝑩</m:t>
                        </m:r>
                      </m:e>
                    </m:acc>
                    <m:r>
                      <a:rPr lang="en-US" sz="2200" b="1" i="1" smtClean="0">
                        <a:latin typeface="Cambria Math"/>
                        <a:cs typeface="Arial" pitchFamily="34" charset="0"/>
                      </a:rPr>
                      <m:t>=(</m:t>
                    </m:r>
                    <m:r>
                      <a:rPr lang="en-US" sz="2200" b="1" i="1" smtClean="0">
                        <a:latin typeface="Cambria Math"/>
                        <a:cs typeface="Arial" pitchFamily="34" charset="0"/>
                      </a:rPr>
                      <m:t>𝟔</m:t>
                    </m:r>
                    <m:r>
                      <a:rPr lang="en-US" sz="2200" b="1" i="1" smtClean="0">
                        <a:latin typeface="Cambria Math"/>
                        <a:cs typeface="Arial" pitchFamily="34" charset="0"/>
                      </a:rPr>
                      <m:t>;</m:t>
                    </m:r>
                    <m:r>
                      <a:rPr lang="en-US" sz="2200" b="1" i="1" smtClean="0">
                        <a:latin typeface="Cambria Math"/>
                        <a:cs typeface="Arial" pitchFamily="34" charset="0"/>
                      </a:rPr>
                      <m:t>𝟐</m:t>
                    </m:r>
                    <m:r>
                      <a:rPr lang="en-US" sz="2200" b="1" i="1" smtClean="0">
                        <a:latin typeface="Cambria Math"/>
                        <a:cs typeface="Arial" pitchFamily="34" charset="0"/>
                      </a:rPr>
                      <m:t>)</m:t>
                    </m:r>
                  </m:oMath>
                </a14:m>
                <a:r>
                  <a:rPr lang="en-US" sz="2200" b="1" smtClean="0">
                    <a:latin typeface="Arial" pitchFamily="34" charset="0"/>
                    <a:cs typeface="Arial" pitchFamily="34" charset="0"/>
                  </a:rPr>
                  <a:t> , </a:t>
                </a:r>
                <a14:m>
                  <m:oMath xmlns:m="http://schemas.openxmlformats.org/officeDocument/2006/math">
                    <m:acc>
                      <m:accPr>
                        <m:chr m:val="⃗"/>
                        <m:ctrlPr>
                          <a:rPr lang="en-US" sz="2200" b="1" i="1">
                            <a:latin typeface="Cambria Math"/>
                            <a:cs typeface="Arial" pitchFamily="34" charset="0"/>
                          </a:rPr>
                        </m:ctrlPr>
                      </m:accPr>
                      <m:e>
                        <m:r>
                          <a:rPr lang="en-US" sz="2200" b="1" i="1">
                            <a:latin typeface="Cambria Math"/>
                            <a:cs typeface="Arial" pitchFamily="34" charset="0"/>
                          </a:rPr>
                          <m:t>𝑶</m:t>
                        </m:r>
                        <m:r>
                          <a:rPr lang="en-US" sz="2200" b="1" i="1" smtClean="0">
                            <a:latin typeface="Cambria Math"/>
                            <a:cs typeface="Arial" pitchFamily="34" charset="0"/>
                          </a:rPr>
                          <m:t>𝑨</m:t>
                        </m:r>
                      </m:e>
                    </m:acc>
                    <m:r>
                      <a:rPr lang="en-US" sz="2200" b="1" i="1">
                        <a:latin typeface="Cambria Math"/>
                        <a:cs typeface="Arial" pitchFamily="34" charset="0"/>
                      </a:rPr>
                      <m:t>=(</m:t>
                    </m:r>
                    <m:r>
                      <a:rPr lang="en-US" sz="2200" b="1" i="1" smtClean="0">
                        <a:latin typeface="Cambria Math"/>
                        <a:cs typeface="Arial" pitchFamily="34" charset="0"/>
                      </a:rPr>
                      <m:t>𝟑</m:t>
                    </m:r>
                    <m:r>
                      <a:rPr lang="en-US" sz="2200" b="1" i="1">
                        <a:latin typeface="Cambria Math"/>
                        <a:cs typeface="Arial" pitchFamily="34" charset="0"/>
                      </a:rPr>
                      <m:t>;</m:t>
                    </m:r>
                    <m:r>
                      <a:rPr lang="en-US" sz="2200" b="1" i="1" smtClean="0">
                        <a:latin typeface="Cambria Math"/>
                        <a:cs typeface="Arial" pitchFamily="34" charset="0"/>
                      </a:rPr>
                      <m:t>𝟏</m:t>
                    </m:r>
                    <m:r>
                      <a:rPr lang="en-US" sz="2200" b="1" i="1">
                        <a:latin typeface="Cambria Math"/>
                        <a:cs typeface="Arial" pitchFamily="34" charset="0"/>
                      </a:rPr>
                      <m:t>)</m:t>
                    </m:r>
                  </m:oMath>
                </a14:m>
                <a:r>
                  <a:rPr lang="en-US" sz="2200" b="1" smtClean="0">
                    <a:latin typeface="Arial" pitchFamily="34" charset="0"/>
                    <a:cs typeface="Arial" pitchFamily="34" charset="0"/>
                  </a:rPr>
                  <a:t>, </a:t>
                </a:r>
                <a:r>
                  <a:rPr lang="en-US" sz="2200" b="1" smtClean="0">
                    <a:latin typeface="Arial" pitchFamily="34" charset="0"/>
                    <a:cs typeface="Arial" pitchFamily="34" charset="0"/>
                  </a:rPr>
                  <a:t>suy ra </a:t>
                </a:r>
                <a14:m>
                  <m:oMath xmlns:m="http://schemas.openxmlformats.org/officeDocument/2006/math">
                    <m:acc>
                      <m:accPr>
                        <m:chr m:val="⃗"/>
                        <m:ctrlPr>
                          <a:rPr lang="en-US" sz="2200" b="1" i="1">
                            <a:latin typeface="Cambria Math"/>
                            <a:cs typeface="Arial" pitchFamily="34" charset="0"/>
                          </a:rPr>
                        </m:ctrlPr>
                      </m:accPr>
                      <m:e>
                        <m:r>
                          <a:rPr lang="en-US" sz="2200" b="1" i="1">
                            <a:latin typeface="Cambria Math"/>
                            <a:cs typeface="Arial" pitchFamily="34" charset="0"/>
                          </a:rPr>
                          <m:t>𝑶𝑩</m:t>
                        </m:r>
                      </m:e>
                    </m:acc>
                    <m:r>
                      <a:rPr lang="en-US" sz="2200" b="1" i="1">
                        <a:latin typeface="Cambria Math"/>
                        <a:cs typeface="Arial" pitchFamily="34" charset="0"/>
                      </a:rPr>
                      <m:t>=</m:t>
                    </m:r>
                    <m:r>
                      <a:rPr lang="en-US" sz="2200" b="1" i="1" smtClean="0">
                        <a:latin typeface="Cambria Math"/>
                        <a:cs typeface="Arial" pitchFamily="34" charset="0"/>
                      </a:rPr>
                      <m:t>𝟐</m:t>
                    </m:r>
                    <m:acc>
                      <m:accPr>
                        <m:chr m:val="⃗"/>
                        <m:ctrlPr>
                          <a:rPr lang="en-US" sz="2200" b="1" i="1" smtClean="0">
                            <a:latin typeface="Cambria Math"/>
                            <a:cs typeface="Arial" pitchFamily="34" charset="0"/>
                          </a:rPr>
                        </m:ctrlPr>
                      </m:accPr>
                      <m:e>
                        <m:r>
                          <a:rPr lang="en-US" sz="2200" b="1" i="1" smtClean="0">
                            <a:latin typeface="Cambria Math"/>
                            <a:cs typeface="Arial" pitchFamily="34" charset="0"/>
                          </a:rPr>
                          <m:t>𝑶𝑨</m:t>
                        </m:r>
                      </m:e>
                    </m:acc>
                  </m:oMath>
                </a14:m>
                <a:r>
                  <a:rPr lang="en-US" sz="2200" b="1" smtClean="0">
                    <a:latin typeface="Arial" pitchFamily="34" charset="0"/>
                    <a:cs typeface="Arial" pitchFamily="34" charset="0"/>
                  </a:rPr>
                  <a:t> </a:t>
                </a:r>
                <a:endParaRPr lang="en-US" sz="2200" b="1">
                  <a:latin typeface="Arial" pitchFamily="34" charset="0"/>
                  <a:cs typeface="Arial" pitchFamily="34" charset="0"/>
                </a:endParaRPr>
              </a:p>
            </p:txBody>
          </p:sp>
        </mc:Choice>
        <mc:Fallback>
          <p:sp>
            <p:nvSpPr>
              <p:cNvPr id="24" name="TextBox 23"/>
              <p:cNvSpPr txBox="1">
                <a:spLocks noRot="1" noChangeAspect="1" noMove="1" noResize="1" noEditPoints="1" noAdjustHandles="1" noChangeArrowheads="1" noChangeShapeType="1" noTextEdit="1"/>
              </p:cNvSpPr>
              <p:nvPr/>
            </p:nvSpPr>
            <p:spPr>
              <a:xfrm>
                <a:off x="358775" y="3876123"/>
                <a:ext cx="7848600" cy="504988"/>
              </a:xfrm>
              <a:prstGeom prst="rect">
                <a:avLst/>
              </a:prstGeom>
              <a:blipFill rotWithShape="1">
                <a:blip r:embed="rId5"/>
                <a:stretch>
                  <a:fillRect l="-622" b="-2048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p:cNvSpPr txBox="1"/>
              <p:nvPr/>
            </p:nvSpPr>
            <p:spPr>
              <a:xfrm>
                <a:off x="358775" y="4369254"/>
                <a:ext cx="8002588" cy="832706"/>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Khi đó ta có phép vị tự </a:t>
                </a:r>
                <a14:m>
                  <m:oMath xmlns:m="http://schemas.openxmlformats.org/officeDocument/2006/math">
                    <m:sSub>
                      <m:sSubPr>
                        <m:ctrlPr>
                          <a:rPr lang="en-US" sz="2200" b="1" i="1" smtClean="0">
                            <a:latin typeface="Cambria Math"/>
                            <a:cs typeface="Arial" pitchFamily="34" charset="0"/>
                          </a:rPr>
                        </m:ctrlPr>
                      </m:sSubPr>
                      <m:e>
                        <m:r>
                          <a:rPr lang="en-US" sz="2200" b="1" i="1" smtClean="0">
                            <a:latin typeface="Cambria Math"/>
                            <a:cs typeface="Arial" pitchFamily="34" charset="0"/>
                          </a:rPr>
                          <m:t>𝑽</m:t>
                        </m:r>
                      </m:e>
                      <m:sub>
                        <m:r>
                          <a:rPr lang="en-US" sz="2200" b="1" i="1" smtClean="0">
                            <a:latin typeface="Cambria Math"/>
                            <a:cs typeface="Arial" pitchFamily="34" charset="0"/>
                          </a:rPr>
                          <m:t>(</m:t>
                        </m:r>
                        <m:r>
                          <a:rPr lang="en-US" sz="2200" b="1" i="1" smtClean="0">
                            <a:latin typeface="Cambria Math"/>
                            <a:cs typeface="Arial" pitchFamily="34" charset="0"/>
                          </a:rPr>
                          <m:t>𝑶</m:t>
                        </m:r>
                        <m:r>
                          <a:rPr lang="en-US" sz="2200" b="1" i="1" smtClean="0">
                            <a:latin typeface="Cambria Math"/>
                            <a:cs typeface="Arial" pitchFamily="34" charset="0"/>
                          </a:rPr>
                          <m:t>,</m:t>
                        </m:r>
                        <m:r>
                          <a:rPr lang="en-US" sz="2200" b="1" i="1" smtClean="0">
                            <a:latin typeface="Cambria Math"/>
                            <a:cs typeface="Arial" pitchFamily="34" charset="0"/>
                          </a:rPr>
                          <m:t>𝟐</m:t>
                        </m:r>
                        <m:r>
                          <a:rPr lang="en-US" sz="2200" b="1" i="1" smtClean="0">
                            <a:latin typeface="Cambria Math"/>
                            <a:cs typeface="Arial" pitchFamily="34" charset="0"/>
                          </a:rPr>
                          <m:t>)</m:t>
                        </m:r>
                      </m:sub>
                    </m:sSub>
                  </m:oMath>
                </a14:m>
                <a:r>
                  <a:rPr lang="en-US" sz="2200" b="1">
                    <a:latin typeface="Arial" pitchFamily="34" charset="0"/>
                    <a:cs typeface="Arial" pitchFamily="34" charset="0"/>
                  </a:rPr>
                  <a:t> biến A thành B . Lí luận tương tự với các điểm khác, ta </a:t>
                </a:r>
                <a:r>
                  <a:rPr lang="en-US" sz="2200" b="1">
                    <a:latin typeface="Arial" pitchFamily="34" charset="0"/>
                    <a:cs typeface="Arial" pitchFamily="34" charset="0"/>
                  </a:rPr>
                  <a:t>có </a:t>
                </a:r>
                <a:r>
                  <a:rPr lang="en-US" sz="2200" b="1" smtClean="0">
                    <a:latin typeface="Arial" pitchFamily="34" charset="0"/>
                    <a:cs typeface="Arial" pitchFamily="34" charset="0"/>
                  </a:rPr>
                  <a:t>hình </a:t>
                </a:r>
                <a:r>
                  <a:rPr lang="en-US" sz="2200" b="1">
                    <a:latin typeface="Arial" pitchFamily="34" charset="0"/>
                    <a:cs typeface="Arial" pitchFamily="34" charset="0"/>
                  </a:rPr>
                  <a:t>ℋ ' thành hình ℋ ''</a:t>
                </a:r>
                <a:endParaRPr lang="en-US" sz="2200" b="1">
                  <a:latin typeface="Arial" pitchFamily="34" charset="0"/>
                  <a:cs typeface="Arial" pitchFamily="34" charset="0"/>
                </a:endParaRPr>
              </a:p>
            </p:txBody>
          </p:sp>
        </mc:Choice>
        <mc:Fallback>
          <p:sp>
            <p:nvSpPr>
              <p:cNvPr id="25" name="TextBox 24"/>
              <p:cNvSpPr txBox="1">
                <a:spLocks noRot="1" noChangeAspect="1" noMove="1" noResize="1" noEditPoints="1" noAdjustHandles="1" noChangeArrowheads="1" noChangeShapeType="1" noTextEdit="1"/>
              </p:cNvSpPr>
              <p:nvPr/>
            </p:nvSpPr>
            <p:spPr>
              <a:xfrm>
                <a:off x="358775" y="4369254"/>
                <a:ext cx="8002588" cy="832706"/>
              </a:xfrm>
              <a:prstGeom prst="rect">
                <a:avLst/>
              </a:prstGeom>
              <a:blipFill rotWithShape="1">
                <a:blip r:embed="rId6"/>
                <a:stretch>
                  <a:fillRect l="-609" t="-2941" r="-152" b="-125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Box 25"/>
              <p:cNvSpPr txBox="1"/>
              <p:nvPr/>
            </p:nvSpPr>
            <p:spPr>
              <a:xfrm>
                <a:off x="358775" y="5190103"/>
                <a:ext cx="11803063" cy="841555"/>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Vậy phép đồng dạng có được bằng cách thực hiện liên tiếp phép đối </a:t>
                </a:r>
                <a:r>
                  <a:rPr lang="vi-VN" sz="2200" b="1">
                    <a:latin typeface="Arial" pitchFamily="34" charset="0"/>
                    <a:cs typeface="Arial" pitchFamily="34" charset="0"/>
                  </a:rPr>
                  <a:t>xứng </a:t>
                </a:r>
                <a:r>
                  <a:rPr lang="vi-VN" sz="2200" b="1" smtClean="0">
                    <a:latin typeface="Arial" pitchFamily="34" charset="0"/>
                    <a:cs typeface="Arial" pitchFamily="34" charset="0"/>
                  </a:rPr>
                  <a:t>trục</a:t>
                </a:r>
                <a:r>
                  <a:rPr lang="en-US" sz="2200" b="1" smtClean="0">
                    <a:latin typeface="Arial" pitchFamily="34" charset="0"/>
                    <a:cs typeface="Arial" pitchFamily="34" charset="0"/>
                  </a:rPr>
                  <a:t/>
                </a:r>
                <a:br>
                  <a:rPr lang="en-US" sz="2200" b="1" smtClean="0">
                    <a:latin typeface="Arial" pitchFamily="34" charset="0"/>
                    <a:cs typeface="Arial" pitchFamily="34" charset="0"/>
                  </a:rPr>
                </a:br>
                <a:r>
                  <a:rPr lang="vi-VN" sz="2200" b="1" smtClean="0">
                    <a:latin typeface="Arial" pitchFamily="34" charset="0"/>
                    <a:cs typeface="Arial" pitchFamily="34" charset="0"/>
                  </a:rPr>
                  <a:t> </a:t>
                </a:r>
                <a14:m>
                  <m:oMath xmlns:m="http://schemas.openxmlformats.org/officeDocument/2006/math">
                    <m:r>
                      <a:rPr lang="vi-VN" sz="2200" b="1" i="1" smtClean="0">
                        <a:latin typeface="Cambria Math"/>
                        <a:cs typeface="Arial" pitchFamily="34" charset="0"/>
                      </a:rPr>
                      <m:t>𝒅</m:t>
                    </m:r>
                    <m:r>
                      <a:rPr lang="en-US" sz="2200" b="1" i="1" smtClean="0">
                        <a:latin typeface="Cambria Math"/>
                        <a:cs typeface="Arial" pitchFamily="34" charset="0"/>
                      </a:rPr>
                      <m:t> : </m:t>
                    </m:r>
                    <m:r>
                      <a:rPr lang="vi-VN" sz="2200" b="1" i="1" smtClean="0">
                        <a:latin typeface="Cambria Math"/>
                        <a:cs typeface="Arial" pitchFamily="34" charset="0"/>
                      </a:rPr>
                      <m:t>𝒙</m:t>
                    </m:r>
                    <m:r>
                      <a:rPr lang="vi-VN" sz="2200" b="1" i="1">
                        <a:latin typeface="Cambria Math"/>
                        <a:cs typeface="Arial" pitchFamily="34" charset="0"/>
                      </a:rPr>
                      <m:t>= –</m:t>
                    </m:r>
                    <m:r>
                      <a:rPr lang="vi-VN" sz="2200" b="1" i="1">
                        <a:latin typeface="Cambria Math"/>
                        <a:cs typeface="Arial" pitchFamily="34" charset="0"/>
                      </a:rPr>
                      <m:t>𝟏</m:t>
                    </m:r>
                    <m:r>
                      <a:rPr lang="vi-VN" sz="2200" b="1" i="1">
                        <a:latin typeface="Cambria Math"/>
                        <a:cs typeface="Arial" pitchFamily="34" charset="0"/>
                      </a:rPr>
                      <m:t> </m:t>
                    </m:r>
                  </m:oMath>
                </a14:m>
                <a:r>
                  <a:rPr lang="vi-VN" sz="2200" b="1">
                    <a:latin typeface="Arial" pitchFamily="34" charset="0"/>
                    <a:cs typeface="Arial" pitchFamily="34" charset="0"/>
                  </a:rPr>
                  <a:t>và phép vị tự </a:t>
                </a:r>
                <a14:m>
                  <m:oMath xmlns:m="http://schemas.openxmlformats.org/officeDocument/2006/math">
                    <m:sSub>
                      <m:sSubPr>
                        <m:ctrlPr>
                          <a:rPr lang="en-US" sz="2200" b="1" i="1">
                            <a:latin typeface="Cambria Math"/>
                            <a:cs typeface="Arial" pitchFamily="34" charset="0"/>
                          </a:rPr>
                        </m:ctrlPr>
                      </m:sSubPr>
                      <m:e>
                        <m:r>
                          <a:rPr lang="en-US" sz="2200" b="1" i="1">
                            <a:latin typeface="Cambria Math"/>
                            <a:cs typeface="Arial" pitchFamily="34" charset="0"/>
                          </a:rPr>
                          <m:t>𝑽</m:t>
                        </m:r>
                      </m:e>
                      <m:sub>
                        <m:r>
                          <a:rPr lang="en-US" sz="2200" b="1" i="1">
                            <a:latin typeface="Cambria Math"/>
                            <a:cs typeface="Arial" pitchFamily="34" charset="0"/>
                          </a:rPr>
                          <m:t>(</m:t>
                        </m:r>
                        <m:r>
                          <a:rPr lang="en-US" sz="2200" b="1" i="1">
                            <a:latin typeface="Cambria Math"/>
                            <a:cs typeface="Arial" pitchFamily="34" charset="0"/>
                          </a:rPr>
                          <m:t>𝑶</m:t>
                        </m:r>
                        <m:r>
                          <a:rPr lang="en-US" sz="2200" b="1" i="1">
                            <a:latin typeface="Cambria Math"/>
                            <a:cs typeface="Arial" pitchFamily="34" charset="0"/>
                          </a:rPr>
                          <m:t>,</m:t>
                        </m:r>
                        <m:r>
                          <a:rPr lang="en-US" sz="2200" b="1" i="1">
                            <a:latin typeface="Cambria Math"/>
                            <a:cs typeface="Arial" pitchFamily="34" charset="0"/>
                          </a:rPr>
                          <m:t>𝟐</m:t>
                        </m:r>
                        <m:r>
                          <a:rPr lang="en-US" sz="2200" b="1" i="1">
                            <a:latin typeface="Cambria Math"/>
                            <a:cs typeface="Arial" pitchFamily="34" charset="0"/>
                          </a:rPr>
                          <m:t>)</m:t>
                        </m:r>
                      </m:sub>
                    </m:sSub>
                    <m:r>
                      <a:rPr lang="en-US" sz="2200" b="1" i="1">
                        <a:latin typeface="Cambria Math"/>
                        <a:cs typeface="Arial" pitchFamily="34" charset="0"/>
                      </a:rPr>
                      <m:t> </m:t>
                    </m:r>
                  </m:oMath>
                </a14:m>
                <a:r>
                  <a:rPr lang="vi-VN" sz="2200" b="1">
                    <a:latin typeface="Arial" pitchFamily="34" charset="0"/>
                    <a:cs typeface="Arial" pitchFamily="34" charset="0"/>
                  </a:rPr>
                  <a:t>biến hình ℋ  thành hình ℋ ''.</a:t>
                </a:r>
                <a:endParaRPr lang="en-US" sz="2200" b="1">
                  <a:latin typeface="Arial" pitchFamily="34" charset="0"/>
                  <a:cs typeface="Arial" pitchFamily="34" charset="0"/>
                </a:endParaRPr>
              </a:p>
            </p:txBody>
          </p:sp>
        </mc:Choice>
        <mc:Fallback>
          <p:sp>
            <p:nvSpPr>
              <p:cNvPr id="26" name="TextBox 25"/>
              <p:cNvSpPr txBox="1">
                <a:spLocks noRot="1" noChangeAspect="1" noMove="1" noResize="1" noEditPoints="1" noAdjustHandles="1" noChangeArrowheads="1" noChangeShapeType="1" noTextEdit="1"/>
              </p:cNvSpPr>
              <p:nvPr/>
            </p:nvSpPr>
            <p:spPr>
              <a:xfrm>
                <a:off x="358775" y="5190103"/>
                <a:ext cx="11803063" cy="841555"/>
              </a:xfrm>
              <a:prstGeom prst="rect">
                <a:avLst/>
              </a:prstGeom>
              <a:blipFill rotWithShape="1">
                <a:blip r:embed="rId7"/>
                <a:stretch>
                  <a:fillRect l="-413" t="-1449" b="-942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p:cNvSpPr txBox="1"/>
              <p:nvPr/>
            </p:nvSpPr>
            <p:spPr>
              <a:xfrm>
                <a:off x="358775" y="5943600"/>
                <a:ext cx="11803063" cy="87406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Khi đó, phép đối xứng trục f là phép đối xứng trục d có phương trình </a:t>
                </a:r>
                <a14:m>
                  <m:oMath xmlns:m="http://schemas.openxmlformats.org/officeDocument/2006/math">
                    <m:r>
                      <a:rPr lang="vi-VN" sz="2200" b="1" i="1" smtClean="0">
                        <a:latin typeface="Cambria Math"/>
                        <a:cs typeface="Arial" pitchFamily="34" charset="0"/>
                      </a:rPr>
                      <m:t>𝒙</m:t>
                    </m:r>
                    <m:r>
                      <a:rPr lang="vi-VN" sz="2200" b="1" i="1" smtClean="0">
                        <a:latin typeface="Cambria Math"/>
                        <a:cs typeface="Arial" pitchFamily="34" charset="0"/>
                      </a:rPr>
                      <m:t> = – </m:t>
                    </m:r>
                    <m:r>
                      <a:rPr lang="vi-VN" sz="2200" b="1" i="1" smtClean="0">
                        <a:latin typeface="Cambria Math"/>
                        <a:cs typeface="Arial" pitchFamily="34" charset="0"/>
                      </a:rPr>
                      <m:t>𝟏</m:t>
                    </m:r>
                    <m:r>
                      <a:rPr lang="vi-VN" sz="2200" b="1" i="1" smtClean="0">
                        <a:latin typeface="Cambria Math"/>
                        <a:cs typeface="Arial" pitchFamily="34" charset="0"/>
                      </a:rPr>
                      <m:t> </m:t>
                    </m:r>
                  </m:oMath>
                </a14:m>
                <a:r>
                  <a:rPr lang="vi-VN" sz="2200" b="1">
                    <a:latin typeface="Arial" pitchFamily="34" charset="0"/>
                    <a:cs typeface="Arial" pitchFamily="34" charset="0"/>
                  </a:rPr>
                  <a:t>và phép vị tự g là phép vị tự </a:t>
                </a:r>
                <a14:m>
                  <m:oMath xmlns:m="http://schemas.openxmlformats.org/officeDocument/2006/math">
                    <m:sSub>
                      <m:sSubPr>
                        <m:ctrlPr>
                          <a:rPr lang="en-US" sz="2200" b="1" i="1">
                            <a:latin typeface="Cambria Math"/>
                            <a:cs typeface="Arial" pitchFamily="34" charset="0"/>
                          </a:rPr>
                        </m:ctrlPr>
                      </m:sSubPr>
                      <m:e>
                        <m:r>
                          <a:rPr lang="en-US" sz="2200" b="1" i="1">
                            <a:latin typeface="Cambria Math"/>
                            <a:cs typeface="Arial" pitchFamily="34" charset="0"/>
                          </a:rPr>
                          <m:t>𝑽</m:t>
                        </m:r>
                      </m:e>
                      <m:sub>
                        <m:r>
                          <a:rPr lang="en-US" sz="2200" b="1" i="1">
                            <a:latin typeface="Cambria Math"/>
                            <a:cs typeface="Arial" pitchFamily="34" charset="0"/>
                          </a:rPr>
                          <m:t>(</m:t>
                        </m:r>
                        <m:r>
                          <a:rPr lang="en-US" sz="2200" b="1" i="1">
                            <a:latin typeface="Cambria Math"/>
                            <a:cs typeface="Arial" pitchFamily="34" charset="0"/>
                          </a:rPr>
                          <m:t>𝑶</m:t>
                        </m:r>
                        <m:r>
                          <a:rPr lang="en-US" sz="2200" b="1" i="1">
                            <a:latin typeface="Cambria Math"/>
                            <a:cs typeface="Arial" pitchFamily="34" charset="0"/>
                          </a:rPr>
                          <m:t>,</m:t>
                        </m:r>
                        <m:r>
                          <a:rPr lang="en-US" sz="2200" b="1" i="1">
                            <a:latin typeface="Cambria Math"/>
                            <a:cs typeface="Arial" pitchFamily="34" charset="0"/>
                          </a:rPr>
                          <m:t>𝟐</m:t>
                        </m:r>
                        <m:r>
                          <a:rPr lang="en-US" sz="2200" b="1" i="1">
                            <a:latin typeface="Cambria Math"/>
                            <a:cs typeface="Arial" pitchFamily="34" charset="0"/>
                          </a:rPr>
                          <m:t>)</m:t>
                        </m:r>
                      </m:sub>
                    </m:sSub>
                    <m:r>
                      <a:rPr lang="en-US" sz="2200" b="1" i="1">
                        <a:latin typeface="Cambria Math"/>
                        <a:cs typeface="Arial" pitchFamily="34" charset="0"/>
                      </a:rPr>
                      <m:t> </m:t>
                    </m:r>
                  </m:oMath>
                </a14:m>
                <a:r>
                  <a:rPr lang="vi-VN" sz="2200" b="1">
                    <a:latin typeface="Arial" pitchFamily="34" charset="0"/>
                    <a:cs typeface="Arial" pitchFamily="34" charset="0"/>
                  </a:rPr>
                  <a:t>là các phép biến hình cần tìm. </a:t>
                </a:r>
                <a:endParaRPr lang="en-US" sz="2200" b="1">
                  <a:latin typeface="Arial" pitchFamily="34" charset="0"/>
                  <a:cs typeface="Arial" pitchFamily="34" charset="0"/>
                </a:endParaRPr>
              </a:p>
            </p:txBody>
          </p:sp>
        </mc:Choice>
        <mc:Fallback>
          <p:sp>
            <p:nvSpPr>
              <p:cNvPr id="27" name="TextBox 26"/>
              <p:cNvSpPr txBox="1">
                <a:spLocks noRot="1" noChangeAspect="1" noMove="1" noResize="1" noEditPoints="1" noAdjustHandles="1" noChangeArrowheads="1" noChangeShapeType="1" noTextEdit="1"/>
              </p:cNvSpPr>
              <p:nvPr/>
            </p:nvSpPr>
            <p:spPr>
              <a:xfrm>
                <a:off x="358775" y="5943600"/>
                <a:ext cx="11803063" cy="874063"/>
              </a:xfrm>
              <a:prstGeom prst="rect">
                <a:avLst/>
              </a:prstGeom>
              <a:blipFill rotWithShape="1">
                <a:blip r:embed="rId8"/>
                <a:stretch>
                  <a:fillRect l="-413" b="-7692"/>
                </a:stretch>
              </a:blipFill>
            </p:spPr>
            <p:txBody>
              <a:bodyPr/>
              <a:lstStyle/>
              <a:p>
                <a:r>
                  <a:rPr lang="en-US">
                    <a:noFill/>
                  </a:rPr>
                  <a:t> </a:t>
                </a:r>
              </a:p>
            </p:txBody>
          </p:sp>
        </mc:Fallback>
      </mc:AlternateContent>
    </p:spTree>
    <p:extLst>
      <p:ext uri="{BB962C8B-B14F-4D97-AF65-F5344CB8AC3E}">
        <p14:creationId xmlns:p14="http://schemas.microsoft.com/office/powerpoint/2010/main" val="20290512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4" grpId="0"/>
      <p:bldP spid="25"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4970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9068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455612" y="762000"/>
            <a:ext cx="11353800" cy="1981199"/>
            <a:chOff x="608012" y="802154"/>
            <a:chExt cx="11353800" cy="1981199"/>
          </a:xfrm>
        </p:grpSpPr>
        <p:sp>
          <p:nvSpPr>
            <p:cNvPr id="3" name="Rounded Rectangle 2"/>
            <p:cNvSpPr/>
            <p:nvPr/>
          </p:nvSpPr>
          <p:spPr>
            <a:xfrm>
              <a:off x="608012" y="802154"/>
              <a:ext cx="11353800" cy="1981199"/>
            </a:xfrm>
            <a:prstGeom prst="roundRect">
              <a:avLst>
                <a:gd name="adj" fmla="val 4061"/>
              </a:avLst>
            </a:prstGeom>
            <a:solidFill>
              <a:schemeClr val="accent5">
                <a:lumMod val="20000"/>
                <a:lumOff val="8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60412" y="938183"/>
              <a:ext cx="10925176" cy="1815882"/>
            </a:xfrm>
            <a:prstGeom prst="rect">
              <a:avLst/>
            </a:prstGeom>
            <a:noFill/>
          </p:spPr>
          <p:txBody>
            <a:bodyPr wrap="square" rtlCol="0">
              <a:spAutoFit/>
            </a:bodyPr>
            <a:lstStyle/>
            <a:p>
              <a:pPr algn="just"/>
              <a:r>
                <a:rPr lang="en-US" sz="2600" b="1" smtClean="0">
                  <a:latin typeface="Arial" pitchFamily="34" charset="0"/>
                  <a:cs typeface="Arial" pitchFamily="34" charset="0"/>
                </a:rPr>
                <a:t>       </a:t>
              </a:r>
              <a:r>
                <a:rPr lang="en-US" sz="2800" b="1" smtClean="0">
                  <a:latin typeface="Arial" pitchFamily="34" charset="0"/>
                  <a:cs typeface="Arial" pitchFamily="34" charset="0"/>
                </a:rPr>
                <a:t>Phép dời hình cho phép ta thể hiện mối quan hệ giống nhau cả về hình dạng và kích thước giữa các hình.</a:t>
              </a:r>
              <a:br>
                <a:rPr lang="en-US" sz="2800" b="1" smtClean="0">
                  <a:latin typeface="Arial" pitchFamily="34" charset="0"/>
                  <a:cs typeface="Arial" pitchFamily="34" charset="0"/>
                </a:rPr>
              </a:br>
              <a:r>
                <a:rPr lang="en-US" sz="2800" b="1" smtClean="0">
                  <a:latin typeface="Arial" pitchFamily="34" charset="0"/>
                  <a:cs typeface="Arial" pitchFamily="34" charset="0"/>
                </a:rPr>
                <a:t>Đối với các hình chỉ giống nhau về hình dạng còn kích thước có khác nhau thì sao?</a:t>
              </a:r>
            </a:p>
          </p:txBody>
        </p:sp>
      </p:grpSp>
      <p:grpSp>
        <p:nvGrpSpPr>
          <p:cNvPr id="11" name="Group 10"/>
          <p:cNvGrpSpPr/>
          <p:nvPr/>
        </p:nvGrpSpPr>
        <p:grpSpPr>
          <a:xfrm>
            <a:off x="478631" y="3439178"/>
            <a:ext cx="4981575" cy="1977506"/>
            <a:chOff x="-106362" y="4672923"/>
            <a:chExt cx="4981575" cy="1977506"/>
          </a:xfrm>
        </p:grpSpPr>
        <p:sp>
          <p:nvSpPr>
            <p:cNvPr id="12" name="AutoShape 26"/>
            <p:cNvSpPr>
              <a:spLocks noChangeArrowheads="1"/>
            </p:cNvSpPr>
            <p:nvPr/>
          </p:nvSpPr>
          <p:spPr bwMode="auto">
            <a:xfrm>
              <a:off x="989013" y="4672923"/>
              <a:ext cx="3886200" cy="1838978"/>
            </a:xfrm>
            <a:prstGeom prst="cloudCallout">
              <a:avLst>
                <a:gd name="adj1" fmla="val 15297"/>
                <a:gd name="adj2" fmla="val 12005"/>
              </a:avLst>
            </a:prstGeom>
            <a:solidFill>
              <a:schemeClr val="accent2">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pPr algn="ctr" eaLnBrk="1" hangingPunct="1"/>
              <a:endParaRPr lang="en-US" altLang="en-US" sz="2400" dirty="0">
                <a:latin typeface="Times New Roman" pitchFamily="18" charset="0"/>
                <a:cs typeface="Times New Roman" pitchFamily="18" charset="0"/>
                <a:sym typeface="Symbol" pitchFamily="18" charset="2"/>
              </a:endParaRPr>
            </a:p>
          </p:txBody>
        </p:sp>
        <p:sp>
          <p:nvSpPr>
            <p:cNvPr id="13" name="TextBox 12"/>
            <p:cNvSpPr txBox="1"/>
            <p:nvPr/>
          </p:nvSpPr>
          <p:spPr>
            <a:xfrm>
              <a:off x="1162552" y="4890152"/>
              <a:ext cx="3636461" cy="1384995"/>
            </a:xfrm>
            <a:prstGeom prst="rect">
              <a:avLst/>
            </a:prstGeom>
            <a:noFill/>
          </p:spPr>
          <p:txBody>
            <a:bodyPr wrap="square" rtlCol="0">
              <a:spAutoFit/>
            </a:bodyPr>
            <a:lstStyle/>
            <a:p>
              <a:pPr algn="ctr"/>
              <a:r>
                <a:rPr lang="en-US" sz="2800" b="1" smtClean="0">
                  <a:solidFill>
                    <a:schemeClr val="tx2">
                      <a:lumMod val="75000"/>
                    </a:schemeClr>
                  </a:solidFill>
                  <a:latin typeface="Arial" pitchFamily="34" charset="0"/>
                  <a:cs typeface="Arial" pitchFamily="34" charset="0"/>
                </a:rPr>
                <a:t>Đối tượng toán học nào cho phép ta thể hiện điều đó?</a:t>
              </a:r>
              <a:endParaRPr lang="vi-VN" sz="2800" b="1">
                <a:solidFill>
                  <a:schemeClr val="tx2">
                    <a:lumMod val="75000"/>
                  </a:schemeClr>
                </a:solidFill>
                <a:latin typeface="Arial" pitchFamily="34" charset="0"/>
                <a:cs typeface="Arial" pitchFamily="34"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62" y="4813952"/>
              <a:ext cx="1653961" cy="1836477"/>
            </a:xfrm>
            <a:prstGeom prst="rect">
              <a:avLst/>
            </a:prstGeom>
          </p:spPr>
        </p:pic>
      </p:grpSp>
      <p:grpSp>
        <p:nvGrpSpPr>
          <p:cNvPr id="17" name="Group 16"/>
          <p:cNvGrpSpPr/>
          <p:nvPr/>
        </p:nvGrpSpPr>
        <p:grpSpPr>
          <a:xfrm>
            <a:off x="6704012" y="2971800"/>
            <a:ext cx="5105400" cy="2703504"/>
            <a:chOff x="6856412" y="3925896"/>
            <a:chExt cx="5105400" cy="2703504"/>
          </a:xfrm>
        </p:grpSpPr>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6775" y="3925896"/>
              <a:ext cx="3475037" cy="270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6638657" y="4144957"/>
              <a:ext cx="1961568" cy="1526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6990492" y="6257092"/>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1.50</a:t>
              </a:r>
              <a:endParaRPr lang="en-US" sz="1600" b="1">
                <a:solidFill>
                  <a:srgbClr val="C00000"/>
                </a:solidFill>
                <a:latin typeface="Arial" pitchFamily="34" charset="0"/>
                <a:cs typeface="Arial" pitchFamily="34" charset="0"/>
              </a:endParaRPr>
            </a:p>
          </p:txBody>
        </p:sp>
      </p:grpSp>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0038" y="647700"/>
            <a:ext cx="11672724" cy="3115866"/>
            <a:chOff x="270038" y="742951"/>
            <a:chExt cx="11672724" cy="3115866"/>
          </a:xfrm>
        </p:grpSpPr>
        <p:sp>
          <p:nvSpPr>
            <p:cNvPr id="17" name="Rounded Rectangle 16"/>
            <p:cNvSpPr/>
            <p:nvPr/>
          </p:nvSpPr>
          <p:spPr>
            <a:xfrm>
              <a:off x="270038" y="742951"/>
              <a:ext cx="11672724" cy="3115866"/>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684212" y="781051"/>
              <a:ext cx="10972800" cy="3077766"/>
            </a:xfrm>
            <a:prstGeom prst="rect">
              <a:avLst/>
            </a:prstGeom>
            <a:noFill/>
          </p:spPr>
          <p:txBody>
            <a:bodyPr wrap="square" rtlCol="0">
              <a:spAutoFit/>
            </a:bodyPr>
            <a:lstStyle/>
            <a:p>
              <a:r>
                <a:rPr lang="en-US" sz="2600" b="1" smtClean="0">
                  <a:latin typeface="Arial" pitchFamily="34" charset="0"/>
                  <a:cs typeface="Arial" pitchFamily="34" charset="0"/>
                </a:rPr>
                <a:t>	</a:t>
              </a:r>
              <a:r>
                <a:rPr lang="en-US" sz="2000" b="1" smtClean="0">
                  <a:latin typeface="Arial" pitchFamily="34" charset="0"/>
                  <a:cs typeface="Arial" pitchFamily="34" charset="0"/>
                </a:rPr>
                <a:t>   </a:t>
              </a:r>
              <a:r>
                <a:rPr lang="en-US" b="1" smtClean="0">
                  <a:latin typeface="Arial" pitchFamily="34" charset="0"/>
                  <a:cs typeface="Arial" pitchFamily="34" charset="0"/>
                </a:rPr>
                <a:t>Hai tấm ảnh Dinh Thống Nhất giống nhau về hình dạng, chỉ khác nhau về kích thước</a:t>
              </a:r>
            </a:p>
            <a:p>
              <a:pPr marL="457200" indent="-457200">
                <a:buAutoNum type="alphaLcPeriod"/>
              </a:pPr>
              <a:r>
                <a:rPr lang="en-US" b="1" smtClean="0">
                  <a:latin typeface="Arial" pitchFamily="34" charset="0"/>
                  <a:cs typeface="Arial" pitchFamily="34" charset="0"/>
                </a:rPr>
                <a:t>Hãy đo và cho biết chiều dài, chiều rộng của tấm ảnh lớn tương ứng gấp mấy lần chiều dài, chiều rộng của tấm ảnh nhỏ.</a:t>
              </a:r>
            </a:p>
            <a:p>
              <a:pPr marL="457200" indent="-457200">
                <a:buAutoNum type="alphaLcPeriod"/>
              </a:pPr>
              <a:r>
                <a:rPr lang="en-US" b="1" smtClean="0">
                  <a:latin typeface="Arial" pitchFamily="34" charset="0"/>
                  <a:cs typeface="Arial" pitchFamily="34" charset="0"/>
                </a:rPr>
                <a:t>Nếu lấy 2 vị trí A, B bất kì thuộc tấm ảnh nhỏ và các vị trí A’, B’ tương ứng với chúng trên tấm ảnh lớn thì khoảng cách giữa A’ và B’ gấp mấy lần khoảng cách giữa A và B? Hãy lấy ví dụ cụ thể các vị trí và đo để kiểm tra câu trả lời của bạn</a:t>
              </a:r>
              <a:endParaRPr lang="vi-VN" b="1">
                <a:latin typeface="Arial" pitchFamily="34" charset="0"/>
                <a:cs typeface="Arial" pitchFamily="34" charset="0"/>
              </a:endParaRPr>
            </a:p>
          </p:txBody>
        </p:sp>
        <p:pic>
          <p:nvPicPr>
            <p:cNvPr id="3072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900" t="8129" r="24490" b="34426"/>
            <a:stretch/>
          </p:blipFill>
          <p:spPr bwMode="auto">
            <a:xfrm>
              <a:off x="369887" y="790575"/>
              <a:ext cx="1588076" cy="46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7336" y="382709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6856412" y="3925896"/>
            <a:ext cx="5105400" cy="2703504"/>
            <a:chOff x="6856412" y="3925896"/>
            <a:chExt cx="5105400" cy="2703504"/>
          </a:xfrm>
        </p:grpSpPr>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6775" y="3925896"/>
              <a:ext cx="3475037" cy="270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6638657" y="4144957"/>
              <a:ext cx="1961568" cy="1526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990492" y="6257092"/>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1.50</a:t>
              </a:r>
              <a:endParaRPr lang="en-US" sz="1600" b="1">
                <a:solidFill>
                  <a:srgbClr val="C00000"/>
                </a:solidFill>
                <a:latin typeface="Arial" pitchFamily="34" charset="0"/>
                <a:cs typeface="Arial" pitchFamily="34" charset="0"/>
              </a:endParaRPr>
            </a:p>
          </p:txBody>
        </p:sp>
      </p:grpSp>
      <p:sp>
        <p:nvSpPr>
          <p:cNvPr id="14" name="TextBox 13"/>
          <p:cNvSpPr txBox="1"/>
          <p:nvPr/>
        </p:nvSpPr>
        <p:spPr>
          <a:xfrm>
            <a:off x="349249" y="4159968"/>
            <a:ext cx="6278563" cy="1107996"/>
          </a:xfrm>
          <a:prstGeom prst="rect">
            <a:avLst/>
          </a:prstGeom>
          <a:noFill/>
        </p:spPr>
        <p:txBody>
          <a:bodyPr wrap="square" rtlCol="0">
            <a:spAutoFit/>
          </a:bodyPr>
          <a:lstStyle/>
          <a:p>
            <a:r>
              <a:rPr lang="vi-VN" sz="2200" b="1">
                <a:latin typeface="Arial" pitchFamily="34" charset="0"/>
                <a:cs typeface="Arial" pitchFamily="34" charset="0"/>
              </a:rPr>
              <a:t>a) Qua đo đạc, ta thấy chiều dài và chiều rộng của tấm ảnh lớn tương ứng gấp 2 lần chiều dài và chiều rộng của tấm ảnh nhỏ.</a:t>
            </a:r>
            <a:endParaRPr lang="en-US" sz="2200" b="1">
              <a:latin typeface="Arial" pitchFamily="34" charset="0"/>
              <a:cs typeface="Arial" pitchFamily="34" charset="0"/>
            </a:endParaRPr>
          </a:p>
        </p:txBody>
      </p:sp>
      <p:sp>
        <p:nvSpPr>
          <p:cNvPr id="15" name="TextBox 14"/>
          <p:cNvSpPr txBox="1"/>
          <p:nvPr/>
        </p:nvSpPr>
        <p:spPr>
          <a:xfrm>
            <a:off x="357186" y="5316387"/>
            <a:ext cx="6278563" cy="1107996"/>
          </a:xfrm>
          <a:prstGeom prst="rect">
            <a:avLst/>
          </a:prstGeom>
          <a:noFill/>
        </p:spPr>
        <p:txBody>
          <a:bodyPr wrap="square" rtlCol="0">
            <a:spAutoFit/>
          </a:bodyPr>
          <a:lstStyle/>
          <a:p>
            <a:r>
              <a:rPr lang="vi-VN" sz="2200" b="1">
                <a:latin typeface="Arial" pitchFamily="34" charset="0"/>
                <a:cs typeface="Arial" pitchFamily="34" charset="0"/>
              </a:rPr>
              <a:t>b) Lấy các điểm A, B và A', B' tương ứng như hình vẽ.</a:t>
            </a:r>
          </a:p>
          <a:p>
            <a:r>
              <a:rPr lang="vi-VN" sz="2200" b="1">
                <a:latin typeface="Arial" pitchFamily="34" charset="0"/>
                <a:cs typeface="Arial" pitchFamily="34" charset="0"/>
              </a:rPr>
              <a:t>Qua đo đạc ta thấy A'B' = </a:t>
            </a:r>
            <a:r>
              <a:rPr lang="vi-VN" sz="2200" b="1">
                <a:latin typeface="Arial" pitchFamily="34" charset="0"/>
                <a:cs typeface="Arial" pitchFamily="34" charset="0"/>
              </a:rPr>
              <a:t>2AB</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grpSp>
        <p:nvGrpSpPr>
          <p:cNvPr id="22" name="Group 21"/>
          <p:cNvGrpSpPr/>
          <p:nvPr/>
        </p:nvGrpSpPr>
        <p:grpSpPr>
          <a:xfrm>
            <a:off x="10055224" y="5494216"/>
            <a:ext cx="317561" cy="1135184"/>
            <a:chOff x="10055224" y="5494216"/>
            <a:chExt cx="317561" cy="1135184"/>
          </a:xfrm>
        </p:grpSpPr>
        <p:cxnSp>
          <p:nvCxnSpPr>
            <p:cNvPr id="5" name="Straight Connector 4"/>
            <p:cNvCxnSpPr/>
            <p:nvPr/>
          </p:nvCxnSpPr>
          <p:spPr>
            <a:xfrm>
              <a:off x="10056812" y="5791200"/>
              <a:ext cx="0" cy="7620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extLst>
                <p:ext uri="{D42A27DB-BD31-4B8C-83A1-F6EECF244321}">
                  <p14:modId xmlns:p14="http://schemas.microsoft.com/office/powerpoint/2010/main" val="297435765"/>
                </p:ext>
              </p:extLst>
            </p:nvPr>
          </p:nvGraphicFramePr>
          <p:xfrm>
            <a:off x="10055224" y="5494216"/>
            <a:ext cx="296984" cy="296984"/>
          </p:xfrm>
          <a:graphic>
            <a:graphicData uri="http://schemas.openxmlformats.org/presentationml/2006/ole">
              <mc:AlternateContent xmlns:mc="http://schemas.openxmlformats.org/markup-compatibility/2006">
                <mc:Choice xmlns:v="urn:schemas-microsoft-com:vml" Requires="v">
                  <p:oleObj spid="_x0000_s16418" name="Equation" r:id="rId8" imgW="152280" imgH="152280" progId="Equation.DSMT4">
                    <p:embed/>
                  </p:oleObj>
                </mc:Choice>
                <mc:Fallback>
                  <p:oleObj name="Equation" r:id="rId8" imgW="152280" imgH="152280" progId="Equation.DSMT4">
                    <p:embed/>
                    <p:pic>
                      <p:nvPicPr>
                        <p:cNvPr id="0" name=""/>
                        <p:cNvPicPr/>
                        <p:nvPr/>
                      </p:nvPicPr>
                      <p:blipFill>
                        <a:blip r:embed="rId9"/>
                        <a:stretch>
                          <a:fillRect/>
                        </a:stretch>
                      </p:blipFill>
                      <p:spPr>
                        <a:xfrm>
                          <a:off x="10055224" y="5494216"/>
                          <a:ext cx="296984" cy="296984"/>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658890121"/>
                </p:ext>
              </p:extLst>
            </p:nvPr>
          </p:nvGraphicFramePr>
          <p:xfrm>
            <a:off x="10075801" y="6332416"/>
            <a:ext cx="296984" cy="296984"/>
          </p:xfrm>
          <a:graphic>
            <a:graphicData uri="http://schemas.openxmlformats.org/presentationml/2006/ole">
              <mc:AlternateContent xmlns:mc="http://schemas.openxmlformats.org/markup-compatibility/2006">
                <mc:Choice xmlns:v="urn:schemas-microsoft-com:vml" Requires="v">
                  <p:oleObj spid="_x0000_s16419" name="Equation" r:id="rId10" imgW="152280" imgH="152280" progId="Equation.DSMT4">
                    <p:embed/>
                  </p:oleObj>
                </mc:Choice>
                <mc:Fallback>
                  <p:oleObj name="Equation" r:id="rId10" imgW="152280" imgH="152280" progId="Equation.DSMT4">
                    <p:embed/>
                    <p:pic>
                      <p:nvPicPr>
                        <p:cNvPr id="0" name=""/>
                        <p:cNvPicPr/>
                        <p:nvPr/>
                      </p:nvPicPr>
                      <p:blipFill>
                        <a:blip r:embed="rId11"/>
                        <a:stretch>
                          <a:fillRect/>
                        </a:stretch>
                      </p:blipFill>
                      <p:spPr>
                        <a:xfrm>
                          <a:off x="10075801" y="6332416"/>
                          <a:ext cx="296984" cy="296984"/>
                        </a:xfrm>
                        <a:prstGeom prst="rect">
                          <a:avLst/>
                        </a:prstGeom>
                      </p:spPr>
                    </p:pic>
                  </p:oleObj>
                </mc:Fallback>
              </mc:AlternateContent>
            </a:graphicData>
          </a:graphic>
        </p:graphicFrame>
      </p:grpSp>
      <p:grpSp>
        <p:nvGrpSpPr>
          <p:cNvPr id="23" name="Group 22"/>
          <p:cNvGrpSpPr/>
          <p:nvPr/>
        </p:nvGrpSpPr>
        <p:grpSpPr>
          <a:xfrm>
            <a:off x="6627813" y="4565650"/>
            <a:ext cx="991628" cy="342336"/>
            <a:chOff x="6627813" y="4565650"/>
            <a:chExt cx="991628" cy="342336"/>
          </a:xfrm>
        </p:grpSpPr>
        <p:cxnSp>
          <p:nvCxnSpPr>
            <p:cNvPr id="7" name="Straight Connector 6"/>
            <p:cNvCxnSpPr/>
            <p:nvPr/>
          </p:nvCxnSpPr>
          <p:spPr>
            <a:xfrm flipH="1">
              <a:off x="6894512" y="4800600"/>
              <a:ext cx="43891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16" name="Object 15"/>
            <p:cNvGraphicFramePr>
              <a:graphicFrameLocks noChangeAspect="1"/>
            </p:cNvGraphicFramePr>
            <p:nvPr>
              <p:extLst>
                <p:ext uri="{D42A27DB-BD31-4B8C-83A1-F6EECF244321}">
                  <p14:modId xmlns:p14="http://schemas.microsoft.com/office/powerpoint/2010/main" val="934516291"/>
                </p:ext>
              </p:extLst>
            </p:nvPr>
          </p:nvGraphicFramePr>
          <p:xfrm>
            <a:off x="6627813" y="4565650"/>
            <a:ext cx="296862" cy="296863"/>
          </p:xfrm>
          <a:graphic>
            <a:graphicData uri="http://schemas.openxmlformats.org/presentationml/2006/ole">
              <mc:AlternateContent xmlns:mc="http://schemas.openxmlformats.org/markup-compatibility/2006">
                <mc:Choice xmlns:v="urn:schemas-microsoft-com:vml" Requires="v">
                  <p:oleObj spid="_x0000_s16420" name="Equation" r:id="rId12" imgW="152280" imgH="152280" progId="Equation.DSMT4">
                    <p:embed/>
                  </p:oleObj>
                </mc:Choice>
                <mc:Fallback>
                  <p:oleObj name="Equation" r:id="rId12" imgW="152280" imgH="152280" progId="Equation.DSMT4">
                    <p:embed/>
                    <p:pic>
                      <p:nvPicPr>
                        <p:cNvPr id="0" name="Object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27813" y="4565650"/>
                          <a:ext cx="296862" cy="296863"/>
                        </a:xfrm>
                        <a:prstGeom prst="rect">
                          <a:avLst/>
                        </a:prstGeom>
                        <a:noFill/>
                        <a:ln>
                          <a:noFill/>
                        </a:ln>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814701734"/>
                </p:ext>
              </p:extLst>
            </p:nvPr>
          </p:nvGraphicFramePr>
          <p:xfrm>
            <a:off x="7322578" y="4611124"/>
            <a:ext cx="296863" cy="296862"/>
          </p:xfrm>
          <a:graphic>
            <a:graphicData uri="http://schemas.openxmlformats.org/presentationml/2006/ole">
              <mc:AlternateContent xmlns:mc="http://schemas.openxmlformats.org/markup-compatibility/2006">
                <mc:Choice xmlns:v="urn:schemas-microsoft-com:vml" Requires="v">
                  <p:oleObj spid="_x0000_s16421" name="Equation" r:id="rId14" imgW="152280" imgH="152280" progId="Equation.DSMT4">
                    <p:embed/>
                  </p:oleObj>
                </mc:Choice>
                <mc:Fallback>
                  <p:oleObj name="Equation" r:id="rId14" imgW="152280" imgH="152280" progId="Equation.DSMT4">
                    <p:embed/>
                    <p:pic>
                      <p:nvPicPr>
                        <p:cNvPr id="0"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22578" y="4611124"/>
                          <a:ext cx="296863" cy="296862"/>
                        </a:xfrm>
                        <a:prstGeom prst="rect">
                          <a:avLst/>
                        </a:prstGeom>
                        <a:noFill/>
                        <a:ln>
                          <a:noFill/>
                        </a:ln>
                      </p:spPr>
                    </p:pic>
                  </p:oleObj>
                </mc:Fallback>
              </mc:AlternateContent>
            </a:graphicData>
          </a:graphic>
        </p:graphicFrame>
      </p:grpSp>
      <p:sp>
        <p:nvSpPr>
          <p:cNvPr id="25" name="AutoShape 4"/>
          <p:cNvSpPr>
            <a:spLocks noChangeArrowheads="1"/>
          </p:cNvSpPr>
          <p:nvPr/>
        </p:nvSpPr>
        <p:spPr bwMode="gray">
          <a:xfrm>
            <a:off x="455612" y="95249"/>
            <a:ext cx="2667000"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800" b="1" smtClean="0">
                <a:solidFill>
                  <a:schemeClr val="bg1"/>
                </a:solidFill>
                <a:latin typeface="Arial" pitchFamily="34" charset="0"/>
                <a:cs typeface="Arial" pitchFamily="34" charset="0"/>
              </a:rPr>
              <a:t>PHÉP  </a:t>
            </a:r>
            <a:r>
              <a:rPr lang="en-US" sz="1800" b="1" smtClean="0">
                <a:solidFill>
                  <a:schemeClr val="bg1"/>
                </a:solidFill>
                <a:latin typeface="Arial" pitchFamily="34" charset="0"/>
                <a:cs typeface="Arial" pitchFamily="34" charset="0"/>
              </a:rPr>
              <a:t>ĐỒNG DẠNG</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par>
                                <p:cTn id="26" presetID="22" presetClass="entr" presetSubtype="8"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par>
                                <p:cTn id="29" presetID="22" presetClass="entr" presetSubtype="8"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1874" y="723900"/>
            <a:ext cx="11219790" cy="2094740"/>
            <a:chOff x="451874" y="723900"/>
            <a:chExt cx="11219790" cy="2094740"/>
          </a:xfrm>
        </p:grpSpPr>
        <p:sp>
          <p:nvSpPr>
            <p:cNvPr id="21" name="Rounded Rectangle 20"/>
            <p:cNvSpPr/>
            <p:nvPr/>
          </p:nvSpPr>
          <p:spPr>
            <a:xfrm>
              <a:off x="451874" y="723900"/>
              <a:ext cx="11063218" cy="1858929"/>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22" name="TextBox 21"/>
                <p:cNvSpPr txBox="1"/>
                <p:nvPr/>
              </p:nvSpPr>
              <p:spPr>
                <a:xfrm>
                  <a:off x="513886" y="838200"/>
                  <a:ext cx="9923926" cy="1692771"/>
                </a:xfrm>
                <a:prstGeom prst="rect">
                  <a:avLst/>
                </a:prstGeom>
                <a:noFill/>
              </p:spPr>
              <p:txBody>
                <a:bodyPr wrap="square" rtlCol="0">
                  <a:spAutoFit/>
                </a:bodyPr>
                <a:lstStyle/>
                <a:p>
                  <a:pPr marL="342900" indent="-342900">
                    <a:buFont typeface="Arial" pitchFamily="34" charset="0"/>
                    <a:buChar char="•"/>
                  </a:pPr>
                  <a:r>
                    <a:rPr lang="en-US" sz="2600" b="1" smtClean="0">
                      <a:latin typeface="Arial" pitchFamily="34" charset="0"/>
                      <a:cs typeface="Arial" pitchFamily="34" charset="0"/>
                    </a:rPr>
                    <a:t>Phép biến hình f được gọi là </a:t>
                  </a:r>
                  <a:r>
                    <a:rPr lang="en-US" sz="2600" b="1" smtClean="0">
                      <a:solidFill>
                        <a:srgbClr val="C00000"/>
                      </a:solidFill>
                      <a:latin typeface="Arial" pitchFamily="34" charset="0"/>
                      <a:cs typeface="Arial" pitchFamily="34" charset="0"/>
                    </a:rPr>
                    <a:t>phép đồng dạng </a:t>
                  </a:r>
                  <a:r>
                    <a:rPr lang="en-US" sz="2600" b="1" smtClean="0">
                      <a:latin typeface="Arial" pitchFamily="34" charset="0"/>
                      <a:cs typeface="Arial" pitchFamily="34" charset="0"/>
                    </a:rPr>
                    <a:t>tỉ số k </a:t>
                  </a:r>
                  <a14:m>
                    <m:oMath xmlns:m="http://schemas.openxmlformats.org/officeDocument/2006/math">
                      <m:r>
                        <a:rPr lang="en-US" sz="2600" b="1" i="1" smtClean="0">
                          <a:latin typeface="Cambria Math"/>
                          <a:cs typeface="Arial" pitchFamily="34" charset="0"/>
                        </a:rPr>
                        <m:t>(</m:t>
                      </m:r>
                      <m:r>
                        <a:rPr lang="en-US" sz="2600" b="1" i="1" smtClean="0">
                          <a:latin typeface="Cambria Math"/>
                          <a:cs typeface="Arial" pitchFamily="34" charset="0"/>
                        </a:rPr>
                        <m:t>𝒌</m:t>
                      </m:r>
                      <m:r>
                        <a:rPr lang="en-US" sz="2600" b="1" i="1" smtClean="0">
                          <a:latin typeface="Cambria Math"/>
                          <a:cs typeface="Arial" pitchFamily="34" charset="0"/>
                        </a:rPr>
                        <m:t>&gt;</m:t>
                      </m:r>
                      <m:r>
                        <a:rPr lang="en-US" sz="2600" b="1" i="1" smtClean="0">
                          <a:latin typeface="Cambria Math"/>
                          <a:cs typeface="Arial" pitchFamily="34" charset="0"/>
                        </a:rPr>
                        <m:t>𝟎</m:t>
                      </m:r>
                      <m:r>
                        <a:rPr lang="en-US" sz="2600" b="1" i="1" smtClean="0">
                          <a:latin typeface="Cambria Math"/>
                          <a:cs typeface="Arial" pitchFamily="34" charset="0"/>
                        </a:rPr>
                        <m:t>)</m:t>
                      </m:r>
                    </m:oMath>
                  </a14:m>
                  <a:r>
                    <a:rPr lang="en-US" sz="2600" b="1" smtClean="0">
                      <a:latin typeface="Arial" pitchFamily="34" charset="0"/>
                      <a:cs typeface="Arial" pitchFamily="34" charset="0"/>
                    </a:rPr>
                    <a:t> nếu với hai điểm bất kì M, N và hai ảnh M’, N’ tương ứng của chúng</a:t>
                  </a:r>
                  <a:br>
                    <a:rPr lang="en-US" sz="2600" b="1" smtClean="0">
                      <a:latin typeface="Arial" pitchFamily="34" charset="0"/>
                      <a:cs typeface="Arial" pitchFamily="34" charset="0"/>
                    </a:rPr>
                  </a:br>
                  <a:r>
                    <a:rPr lang="en-US" sz="2600" b="1" smtClean="0">
                      <a:latin typeface="Arial" pitchFamily="34" charset="0"/>
                      <a:cs typeface="Arial" pitchFamily="34" charset="0"/>
                    </a:rPr>
                    <a:t>	Ta có :   </a:t>
                  </a:r>
                  <a14:m>
                    <m:oMath xmlns:m="http://schemas.openxmlformats.org/officeDocument/2006/math">
                      <m:sSup>
                        <m:sSupPr>
                          <m:ctrlPr>
                            <a:rPr lang="en-US" sz="2600" b="1" i="1" smtClean="0">
                              <a:solidFill>
                                <a:srgbClr val="C00000"/>
                              </a:solidFill>
                              <a:latin typeface="Cambria Math"/>
                              <a:cs typeface="Arial" pitchFamily="34" charset="0"/>
                            </a:rPr>
                          </m:ctrlPr>
                        </m:sSupPr>
                        <m:e>
                          <m:r>
                            <a:rPr lang="en-US" sz="2600" b="1" i="1" smtClean="0">
                              <a:solidFill>
                                <a:srgbClr val="C00000"/>
                              </a:solidFill>
                              <a:latin typeface="Cambria Math"/>
                              <a:cs typeface="Arial" pitchFamily="34" charset="0"/>
                            </a:rPr>
                            <m:t>𝑴</m:t>
                          </m:r>
                        </m:e>
                        <m:sup>
                          <m:r>
                            <a:rPr lang="en-US" sz="2600" b="1" i="1" smtClean="0">
                              <a:solidFill>
                                <a:srgbClr val="C00000"/>
                              </a:solidFill>
                              <a:latin typeface="Cambria Math"/>
                              <a:cs typeface="Arial" pitchFamily="34" charset="0"/>
                            </a:rPr>
                            <m:t>′</m:t>
                          </m:r>
                        </m:sup>
                      </m:sSup>
                      <m:sSup>
                        <m:sSupPr>
                          <m:ctrlPr>
                            <a:rPr lang="en-US" sz="2600" b="1" i="1" smtClean="0">
                              <a:solidFill>
                                <a:srgbClr val="C00000"/>
                              </a:solidFill>
                              <a:latin typeface="Cambria Math"/>
                              <a:cs typeface="Arial" pitchFamily="34" charset="0"/>
                            </a:rPr>
                          </m:ctrlPr>
                        </m:sSupPr>
                        <m:e>
                          <m:r>
                            <a:rPr lang="en-US" sz="2600" b="1" i="1" smtClean="0">
                              <a:solidFill>
                                <a:srgbClr val="C00000"/>
                              </a:solidFill>
                              <a:latin typeface="Cambria Math"/>
                              <a:cs typeface="Arial" pitchFamily="34" charset="0"/>
                            </a:rPr>
                            <m:t>𝑵</m:t>
                          </m:r>
                        </m:e>
                        <m:sup>
                          <m:r>
                            <a:rPr lang="en-US" sz="2600" b="1" i="1" smtClean="0">
                              <a:solidFill>
                                <a:srgbClr val="C00000"/>
                              </a:solidFill>
                              <a:latin typeface="Cambria Math"/>
                              <a:cs typeface="Arial" pitchFamily="34" charset="0"/>
                            </a:rPr>
                            <m:t>′</m:t>
                          </m:r>
                        </m:sup>
                      </m:sSup>
                      <m:r>
                        <a:rPr lang="en-US" sz="2600" b="1" i="1" smtClean="0">
                          <a:solidFill>
                            <a:srgbClr val="C00000"/>
                          </a:solidFill>
                          <a:latin typeface="Cambria Math"/>
                          <a:cs typeface="Arial" pitchFamily="34" charset="0"/>
                        </a:rPr>
                        <m:t>=</m:t>
                      </m:r>
                      <m:r>
                        <a:rPr lang="en-US" sz="2600" b="1" i="1" smtClean="0">
                          <a:solidFill>
                            <a:srgbClr val="C00000"/>
                          </a:solidFill>
                          <a:latin typeface="Cambria Math"/>
                          <a:cs typeface="Arial" pitchFamily="34" charset="0"/>
                        </a:rPr>
                        <m:t>𝒌𝑴𝑵</m:t>
                      </m:r>
                    </m:oMath>
                  </a14:m>
                  <a:endParaRPr lang="vi-VN" sz="2600" b="1">
                    <a:solidFill>
                      <a:srgbClr val="C00000"/>
                    </a:solidFill>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13886" y="838200"/>
                  <a:ext cx="9923926" cy="1692771"/>
                </a:xfrm>
                <a:prstGeom prst="rect">
                  <a:avLst/>
                </a:prstGeom>
                <a:blipFill rotWithShape="1">
                  <a:blip r:embed="rId3"/>
                  <a:stretch>
                    <a:fillRect l="-921" t="-3249" b="-7942"/>
                  </a:stretch>
                </a:blipFill>
              </p:spPr>
              <p:txBody>
                <a:bodyPr/>
                <a:lstStyle/>
                <a:p>
                  <a:r>
                    <a:rPr lang="en-US">
                      <a:noFill/>
                    </a:rPr>
                    <a:t> </a:t>
                  </a:r>
                </a:p>
              </p:txBody>
            </p:sp>
          </mc:Fallback>
        </mc:AlternateContent>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324109" y="1371600"/>
              <a:ext cx="1347555" cy="1447040"/>
            </a:xfrm>
            <a:prstGeom prst="rect">
              <a:avLst/>
            </a:prstGeom>
          </p:spPr>
        </p:pic>
      </p:grpSp>
      <p:grpSp>
        <p:nvGrpSpPr>
          <p:cNvPr id="4" name="Group 3"/>
          <p:cNvGrpSpPr/>
          <p:nvPr/>
        </p:nvGrpSpPr>
        <p:grpSpPr>
          <a:xfrm>
            <a:off x="2132012" y="3048000"/>
            <a:ext cx="7583316" cy="2230156"/>
            <a:chOff x="2132012" y="3048000"/>
            <a:chExt cx="7583316" cy="2230156"/>
          </a:xfrm>
        </p:grpSpPr>
        <p:sp>
          <p:nvSpPr>
            <p:cNvPr id="15" name="AutoShape 26"/>
            <p:cNvSpPr>
              <a:spLocks noChangeArrowheads="1"/>
            </p:cNvSpPr>
            <p:nvPr/>
          </p:nvSpPr>
          <p:spPr bwMode="auto">
            <a:xfrm>
              <a:off x="2132012" y="3048000"/>
              <a:ext cx="7162800" cy="2230156"/>
            </a:xfrm>
            <a:prstGeom prst="cloudCallout">
              <a:avLst>
                <a:gd name="adj1" fmla="val 15297"/>
                <a:gd name="adj2" fmla="val 12005"/>
              </a:avLst>
            </a:prstGeom>
            <a:solidFill>
              <a:schemeClr val="accent3">
                <a:lumMod val="20000"/>
                <a:lumOff val="80000"/>
              </a:schemeClr>
            </a:solidFill>
            <a:ln>
              <a:noFill/>
            </a:ln>
            <a:effectLst>
              <a:outerShdw blurRad="50800" dist="38100" dir="2700000" algn="tl" rotWithShape="0">
                <a:prstClr val="black">
                  <a:alpha val="40000"/>
                </a:prstClr>
              </a:outerShdw>
            </a:effectLst>
            <a:extLst/>
          </p:spPr>
          <p:txBody>
            <a:bodyPr lIns="91429" tIns="45715" rIns="91429" bIns="45715"/>
            <a:lstStyle/>
            <a:p>
              <a:pPr algn="ctr" eaLnBrk="1" hangingPunct="1"/>
              <a:endParaRPr lang="en-US" altLang="en-US" sz="2400" dirty="0">
                <a:latin typeface="Times New Roman" pitchFamily="18" charset="0"/>
                <a:cs typeface="Times New Roman" pitchFamily="18" charset="0"/>
                <a:sym typeface="Symbol" pitchFamily="18" charset="2"/>
              </a:endParaRPr>
            </a:p>
          </p:txBody>
        </p:sp>
        <p:sp>
          <p:nvSpPr>
            <p:cNvPr id="13" name="TextBox 12"/>
            <p:cNvSpPr txBox="1"/>
            <p:nvPr/>
          </p:nvSpPr>
          <p:spPr>
            <a:xfrm>
              <a:off x="2741612" y="3378248"/>
              <a:ext cx="5791200" cy="1569660"/>
            </a:xfrm>
            <a:prstGeom prst="rect">
              <a:avLst/>
            </a:prstGeom>
            <a:noFill/>
          </p:spPr>
          <p:txBody>
            <a:bodyPr wrap="square" rtlCol="0">
              <a:spAutoFit/>
            </a:bodyPr>
            <a:lstStyle/>
            <a:p>
              <a:pPr marL="342900" indent="-342900" algn="just">
                <a:buFont typeface="Wingdings" pitchFamily="2" charset="2"/>
                <a:buChar char="v"/>
              </a:pPr>
              <a:r>
                <a:rPr lang="en-US" b="1" smtClean="0">
                  <a:solidFill>
                    <a:srgbClr val="C00000"/>
                  </a:solidFill>
                  <a:latin typeface="Arial" pitchFamily="34" charset="0"/>
                  <a:cs typeface="Arial" pitchFamily="34" charset="0"/>
                </a:rPr>
                <a:t>Câu hỏi </a:t>
              </a:r>
              <a:r>
                <a:rPr lang="en-US" b="1" smtClean="0">
                  <a:latin typeface="Arial" pitchFamily="34" charset="0"/>
                  <a:cs typeface="Arial" pitchFamily="34" charset="0"/>
                </a:rPr>
                <a:t>: Phép dời hình và phép vị tự tỉ số t có phải là các phép đồng dạng hay không? Nếu có thì tỉ số đồng dạng là bao nhiêu ?</a:t>
              </a:r>
              <a:endParaRPr lang="vi-VN" b="1">
                <a:latin typeface="Arial" pitchFamily="34" charset="0"/>
                <a:cs typeface="Arial" pitchFamily="34" charset="0"/>
              </a:endParaRPr>
            </a:p>
          </p:txBody>
        </p:sp>
        <p:pic>
          <p:nvPicPr>
            <p:cNvPr id="266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4087"/>
            <a:stretch/>
          </p:blipFill>
          <p:spPr bwMode="auto">
            <a:xfrm flipH="1">
              <a:off x="8532812" y="3648075"/>
              <a:ext cx="1182516" cy="1434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AutoShape 4"/>
          <p:cNvSpPr>
            <a:spLocks noChangeArrowheads="1"/>
          </p:cNvSpPr>
          <p:nvPr/>
        </p:nvSpPr>
        <p:spPr bwMode="gray">
          <a:xfrm>
            <a:off x="455612" y="95249"/>
            <a:ext cx="2667000"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800" b="1" smtClean="0">
                <a:solidFill>
                  <a:schemeClr val="bg1"/>
                </a:solidFill>
                <a:latin typeface="Arial" pitchFamily="34" charset="0"/>
                <a:cs typeface="Arial" pitchFamily="34" charset="0"/>
              </a:rPr>
              <a:t>PHÉP  </a:t>
            </a:r>
            <a:r>
              <a:rPr lang="en-US" sz="1800" b="1" smtClean="0">
                <a:solidFill>
                  <a:schemeClr val="bg1"/>
                </a:solidFill>
                <a:latin typeface="Arial" pitchFamily="34" charset="0"/>
                <a:cs typeface="Arial" pitchFamily="34" charset="0"/>
              </a:rPr>
              <a:t>ĐỒNG DẠNG</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983044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3187" y="647123"/>
            <a:ext cx="11772900" cy="1581727"/>
            <a:chOff x="112712" y="817996"/>
            <a:chExt cx="11772900" cy="1581727"/>
          </a:xfrm>
        </p:grpSpPr>
        <p:sp>
          <p:nvSpPr>
            <p:cNvPr id="8" name="Rounded Rectangle 7"/>
            <p:cNvSpPr/>
            <p:nvPr/>
          </p:nvSpPr>
          <p:spPr>
            <a:xfrm>
              <a:off x="1742930" y="840607"/>
              <a:ext cx="10142682" cy="1559116"/>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3" name="TextBox 12"/>
                <p:cNvSpPr txBox="1"/>
                <p:nvPr/>
              </p:nvSpPr>
              <p:spPr>
                <a:xfrm>
                  <a:off x="1873440" y="913823"/>
                  <a:ext cx="10012172" cy="1361889"/>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Chứng minh rằng phép biến hình có được bằng cach thực hiện liên tiếp một phép dời hình f và một phép vị tự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𝑽</m:t>
                          </m:r>
                        </m:e>
                        <m:sub>
                          <m:r>
                            <a:rPr lang="en-US" sz="2600" b="1" i="1" smtClean="0">
                              <a:latin typeface="Cambria Math"/>
                              <a:cs typeface="Arial" pitchFamily="34" charset="0"/>
                            </a:rPr>
                            <m:t>(</m:t>
                          </m:r>
                          <m:r>
                            <a:rPr lang="en-US" sz="2600" b="1" i="1" smtClean="0">
                              <a:latin typeface="Cambria Math"/>
                              <a:cs typeface="Arial" pitchFamily="34" charset="0"/>
                            </a:rPr>
                            <m:t>𝑶</m:t>
                          </m:r>
                          <m:r>
                            <a:rPr lang="en-US" sz="2600" b="1" i="1" smtClean="0">
                              <a:latin typeface="Cambria Math"/>
                              <a:cs typeface="Arial" pitchFamily="34" charset="0"/>
                            </a:rPr>
                            <m:t>,</m:t>
                          </m:r>
                          <m:r>
                            <a:rPr lang="en-US" sz="2600" b="1" i="1" smtClean="0">
                              <a:latin typeface="Cambria Math"/>
                              <a:cs typeface="Arial" pitchFamily="34" charset="0"/>
                            </a:rPr>
                            <m:t>𝒌</m:t>
                          </m:r>
                          <m:r>
                            <a:rPr lang="en-US" sz="2600" b="1" i="1" smtClean="0">
                              <a:latin typeface="Cambria Math"/>
                              <a:cs typeface="Arial" pitchFamily="34" charset="0"/>
                            </a:rPr>
                            <m:t>)</m:t>
                          </m:r>
                        </m:sub>
                      </m:sSub>
                    </m:oMath>
                  </a14:m>
                  <a:r>
                    <a:rPr lang="en-US" sz="2600" b="1" smtClean="0">
                      <a:latin typeface="Arial" pitchFamily="34" charset="0"/>
                      <a:cs typeface="Arial" pitchFamily="34" charset="0"/>
                    </a:rPr>
                    <a:t> là một phép đồng dạng với tỉ số </a:t>
                  </a:r>
                  <a14:m>
                    <m:oMath xmlns:m="http://schemas.openxmlformats.org/officeDocument/2006/math">
                      <m:d>
                        <m:dPr>
                          <m:begChr m:val="|"/>
                          <m:endChr m:val="|"/>
                          <m:ctrlPr>
                            <a:rPr lang="en-US" sz="2600" b="1" i="1" smtClean="0">
                              <a:latin typeface="Cambria Math"/>
                              <a:cs typeface="Arial" pitchFamily="34" charset="0"/>
                            </a:rPr>
                          </m:ctrlPr>
                        </m:dPr>
                        <m:e>
                          <m:r>
                            <a:rPr lang="en-US" sz="2600" b="1" i="1" smtClean="0">
                              <a:latin typeface="Cambria Math"/>
                              <a:cs typeface="Arial" pitchFamily="34" charset="0"/>
                            </a:rPr>
                            <m:t>𝒌</m:t>
                          </m:r>
                        </m:e>
                      </m:d>
                    </m:oMath>
                  </a14:m>
                  <a:endParaRPr lang="en-US" sz="2600" b="1">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873440" y="913823"/>
                  <a:ext cx="10012172" cy="1361889"/>
                </a:xfrm>
                <a:prstGeom prst="rect">
                  <a:avLst/>
                </a:prstGeom>
                <a:blipFill rotWithShape="1">
                  <a:blip r:embed="rId3"/>
                  <a:stretch>
                    <a:fillRect l="-792" t="-3139" b="-8969"/>
                  </a:stretch>
                </a:blipFill>
              </p:spPr>
              <p:txBody>
                <a:bodyPr/>
                <a:lstStyle/>
                <a:p>
                  <a:r>
                    <a:rPr lang="en-US">
                      <a:noFill/>
                    </a:rPr>
                    <a:t> </a:t>
                  </a:r>
                </a:p>
              </p:txBody>
            </p:sp>
          </mc:Fallback>
        </mc:AlternateContent>
        <p:pic>
          <p:nvPicPr>
            <p:cNvPr id="1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9589"/>
            <a:stretch/>
          </p:blipFill>
          <p:spPr bwMode="auto">
            <a:xfrm>
              <a:off x="112712" y="817996"/>
              <a:ext cx="1668318" cy="158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2599" y="23622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522412" y="2819400"/>
            <a:ext cx="9695007" cy="892552"/>
          </a:xfrm>
          <a:prstGeom prst="rect">
            <a:avLst/>
          </a:prstGeom>
          <a:noFill/>
        </p:spPr>
        <p:txBody>
          <a:bodyPr wrap="square" rtlCol="0">
            <a:spAutoFit/>
          </a:bodyPr>
          <a:lstStyle/>
          <a:p>
            <a:pPr marL="457200" indent="-457200">
              <a:buFont typeface="Wingdings" pitchFamily="2" charset="2"/>
              <a:buChar char="v"/>
            </a:pPr>
            <a:r>
              <a:rPr lang="en-US" sz="2600" b="1" smtClean="0">
                <a:latin typeface="Arial" pitchFamily="34" charset="0"/>
                <a:cs typeface="Arial" pitchFamily="34" charset="0"/>
              </a:rPr>
              <a:t>Với 2 điểm bất kì M, N , giả sử phép dời hình f biến M, N tương ứng thành M’, N’ tương ứng thành M”, N” </a:t>
            </a:r>
            <a:endParaRPr lang="en-US" sz="26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3" name="TextBox 22"/>
              <p:cNvSpPr txBox="1"/>
              <p:nvPr/>
            </p:nvSpPr>
            <p:spPr>
              <a:xfrm>
                <a:off x="1903412" y="4917757"/>
                <a:ext cx="9677400" cy="492443"/>
              </a:xfrm>
              <a:prstGeom prst="rect">
                <a:avLst/>
              </a:prstGeom>
              <a:noFill/>
            </p:spPr>
            <p:txBody>
              <a:bodyPr wrap="square" rtlCol="0">
                <a:spAutoFit/>
              </a:bodyPr>
              <a:lstStyle/>
              <a:p>
                <a:pPr algn="just"/>
                <a:r>
                  <a:rPr lang="en-US" sz="2600" b="1" smtClean="0">
                    <a:latin typeface="Arial" pitchFamily="34" charset="0"/>
                    <a:cs typeface="Arial" pitchFamily="34" charset="0"/>
                  </a:rPr>
                  <a:t>Do đó </a:t>
                </a:r>
                <a14:m>
                  <m:oMath xmlns:m="http://schemas.openxmlformats.org/officeDocument/2006/math">
                    <m:r>
                      <a:rPr lang="en-US" sz="2600" b="1" i="1" smtClean="0">
                        <a:solidFill>
                          <a:srgbClr val="C00000"/>
                        </a:solidFill>
                        <a:latin typeface="Cambria Math"/>
                        <a:cs typeface="Arial" pitchFamily="34" charset="0"/>
                      </a:rPr>
                      <m:t>𝑴</m:t>
                    </m:r>
                    <m:r>
                      <a:rPr lang="en-US" sz="2600" b="1" i="1" smtClean="0">
                        <a:solidFill>
                          <a:srgbClr val="C00000"/>
                        </a:solidFill>
                        <a:latin typeface="Cambria Math"/>
                        <a:cs typeface="Arial" pitchFamily="34" charset="0"/>
                      </a:rPr>
                      <m:t>"</m:t>
                    </m:r>
                    <m:r>
                      <m:rPr>
                        <m:nor/>
                      </m:rPr>
                      <a:rPr lang="en-US" sz="2600" b="1">
                        <a:solidFill>
                          <a:srgbClr val="C00000"/>
                        </a:solidFill>
                        <a:latin typeface="Cambria Math"/>
                        <a:cs typeface="Arial" pitchFamily="34" charset="0"/>
                      </a:rPr>
                      <m:t>N</m:t>
                    </m:r>
                    <m:r>
                      <m:rPr>
                        <m:nor/>
                      </m:rPr>
                      <a:rPr lang="en-US" sz="2600" b="1" i="0" smtClean="0">
                        <a:solidFill>
                          <a:srgbClr val="C00000"/>
                        </a:solidFill>
                        <a:latin typeface="Cambria Math"/>
                        <a:cs typeface="Arial" pitchFamily="34" charset="0"/>
                      </a:rPr>
                      <m:t>"</m:t>
                    </m:r>
                    <m:r>
                      <a:rPr lang="en-US" sz="2600" b="1" i="1">
                        <a:solidFill>
                          <a:srgbClr val="C00000"/>
                        </a:solidFill>
                        <a:latin typeface="Cambria Math"/>
                        <a:cs typeface="Arial" pitchFamily="34" charset="0"/>
                      </a:rPr>
                      <m:t>=</m:t>
                    </m:r>
                    <m:d>
                      <m:dPr>
                        <m:begChr m:val="|"/>
                        <m:endChr m:val="|"/>
                        <m:ctrlPr>
                          <a:rPr lang="en-US" sz="2600" b="1" i="1">
                            <a:solidFill>
                              <a:srgbClr val="C00000"/>
                            </a:solidFill>
                            <a:latin typeface="Cambria Math"/>
                            <a:cs typeface="Arial" pitchFamily="34" charset="0"/>
                          </a:rPr>
                        </m:ctrlPr>
                      </m:dPr>
                      <m:e>
                        <m:r>
                          <a:rPr lang="en-US" sz="2600" b="1" i="1">
                            <a:solidFill>
                              <a:srgbClr val="C00000"/>
                            </a:solidFill>
                            <a:latin typeface="Cambria Math"/>
                            <a:cs typeface="Arial" pitchFamily="34" charset="0"/>
                          </a:rPr>
                          <m:t>𝒌</m:t>
                        </m:r>
                      </m:e>
                    </m:d>
                    <m:r>
                      <a:rPr lang="en-US" sz="2600" b="1" i="1" smtClean="0">
                        <a:solidFill>
                          <a:srgbClr val="C00000"/>
                        </a:solidFill>
                        <a:latin typeface="Cambria Math"/>
                        <a:cs typeface="Arial" pitchFamily="34" charset="0"/>
                      </a:rPr>
                      <m:t>𝑴𝑵</m:t>
                    </m:r>
                  </m:oMath>
                </a14:m>
                <a:r>
                  <a:rPr lang="en-US" sz="2600" b="1" smtClean="0">
                    <a:solidFill>
                      <a:srgbClr val="C00000"/>
                    </a:solidFill>
                    <a:latin typeface="Arial" pitchFamily="34" charset="0"/>
                    <a:cs typeface="Arial" pitchFamily="34" charset="0"/>
                  </a:rPr>
                  <a:t> </a:t>
                </a:r>
                <a:r>
                  <a:rPr lang="en-US" sz="2600" b="1" smtClean="0">
                    <a:latin typeface="Arial" pitchFamily="34" charset="0"/>
                    <a:cs typeface="Arial" pitchFamily="34" charset="0"/>
                  </a:rPr>
                  <a:t>. Vậy ta có điều phải chứng minh </a:t>
                </a:r>
                <a:endParaRPr lang="vi-VN" sz="2600" b="1">
                  <a:solidFill>
                    <a:schemeClr val="accent2">
                      <a:lumMod val="75000"/>
                    </a:schemeClr>
                  </a:solidFill>
                  <a:latin typeface="Arial" pitchFamily="34" charset="0"/>
                  <a:cs typeface="Arial"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903412" y="4917757"/>
                <a:ext cx="9677400" cy="492443"/>
              </a:xfrm>
              <a:prstGeom prst="rect">
                <a:avLst/>
              </a:prstGeom>
              <a:blipFill rotWithShape="1">
                <a:blip r:embed="rId6"/>
                <a:stretch>
                  <a:fillRect l="-1071" t="-11111" b="-296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959118" y="3850957"/>
                <a:ext cx="10018714" cy="892552"/>
              </a:xfrm>
              <a:prstGeom prst="rect">
                <a:avLst/>
              </a:prstGeom>
              <a:noFill/>
            </p:spPr>
            <p:txBody>
              <a:bodyPr wrap="square" rtlCol="0">
                <a:spAutoFit/>
              </a:bodyPr>
              <a:lstStyle/>
              <a:p>
                <a:r>
                  <a:rPr lang="en-US" sz="2600" b="1" smtClean="0">
                    <a:latin typeface="Arial" pitchFamily="34" charset="0"/>
                    <a:cs typeface="Arial" pitchFamily="34" charset="0"/>
                  </a:rPr>
                  <a:t>Vì f là phép dời hình nên </a:t>
                </a:r>
                <a14:m>
                  <m:oMath xmlns:m="http://schemas.openxmlformats.org/officeDocument/2006/math">
                    <m:r>
                      <a:rPr lang="en-US" sz="2600" b="1" i="1" smtClean="0">
                        <a:latin typeface="Cambria Math"/>
                        <a:cs typeface="Arial" pitchFamily="34" charset="0"/>
                      </a:rPr>
                      <m:t>𝑴𝑵</m:t>
                    </m:r>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𝑴</m:t>
                        </m:r>
                      </m:e>
                      <m:sup>
                        <m:r>
                          <a:rPr lang="en-US" sz="2600" b="1" i="1" smtClean="0">
                            <a:latin typeface="Cambria Math"/>
                            <a:cs typeface="Arial" pitchFamily="34" charset="0"/>
                          </a:rPr>
                          <m:t>′</m:t>
                        </m:r>
                      </m:sup>
                    </m:sSup>
                    <m:r>
                      <a:rPr lang="en-US" sz="2600" b="1" i="1" smtClean="0">
                        <a:latin typeface="Cambria Math"/>
                        <a:cs typeface="Arial" pitchFamily="34" charset="0"/>
                      </a:rPr>
                      <m:t>𝑵</m:t>
                    </m:r>
                    <m:r>
                      <a:rPr lang="en-US" sz="2600" b="1" i="1" smtClean="0">
                        <a:latin typeface="Cambria Math"/>
                        <a:cs typeface="Arial" pitchFamily="34" charset="0"/>
                      </a:rPr>
                      <m:t>′</m:t>
                    </m:r>
                  </m:oMath>
                </a14:m>
                <a:r>
                  <a:rPr lang="en-US" sz="2600" b="1" smtClean="0">
                    <a:latin typeface="Arial" pitchFamily="34" charset="0"/>
                    <a:cs typeface="Arial" pitchFamily="34" charset="0"/>
                  </a:rPr>
                  <a:t> . </a:t>
                </a:r>
                <a:br>
                  <a:rPr lang="en-US" sz="2600" b="1" smtClean="0">
                    <a:latin typeface="Arial" pitchFamily="34" charset="0"/>
                    <a:cs typeface="Arial" pitchFamily="34" charset="0"/>
                  </a:rPr>
                </a:br>
                <a:r>
                  <a:rPr lang="en-US" sz="2600" b="1" smtClean="0">
                    <a:latin typeface="Arial" pitchFamily="34" charset="0"/>
                    <a:cs typeface="Arial" pitchFamily="34" charset="0"/>
                  </a:rPr>
                  <a:t>Mặt khác : </a:t>
                </a:r>
                <a14:m>
                  <m:oMath xmlns:m="http://schemas.openxmlformats.org/officeDocument/2006/math">
                    <m:r>
                      <a:rPr lang="en-US" sz="2600" b="1" i="1" smtClean="0">
                        <a:latin typeface="Cambria Math"/>
                        <a:cs typeface="Arial" pitchFamily="34" charset="0"/>
                      </a:rPr>
                      <m:t>𝑴</m:t>
                    </m:r>
                    <m:r>
                      <a:rPr lang="en-US" sz="2600" b="1" i="1" smtClean="0">
                        <a:latin typeface="Cambria Math"/>
                        <a:cs typeface="Arial" pitchFamily="34" charset="0"/>
                      </a:rPr>
                      <m:t>"</m:t>
                    </m:r>
                    <m:r>
                      <m:rPr>
                        <m:nor/>
                      </m:rPr>
                      <a:rPr lang="en-US" sz="2600" b="1" i="0" smtClean="0">
                        <a:latin typeface="Cambria Math"/>
                        <a:cs typeface="Arial" pitchFamily="34" charset="0"/>
                      </a:rPr>
                      <m:t>N</m:t>
                    </m:r>
                    <m:r>
                      <m:rPr>
                        <m:nor/>
                      </m:rPr>
                      <a:rPr lang="en-US" sz="2600" b="1" i="0" smtClean="0">
                        <a:latin typeface="Cambria Math"/>
                        <a:cs typeface="Arial" pitchFamily="34" charset="0"/>
                      </a:rPr>
                      <m:t>"</m:t>
                    </m:r>
                    <m:r>
                      <a:rPr lang="en-US" sz="2600" b="1" i="1" smtClean="0">
                        <a:latin typeface="Cambria Math"/>
                        <a:cs typeface="Arial" pitchFamily="34" charset="0"/>
                      </a:rPr>
                      <m:t>=</m:t>
                    </m:r>
                    <m:d>
                      <m:dPr>
                        <m:begChr m:val="|"/>
                        <m:endChr m:val="|"/>
                        <m:ctrlPr>
                          <a:rPr lang="en-US" sz="2600" b="1" i="1" smtClean="0">
                            <a:latin typeface="Cambria Math"/>
                            <a:cs typeface="Arial" pitchFamily="34" charset="0"/>
                          </a:rPr>
                        </m:ctrlPr>
                      </m:dPr>
                      <m:e>
                        <m:r>
                          <a:rPr lang="en-US" sz="2600" b="1" i="1" smtClean="0">
                            <a:latin typeface="Cambria Math"/>
                            <a:cs typeface="Arial" pitchFamily="34" charset="0"/>
                          </a:rPr>
                          <m:t>𝒌</m:t>
                        </m:r>
                      </m:e>
                    </m:d>
                    <m:sSup>
                      <m:sSupPr>
                        <m:ctrlPr>
                          <a:rPr lang="en-US" sz="2600" b="1" i="1" smtClean="0">
                            <a:latin typeface="Cambria Math"/>
                            <a:cs typeface="Arial" pitchFamily="34" charset="0"/>
                          </a:rPr>
                        </m:ctrlPr>
                      </m:sSupPr>
                      <m:e>
                        <m:r>
                          <a:rPr lang="en-US" sz="2600" b="1" i="1" smtClean="0">
                            <a:latin typeface="Cambria Math"/>
                            <a:cs typeface="Arial" pitchFamily="34" charset="0"/>
                          </a:rPr>
                          <m:t>𝑴</m:t>
                        </m:r>
                      </m:e>
                      <m:sup>
                        <m:r>
                          <a:rPr lang="en-US" sz="2600" b="1" i="1" smtClean="0">
                            <a:latin typeface="Cambria Math"/>
                            <a:cs typeface="Arial" pitchFamily="34" charset="0"/>
                          </a:rPr>
                          <m:t>′</m:t>
                        </m:r>
                      </m:sup>
                    </m:sSup>
                    <m:r>
                      <a:rPr lang="en-US" sz="2600" b="1" i="1" smtClean="0">
                        <a:latin typeface="Cambria Math"/>
                        <a:cs typeface="Arial" pitchFamily="34" charset="0"/>
                      </a:rPr>
                      <m:t>𝑵</m:t>
                    </m:r>
                    <m:r>
                      <a:rPr lang="en-US" sz="2600" b="1" i="1" smtClean="0">
                        <a:latin typeface="Cambria Math"/>
                        <a:cs typeface="Arial" pitchFamily="34" charset="0"/>
                      </a:rPr>
                      <m:t>′</m:t>
                    </m:r>
                  </m:oMath>
                </a14:m>
                <a:endParaRPr lang="en-US" sz="26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959118" y="3850957"/>
                <a:ext cx="10018714" cy="892552"/>
              </a:xfrm>
              <a:prstGeom prst="rect">
                <a:avLst/>
              </a:prstGeom>
              <a:blipFill rotWithShape="1">
                <a:blip r:embed="rId7"/>
                <a:stretch>
                  <a:fillRect l="-1034" t="-6164" b="-16438"/>
                </a:stretch>
              </a:blipFill>
            </p:spPr>
            <p:txBody>
              <a:bodyPr/>
              <a:lstStyle/>
              <a:p>
                <a:r>
                  <a:rPr lang="en-US">
                    <a:noFill/>
                  </a:rPr>
                  <a:t> </a:t>
                </a:r>
              </a:p>
            </p:txBody>
          </p:sp>
        </mc:Fallback>
      </mc:AlternateContent>
      <p:sp>
        <p:nvSpPr>
          <p:cNvPr id="18" name="AutoShape 4"/>
          <p:cNvSpPr>
            <a:spLocks noChangeArrowheads="1"/>
          </p:cNvSpPr>
          <p:nvPr/>
        </p:nvSpPr>
        <p:spPr bwMode="gray">
          <a:xfrm>
            <a:off x="455612" y="95249"/>
            <a:ext cx="2667000"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800" b="1" smtClean="0">
                <a:solidFill>
                  <a:schemeClr val="bg1"/>
                </a:solidFill>
                <a:latin typeface="Arial" pitchFamily="34" charset="0"/>
                <a:cs typeface="Arial" pitchFamily="34" charset="0"/>
              </a:rPr>
              <a:t>PHÉP  </a:t>
            </a:r>
            <a:r>
              <a:rPr lang="en-US" sz="1800" b="1" smtClean="0">
                <a:solidFill>
                  <a:schemeClr val="bg1"/>
                </a:solidFill>
                <a:latin typeface="Arial" pitchFamily="34" charset="0"/>
                <a:cs typeface="Arial" pitchFamily="34" charset="0"/>
              </a:rPr>
              <a:t>ĐỒNG DẠNG</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4390" y="2269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50812" y="685799"/>
            <a:ext cx="11582401" cy="1497131"/>
            <a:chOff x="150812" y="750769"/>
            <a:chExt cx="11582401" cy="1497131"/>
          </a:xfrm>
        </p:grpSpPr>
        <p:sp>
          <p:nvSpPr>
            <p:cNvPr id="8" name="Rounded Rectangle 7"/>
            <p:cNvSpPr/>
            <p:nvPr/>
          </p:nvSpPr>
          <p:spPr>
            <a:xfrm>
              <a:off x="1979613" y="750769"/>
              <a:ext cx="9753600" cy="1497131"/>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0" name="TextBox 9"/>
                <p:cNvSpPr txBox="1"/>
                <p:nvPr/>
              </p:nvSpPr>
              <p:spPr>
                <a:xfrm>
                  <a:off x="2132013" y="798953"/>
                  <a:ext cx="9601200" cy="132341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Chứng minh rằng phép biến hình có được bằng cách thực hiện liên tiếp phép đồng dạng </a:t>
                  </a:r>
                  <a14:m>
                    <m:oMath xmlns:m="http://schemas.openxmlformats.org/officeDocument/2006/math">
                      <m:r>
                        <a:rPr lang="en-US" sz="2600" b="1" i="1" smtClean="0">
                          <a:latin typeface="Cambria Math"/>
                          <a:cs typeface="Arial" pitchFamily="34" charset="0"/>
                        </a:rPr>
                        <m:t>𝒇</m:t>
                      </m:r>
                    </m:oMath>
                  </a14:m>
                  <a:r>
                    <a:rPr lang="en-US" sz="2600" b="1" smtClean="0">
                      <a:latin typeface="Arial" pitchFamily="34" charset="0"/>
                      <a:cs typeface="Arial" pitchFamily="34" charset="0"/>
                    </a:rPr>
                    <a:t> với tỉ số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𝒌</m:t>
                          </m:r>
                        </m:e>
                        <m:sub>
                          <m:r>
                            <a:rPr lang="en-US" sz="2600" b="1" i="1" smtClean="0">
                              <a:latin typeface="Cambria Math"/>
                              <a:cs typeface="Arial" pitchFamily="34" charset="0"/>
                            </a:rPr>
                            <m:t>𝟏</m:t>
                          </m:r>
                        </m:sub>
                      </m:sSub>
                    </m:oMath>
                  </a14:m>
                  <a:r>
                    <a:rPr lang="en-US" sz="2600" b="1" smtClean="0">
                      <a:latin typeface="Arial" pitchFamily="34" charset="0"/>
                      <a:cs typeface="Arial" pitchFamily="34" charset="0"/>
                    </a:rPr>
                    <a:t> và phép đồng dạng </a:t>
                  </a:r>
                  <a14:m>
                    <m:oMath xmlns:m="http://schemas.openxmlformats.org/officeDocument/2006/math">
                      <m:r>
                        <a:rPr lang="en-US" sz="2600" b="1" i="1" smtClean="0">
                          <a:latin typeface="Cambria Math"/>
                          <a:cs typeface="Arial" pitchFamily="34" charset="0"/>
                        </a:rPr>
                        <m:t>𝒈</m:t>
                      </m:r>
                    </m:oMath>
                  </a14:m>
                  <a:r>
                    <a:rPr lang="en-US" sz="2600" b="1" smtClean="0">
                      <a:latin typeface="Arial" pitchFamily="34" charset="0"/>
                      <a:cs typeface="Arial" pitchFamily="34" charset="0"/>
                    </a:rPr>
                    <a:t> với tỉ số </a:t>
                  </a:r>
                  <a14:m>
                    <m:oMath xmlns:m="http://schemas.openxmlformats.org/officeDocument/2006/math">
                      <m:sSub>
                        <m:sSubPr>
                          <m:ctrlPr>
                            <a:rPr lang="en-US" sz="2600" b="1" i="1">
                              <a:latin typeface="Cambria Math"/>
                              <a:cs typeface="Arial" pitchFamily="34" charset="0"/>
                            </a:rPr>
                          </m:ctrlPr>
                        </m:sSubPr>
                        <m:e>
                          <m:r>
                            <a:rPr lang="en-US" sz="2600" b="1" i="1">
                              <a:latin typeface="Cambria Math"/>
                              <a:cs typeface="Arial" pitchFamily="34" charset="0"/>
                            </a:rPr>
                            <m:t>𝒌</m:t>
                          </m:r>
                        </m:e>
                        <m:sub>
                          <m:r>
                            <a:rPr lang="en-US" sz="2600" b="1" i="1" smtClean="0">
                              <a:latin typeface="Cambria Math"/>
                              <a:cs typeface="Arial" pitchFamily="34" charset="0"/>
                            </a:rPr>
                            <m:t>𝟐</m:t>
                          </m:r>
                        </m:sub>
                      </m:sSub>
                    </m:oMath>
                  </a14:m>
                  <a:r>
                    <a:rPr lang="en-US" sz="2600" b="1" smtClean="0">
                      <a:latin typeface="Arial" pitchFamily="34" charset="0"/>
                      <a:cs typeface="Arial" pitchFamily="34" charset="0"/>
                    </a:rPr>
                    <a:t> ,là một phép đồng dạng với tỉ số </a:t>
                  </a:r>
                  <a14:m>
                    <m:oMath xmlns:m="http://schemas.openxmlformats.org/officeDocument/2006/math">
                      <m:sSub>
                        <m:sSubPr>
                          <m:ctrlPr>
                            <a:rPr lang="en-US" sz="2600" b="1" i="1">
                              <a:latin typeface="Cambria Math"/>
                              <a:cs typeface="Arial" pitchFamily="34" charset="0"/>
                            </a:rPr>
                          </m:ctrlPr>
                        </m:sSubPr>
                        <m:e>
                          <m:r>
                            <a:rPr lang="en-US" sz="2600" b="1" i="1">
                              <a:latin typeface="Cambria Math"/>
                              <a:cs typeface="Arial" pitchFamily="34" charset="0"/>
                            </a:rPr>
                            <m:t>𝒌</m:t>
                          </m:r>
                        </m:e>
                        <m:sub>
                          <m:r>
                            <a:rPr lang="en-US" sz="2600" b="1" i="1">
                              <a:latin typeface="Cambria Math"/>
                              <a:cs typeface="Arial" pitchFamily="34" charset="0"/>
                            </a:rPr>
                            <m:t>𝟏</m:t>
                          </m:r>
                        </m:sub>
                      </m:sSub>
                    </m:oMath>
                  </a14:m>
                  <a:r>
                    <a:rPr lang="en-US" sz="2600" b="1">
                      <a:cs typeface="Arial" pitchFamily="34" charset="0"/>
                    </a:rPr>
                    <a:t> </a:t>
                  </a:r>
                  <a14:m>
                    <m:oMath xmlns:m="http://schemas.openxmlformats.org/officeDocument/2006/math">
                      <m:sSub>
                        <m:sSubPr>
                          <m:ctrlPr>
                            <a:rPr lang="en-US" sz="2600" b="1" i="1">
                              <a:latin typeface="Cambria Math"/>
                              <a:cs typeface="Arial" pitchFamily="34" charset="0"/>
                            </a:rPr>
                          </m:ctrlPr>
                        </m:sSubPr>
                        <m:e>
                          <m:r>
                            <a:rPr lang="en-US" sz="2600" b="1" i="1" smtClean="0">
                              <a:latin typeface="Cambria Math"/>
                              <a:cs typeface="Arial" pitchFamily="34" charset="0"/>
                            </a:rPr>
                            <m:t>.</m:t>
                          </m:r>
                          <m:r>
                            <a:rPr lang="en-US" sz="2600" b="1" i="1">
                              <a:latin typeface="Cambria Math"/>
                              <a:cs typeface="Arial" pitchFamily="34" charset="0"/>
                            </a:rPr>
                            <m:t>𝒌</m:t>
                          </m:r>
                        </m:e>
                        <m:sub>
                          <m:r>
                            <a:rPr lang="en-US" sz="2600" b="1" i="1" smtClean="0">
                              <a:latin typeface="Cambria Math"/>
                              <a:cs typeface="Arial" pitchFamily="34" charset="0"/>
                            </a:rPr>
                            <m:t>𝟐</m:t>
                          </m:r>
                        </m:sub>
                      </m:sSub>
                    </m:oMath>
                  </a14:m>
                  <a:endParaRPr lang="vi-VN" sz="2600" b="1">
                    <a:latin typeface="Arial" pitchFamily="34" charset="0"/>
                    <a:cs typeface="Arial"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132013" y="798953"/>
                  <a:ext cx="9601200" cy="1323417"/>
                </a:xfrm>
                <a:prstGeom prst="rect">
                  <a:avLst/>
                </a:prstGeom>
                <a:blipFill rotWithShape="1">
                  <a:blip r:embed="rId4"/>
                  <a:stretch>
                    <a:fillRect l="-825" t="-2752" r="-127" b="-8257"/>
                  </a:stretch>
                </a:blipFill>
              </p:spPr>
              <p:txBody>
                <a:bodyPr/>
                <a:lstStyle/>
                <a:p>
                  <a:r>
                    <a:rPr lang="en-US">
                      <a:noFill/>
                    </a:rPr>
                    <a:t> </a:t>
                  </a:r>
                </a:p>
              </p:txBody>
            </p:sp>
          </mc:Fallback>
        </mc:AlternateContent>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Box 11"/>
          <p:cNvSpPr txBox="1"/>
          <p:nvPr/>
        </p:nvSpPr>
        <p:spPr>
          <a:xfrm>
            <a:off x="1217612" y="2747190"/>
            <a:ext cx="10498893" cy="769441"/>
          </a:xfrm>
          <a:prstGeom prst="rect">
            <a:avLst/>
          </a:prstGeom>
          <a:noFill/>
        </p:spPr>
        <p:txBody>
          <a:bodyPr wrap="square" rtlCol="0">
            <a:spAutoFit/>
          </a:bodyPr>
          <a:lstStyle/>
          <a:p>
            <a:pPr marL="457200" indent="-457200">
              <a:buFont typeface="Wingdings" pitchFamily="2" charset="2"/>
              <a:buChar char="v"/>
            </a:pPr>
            <a:r>
              <a:rPr lang="vi-VN" sz="2200" b="1">
                <a:latin typeface="Arial" pitchFamily="34" charset="0"/>
                <a:cs typeface="Arial" pitchFamily="34" charset="0"/>
              </a:rPr>
              <a:t>Lấy hai điểm M, N bất kì. Gọi M', N' tương ứng là ảnh của M, N qua phép đồng dạng f với tỉ số k</a:t>
            </a:r>
            <a:r>
              <a:rPr lang="vi-VN" sz="2200" b="1" baseline="-25000">
                <a:latin typeface="Arial" pitchFamily="34" charset="0"/>
                <a:cs typeface="Arial" pitchFamily="34" charset="0"/>
              </a:rPr>
              <a:t>1</a:t>
            </a:r>
            <a:r>
              <a:rPr lang="vi-VN" sz="2200" b="1">
                <a:latin typeface="Arial" pitchFamily="34" charset="0"/>
                <a:cs typeface="Arial" pitchFamily="34" charset="0"/>
              </a:rPr>
              <a:t> thì ta có M'N' = k</a:t>
            </a:r>
            <a:r>
              <a:rPr lang="vi-VN" sz="2200" b="1" baseline="-25000">
                <a:latin typeface="Arial" pitchFamily="34" charset="0"/>
                <a:cs typeface="Arial" pitchFamily="34" charset="0"/>
              </a:rPr>
              <a:t>1</a:t>
            </a:r>
            <a:r>
              <a:rPr lang="vi-VN" sz="2200" b="1">
                <a:latin typeface="Arial" pitchFamily="34" charset="0"/>
                <a:cs typeface="Arial" pitchFamily="34" charset="0"/>
              </a:rPr>
              <a:t>MN.</a:t>
            </a:r>
            <a:endParaRPr lang="en-US" sz="2200" b="1">
              <a:latin typeface="Arial" pitchFamily="34" charset="0"/>
              <a:cs typeface="Arial" pitchFamily="34" charset="0"/>
            </a:endParaRPr>
          </a:p>
        </p:txBody>
      </p:sp>
      <p:sp>
        <p:nvSpPr>
          <p:cNvPr id="13" name="TextBox 12"/>
          <p:cNvSpPr txBox="1"/>
          <p:nvPr/>
        </p:nvSpPr>
        <p:spPr>
          <a:xfrm>
            <a:off x="1595201" y="3592831"/>
            <a:ext cx="10156925" cy="769441"/>
          </a:xfrm>
          <a:prstGeom prst="rect">
            <a:avLst/>
          </a:prstGeom>
          <a:noFill/>
        </p:spPr>
        <p:txBody>
          <a:bodyPr wrap="square" rtlCol="0">
            <a:spAutoFit/>
          </a:bodyPr>
          <a:lstStyle/>
          <a:p>
            <a:r>
              <a:rPr lang="vi-VN" sz="2200" b="1">
                <a:latin typeface="Arial" pitchFamily="34" charset="0"/>
                <a:cs typeface="Arial" pitchFamily="34" charset="0"/>
              </a:rPr>
              <a:t>Gọi M", N" tương ứng là ảnh của M', N' qua phép đồng dạng g với tỉ số k</a:t>
            </a:r>
            <a:r>
              <a:rPr lang="vi-VN" sz="2200" b="1" baseline="-25000">
                <a:latin typeface="Arial" pitchFamily="34" charset="0"/>
                <a:cs typeface="Arial" pitchFamily="34" charset="0"/>
              </a:rPr>
              <a:t>2</a:t>
            </a:r>
            <a:r>
              <a:rPr lang="vi-VN" sz="2200" b="1">
                <a:latin typeface="Arial" pitchFamily="34" charset="0"/>
                <a:cs typeface="Arial" pitchFamily="34" charset="0"/>
              </a:rPr>
              <a:t> thì ta có M"N" = k</a:t>
            </a:r>
            <a:r>
              <a:rPr lang="vi-VN" sz="2200" b="1" baseline="-25000">
                <a:latin typeface="Arial" pitchFamily="34" charset="0"/>
                <a:cs typeface="Arial" pitchFamily="34" charset="0"/>
              </a:rPr>
              <a:t>2</a:t>
            </a:r>
            <a:r>
              <a:rPr lang="vi-VN" sz="2200" b="1">
                <a:latin typeface="Arial" pitchFamily="34" charset="0"/>
                <a:cs typeface="Arial" pitchFamily="34" charset="0"/>
              </a:rPr>
              <a:t>­M'N'.</a:t>
            </a:r>
            <a:endParaRPr lang="en-US" sz="2200" b="1">
              <a:latin typeface="Arial" pitchFamily="34" charset="0"/>
              <a:cs typeface="Arial" pitchFamily="34" charset="0"/>
            </a:endParaRPr>
          </a:p>
        </p:txBody>
      </p:sp>
      <p:sp>
        <p:nvSpPr>
          <p:cNvPr id="14" name="TextBox 13"/>
          <p:cNvSpPr txBox="1"/>
          <p:nvPr/>
        </p:nvSpPr>
        <p:spPr>
          <a:xfrm>
            <a:off x="1595201" y="4438472"/>
            <a:ext cx="10156925" cy="430887"/>
          </a:xfrm>
          <a:prstGeom prst="rect">
            <a:avLst/>
          </a:prstGeom>
          <a:noFill/>
        </p:spPr>
        <p:txBody>
          <a:bodyPr wrap="square" rtlCol="0">
            <a:spAutoFit/>
          </a:bodyPr>
          <a:lstStyle/>
          <a:p>
            <a:r>
              <a:rPr lang="vi-VN" sz="2200" b="1">
                <a:latin typeface="Arial" pitchFamily="34" charset="0"/>
                <a:cs typeface="Arial" pitchFamily="34" charset="0"/>
              </a:rPr>
              <a:t>Khi đó ta có M"N" = k</a:t>
            </a:r>
            <a:r>
              <a:rPr lang="vi-VN" sz="2200" b="1" baseline="-25000">
                <a:latin typeface="Arial" pitchFamily="34" charset="0"/>
                <a:cs typeface="Arial" pitchFamily="34" charset="0"/>
              </a:rPr>
              <a:t>2</a:t>
            </a:r>
            <a:r>
              <a:rPr lang="vi-VN" sz="2200" b="1">
                <a:latin typeface="Arial" pitchFamily="34" charset="0"/>
                <a:cs typeface="Arial" pitchFamily="34" charset="0"/>
              </a:rPr>
              <a:t> M'N' = k</a:t>
            </a:r>
            <a:r>
              <a:rPr lang="vi-VN" sz="2200" b="1" baseline="-25000">
                <a:latin typeface="Arial" pitchFamily="34" charset="0"/>
                <a:cs typeface="Arial" pitchFamily="34" charset="0"/>
              </a:rPr>
              <a:t>2</a:t>
            </a:r>
            <a:r>
              <a:rPr lang="vi-VN" sz="2200" b="1">
                <a:latin typeface="Arial" pitchFamily="34" charset="0"/>
                <a:cs typeface="Arial" pitchFamily="34" charset="0"/>
              </a:rPr>
              <a:t> . (k</a:t>
            </a:r>
            <a:r>
              <a:rPr lang="vi-VN" sz="2200" b="1" baseline="-25000">
                <a:latin typeface="Arial" pitchFamily="34" charset="0"/>
                <a:cs typeface="Arial" pitchFamily="34" charset="0"/>
              </a:rPr>
              <a:t>1</a:t>
            </a:r>
            <a:r>
              <a:rPr lang="vi-VN" sz="2200" b="1">
                <a:latin typeface="Arial" pitchFamily="34" charset="0"/>
                <a:cs typeface="Arial" pitchFamily="34" charset="0"/>
              </a:rPr>
              <a:t>MN) = (k</a:t>
            </a:r>
            <a:r>
              <a:rPr lang="vi-VN" sz="2200" b="1" baseline="-25000">
                <a:latin typeface="Arial" pitchFamily="34" charset="0"/>
                <a:cs typeface="Arial" pitchFamily="34" charset="0"/>
              </a:rPr>
              <a:t>1</a:t>
            </a:r>
            <a:r>
              <a:rPr lang="vi-VN" sz="2200" b="1">
                <a:latin typeface="Arial" pitchFamily="34" charset="0"/>
                <a:cs typeface="Arial" pitchFamily="34" charset="0"/>
              </a:rPr>
              <a:t>.k</a:t>
            </a:r>
            <a:r>
              <a:rPr lang="vi-VN" sz="2200" b="1" baseline="-25000">
                <a:latin typeface="Arial" pitchFamily="34" charset="0"/>
                <a:cs typeface="Arial" pitchFamily="34" charset="0"/>
              </a:rPr>
              <a:t>2</a:t>
            </a:r>
            <a:r>
              <a:rPr lang="vi-VN" sz="2200" b="1">
                <a:latin typeface="Arial" pitchFamily="34" charset="0"/>
                <a:cs typeface="Arial" pitchFamily="34" charset="0"/>
              </a:rPr>
              <a:t>)MN.</a:t>
            </a:r>
            <a:endParaRPr lang="en-US" sz="2200" b="1">
              <a:latin typeface="Arial" pitchFamily="34" charset="0"/>
              <a:cs typeface="Arial" pitchFamily="34" charset="0"/>
            </a:endParaRPr>
          </a:p>
        </p:txBody>
      </p:sp>
      <p:sp>
        <p:nvSpPr>
          <p:cNvPr id="17" name="TextBox 16"/>
          <p:cNvSpPr txBox="1"/>
          <p:nvPr/>
        </p:nvSpPr>
        <p:spPr>
          <a:xfrm>
            <a:off x="1595201" y="4945559"/>
            <a:ext cx="10442811" cy="769441"/>
          </a:xfrm>
          <a:prstGeom prst="rect">
            <a:avLst/>
          </a:prstGeom>
          <a:noFill/>
        </p:spPr>
        <p:txBody>
          <a:bodyPr wrap="square" rtlCol="0">
            <a:spAutoFit/>
          </a:bodyPr>
          <a:lstStyle/>
          <a:p>
            <a:r>
              <a:rPr lang="vi-VN" sz="2200" b="1">
                <a:latin typeface="Arial" pitchFamily="34" charset="0"/>
                <a:cs typeface="Arial" pitchFamily="34" charset="0"/>
              </a:rPr>
              <a:t>Do đó, M", N" tương ứng là ảnh của M, N qua phép đồng dạng với tỉ số </a:t>
            </a:r>
            <a:r>
              <a:rPr lang="vi-VN" sz="2200" b="1">
                <a:latin typeface="Arial" pitchFamily="34" charset="0"/>
                <a:cs typeface="Arial" pitchFamily="34" charset="0"/>
              </a:rPr>
              <a:t>k</a:t>
            </a:r>
            <a:r>
              <a:rPr lang="vi-VN" sz="2200" b="1" baseline="-25000">
                <a:latin typeface="Arial" pitchFamily="34" charset="0"/>
                <a:cs typeface="Arial" pitchFamily="34" charset="0"/>
              </a:rPr>
              <a:t>1</a:t>
            </a:r>
            <a:r>
              <a:rPr lang="vi-VN" sz="2200" b="1">
                <a:latin typeface="Arial" pitchFamily="34" charset="0"/>
                <a:cs typeface="Arial" pitchFamily="34" charset="0"/>
              </a:rPr>
              <a:t>.k</a:t>
            </a:r>
            <a:r>
              <a:rPr lang="vi-VN" sz="2200" b="1" baseline="-25000">
                <a:latin typeface="Arial" pitchFamily="34" charset="0"/>
                <a:cs typeface="Arial" pitchFamily="34" charset="0"/>
              </a:rPr>
              <a:t>2</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r>
              <a:rPr lang="vi-VN" sz="2200" b="1">
                <a:latin typeface="Arial" pitchFamily="34" charset="0"/>
                <a:cs typeface="Arial" pitchFamily="34" charset="0"/>
              </a:rPr>
              <a:t>Từ đó suy ra điều phải chứng minh.</a:t>
            </a:r>
            <a:endParaRPr lang="en-US" sz="2200" b="1">
              <a:latin typeface="Arial" pitchFamily="34" charset="0"/>
              <a:cs typeface="Arial" pitchFamily="34" charset="0"/>
            </a:endParaRPr>
          </a:p>
        </p:txBody>
      </p:sp>
      <p:sp>
        <p:nvSpPr>
          <p:cNvPr id="19" name="AutoShape 4"/>
          <p:cNvSpPr>
            <a:spLocks noChangeArrowheads="1"/>
          </p:cNvSpPr>
          <p:nvPr/>
        </p:nvSpPr>
        <p:spPr bwMode="gray">
          <a:xfrm>
            <a:off x="455612" y="95249"/>
            <a:ext cx="2667000"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800" b="1" smtClean="0">
                <a:solidFill>
                  <a:schemeClr val="bg1"/>
                </a:solidFill>
                <a:latin typeface="Arial" pitchFamily="34" charset="0"/>
                <a:cs typeface="Arial" pitchFamily="34" charset="0"/>
              </a:rPr>
              <a:t>PHÉP  </a:t>
            </a:r>
            <a:r>
              <a:rPr lang="en-US" sz="1800" b="1" smtClean="0">
                <a:solidFill>
                  <a:schemeClr val="bg1"/>
                </a:solidFill>
                <a:latin typeface="Arial" pitchFamily="34" charset="0"/>
                <a:cs typeface="Arial" pitchFamily="34" charset="0"/>
              </a:rPr>
              <a:t>ĐỒNG DẠNG</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6036373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848100" y="2174022"/>
            <a:ext cx="8037512" cy="3537959"/>
            <a:chOff x="3848100" y="2174022"/>
            <a:chExt cx="8037512" cy="3537959"/>
          </a:xfrm>
        </p:grpSpPr>
        <p:grpSp>
          <p:nvGrpSpPr>
            <p:cNvPr id="7" name="Group 6"/>
            <p:cNvGrpSpPr/>
            <p:nvPr/>
          </p:nvGrpSpPr>
          <p:grpSpPr>
            <a:xfrm>
              <a:off x="3848100" y="2174022"/>
              <a:ext cx="8037512" cy="3537959"/>
              <a:chOff x="3848100" y="2174022"/>
              <a:chExt cx="8037512" cy="3537959"/>
            </a:xfrm>
          </p:grpSpPr>
          <p:grpSp>
            <p:nvGrpSpPr>
              <p:cNvPr id="5" name="Group 4"/>
              <p:cNvGrpSpPr/>
              <p:nvPr/>
            </p:nvGrpSpPr>
            <p:grpSpPr>
              <a:xfrm>
                <a:off x="3848100" y="2174022"/>
                <a:ext cx="8037512" cy="3219450"/>
                <a:chOff x="2054225" y="3600450"/>
                <a:chExt cx="8037512" cy="3219450"/>
              </a:xfrm>
            </p:grpSpPr>
            <p:pic>
              <p:nvPicPr>
                <p:cNvPr id="14385" name="Picture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4225" y="3600450"/>
                  <a:ext cx="8037512"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054225" y="3886200"/>
                  <a:ext cx="4421187"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6" name="Object 5"/>
              <p:cNvGraphicFramePr>
                <a:graphicFrameLocks noChangeAspect="1"/>
              </p:cNvGraphicFramePr>
              <p:nvPr>
                <p:extLst>
                  <p:ext uri="{D42A27DB-BD31-4B8C-83A1-F6EECF244321}">
                    <p14:modId xmlns:p14="http://schemas.microsoft.com/office/powerpoint/2010/main" val="2045842469"/>
                  </p:ext>
                </p:extLst>
              </p:nvPr>
            </p:nvGraphicFramePr>
            <p:xfrm>
              <a:off x="7518799" y="5351999"/>
              <a:ext cx="314984" cy="359982"/>
            </p:xfrm>
            <a:graphic>
              <a:graphicData uri="http://schemas.openxmlformats.org/presentationml/2006/ole">
                <mc:AlternateContent xmlns:mc="http://schemas.openxmlformats.org/markup-compatibility/2006">
                  <mc:Choice xmlns:v="urn:schemas-microsoft-com:vml" Requires="v">
                    <p:oleObj spid="_x0000_s14407" name="Equation" r:id="rId5" imgW="177480" imgH="203040" progId="Equation.DSMT4">
                      <p:embed/>
                    </p:oleObj>
                  </mc:Choice>
                  <mc:Fallback>
                    <p:oleObj name="Equation" r:id="rId5" imgW="177480" imgH="203040" progId="Equation.DSMT4">
                      <p:embed/>
                      <p:pic>
                        <p:nvPicPr>
                          <p:cNvPr id="0" name=""/>
                          <p:cNvPicPr/>
                          <p:nvPr/>
                        </p:nvPicPr>
                        <p:blipFill>
                          <a:blip r:embed="rId6"/>
                          <a:stretch>
                            <a:fillRect/>
                          </a:stretch>
                        </p:blipFill>
                        <p:spPr>
                          <a:xfrm>
                            <a:off x="7518799" y="5351999"/>
                            <a:ext cx="314984" cy="359982"/>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75037971"/>
                  </p:ext>
                </p:extLst>
              </p:nvPr>
            </p:nvGraphicFramePr>
            <p:xfrm>
              <a:off x="9234361" y="5351999"/>
              <a:ext cx="314984" cy="359982"/>
            </p:xfrm>
            <a:graphic>
              <a:graphicData uri="http://schemas.openxmlformats.org/presentationml/2006/ole">
                <mc:AlternateContent xmlns:mc="http://schemas.openxmlformats.org/markup-compatibility/2006">
                  <mc:Choice xmlns:v="urn:schemas-microsoft-com:vml" Requires="v">
                    <p:oleObj spid="_x0000_s14408" name="Equation" r:id="rId7" imgW="177480" imgH="203040" progId="Equation.DSMT4">
                      <p:embed/>
                    </p:oleObj>
                  </mc:Choice>
                  <mc:Fallback>
                    <p:oleObj name="Equation" r:id="rId7" imgW="177480" imgH="203040" progId="Equation.DSMT4">
                      <p:embed/>
                      <p:pic>
                        <p:nvPicPr>
                          <p:cNvPr id="0" name=""/>
                          <p:cNvPicPr/>
                          <p:nvPr/>
                        </p:nvPicPr>
                        <p:blipFill>
                          <a:blip r:embed="rId8"/>
                          <a:stretch>
                            <a:fillRect/>
                          </a:stretch>
                        </p:blipFill>
                        <p:spPr>
                          <a:xfrm>
                            <a:off x="9234361" y="5351999"/>
                            <a:ext cx="314984" cy="359982"/>
                          </a:xfrm>
                          <a:prstGeom prst="rect">
                            <a:avLst/>
                          </a:prstGeom>
                        </p:spPr>
                      </p:pic>
                    </p:oleObj>
                  </mc:Fallback>
                </mc:AlternateContent>
              </a:graphicData>
            </a:graphic>
          </p:graphicFrame>
        </p:grpSp>
        <p:sp>
          <p:nvSpPr>
            <p:cNvPr id="26" name="TextBox 25"/>
            <p:cNvSpPr txBox="1"/>
            <p:nvPr/>
          </p:nvSpPr>
          <p:spPr>
            <a:xfrm>
              <a:off x="10439431" y="5054918"/>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1.51</a:t>
              </a:r>
              <a:endParaRPr lang="en-US" sz="1600" b="1">
                <a:solidFill>
                  <a:srgbClr val="C00000"/>
                </a:solidFill>
                <a:latin typeface="Arial" pitchFamily="34" charset="0"/>
                <a:cs typeface="Arial" pitchFamily="34" charset="0"/>
              </a:endParaRPr>
            </a:p>
          </p:txBody>
        </p:sp>
      </p:grpSp>
      <p:pic>
        <p:nvPicPr>
          <p:cNvPr id="17" name="Picture 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1812" y="220625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425449" y="2667000"/>
            <a:ext cx="7696200" cy="461665"/>
          </a:xfrm>
          <a:prstGeom prst="rect">
            <a:avLst/>
          </a:prstGeom>
          <a:noFill/>
        </p:spPr>
        <p:txBody>
          <a:bodyPr wrap="square" rtlCol="0">
            <a:spAutoFit/>
          </a:bodyPr>
          <a:lstStyle/>
          <a:p>
            <a:pPr algn="just"/>
            <a:r>
              <a:rPr lang="en-US" b="1" smtClean="0">
                <a:latin typeface="Arial" pitchFamily="34" charset="0"/>
                <a:cs typeface="Arial" pitchFamily="34" charset="0"/>
              </a:rPr>
              <a:t>Phép đối xứng qua trục d biến Hình b thành Hình a </a:t>
            </a:r>
            <a:endParaRPr lang="vi-VN" b="1">
              <a:latin typeface="Arial" pitchFamily="34" charset="0"/>
              <a:cs typeface="Arial" pitchFamily="34" charset="0"/>
            </a:endParaRPr>
          </a:p>
        </p:txBody>
      </p:sp>
      <p:grpSp>
        <p:nvGrpSpPr>
          <p:cNvPr id="2" name="Group 1"/>
          <p:cNvGrpSpPr/>
          <p:nvPr/>
        </p:nvGrpSpPr>
        <p:grpSpPr>
          <a:xfrm>
            <a:off x="150376" y="647700"/>
            <a:ext cx="11735236" cy="1523605"/>
            <a:chOff x="150376" y="733406"/>
            <a:chExt cx="11735236" cy="1523605"/>
          </a:xfrm>
        </p:grpSpPr>
        <p:sp>
          <p:nvSpPr>
            <p:cNvPr id="8" name="Rounded Rectangle 7"/>
            <p:cNvSpPr/>
            <p:nvPr/>
          </p:nvSpPr>
          <p:spPr>
            <a:xfrm>
              <a:off x="1742930" y="764984"/>
              <a:ext cx="10142682" cy="141580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903412" y="875380"/>
              <a:ext cx="9829800" cy="1277251"/>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Trong Hình 1.51, Hình c có kích thước gấp đôi các Hình a, b</a:t>
              </a:r>
              <a:br>
                <a:rPr lang="en-US" sz="2500" b="1" smtClean="0">
                  <a:latin typeface="Arial" pitchFamily="34" charset="0"/>
                  <a:cs typeface="Arial" pitchFamily="34" charset="0"/>
                </a:rPr>
              </a:br>
              <a:r>
                <a:rPr lang="en-US" sz="2500" b="1" smtClean="0">
                  <a:latin typeface="Arial" pitchFamily="34" charset="0"/>
                  <a:cs typeface="Arial" pitchFamily="34" charset="0"/>
                </a:rPr>
                <a:t>Bằng quan sát, hãy chỉ ra phép đồng dạng biến Hình b thành Hình c</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10"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11">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TextBox 26"/>
          <p:cNvSpPr txBox="1"/>
          <p:nvPr/>
        </p:nvSpPr>
        <p:spPr>
          <a:xfrm>
            <a:off x="425449" y="3295739"/>
            <a:ext cx="7696200" cy="461665"/>
          </a:xfrm>
          <a:prstGeom prst="rect">
            <a:avLst/>
          </a:prstGeom>
          <a:noFill/>
        </p:spPr>
        <p:txBody>
          <a:bodyPr wrap="square" rtlCol="0">
            <a:spAutoFit/>
          </a:bodyPr>
          <a:lstStyle/>
          <a:p>
            <a:pPr algn="just"/>
            <a:r>
              <a:rPr lang="en-US" b="1" smtClean="0">
                <a:latin typeface="Arial" pitchFamily="34" charset="0"/>
                <a:cs typeface="Arial" pitchFamily="34" charset="0"/>
              </a:rPr>
              <a:t>Phép vị tự tâm O , tỉ số -2 biến Hình a thành Hình c</a:t>
            </a:r>
            <a:endParaRPr lang="vi-VN"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8" name="TextBox 27"/>
              <p:cNvSpPr txBox="1"/>
              <p:nvPr/>
            </p:nvSpPr>
            <p:spPr>
              <a:xfrm>
                <a:off x="423861" y="3886200"/>
                <a:ext cx="5975351" cy="1605248"/>
              </a:xfrm>
              <a:prstGeom prst="rect">
                <a:avLst/>
              </a:prstGeom>
              <a:noFill/>
            </p:spPr>
            <p:txBody>
              <a:bodyPr wrap="square" rtlCol="0">
                <a:spAutoFit/>
              </a:bodyPr>
              <a:lstStyle/>
              <a:p>
                <a:pPr algn="just"/>
                <a:r>
                  <a:rPr lang="en-US" b="1" smtClean="0">
                    <a:latin typeface="Arial" pitchFamily="34" charset="0"/>
                    <a:cs typeface="Arial" pitchFamily="34" charset="0"/>
                  </a:rPr>
                  <a:t>Như vậy, phép đồng dạng có được bằng cách thực hiện liên tiếp phép đối xứng trục d và phép vị tự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𝑽</m:t>
                        </m:r>
                      </m:e>
                      <m:sub>
                        <m:r>
                          <a:rPr lang="en-US" b="1" i="1" smtClean="0">
                            <a:latin typeface="Cambria Math"/>
                            <a:cs typeface="Arial" pitchFamily="34" charset="0"/>
                          </a:rPr>
                          <m:t>(</m:t>
                        </m:r>
                        <m:r>
                          <a:rPr lang="en-US" b="1" i="1" smtClean="0">
                            <a:latin typeface="Cambria Math"/>
                            <a:cs typeface="Arial" pitchFamily="34" charset="0"/>
                          </a:rPr>
                          <m:t>𝑶</m:t>
                        </m:r>
                        <m:r>
                          <a:rPr lang="en-US" b="1" i="1" smtClean="0">
                            <a:latin typeface="Cambria Math"/>
                            <a:cs typeface="Arial" pitchFamily="34" charset="0"/>
                          </a:rPr>
                          <m:t>;−</m:t>
                        </m:r>
                        <m:r>
                          <a:rPr lang="en-US" b="1" i="1" smtClean="0">
                            <a:latin typeface="Cambria Math"/>
                            <a:cs typeface="Arial" pitchFamily="34" charset="0"/>
                          </a:rPr>
                          <m:t>𝟐</m:t>
                        </m:r>
                        <m:r>
                          <a:rPr lang="en-US" b="1" i="1" smtClean="0">
                            <a:latin typeface="Cambria Math"/>
                            <a:cs typeface="Arial" pitchFamily="34" charset="0"/>
                          </a:rPr>
                          <m:t>)</m:t>
                        </m:r>
                      </m:sub>
                    </m:sSub>
                  </m:oMath>
                </a14:m>
                <a:r>
                  <a:rPr lang="en-US" b="1" smtClean="0">
                    <a:latin typeface="Arial" pitchFamily="34" charset="0"/>
                    <a:cs typeface="Arial" pitchFamily="34" charset="0"/>
                  </a:rPr>
                  <a:t> biến Hình b thành Hình c</a:t>
                </a:r>
                <a:endParaRPr lang="vi-VN" b="1">
                  <a:latin typeface="Arial" pitchFamily="34" charset="0"/>
                  <a:cs typeface="Arial"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23861" y="3886200"/>
                <a:ext cx="5975351" cy="1605248"/>
              </a:xfrm>
              <a:prstGeom prst="rect">
                <a:avLst/>
              </a:prstGeom>
              <a:blipFill rotWithShape="1">
                <a:blip r:embed="rId12"/>
                <a:stretch>
                  <a:fillRect l="-1633" t="-2662" r="-1531" b="-7605"/>
                </a:stretch>
              </a:blipFill>
            </p:spPr>
            <p:txBody>
              <a:bodyPr/>
              <a:lstStyle/>
              <a:p>
                <a:r>
                  <a:rPr lang="en-US">
                    <a:noFill/>
                  </a:rPr>
                  <a:t> </a:t>
                </a:r>
              </a:p>
            </p:txBody>
          </p:sp>
        </mc:Fallback>
      </mc:AlternateContent>
      <p:sp>
        <p:nvSpPr>
          <p:cNvPr id="29" name="TextBox 28"/>
          <p:cNvSpPr txBox="1"/>
          <p:nvPr/>
        </p:nvSpPr>
        <p:spPr>
          <a:xfrm>
            <a:off x="212503" y="5798403"/>
            <a:ext cx="11673109" cy="830997"/>
          </a:xfrm>
          <a:prstGeom prst="rect">
            <a:avLst/>
          </a:prstGeom>
          <a:solidFill>
            <a:schemeClr val="accent2">
              <a:lumMod val="20000"/>
              <a:lumOff val="80000"/>
            </a:schemeClr>
          </a:solidFill>
        </p:spPr>
        <p:txBody>
          <a:bodyPr wrap="square" rtlCol="0">
            <a:spAutoFit/>
          </a:bodyPr>
          <a:lstStyle/>
          <a:p>
            <a:pPr marL="342900" indent="-342900" algn="just">
              <a:buFont typeface="Wingdings" pitchFamily="2" charset="2"/>
              <a:buChar char="§"/>
            </a:pPr>
            <a:r>
              <a:rPr lang="en-US" b="1" smtClean="0">
                <a:solidFill>
                  <a:srgbClr val="C00000"/>
                </a:solidFill>
                <a:latin typeface="Arial" pitchFamily="34" charset="0"/>
                <a:cs typeface="Arial" pitchFamily="34" charset="0"/>
              </a:rPr>
              <a:t>Chú ý</a:t>
            </a:r>
            <a:r>
              <a:rPr lang="en-US" b="1" smtClean="0">
                <a:latin typeface="Arial" pitchFamily="34" charset="0"/>
                <a:cs typeface="Arial" pitchFamily="34" charset="0"/>
              </a:rPr>
              <a:t> : với 2 hình </a:t>
            </a:r>
            <a:r>
              <a:rPr lang="en-US" b="1" smtClean="0">
                <a:latin typeface=".VnAristote" pitchFamily="34" charset="0"/>
                <a:cs typeface="Arial" pitchFamily="34" charset="0"/>
              </a:rPr>
              <a:t>H</a:t>
            </a:r>
            <a:r>
              <a:rPr lang="en-US" b="1" smtClean="0">
                <a:latin typeface="Arial" pitchFamily="34" charset="0"/>
                <a:cs typeface="Arial" pitchFamily="34" charset="0"/>
              </a:rPr>
              <a:t> và </a:t>
            </a:r>
            <a:r>
              <a:rPr lang="en-US" b="1">
                <a:latin typeface=".VnAristote" pitchFamily="34" charset="0"/>
                <a:cs typeface="Arial" pitchFamily="34" charset="0"/>
              </a:rPr>
              <a:t>H</a:t>
            </a:r>
            <a:r>
              <a:rPr lang="en-US" b="1" smtClean="0">
                <a:latin typeface="Arial" pitchFamily="34" charset="0"/>
                <a:cs typeface="Arial" pitchFamily="34" charset="0"/>
              </a:rPr>
              <a:t>’, nếu có phép đồng dạng biến </a:t>
            </a:r>
            <a:r>
              <a:rPr lang="en-US" b="1">
                <a:latin typeface=".VnAristote" pitchFamily="34" charset="0"/>
                <a:cs typeface="Arial" pitchFamily="34" charset="0"/>
              </a:rPr>
              <a:t>H</a:t>
            </a:r>
            <a:r>
              <a:rPr lang="en-US" b="1" smtClean="0">
                <a:latin typeface="Arial" pitchFamily="34" charset="0"/>
                <a:cs typeface="Arial" pitchFamily="34" charset="0"/>
              </a:rPr>
              <a:t> thành </a:t>
            </a:r>
            <a:r>
              <a:rPr lang="en-US" b="1">
                <a:latin typeface=".VnAristote" pitchFamily="34" charset="0"/>
                <a:cs typeface="Arial" pitchFamily="34" charset="0"/>
              </a:rPr>
              <a:t>H</a:t>
            </a:r>
            <a:r>
              <a:rPr lang="en-US" b="1" smtClean="0">
                <a:latin typeface="Arial" pitchFamily="34" charset="0"/>
                <a:cs typeface="Arial" pitchFamily="34" charset="0"/>
              </a:rPr>
              <a:t>’ thì cũng có phép đồng dạng biến </a:t>
            </a:r>
            <a:r>
              <a:rPr lang="en-US" b="1">
                <a:latin typeface=".VnAristote" pitchFamily="34" charset="0"/>
                <a:cs typeface="Arial" pitchFamily="34" charset="0"/>
              </a:rPr>
              <a:t>H</a:t>
            </a:r>
            <a:r>
              <a:rPr lang="en-US" b="1" smtClean="0">
                <a:latin typeface="Arial" pitchFamily="34" charset="0"/>
                <a:cs typeface="Arial" pitchFamily="34" charset="0"/>
              </a:rPr>
              <a:t>’ thành </a:t>
            </a:r>
            <a:r>
              <a:rPr lang="en-US" b="1">
                <a:latin typeface=".VnAristote" pitchFamily="34" charset="0"/>
                <a:cs typeface="Arial" pitchFamily="34" charset="0"/>
              </a:rPr>
              <a:t>H</a:t>
            </a:r>
            <a:r>
              <a:rPr lang="en-US" b="1" smtClean="0">
                <a:latin typeface="Arial" pitchFamily="34" charset="0"/>
                <a:cs typeface="Arial" pitchFamily="34" charset="0"/>
              </a:rPr>
              <a:t> và ta nói </a:t>
            </a:r>
            <a:r>
              <a:rPr lang="en-US" b="1">
                <a:latin typeface=".VnAristote" pitchFamily="34" charset="0"/>
                <a:cs typeface="Arial" pitchFamily="34" charset="0"/>
              </a:rPr>
              <a:t>H</a:t>
            </a:r>
            <a:r>
              <a:rPr lang="en-US" b="1" smtClean="0">
                <a:latin typeface="Arial" pitchFamily="34" charset="0"/>
                <a:cs typeface="Arial" pitchFamily="34" charset="0"/>
              </a:rPr>
              <a:t> và </a:t>
            </a:r>
            <a:r>
              <a:rPr lang="en-US" b="1">
                <a:latin typeface=".VnAristote" pitchFamily="34" charset="0"/>
                <a:cs typeface="Arial" pitchFamily="34" charset="0"/>
              </a:rPr>
              <a:t>H</a:t>
            </a:r>
            <a:r>
              <a:rPr lang="en-US" b="1" smtClean="0">
                <a:latin typeface="Arial" pitchFamily="34" charset="0"/>
                <a:cs typeface="Arial" pitchFamily="34" charset="0"/>
              </a:rPr>
              <a:t>’ đồng dạng với nhau</a:t>
            </a:r>
            <a:endParaRPr lang="vi-VN" b="1">
              <a:latin typeface="Arial" pitchFamily="34" charset="0"/>
              <a:cs typeface="Arial" pitchFamily="34" charset="0"/>
            </a:endParaRPr>
          </a:p>
        </p:txBody>
      </p:sp>
      <p:sp>
        <p:nvSpPr>
          <p:cNvPr id="30" name="AutoShape 4"/>
          <p:cNvSpPr>
            <a:spLocks noChangeArrowheads="1"/>
          </p:cNvSpPr>
          <p:nvPr/>
        </p:nvSpPr>
        <p:spPr bwMode="gray">
          <a:xfrm>
            <a:off x="455612" y="95249"/>
            <a:ext cx="2667000"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800" b="1" smtClean="0">
                <a:solidFill>
                  <a:schemeClr val="bg1"/>
                </a:solidFill>
                <a:latin typeface="Arial" pitchFamily="34" charset="0"/>
                <a:cs typeface="Arial" pitchFamily="34" charset="0"/>
              </a:rPr>
              <a:t>PHÉP  </a:t>
            </a:r>
            <a:r>
              <a:rPr lang="en-US" sz="1800" b="1" smtClean="0">
                <a:solidFill>
                  <a:schemeClr val="bg1"/>
                </a:solidFill>
                <a:latin typeface="Arial" pitchFamily="34" charset="0"/>
                <a:cs typeface="Arial" pitchFamily="34" charset="0"/>
              </a:rPr>
              <a:t>ĐỒNG DẠNG</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6372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8"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7449" y="257167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50812" y="685799"/>
            <a:ext cx="11582401" cy="1771711"/>
            <a:chOff x="150812" y="750769"/>
            <a:chExt cx="11582401" cy="1771711"/>
          </a:xfrm>
        </p:grpSpPr>
        <p:sp>
          <p:nvSpPr>
            <p:cNvPr id="8" name="Rounded Rectangle 7"/>
            <p:cNvSpPr/>
            <p:nvPr/>
          </p:nvSpPr>
          <p:spPr>
            <a:xfrm>
              <a:off x="1979613" y="750769"/>
              <a:ext cx="9753600" cy="1771711"/>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32013" y="798953"/>
              <a:ext cx="9601200" cy="172352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d và 2 điểm phân biệt A, B . Điểm M thay đổi trên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d. Gọi N là điểm đối xứng của M qua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AB và P là trung điểm của đoạn thẳng BN. Chứng minh rằng P thuộc một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cố định</a:t>
              </a:r>
              <a:endParaRPr lang="vi-VN" sz="2600" b="1">
                <a:latin typeface="Arial" pitchFamily="34" charset="0"/>
                <a:cs typeface="Arial" pitchFamily="34" charset="0"/>
              </a:endParaRP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Box 11"/>
          <p:cNvSpPr txBox="1"/>
          <p:nvPr/>
        </p:nvSpPr>
        <p:spPr>
          <a:xfrm>
            <a:off x="431440" y="3033478"/>
            <a:ext cx="7983287" cy="769441"/>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Vì N là điểm đối xứng của M qua đường thẳng AB nên ta có phép đối xứng trục AB biến điểm M thành điểm N</a:t>
            </a:r>
            <a:r>
              <a:rPr lang="en-US" sz="2200" b="1" smtClean="0">
                <a:latin typeface="Arial" pitchFamily="34" charset="0"/>
                <a:cs typeface="Arial" pitchFamily="34" charset="0"/>
              </a:rPr>
              <a:t> </a:t>
            </a:r>
            <a:endParaRPr lang="vi-VN" sz="2200" b="1">
              <a:latin typeface="Arial" pitchFamily="34" charset="0"/>
              <a:cs typeface="Arial" pitchFamily="34" charset="0"/>
            </a:endParaRPr>
          </a:p>
        </p:txBody>
      </p:sp>
      <p:pic>
        <p:nvPicPr>
          <p:cNvPr id="1843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61412" y="2438400"/>
            <a:ext cx="306705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3" name="TextBox 12"/>
              <p:cNvSpPr txBox="1"/>
              <p:nvPr/>
            </p:nvSpPr>
            <p:spPr>
              <a:xfrm>
                <a:off x="699478" y="3871678"/>
                <a:ext cx="7696200" cy="1081322"/>
              </a:xfrm>
              <a:prstGeom prst="rect">
                <a:avLst/>
              </a:prstGeom>
              <a:noFill/>
            </p:spPr>
            <p:txBody>
              <a:bodyPr wrap="square" rtlCol="0">
                <a:spAutoFit/>
              </a:bodyPr>
              <a:lstStyle/>
              <a:p>
                <a:pPr algn="just"/>
                <a:r>
                  <a:rPr lang="vi-VN" sz="2200" b="1" smtClean="0">
                    <a:latin typeface="Arial" pitchFamily="34" charset="0"/>
                    <a:cs typeface="Arial" pitchFamily="34" charset="0"/>
                  </a:rPr>
                  <a:t>Ta có P là trung điểm của </a:t>
                </a:r>
                <a:r>
                  <a:rPr lang="vi-VN" sz="2200" b="1">
                    <a:latin typeface="Arial" pitchFamily="34" charset="0"/>
                    <a:cs typeface="Arial" pitchFamily="34" charset="0"/>
                  </a:rPr>
                  <a:t>BN </a:t>
                </a:r>
                <a:r>
                  <a:rPr lang="vi-VN" sz="2200" b="1" smtClean="0">
                    <a:latin typeface="Arial" pitchFamily="34" charset="0"/>
                    <a:cs typeface="Arial" pitchFamily="34" charset="0"/>
                  </a:rPr>
                  <a:t>nên</a:t>
                </a:r>
                <a:r>
                  <a:rPr lang="en-US" sz="2200" b="1" smtClean="0">
                    <a:latin typeface="Arial" pitchFamily="34" charset="0"/>
                    <a:cs typeface="Arial" pitchFamily="34" charset="0"/>
                  </a:rPr>
                  <a:t> </a:t>
                </a:r>
                <a14:m>
                  <m:oMath xmlns:m="http://schemas.openxmlformats.org/officeDocument/2006/math">
                    <m:acc>
                      <m:accPr>
                        <m:chr m:val="⃗"/>
                        <m:ctrlPr>
                          <a:rPr lang="en-US" sz="2200" b="1" i="1" smtClean="0">
                            <a:latin typeface="Cambria Math"/>
                            <a:cs typeface="Arial" pitchFamily="34" charset="0"/>
                          </a:rPr>
                        </m:ctrlPr>
                      </m:accPr>
                      <m:e>
                        <m:r>
                          <a:rPr lang="en-US" sz="2200" b="1" i="1" smtClean="0">
                            <a:latin typeface="Cambria Math"/>
                            <a:cs typeface="Arial" pitchFamily="34" charset="0"/>
                          </a:rPr>
                          <m:t>𝑩𝑷</m:t>
                        </m:r>
                      </m:e>
                    </m:acc>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𝟐</m:t>
                        </m:r>
                      </m:den>
                    </m:f>
                    <m:acc>
                      <m:accPr>
                        <m:chr m:val="⃗"/>
                        <m:ctrlPr>
                          <a:rPr lang="en-US" sz="2200" b="1" i="1" smtClean="0">
                            <a:latin typeface="Cambria Math"/>
                            <a:cs typeface="Arial" pitchFamily="34" charset="0"/>
                          </a:rPr>
                        </m:ctrlPr>
                      </m:accPr>
                      <m:e>
                        <m:r>
                          <a:rPr lang="en-US" sz="2200" b="1" i="1" smtClean="0">
                            <a:latin typeface="Cambria Math"/>
                            <a:cs typeface="Arial" pitchFamily="34" charset="0"/>
                          </a:rPr>
                          <m:t>𝑩𝑵</m:t>
                        </m:r>
                      </m:e>
                    </m:acc>
                  </m:oMath>
                </a14:m>
                <a:r>
                  <a:rPr lang="en-US" sz="2200" b="1" smtClean="0">
                    <a:latin typeface="Arial" pitchFamily="34" charset="0"/>
                    <a:cs typeface="Arial" pitchFamily="34" charset="0"/>
                  </a:rPr>
                  <a:t> </a:t>
                </a:r>
                <a:r>
                  <a:rPr lang="vi-VN" sz="2200" b="1">
                    <a:latin typeface="Arial" pitchFamily="34" charset="0"/>
                    <a:cs typeface="Arial" pitchFamily="34" charset="0"/>
                  </a:rPr>
                  <a:t>do đó ta có phép </a:t>
                </a:r>
                <a:r>
                  <a:rPr lang="vi-VN" sz="2200" b="1">
                    <a:latin typeface="Arial" pitchFamily="34" charset="0"/>
                    <a:cs typeface="Arial" pitchFamily="34" charset="0"/>
                  </a:rPr>
                  <a:t>vị </a:t>
                </a:r>
                <a:r>
                  <a:rPr lang="vi-VN" sz="2200" b="1" smtClean="0">
                    <a:latin typeface="Arial" pitchFamily="34" charset="0"/>
                    <a:cs typeface="Arial" pitchFamily="34" charset="0"/>
                  </a:rPr>
                  <a:t>tự</a:t>
                </a:r>
                <a:r>
                  <a:rPr lang="en-US" sz="2200" b="1" smtClean="0">
                    <a:latin typeface="Arial" pitchFamily="34" charset="0"/>
                    <a:cs typeface="Arial" pitchFamily="34" charset="0"/>
                  </a:rPr>
                  <a:t> </a:t>
                </a:r>
                <a14:m>
                  <m:oMath xmlns:m="http://schemas.openxmlformats.org/officeDocument/2006/math">
                    <m:sSub>
                      <m:sSubPr>
                        <m:ctrlPr>
                          <a:rPr lang="en-US" sz="2200" b="1" i="1" smtClean="0">
                            <a:latin typeface="Cambria Math"/>
                            <a:cs typeface="Arial" pitchFamily="34" charset="0"/>
                          </a:rPr>
                        </m:ctrlPr>
                      </m:sSubPr>
                      <m:e>
                        <m:r>
                          <a:rPr lang="en-US" sz="2200" b="1" i="1" smtClean="0">
                            <a:latin typeface="Cambria Math"/>
                            <a:cs typeface="Arial" pitchFamily="34" charset="0"/>
                          </a:rPr>
                          <m:t>𝑽</m:t>
                        </m:r>
                      </m:e>
                      <m:sub>
                        <m:r>
                          <a:rPr lang="en-US" sz="2200" b="1" i="1" smtClean="0">
                            <a:latin typeface="Cambria Math"/>
                            <a:cs typeface="Arial" pitchFamily="34" charset="0"/>
                          </a:rPr>
                          <m:t>(</m:t>
                        </m:r>
                        <m:r>
                          <a:rPr lang="en-US" sz="2200" b="1" i="1" smtClean="0">
                            <a:latin typeface="Cambria Math"/>
                            <a:cs typeface="Arial" pitchFamily="34" charset="0"/>
                          </a:rPr>
                          <m:t>𝑩</m:t>
                        </m:r>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𝟐</m:t>
                            </m:r>
                          </m:den>
                        </m:f>
                        <m:r>
                          <a:rPr lang="en-US" sz="2200" b="1" i="1" smtClean="0">
                            <a:latin typeface="Cambria Math"/>
                            <a:cs typeface="Arial" pitchFamily="34" charset="0"/>
                          </a:rPr>
                          <m:t>)</m:t>
                        </m:r>
                      </m:sub>
                    </m:sSub>
                  </m:oMath>
                </a14:m>
                <a:r>
                  <a:rPr lang="en-US" sz="2200" b="1" smtClean="0">
                    <a:latin typeface="Arial" pitchFamily="34" charset="0"/>
                    <a:cs typeface="Arial" pitchFamily="34" charset="0"/>
                  </a:rPr>
                  <a:t> </a:t>
                </a:r>
                <a:r>
                  <a:rPr lang="vi-VN" sz="2200" b="1">
                    <a:latin typeface="Arial" pitchFamily="34" charset="0"/>
                    <a:cs typeface="Arial" pitchFamily="34" charset="0"/>
                  </a:rPr>
                  <a:t>biến điểm N thành điểm P.</a:t>
                </a:r>
                <a:endParaRPr lang="vi-VN" sz="2200" b="1">
                  <a:latin typeface="Arial" pitchFamily="34" charset="0"/>
                  <a:cs typeface="Arial"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699478" y="3871678"/>
                <a:ext cx="7696200" cy="1081322"/>
              </a:xfrm>
              <a:prstGeom prst="rect">
                <a:avLst/>
              </a:prstGeom>
              <a:blipFill rotWithShape="1">
                <a:blip r:embed="rId7"/>
                <a:stretch>
                  <a:fillRect l="-1030" r="-10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686289" y="5011165"/>
                <a:ext cx="11262335" cy="932435"/>
              </a:xfrm>
              <a:prstGeom prst="rect">
                <a:avLst/>
              </a:prstGeom>
              <a:noFill/>
            </p:spPr>
            <p:txBody>
              <a:bodyPr wrap="square" rtlCol="0">
                <a:spAutoFit/>
              </a:bodyPr>
              <a:lstStyle/>
              <a:p>
                <a:pPr algn="just"/>
                <a:r>
                  <a:rPr lang="vi-VN" sz="2200" b="1">
                    <a:latin typeface="Arial" pitchFamily="34" charset="0"/>
                    <a:cs typeface="Arial" pitchFamily="34" charset="0"/>
                  </a:rPr>
                  <a:t>Như vậy, phép đồng dạng có được bằng các thực hiện liên tiếp phép đối xứng trục AB và phép vị tự</a:t>
                </a:r>
                <a:r>
                  <a:rPr lang="en-US" sz="2200" b="1">
                    <a:cs typeface="Arial" pitchFamily="34" charset="0"/>
                  </a:rPr>
                  <a:t> </a:t>
                </a:r>
                <a14:m>
                  <m:oMath xmlns:m="http://schemas.openxmlformats.org/officeDocument/2006/math">
                    <m:sSub>
                      <m:sSubPr>
                        <m:ctrlPr>
                          <a:rPr lang="en-US" sz="2200" b="1" i="1">
                            <a:latin typeface="Cambria Math"/>
                            <a:cs typeface="Arial" pitchFamily="34" charset="0"/>
                          </a:rPr>
                        </m:ctrlPr>
                      </m:sSubPr>
                      <m:e>
                        <m:r>
                          <a:rPr lang="en-US" sz="2200" b="1" i="1">
                            <a:latin typeface="Cambria Math"/>
                            <a:cs typeface="Arial" pitchFamily="34" charset="0"/>
                          </a:rPr>
                          <m:t>𝑽</m:t>
                        </m:r>
                      </m:e>
                      <m:sub>
                        <m:r>
                          <a:rPr lang="en-US" sz="2200" b="1" i="1">
                            <a:latin typeface="Cambria Math"/>
                            <a:cs typeface="Arial" pitchFamily="34" charset="0"/>
                          </a:rPr>
                          <m:t>(</m:t>
                        </m:r>
                        <m:r>
                          <a:rPr lang="en-US" sz="2200" b="1" i="1">
                            <a:latin typeface="Cambria Math"/>
                            <a:cs typeface="Arial" pitchFamily="34" charset="0"/>
                          </a:rPr>
                          <m:t>𝑩</m:t>
                        </m:r>
                        <m:r>
                          <a:rPr lang="en-US" sz="2200" b="1" i="1">
                            <a:latin typeface="Cambria Math"/>
                            <a:cs typeface="Arial" pitchFamily="34" charset="0"/>
                          </a:rPr>
                          <m:t>,</m:t>
                        </m:r>
                        <m:f>
                          <m:fPr>
                            <m:ctrlPr>
                              <a:rPr lang="en-US" sz="2200" b="1" i="1">
                                <a:latin typeface="Cambria Math"/>
                                <a:cs typeface="Arial" pitchFamily="34" charset="0"/>
                              </a:rPr>
                            </m:ctrlPr>
                          </m:fPr>
                          <m:num>
                            <m:r>
                              <a:rPr lang="en-US" sz="2200" b="1" i="1">
                                <a:latin typeface="Cambria Math"/>
                                <a:cs typeface="Arial" pitchFamily="34" charset="0"/>
                              </a:rPr>
                              <m:t>𝟏</m:t>
                            </m:r>
                          </m:num>
                          <m:den>
                            <m:r>
                              <a:rPr lang="en-US" sz="2200" b="1" i="1">
                                <a:latin typeface="Cambria Math"/>
                                <a:cs typeface="Arial" pitchFamily="34" charset="0"/>
                              </a:rPr>
                              <m:t>𝟐</m:t>
                            </m:r>
                          </m:den>
                        </m:f>
                        <m:r>
                          <a:rPr lang="en-US" sz="2200" b="1" i="1">
                            <a:latin typeface="Cambria Math"/>
                            <a:cs typeface="Arial" pitchFamily="34" charset="0"/>
                          </a:rPr>
                          <m:t>)</m:t>
                        </m:r>
                      </m:sub>
                    </m:sSub>
                  </m:oMath>
                </a14:m>
                <a:r>
                  <a:rPr lang="en-US" sz="2200" b="1" smtClean="0">
                    <a:latin typeface="Arial" pitchFamily="34" charset="0"/>
                    <a:cs typeface="Arial" pitchFamily="34" charset="0"/>
                  </a:rPr>
                  <a:t> biến M thành P</a:t>
                </a:r>
                <a:endParaRPr lang="vi-VN" sz="2200" b="1">
                  <a:latin typeface="Arial" pitchFamily="34" charset="0"/>
                  <a:cs typeface="Arial" pitchFamily="34"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686289" y="5011165"/>
                <a:ext cx="11262335" cy="932435"/>
              </a:xfrm>
              <a:prstGeom prst="rect">
                <a:avLst/>
              </a:prstGeom>
              <a:blipFill rotWithShape="1">
                <a:blip r:embed="rId8"/>
                <a:stretch>
                  <a:fillRect l="-704" t="-3268" r="-758" b="-654"/>
                </a:stretch>
              </a:blipFill>
            </p:spPr>
            <p:txBody>
              <a:bodyPr/>
              <a:lstStyle/>
              <a:p>
                <a:r>
                  <a:rPr lang="en-US">
                    <a:noFill/>
                  </a:rPr>
                  <a:t> </a:t>
                </a:r>
              </a:p>
            </p:txBody>
          </p:sp>
        </mc:Fallback>
      </mc:AlternateContent>
      <p:sp>
        <p:nvSpPr>
          <p:cNvPr id="17" name="TextBox 16"/>
          <p:cNvSpPr txBox="1"/>
          <p:nvPr/>
        </p:nvSpPr>
        <p:spPr>
          <a:xfrm>
            <a:off x="686289" y="5874930"/>
            <a:ext cx="11262335" cy="769441"/>
          </a:xfrm>
          <a:prstGeom prst="rect">
            <a:avLst/>
          </a:prstGeom>
          <a:noFill/>
        </p:spPr>
        <p:txBody>
          <a:bodyPr wrap="square" rtlCol="0">
            <a:spAutoFit/>
          </a:bodyPr>
          <a:lstStyle/>
          <a:p>
            <a:pPr algn="just"/>
            <a:r>
              <a:rPr lang="vi-VN" sz="2200" b="1">
                <a:latin typeface="Arial" pitchFamily="34" charset="0"/>
                <a:cs typeface="Arial" pitchFamily="34" charset="0"/>
              </a:rPr>
              <a:t>Mặt khác M thuộc đường thẳng d cố định, A và B cố định, do đó P thuộc đường thẳng d' cố định là ảnh của đường thẳng d qua phép đồng </a:t>
            </a:r>
            <a:r>
              <a:rPr lang="vi-VN" sz="2200" b="1">
                <a:latin typeface="Arial" pitchFamily="34" charset="0"/>
                <a:cs typeface="Arial" pitchFamily="34" charset="0"/>
              </a:rPr>
              <a:t>dạng </a:t>
            </a:r>
            <a:r>
              <a:rPr lang="en-US" sz="2200" b="1" smtClean="0">
                <a:latin typeface="Arial" pitchFamily="34" charset="0"/>
                <a:cs typeface="Arial" pitchFamily="34" charset="0"/>
              </a:rPr>
              <a:t>trên</a:t>
            </a:r>
            <a:endParaRPr lang="vi-VN" sz="2200" b="1">
              <a:latin typeface="Arial" pitchFamily="34" charset="0"/>
              <a:cs typeface="Arial" pitchFamily="34" charset="0"/>
            </a:endParaRPr>
          </a:p>
        </p:txBody>
      </p:sp>
      <p:sp>
        <p:nvSpPr>
          <p:cNvPr id="18" name="AutoShape 4"/>
          <p:cNvSpPr>
            <a:spLocks noChangeArrowheads="1"/>
          </p:cNvSpPr>
          <p:nvPr/>
        </p:nvSpPr>
        <p:spPr bwMode="gray">
          <a:xfrm>
            <a:off x="455612" y="95249"/>
            <a:ext cx="2667000"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800" b="1" smtClean="0">
                <a:solidFill>
                  <a:schemeClr val="bg1"/>
                </a:solidFill>
                <a:latin typeface="Arial" pitchFamily="34" charset="0"/>
                <a:cs typeface="Arial" pitchFamily="34" charset="0"/>
              </a:rPr>
              <a:t>PHÉP  </a:t>
            </a:r>
            <a:r>
              <a:rPr lang="en-US" sz="1800" b="1" smtClean="0">
                <a:solidFill>
                  <a:schemeClr val="bg1"/>
                </a:solidFill>
                <a:latin typeface="Arial" pitchFamily="34" charset="0"/>
                <a:cs typeface="Arial" pitchFamily="34" charset="0"/>
              </a:rPr>
              <a:t>ĐỒNG DẠNG</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678997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434"/>
                                        </p:tgtEl>
                                        <p:attrNameLst>
                                          <p:attrName>style.visibility</p:attrName>
                                        </p:attrNameLst>
                                      </p:cBhvr>
                                      <p:to>
                                        <p:strVal val="visible"/>
                                      </p:to>
                                    </p:set>
                                    <p:animEffect transition="in" filter="wipe(left)">
                                      <p:cBhvr>
                                        <p:cTn id="11" dur="500"/>
                                        <p:tgtEl>
                                          <p:spTgt spid="1843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012" y="240015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50812" y="635317"/>
            <a:ext cx="11782531" cy="1603902"/>
            <a:chOff x="150812" y="635317"/>
            <a:chExt cx="11782531" cy="1603902"/>
          </a:xfrm>
        </p:grpSpPr>
        <p:sp>
          <p:nvSpPr>
            <p:cNvPr id="15" name="Rectangle 14"/>
            <p:cNvSpPr/>
            <p:nvPr/>
          </p:nvSpPr>
          <p:spPr>
            <a:xfrm>
              <a:off x="150812" y="63531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2132011" y="736818"/>
              <a:ext cx="9801331" cy="1502401"/>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TextBox 15"/>
            <p:cNvSpPr txBox="1"/>
            <p:nvPr/>
          </p:nvSpPr>
          <p:spPr>
            <a:xfrm>
              <a:off x="2284411" y="771964"/>
              <a:ext cx="9372601" cy="1249294"/>
            </a:xfrm>
            <a:prstGeom prst="rect">
              <a:avLst/>
            </a:prstGeom>
            <a:noFill/>
          </p:spPr>
          <p:txBody>
            <a:bodyPr wrap="square" lIns="121899" tIns="60949" rIns="121899" bIns="60949" rtlCol="0">
              <a:spAutoFit/>
            </a:bodyPr>
            <a:lstStyle/>
            <a:p>
              <a:pPr>
                <a:lnSpc>
                  <a:spcPct val="150000"/>
                </a:lnSpc>
              </a:pPr>
              <a:r>
                <a:rPr lang="en-US" sz="2600" b="1" smtClean="0">
                  <a:latin typeface="Arial" pitchFamily="34" charset="0"/>
                  <a:cs typeface="Arial" pitchFamily="34" charset="0"/>
                </a:rPr>
                <a:t>Trong hai hình Dinh Thống Nhất ở Hình 1.50 </a:t>
              </a:r>
              <a:br>
                <a:rPr lang="en-US" sz="2600" b="1" smtClean="0">
                  <a:latin typeface="Arial" pitchFamily="34" charset="0"/>
                  <a:cs typeface="Arial" pitchFamily="34" charset="0"/>
                </a:rPr>
              </a:br>
              <a:r>
                <a:rPr lang="en-US" sz="2600" b="1" smtClean="0">
                  <a:latin typeface="Arial" pitchFamily="34" charset="0"/>
                  <a:cs typeface="Arial" pitchFamily="34" charset="0"/>
                </a:rPr>
                <a:t>Hãy chỉ ra phép đồng dạng biến hình nhỏ thành hình lớn</a:t>
              </a:r>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812" y="670143"/>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357" y="1101334"/>
              <a:ext cx="1369451" cy="6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1429" y="2590800"/>
            <a:ext cx="510222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1" name="TextBox 10"/>
              <p:cNvSpPr txBox="1"/>
              <p:nvPr/>
            </p:nvSpPr>
            <p:spPr>
              <a:xfrm>
                <a:off x="329226" y="2895600"/>
                <a:ext cx="6043972" cy="1877373"/>
              </a:xfrm>
              <a:prstGeom prst="rect">
                <a:avLst/>
              </a:prstGeom>
              <a:noFill/>
            </p:spPr>
            <p:txBody>
              <a:bodyPr wrap="square" rtlCol="0">
                <a:spAutoFit/>
              </a:bodyPr>
              <a:lstStyle/>
              <a:p>
                <a:pPr marL="342900" indent="-342900" algn="just">
                  <a:buFont typeface="Wingdings" pitchFamily="2" charset="2"/>
                  <a:buChar char="v"/>
                </a:pPr>
                <a:r>
                  <a:rPr lang="vi-VN" sz="2200" b="1" smtClean="0">
                    <a:latin typeface="Arial" pitchFamily="34" charset="0"/>
                    <a:cs typeface="Arial" pitchFamily="34" charset="0"/>
                  </a:rPr>
                  <a:t>Phép đồng dạng có được bằng cách thực hiện liên tiếp phép quay </a:t>
                </a:r>
                <a14:m>
                  <m:oMath xmlns:m="http://schemas.openxmlformats.org/officeDocument/2006/math">
                    <m:sSub>
                      <m:sSubPr>
                        <m:ctrlPr>
                          <a:rPr lang="vi-VN" sz="2200" b="1" i="1" smtClean="0">
                            <a:latin typeface="Cambria Math"/>
                            <a:cs typeface="Arial" pitchFamily="34" charset="0"/>
                          </a:rPr>
                        </m:ctrlPr>
                      </m:sSubPr>
                      <m:e>
                        <m:r>
                          <a:rPr lang="en-US" sz="2200" b="1" i="1" smtClean="0">
                            <a:latin typeface="Cambria Math"/>
                            <a:cs typeface="Arial" pitchFamily="34" charset="0"/>
                          </a:rPr>
                          <m:t>𝑸</m:t>
                        </m:r>
                      </m:e>
                      <m:sub>
                        <m:r>
                          <a:rPr lang="en-US" sz="2200" b="1" i="1" smtClean="0">
                            <a:latin typeface="Cambria Math"/>
                            <a:cs typeface="Arial" pitchFamily="34" charset="0"/>
                          </a:rPr>
                          <m:t>(</m:t>
                        </m:r>
                        <m:r>
                          <a:rPr lang="en-US" sz="2200" b="1" i="1" smtClean="0">
                            <a:latin typeface="Cambria Math"/>
                            <a:cs typeface="Arial" pitchFamily="34" charset="0"/>
                          </a:rPr>
                          <m:t>𝑶</m:t>
                        </m:r>
                        <m:r>
                          <a:rPr lang="en-US" sz="2200" b="1" i="1" smtClean="0">
                            <a:latin typeface="Cambria Math"/>
                            <a:cs typeface="Arial" pitchFamily="34" charset="0"/>
                          </a:rPr>
                          <m:t>,</m:t>
                        </m:r>
                        <m:sSup>
                          <m:sSupPr>
                            <m:ctrlPr>
                              <a:rPr lang="en-US" sz="2200" b="1" i="1" smtClean="0">
                                <a:latin typeface="Cambria Math"/>
                                <a:cs typeface="Arial" pitchFamily="34" charset="0"/>
                              </a:rPr>
                            </m:ctrlPr>
                          </m:sSupPr>
                          <m:e>
                            <m:r>
                              <a:rPr lang="en-US" sz="2200" b="1" i="1" smtClean="0">
                                <a:latin typeface="Cambria Math"/>
                                <a:cs typeface="Arial" pitchFamily="34" charset="0"/>
                              </a:rPr>
                              <m:t>𝟗𝟎</m:t>
                            </m:r>
                          </m:e>
                          <m:sup>
                            <m:r>
                              <a:rPr lang="en-US" sz="2200" b="1" i="1" smtClean="0">
                                <a:latin typeface="Cambria Math"/>
                                <a:cs typeface="Arial" pitchFamily="34" charset="0"/>
                              </a:rPr>
                              <m:t>𝟎</m:t>
                            </m:r>
                          </m:sup>
                        </m:sSup>
                        <m:r>
                          <a:rPr lang="en-US" sz="2200" b="1" i="1" smtClean="0">
                            <a:latin typeface="Cambria Math"/>
                            <a:cs typeface="Arial" pitchFamily="34" charset="0"/>
                          </a:rPr>
                          <m:t>)</m:t>
                        </m:r>
                      </m:sub>
                    </m:sSub>
                  </m:oMath>
                </a14:m>
                <a:r>
                  <a:rPr lang="en-US" sz="2200" b="1" smtClean="0">
                    <a:latin typeface="Arial" pitchFamily="34" charset="0"/>
                    <a:cs typeface="Arial" pitchFamily="34" charset="0"/>
                  </a:rPr>
                  <a:t> </a:t>
                </a:r>
                <a:r>
                  <a:rPr lang="vi-VN" sz="2200" b="1" smtClean="0">
                    <a:latin typeface="Arial" pitchFamily="34" charset="0"/>
                    <a:cs typeface="Arial" pitchFamily="34" charset="0"/>
                  </a:rPr>
                  <a:t>và </a:t>
                </a:r>
                <a:r>
                  <a:rPr lang="vi-VN" sz="2200" b="1">
                    <a:latin typeface="Arial" pitchFamily="34" charset="0"/>
                    <a:cs typeface="Arial" pitchFamily="34" charset="0"/>
                  </a:rPr>
                  <a:t>phép vị </a:t>
                </a:r>
                <a:r>
                  <a:rPr lang="vi-VN" sz="2200" b="1">
                    <a:latin typeface="Arial" pitchFamily="34" charset="0"/>
                    <a:cs typeface="Arial" pitchFamily="34" charset="0"/>
                  </a:rPr>
                  <a:t>tự </a:t>
                </a:r>
                <a14:m>
                  <m:oMath xmlns:m="http://schemas.openxmlformats.org/officeDocument/2006/math">
                    <m:sSub>
                      <m:sSubPr>
                        <m:ctrlPr>
                          <a:rPr lang="vi-VN" sz="2200" b="1" i="1" smtClean="0">
                            <a:latin typeface="Cambria Math"/>
                            <a:cs typeface="Arial" pitchFamily="34" charset="0"/>
                          </a:rPr>
                        </m:ctrlPr>
                      </m:sSubPr>
                      <m:e>
                        <m:r>
                          <a:rPr lang="en-US" sz="2200" b="1" i="1" smtClean="0">
                            <a:latin typeface="Cambria Math"/>
                            <a:cs typeface="Arial" pitchFamily="34" charset="0"/>
                          </a:rPr>
                          <m:t>𝑽</m:t>
                        </m:r>
                      </m:e>
                      <m:sub>
                        <m:r>
                          <a:rPr lang="en-US" sz="2200" b="1" i="1" smtClean="0">
                            <a:latin typeface="Cambria Math"/>
                            <a:cs typeface="Arial" pitchFamily="34" charset="0"/>
                          </a:rPr>
                          <m:t>(</m:t>
                        </m:r>
                        <m:r>
                          <a:rPr lang="en-US" sz="2200" b="1" i="1" smtClean="0">
                            <a:latin typeface="Cambria Math"/>
                            <a:cs typeface="Arial" pitchFamily="34" charset="0"/>
                          </a:rPr>
                          <m:t>𝑶</m:t>
                        </m:r>
                        <m:r>
                          <a:rPr lang="en-US" sz="2200" b="1" i="1" smtClean="0">
                            <a:latin typeface="Cambria Math"/>
                            <a:cs typeface="Arial" pitchFamily="34" charset="0"/>
                          </a:rPr>
                          <m:t>,</m:t>
                        </m:r>
                        <m:r>
                          <a:rPr lang="en-US" sz="2200" b="1" i="1" smtClean="0">
                            <a:latin typeface="Cambria Math"/>
                            <a:cs typeface="Arial" pitchFamily="34" charset="0"/>
                          </a:rPr>
                          <m:t>𝟐</m:t>
                        </m:r>
                        <m:r>
                          <a:rPr lang="en-US" sz="2200" b="1" i="1" smtClean="0">
                            <a:latin typeface="Cambria Math"/>
                            <a:cs typeface="Arial" pitchFamily="34" charset="0"/>
                          </a:rPr>
                          <m:t>)</m:t>
                        </m:r>
                      </m:sub>
                    </m:sSub>
                  </m:oMath>
                </a14:m>
                <a:r>
                  <a:rPr lang="en-US" sz="2200" b="1" smtClean="0">
                    <a:latin typeface="Arial" pitchFamily="34" charset="0"/>
                    <a:cs typeface="Arial" pitchFamily="34" charset="0"/>
                  </a:rPr>
                  <a:t> </a:t>
                </a:r>
                <a:r>
                  <a:rPr lang="vi-VN" sz="2200" b="1" smtClean="0">
                    <a:latin typeface="Arial" pitchFamily="34" charset="0"/>
                    <a:cs typeface="Arial" pitchFamily="34" charset="0"/>
                  </a:rPr>
                  <a:t>biến </a:t>
                </a:r>
                <a:r>
                  <a:rPr lang="vi-VN" sz="2200" b="1">
                    <a:latin typeface="Arial" pitchFamily="34" charset="0"/>
                    <a:cs typeface="Arial" pitchFamily="34" charset="0"/>
                  </a:rPr>
                  <a:t>hình Dinh Thống Nhất nhỏ thành hình Dinh Thống Nhất lớn với O là điểm trên hình vẽ.</a:t>
                </a:r>
                <a:endParaRPr lang="vi-VN" sz="2200" b="1">
                  <a:latin typeface="Arial" pitchFamily="34" charset="0"/>
                  <a:cs typeface="Arial" pitchFamily="34" charset="0"/>
                </a:endParaRPr>
              </a:p>
            </p:txBody>
          </p:sp>
        </mc:Choice>
        <mc:Fallback>
          <p:sp>
            <p:nvSpPr>
              <p:cNvPr id="11" name="TextBox 10"/>
              <p:cNvSpPr txBox="1">
                <a:spLocks noRot="1" noChangeAspect="1" noMove="1" noResize="1" noEditPoints="1" noAdjustHandles="1" noChangeArrowheads="1" noChangeShapeType="1" noTextEdit="1"/>
              </p:cNvSpPr>
              <p:nvPr/>
            </p:nvSpPr>
            <p:spPr>
              <a:xfrm>
                <a:off x="329226" y="2895600"/>
                <a:ext cx="6043972" cy="1877373"/>
              </a:xfrm>
              <a:prstGeom prst="rect">
                <a:avLst/>
              </a:prstGeom>
              <a:blipFill rotWithShape="1">
                <a:blip r:embed="rId8"/>
                <a:stretch>
                  <a:fillRect l="-1009" t="-1623" r="-1413" b="-5844"/>
                </a:stretch>
              </a:blipFill>
            </p:spPr>
            <p:txBody>
              <a:bodyPr/>
              <a:lstStyle/>
              <a:p>
                <a:r>
                  <a:rPr lang="en-US">
                    <a:noFill/>
                  </a:rPr>
                  <a:t> </a:t>
                </a:r>
              </a:p>
            </p:txBody>
          </p:sp>
        </mc:Fallback>
      </mc:AlternateContent>
      <p:sp>
        <p:nvSpPr>
          <p:cNvPr id="3" name="Oval 2"/>
          <p:cNvSpPr/>
          <p:nvPr/>
        </p:nvSpPr>
        <p:spPr>
          <a:xfrm>
            <a:off x="8304212" y="2566588"/>
            <a:ext cx="81710" cy="8171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4102254675"/>
              </p:ext>
            </p:extLst>
          </p:nvPr>
        </p:nvGraphicFramePr>
        <p:xfrm>
          <a:off x="8263201" y="2300693"/>
          <a:ext cx="245441" cy="265895"/>
        </p:xfrm>
        <a:graphic>
          <a:graphicData uri="http://schemas.openxmlformats.org/presentationml/2006/ole">
            <mc:AlternateContent xmlns:mc="http://schemas.openxmlformats.org/markup-compatibility/2006">
              <mc:Choice xmlns:v="urn:schemas-microsoft-com:vml" Requires="v">
                <p:oleObj spid="_x0000_s19461" name="Equation" r:id="rId9" imgW="152280" imgH="164880" progId="Equation.DSMT4">
                  <p:embed/>
                </p:oleObj>
              </mc:Choice>
              <mc:Fallback>
                <p:oleObj name="Equation" r:id="rId9" imgW="152280" imgH="164880" progId="Equation.DSMT4">
                  <p:embed/>
                  <p:pic>
                    <p:nvPicPr>
                      <p:cNvPr id="0" name=""/>
                      <p:cNvPicPr/>
                      <p:nvPr/>
                    </p:nvPicPr>
                    <p:blipFill>
                      <a:blip r:embed="rId10"/>
                      <a:stretch>
                        <a:fillRect/>
                      </a:stretch>
                    </p:blipFill>
                    <p:spPr>
                      <a:xfrm>
                        <a:off x="8263201" y="2300693"/>
                        <a:ext cx="245441" cy="265895"/>
                      </a:xfrm>
                      <a:prstGeom prst="rect">
                        <a:avLst/>
                      </a:prstGeom>
                    </p:spPr>
                  </p:pic>
                </p:oleObj>
              </mc:Fallback>
            </mc:AlternateContent>
          </a:graphicData>
        </a:graphic>
      </p:graphicFrame>
      <p:sp>
        <p:nvSpPr>
          <p:cNvPr id="17" name="AutoShape 4"/>
          <p:cNvSpPr>
            <a:spLocks noChangeArrowheads="1"/>
          </p:cNvSpPr>
          <p:nvPr/>
        </p:nvSpPr>
        <p:spPr bwMode="gray">
          <a:xfrm>
            <a:off x="455612" y="95249"/>
            <a:ext cx="2667000"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800" b="1" smtClean="0">
                <a:solidFill>
                  <a:schemeClr val="bg1"/>
                </a:solidFill>
                <a:latin typeface="Arial" pitchFamily="34" charset="0"/>
                <a:cs typeface="Arial" pitchFamily="34" charset="0"/>
              </a:rPr>
              <a:t>PHÉP  </a:t>
            </a:r>
            <a:r>
              <a:rPr lang="en-US" sz="1800" b="1" smtClean="0">
                <a:solidFill>
                  <a:schemeClr val="bg1"/>
                </a:solidFill>
                <a:latin typeface="Arial" pitchFamily="34" charset="0"/>
                <a:cs typeface="Arial" pitchFamily="34" charset="0"/>
              </a:rPr>
              <a:t>ĐỒNG DẠNG</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0017132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723"/>
                                        </p:tgtEl>
                                        <p:attrNameLst>
                                          <p:attrName>style.visibility</p:attrName>
                                        </p:attrNameLst>
                                      </p:cBhvr>
                                      <p:to>
                                        <p:strVal val="visible"/>
                                      </p:to>
                                    </p:set>
                                    <p:animEffect transition="in" filter="wipe(left)">
                                      <p:cBhvr>
                                        <p:cTn id="11" dur="500"/>
                                        <p:tgtEl>
                                          <p:spTgt spid="3072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53" presetClass="entr" presetSubtype="16" repeatCount="500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par>
                                <p:cTn id="26" presetID="22" presetClass="entr" presetSubtype="4"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41195</TotalTime>
  <Words>1348</Words>
  <PresentationFormat>Custom</PresentationFormat>
  <Paragraphs>78</Paragraphs>
  <Slides>14</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14</vt:i4>
      </vt:variant>
    </vt:vector>
  </HeadingPairs>
  <TitlesOfParts>
    <vt:vector size="17" baseType="lpstr">
      <vt:lpstr>Office Theme</vt:lpstr>
      <vt:lpstr>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2023-07-19T07:42:40Z</dcterms:modified>
</cp:coreProperties>
</file>