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3" r:id="rId2"/>
    <p:sldId id="257" r:id="rId3"/>
    <p:sldId id="320" r:id="rId4"/>
    <p:sldId id="321" r:id="rId5"/>
    <p:sldId id="323" r:id="rId6"/>
    <p:sldId id="336" r:id="rId7"/>
    <p:sldId id="324" r:id="rId8"/>
    <p:sldId id="325" r:id="rId9"/>
    <p:sldId id="326" r:id="rId10"/>
    <p:sldId id="322" r:id="rId11"/>
    <p:sldId id="327" r:id="rId12"/>
    <p:sldId id="313" r:id="rId13"/>
    <p:sldId id="328" r:id="rId14"/>
    <p:sldId id="329" r:id="rId15"/>
    <p:sldId id="317" r:id="rId16"/>
    <p:sldId id="330" r:id="rId17"/>
    <p:sldId id="319" r:id="rId18"/>
    <p:sldId id="331" r:id="rId19"/>
    <p:sldId id="332" r:id="rId20"/>
    <p:sldId id="303" r:id="rId21"/>
    <p:sldId id="335" r:id="rId22"/>
    <p:sldId id="30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45E406"/>
    <a:srgbClr val="1EE703"/>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63" d="100"/>
          <a:sy n="63" d="100"/>
        </p:scale>
        <p:origin x="-144" y="-1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A660A-0978-4E8D-85E5-129CF72F8D88}" type="doc">
      <dgm:prSet loTypeId="urn:microsoft.com/office/officeart/2005/8/layout/pyramid2" loCatId="list" qsTypeId="urn:microsoft.com/office/officeart/2005/8/quickstyle/simple1" qsCatId="simple" csTypeId="urn:microsoft.com/office/officeart/2005/8/colors/accent1_2" csCatId="accent1" phldr="1"/>
      <dgm:spPr/>
    </dgm:pt>
    <dgm:pt modelId="{062BFF3F-8A11-424F-9727-E4C70AF626F2}">
      <dgm:prSet phldrT="[Text]" custT="1"/>
      <dgm:spPr/>
      <dgm:t>
        <a:bodyPr/>
        <a:lstStyle/>
        <a:p>
          <a:pPr algn="just"/>
          <a:r>
            <a:rPr lang="en-US" sz="1600" dirty="0" smtClean="0">
              <a:latin typeface="Cambria" panose="02040503050406030204" pitchFamily="18" charset="0"/>
              <a:ea typeface="Cambria" panose="02040503050406030204" pitchFamily="18" charset="0"/>
            </a:rPr>
            <a:t>1. </a:t>
          </a:r>
          <a:r>
            <a:rPr lang="vi-VN" sz="1600" dirty="0" smtClean="0">
              <a:latin typeface="Cambria" panose="02040503050406030204" pitchFamily="18" charset="0"/>
              <a:ea typeface="Cambria" panose="02040503050406030204" pitchFamily="18" charset="0"/>
            </a:rPr>
            <a:t>Đọc tên bản đồ để biết nội dung và lãnh thổ được thể hiện.</a:t>
          </a:r>
          <a:endParaRPr lang="en-US" sz="1600" dirty="0">
            <a:latin typeface="Cambria" panose="02040503050406030204" pitchFamily="18" charset="0"/>
            <a:ea typeface="Cambria" panose="02040503050406030204" pitchFamily="18" charset="0"/>
          </a:endParaRPr>
        </a:p>
      </dgm:t>
    </dgm:pt>
    <dgm:pt modelId="{E0CAA228-FBCA-44DC-9910-5AC2CCA0624E}" type="parTrans" cxnId="{B2309982-51B5-416B-8A9B-E4815011D5ED}">
      <dgm:prSet/>
      <dgm:spPr/>
      <dgm:t>
        <a:bodyPr/>
        <a:lstStyle/>
        <a:p>
          <a:endParaRPr lang="en-US"/>
        </a:p>
      </dgm:t>
    </dgm:pt>
    <dgm:pt modelId="{BBACACFB-4FF8-40BD-BF9F-54BD5B8D88DB}" type="sibTrans" cxnId="{B2309982-51B5-416B-8A9B-E4815011D5ED}">
      <dgm:prSet/>
      <dgm:spPr/>
      <dgm:t>
        <a:bodyPr/>
        <a:lstStyle/>
        <a:p>
          <a:endParaRPr lang="en-US"/>
        </a:p>
      </dgm:t>
    </dgm:pt>
    <dgm:pt modelId="{E5EF15D0-45B5-4E11-A32A-1C1C3932AC0B}">
      <dgm:prSet phldrT="[Text]" custT="1"/>
      <dgm:spPr/>
      <dgm:t>
        <a:bodyPr/>
        <a:lstStyle/>
        <a:p>
          <a:pPr algn="just"/>
          <a:r>
            <a:rPr lang="en-US" sz="1600" dirty="0" smtClean="0">
              <a:latin typeface="Cambria" panose="02040503050406030204" pitchFamily="18" charset="0"/>
              <a:ea typeface="Cambria" panose="02040503050406030204" pitchFamily="18" charset="0"/>
            </a:rPr>
            <a:t>2. </a:t>
          </a:r>
          <a:r>
            <a:rPr lang="vi-VN" sz="1600" dirty="0" smtClean="0">
              <a:latin typeface="Cambria" panose="02040503050406030204" pitchFamily="18" charset="0"/>
              <a:ea typeface="Cambria" panose="02040503050406030204" pitchFamily="18" charset="0"/>
            </a:rPr>
            <a:t>Biết tỉ lệ bản đồ để có thể đo tính khoảng cách giữa các đối tượng.</a:t>
          </a:r>
          <a:endParaRPr lang="en-US" sz="1600" dirty="0">
            <a:latin typeface="Cambria" panose="02040503050406030204" pitchFamily="18" charset="0"/>
            <a:ea typeface="Cambria" panose="02040503050406030204" pitchFamily="18" charset="0"/>
          </a:endParaRPr>
        </a:p>
      </dgm:t>
    </dgm:pt>
    <dgm:pt modelId="{44CEFE73-352C-4B6F-84FF-7F55159806CF}" type="parTrans" cxnId="{339764F2-AABB-4D83-996F-5DA1D9EE7124}">
      <dgm:prSet/>
      <dgm:spPr/>
      <dgm:t>
        <a:bodyPr/>
        <a:lstStyle/>
        <a:p>
          <a:endParaRPr lang="en-US"/>
        </a:p>
      </dgm:t>
    </dgm:pt>
    <dgm:pt modelId="{0E5673D2-2B75-4F74-9BA0-67D4629A2BC9}" type="sibTrans" cxnId="{339764F2-AABB-4D83-996F-5DA1D9EE7124}">
      <dgm:prSet/>
      <dgm:spPr/>
      <dgm:t>
        <a:bodyPr/>
        <a:lstStyle/>
        <a:p>
          <a:endParaRPr lang="en-US"/>
        </a:p>
      </dgm:t>
    </dgm:pt>
    <dgm:pt modelId="{4D9F10F4-AEB7-4515-9C54-7A9FA8E4AE1F}">
      <dgm:prSet phldrT="[Text]" custT="1"/>
      <dgm:spPr/>
      <dgm:t>
        <a:bodyPr/>
        <a:lstStyle/>
        <a:p>
          <a:pPr algn="just"/>
          <a:r>
            <a:rPr lang="en-US" sz="1600" dirty="0" smtClean="0">
              <a:latin typeface="Cambria" panose="02040503050406030204" pitchFamily="18" charset="0"/>
              <a:ea typeface="Cambria" panose="02040503050406030204" pitchFamily="18" charset="0"/>
            </a:rPr>
            <a:t>3. </a:t>
          </a:r>
          <a:r>
            <a:rPr lang="vi-VN" sz="1600" dirty="0" smtClean="0">
              <a:latin typeface="Cambria" panose="02040503050406030204" pitchFamily="18" charset="0"/>
              <a:ea typeface="Cambria" panose="02040503050406030204" pitchFamily="18" charset="0"/>
            </a:rPr>
            <a:t>Đọc kí hiệu trong bảng chú giải để nhận biết các đối tượng trên bản đồ.</a:t>
          </a:r>
          <a:endParaRPr lang="en-US" sz="1600" dirty="0">
            <a:latin typeface="Cambria" panose="02040503050406030204" pitchFamily="18" charset="0"/>
            <a:ea typeface="Cambria" panose="02040503050406030204" pitchFamily="18" charset="0"/>
          </a:endParaRPr>
        </a:p>
      </dgm:t>
    </dgm:pt>
    <dgm:pt modelId="{831DAA2B-636B-41AF-9A9F-56A70FE4293B}" type="parTrans" cxnId="{F6A8B141-858E-404F-9509-833AA82C4C22}">
      <dgm:prSet/>
      <dgm:spPr/>
      <dgm:t>
        <a:bodyPr/>
        <a:lstStyle/>
        <a:p>
          <a:endParaRPr lang="en-US"/>
        </a:p>
      </dgm:t>
    </dgm:pt>
    <dgm:pt modelId="{75D392CF-FCEF-4028-8A0B-82EDEE358840}" type="sibTrans" cxnId="{F6A8B141-858E-404F-9509-833AA82C4C22}">
      <dgm:prSet/>
      <dgm:spPr/>
      <dgm:t>
        <a:bodyPr/>
        <a:lstStyle/>
        <a:p>
          <a:endParaRPr lang="en-US"/>
        </a:p>
      </dgm:t>
    </dgm:pt>
    <dgm:pt modelId="{0C78D3EB-7241-4C32-ACB0-F41FB61DAECC}">
      <dgm:prSet phldrT="[Text]" custT="1"/>
      <dgm:spPr/>
      <dgm:t>
        <a:bodyPr/>
        <a:lstStyle/>
        <a:p>
          <a:pPr algn="just"/>
          <a:r>
            <a:rPr lang="en-US" sz="1600" dirty="0" smtClean="0">
              <a:latin typeface="Cambria" panose="02040503050406030204" pitchFamily="18" charset="0"/>
              <a:ea typeface="Cambria" panose="02040503050406030204" pitchFamily="18" charset="0"/>
            </a:rPr>
            <a:t>4. </a:t>
          </a:r>
          <a:r>
            <a:rPr lang="vi-VN" sz="1600" dirty="0" smtClean="0">
              <a:latin typeface="Cambria" panose="02040503050406030204" pitchFamily="18" charset="0"/>
              <a:ea typeface="Cambria" panose="02040503050406030204" pitchFamily="18" charset="0"/>
            </a:rPr>
            <a:t>Xác định các đối tượng địa lí cần quan tâm trên bản đồ.</a:t>
          </a:r>
          <a:endParaRPr lang="en-US" sz="1600" dirty="0">
            <a:latin typeface="Cambria" panose="02040503050406030204" pitchFamily="18" charset="0"/>
            <a:ea typeface="Cambria" panose="02040503050406030204" pitchFamily="18" charset="0"/>
          </a:endParaRPr>
        </a:p>
      </dgm:t>
    </dgm:pt>
    <dgm:pt modelId="{63717EFE-A54A-4C0C-9820-CF273A4C6160}" type="parTrans" cxnId="{0D16B9BC-518B-4DEE-B5B0-AA7D363E9914}">
      <dgm:prSet/>
      <dgm:spPr/>
      <dgm:t>
        <a:bodyPr/>
        <a:lstStyle/>
        <a:p>
          <a:endParaRPr lang="en-US"/>
        </a:p>
      </dgm:t>
    </dgm:pt>
    <dgm:pt modelId="{2846739F-F489-4091-B4AE-CE7B17D38B8B}" type="sibTrans" cxnId="{0D16B9BC-518B-4DEE-B5B0-AA7D363E9914}">
      <dgm:prSet/>
      <dgm:spPr/>
      <dgm:t>
        <a:bodyPr/>
        <a:lstStyle/>
        <a:p>
          <a:endParaRPr lang="en-US"/>
        </a:p>
      </dgm:t>
    </dgm:pt>
    <dgm:pt modelId="{5BB98160-42E6-4283-8AC1-00560B6E03C7}">
      <dgm:prSet phldrT="[Text]" custT="1"/>
      <dgm:spPr/>
      <dgm:t>
        <a:bodyPr/>
        <a:lstStyle/>
        <a:p>
          <a:pPr algn="just"/>
          <a:r>
            <a:rPr lang="en-US" sz="1600" dirty="0" smtClean="0">
              <a:latin typeface="Cambria" panose="02040503050406030204" pitchFamily="18" charset="0"/>
              <a:ea typeface="Cambria" panose="02040503050406030204" pitchFamily="18" charset="0"/>
            </a:rPr>
            <a:t>5. </a:t>
          </a:r>
          <a:r>
            <a:rPr lang="vi-VN" sz="1600" dirty="0" smtClean="0">
              <a:latin typeface="Cambria" panose="02040503050406030204" pitchFamily="18" charset="0"/>
              <a:ea typeface="Cambria" panose="02040503050406030204" pitchFamily="18" charset="0"/>
            </a:rPr>
            <a:t>Trình bày mối quan hệ của các đối tượng địa lí.</a:t>
          </a:r>
          <a:endParaRPr lang="en-US" sz="1600" dirty="0">
            <a:latin typeface="Cambria" panose="02040503050406030204" pitchFamily="18" charset="0"/>
            <a:ea typeface="Cambria" panose="02040503050406030204" pitchFamily="18" charset="0"/>
          </a:endParaRPr>
        </a:p>
      </dgm:t>
    </dgm:pt>
    <dgm:pt modelId="{9955580E-C8B9-40BB-BC6A-0D9D85DA9CFC}" type="parTrans" cxnId="{E59FF915-936F-431B-82BF-D06E60C26D42}">
      <dgm:prSet/>
      <dgm:spPr/>
      <dgm:t>
        <a:bodyPr/>
        <a:lstStyle/>
        <a:p>
          <a:endParaRPr lang="en-US"/>
        </a:p>
      </dgm:t>
    </dgm:pt>
    <dgm:pt modelId="{0F289498-9B45-4203-8C4C-71E856E6F663}" type="sibTrans" cxnId="{E59FF915-936F-431B-82BF-D06E60C26D42}">
      <dgm:prSet/>
      <dgm:spPr/>
      <dgm:t>
        <a:bodyPr/>
        <a:lstStyle/>
        <a:p>
          <a:endParaRPr lang="en-US"/>
        </a:p>
      </dgm:t>
    </dgm:pt>
    <dgm:pt modelId="{0E0605EE-EF34-46DD-818A-6D08DA50702B}" type="pres">
      <dgm:prSet presAssocID="{9EDA660A-0978-4E8D-85E5-129CF72F8D88}" presName="compositeShape" presStyleCnt="0">
        <dgm:presLayoutVars>
          <dgm:dir/>
          <dgm:resizeHandles/>
        </dgm:presLayoutVars>
      </dgm:prSet>
      <dgm:spPr/>
    </dgm:pt>
    <dgm:pt modelId="{3883FFC8-DE15-4259-86A9-5518EA602065}" type="pres">
      <dgm:prSet presAssocID="{9EDA660A-0978-4E8D-85E5-129CF72F8D88}" presName="pyramid" presStyleLbl="node1" presStyleIdx="0" presStyleCnt="1"/>
      <dgm:spPr>
        <a:blipFill rotWithShape="0">
          <a:blip xmlns:r="http://schemas.openxmlformats.org/officeDocument/2006/relationships" r:embed="rId1"/>
          <a:stretch>
            <a:fillRect/>
          </a:stretch>
        </a:blipFill>
        <a:ln>
          <a:solidFill>
            <a:srgbClr val="00FF00"/>
          </a:solidFill>
        </a:ln>
      </dgm:spPr>
    </dgm:pt>
    <dgm:pt modelId="{A941D5E3-743F-4019-8324-D88CB81543B6}" type="pres">
      <dgm:prSet presAssocID="{9EDA660A-0978-4E8D-85E5-129CF72F8D88}" presName="theList" presStyleCnt="0"/>
      <dgm:spPr/>
    </dgm:pt>
    <dgm:pt modelId="{FECC9364-192D-4019-BCB1-F58984CE9EE5}" type="pres">
      <dgm:prSet presAssocID="{062BFF3F-8A11-424F-9727-E4C70AF626F2}" presName="aNode" presStyleLbl="fgAcc1" presStyleIdx="0" presStyleCnt="5">
        <dgm:presLayoutVars>
          <dgm:bulletEnabled val="1"/>
        </dgm:presLayoutVars>
      </dgm:prSet>
      <dgm:spPr/>
      <dgm:t>
        <a:bodyPr/>
        <a:lstStyle/>
        <a:p>
          <a:endParaRPr lang="en-US"/>
        </a:p>
      </dgm:t>
    </dgm:pt>
    <dgm:pt modelId="{3660E3A7-741D-4B48-9432-B82407A3D078}" type="pres">
      <dgm:prSet presAssocID="{062BFF3F-8A11-424F-9727-E4C70AF626F2}" presName="aSpace" presStyleCnt="0"/>
      <dgm:spPr/>
    </dgm:pt>
    <dgm:pt modelId="{C0C92E01-77F1-43F9-87F6-4F8A440A532D}" type="pres">
      <dgm:prSet presAssocID="{E5EF15D0-45B5-4E11-A32A-1C1C3932AC0B}" presName="aNode" presStyleLbl="fgAcc1" presStyleIdx="1" presStyleCnt="5">
        <dgm:presLayoutVars>
          <dgm:bulletEnabled val="1"/>
        </dgm:presLayoutVars>
      </dgm:prSet>
      <dgm:spPr/>
      <dgm:t>
        <a:bodyPr/>
        <a:lstStyle/>
        <a:p>
          <a:endParaRPr lang="en-US"/>
        </a:p>
      </dgm:t>
    </dgm:pt>
    <dgm:pt modelId="{32DA5667-498F-49F2-9970-83CD11CF9529}" type="pres">
      <dgm:prSet presAssocID="{E5EF15D0-45B5-4E11-A32A-1C1C3932AC0B}" presName="aSpace" presStyleCnt="0"/>
      <dgm:spPr/>
    </dgm:pt>
    <dgm:pt modelId="{414EF221-295B-445D-A47C-947B5A680B7B}" type="pres">
      <dgm:prSet presAssocID="{4D9F10F4-AEB7-4515-9C54-7A9FA8E4AE1F}" presName="aNode" presStyleLbl="fgAcc1" presStyleIdx="2" presStyleCnt="5">
        <dgm:presLayoutVars>
          <dgm:bulletEnabled val="1"/>
        </dgm:presLayoutVars>
      </dgm:prSet>
      <dgm:spPr/>
      <dgm:t>
        <a:bodyPr/>
        <a:lstStyle/>
        <a:p>
          <a:endParaRPr lang="en-US"/>
        </a:p>
      </dgm:t>
    </dgm:pt>
    <dgm:pt modelId="{BB2877BA-5D48-4FC5-AE5B-9189310517BF}" type="pres">
      <dgm:prSet presAssocID="{4D9F10F4-AEB7-4515-9C54-7A9FA8E4AE1F}" presName="aSpace" presStyleCnt="0"/>
      <dgm:spPr/>
    </dgm:pt>
    <dgm:pt modelId="{9531A195-A5CA-48C8-841C-C556A8E4426A}" type="pres">
      <dgm:prSet presAssocID="{0C78D3EB-7241-4C32-ACB0-F41FB61DAECC}" presName="aNode" presStyleLbl="fgAcc1" presStyleIdx="3" presStyleCnt="5">
        <dgm:presLayoutVars>
          <dgm:bulletEnabled val="1"/>
        </dgm:presLayoutVars>
      </dgm:prSet>
      <dgm:spPr/>
      <dgm:t>
        <a:bodyPr/>
        <a:lstStyle/>
        <a:p>
          <a:endParaRPr lang="en-US"/>
        </a:p>
      </dgm:t>
    </dgm:pt>
    <dgm:pt modelId="{88BE928C-43A3-45D8-BBD3-1329ED63A4CD}" type="pres">
      <dgm:prSet presAssocID="{0C78D3EB-7241-4C32-ACB0-F41FB61DAECC}" presName="aSpace" presStyleCnt="0"/>
      <dgm:spPr/>
    </dgm:pt>
    <dgm:pt modelId="{AE819195-77DF-48C7-96A8-ECB24D81C6CD}" type="pres">
      <dgm:prSet presAssocID="{5BB98160-42E6-4283-8AC1-00560B6E03C7}" presName="aNode" presStyleLbl="fgAcc1" presStyleIdx="4" presStyleCnt="5">
        <dgm:presLayoutVars>
          <dgm:bulletEnabled val="1"/>
        </dgm:presLayoutVars>
      </dgm:prSet>
      <dgm:spPr/>
      <dgm:t>
        <a:bodyPr/>
        <a:lstStyle/>
        <a:p>
          <a:endParaRPr lang="en-US"/>
        </a:p>
      </dgm:t>
    </dgm:pt>
    <dgm:pt modelId="{B8CECD07-B61B-458A-A11E-B9B28B41F2CE}" type="pres">
      <dgm:prSet presAssocID="{5BB98160-42E6-4283-8AC1-00560B6E03C7}" presName="aSpace" presStyleCnt="0"/>
      <dgm:spPr/>
    </dgm:pt>
  </dgm:ptLst>
  <dgm:cxnLst>
    <dgm:cxn modelId="{74B704CC-CE82-4831-9CE0-6C92D83BFF63}" type="presOf" srcId="{062BFF3F-8A11-424F-9727-E4C70AF626F2}" destId="{FECC9364-192D-4019-BCB1-F58984CE9EE5}" srcOrd="0" destOrd="0" presId="urn:microsoft.com/office/officeart/2005/8/layout/pyramid2"/>
    <dgm:cxn modelId="{8DF8A902-AEA0-498F-9F38-5166743D9D34}" type="presOf" srcId="{E5EF15D0-45B5-4E11-A32A-1C1C3932AC0B}" destId="{C0C92E01-77F1-43F9-87F6-4F8A440A532D}" srcOrd="0" destOrd="0" presId="urn:microsoft.com/office/officeart/2005/8/layout/pyramid2"/>
    <dgm:cxn modelId="{E59FF915-936F-431B-82BF-D06E60C26D42}" srcId="{9EDA660A-0978-4E8D-85E5-129CF72F8D88}" destId="{5BB98160-42E6-4283-8AC1-00560B6E03C7}" srcOrd="4" destOrd="0" parTransId="{9955580E-C8B9-40BB-BC6A-0D9D85DA9CFC}" sibTransId="{0F289498-9B45-4203-8C4C-71E856E6F663}"/>
    <dgm:cxn modelId="{F6A8B141-858E-404F-9509-833AA82C4C22}" srcId="{9EDA660A-0978-4E8D-85E5-129CF72F8D88}" destId="{4D9F10F4-AEB7-4515-9C54-7A9FA8E4AE1F}" srcOrd="2" destOrd="0" parTransId="{831DAA2B-636B-41AF-9A9F-56A70FE4293B}" sibTransId="{75D392CF-FCEF-4028-8A0B-82EDEE358840}"/>
    <dgm:cxn modelId="{13C1289A-C2CC-40F6-8FFE-5886C0A61156}" type="presOf" srcId="{5BB98160-42E6-4283-8AC1-00560B6E03C7}" destId="{AE819195-77DF-48C7-96A8-ECB24D81C6CD}" srcOrd="0" destOrd="0" presId="urn:microsoft.com/office/officeart/2005/8/layout/pyramid2"/>
    <dgm:cxn modelId="{B2309982-51B5-416B-8A9B-E4815011D5ED}" srcId="{9EDA660A-0978-4E8D-85E5-129CF72F8D88}" destId="{062BFF3F-8A11-424F-9727-E4C70AF626F2}" srcOrd="0" destOrd="0" parTransId="{E0CAA228-FBCA-44DC-9910-5AC2CCA0624E}" sibTransId="{BBACACFB-4FF8-40BD-BF9F-54BD5B8D88DB}"/>
    <dgm:cxn modelId="{D7F04965-85B9-4871-BBD6-9F5CDA6FD93D}" type="presOf" srcId="{4D9F10F4-AEB7-4515-9C54-7A9FA8E4AE1F}" destId="{414EF221-295B-445D-A47C-947B5A680B7B}" srcOrd="0" destOrd="0" presId="urn:microsoft.com/office/officeart/2005/8/layout/pyramid2"/>
    <dgm:cxn modelId="{0D16B9BC-518B-4DEE-B5B0-AA7D363E9914}" srcId="{9EDA660A-0978-4E8D-85E5-129CF72F8D88}" destId="{0C78D3EB-7241-4C32-ACB0-F41FB61DAECC}" srcOrd="3" destOrd="0" parTransId="{63717EFE-A54A-4C0C-9820-CF273A4C6160}" sibTransId="{2846739F-F489-4091-B4AE-CE7B17D38B8B}"/>
    <dgm:cxn modelId="{339764F2-AABB-4D83-996F-5DA1D9EE7124}" srcId="{9EDA660A-0978-4E8D-85E5-129CF72F8D88}" destId="{E5EF15D0-45B5-4E11-A32A-1C1C3932AC0B}" srcOrd="1" destOrd="0" parTransId="{44CEFE73-352C-4B6F-84FF-7F55159806CF}" sibTransId="{0E5673D2-2B75-4F74-9BA0-67D4629A2BC9}"/>
    <dgm:cxn modelId="{ED1F626C-1DBA-4F22-8D64-513A61ED197E}" type="presOf" srcId="{0C78D3EB-7241-4C32-ACB0-F41FB61DAECC}" destId="{9531A195-A5CA-48C8-841C-C556A8E4426A}" srcOrd="0" destOrd="0" presId="urn:microsoft.com/office/officeart/2005/8/layout/pyramid2"/>
    <dgm:cxn modelId="{30E678AE-9C38-4119-882A-02C25C286FC9}" type="presOf" srcId="{9EDA660A-0978-4E8D-85E5-129CF72F8D88}" destId="{0E0605EE-EF34-46DD-818A-6D08DA50702B}" srcOrd="0" destOrd="0" presId="urn:microsoft.com/office/officeart/2005/8/layout/pyramid2"/>
    <dgm:cxn modelId="{F3D2CFD3-B7E9-46C1-AC94-C0898F15FA90}" type="presParOf" srcId="{0E0605EE-EF34-46DD-818A-6D08DA50702B}" destId="{3883FFC8-DE15-4259-86A9-5518EA602065}" srcOrd="0" destOrd="0" presId="urn:microsoft.com/office/officeart/2005/8/layout/pyramid2"/>
    <dgm:cxn modelId="{57712569-91E1-4257-8D85-03A300E30475}" type="presParOf" srcId="{0E0605EE-EF34-46DD-818A-6D08DA50702B}" destId="{A941D5E3-743F-4019-8324-D88CB81543B6}" srcOrd="1" destOrd="0" presId="urn:microsoft.com/office/officeart/2005/8/layout/pyramid2"/>
    <dgm:cxn modelId="{1FDEF0BD-F1FD-46E1-AC6E-5CD0E761FFD1}" type="presParOf" srcId="{A941D5E3-743F-4019-8324-D88CB81543B6}" destId="{FECC9364-192D-4019-BCB1-F58984CE9EE5}" srcOrd="0" destOrd="0" presId="urn:microsoft.com/office/officeart/2005/8/layout/pyramid2"/>
    <dgm:cxn modelId="{B7D83F06-68A6-4A7D-B21C-EC85A68879AA}" type="presParOf" srcId="{A941D5E3-743F-4019-8324-D88CB81543B6}" destId="{3660E3A7-741D-4B48-9432-B82407A3D078}" srcOrd="1" destOrd="0" presId="urn:microsoft.com/office/officeart/2005/8/layout/pyramid2"/>
    <dgm:cxn modelId="{375EF87B-DE96-4E6F-8E31-46640BA5693E}" type="presParOf" srcId="{A941D5E3-743F-4019-8324-D88CB81543B6}" destId="{C0C92E01-77F1-43F9-87F6-4F8A440A532D}" srcOrd="2" destOrd="0" presId="urn:microsoft.com/office/officeart/2005/8/layout/pyramid2"/>
    <dgm:cxn modelId="{85F4FC6C-35C3-4F12-9D25-21EA257CC6EC}" type="presParOf" srcId="{A941D5E3-743F-4019-8324-D88CB81543B6}" destId="{32DA5667-498F-49F2-9970-83CD11CF9529}" srcOrd="3" destOrd="0" presId="urn:microsoft.com/office/officeart/2005/8/layout/pyramid2"/>
    <dgm:cxn modelId="{9CBC54BA-046E-473D-8783-A7FFFEC314CD}" type="presParOf" srcId="{A941D5E3-743F-4019-8324-D88CB81543B6}" destId="{414EF221-295B-445D-A47C-947B5A680B7B}" srcOrd="4" destOrd="0" presId="urn:microsoft.com/office/officeart/2005/8/layout/pyramid2"/>
    <dgm:cxn modelId="{E3082394-BAAF-4076-B145-0888A33C05DF}" type="presParOf" srcId="{A941D5E3-743F-4019-8324-D88CB81543B6}" destId="{BB2877BA-5D48-4FC5-AE5B-9189310517BF}" srcOrd="5" destOrd="0" presId="urn:microsoft.com/office/officeart/2005/8/layout/pyramid2"/>
    <dgm:cxn modelId="{DAE29257-4D8B-4B54-999E-CCFFDB889FB7}" type="presParOf" srcId="{A941D5E3-743F-4019-8324-D88CB81543B6}" destId="{9531A195-A5CA-48C8-841C-C556A8E4426A}" srcOrd="6" destOrd="0" presId="urn:microsoft.com/office/officeart/2005/8/layout/pyramid2"/>
    <dgm:cxn modelId="{6F6F4814-AC34-4571-83D9-EABC403DE9A6}" type="presParOf" srcId="{A941D5E3-743F-4019-8324-D88CB81543B6}" destId="{88BE928C-43A3-45D8-BBD3-1329ED63A4CD}" srcOrd="7" destOrd="0" presId="urn:microsoft.com/office/officeart/2005/8/layout/pyramid2"/>
    <dgm:cxn modelId="{9DBF6695-451E-4DB6-9096-7CD48D86DAAE}" type="presParOf" srcId="{A941D5E3-743F-4019-8324-D88CB81543B6}" destId="{AE819195-77DF-48C7-96A8-ECB24D81C6CD}" srcOrd="8" destOrd="0" presId="urn:microsoft.com/office/officeart/2005/8/layout/pyramid2"/>
    <dgm:cxn modelId="{D312B922-85F7-4774-9003-1BEE051E4228}" type="presParOf" srcId="{A941D5E3-743F-4019-8324-D88CB81543B6}" destId="{B8CECD07-B61B-458A-A11E-B9B28B41F2CE}" srcOrd="9"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A660A-0978-4E8D-85E5-129CF72F8D88}" type="doc">
      <dgm:prSet loTypeId="urn:microsoft.com/office/officeart/2005/8/layout/pyramid2" loCatId="list" qsTypeId="urn:microsoft.com/office/officeart/2005/8/quickstyle/simple1" qsCatId="simple" csTypeId="urn:microsoft.com/office/officeart/2005/8/colors/accent1_2" csCatId="accent1" phldr="1"/>
      <dgm:spPr/>
    </dgm:pt>
    <dgm:pt modelId="{062BFF3F-8A11-424F-9727-E4C70AF626F2}">
      <dgm:prSet phldrT="[Text]" custT="1"/>
      <dgm:spPr/>
      <dgm:t>
        <a:bodyPr/>
        <a:lstStyle/>
        <a:p>
          <a:pPr algn="just"/>
          <a:r>
            <a:rPr lang="en-US" sz="2000" dirty="0" smtClean="0">
              <a:latin typeface="Cambria" panose="02040503050406030204" pitchFamily="18" charset="0"/>
              <a:ea typeface="Cambria" panose="02040503050406030204" pitchFamily="18" charset="0"/>
            </a:rPr>
            <a:t>1. </a:t>
          </a:r>
          <a:r>
            <a:rPr lang="vi-VN" sz="2000" dirty="0" smtClean="0">
              <a:latin typeface="Cambria" panose="02040503050406030204" pitchFamily="18" charset="0"/>
              <a:ea typeface="Cambria" panose="02040503050406030204" pitchFamily="18" charset="0"/>
            </a:rPr>
            <a:t>Xác định nơi đi và nơi đến, hướng đi trên bản đồ.</a:t>
          </a:r>
          <a:endParaRPr lang="en-US" sz="2000" dirty="0">
            <a:latin typeface="Cambria" panose="02040503050406030204" pitchFamily="18" charset="0"/>
            <a:ea typeface="Cambria" panose="02040503050406030204" pitchFamily="18" charset="0"/>
          </a:endParaRPr>
        </a:p>
      </dgm:t>
    </dgm:pt>
    <dgm:pt modelId="{E0CAA228-FBCA-44DC-9910-5AC2CCA0624E}" type="parTrans" cxnId="{B2309982-51B5-416B-8A9B-E4815011D5ED}">
      <dgm:prSet/>
      <dgm:spPr/>
      <dgm:t>
        <a:bodyPr/>
        <a:lstStyle/>
        <a:p>
          <a:endParaRPr lang="en-US"/>
        </a:p>
      </dgm:t>
    </dgm:pt>
    <dgm:pt modelId="{BBACACFB-4FF8-40BD-BF9F-54BD5B8D88DB}" type="sibTrans" cxnId="{B2309982-51B5-416B-8A9B-E4815011D5ED}">
      <dgm:prSet/>
      <dgm:spPr/>
      <dgm:t>
        <a:bodyPr/>
        <a:lstStyle/>
        <a:p>
          <a:endParaRPr lang="en-US"/>
        </a:p>
      </dgm:t>
    </dgm:pt>
    <dgm:pt modelId="{E5EF15D0-45B5-4E11-A32A-1C1C3932AC0B}">
      <dgm:prSet phldrT="[Text]" custT="1"/>
      <dgm:spPr/>
      <dgm:t>
        <a:bodyPr/>
        <a:lstStyle/>
        <a:p>
          <a:pPr algn="just"/>
          <a:r>
            <a:rPr lang="en-US" sz="2000" dirty="0" smtClean="0">
              <a:latin typeface="Cambria" panose="02040503050406030204" pitchFamily="18" charset="0"/>
              <a:ea typeface="Cambria" panose="02040503050406030204" pitchFamily="18" charset="0"/>
            </a:rPr>
            <a:t>2. </a:t>
          </a:r>
          <a:r>
            <a:rPr lang="vi-VN" sz="2000" dirty="0" smtClean="0">
              <a:latin typeface="Cambria" panose="02040503050406030204" pitchFamily="18" charset="0"/>
              <a:ea typeface="Cambria" panose="02040503050406030204" pitchFamily="18" charset="0"/>
            </a:rPr>
            <a:t> Tìm các c</a:t>
          </a:r>
          <a:r>
            <a:rPr lang="en-US" sz="2000" dirty="0" smtClean="0">
              <a:latin typeface="Cambria" panose="02040503050406030204" pitchFamily="18" charset="0"/>
              <a:ea typeface="Cambria" panose="02040503050406030204" pitchFamily="18" charset="0"/>
            </a:rPr>
            <a:t>on</a:t>
          </a:r>
          <a:r>
            <a:rPr lang="vi-VN" sz="2000" dirty="0" smtClean="0">
              <a:latin typeface="Cambria" panose="02040503050406030204" pitchFamily="18" charset="0"/>
              <a:ea typeface="Cambria" panose="02040503050406030204" pitchFamily="18" charset="0"/>
            </a:rPr>
            <a:t> đường có thể đi và lựa chọn c</a:t>
          </a:r>
          <a:r>
            <a:rPr lang="en-US" sz="2000" dirty="0" smtClean="0">
              <a:latin typeface="Cambria" panose="02040503050406030204" pitchFamily="18" charset="0"/>
              <a:ea typeface="Cambria" panose="02040503050406030204" pitchFamily="18" charset="0"/>
            </a:rPr>
            <a:t>on</a:t>
          </a:r>
          <a:r>
            <a:rPr lang="vi-VN" sz="2000" dirty="0" smtClean="0">
              <a:latin typeface="Cambria" panose="02040503050406030204" pitchFamily="18" charset="0"/>
              <a:ea typeface="Cambria" panose="02040503050406030204" pitchFamily="18" charset="0"/>
            </a:rPr>
            <a:t> đường thích hợp</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dgm:t>
    </dgm:pt>
    <dgm:pt modelId="{44CEFE73-352C-4B6F-84FF-7F55159806CF}" type="parTrans" cxnId="{339764F2-AABB-4D83-996F-5DA1D9EE7124}">
      <dgm:prSet/>
      <dgm:spPr/>
      <dgm:t>
        <a:bodyPr/>
        <a:lstStyle/>
        <a:p>
          <a:endParaRPr lang="en-US"/>
        </a:p>
      </dgm:t>
    </dgm:pt>
    <dgm:pt modelId="{0E5673D2-2B75-4F74-9BA0-67D4629A2BC9}" type="sibTrans" cxnId="{339764F2-AABB-4D83-996F-5DA1D9EE7124}">
      <dgm:prSet/>
      <dgm:spPr/>
      <dgm:t>
        <a:bodyPr/>
        <a:lstStyle/>
        <a:p>
          <a:endParaRPr lang="en-US"/>
        </a:p>
      </dgm:t>
    </dgm:pt>
    <dgm:pt modelId="{4D9F10F4-AEB7-4515-9C54-7A9FA8E4AE1F}">
      <dgm:prSet phldrT="[Text]" custT="1"/>
      <dgm:spPr/>
      <dgm:t>
        <a:bodyPr/>
        <a:lstStyle/>
        <a:p>
          <a:pPr algn="just"/>
          <a:r>
            <a:rPr lang="en-US" sz="2000" dirty="0" smtClean="0">
              <a:latin typeface="Cambria" panose="02040503050406030204" pitchFamily="18" charset="0"/>
              <a:ea typeface="Cambria" panose="02040503050406030204" pitchFamily="18" charset="0"/>
            </a:rPr>
            <a:t>3. </a:t>
          </a:r>
          <a:r>
            <a:rPr lang="vi-VN" sz="2000" dirty="0" smtClean="0">
              <a:latin typeface="Cambria" panose="02040503050406030204" pitchFamily="18" charset="0"/>
              <a:ea typeface="Cambria" panose="02040503050406030204" pitchFamily="18" charset="0"/>
            </a:rPr>
            <a:t>Dựa vào tỉ lệ bản đồ để xác định khoảng cách thực tế sẽ đi.</a:t>
          </a:r>
          <a:endParaRPr lang="en-US" sz="2000" dirty="0">
            <a:latin typeface="Cambria" panose="02040503050406030204" pitchFamily="18" charset="0"/>
            <a:ea typeface="Cambria" panose="02040503050406030204" pitchFamily="18" charset="0"/>
          </a:endParaRPr>
        </a:p>
      </dgm:t>
    </dgm:pt>
    <dgm:pt modelId="{831DAA2B-636B-41AF-9A9F-56A70FE4293B}" type="parTrans" cxnId="{F6A8B141-858E-404F-9509-833AA82C4C22}">
      <dgm:prSet/>
      <dgm:spPr/>
      <dgm:t>
        <a:bodyPr/>
        <a:lstStyle/>
        <a:p>
          <a:endParaRPr lang="en-US"/>
        </a:p>
      </dgm:t>
    </dgm:pt>
    <dgm:pt modelId="{75D392CF-FCEF-4028-8A0B-82EDEE358840}" type="sibTrans" cxnId="{F6A8B141-858E-404F-9509-833AA82C4C22}">
      <dgm:prSet/>
      <dgm:spPr/>
      <dgm:t>
        <a:bodyPr/>
        <a:lstStyle/>
        <a:p>
          <a:endParaRPr lang="en-US"/>
        </a:p>
      </dgm:t>
    </dgm:pt>
    <dgm:pt modelId="{0E0605EE-EF34-46DD-818A-6D08DA50702B}" type="pres">
      <dgm:prSet presAssocID="{9EDA660A-0978-4E8D-85E5-129CF72F8D88}" presName="compositeShape" presStyleCnt="0">
        <dgm:presLayoutVars>
          <dgm:dir/>
          <dgm:resizeHandles/>
        </dgm:presLayoutVars>
      </dgm:prSet>
      <dgm:spPr/>
    </dgm:pt>
    <dgm:pt modelId="{3883FFC8-DE15-4259-86A9-5518EA602065}" type="pres">
      <dgm:prSet presAssocID="{9EDA660A-0978-4E8D-85E5-129CF72F8D88}" presName="pyramid" presStyleLbl="node1" presStyleIdx="0" presStyleCnt="1"/>
      <dgm:spPr>
        <a:blipFill rotWithShape="0">
          <a:blip xmlns:r="http://schemas.openxmlformats.org/officeDocument/2006/relationships" r:embed="rId1"/>
          <a:stretch>
            <a:fillRect/>
          </a:stretch>
        </a:blipFill>
        <a:ln>
          <a:solidFill>
            <a:srgbClr val="00FF00"/>
          </a:solidFill>
        </a:ln>
      </dgm:spPr>
    </dgm:pt>
    <dgm:pt modelId="{A941D5E3-743F-4019-8324-D88CB81543B6}" type="pres">
      <dgm:prSet presAssocID="{9EDA660A-0978-4E8D-85E5-129CF72F8D88}" presName="theList" presStyleCnt="0"/>
      <dgm:spPr/>
    </dgm:pt>
    <dgm:pt modelId="{FECC9364-192D-4019-BCB1-F58984CE9EE5}" type="pres">
      <dgm:prSet presAssocID="{062BFF3F-8A11-424F-9727-E4C70AF626F2}" presName="aNode" presStyleLbl="fgAcc1" presStyleIdx="0" presStyleCnt="3">
        <dgm:presLayoutVars>
          <dgm:bulletEnabled val="1"/>
        </dgm:presLayoutVars>
      </dgm:prSet>
      <dgm:spPr/>
      <dgm:t>
        <a:bodyPr/>
        <a:lstStyle/>
        <a:p>
          <a:endParaRPr lang="en-US"/>
        </a:p>
      </dgm:t>
    </dgm:pt>
    <dgm:pt modelId="{3660E3A7-741D-4B48-9432-B82407A3D078}" type="pres">
      <dgm:prSet presAssocID="{062BFF3F-8A11-424F-9727-E4C70AF626F2}" presName="aSpace" presStyleCnt="0"/>
      <dgm:spPr/>
    </dgm:pt>
    <dgm:pt modelId="{C0C92E01-77F1-43F9-87F6-4F8A440A532D}" type="pres">
      <dgm:prSet presAssocID="{E5EF15D0-45B5-4E11-A32A-1C1C3932AC0B}" presName="aNode" presStyleLbl="fgAcc1" presStyleIdx="1" presStyleCnt="3">
        <dgm:presLayoutVars>
          <dgm:bulletEnabled val="1"/>
        </dgm:presLayoutVars>
      </dgm:prSet>
      <dgm:spPr/>
      <dgm:t>
        <a:bodyPr/>
        <a:lstStyle/>
        <a:p>
          <a:endParaRPr lang="en-US"/>
        </a:p>
      </dgm:t>
    </dgm:pt>
    <dgm:pt modelId="{32DA5667-498F-49F2-9970-83CD11CF9529}" type="pres">
      <dgm:prSet presAssocID="{E5EF15D0-45B5-4E11-A32A-1C1C3932AC0B}" presName="aSpace" presStyleCnt="0"/>
      <dgm:spPr/>
    </dgm:pt>
    <dgm:pt modelId="{414EF221-295B-445D-A47C-947B5A680B7B}" type="pres">
      <dgm:prSet presAssocID="{4D9F10F4-AEB7-4515-9C54-7A9FA8E4AE1F}" presName="aNode" presStyleLbl="fgAcc1" presStyleIdx="2" presStyleCnt="3">
        <dgm:presLayoutVars>
          <dgm:bulletEnabled val="1"/>
        </dgm:presLayoutVars>
      </dgm:prSet>
      <dgm:spPr/>
      <dgm:t>
        <a:bodyPr/>
        <a:lstStyle/>
        <a:p>
          <a:endParaRPr lang="en-US"/>
        </a:p>
      </dgm:t>
    </dgm:pt>
    <dgm:pt modelId="{BB2877BA-5D48-4FC5-AE5B-9189310517BF}" type="pres">
      <dgm:prSet presAssocID="{4D9F10F4-AEB7-4515-9C54-7A9FA8E4AE1F}" presName="aSpace" presStyleCnt="0"/>
      <dgm:spPr/>
    </dgm:pt>
  </dgm:ptLst>
  <dgm:cxnLst>
    <dgm:cxn modelId="{F6A8B141-858E-404F-9509-833AA82C4C22}" srcId="{9EDA660A-0978-4E8D-85E5-129CF72F8D88}" destId="{4D9F10F4-AEB7-4515-9C54-7A9FA8E4AE1F}" srcOrd="2" destOrd="0" parTransId="{831DAA2B-636B-41AF-9A9F-56A70FE4293B}" sibTransId="{75D392CF-FCEF-4028-8A0B-82EDEE358840}"/>
    <dgm:cxn modelId="{B2309982-51B5-416B-8A9B-E4815011D5ED}" srcId="{9EDA660A-0978-4E8D-85E5-129CF72F8D88}" destId="{062BFF3F-8A11-424F-9727-E4C70AF626F2}" srcOrd="0" destOrd="0" parTransId="{E0CAA228-FBCA-44DC-9910-5AC2CCA0624E}" sibTransId="{BBACACFB-4FF8-40BD-BF9F-54BD5B8D88DB}"/>
    <dgm:cxn modelId="{0FDEF9BC-BA0E-4EF4-AE5E-4C73AF822D99}" type="presOf" srcId="{9EDA660A-0978-4E8D-85E5-129CF72F8D88}" destId="{0E0605EE-EF34-46DD-818A-6D08DA50702B}" srcOrd="0" destOrd="0" presId="urn:microsoft.com/office/officeart/2005/8/layout/pyramid2"/>
    <dgm:cxn modelId="{339764F2-AABB-4D83-996F-5DA1D9EE7124}" srcId="{9EDA660A-0978-4E8D-85E5-129CF72F8D88}" destId="{E5EF15D0-45B5-4E11-A32A-1C1C3932AC0B}" srcOrd="1" destOrd="0" parTransId="{44CEFE73-352C-4B6F-84FF-7F55159806CF}" sibTransId="{0E5673D2-2B75-4F74-9BA0-67D4629A2BC9}"/>
    <dgm:cxn modelId="{60801821-C6EE-4740-A562-73CE0754F1A8}" type="presOf" srcId="{E5EF15D0-45B5-4E11-A32A-1C1C3932AC0B}" destId="{C0C92E01-77F1-43F9-87F6-4F8A440A532D}" srcOrd="0" destOrd="0" presId="urn:microsoft.com/office/officeart/2005/8/layout/pyramid2"/>
    <dgm:cxn modelId="{62E19090-E024-4BAA-B733-8F01F0302001}" type="presOf" srcId="{062BFF3F-8A11-424F-9727-E4C70AF626F2}" destId="{FECC9364-192D-4019-BCB1-F58984CE9EE5}" srcOrd="0" destOrd="0" presId="urn:microsoft.com/office/officeart/2005/8/layout/pyramid2"/>
    <dgm:cxn modelId="{A3B257E4-6B52-4533-8A45-15E659CACC5E}" type="presOf" srcId="{4D9F10F4-AEB7-4515-9C54-7A9FA8E4AE1F}" destId="{414EF221-295B-445D-A47C-947B5A680B7B}" srcOrd="0" destOrd="0" presId="urn:microsoft.com/office/officeart/2005/8/layout/pyramid2"/>
    <dgm:cxn modelId="{4FE4F491-6DB2-44C7-B5D5-1E12636977A9}" type="presParOf" srcId="{0E0605EE-EF34-46DD-818A-6D08DA50702B}" destId="{3883FFC8-DE15-4259-86A9-5518EA602065}" srcOrd="0" destOrd="0" presId="urn:microsoft.com/office/officeart/2005/8/layout/pyramid2"/>
    <dgm:cxn modelId="{456764B6-EDDD-4A02-94C0-8E86DD90A284}" type="presParOf" srcId="{0E0605EE-EF34-46DD-818A-6D08DA50702B}" destId="{A941D5E3-743F-4019-8324-D88CB81543B6}" srcOrd="1" destOrd="0" presId="urn:microsoft.com/office/officeart/2005/8/layout/pyramid2"/>
    <dgm:cxn modelId="{10ACE3F8-E20C-4E2F-9C4C-179CAA25A551}" type="presParOf" srcId="{A941D5E3-743F-4019-8324-D88CB81543B6}" destId="{FECC9364-192D-4019-BCB1-F58984CE9EE5}" srcOrd="0" destOrd="0" presId="urn:microsoft.com/office/officeart/2005/8/layout/pyramid2"/>
    <dgm:cxn modelId="{3F63AB17-F8F3-4B78-9136-66BF10D84713}" type="presParOf" srcId="{A941D5E3-743F-4019-8324-D88CB81543B6}" destId="{3660E3A7-741D-4B48-9432-B82407A3D078}" srcOrd="1" destOrd="0" presId="urn:microsoft.com/office/officeart/2005/8/layout/pyramid2"/>
    <dgm:cxn modelId="{8243606C-A22B-4D31-91B7-80B6132C3C10}" type="presParOf" srcId="{A941D5E3-743F-4019-8324-D88CB81543B6}" destId="{C0C92E01-77F1-43F9-87F6-4F8A440A532D}" srcOrd="2" destOrd="0" presId="urn:microsoft.com/office/officeart/2005/8/layout/pyramid2"/>
    <dgm:cxn modelId="{9A83C845-9663-41A0-AC58-D48E0B45FF86}" type="presParOf" srcId="{A941D5E3-743F-4019-8324-D88CB81543B6}" destId="{32DA5667-498F-49F2-9970-83CD11CF9529}" srcOrd="3" destOrd="0" presId="urn:microsoft.com/office/officeart/2005/8/layout/pyramid2"/>
    <dgm:cxn modelId="{08C23B62-B60F-49B2-ACAF-3E769EB0F6B3}" type="presParOf" srcId="{A941D5E3-743F-4019-8324-D88CB81543B6}" destId="{414EF221-295B-445D-A47C-947B5A680B7B}" srcOrd="4" destOrd="0" presId="urn:microsoft.com/office/officeart/2005/8/layout/pyramid2"/>
    <dgm:cxn modelId="{C0457F92-E7F8-47E3-86AE-CDE498117DEB}" type="presParOf" srcId="{A941D5E3-743F-4019-8324-D88CB81543B6}" destId="{BB2877BA-5D48-4FC5-AE5B-9189310517BF}"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3FFC8-DE15-4259-86A9-5518EA602065}">
      <dsp:nvSpPr>
        <dsp:cNvPr id="0" name=""/>
        <dsp:cNvSpPr/>
      </dsp:nvSpPr>
      <dsp:spPr>
        <a:xfrm>
          <a:off x="532620" y="0"/>
          <a:ext cx="4694180" cy="4694180"/>
        </a:xfrm>
        <a:prstGeom prst="triangle">
          <a:avLst/>
        </a:prstGeom>
        <a:blipFill rotWithShape="0">
          <a:blip xmlns:r="http://schemas.openxmlformats.org/officeDocument/2006/relationships" r:embed="rId1"/>
          <a:stretch>
            <a:fillRect/>
          </a:stretch>
        </a:blip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sp>
    <dsp:sp modelId="{FECC9364-192D-4019-BCB1-F58984CE9EE5}">
      <dsp:nvSpPr>
        <dsp:cNvPr id="0" name=""/>
        <dsp:cNvSpPr/>
      </dsp:nvSpPr>
      <dsp:spPr>
        <a:xfrm>
          <a:off x="2879710" y="469876"/>
          <a:ext cx="3051217" cy="6674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ambria" panose="02040503050406030204" pitchFamily="18" charset="0"/>
              <a:ea typeface="Cambria" panose="02040503050406030204" pitchFamily="18" charset="0"/>
            </a:rPr>
            <a:t>1. </a:t>
          </a:r>
          <a:r>
            <a:rPr lang="vi-VN" sz="1600" kern="1200" dirty="0" smtClean="0">
              <a:latin typeface="Cambria" panose="02040503050406030204" pitchFamily="18" charset="0"/>
              <a:ea typeface="Cambria" panose="02040503050406030204" pitchFamily="18" charset="0"/>
            </a:rPr>
            <a:t>Đọc tên bản đồ để biết nội dung và lãnh thổ được thể hiện.</a:t>
          </a:r>
          <a:endParaRPr lang="en-US" sz="1600" kern="1200" dirty="0">
            <a:latin typeface="Cambria" panose="02040503050406030204" pitchFamily="18" charset="0"/>
            <a:ea typeface="Cambria" panose="02040503050406030204" pitchFamily="18" charset="0"/>
          </a:endParaRPr>
        </a:p>
      </dsp:txBody>
      <dsp:txXfrm>
        <a:off x="2912292" y="502458"/>
        <a:ext cx="2986053" cy="602289"/>
      </dsp:txXfrm>
    </dsp:sp>
    <dsp:sp modelId="{C0C92E01-77F1-43F9-87F6-4F8A440A532D}">
      <dsp:nvSpPr>
        <dsp:cNvPr id="0" name=""/>
        <dsp:cNvSpPr/>
      </dsp:nvSpPr>
      <dsp:spPr>
        <a:xfrm>
          <a:off x="2879710" y="1220761"/>
          <a:ext cx="3051217" cy="6674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ambria" panose="02040503050406030204" pitchFamily="18" charset="0"/>
              <a:ea typeface="Cambria" panose="02040503050406030204" pitchFamily="18" charset="0"/>
            </a:rPr>
            <a:t>2. </a:t>
          </a:r>
          <a:r>
            <a:rPr lang="vi-VN" sz="1600" kern="1200" dirty="0" smtClean="0">
              <a:latin typeface="Cambria" panose="02040503050406030204" pitchFamily="18" charset="0"/>
              <a:ea typeface="Cambria" panose="02040503050406030204" pitchFamily="18" charset="0"/>
            </a:rPr>
            <a:t>Biết tỉ lệ bản đồ để có thể đo tính khoảng cách giữa các đối tượng.</a:t>
          </a:r>
          <a:endParaRPr lang="en-US" sz="1600" kern="1200" dirty="0">
            <a:latin typeface="Cambria" panose="02040503050406030204" pitchFamily="18" charset="0"/>
            <a:ea typeface="Cambria" panose="02040503050406030204" pitchFamily="18" charset="0"/>
          </a:endParaRPr>
        </a:p>
      </dsp:txBody>
      <dsp:txXfrm>
        <a:off x="2912292" y="1253343"/>
        <a:ext cx="2986053" cy="602289"/>
      </dsp:txXfrm>
    </dsp:sp>
    <dsp:sp modelId="{414EF221-295B-445D-A47C-947B5A680B7B}">
      <dsp:nvSpPr>
        <dsp:cNvPr id="0" name=""/>
        <dsp:cNvSpPr/>
      </dsp:nvSpPr>
      <dsp:spPr>
        <a:xfrm>
          <a:off x="2879710" y="1971647"/>
          <a:ext cx="3051217" cy="6674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ambria" panose="02040503050406030204" pitchFamily="18" charset="0"/>
              <a:ea typeface="Cambria" panose="02040503050406030204" pitchFamily="18" charset="0"/>
            </a:rPr>
            <a:t>3. </a:t>
          </a:r>
          <a:r>
            <a:rPr lang="vi-VN" sz="1600" kern="1200" dirty="0" smtClean="0">
              <a:latin typeface="Cambria" panose="02040503050406030204" pitchFamily="18" charset="0"/>
              <a:ea typeface="Cambria" panose="02040503050406030204" pitchFamily="18" charset="0"/>
            </a:rPr>
            <a:t>Đọc kí hiệu trong bảng chú giải để nhận biết các đối tượng trên bản đồ.</a:t>
          </a:r>
          <a:endParaRPr lang="en-US" sz="1600" kern="1200" dirty="0">
            <a:latin typeface="Cambria" panose="02040503050406030204" pitchFamily="18" charset="0"/>
            <a:ea typeface="Cambria" panose="02040503050406030204" pitchFamily="18" charset="0"/>
          </a:endParaRPr>
        </a:p>
      </dsp:txBody>
      <dsp:txXfrm>
        <a:off x="2912292" y="2004229"/>
        <a:ext cx="2986053" cy="602289"/>
      </dsp:txXfrm>
    </dsp:sp>
    <dsp:sp modelId="{9531A195-A5CA-48C8-841C-C556A8E4426A}">
      <dsp:nvSpPr>
        <dsp:cNvPr id="0" name=""/>
        <dsp:cNvSpPr/>
      </dsp:nvSpPr>
      <dsp:spPr>
        <a:xfrm>
          <a:off x="2879710" y="2722532"/>
          <a:ext cx="3051217" cy="6674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ambria" panose="02040503050406030204" pitchFamily="18" charset="0"/>
              <a:ea typeface="Cambria" panose="02040503050406030204" pitchFamily="18" charset="0"/>
            </a:rPr>
            <a:t>4. </a:t>
          </a:r>
          <a:r>
            <a:rPr lang="vi-VN" sz="1600" kern="1200" dirty="0" smtClean="0">
              <a:latin typeface="Cambria" panose="02040503050406030204" pitchFamily="18" charset="0"/>
              <a:ea typeface="Cambria" panose="02040503050406030204" pitchFamily="18" charset="0"/>
            </a:rPr>
            <a:t>Xác định các đối tượng địa lí cần quan tâm trên bản đồ.</a:t>
          </a:r>
          <a:endParaRPr lang="en-US" sz="1600" kern="1200" dirty="0">
            <a:latin typeface="Cambria" panose="02040503050406030204" pitchFamily="18" charset="0"/>
            <a:ea typeface="Cambria" panose="02040503050406030204" pitchFamily="18" charset="0"/>
          </a:endParaRPr>
        </a:p>
      </dsp:txBody>
      <dsp:txXfrm>
        <a:off x="2912292" y="2755114"/>
        <a:ext cx="2986053" cy="602289"/>
      </dsp:txXfrm>
    </dsp:sp>
    <dsp:sp modelId="{AE819195-77DF-48C7-96A8-ECB24D81C6CD}">
      <dsp:nvSpPr>
        <dsp:cNvPr id="0" name=""/>
        <dsp:cNvSpPr/>
      </dsp:nvSpPr>
      <dsp:spPr>
        <a:xfrm>
          <a:off x="2879710" y="3473418"/>
          <a:ext cx="3051217" cy="6674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ambria" panose="02040503050406030204" pitchFamily="18" charset="0"/>
              <a:ea typeface="Cambria" panose="02040503050406030204" pitchFamily="18" charset="0"/>
            </a:rPr>
            <a:t>5. </a:t>
          </a:r>
          <a:r>
            <a:rPr lang="vi-VN" sz="1600" kern="1200" dirty="0" smtClean="0">
              <a:latin typeface="Cambria" panose="02040503050406030204" pitchFamily="18" charset="0"/>
              <a:ea typeface="Cambria" panose="02040503050406030204" pitchFamily="18" charset="0"/>
            </a:rPr>
            <a:t>Trình bày mối quan hệ của các đối tượng địa lí.</a:t>
          </a:r>
          <a:endParaRPr lang="en-US" sz="1600" kern="1200" dirty="0">
            <a:latin typeface="Cambria" panose="02040503050406030204" pitchFamily="18" charset="0"/>
            <a:ea typeface="Cambria" panose="02040503050406030204" pitchFamily="18" charset="0"/>
          </a:endParaRPr>
        </a:p>
      </dsp:txBody>
      <dsp:txXfrm>
        <a:off x="2912292" y="3506000"/>
        <a:ext cx="2986053" cy="602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3FFC8-DE15-4259-86A9-5518EA602065}">
      <dsp:nvSpPr>
        <dsp:cNvPr id="0" name=""/>
        <dsp:cNvSpPr/>
      </dsp:nvSpPr>
      <dsp:spPr>
        <a:xfrm>
          <a:off x="532620" y="0"/>
          <a:ext cx="4694180" cy="4694180"/>
        </a:xfrm>
        <a:prstGeom prst="triangle">
          <a:avLst/>
        </a:prstGeom>
        <a:blipFill rotWithShape="0">
          <a:blip xmlns:r="http://schemas.openxmlformats.org/officeDocument/2006/relationships" r:embed="rId1"/>
          <a:stretch>
            <a:fillRect/>
          </a:stretch>
        </a:blip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sp>
    <dsp:sp modelId="{FECC9364-192D-4019-BCB1-F58984CE9EE5}">
      <dsp:nvSpPr>
        <dsp:cNvPr id="0" name=""/>
        <dsp:cNvSpPr/>
      </dsp:nvSpPr>
      <dsp:spPr>
        <a:xfrm>
          <a:off x="2879710" y="471939"/>
          <a:ext cx="3051217" cy="11112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Cambria" panose="02040503050406030204" pitchFamily="18" charset="0"/>
              <a:ea typeface="Cambria" panose="02040503050406030204" pitchFamily="18" charset="0"/>
            </a:rPr>
            <a:t>1. </a:t>
          </a:r>
          <a:r>
            <a:rPr lang="vi-VN" sz="2000" kern="1200" dirty="0" smtClean="0">
              <a:latin typeface="Cambria" panose="02040503050406030204" pitchFamily="18" charset="0"/>
              <a:ea typeface="Cambria" panose="02040503050406030204" pitchFamily="18" charset="0"/>
            </a:rPr>
            <a:t>Xác định nơi đi và nơi đến, hướng đi trên bản đồ.</a:t>
          </a:r>
          <a:endParaRPr lang="en-US" sz="2000" kern="1200" dirty="0">
            <a:latin typeface="Cambria" panose="02040503050406030204" pitchFamily="18" charset="0"/>
            <a:ea typeface="Cambria" panose="02040503050406030204" pitchFamily="18" charset="0"/>
          </a:endParaRPr>
        </a:p>
      </dsp:txBody>
      <dsp:txXfrm>
        <a:off x="2933954" y="526183"/>
        <a:ext cx="2942729" cy="1002712"/>
      </dsp:txXfrm>
    </dsp:sp>
    <dsp:sp modelId="{C0C92E01-77F1-43F9-87F6-4F8A440A532D}">
      <dsp:nvSpPr>
        <dsp:cNvPr id="0" name=""/>
        <dsp:cNvSpPr/>
      </dsp:nvSpPr>
      <dsp:spPr>
        <a:xfrm>
          <a:off x="2879710" y="1722039"/>
          <a:ext cx="3051217" cy="11112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Cambria" panose="02040503050406030204" pitchFamily="18" charset="0"/>
              <a:ea typeface="Cambria" panose="02040503050406030204" pitchFamily="18" charset="0"/>
            </a:rPr>
            <a:t>2. </a:t>
          </a:r>
          <a:r>
            <a:rPr lang="vi-VN" sz="2000" kern="1200" dirty="0" smtClean="0">
              <a:latin typeface="Cambria" panose="02040503050406030204" pitchFamily="18" charset="0"/>
              <a:ea typeface="Cambria" panose="02040503050406030204" pitchFamily="18" charset="0"/>
            </a:rPr>
            <a:t> Tìm các c</a:t>
          </a:r>
          <a:r>
            <a:rPr lang="en-US" sz="2000" kern="1200" dirty="0" smtClean="0">
              <a:latin typeface="Cambria" panose="02040503050406030204" pitchFamily="18" charset="0"/>
              <a:ea typeface="Cambria" panose="02040503050406030204" pitchFamily="18" charset="0"/>
            </a:rPr>
            <a:t>on</a:t>
          </a:r>
          <a:r>
            <a:rPr lang="vi-VN" sz="2000" kern="1200" dirty="0" smtClean="0">
              <a:latin typeface="Cambria" panose="02040503050406030204" pitchFamily="18" charset="0"/>
              <a:ea typeface="Cambria" panose="02040503050406030204" pitchFamily="18" charset="0"/>
            </a:rPr>
            <a:t> đường có thể đi và lựa chọn c</a:t>
          </a:r>
          <a:r>
            <a:rPr lang="en-US" sz="2000" kern="1200" dirty="0" smtClean="0">
              <a:latin typeface="Cambria" panose="02040503050406030204" pitchFamily="18" charset="0"/>
              <a:ea typeface="Cambria" panose="02040503050406030204" pitchFamily="18" charset="0"/>
            </a:rPr>
            <a:t>on</a:t>
          </a:r>
          <a:r>
            <a:rPr lang="vi-VN" sz="2000" kern="1200" dirty="0" smtClean="0">
              <a:latin typeface="Cambria" panose="02040503050406030204" pitchFamily="18" charset="0"/>
              <a:ea typeface="Cambria" panose="02040503050406030204" pitchFamily="18" charset="0"/>
            </a:rPr>
            <a:t> đường thích hợp</a:t>
          </a:r>
          <a:r>
            <a:rPr lang="en-US" sz="2000" kern="1200" dirty="0" smtClean="0">
              <a:latin typeface="Cambria" panose="02040503050406030204" pitchFamily="18" charset="0"/>
              <a:ea typeface="Cambria" panose="02040503050406030204" pitchFamily="18" charset="0"/>
            </a:rPr>
            <a:t>.</a:t>
          </a:r>
          <a:endParaRPr lang="en-US" sz="2000" kern="1200" dirty="0">
            <a:latin typeface="Cambria" panose="02040503050406030204" pitchFamily="18" charset="0"/>
            <a:ea typeface="Cambria" panose="02040503050406030204" pitchFamily="18" charset="0"/>
          </a:endParaRPr>
        </a:p>
      </dsp:txBody>
      <dsp:txXfrm>
        <a:off x="2933954" y="1776283"/>
        <a:ext cx="2942729" cy="1002712"/>
      </dsp:txXfrm>
    </dsp:sp>
    <dsp:sp modelId="{414EF221-295B-445D-A47C-947B5A680B7B}">
      <dsp:nvSpPr>
        <dsp:cNvPr id="0" name=""/>
        <dsp:cNvSpPr/>
      </dsp:nvSpPr>
      <dsp:spPr>
        <a:xfrm>
          <a:off x="2879710" y="2972140"/>
          <a:ext cx="3051217" cy="11112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Cambria" panose="02040503050406030204" pitchFamily="18" charset="0"/>
              <a:ea typeface="Cambria" panose="02040503050406030204" pitchFamily="18" charset="0"/>
            </a:rPr>
            <a:t>3. </a:t>
          </a:r>
          <a:r>
            <a:rPr lang="vi-VN" sz="2000" kern="1200" dirty="0" smtClean="0">
              <a:latin typeface="Cambria" panose="02040503050406030204" pitchFamily="18" charset="0"/>
              <a:ea typeface="Cambria" panose="02040503050406030204" pitchFamily="18" charset="0"/>
            </a:rPr>
            <a:t>Dựa vào tỉ lệ bản đồ để xác định khoảng cách thực tế sẽ đi.</a:t>
          </a:r>
          <a:endParaRPr lang="en-US" sz="2000" kern="1200" dirty="0">
            <a:latin typeface="Cambria" panose="02040503050406030204" pitchFamily="18" charset="0"/>
            <a:ea typeface="Cambria" panose="02040503050406030204" pitchFamily="18" charset="0"/>
          </a:endParaRPr>
        </a:p>
      </dsp:txBody>
      <dsp:txXfrm>
        <a:off x="2933954" y="3026384"/>
        <a:ext cx="2942729" cy="10027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microsoft.com/office/2007/relationships/diagramDrawing" Target="../diagrams/drawing1.xml"/><Relationship Id="rId5" Type="http://schemas.openxmlformats.org/officeDocument/2006/relationships/image" Target="../media/image1.gif"/><Relationship Id="rId10" Type="http://schemas.openxmlformats.org/officeDocument/2006/relationships/diagramColors" Target="../diagrams/colors1.xml"/><Relationship Id="rId4" Type="http://schemas.openxmlformats.org/officeDocument/2006/relationships/image" Target="../media/image13.jpeg"/><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7.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7.png"/><Relationship Id="rId7" Type="http://schemas.openxmlformats.org/officeDocument/2006/relationships/diagramData" Target="../diagrams/data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microsoft.com/office/2007/relationships/diagramDrawing" Target="../diagrams/drawing2.xml"/><Relationship Id="rId5" Type="http://schemas.openxmlformats.org/officeDocument/2006/relationships/image" Target="../media/image1.gif"/><Relationship Id="rId10" Type="http://schemas.openxmlformats.org/officeDocument/2006/relationships/diagramColors" Target="../diagrams/colors2.xml"/><Relationship Id="rId4" Type="http://schemas.openxmlformats.org/officeDocument/2006/relationships/image" Target="../media/image13.jpeg"/><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5.wdp"/><Relationship Id="rId4" Type="http://schemas.openxmlformats.org/officeDocument/2006/relationships/image" Target="../media/image13.jpe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5.wdp"/><Relationship Id="rId4" Type="http://schemas.openxmlformats.org/officeDocument/2006/relationships/image" Target="../media/image13.jpe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066800"/>
            <a:ext cx="3276600" cy="1631216"/>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Quan sát </a:t>
            </a:r>
            <a:r>
              <a:rPr lang="en-US" sz="2000" i="1" dirty="0" err="1" smtClean="0">
                <a:solidFill>
                  <a:srgbClr val="FF0000"/>
                </a:solidFill>
                <a:latin typeface="Cambria" panose="02040503050406030204" pitchFamily="18" charset="0"/>
                <a:ea typeface="Cambria" panose="02040503050406030204" pitchFamily="18" charset="0"/>
              </a:rPr>
              <a:t>bản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khu</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vực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Đông</a:t>
            </a:r>
            <a:r>
              <a:rPr lang="en-US" sz="2000" i="1" dirty="0" smtClean="0">
                <a:solidFill>
                  <a:srgbClr val="FF0000"/>
                </a:solidFill>
                <a:latin typeface="Cambria" panose="02040503050406030204" pitchFamily="18" charset="0"/>
                <a:ea typeface="Cambria" panose="02040503050406030204" pitchFamily="18" charset="0"/>
              </a:rPr>
              <a:t> Nam Á, </a:t>
            </a:r>
            <a:r>
              <a:rPr lang="vi-VN" sz="2000" i="1" dirty="0" smtClean="0">
                <a:solidFill>
                  <a:srgbClr val="FF0000"/>
                </a:solidFill>
                <a:latin typeface="Cambria" panose="02040503050406030204" pitchFamily="18" charset="0"/>
                <a:ea typeface="Cambria" panose="02040503050406030204" pitchFamily="18" charset="0"/>
              </a:rPr>
              <a:t>em </a:t>
            </a:r>
            <a:r>
              <a:rPr lang="vi-VN" sz="2000" i="1" dirty="0">
                <a:solidFill>
                  <a:srgbClr val="FF0000"/>
                </a:solidFill>
                <a:latin typeface="Cambria" panose="02040503050406030204" pitchFamily="18" charset="0"/>
                <a:ea typeface="Cambria" panose="02040503050406030204" pitchFamily="18" charset="0"/>
              </a:rPr>
              <a:t>hãy </a:t>
            </a:r>
            <a:r>
              <a:rPr lang="vi-VN" sz="2000" i="1" dirty="0" smtClean="0">
                <a:solidFill>
                  <a:srgbClr val="FF0000"/>
                </a:solidFill>
                <a:latin typeface="Cambria" panose="02040503050406030204" pitchFamily="18" charset="0"/>
                <a:ea typeface="Cambria" panose="02040503050406030204" pitchFamily="18" charset="0"/>
              </a:rPr>
              <a:t>cho </a:t>
            </a:r>
            <a:r>
              <a:rPr lang="vi-VN" sz="2000" i="1" dirty="0">
                <a:solidFill>
                  <a:srgbClr val="FF0000"/>
                </a:solidFill>
                <a:latin typeface="Cambria" panose="02040503050406030204" pitchFamily="18" charset="0"/>
                <a:ea typeface="Cambria" panose="02040503050406030204" pitchFamily="18" charset="0"/>
              </a:rPr>
              <a:t>biết tên thủ đô của nước ta. Thủ đô nước ta được kí hiệu như thế nào trên bản đồ?</a:t>
            </a:r>
            <a:endParaRPr lang="en-US" sz="20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419600" y="1295400"/>
            <a:ext cx="4339822" cy="1107996"/>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Thủ </a:t>
            </a:r>
            <a:r>
              <a:rPr lang="vi-VN" sz="2200" dirty="0">
                <a:latin typeface="Cambria" panose="02040503050406030204" pitchFamily="18" charset="0"/>
                <a:ea typeface="Cambria" panose="02040503050406030204" pitchFamily="18" charset="0"/>
              </a:rPr>
              <a:t>đô của nước ta là Hà Nội.</a:t>
            </a:r>
          </a:p>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Thủ </a:t>
            </a:r>
            <a:r>
              <a:rPr lang="vi-VN" sz="2200" dirty="0">
                <a:latin typeface="Cambria" panose="02040503050406030204" pitchFamily="18" charset="0"/>
                <a:ea typeface="Cambria" panose="02040503050406030204" pitchFamily="18" charset="0"/>
              </a:rPr>
              <a:t>đô nước ta được kí hiệu </a:t>
            </a:r>
            <a:r>
              <a:rPr lang="vi-VN" sz="2200" dirty="0" smtClean="0">
                <a:latin typeface="Cambria" panose="02040503050406030204" pitchFamily="18" charset="0"/>
                <a:ea typeface="Cambria" panose="02040503050406030204" pitchFamily="18" charset="0"/>
              </a:rPr>
              <a:t>bằng</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ngôi</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sao</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màu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đỏ</a:t>
            </a:r>
            <a:r>
              <a:rPr lang="en-US"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pic>
        <p:nvPicPr>
          <p:cNvPr id="6146" name="Picture 2" descr="Bản đồ Đông Nam Á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9297" y="3377217"/>
            <a:ext cx="4628206" cy="3226575"/>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randombar(horizontal)">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8"/>
                                        </p:tgtEl>
                                        <p:attrNameLst>
                                          <p:attrName>r</p:attrName>
                                        </p:attrNameLst>
                                      </p:cBhvr>
                                    </p:animRot>
                                    <p:animRot by="-240000">
                                      <p:cBhvr>
                                        <p:cTn id="34" dur="200" fill="hold">
                                          <p:stCondLst>
                                            <p:cond delay="200"/>
                                          </p:stCondLst>
                                        </p:cTn>
                                        <p:tgtEl>
                                          <p:spTgt spid="8"/>
                                        </p:tgtEl>
                                        <p:attrNameLst>
                                          <p:attrName>r</p:attrName>
                                        </p:attrNameLst>
                                      </p:cBhvr>
                                    </p:animRot>
                                    <p:animRot by="240000">
                                      <p:cBhvr>
                                        <p:cTn id="35" dur="200" fill="hold">
                                          <p:stCondLst>
                                            <p:cond delay="400"/>
                                          </p:stCondLst>
                                        </p:cTn>
                                        <p:tgtEl>
                                          <p:spTgt spid="8"/>
                                        </p:tgtEl>
                                        <p:attrNameLst>
                                          <p:attrName>r</p:attrName>
                                        </p:attrNameLst>
                                      </p:cBhvr>
                                    </p:animRot>
                                    <p:animRot by="-240000">
                                      <p:cBhvr>
                                        <p:cTn id="36" dur="200" fill="hold">
                                          <p:stCondLst>
                                            <p:cond delay="600"/>
                                          </p:stCondLst>
                                        </p:cTn>
                                        <p:tgtEl>
                                          <p:spTgt spid="8"/>
                                        </p:tgtEl>
                                        <p:attrNameLst>
                                          <p:attrName>r</p:attrName>
                                        </p:attrNameLst>
                                      </p:cBhvr>
                                    </p:animRot>
                                    <p:animRot by="120000">
                                      <p:cBhvr>
                                        <p:cTn id="37" dur="200" fill="hold">
                                          <p:stCondLst>
                                            <p:cond delay="80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209800"/>
            <a:ext cx="6792509" cy="2212243"/>
          </a:xfrm>
          <a:prstGeom prst="wedgeRoundRectCallout">
            <a:avLst>
              <a:gd name="adj1" fmla="val 46527"/>
              <a:gd name="adj2" fmla="val 106541"/>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685871"/>
            <a:ext cx="6629398" cy="1200329"/>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Trên </a:t>
            </a:r>
            <a:r>
              <a:rPr lang="vi-VN" sz="2400" dirty="0">
                <a:latin typeface="Cambria" panose="02040503050406030204" pitchFamily="18" charset="0"/>
                <a:ea typeface="Cambria" panose="02040503050406030204" pitchFamily="18" charset="0"/>
              </a:rPr>
              <a:t>bản đồ các kí hiệu được giải thích trong bảng chú giải, thường được bố trí phía dưới bản đổ hoặc những khu vực trống trên bản đồ.</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Kí hiệu và bảng chú giải bản đồ</a:t>
            </a:r>
            <a:endParaRPr lang="en-US" sz="2400" b="1" dirty="0">
              <a:solidFill>
                <a:srgbClr val="0D30DD"/>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p>
        </p:txBody>
      </p:sp>
      <p:sp>
        <p:nvSpPr>
          <p:cNvPr id="24" name="Text Box 9"/>
          <p:cNvSpPr txBox="1">
            <a:spLocks noChangeArrowheads="1"/>
          </p:cNvSpPr>
          <p:nvPr/>
        </p:nvSpPr>
        <p:spPr bwMode="auto">
          <a:xfrm>
            <a:off x="289263" y="1290935"/>
            <a:ext cx="41303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Bảng</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chú</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giải</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23447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676400"/>
            <a:ext cx="3193291" cy="1200329"/>
          </a:xfrm>
          <a:prstGeom prst="rect">
            <a:avLst/>
          </a:prstGeom>
        </p:spPr>
        <p:txBody>
          <a:bodyPr wrap="square">
            <a:spAutoFit/>
          </a:bodyPr>
          <a:lstStyle/>
          <a:p>
            <a:pPr algn="ctr"/>
            <a:r>
              <a:rPr lang="en-US" sz="2400" i="1" dirty="0" err="1" smtClean="0">
                <a:solidFill>
                  <a:srgbClr val="FF0000"/>
                </a:solidFill>
                <a:latin typeface="Cambria" panose="02040503050406030204" pitchFamily="18" charset="0"/>
                <a:ea typeface="Cambria" panose="02040503050406030204" pitchFamily="18" charset="0"/>
              </a:rPr>
              <a:t>Dựa</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nêu</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các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bước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đọc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bản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đồ</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một số bản đồ thông dụng</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524981812"/>
              </p:ext>
            </p:extLst>
          </p:nvPr>
        </p:nvGraphicFramePr>
        <p:xfrm>
          <a:off x="2680452" y="1828800"/>
          <a:ext cx="6463548" cy="46941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24981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Đọc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một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số</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thông</a:t>
            </a:r>
            <a:r>
              <a:rPr lang="en-US" sz="2400" b="1" dirty="0" smtClean="0">
                <a:solidFill>
                  <a:srgbClr val="0D30DD"/>
                </a:solidFill>
                <a:latin typeface="Cambria" pitchFamily="18" charset="0"/>
              </a:rPr>
              <a:t> </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438400"/>
            <a:ext cx="2453489"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700" b="1" dirty="0" smtClean="0">
                <a:solidFill>
                  <a:srgbClr val="FF0000"/>
                </a:solidFill>
                <a:latin typeface="Cambria" panose="02040503050406030204" pitchFamily="18" charset="0"/>
                <a:ea typeface="Cambria" panose="02040503050406030204" pitchFamily="18" charset="0"/>
              </a:rPr>
              <a:t>* </a:t>
            </a:r>
            <a:r>
              <a:rPr lang="en-US" sz="1700" b="1" dirty="0" err="1" smtClean="0">
                <a:solidFill>
                  <a:srgbClr val="FF0000"/>
                </a:solidFill>
                <a:latin typeface="Cambria" panose="02040503050406030204" pitchFamily="18" charset="0"/>
                <a:ea typeface="Cambria" panose="02040503050406030204" pitchFamily="18" charset="0"/>
              </a:rPr>
              <a:t>Nhóm</a:t>
            </a:r>
            <a:r>
              <a:rPr lang="en-US" sz="1700" b="1" dirty="0" smtClean="0">
                <a:solidFill>
                  <a:srgbClr val="FF0000"/>
                </a:solidFill>
                <a:latin typeface="Cambria" panose="02040503050406030204" pitchFamily="18" charset="0"/>
                <a:ea typeface="Cambria" panose="02040503050406030204" pitchFamily="18" charset="0"/>
              </a:rPr>
              <a:t> </a:t>
            </a:r>
            <a:r>
              <a:rPr lang="en-US" sz="1700" b="1" dirty="0">
                <a:solidFill>
                  <a:srgbClr val="FF0000"/>
                </a:solidFill>
                <a:latin typeface="Cambria" panose="02040503050406030204" pitchFamily="18" charset="0"/>
                <a:ea typeface="Cambria" panose="02040503050406030204" pitchFamily="18" charset="0"/>
              </a:rPr>
              <a:t>1, 2, 3, 4</a:t>
            </a:r>
            <a:r>
              <a:rPr lang="en-US" sz="1700" b="1" dirty="0" smtClean="0">
                <a:solidFill>
                  <a:srgbClr val="FF0000"/>
                </a:solidFill>
                <a:latin typeface="Cambria" panose="02040503050406030204" pitchFamily="18" charset="0"/>
                <a:ea typeface="Cambria" panose="02040503050406030204" pitchFamily="18" charset="0"/>
              </a:rPr>
              <a:t>:</a:t>
            </a:r>
          </a:p>
          <a:p>
            <a:pPr algn="just"/>
            <a:r>
              <a:rPr lang="en-US" sz="1700" b="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Quan</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sát</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bản</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đồ</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tự</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nhiên</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thế</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giới</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 </a:t>
            </a:r>
            <a:endParaRPr lang="en-US" sz="1700" i="1" dirty="0">
              <a:solidFill>
                <a:srgbClr val="FF0000"/>
              </a:solidFill>
              <a:latin typeface="Cambria" panose="02040503050406030204" pitchFamily="18" charset="0"/>
              <a:ea typeface="Cambria" panose="02040503050406030204" pitchFamily="18" charset="0"/>
            </a:endParaRPr>
          </a:p>
          <a:p>
            <a:pPr algn="just"/>
            <a:r>
              <a:rPr lang="en-US" sz="1700" i="1" dirty="0" smtClean="0">
                <a:solidFill>
                  <a:srgbClr val="002060"/>
                </a:solidFill>
                <a:latin typeface="Cambria" panose="02040503050406030204" pitchFamily="18" charset="0"/>
                <a:ea typeface="Cambria" panose="02040503050406030204" pitchFamily="18" charset="0"/>
              </a:rPr>
              <a:t>1.</a:t>
            </a:r>
            <a:r>
              <a:rPr lang="vi-VN" sz="1700" i="1" dirty="0">
                <a:solidFill>
                  <a:srgbClr val="002060"/>
                </a:solidFill>
                <a:latin typeface="Cambria" panose="02040503050406030204" pitchFamily="18" charset="0"/>
                <a:ea typeface="Cambria" panose="02040503050406030204" pitchFamily="18" charset="0"/>
              </a:rPr>
              <a:t> Nêu nội dung và lãnh thổ được thể hiện trên bản đồ.</a:t>
            </a:r>
          </a:p>
          <a:p>
            <a:pPr algn="just"/>
            <a:r>
              <a:rPr lang="en-US" sz="1700" i="1" dirty="0" smtClean="0">
                <a:solidFill>
                  <a:srgbClr val="002060"/>
                </a:solidFill>
                <a:latin typeface="Cambria" panose="02040503050406030204" pitchFamily="18" charset="0"/>
                <a:ea typeface="Cambria" panose="02040503050406030204" pitchFamily="18" charset="0"/>
              </a:rPr>
              <a:t>2.</a:t>
            </a:r>
            <a:r>
              <a:rPr lang="vi-VN" sz="1700" i="1" dirty="0" smtClean="0">
                <a:solidFill>
                  <a:srgbClr val="002060"/>
                </a:solidFill>
                <a:latin typeface="Cambria" panose="02040503050406030204" pitchFamily="18" charset="0"/>
                <a:ea typeface="Cambria" panose="02040503050406030204" pitchFamily="18" charset="0"/>
              </a:rPr>
              <a:t> </a:t>
            </a:r>
            <a:r>
              <a:rPr lang="vi-VN" sz="1700" i="1" dirty="0">
                <a:solidFill>
                  <a:srgbClr val="002060"/>
                </a:solidFill>
                <a:latin typeface="Cambria" panose="02040503050406030204" pitchFamily="18" charset="0"/>
                <a:ea typeface="Cambria" panose="02040503050406030204" pitchFamily="18" charset="0"/>
              </a:rPr>
              <a:t>Nêu tỉ lệ bản </a:t>
            </a:r>
            <a:r>
              <a:rPr lang="vi-VN" sz="1700" i="1" dirty="0" smtClean="0">
                <a:solidFill>
                  <a:srgbClr val="002060"/>
                </a:solidFill>
                <a:latin typeface="Cambria" panose="02040503050406030204" pitchFamily="18" charset="0"/>
                <a:ea typeface="Cambria" panose="02040503050406030204" pitchFamily="18" charset="0"/>
              </a:rPr>
              <a:t>đồ.</a:t>
            </a:r>
            <a:endParaRPr lang="en-US" sz="1700" i="1" dirty="0" smtClean="0">
              <a:solidFill>
                <a:srgbClr val="002060"/>
              </a:solidFill>
              <a:latin typeface="Cambria" panose="02040503050406030204" pitchFamily="18" charset="0"/>
              <a:ea typeface="Cambria" panose="02040503050406030204" pitchFamily="18" charset="0"/>
            </a:endParaRPr>
          </a:p>
          <a:p>
            <a:pPr algn="just"/>
            <a:r>
              <a:rPr lang="en-US" sz="1700" i="1" dirty="0" smtClean="0">
                <a:solidFill>
                  <a:srgbClr val="002060"/>
                </a:solidFill>
                <a:latin typeface="Cambria" panose="02040503050406030204" pitchFamily="18" charset="0"/>
                <a:ea typeface="Cambria" panose="02040503050406030204" pitchFamily="18" charset="0"/>
              </a:rPr>
              <a:t>3.</a:t>
            </a:r>
            <a:r>
              <a:rPr lang="vi-VN" sz="1700" i="1" dirty="0" smtClean="0">
                <a:solidFill>
                  <a:srgbClr val="002060"/>
                </a:solidFill>
                <a:latin typeface="Cambria" panose="02040503050406030204" pitchFamily="18" charset="0"/>
                <a:ea typeface="Cambria" panose="02040503050406030204" pitchFamily="18" charset="0"/>
              </a:rPr>
              <a:t> </a:t>
            </a:r>
            <a:r>
              <a:rPr lang="vi-VN" sz="1700" i="1" dirty="0">
                <a:solidFill>
                  <a:srgbClr val="002060"/>
                </a:solidFill>
                <a:latin typeface="Cambria" panose="02040503050406030204" pitchFamily="18" charset="0"/>
                <a:ea typeface="Cambria" panose="02040503050406030204" pitchFamily="18" charset="0"/>
              </a:rPr>
              <a:t>Cho biết các kí hiệu trong bảng chủ giải thể hiện những đối tượng địa lí nào?</a:t>
            </a:r>
          </a:p>
          <a:p>
            <a:pPr algn="just"/>
            <a:r>
              <a:rPr lang="en-US" sz="1700" i="1" dirty="0" smtClean="0">
                <a:solidFill>
                  <a:srgbClr val="002060"/>
                </a:solidFill>
                <a:latin typeface="Cambria" panose="02040503050406030204" pitchFamily="18" charset="0"/>
                <a:ea typeface="Cambria" panose="02040503050406030204" pitchFamily="18" charset="0"/>
              </a:rPr>
              <a:t>4.</a:t>
            </a:r>
            <a:r>
              <a:rPr lang="vi-VN" sz="1700" i="1" dirty="0" smtClean="0">
                <a:solidFill>
                  <a:srgbClr val="002060"/>
                </a:solidFill>
                <a:latin typeface="Cambria" panose="02040503050406030204" pitchFamily="18" charset="0"/>
                <a:ea typeface="Cambria" panose="02040503050406030204" pitchFamily="18" charset="0"/>
              </a:rPr>
              <a:t> </a:t>
            </a:r>
            <a:r>
              <a:rPr lang="vi-VN" sz="1700" i="1" dirty="0">
                <a:solidFill>
                  <a:srgbClr val="002060"/>
                </a:solidFill>
                <a:latin typeface="Cambria" panose="02040503050406030204" pitchFamily="18" charset="0"/>
                <a:ea typeface="Cambria" panose="02040503050406030204" pitchFamily="18" charset="0"/>
              </a:rPr>
              <a:t>Kể tên ít nhất một dãy núi, đồng bằng, dòng sông lớn ở châu Mỹ.</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5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17026" y="2422297"/>
            <a:ext cx="2577348" cy="3901068"/>
          </a:xfrm>
          <a:prstGeom prst="rect">
            <a:avLst/>
          </a:prstGeom>
        </p:spPr>
        <p:txBody>
          <a:bodyPr wrap="square">
            <a:spAutoFit/>
          </a:bodyPr>
          <a:lstStyle/>
          <a:p>
            <a:pPr algn="ctr"/>
            <a:r>
              <a:rPr lang="en-US" sz="1650" b="1" dirty="0" smtClean="0">
                <a:solidFill>
                  <a:srgbClr val="FF0000"/>
                </a:solidFill>
                <a:latin typeface="Cambria" panose="02040503050406030204" pitchFamily="18" charset="0"/>
                <a:ea typeface="Cambria" panose="02040503050406030204" pitchFamily="18" charset="0"/>
              </a:rPr>
              <a:t>* </a:t>
            </a:r>
            <a:r>
              <a:rPr lang="en-US" sz="1650" b="1" dirty="0" err="1" smtClean="0">
                <a:solidFill>
                  <a:srgbClr val="FF0000"/>
                </a:solidFill>
                <a:latin typeface="Cambria" panose="02040503050406030204" pitchFamily="18" charset="0"/>
                <a:ea typeface="Cambria" panose="02040503050406030204" pitchFamily="18" charset="0"/>
              </a:rPr>
              <a:t>Nhóm</a:t>
            </a:r>
            <a:r>
              <a:rPr lang="en-US" sz="1650" b="1" dirty="0" smtClean="0">
                <a:solidFill>
                  <a:srgbClr val="FF0000"/>
                </a:solidFill>
                <a:latin typeface="Cambria" panose="02040503050406030204" pitchFamily="18" charset="0"/>
                <a:ea typeface="Cambria" panose="02040503050406030204" pitchFamily="18" charset="0"/>
              </a:rPr>
              <a:t> </a:t>
            </a:r>
            <a:r>
              <a:rPr lang="en-US" sz="1650" b="1" dirty="0">
                <a:solidFill>
                  <a:srgbClr val="FF0000"/>
                </a:solidFill>
                <a:latin typeface="Cambria" panose="02040503050406030204" pitchFamily="18" charset="0"/>
                <a:ea typeface="Cambria" panose="02040503050406030204" pitchFamily="18" charset="0"/>
              </a:rPr>
              <a:t>5, 6, 7, </a:t>
            </a:r>
            <a:r>
              <a:rPr lang="en-US" sz="1650" b="1" dirty="0" smtClean="0">
                <a:solidFill>
                  <a:srgbClr val="FF0000"/>
                </a:solidFill>
                <a:latin typeface="Cambria" panose="02040503050406030204" pitchFamily="18" charset="0"/>
                <a:ea typeface="Cambria" panose="02040503050406030204" pitchFamily="18" charset="0"/>
              </a:rPr>
              <a:t>8:</a:t>
            </a:r>
          </a:p>
          <a:p>
            <a:pPr algn="just"/>
            <a:r>
              <a:rPr lang="en-US" sz="1650" b="1" dirty="0" smtClean="0">
                <a:solidFill>
                  <a:srgbClr val="FF0000"/>
                </a:solidFill>
                <a:latin typeface="Cambria" panose="02040503050406030204" pitchFamily="18" charset="0"/>
                <a:ea typeface="Cambria" panose="02040503050406030204" pitchFamily="18" charset="0"/>
              </a:rPr>
              <a:t> </a:t>
            </a:r>
            <a:r>
              <a:rPr lang="en-US" sz="1650" i="1" dirty="0" err="1">
                <a:solidFill>
                  <a:srgbClr val="FF0000"/>
                </a:solidFill>
                <a:latin typeface="Cambria" panose="02040503050406030204" pitchFamily="18" charset="0"/>
                <a:ea typeface="Cambria" panose="02040503050406030204" pitchFamily="18" charset="0"/>
              </a:rPr>
              <a:t>Quan</a:t>
            </a:r>
            <a:r>
              <a:rPr lang="en-US" sz="1650" i="1" dirty="0">
                <a:solidFill>
                  <a:srgbClr val="FF0000"/>
                </a:solidFill>
                <a:latin typeface="Cambria" panose="02040503050406030204" pitchFamily="18" charset="0"/>
                <a:ea typeface="Cambria" panose="02040503050406030204" pitchFamily="18" charset="0"/>
              </a:rPr>
              <a:t> </a:t>
            </a:r>
            <a:r>
              <a:rPr lang="en-US" sz="1650" i="1" dirty="0" err="1">
                <a:solidFill>
                  <a:srgbClr val="FF0000"/>
                </a:solidFill>
                <a:latin typeface="Cambria" panose="02040503050406030204" pitchFamily="18" charset="0"/>
                <a:ea typeface="Cambria" panose="02040503050406030204" pitchFamily="18" charset="0"/>
              </a:rPr>
              <a:t>sát</a:t>
            </a:r>
            <a:r>
              <a:rPr lang="en-US" sz="1650" i="1" dirty="0">
                <a:solidFill>
                  <a:srgbClr val="FF0000"/>
                </a:solidFill>
                <a:latin typeface="Cambria" panose="02040503050406030204" pitchFamily="18" charset="0"/>
                <a:ea typeface="Cambria" panose="02040503050406030204" pitchFamily="18" charset="0"/>
              </a:rPr>
              <a:t> </a:t>
            </a:r>
            <a:r>
              <a:rPr lang="en-US" sz="1650" i="1" dirty="0" err="1" smtClean="0">
                <a:solidFill>
                  <a:srgbClr val="FF0000"/>
                </a:solidFill>
                <a:latin typeface="Cambria" panose="02040503050406030204" pitchFamily="18" charset="0"/>
                <a:ea typeface="Cambria" panose="02040503050406030204" pitchFamily="18" charset="0"/>
              </a:rPr>
              <a:t>bản</a:t>
            </a:r>
            <a:r>
              <a:rPr lang="en-US" sz="1650" i="1" dirty="0" smtClean="0">
                <a:solidFill>
                  <a:srgbClr val="FF0000"/>
                </a:solidFill>
                <a:latin typeface="Cambria" panose="02040503050406030204" pitchFamily="18" charset="0"/>
                <a:ea typeface="Cambria" panose="02040503050406030204" pitchFamily="18" charset="0"/>
              </a:rPr>
              <a:t> </a:t>
            </a:r>
            <a:r>
              <a:rPr lang="en-US" sz="1650" i="1" dirty="0" err="1" smtClean="0">
                <a:solidFill>
                  <a:srgbClr val="FF0000"/>
                </a:solidFill>
                <a:latin typeface="Cambria" panose="02040503050406030204" pitchFamily="18" charset="0"/>
                <a:ea typeface="Cambria" panose="02040503050406030204" pitchFamily="18" charset="0"/>
              </a:rPr>
              <a:t>đồ</a:t>
            </a:r>
            <a:r>
              <a:rPr lang="en-US" sz="1650" i="1" dirty="0" smtClean="0">
                <a:solidFill>
                  <a:srgbClr val="FF0000"/>
                </a:solidFill>
                <a:latin typeface="Cambria" panose="02040503050406030204" pitchFamily="18" charset="0"/>
                <a:ea typeface="Cambria" panose="02040503050406030204" pitchFamily="18" charset="0"/>
              </a:rPr>
              <a:t> </a:t>
            </a:r>
            <a:r>
              <a:rPr lang="en-US" sz="1650" i="1" dirty="0" err="1" smtClean="0">
                <a:solidFill>
                  <a:srgbClr val="FF0000"/>
                </a:solidFill>
                <a:latin typeface="Cambria" panose="02040503050406030204" pitchFamily="18" charset="0"/>
                <a:ea typeface="Cambria" panose="02040503050406030204" pitchFamily="18" charset="0"/>
              </a:rPr>
              <a:t>hành</a:t>
            </a:r>
            <a:r>
              <a:rPr lang="en-US" sz="1650" i="1" dirty="0" smtClean="0">
                <a:solidFill>
                  <a:srgbClr val="FF0000"/>
                </a:solidFill>
                <a:latin typeface="Cambria" panose="02040503050406030204" pitchFamily="18" charset="0"/>
                <a:ea typeface="Cambria" panose="02040503050406030204" pitchFamily="18" charset="0"/>
              </a:rPr>
              <a:t> </a:t>
            </a:r>
            <a:r>
              <a:rPr lang="en-US" sz="1650" i="1" dirty="0" err="1" smtClean="0">
                <a:solidFill>
                  <a:srgbClr val="FF0000"/>
                </a:solidFill>
                <a:latin typeface="Cambria" panose="02040503050406030204" pitchFamily="18" charset="0"/>
                <a:ea typeface="Cambria" panose="02040503050406030204" pitchFamily="18" charset="0"/>
              </a:rPr>
              <a:t>chính</a:t>
            </a:r>
            <a:r>
              <a:rPr lang="en-US" sz="1650" i="1" dirty="0" smtClean="0">
                <a:solidFill>
                  <a:srgbClr val="FF0000"/>
                </a:solidFill>
                <a:latin typeface="Cambria" panose="02040503050406030204" pitchFamily="18" charset="0"/>
                <a:ea typeface="Cambria" panose="02040503050406030204" pitchFamily="18" charset="0"/>
              </a:rPr>
              <a:t> </a:t>
            </a:r>
            <a:r>
              <a:rPr lang="en-US" sz="1650" i="1" dirty="0" err="1" smtClean="0">
                <a:solidFill>
                  <a:srgbClr val="FF0000"/>
                </a:solidFill>
                <a:latin typeface="Cambria" panose="02040503050406030204" pitchFamily="18" charset="0"/>
                <a:ea typeface="Cambria" panose="02040503050406030204" pitchFamily="18" charset="0"/>
              </a:rPr>
              <a:t>Việt</a:t>
            </a:r>
            <a:r>
              <a:rPr lang="en-US" sz="1650" i="1" dirty="0" smtClean="0">
                <a:solidFill>
                  <a:srgbClr val="FF0000"/>
                </a:solidFill>
                <a:latin typeface="Cambria" panose="02040503050406030204" pitchFamily="18" charset="0"/>
                <a:ea typeface="Cambria" panose="02040503050406030204" pitchFamily="18" charset="0"/>
              </a:rPr>
              <a:t> Nam </a:t>
            </a:r>
            <a:r>
              <a:rPr lang="en-US" sz="1650" i="1" dirty="0" err="1" smtClean="0">
                <a:solidFill>
                  <a:srgbClr val="FF0000"/>
                </a:solidFill>
                <a:latin typeface="Cambria" panose="02040503050406030204" pitchFamily="18" charset="0"/>
                <a:ea typeface="Cambria" panose="02040503050406030204" pitchFamily="18" charset="0"/>
              </a:rPr>
              <a:t>hãy</a:t>
            </a:r>
            <a:r>
              <a:rPr lang="en-US" sz="1650" i="1" dirty="0">
                <a:solidFill>
                  <a:srgbClr val="FF0000"/>
                </a:solidFill>
                <a:latin typeface="Cambria" panose="02040503050406030204" pitchFamily="18" charset="0"/>
                <a:ea typeface="Cambria" panose="02040503050406030204" pitchFamily="18" charset="0"/>
              </a:rPr>
              <a:t>: </a:t>
            </a:r>
            <a:endParaRPr lang="en-US" sz="1650" b="1" dirty="0">
              <a:solidFill>
                <a:srgbClr val="FF0000"/>
              </a:solidFill>
              <a:latin typeface="Cambria" panose="02040503050406030204" pitchFamily="18" charset="0"/>
              <a:ea typeface="Cambria" panose="02040503050406030204" pitchFamily="18" charset="0"/>
            </a:endParaRPr>
          </a:p>
          <a:p>
            <a:pPr algn="just"/>
            <a:r>
              <a:rPr lang="en-US" sz="1650" i="1" dirty="0" smtClean="0">
                <a:solidFill>
                  <a:srgbClr val="002060"/>
                </a:solidFill>
                <a:latin typeface="Cambria" panose="02040503050406030204" pitchFamily="18" charset="0"/>
                <a:ea typeface="Cambria" panose="02040503050406030204" pitchFamily="18" charset="0"/>
              </a:rPr>
              <a:t>1. </a:t>
            </a:r>
            <a:r>
              <a:rPr lang="vi-VN" sz="1650" i="1" dirty="0" smtClean="0">
                <a:solidFill>
                  <a:srgbClr val="002060"/>
                </a:solidFill>
                <a:latin typeface="Cambria" panose="02040503050406030204" pitchFamily="18" charset="0"/>
                <a:ea typeface="Cambria" panose="02040503050406030204" pitchFamily="18" charset="0"/>
              </a:rPr>
              <a:t>Nêu </a:t>
            </a:r>
            <a:r>
              <a:rPr lang="vi-VN" sz="1650" i="1" dirty="0">
                <a:solidFill>
                  <a:srgbClr val="002060"/>
                </a:solidFill>
                <a:latin typeface="Cambria" panose="02040503050406030204" pitchFamily="18" charset="0"/>
                <a:ea typeface="Cambria" panose="02040503050406030204" pitchFamily="18" charset="0"/>
              </a:rPr>
              <a:t>nội dung và lãnh thổ được thể hiện trên bản đồ.</a:t>
            </a:r>
          </a:p>
          <a:p>
            <a:pPr algn="just"/>
            <a:r>
              <a:rPr lang="en-US" sz="1650" i="1" dirty="0" smtClean="0">
                <a:solidFill>
                  <a:srgbClr val="002060"/>
                </a:solidFill>
                <a:latin typeface="Cambria" panose="02040503050406030204" pitchFamily="18" charset="0"/>
                <a:ea typeface="Cambria" panose="02040503050406030204" pitchFamily="18" charset="0"/>
              </a:rPr>
              <a:t>2.</a:t>
            </a:r>
            <a:r>
              <a:rPr lang="vi-VN" sz="1650" i="1" dirty="0" smtClean="0">
                <a:solidFill>
                  <a:srgbClr val="002060"/>
                </a:solidFill>
                <a:latin typeface="Cambria" panose="02040503050406030204" pitchFamily="18" charset="0"/>
                <a:ea typeface="Cambria" panose="02040503050406030204" pitchFamily="18" charset="0"/>
              </a:rPr>
              <a:t> </a:t>
            </a:r>
            <a:r>
              <a:rPr lang="vi-VN" sz="1650" i="1" dirty="0">
                <a:solidFill>
                  <a:srgbClr val="002060"/>
                </a:solidFill>
                <a:latin typeface="Cambria" panose="02040503050406030204" pitchFamily="18" charset="0"/>
                <a:ea typeface="Cambria" panose="02040503050406030204" pitchFamily="18" charset="0"/>
              </a:rPr>
              <a:t>Nêu tỉ lệ bản đồ.</a:t>
            </a:r>
          </a:p>
          <a:p>
            <a:pPr algn="just"/>
            <a:r>
              <a:rPr lang="en-US" sz="1650" i="1" dirty="0" smtClean="0">
                <a:solidFill>
                  <a:srgbClr val="002060"/>
                </a:solidFill>
                <a:latin typeface="Cambria" panose="02040503050406030204" pitchFamily="18" charset="0"/>
                <a:ea typeface="Cambria" panose="02040503050406030204" pitchFamily="18" charset="0"/>
              </a:rPr>
              <a:t>3. </a:t>
            </a:r>
            <a:r>
              <a:rPr lang="vi-VN" sz="1650" i="1" dirty="0" smtClean="0">
                <a:solidFill>
                  <a:srgbClr val="002060"/>
                </a:solidFill>
                <a:latin typeface="Cambria" panose="02040503050406030204" pitchFamily="18" charset="0"/>
                <a:ea typeface="Cambria" panose="02040503050406030204" pitchFamily="18" charset="0"/>
              </a:rPr>
              <a:t>Cho </a:t>
            </a:r>
            <a:r>
              <a:rPr lang="vi-VN" sz="1650" i="1" dirty="0">
                <a:solidFill>
                  <a:srgbClr val="002060"/>
                </a:solidFill>
                <a:latin typeface="Cambria" panose="02040503050406030204" pitchFamily="18" charset="0"/>
                <a:ea typeface="Cambria" panose="02040503050406030204" pitchFamily="18" charset="0"/>
              </a:rPr>
              <a:t>biết các kí hiệu trong bảng chủ giải thể hiện những đối tượng địa lí nào?</a:t>
            </a:r>
          </a:p>
          <a:p>
            <a:pPr algn="just"/>
            <a:r>
              <a:rPr lang="en-US" sz="1650" i="1" dirty="0" smtClean="0">
                <a:solidFill>
                  <a:srgbClr val="002060"/>
                </a:solidFill>
                <a:latin typeface="Cambria" panose="02040503050406030204" pitchFamily="18" charset="0"/>
                <a:ea typeface="Cambria" panose="02040503050406030204" pitchFamily="18" charset="0"/>
              </a:rPr>
              <a:t>4. </a:t>
            </a:r>
            <a:r>
              <a:rPr lang="vi-VN" sz="1650" i="1" dirty="0" smtClean="0">
                <a:solidFill>
                  <a:srgbClr val="002060"/>
                </a:solidFill>
                <a:latin typeface="Cambria" panose="02040503050406030204" pitchFamily="18" charset="0"/>
                <a:ea typeface="Cambria" panose="02040503050406030204" pitchFamily="18" charset="0"/>
              </a:rPr>
              <a:t>Đọc </a:t>
            </a:r>
            <a:r>
              <a:rPr lang="vi-VN" sz="1650" i="1" dirty="0">
                <a:solidFill>
                  <a:srgbClr val="002060"/>
                </a:solidFill>
                <a:latin typeface="Cambria" panose="02040503050406030204" pitchFamily="18" charset="0"/>
                <a:ea typeface="Cambria" panose="02040503050406030204" pitchFamily="18" charset="0"/>
              </a:rPr>
              <a:t>và xác định trên bản đồ </a:t>
            </a:r>
            <a:r>
              <a:rPr lang="vi-VN" sz="1650" i="1" dirty="0" smtClean="0">
                <a:solidFill>
                  <a:srgbClr val="002060"/>
                </a:solidFill>
                <a:latin typeface="Cambria" panose="02040503050406030204" pitchFamily="18" charset="0"/>
                <a:ea typeface="Cambria" panose="02040503050406030204" pitchFamily="18" charset="0"/>
              </a:rPr>
              <a:t>tên </a:t>
            </a:r>
            <a:r>
              <a:rPr lang="vi-VN" sz="1650" i="1" dirty="0">
                <a:solidFill>
                  <a:srgbClr val="002060"/>
                </a:solidFill>
                <a:latin typeface="Cambria" panose="02040503050406030204" pitchFamily="18" charset="0"/>
                <a:ea typeface="Cambria" panose="02040503050406030204" pitchFamily="18" charset="0"/>
              </a:rPr>
              <a:t>của thủ đô, các thành phố trực thuộc Trung ương, tỉnh/thành phố nơi em sinh sống.</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579" t="-5145" r="579" b="5145"/>
          <a:stretch/>
        </p:blipFill>
        <p:spPr bwMode="auto">
          <a:xfrm>
            <a:off x="2944963" y="4648200"/>
            <a:ext cx="3074837" cy="1905000"/>
          </a:xfrm>
          <a:prstGeom prst="rect">
            <a:avLst/>
          </a:prstGeom>
          <a:noFill/>
          <a:ln>
            <a:solidFill>
              <a:srgbClr val="00FF00"/>
            </a:solidFill>
          </a:ln>
        </p:spPr>
      </p:pic>
      <p:pic>
        <p:nvPicPr>
          <p:cNvPr id="36" name="Picture 35"/>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81400" y="2438400"/>
            <a:ext cx="1828800" cy="2133600"/>
          </a:xfrm>
          <a:prstGeom prst="rect">
            <a:avLst/>
          </a:prstGeom>
          <a:noFill/>
          <a:ln>
            <a:solidFill>
              <a:srgbClr val="00FF00"/>
            </a:solidFill>
          </a:ln>
        </p:spPr>
      </p:pic>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randombar(horizontal)">
                                      <p:cBhvr>
                                        <p:cTn id="23" dur="500"/>
                                        <p:tgtEl>
                                          <p:spTgt spid="36"/>
                                        </p:tgtEl>
                                      </p:cBhvr>
                                    </p:animEffect>
                                  </p:childTnLst>
                                </p:cTn>
                              </p:par>
                              <p:par>
                                <p:cTn id="24" presetID="14" presetClass="entr" presetSubtype="1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một số bản đồ thông dụng</a:t>
            </a:r>
            <a:endParaRPr lang="en-US" sz="2400" b="1" dirty="0">
              <a:solidFill>
                <a:srgbClr val="0D30DD"/>
              </a:solidFill>
              <a:latin typeface="Cambria" pitchFamily="18" charset="0"/>
            </a:endParaRPr>
          </a:p>
        </p:txBody>
      </p:sp>
      <p:cxnSp>
        <p:nvCxnSpPr>
          <p:cNvPr id="34" name="Straight Connector 33"/>
          <p:cNvCxnSpPr/>
          <p:nvPr/>
        </p:nvCxnSpPr>
        <p:spPr>
          <a:xfrm>
            <a:off x="1622590" y="1424818"/>
            <a:ext cx="5493" cy="5074268"/>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50022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1</a:t>
              </a: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t>
              </a: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2</a:t>
              </a: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t>
              </a: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3</a:t>
              </a: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t>
              </a: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4</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1930121"/>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4621718"/>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3317552"/>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124200"/>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p:txBody>
      </p:sp>
      <p:sp>
        <p:nvSpPr>
          <p:cNvPr id="42" name="Rectangle 41"/>
          <p:cNvSpPr/>
          <p:nvPr/>
        </p:nvSpPr>
        <p:spPr>
          <a:xfrm>
            <a:off x="1828801" y="1761594"/>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p:txBody>
      </p:sp>
      <p:sp>
        <p:nvSpPr>
          <p:cNvPr id="43" name="Rectangle 42"/>
          <p:cNvSpPr/>
          <p:nvPr/>
        </p:nvSpPr>
        <p:spPr>
          <a:xfrm>
            <a:off x="1828800" y="4435057"/>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3</a:t>
            </a:r>
            <a:endParaRPr lang="en-US" sz="20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533132" y="4245114"/>
            <a:ext cx="6306068" cy="707886"/>
          </a:xfrm>
          <a:prstGeom prst="rect">
            <a:avLst/>
          </a:prstGeom>
          <a:solidFill>
            <a:schemeClr val="accent5">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Các kí hiệu trong bảng chủ giải thể hiện những đối tượng địa lí: phân tầng địa hình, sông, núi lửa, hoang mạc…</a:t>
            </a:r>
            <a:endParaRPr lang="en-US" sz="2000" dirty="0">
              <a:effectLst/>
              <a:latin typeface="Cambria" panose="02040503050406030204" pitchFamily="18" charset="0"/>
              <a:ea typeface="Cambria" panose="02040503050406030204" pitchFamily="18" charset="0"/>
            </a:endParaRPr>
          </a:p>
        </p:txBody>
      </p:sp>
      <p:sp>
        <p:nvSpPr>
          <p:cNvPr id="45" name="TextBox 44"/>
          <p:cNvSpPr txBox="1"/>
          <p:nvPr/>
        </p:nvSpPr>
        <p:spPr>
          <a:xfrm>
            <a:off x="2590800" y="5791200"/>
            <a:ext cx="6248400" cy="707886"/>
          </a:xfrm>
          <a:prstGeom prst="rect">
            <a:avLst/>
          </a:prstGeom>
          <a:solidFill>
            <a:schemeClr val="accent4">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Châu Mỹ: Dãy Rôc-ky, An-đét; sông Mixixipi, Amazon; đồng bằng Trung tâm, Amazon…</a:t>
            </a:r>
            <a:endParaRPr lang="en-US" sz="2000" dirty="0" smtClean="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6074929"/>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5922529"/>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4</a:t>
            </a:r>
            <a:endParaRPr lang="en-US" sz="20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514600" y="1422737"/>
            <a:ext cx="6324600" cy="1015663"/>
          </a:xfrm>
          <a:prstGeom prst="rect">
            <a:avLst/>
          </a:prstGeom>
          <a:solidFill>
            <a:schemeClr val="accent3">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Nội dung thể hiện các dạng địa hình và sông ngòi trên thế giới và lãnh thổ được thể hiện trên bản đồ là các lục địa.</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49" name="Text Box 2"/>
          <p:cNvSpPr txBox="1"/>
          <p:nvPr/>
        </p:nvSpPr>
        <p:spPr>
          <a:xfrm>
            <a:off x="2533132" y="3105090"/>
            <a:ext cx="6306068" cy="400110"/>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Tỉ lệ bản đồ: 1:100000000</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314259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2" dur="500"/>
                                        <p:tgtEl>
                                          <p:spTgt spid="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7" dur="500"/>
                                        <p:tgtEl>
                                          <p:spTgt spid="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2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một số bản đồ thông dụng</a:t>
            </a:r>
            <a:endParaRPr lang="en-US" sz="2400" b="1" dirty="0">
              <a:solidFill>
                <a:srgbClr val="0D30DD"/>
              </a:solidFill>
              <a:latin typeface="Cambria" pitchFamily="18" charset="0"/>
            </a:endParaRPr>
          </a:p>
        </p:txBody>
      </p:sp>
      <p:cxnSp>
        <p:nvCxnSpPr>
          <p:cNvPr id="34" name="Straight Connector 33"/>
          <p:cNvCxnSpPr/>
          <p:nvPr/>
        </p:nvCxnSpPr>
        <p:spPr>
          <a:xfrm>
            <a:off x="1622590" y="1424818"/>
            <a:ext cx="5493" cy="5074268"/>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50022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5, 6, 7, 8</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2056209"/>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4621718"/>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3317552"/>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124200"/>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p:txBody>
      </p:sp>
      <p:sp>
        <p:nvSpPr>
          <p:cNvPr id="42" name="Rectangle 41"/>
          <p:cNvSpPr/>
          <p:nvPr/>
        </p:nvSpPr>
        <p:spPr>
          <a:xfrm>
            <a:off x="1828801" y="1887682"/>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p:txBody>
      </p:sp>
      <p:sp>
        <p:nvSpPr>
          <p:cNvPr id="43" name="Rectangle 42"/>
          <p:cNvSpPr/>
          <p:nvPr/>
        </p:nvSpPr>
        <p:spPr>
          <a:xfrm>
            <a:off x="1828800" y="4435057"/>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3</a:t>
            </a:r>
            <a:endParaRPr lang="en-US" sz="20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533132" y="4114800"/>
            <a:ext cx="6306068" cy="1015663"/>
          </a:xfrm>
          <a:prstGeom prst="rect">
            <a:avLst/>
          </a:prstGeom>
          <a:solidFill>
            <a:schemeClr val="accent5">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Các kí hiệu trong bảng chủ giải thể hiện những đối tượng địa lí: thủ đô, thành phố, ranh giới tỉnh, biên giới quốc gia, sông…</a:t>
            </a:r>
            <a:endParaRPr lang="en-US" sz="2000" dirty="0">
              <a:effectLst/>
              <a:latin typeface="Cambria" panose="02040503050406030204" pitchFamily="18" charset="0"/>
              <a:ea typeface="Cambria" panose="02040503050406030204" pitchFamily="18" charset="0"/>
            </a:endParaRPr>
          </a:p>
        </p:txBody>
      </p:sp>
      <p:sp>
        <p:nvSpPr>
          <p:cNvPr id="45" name="TextBox 44"/>
          <p:cNvSpPr txBox="1"/>
          <p:nvPr/>
        </p:nvSpPr>
        <p:spPr>
          <a:xfrm>
            <a:off x="2590800" y="5562600"/>
            <a:ext cx="6248400" cy="1015663"/>
          </a:xfrm>
          <a:prstGeom prst="rect">
            <a:avLst/>
          </a:prstGeom>
          <a:solidFill>
            <a:schemeClr val="accent4">
              <a:lumMod val="20000"/>
              <a:lumOff val="80000"/>
            </a:schemeClr>
          </a:solidFill>
        </p:spPr>
        <p:txBody>
          <a:bodyPr wrap="square" rtlCol="0">
            <a:spAutoFit/>
          </a:bodyPr>
          <a:lstStyle/>
          <a:p>
            <a:pPr algn="just"/>
            <a:r>
              <a:rPr lang="en-US" sz="2000" dirty="0" smtClean="0">
                <a:latin typeface="Cambria" panose="02040503050406030204" pitchFamily="18" charset="0"/>
                <a:ea typeface="Cambria" panose="02040503050406030204" pitchFamily="18" charset="0"/>
              </a:rPr>
              <a:t>T</a:t>
            </a:r>
            <a:r>
              <a:rPr lang="vi-VN" sz="2000" dirty="0" smtClean="0">
                <a:latin typeface="Cambria" panose="02040503050406030204" pitchFamily="18" charset="0"/>
                <a:ea typeface="Cambria" panose="02040503050406030204" pitchFamily="18" charset="0"/>
              </a:rPr>
              <a:t>ên của </a:t>
            </a:r>
            <a:r>
              <a:rPr lang="vi-VN" sz="2000" dirty="0">
                <a:latin typeface="Cambria" panose="02040503050406030204" pitchFamily="18" charset="0"/>
                <a:ea typeface="Cambria" panose="02040503050406030204" pitchFamily="18" charset="0"/>
              </a:rPr>
              <a:t>thủ đô, các thành phố trực thuộc Trung ương: Hà Nội, Hải Phòng, Đà Nẵng, Cần Thơ, TPHCM (cũng là nơi em đang sống).</a:t>
            </a:r>
            <a:endParaRPr lang="en-US" sz="2000" dirty="0" smtClean="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6074929"/>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5922529"/>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4</a:t>
            </a:r>
            <a:endParaRPr lang="en-US" sz="20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514600" y="1422737"/>
            <a:ext cx="6324600" cy="1323439"/>
          </a:xfrm>
          <a:prstGeom prst="rect">
            <a:avLst/>
          </a:prstGeom>
          <a:solidFill>
            <a:schemeClr val="accent3">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Nội dung thể hiện vị trí địa lí và ranh giới các tỉnh thành phố của Việt Nam và lãnh thổ được thể hiện trên bản đồ là Việt Nam, các các tỉnh thành phố của Việt Nam và các nước tiếp giáp.</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49" name="Text Box 2"/>
          <p:cNvSpPr txBox="1"/>
          <p:nvPr/>
        </p:nvSpPr>
        <p:spPr>
          <a:xfrm>
            <a:off x="2533132" y="3105090"/>
            <a:ext cx="6306068" cy="400110"/>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Tỉ lệ bản đồ: </a:t>
            </a:r>
            <a:r>
              <a:rPr lang="vi-VN" sz="2000" dirty="0" smtClean="0">
                <a:latin typeface="Cambria" panose="02040503050406030204" pitchFamily="18" charset="0"/>
                <a:ea typeface="Cambria" panose="02040503050406030204" pitchFamily="18" charset="0"/>
              </a:rPr>
              <a:t>1:10000000</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Tree>
    <p:extLst>
      <p:ext uri="{BB962C8B-B14F-4D97-AF65-F5344CB8AC3E}">
        <p14:creationId xmlns:p14="http://schemas.microsoft.com/office/powerpoint/2010/main" val="3811588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2" dur="500"/>
                                        <p:tgtEl>
                                          <p:spTgt spid="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7" dur="500"/>
                                        <p:tgtEl>
                                          <p:spTgt spid="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2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614886"/>
          </a:xfrm>
          <a:prstGeom prst="wedgeRoundRectCallout">
            <a:avLst>
              <a:gd name="adj1" fmla="val 47130"/>
              <a:gd name="adj2" fmla="val 6488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89080"/>
            <a:ext cx="6629398" cy="341632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Đọc tên bản đồ để biết nội dung và lãnh thổ được thể hiện.</a:t>
            </a:r>
          </a:p>
          <a:p>
            <a:pPr algn="just"/>
            <a:r>
              <a:rPr lang="vi-VN" sz="2400" dirty="0">
                <a:latin typeface="Cambria" panose="02040503050406030204" pitchFamily="18" charset="0"/>
                <a:ea typeface="Cambria" panose="02040503050406030204" pitchFamily="18" charset="0"/>
              </a:rPr>
              <a:t>- Biết tỉ lệ bản đồ để có thể đo tính khoảng cách giữa các đối tượng.</a:t>
            </a:r>
          </a:p>
          <a:p>
            <a:pPr algn="just"/>
            <a:r>
              <a:rPr lang="vi-VN" sz="2400" dirty="0">
                <a:latin typeface="Cambria" panose="02040503050406030204" pitchFamily="18" charset="0"/>
                <a:ea typeface="Cambria" panose="02040503050406030204" pitchFamily="18" charset="0"/>
              </a:rPr>
              <a:t>- Đọc kí hiệu trong bảng chú giải để nhận biết các đối tượng trên bản đồ.</a:t>
            </a:r>
          </a:p>
          <a:p>
            <a:pPr algn="just"/>
            <a:r>
              <a:rPr lang="vi-VN" sz="2400" dirty="0">
                <a:latin typeface="Cambria" panose="02040503050406030204" pitchFamily="18" charset="0"/>
                <a:ea typeface="Cambria" panose="02040503050406030204" pitchFamily="18" charset="0"/>
              </a:rPr>
              <a:t>- Xác định các đối tượng địa lí cần quan tâm trên bản đồ.</a:t>
            </a:r>
          </a:p>
          <a:p>
            <a:pPr algn="just"/>
            <a:r>
              <a:rPr lang="vi-VN" sz="2400" dirty="0">
                <a:latin typeface="Cambria" panose="02040503050406030204" pitchFamily="18" charset="0"/>
                <a:ea typeface="Cambria" panose="02040503050406030204" pitchFamily="18" charset="0"/>
              </a:rPr>
              <a:t>- Trình bày mối quan hệ của các đối tượng địa lí.</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Đọc một số bản đồ thông dụng</a:t>
            </a:r>
            <a:endParaRPr lang="en-US" sz="2400" b="1" dirty="0">
              <a:solidFill>
                <a:srgbClr val="0D30DD"/>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p>
        </p:txBody>
      </p:sp>
    </p:spTree>
    <p:extLst>
      <p:ext uri="{BB962C8B-B14F-4D97-AF65-F5344CB8AC3E}">
        <p14:creationId xmlns:p14="http://schemas.microsoft.com/office/powerpoint/2010/main" val="2737509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676400"/>
            <a:ext cx="3193291" cy="1569660"/>
          </a:xfrm>
          <a:prstGeom prst="rect">
            <a:avLst/>
          </a:prstGeom>
        </p:spPr>
        <p:txBody>
          <a:bodyPr wrap="square">
            <a:spAutoFit/>
          </a:bodyPr>
          <a:lstStyle/>
          <a:p>
            <a:pPr algn="ctr"/>
            <a:r>
              <a:rPr lang="en-US" sz="2400" i="1" dirty="0" err="1" smtClean="0">
                <a:solidFill>
                  <a:srgbClr val="FF0000"/>
                </a:solidFill>
                <a:latin typeface="Cambria" panose="02040503050406030204" pitchFamily="18" charset="0"/>
                <a:ea typeface="Cambria" panose="02040503050406030204" pitchFamily="18" charset="0"/>
              </a:rPr>
              <a:t>Dựa</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nêu</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các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bước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tìm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đường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trên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bản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đồ</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giấy</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Tìm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2962182503"/>
              </p:ext>
            </p:extLst>
          </p:nvPr>
        </p:nvGraphicFramePr>
        <p:xfrm>
          <a:off x="2680452" y="1752600"/>
          <a:ext cx="6463548" cy="46941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27689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39895"/>
            <a:ext cx="3193291"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3,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m</a:t>
            </a:r>
            <a:r>
              <a:rPr lang="vi-VN" sz="2300" i="1" dirty="0" smtClean="0">
                <a:solidFill>
                  <a:srgbClr val="FF0000"/>
                </a:solidFill>
                <a:latin typeface="Cambria" panose="02040503050406030204" pitchFamily="18" charset="0"/>
                <a:ea typeface="Cambria" panose="02040503050406030204" pitchFamily="18" charset="0"/>
              </a:rPr>
              <a:t>ô </a:t>
            </a:r>
            <a:r>
              <a:rPr lang="vi-VN" sz="2300" i="1" dirty="0">
                <a:solidFill>
                  <a:srgbClr val="FF0000"/>
                </a:solidFill>
                <a:latin typeface="Cambria" panose="02040503050406030204" pitchFamily="18" charset="0"/>
                <a:ea typeface="Cambria" panose="02040503050406030204" pitchFamily="18" charset="0"/>
              </a:rPr>
              <a:t>tả đường đi từ trường CĐSP Đà Lạt đến Ga Đà </a:t>
            </a:r>
            <a:r>
              <a:rPr lang="vi-VN" sz="2300" i="1" dirty="0" smtClean="0">
                <a:solidFill>
                  <a:srgbClr val="FF0000"/>
                </a:solidFill>
                <a:latin typeface="Cambria" panose="02040503050406030204" pitchFamily="18" charset="0"/>
                <a:ea typeface="Cambria" panose="02040503050406030204" pitchFamily="18" charset="0"/>
              </a:rPr>
              <a:t>Lạt</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478340"/>
            <a:ext cx="4474760" cy="1569660"/>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CĐSP </a:t>
            </a:r>
            <a:r>
              <a:rPr lang="en-US" sz="2400" dirty="0" err="1" smtClean="0">
                <a:latin typeface="Cambria" panose="02040503050406030204" pitchFamily="18" charset="0"/>
                <a:ea typeface="Cambria" panose="02040503050406030204" pitchFamily="18" charset="0"/>
              </a:rPr>
              <a:t>Đà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Lạt</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chạy </a:t>
            </a:r>
            <a:r>
              <a:rPr lang="vi-VN" sz="2400" dirty="0">
                <a:latin typeface="Cambria" panose="02040503050406030204" pitchFamily="18" charset="0"/>
                <a:ea typeface="Cambria" panose="02040503050406030204" pitchFamily="18" charset="0"/>
              </a:rPr>
              <a:t>thẳng quẹo trái theo đường Yersin sau đó qụeo trái vào đường Nguyễn Trãi và quẹo phải đến Ga Đà Lạt. </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Tìm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733800"/>
            <a:ext cx="4164901" cy="2819400"/>
          </a:xfrm>
          <a:prstGeom prst="rect">
            <a:avLst/>
          </a:prstGeom>
          <a:noFill/>
          <a:ln>
            <a:solidFill>
              <a:srgbClr val="00FF00"/>
            </a:solidFill>
          </a:ln>
        </p:spPr>
      </p:pic>
    </p:spTree>
    <p:extLst>
      <p:ext uri="{BB962C8B-B14F-4D97-AF65-F5344CB8AC3E}">
        <p14:creationId xmlns:p14="http://schemas.microsoft.com/office/powerpoint/2010/main" val="108279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39895"/>
            <a:ext cx="3193291"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3,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m</a:t>
            </a:r>
            <a:r>
              <a:rPr lang="vi-VN" sz="2300" i="1" dirty="0" smtClean="0">
                <a:solidFill>
                  <a:srgbClr val="FF0000"/>
                </a:solidFill>
                <a:latin typeface="Cambria" panose="02040503050406030204" pitchFamily="18" charset="0"/>
                <a:ea typeface="Cambria" panose="02040503050406030204" pitchFamily="18" charset="0"/>
              </a:rPr>
              <a:t>ô </a:t>
            </a:r>
            <a:r>
              <a:rPr lang="vi-VN" sz="2300" i="1" dirty="0">
                <a:solidFill>
                  <a:srgbClr val="FF0000"/>
                </a:solidFill>
                <a:latin typeface="Cambria" panose="02040503050406030204" pitchFamily="18" charset="0"/>
                <a:ea typeface="Cambria" panose="02040503050406030204" pitchFamily="18" charset="0"/>
              </a:rPr>
              <a:t>tả đường đi từ Ga Đà Lạt đến bảo tang Lâm Đồng.</a:t>
            </a:r>
          </a:p>
        </p:txBody>
      </p:sp>
      <p:sp>
        <p:nvSpPr>
          <p:cNvPr id="17" name="Rectangle 16"/>
          <p:cNvSpPr/>
          <p:nvPr/>
        </p:nvSpPr>
        <p:spPr>
          <a:xfrm>
            <a:off x="4364440" y="1295400"/>
            <a:ext cx="4474760" cy="203132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Ga Đà </a:t>
            </a:r>
            <a:r>
              <a:rPr lang="vi-VN" sz="2100" dirty="0" smtClean="0">
                <a:latin typeface="Cambria" panose="02040503050406030204" pitchFamily="18" charset="0"/>
                <a:ea typeface="Cambria" panose="02040503050406030204" pitchFamily="18" charset="0"/>
              </a:rPr>
              <a:t>Lạt chạy </a:t>
            </a:r>
            <a:r>
              <a:rPr lang="vi-VN" sz="2100" dirty="0">
                <a:latin typeface="Cambria" panose="02040503050406030204" pitchFamily="18" charset="0"/>
                <a:ea typeface="Cambria" panose="02040503050406030204" pitchFamily="18" charset="0"/>
              </a:rPr>
              <a:t>thẳng theo đường Nguyễn Trãi đến ngã ba thì quẹo trái vào đường Phạm Hồng Thái đến ngã ba thì qua đường Trần Hưng Đạo giao với Hùng Vương rồi chạy thẳng là đến bảo tàng Lâm Đồng.</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Tìm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733800"/>
            <a:ext cx="4164901" cy="2819400"/>
          </a:xfrm>
          <a:prstGeom prst="rect">
            <a:avLst/>
          </a:prstGeom>
          <a:noFill/>
          <a:ln>
            <a:solidFill>
              <a:srgbClr val="00FF00"/>
            </a:solidFill>
          </a:ln>
        </p:spPr>
      </p:pic>
    </p:spTree>
    <p:extLst>
      <p:ext uri="{BB962C8B-B14F-4D97-AF65-F5344CB8AC3E}">
        <p14:creationId xmlns:p14="http://schemas.microsoft.com/office/powerpoint/2010/main" val="1184303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4</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571499" y="2286000"/>
            <a:ext cx="6629399" cy="2743200"/>
          </a:xfrm>
          <a:prstGeom prst="wedgeRoundRectCallout">
            <a:avLst>
              <a:gd name="adj1" fmla="val 48715"/>
              <a:gd name="adj2" fmla="val 7700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762000" y="2514600"/>
            <a:ext cx="6248399" cy="2308324"/>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Bước 1: Xác định nơi đi và nơi đến, hướng đi trên bản đồ.</a:t>
            </a:r>
          </a:p>
          <a:p>
            <a:pPr algn="just"/>
            <a:r>
              <a:rPr lang="vi-VN" sz="2400" dirty="0">
                <a:latin typeface="Cambria" panose="02040503050406030204" pitchFamily="18" charset="0"/>
                <a:ea typeface="Cambria" panose="02040503050406030204" pitchFamily="18" charset="0"/>
              </a:rPr>
              <a:t>- Bước 2: Tìm các </a:t>
            </a:r>
            <a:r>
              <a:rPr lang="en-US" sz="2400" dirty="0" smtClean="0">
                <a:latin typeface="Cambria" panose="02040503050406030204" pitchFamily="18" charset="0"/>
                <a:ea typeface="Cambria" panose="02040503050406030204" pitchFamily="18" charset="0"/>
              </a:rPr>
              <a:t>con</a:t>
            </a:r>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đường có thể đi và lựa chọn </a:t>
            </a:r>
            <a:r>
              <a:rPr lang="vi-VN" sz="2400" dirty="0" smtClean="0">
                <a:latin typeface="Cambria" panose="02040503050406030204" pitchFamily="18" charset="0"/>
                <a:ea typeface="Cambria" panose="02040503050406030204" pitchFamily="18" charset="0"/>
              </a:rPr>
              <a:t>c</a:t>
            </a:r>
            <a:r>
              <a:rPr lang="en-US" sz="2400" dirty="0" smtClean="0">
                <a:latin typeface="Cambria" panose="02040503050406030204" pitchFamily="18" charset="0"/>
                <a:ea typeface="Cambria" panose="02040503050406030204" pitchFamily="18" charset="0"/>
              </a:rPr>
              <a:t>on</a:t>
            </a:r>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đường thích </a:t>
            </a:r>
            <a:r>
              <a:rPr lang="vi-VN" sz="2400" dirty="0" smtClean="0">
                <a:latin typeface="Cambria" panose="02040503050406030204" pitchFamily="18" charset="0"/>
                <a:ea typeface="Cambria" panose="02040503050406030204" pitchFamily="18" charset="0"/>
              </a:rPr>
              <a:t>hợp</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Bước 3: Dựa vào tỉ lệ bản đồ để xác định khoảng cách thực tế sẽ đi.</a:t>
            </a:r>
          </a:p>
        </p:txBody>
      </p:sp>
      <p:sp>
        <p:nvSpPr>
          <p:cNvPr id="31" name="Title 1"/>
          <p:cNvSpPr txBox="1">
            <a:spLocks/>
          </p:cNvSpPr>
          <p:nvPr/>
        </p:nvSpPr>
        <p:spPr>
          <a:xfrm>
            <a:off x="23756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đường đi trên bản đồ</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40846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vi-VN" sz="3000" b="1" dirty="0">
                <a:ln w="10541" cmpd="sng">
                  <a:solidFill>
                    <a:schemeClr val="accent1">
                      <a:shade val="88000"/>
                      <a:satMod val="110000"/>
                    </a:schemeClr>
                  </a:solidFill>
                  <a:prstDash val="solid"/>
                </a:ln>
                <a:solidFill>
                  <a:srgbClr val="FF0000"/>
                </a:solidFill>
                <a:latin typeface="Cambria" pitchFamily="18" charset="0"/>
              </a:rPr>
              <a:t>KÍ HIỆU VÀ BẢNG CHÚ GIẢI </a:t>
            </a:r>
            <a:r>
              <a:rPr lang="en-US" sz="3000" b="1" dirty="0" smtClean="0">
                <a:ln w="10541" cmpd="sng">
                  <a:solidFill>
                    <a:schemeClr val="accent1">
                      <a:shade val="88000"/>
                      <a:satMod val="110000"/>
                    </a:schemeClr>
                  </a:solidFill>
                  <a:prstDash val="solid"/>
                </a:ln>
                <a:solidFill>
                  <a:srgbClr val="FF0000"/>
                </a:solidFill>
                <a:latin typeface="Cambria" pitchFamily="18" charset="0"/>
              </a:rPr>
              <a:t/>
            </a:r>
            <a:br>
              <a:rPr lang="en-US" sz="3000" b="1" dirty="0" smtClean="0">
                <a:ln w="10541" cmpd="sng">
                  <a:solidFill>
                    <a:schemeClr val="accent1">
                      <a:shade val="88000"/>
                      <a:satMod val="110000"/>
                    </a:schemeClr>
                  </a:solidFill>
                  <a:prstDash val="solid"/>
                </a:ln>
                <a:solidFill>
                  <a:srgbClr val="FF0000"/>
                </a:solidFill>
                <a:latin typeface="Cambria" pitchFamily="18" charset="0"/>
              </a:rPr>
            </a:br>
            <a:r>
              <a:rPr lang="vi-VN" sz="3000" b="1" dirty="0" smtClean="0">
                <a:ln w="10541" cmpd="sng">
                  <a:solidFill>
                    <a:schemeClr val="accent1">
                      <a:shade val="88000"/>
                      <a:satMod val="110000"/>
                    </a:schemeClr>
                  </a:solidFill>
                  <a:prstDash val="solid"/>
                </a:ln>
                <a:solidFill>
                  <a:srgbClr val="FF0000"/>
                </a:solidFill>
                <a:latin typeface="Cambria" pitchFamily="18" charset="0"/>
              </a:rPr>
              <a:t>TRÊN </a:t>
            </a:r>
            <a:r>
              <a:rPr lang="vi-VN" sz="3000" b="1" dirty="0">
                <a:ln w="10541" cmpd="sng">
                  <a:solidFill>
                    <a:schemeClr val="accent1">
                      <a:shade val="88000"/>
                      <a:satMod val="110000"/>
                    </a:schemeClr>
                  </a:solidFill>
                  <a:prstDash val="solid"/>
                </a:ln>
                <a:solidFill>
                  <a:srgbClr val="FF0000"/>
                </a:solidFill>
                <a:latin typeface="Cambria" pitchFamily="18" charset="0"/>
              </a:rPr>
              <a:t>BẢN ĐỒ.</a:t>
            </a:r>
            <a:br>
              <a:rPr lang="vi-VN" sz="3000" b="1" dirty="0">
                <a:ln w="10541" cmpd="sng">
                  <a:solidFill>
                    <a:schemeClr val="accent1">
                      <a:shade val="88000"/>
                      <a:satMod val="110000"/>
                    </a:schemeClr>
                  </a:solidFill>
                  <a:prstDash val="solid"/>
                </a:ln>
                <a:solidFill>
                  <a:srgbClr val="FF0000"/>
                </a:solidFill>
                <a:latin typeface="Cambria" pitchFamily="18" charset="0"/>
              </a:rPr>
            </a:br>
            <a:r>
              <a:rPr lang="vi-VN" sz="3000" b="1" dirty="0">
                <a:ln w="10541" cmpd="sng">
                  <a:solidFill>
                    <a:schemeClr val="accent1">
                      <a:shade val="88000"/>
                      <a:satMod val="110000"/>
                    </a:schemeClr>
                  </a:solidFill>
                  <a:prstDash val="solid"/>
                </a:ln>
                <a:solidFill>
                  <a:srgbClr val="FF0000"/>
                </a:solidFill>
                <a:latin typeface="Cambria" pitchFamily="18" charset="0"/>
              </a:rPr>
              <a:t>TÌM ĐƯỜNG ĐI TRÊN BẢN ĐỒ</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4:</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600199"/>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133600"/>
            <a:ext cx="3352800" cy="1200329"/>
          </a:xfrm>
          <a:prstGeom prst="rect">
            <a:avLst/>
          </a:prstGeom>
        </p:spPr>
        <p:txBody>
          <a:bodyPr wrap="square">
            <a:spAutoFit/>
          </a:bodyPr>
          <a:lstStyle/>
          <a:p>
            <a:pPr algn="ctr"/>
            <a:r>
              <a:rPr lang="vi-VN" i="1" dirty="0">
                <a:solidFill>
                  <a:srgbClr val="FF0000"/>
                </a:solidFill>
                <a:latin typeface="Cambria" panose="02040503050406030204" pitchFamily="18" charset="0"/>
                <a:ea typeface="Cambria" panose="02040503050406030204" pitchFamily="18" charset="0"/>
              </a:rPr>
              <a:t>Dựa vào </a:t>
            </a:r>
            <a:r>
              <a:rPr lang="en-US" i="1" dirty="0" err="1" smtClean="0">
                <a:solidFill>
                  <a:srgbClr val="FF0000"/>
                </a:solidFill>
                <a:latin typeface="Cambria" panose="02040503050406030204" pitchFamily="18" charset="0"/>
                <a:ea typeface="Cambria" panose="02040503050406030204" pitchFamily="18" charset="0"/>
              </a:rPr>
              <a:t>bản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đồ</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sau</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em</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x</a:t>
            </a:r>
            <a:r>
              <a:rPr lang="vi-VN" i="1" dirty="0" smtClean="0">
                <a:solidFill>
                  <a:srgbClr val="FF0000"/>
                </a:solidFill>
                <a:latin typeface="Cambria" panose="02040503050406030204" pitchFamily="18" charset="0"/>
                <a:ea typeface="Cambria" panose="02040503050406030204" pitchFamily="18" charset="0"/>
              </a:rPr>
              <a:t>ác </a:t>
            </a:r>
            <a:r>
              <a:rPr lang="vi-VN" i="1" dirty="0">
                <a:solidFill>
                  <a:srgbClr val="FF0000"/>
                </a:solidFill>
                <a:latin typeface="Cambria" panose="02040503050406030204" pitchFamily="18" charset="0"/>
                <a:ea typeface="Cambria" panose="02040503050406030204" pitchFamily="18" charset="0"/>
              </a:rPr>
              <a:t>định độ cao của đỉnh Ê-vơ-rét, độ sâu của vực Ma-ri-a-na</a:t>
            </a:r>
            <a:r>
              <a:rPr lang="vi-VN" i="1" dirty="0" smtClean="0">
                <a:solidFill>
                  <a:srgbClr val="FF0000"/>
                </a:solidFill>
                <a:latin typeface="Cambria" panose="02040503050406030204" pitchFamily="18" charset="0"/>
                <a:ea typeface="Cambria" panose="02040503050406030204" pitchFamily="18" charset="0"/>
              </a:rPr>
              <a:t>. Tìm </a:t>
            </a:r>
            <a:r>
              <a:rPr lang="vi-VN" i="1" dirty="0">
                <a:solidFill>
                  <a:srgbClr val="FF0000"/>
                </a:solidFill>
                <a:latin typeface="Cambria" panose="02040503050406030204" pitchFamily="18" charset="0"/>
                <a:ea typeface="Cambria" panose="02040503050406030204" pitchFamily="18" charset="0"/>
              </a:rPr>
              <a:t>trên bản đồ dãy núi Rốc-ki.</a:t>
            </a:r>
          </a:p>
        </p:txBody>
      </p:sp>
      <p:sp>
        <p:nvSpPr>
          <p:cNvPr id="17" name="Rectangle 16"/>
          <p:cNvSpPr/>
          <p:nvPr/>
        </p:nvSpPr>
        <p:spPr>
          <a:xfrm>
            <a:off x="4364440" y="1981200"/>
            <a:ext cx="4474760" cy="1384995"/>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Đ</a:t>
            </a:r>
            <a:r>
              <a:rPr lang="vi-VN" sz="2100" dirty="0" smtClean="0">
                <a:latin typeface="Cambria" panose="02040503050406030204" pitchFamily="18" charset="0"/>
                <a:ea typeface="Cambria" panose="02040503050406030204" pitchFamily="18" charset="0"/>
              </a:rPr>
              <a:t>ộ </a:t>
            </a:r>
            <a:r>
              <a:rPr lang="vi-VN" sz="2100" dirty="0">
                <a:latin typeface="Cambria" panose="02040503050406030204" pitchFamily="18" charset="0"/>
                <a:ea typeface="Cambria" panose="02040503050406030204" pitchFamily="18" charset="0"/>
              </a:rPr>
              <a:t>cao của đỉnh Ê-vơ-rét: </a:t>
            </a:r>
            <a:r>
              <a:rPr lang="vi-VN" sz="2100" dirty="0" smtClean="0">
                <a:latin typeface="Cambria" panose="02040503050406030204" pitchFamily="18" charset="0"/>
                <a:ea typeface="Cambria" panose="02040503050406030204" pitchFamily="18" charset="0"/>
              </a:rPr>
              <a:t>8848m</a:t>
            </a:r>
            <a:r>
              <a:rPr lang="en-US" sz="2100" dirty="0" smtClean="0">
                <a:latin typeface="Cambria" panose="02040503050406030204" pitchFamily="18" charset="0"/>
                <a:ea typeface="Cambria" panose="02040503050406030204" pitchFamily="18" charset="0"/>
              </a:rPr>
              <a:t>.</a:t>
            </a:r>
          </a:p>
          <a:p>
            <a:pPr algn="just"/>
            <a:r>
              <a:rPr lang="en-US" sz="2100" dirty="0" smtClean="0">
                <a:latin typeface="Cambria" panose="02040503050406030204" pitchFamily="18" charset="0"/>
                <a:ea typeface="Cambria" panose="02040503050406030204" pitchFamily="18" charset="0"/>
              </a:rPr>
              <a:t>- Đ</a:t>
            </a:r>
            <a:r>
              <a:rPr lang="vi-VN" sz="2100" dirty="0" smtClean="0">
                <a:latin typeface="Cambria" panose="02040503050406030204" pitchFamily="18" charset="0"/>
                <a:ea typeface="Cambria" panose="02040503050406030204" pitchFamily="18" charset="0"/>
              </a:rPr>
              <a:t>ộ </a:t>
            </a:r>
            <a:r>
              <a:rPr lang="vi-VN" sz="2100" dirty="0">
                <a:latin typeface="Cambria" panose="02040503050406030204" pitchFamily="18" charset="0"/>
                <a:ea typeface="Cambria" panose="02040503050406030204" pitchFamily="18" charset="0"/>
              </a:rPr>
              <a:t>sâu của vực Ma-ri-a-na: 11034m.</a:t>
            </a:r>
          </a:p>
          <a:p>
            <a:pPr algn="just"/>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Dãy</a:t>
            </a:r>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núi </a:t>
            </a:r>
            <a:r>
              <a:rPr lang="vi-VN" sz="2100" dirty="0">
                <a:latin typeface="Cambria" panose="02040503050406030204" pitchFamily="18" charset="0"/>
                <a:ea typeface="Cambria" panose="02040503050406030204" pitchFamily="18" charset="0"/>
              </a:rPr>
              <a:t>Rốc-ki nằm ở phía tây lục địa Bắc Mỹ.</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8" name="Picture 27"/>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5811"/>
          <a:stretch/>
        </p:blipFill>
        <p:spPr bwMode="auto">
          <a:xfrm>
            <a:off x="2209800" y="3797968"/>
            <a:ext cx="4395639" cy="2679032"/>
          </a:xfrm>
          <a:prstGeom prst="rect">
            <a:avLst/>
          </a:prstGeom>
          <a:noFill/>
          <a:ln>
            <a:solidFill>
              <a:srgbClr val="00FF00"/>
            </a:solidFill>
          </a:ln>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600199"/>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57400"/>
            <a:ext cx="3352800" cy="1323439"/>
          </a:xfrm>
          <a:prstGeom prst="rect">
            <a:avLst/>
          </a:prstGeom>
        </p:spPr>
        <p:txBody>
          <a:bodyPr wrap="square">
            <a:spAutoFit/>
          </a:bodyPr>
          <a:lstStyle/>
          <a:p>
            <a:pPr algn="ctr"/>
            <a:r>
              <a:rPr lang="vi-VN" sz="1600" i="1" dirty="0">
                <a:solidFill>
                  <a:srgbClr val="FF0000"/>
                </a:solidFill>
                <a:latin typeface="Cambria" panose="02040503050406030204" pitchFamily="18" charset="0"/>
                <a:ea typeface="Cambria" panose="02040503050406030204" pitchFamily="18" charset="0"/>
              </a:rPr>
              <a:t>Dựa vào </a:t>
            </a:r>
            <a:r>
              <a:rPr lang="en-US" sz="1600" i="1" dirty="0" err="1" smtClean="0">
                <a:solidFill>
                  <a:srgbClr val="FF0000"/>
                </a:solidFill>
                <a:latin typeface="Cambria" panose="02040503050406030204" pitchFamily="18" charset="0"/>
                <a:ea typeface="Cambria" panose="02040503050406030204" pitchFamily="18" charset="0"/>
              </a:rPr>
              <a:t>hình</a:t>
            </a:r>
            <a:r>
              <a:rPr lang="en-US" sz="1600" i="1" dirty="0" smtClean="0">
                <a:solidFill>
                  <a:srgbClr val="FF0000"/>
                </a:solidFill>
                <a:latin typeface="Cambria" panose="02040503050406030204" pitchFamily="18" charset="0"/>
                <a:ea typeface="Cambria" panose="02040503050406030204" pitchFamily="18" charset="0"/>
              </a:rPr>
              <a:t> 2, </a:t>
            </a:r>
            <a:r>
              <a:rPr lang="en-US" sz="1600" i="1" dirty="0" err="1" smtClean="0">
                <a:solidFill>
                  <a:srgbClr val="FF0000"/>
                </a:solidFill>
                <a:latin typeface="Cambria" panose="02040503050406030204" pitchFamily="18" charset="0"/>
                <a:ea typeface="Cambria" panose="02040503050406030204" pitchFamily="18" charset="0"/>
              </a:rPr>
              <a:t>hãy</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cho</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biết</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a:solidFill>
                  <a:srgbClr val="FF0000"/>
                </a:solidFill>
                <a:latin typeface="Cambria" panose="02040503050406030204" pitchFamily="18" charset="0"/>
                <a:ea typeface="Cambria" panose="02040503050406030204" pitchFamily="18" charset="0"/>
              </a:rPr>
              <a:t>k</a:t>
            </a:r>
            <a:r>
              <a:rPr lang="vi-VN" sz="1600" i="1" dirty="0" smtClean="0">
                <a:solidFill>
                  <a:srgbClr val="FF0000"/>
                </a:solidFill>
                <a:latin typeface="Cambria" panose="02040503050406030204" pitchFamily="18" charset="0"/>
                <a:ea typeface="Cambria" panose="02040503050406030204" pitchFamily="18" charset="0"/>
              </a:rPr>
              <a:t>hi </a:t>
            </a:r>
            <a:r>
              <a:rPr lang="vi-VN" sz="1600" i="1" dirty="0">
                <a:solidFill>
                  <a:srgbClr val="FF0000"/>
                </a:solidFill>
                <a:latin typeface="Cambria" panose="02040503050406030204" pitchFamily="18" charset="0"/>
                <a:ea typeface="Cambria" panose="02040503050406030204" pitchFamily="18" charset="0"/>
              </a:rPr>
              <a:t>thể hiện các đối tượng sông, mỏ khoáng sản, vùng trồng rừng, ranh giới tỉnh, nhà máy trên bản đồ người ta dùng loại kí hiệu nào?</a:t>
            </a:r>
            <a:r>
              <a:rPr lang="en-US" sz="1600" i="1" dirty="0" smtClean="0">
                <a:solidFill>
                  <a:srgbClr val="FF0000"/>
                </a:solidFill>
                <a:latin typeface="Cambria" panose="02040503050406030204" pitchFamily="18" charset="0"/>
                <a:ea typeface="Cambria" panose="02040503050406030204" pitchFamily="18" charset="0"/>
              </a:rPr>
              <a:t> </a:t>
            </a:r>
            <a:endParaRPr lang="vi-VN" sz="16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873240"/>
            <a:ext cx="4474760" cy="1708160"/>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Người ta dùng loại kí hiệu điểm để thể hiện mỏ khoáng sản, nhà máy; kí đường thể hiện sông, ranh giới tỉnh; kí hiệu diện tích thể hiện vùng trồng rừng.</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32" name="Picture 3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67000" y="3604940"/>
            <a:ext cx="3640074" cy="2911720"/>
          </a:xfrm>
          <a:prstGeom prst="rect">
            <a:avLst/>
          </a:prstGeom>
          <a:noFill/>
          <a:ln>
            <a:solidFill>
              <a:srgbClr val="1EE703"/>
            </a:solidFill>
          </a:ln>
        </p:spPr>
      </p:pic>
    </p:spTree>
    <p:extLst>
      <p:ext uri="{BB962C8B-B14F-4D97-AF65-F5344CB8AC3E}">
        <p14:creationId xmlns:p14="http://schemas.microsoft.com/office/powerpoint/2010/main" val="4062158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676400"/>
          </a:xfrm>
          <a:prstGeom prst="wedgeRoundRectCallout">
            <a:avLst>
              <a:gd name="adj1" fmla="val 23058"/>
              <a:gd name="adj2" fmla="val 9198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dirty="0">
                <a:latin typeface="Cambria" panose="02040503050406030204" pitchFamily="18" charset="0"/>
                <a:ea typeface="Cambria" panose="02040503050406030204" pitchFamily="18" charset="0"/>
              </a:rPr>
              <a:t>Đ</a:t>
            </a:r>
            <a:r>
              <a:rPr lang="vi-VN" dirty="0" smtClean="0">
                <a:latin typeface="Cambria" panose="02040503050406030204" pitchFamily="18" charset="0"/>
                <a:ea typeface="Cambria" panose="02040503050406030204" pitchFamily="18" charset="0"/>
              </a:rPr>
              <a:t>ường </a:t>
            </a:r>
            <a:r>
              <a:rPr lang="vi-VN" dirty="0">
                <a:latin typeface="Cambria" panose="02040503050406030204" pitchFamily="18" charset="0"/>
                <a:ea typeface="Cambria" panose="02040503050406030204" pitchFamily="18" charset="0"/>
              </a:rPr>
              <a:t>đi từ trung tâm hội nghị quốc gia đến nhà hát lớn Hà Nội mất 9,1km đi trong </a:t>
            </a:r>
            <a:r>
              <a:rPr lang="vi-VN" dirty="0" smtClean="0">
                <a:latin typeface="Cambria" panose="02040503050406030204" pitchFamily="18" charset="0"/>
                <a:ea typeface="Cambria" panose="02040503050406030204" pitchFamily="18" charset="0"/>
              </a:rPr>
              <a:t>2</a:t>
            </a:r>
            <a:r>
              <a:rPr lang="en-US" dirty="0" smtClean="0">
                <a:latin typeface="Cambria" panose="02040503050406030204" pitchFamily="18" charset="0"/>
                <a:ea typeface="Cambria" panose="02040503050406030204" pitchFamily="18" charset="0"/>
              </a:rPr>
              <a:t>0</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phút từ đường Phạm Hùng sang Trần Duy Hưng, Nguyễn Chí Thanh, Kim Mã, Nguyễn Thái Học, Hai Bà Trưng, Phan Chu Trinh là đến nhà hát lớn Hà Nội.</a:t>
            </a:r>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999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5561"/>
            <a:ext cx="3352800" cy="1323439"/>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Em hãy sử dụng </a:t>
            </a:r>
            <a:r>
              <a:rPr lang="vi-VN" sz="2000" i="1" dirty="0" smtClean="0">
                <a:solidFill>
                  <a:srgbClr val="FF0000"/>
                </a:solidFill>
                <a:latin typeface="Cambria" panose="02040503050406030204" pitchFamily="18" charset="0"/>
                <a:ea typeface="Cambria" panose="02040503050406030204" pitchFamily="18" charset="0"/>
              </a:rPr>
              <a:t>Google</a:t>
            </a:r>
            <a:r>
              <a:rPr lang="en-US" sz="2000" i="1" dirty="0" smtClean="0">
                <a:solidFill>
                  <a:srgbClr val="FF0000"/>
                </a:solidFill>
                <a:latin typeface="Cambria" panose="02040503050406030204" pitchFamily="18" charset="0"/>
                <a:ea typeface="Cambria" panose="02040503050406030204" pitchFamily="18" charset="0"/>
              </a:rPr>
              <a:t> Maps </a:t>
            </a:r>
            <a:r>
              <a:rPr lang="vi-VN"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để tìm đường đi từ </a:t>
            </a:r>
            <a:r>
              <a:rPr lang="vi-VN" sz="2000" i="1" dirty="0">
                <a:solidFill>
                  <a:srgbClr val="FF0000"/>
                </a:solidFill>
                <a:latin typeface="Cambria" panose="02040503050406030204" pitchFamily="18" charset="0"/>
                <a:ea typeface="Cambria" panose="02040503050406030204" pitchFamily="18" charset="0"/>
              </a:rPr>
              <a:t>trung tâm hội nghị quốc gia đến nhà hát lớn Hà Nội.</a:t>
            </a:r>
            <a:endParaRPr lang="en-US" sz="2000"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2764" y="3931307"/>
            <a:ext cx="3834236" cy="2553497"/>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4099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4: </a:t>
            </a:r>
            <a:r>
              <a:rPr lang="vi-VN" sz="2400" b="1" dirty="0" smtClean="0">
                <a:solidFill>
                  <a:srgbClr val="FF0000"/>
                </a:solidFill>
                <a:effectLst>
                  <a:outerShdw blurRad="38100" dist="38100" dir="2700000" algn="tl">
                    <a:srgbClr val="000000">
                      <a:alpha val="43137"/>
                    </a:srgbClr>
                  </a:outerShdw>
                </a:effectLst>
                <a:latin typeface="Cambria" pitchFamily="18" charset="0"/>
              </a:rPr>
              <a:t>KÍ </a:t>
            </a:r>
            <a:r>
              <a:rPr lang="vi-VN" sz="2400" b="1" dirty="0">
                <a:solidFill>
                  <a:srgbClr val="FF0000"/>
                </a:solidFill>
                <a:effectLst>
                  <a:outerShdw blurRad="38100" dist="38100" dir="2700000" algn="tl">
                    <a:srgbClr val="000000">
                      <a:alpha val="43137"/>
                    </a:srgbClr>
                  </a:outerShdw>
                </a:effectLst>
                <a:latin typeface="Cambria" pitchFamily="18" charset="0"/>
              </a:rPr>
              <a:t>HIỆU VÀ BẢNG CHÚ GIẢI </a:t>
            </a:r>
            <a:r>
              <a:rPr lang="vi-VN" sz="2400" b="1" dirty="0" smtClean="0">
                <a:solidFill>
                  <a:srgbClr val="FF0000"/>
                </a:solidFill>
                <a:effectLst>
                  <a:outerShdw blurRad="38100" dist="38100" dir="2700000" algn="tl">
                    <a:srgbClr val="000000">
                      <a:alpha val="43137"/>
                    </a:srgbClr>
                  </a:outerShdw>
                </a:effectLst>
                <a:latin typeface="Cambria" pitchFamily="18" charset="0"/>
              </a:rPr>
              <a:t>TRÊN </a:t>
            </a:r>
            <a:r>
              <a:rPr lang="vi-VN" sz="2400" b="1" dirty="0">
                <a:solidFill>
                  <a:srgbClr val="FF0000"/>
                </a:solidFill>
                <a:effectLst>
                  <a:outerShdw blurRad="38100" dist="38100" dir="2700000" algn="tl">
                    <a:srgbClr val="000000">
                      <a:alpha val="43137"/>
                    </a:srgbClr>
                  </a:outerShdw>
                </a:effectLst>
                <a:latin typeface="Cambria" pitchFamily="18" charset="0"/>
              </a:rPr>
              <a:t>BẢN ĐỒ.</a:t>
            </a:r>
            <a:br>
              <a:rPr lang="vi-VN" sz="2400" b="1" dirty="0">
                <a:solidFill>
                  <a:srgbClr val="FF0000"/>
                </a:solidFill>
                <a:effectLst>
                  <a:outerShdw blurRad="38100" dist="38100" dir="2700000" algn="tl">
                    <a:srgbClr val="000000">
                      <a:alpha val="43137"/>
                    </a:srgbClr>
                  </a:outerShdw>
                </a:effectLst>
                <a:latin typeface="Cambria" pitchFamily="18" charset="0"/>
              </a:rPr>
            </a:br>
            <a:r>
              <a:rPr lang="vi-VN" sz="2400" b="1" dirty="0">
                <a:solidFill>
                  <a:srgbClr val="FF0000"/>
                </a:solidFill>
                <a:effectLst>
                  <a:outerShdw blurRad="38100" dist="38100" dir="2700000" algn="tl">
                    <a:srgbClr val="000000">
                      <a:alpha val="43137"/>
                    </a:srgbClr>
                  </a:outerShdw>
                </a:effectLst>
                <a:latin typeface="Cambria" pitchFamily="18" charset="0"/>
              </a:rPr>
              <a:t>TÌM ĐƯỜNG ĐI TRÊN BẢN ĐỒ</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KÍ HIỆU VÀ BẢNG CHÚ GIẢI BẢN ĐỒ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ĐỌC MỘT SỐ BẢN ĐỒ THÔNG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TÌM ĐƯỜNG ĐI TRÊN BẢN ĐỒ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125492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92984"/>
            <a:ext cx="3193291"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1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c</a:t>
            </a:r>
            <a:r>
              <a:rPr lang="vi-VN" sz="2400" i="1" dirty="0" smtClean="0">
                <a:solidFill>
                  <a:srgbClr val="FF0000"/>
                </a:solidFill>
                <a:latin typeface="Cambria" panose="02040503050406030204" pitchFamily="18" charset="0"/>
                <a:ea typeface="Cambria" panose="02040503050406030204" pitchFamily="18" charset="0"/>
              </a:rPr>
              <a:t>ho </a:t>
            </a:r>
            <a:r>
              <a:rPr lang="vi-VN" sz="2400" i="1" dirty="0">
                <a:solidFill>
                  <a:srgbClr val="FF0000"/>
                </a:solidFill>
                <a:latin typeface="Cambria" panose="02040503050406030204" pitchFamily="18" charset="0"/>
                <a:ea typeface="Cambria" panose="02040503050406030204" pitchFamily="18" charset="0"/>
              </a:rPr>
              <a:t>biết kí hiệu </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smtClean="0">
                <a:solidFill>
                  <a:srgbClr val="FF0000"/>
                </a:solidFill>
                <a:latin typeface="Cambria" panose="02040503050406030204" pitchFamily="18" charset="0"/>
                <a:ea typeface="Cambria" panose="02040503050406030204" pitchFamily="18" charset="0"/>
              </a:rPr>
              <a:t>bản </a:t>
            </a:r>
            <a:r>
              <a:rPr lang="vi-VN" sz="2400" i="1" dirty="0">
                <a:solidFill>
                  <a:srgbClr val="FF0000"/>
                </a:solidFill>
                <a:latin typeface="Cambria" panose="02040503050406030204" pitchFamily="18" charset="0"/>
                <a:ea typeface="Cambria" panose="02040503050406030204" pitchFamily="18" charset="0"/>
              </a:rPr>
              <a:t>đồ </a:t>
            </a:r>
            <a:r>
              <a:rPr lang="en-US" sz="2400" i="1" dirty="0" err="1" smtClean="0">
                <a:solidFill>
                  <a:srgbClr val="FF0000"/>
                </a:solidFill>
                <a:latin typeface="Cambria" panose="02040503050406030204" pitchFamily="18" charset="0"/>
                <a:ea typeface="Cambria" panose="02040503050406030204" pitchFamily="18" charset="0"/>
              </a:rPr>
              <a:t>là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gì</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524000"/>
            <a:ext cx="4474760" cy="1569660"/>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Để thể hiện các đối tượng địa lí trên bản đồ, người ta phải sử dụng một dấu hiệu quy ước gọi là kí hiệu bản đồ.</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Kí hiệu và bảng chú giải bản đồ</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7146" y="3604940"/>
            <a:ext cx="3640074" cy="2911720"/>
          </a:xfrm>
          <a:prstGeom prst="rect">
            <a:avLst/>
          </a:prstGeom>
          <a:noFill/>
          <a:ln>
            <a:solidFill>
              <a:srgbClr val="1EE703"/>
            </a:solidFill>
          </a:ln>
        </p:spPr>
      </p:pic>
    </p:spTree>
    <p:extLst>
      <p:ext uri="{BB962C8B-B14F-4D97-AF65-F5344CB8AC3E}">
        <p14:creationId xmlns:p14="http://schemas.microsoft.com/office/powerpoint/2010/main" val="362749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92984"/>
            <a:ext cx="3193291" cy="1862048"/>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1 </a:t>
            </a:r>
            <a:r>
              <a:rPr lang="en-US" sz="2300" i="1" dirty="0" err="1" smtClean="0">
                <a:solidFill>
                  <a:srgbClr val="FF0000"/>
                </a:solidFill>
                <a:latin typeface="Cambria" panose="02040503050406030204" pitchFamily="18" charset="0"/>
                <a:ea typeface="Cambria" panose="02040503050406030204" pitchFamily="18" charset="0"/>
              </a:rPr>
              <a:t>dưới</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đây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c</a:t>
            </a:r>
            <a:r>
              <a:rPr lang="vi-VN" sz="2300" i="1" dirty="0" smtClean="0">
                <a:solidFill>
                  <a:srgbClr val="FF0000"/>
                </a:solidFill>
                <a:latin typeface="Cambria" panose="02040503050406030204" pitchFamily="18" charset="0"/>
                <a:ea typeface="Cambria" panose="02040503050406030204" pitchFamily="18" charset="0"/>
              </a:rPr>
              <a:t>ho </a:t>
            </a:r>
            <a:r>
              <a:rPr lang="vi-VN" sz="2300" i="1" dirty="0">
                <a:solidFill>
                  <a:srgbClr val="FF0000"/>
                </a:solidFill>
                <a:latin typeface="Cambria" panose="02040503050406030204" pitchFamily="18" charset="0"/>
                <a:ea typeface="Cambria" panose="02040503050406030204" pitchFamily="18" charset="0"/>
              </a:rPr>
              <a:t>biết kí hiệu bản đồ </a:t>
            </a:r>
            <a:r>
              <a:rPr lang="vi-VN" sz="2300" i="1" dirty="0" smtClean="0">
                <a:solidFill>
                  <a:srgbClr val="FF0000"/>
                </a:solidFill>
                <a:latin typeface="Cambria" panose="02040503050406030204" pitchFamily="18" charset="0"/>
                <a:ea typeface="Cambria" panose="02040503050406030204" pitchFamily="18" charset="0"/>
              </a:rPr>
              <a:t>chia</a:t>
            </a:r>
            <a:r>
              <a:rPr lang="en-US" sz="2300" i="1" dirty="0" smtClean="0">
                <a:solidFill>
                  <a:srgbClr val="FF0000"/>
                </a:solidFill>
                <a:latin typeface="Cambria" panose="02040503050406030204" pitchFamily="18" charset="0"/>
                <a:ea typeface="Cambria" panose="02040503050406030204" pitchFamily="18" charset="0"/>
              </a:rPr>
              <a:t> </a:t>
            </a:r>
            <a:r>
              <a:rPr lang="vi-VN" sz="2300" i="1" dirty="0" smtClean="0">
                <a:solidFill>
                  <a:srgbClr val="FF0000"/>
                </a:solidFill>
                <a:latin typeface="Cambria" panose="02040503050406030204" pitchFamily="18" charset="0"/>
                <a:ea typeface="Cambria" panose="02040503050406030204" pitchFamily="18" charset="0"/>
              </a:rPr>
              <a:t>làm </a:t>
            </a:r>
            <a:r>
              <a:rPr lang="vi-VN" sz="2300" i="1" dirty="0">
                <a:solidFill>
                  <a:srgbClr val="FF0000"/>
                </a:solidFill>
                <a:latin typeface="Cambria" panose="02040503050406030204" pitchFamily="18" charset="0"/>
                <a:ea typeface="Cambria" panose="02040503050406030204" pitchFamily="18" charset="0"/>
              </a:rPr>
              <a:t>mấy </a:t>
            </a:r>
            <a:r>
              <a:rPr lang="vi-VN" sz="2300" i="1" dirty="0" smtClean="0">
                <a:solidFill>
                  <a:srgbClr val="FF0000"/>
                </a:solidFill>
                <a:latin typeface="Cambria" panose="02040503050406030204" pitchFamily="18" charset="0"/>
                <a:ea typeface="Cambria" panose="02040503050406030204" pitchFamily="18" charset="0"/>
              </a:rPr>
              <a:t>loại</a:t>
            </a:r>
            <a:r>
              <a:rPr lang="en-US" sz="2300" i="1" dirty="0" smtClean="0">
                <a:solidFill>
                  <a:srgbClr val="FF0000"/>
                </a:solidFill>
                <a:latin typeface="Cambria" panose="02040503050406030204" pitchFamily="18" charset="0"/>
                <a:ea typeface="Cambria" panose="02040503050406030204" pitchFamily="18" charset="0"/>
              </a:rPr>
              <a:t> </a:t>
            </a:r>
            <a:r>
              <a:rPr lang="vi-VN" sz="2300" i="1" dirty="0" smtClean="0">
                <a:solidFill>
                  <a:srgbClr val="FF0000"/>
                </a:solidFill>
                <a:latin typeface="Cambria" panose="02040503050406030204" pitchFamily="18" charset="0"/>
                <a:ea typeface="Cambria" panose="02040503050406030204" pitchFamily="18" charset="0"/>
              </a:rPr>
              <a:t>và </a:t>
            </a:r>
            <a:r>
              <a:rPr lang="vi-VN" sz="2300" i="1" dirty="0">
                <a:solidFill>
                  <a:srgbClr val="FF0000"/>
                </a:solidFill>
                <a:latin typeface="Cambria" panose="02040503050406030204" pitchFamily="18" charset="0"/>
                <a:ea typeface="Cambria" panose="02040503050406030204" pitchFamily="18" charset="0"/>
              </a:rPr>
              <a:t>ví dụ cho từng loại.</a:t>
            </a:r>
          </a:p>
        </p:txBody>
      </p:sp>
      <p:sp>
        <p:nvSpPr>
          <p:cNvPr id="17" name="Rectangle 16"/>
          <p:cNvSpPr/>
          <p:nvPr/>
        </p:nvSpPr>
        <p:spPr>
          <a:xfrm>
            <a:off x="4364440" y="1295400"/>
            <a:ext cx="4474760" cy="2031325"/>
          </a:xfrm>
          <a:prstGeom prst="rect">
            <a:avLst/>
          </a:prstGeom>
        </p:spPr>
        <p:txBody>
          <a:bodyPr wrap="square">
            <a:spAutoFit/>
          </a:bodyPr>
          <a:lstStyle/>
          <a:p>
            <a:pPr algn="just"/>
            <a:r>
              <a:rPr lang="en-US" dirty="0" err="1" smtClean="0">
                <a:latin typeface="Cambria" panose="02040503050406030204" pitchFamily="18" charset="0"/>
                <a:ea typeface="Cambria" panose="02040503050406030204" pitchFamily="18" charset="0"/>
              </a:rPr>
              <a:t>Kí</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hiệu</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bản</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đồ</a:t>
            </a:r>
            <a:r>
              <a:rPr lang="en-US" dirty="0" smtClean="0">
                <a:latin typeface="Cambria" panose="02040503050406030204" pitchFamily="18" charset="0"/>
                <a:ea typeface="Cambria" panose="02040503050406030204" pitchFamily="18" charset="0"/>
              </a:rPr>
              <a:t> chia </a:t>
            </a:r>
            <a:r>
              <a:rPr lang="en-US" dirty="0" err="1" smtClean="0">
                <a:latin typeface="Cambria" panose="02040503050406030204" pitchFamily="18" charset="0"/>
                <a:ea typeface="Cambria" panose="02040503050406030204" pitchFamily="18" charset="0"/>
              </a:rPr>
              <a:t>làm</a:t>
            </a:r>
            <a:r>
              <a:rPr lang="en-US" dirty="0" smtClean="0">
                <a:latin typeface="Cambria" panose="02040503050406030204" pitchFamily="18" charset="0"/>
                <a:ea typeface="Cambria" panose="02040503050406030204" pitchFamily="18" charset="0"/>
              </a:rPr>
              <a:t> 3 </a:t>
            </a:r>
            <a:r>
              <a:rPr lang="en-US" dirty="0" err="1" smtClean="0">
                <a:latin typeface="Cambria" panose="02040503050406030204" pitchFamily="18" charset="0"/>
                <a:ea typeface="Cambria" panose="02040503050406030204" pitchFamily="18" charset="0"/>
              </a:rPr>
              <a:t>loại</a:t>
            </a:r>
            <a:r>
              <a:rPr lang="en-US" dirty="0" smtClean="0">
                <a:latin typeface="Cambria" panose="02040503050406030204" pitchFamily="18" charset="0"/>
                <a:ea typeface="Cambria" panose="02040503050406030204" pitchFamily="18" charset="0"/>
              </a:rPr>
              <a:t>:</a:t>
            </a:r>
          </a:p>
          <a:p>
            <a:pPr algn="just"/>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Kí hiệu điểm </a:t>
            </a:r>
            <a:r>
              <a:rPr lang="vi-VN" dirty="0" smtClean="0">
                <a:latin typeface="Cambria" panose="02040503050406030204" pitchFamily="18" charset="0"/>
                <a:ea typeface="Cambria" panose="02040503050406030204" pitchFamily="18" charset="0"/>
              </a:rPr>
              <a:t>như </a:t>
            </a:r>
            <a:r>
              <a:rPr lang="en-US" dirty="0" err="1" smtClean="0">
                <a:latin typeface="Cambria" panose="02040503050406030204" pitchFamily="18" charset="0"/>
                <a:ea typeface="Cambria" panose="02040503050406030204" pitchFamily="18" charset="0"/>
              </a:rPr>
              <a:t>nhà</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máy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thủy</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điện</a:t>
            </a:r>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sân </a:t>
            </a:r>
            <a:r>
              <a:rPr lang="vi-VN" dirty="0">
                <a:latin typeface="Cambria" panose="02040503050406030204" pitchFamily="18" charset="0"/>
                <a:ea typeface="Cambria" panose="02040503050406030204" pitchFamily="18" charset="0"/>
              </a:rPr>
              <a:t>bay, </a:t>
            </a:r>
            <a:r>
              <a:rPr lang="vi-VN" dirty="0" smtClean="0">
                <a:latin typeface="Cambria" panose="02040503050406030204" pitchFamily="18" charset="0"/>
                <a:ea typeface="Cambria" panose="02040503050406030204" pitchFamily="18" charset="0"/>
              </a:rPr>
              <a:t>cảng </a:t>
            </a:r>
            <a:r>
              <a:rPr lang="vi-VN" dirty="0">
                <a:latin typeface="Cambria" panose="02040503050406030204" pitchFamily="18" charset="0"/>
                <a:ea typeface="Cambria" panose="02040503050406030204" pitchFamily="18" charset="0"/>
              </a:rPr>
              <a:t>biển...</a:t>
            </a:r>
          </a:p>
          <a:p>
            <a:pPr algn="just"/>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Kí </a:t>
            </a:r>
            <a:r>
              <a:rPr lang="vi-VN" dirty="0">
                <a:latin typeface="Cambria" panose="02040503050406030204" pitchFamily="18" charset="0"/>
                <a:ea typeface="Cambria" panose="02040503050406030204" pitchFamily="18" charset="0"/>
              </a:rPr>
              <a:t>hiệu </a:t>
            </a:r>
            <a:r>
              <a:rPr lang="vi-VN" dirty="0" smtClean="0">
                <a:latin typeface="Cambria" panose="02040503050406030204" pitchFamily="18" charset="0"/>
                <a:ea typeface="Cambria" panose="02040503050406030204" pitchFamily="18" charset="0"/>
              </a:rPr>
              <a:t>đường</a:t>
            </a:r>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như </a:t>
            </a:r>
            <a:r>
              <a:rPr lang="vi-VN" dirty="0">
                <a:latin typeface="Cambria" panose="02040503050406030204" pitchFamily="18" charset="0"/>
                <a:ea typeface="Cambria" panose="02040503050406030204" pitchFamily="18" charset="0"/>
              </a:rPr>
              <a:t>đường ranh giới quốc gia</a:t>
            </a:r>
            <a:r>
              <a:rPr lang="vi-VN" dirty="0" smtClean="0">
                <a:latin typeface="Cambria" panose="02040503050406030204" pitchFamily="18" charset="0"/>
                <a:ea typeface="Cambria" panose="02040503050406030204" pitchFamily="18" charset="0"/>
              </a:rPr>
              <a: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đường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bộ</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đường</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sắt</a:t>
            </a:r>
            <a:r>
              <a:rPr lang="en-US" dirty="0" smtClean="0">
                <a:latin typeface="Cambria" panose="02040503050406030204" pitchFamily="18" charset="0"/>
                <a:ea typeface="Cambria" panose="02040503050406030204" pitchFamily="18" charset="0"/>
              </a:rPr>
              <a:t>…</a:t>
            </a:r>
          </a:p>
          <a:p>
            <a:pPr algn="just"/>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Kí hiệu diện </a:t>
            </a:r>
            <a:r>
              <a:rPr lang="vi-VN" dirty="0" smtClean="0">
                <a:latin typeface="Cambria" panose="02040503050406030204" pitchFamily="18" charset="0"/>
                <a:ea typeface="Cambria" panose="02040503050406030204" pitchFamily="18" charset="0"/>
              </a:rPr>
              <a:t>tích như</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cát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phù</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sa</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đất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phèn</a:t>
            </a:r>
            <a:r>
              <a:rPr lang="en-US" dirty="0" smtClean="0">
                <a:latin typeface="Cambria" panose="02040503050406030204" pitchFamily="18" charset="0"/>
                <a:ea typeface="Cambria" panose="02040503050406030204" pitchFamily="18" charset="0"/>
              </a:rPr>
              <a:t>…</a:t>
            </a:r>
            <a:endParaRPr lang="vi-VN"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Kí hiệu và bảng chú giải bản đồ</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7146" y="3604940"/>
            <a:ext cx="3640074" cy="2911720"/>
          </a:xfrm>
          <a:prstGeom prst="rect">
            <a:avLst/>
          </a:prstGeom>
          <a:noFill/>
          <a:ln>
            <a:solidFill>
              <a:srgbClr val="1EE703"/>
            </a:solidFill>
          </a:ln>
        </p:spPr>
      </p:pic>
    </p:spTree>
    <p:extLst>
      <p:ext uri="{BB962C8B-B14F-4D97-AF65-F5344CB8AC3E}">
        <p14:creationId xmlns:p14="http://schemas.microsoft.com/office/powerpoint/2010/main" val="127282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3" dur="500"/>
                                        <p:tgtEl>
                                          <p:spTgt spid="1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58" dur="500"/>
                                        <p:tgtEl>
                                          <p:spTgt spid="1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3"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209800"/>
            <a:ext cx="6792509" cy="2743200"/>
          </a:xfrm>
          <a:prstGeom prst="wedgeRoundRectCallout">
            <a:avLst>
              <a:gd name="adj1" fmla="val 47058"/>
              <a:gd name="adj2" fmla="val 7422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438400"/>
            <a:ext cx="6629398" cy="2308324"/>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Để thể hiện các đối tượng địa lí trên bản đồ, người ta phải sử dụng một dấu hiệu quy ước gọi là kí hiệu bản đồ.</a:t>
            </a:r>
          </a:p>
          <a:p>
            <a:pPr algn="just"/>
            <a:r>
              <a:rPr lang="vi-VN" sz="2400" dirty="0">
                <a:latin typeface="Cambria" panose="02040503050406030204" pitchFamily="18" charset="0"/>
                <a:ea typeface="Cambria" panose="02040503050406030204" pitchFamily="18" charset="0"/>
              </a:rPr>
              <a:t>- Hệ thống kí hiệu trên da đổ thường chia thành ba loạị: kí hiệu điểm, kí hiệu đường và kí hiệu diện tích</a:t>
            </a:r>
            <a:r>
              <a:rPr lang="vi-VN"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Kí hiệu và bảng chú giải bản đồ</a:t>
            </a:r>
            <a:endParaRPr lang="en-US" sz="2400" b="1" dirty="0">
              <a:solidFill>
                <a:srgbClr val="0D30DD"/>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p>
        </p:txBody>
      </p:sp>
      <p:sp>
        <p:nvSpPr>
          <p:cNvPr id="24" name="Text Box 9"/>
          <p:cNvSpPr txBox="1">
            <a:spLocks noChangeArrowheads="1"/>
          </p:cNvSpPr>
          <p:nvPr/>
        </p:nvSpPr>
        <p:spPr bwMode="auto">
          <a:xfrm>
            <a:off x="289263" y="1290935"/>
            <a:ext cx="41303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Kí</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hiệu</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bản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đồ</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00129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92984"/>
            <a:ext cx="3193291"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2</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dưới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đây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c</a:t>
            </a:r>
            <a:r>
              <a:rPr lang="vi-VN" sz="2100" i="1" dirty="0" smtClean="0">
                <a:solidFill>
                  <a:srgbClr val="FF0000"/>
                </a:solidFill>
                <a:latin typeface="Cambria" panose="02040503050406030204" pitchFamily="18" charset="0"/>
                <a:ea typeface="Cambria" panose="02040503050406030204" pitchFamily="18" charset="0"/>
              </a:rPr>
              <a:t>ho </a:t>
            </a:r>
            <a:r>
              <a:rPr lang="vi-VN" sz="2100" i="1" dirty="0">
                <a:solidFill>
                  <a:srgbClr val="FF0000"/>
                </a:solidFill>
                <a:latin typeface="Cambria" panose="02040503050406030204" pitchFamily="18" charset="0"/>
                <a:ea typeface="Cambria" panose="02040503050406030204" pitchFamily="18" charset="0"/>
              </a:rPr>
              <a:t>biết Bảng chú giải nào của bản đồ hành chính, bảng chú giải nào của bản đồ tự nhiên?</a:t>
            </a:r>
          </a:p>
        </p:txBody>
      </p:sp>
      <p:sp>
        <p:nvSpPr>
          <p:cNvPr id="17" name="Rectangle 16"/>
          <p:cNvSpPr/>
          <p:nvPr/>
        </p:nvSpPr>
        <p:spPr>
          <a:xfrm>
            <a:off x="4486360" y="1619071"/>
            <a:ext cx="4276640" cy="120032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Bảng chú giải bên trái là của bản đồ tự nhiên, bên phải là của bản đồ hành chính.</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Kí hiệu và bảng chú giải bản đồ</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9400" y="3581400"/>
            <a:ext cx="3696293" cy="2888993"/>
          </a:xfrm>
          <a:prstGeom prst="rect">
            <a:avLst/>
          </a:prstGeom>
          <a:noFill/>
          <a:ln>
            <a:solidFill>
              <a:srgbClr val="1EE703"/>
            </a:solidFill>
          </a:ln>
        </p:spPr>
      </p:pic>
    </p:spTree>
    <p:extLst>
      <p:ext uri="{BB962C8B-B14F-4D97-AF65-F5344CB8AC3E}">
        <p14:creationId xmlns:p14="http://schemas.microsoft.com/office/powerpoint/2010/main" val="4117391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92984"/>
            <a:ext cx="3193291" cy="1862048"/>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2</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dưới</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đây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k</a:t>
            </a:r>
            <a:r>
              <a:rPr lang="vi-VN" sz="2300" i="1" dirty="0" smtClean="0">
                <a:solidFill>
                  <a:srgbClr val="FF0000"/>
                </a:solidFill>
                <a:latin typeface="Cambria" panose="02040503050406030204" pitchFamily="18" charset="0"/>
                <a:ea typeface="Cambria" panose="02040503050406030204" pitchFamily="18" charset="0"/>
              </a:rPr>
              <a:t>ể </a:t>
            </a:r>
            <a:r>
              <a:rPr lang="vi-VN" sz="2300" i="1" dirty="0">
                <a:solidFill>
                  <a:srgbClr val="FF0000"/>
                </a:solidFill>
                <a:latin typeface="Cambria" panose="02040503050406030204" pitchFamily="18" charset="0"/>
                <a:ea typeface="Cambria" panose="02040503050406030204" pitchFamily="18" charset="0"/>
              </a:rPr>
              <a:t>tên 3 đối tượng thể hiện trên bản đồ hành chính và bản đồ tự </a:t>
            </a:r>
            <a:r>
              <a:rPr lang="vi-VN" sz="2300" i="1" dirty="0" smtClean="0">
                <a:solidFill>
                  <a:srgbClr val="FF0000"/>
                </a:solidFill>
                <a:latin typeface="Cambria" panose="02040503050406030204" pitchFamily="18" charset="0"/>
                <a:ea typeface="Cambria" panose="02040503050406030204" pitchFamily="18" charset="0"/>
              </a:rPr>
              <a:t>nhiên</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86360" y="1478340"/>
            <a:ext cx="4276640" cy="1569660"/>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Bản </a:t>
            </a:r>
            <a:r>
              <a:rPr lang="vi-VN" sz="2400" dirty="0">
                <a:latin typeface="Cambria" panose="02040503050406030204" pitchFamily="18" charset="0"/>
                <a:ea typeface="Cambria" panose="02040503050406030204" pitchFamily="18" charset="0"/>
              </a:rPr>
              <a:t>đồ tự nhiên: đỉnh núi, độ sâu, sông ngòi.</a:t>
            </a:r>
          </a:p>
          <a:p>
            <a:pPr algn="just"/>
            <a:r>
              <a:rPr lang="en-US" sz="2400" dirty="0" smtClean="0">
                <a:latin typeface="Cambria" panose="02040503050406030204" pitchFamily="18" charset="0"/>
                <a:ea typeface="Cambria" panose="02040503050406030204" pitchFamily="18" charset="0"/>
              </a:rPr>
              <a:t>-</a:t>
            </a:r>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Bản đồ hành chính: thủ đô, thành phố, thị xã.</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Kí hiệu và bảng chú giải bản đồ</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9400" y="3581400"/>
            <a:ext cx="3696293" cy="2888993"/>
          </a:xfrm>
          <a:prstGeom prst="rect">
            <a:avLst/>
          </a:prstGeom>
          <a:noFill/>
          <a:ln>
            <a:solidFill>
              <a:srgbClr val="1EE703"/>
            </a:solidFill>
          </a:ln>
        </p:spPr>
      </p:pic>
    </p:spTree>
    <p:extLst>
      <p:ext uri="{BB962C8B-B14F-4D97-AF65-F5344CB8AC3E}">
        <p14:creationId xmlns:p14="http://schemas.microsoft.com/office/powerpoint/2010/main" val="678575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92984"/>
            <a:ext cx="3193291"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2</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dưới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đây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giải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thích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vì</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sao</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smtClean="0">
                <a:solidFill>
                  <a:srgbClr val="FF0000"/>
                </a:solidFill>
                <a:latin typeface="Cambria" panose="02040503050406030204" pitchFamily="18" charset="0"/>
                <a:ea typeface="Cambria" panose="02040503050406030204" pitchFamily="18" charset="0"/>
              </a:rPr>
              <a:t>khi </a:t>
            </a:r>
            <a:r>
              <a:rPr lang="vi-VN" sz="2100" i="1" dirty="0">
                <a:solidFill>
                  <a:srgbClr val="FF0000"/>
                </a:solidFill>
                <a:latin typeface="Cambria" panose="02040503050406030204" pitchFamily="18" charset="0"/>
                <a:ea typeface="Cambria" panose="02040503050406030204" pitchFamily="18" charset="0"/>
              </a:rPr>
              <a:t>sử dụng bản đồ, trước hết chúng ta cần tìm đọc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bảng </a:t>
            </a:r>
            <a:r>
              <a:rPr lang="vi-VN" sz="2100" i="1" dirty="0">
                <a:solidFill>
                  <a:srgbClr val="FF0000"/>
                </a:solidFill>
                <a:latin typeface="Cambria" panose="02040503050406030204" pitchFamily="18" charset="0"/>
                <a:ea typeface="Cambria" panose="02040503050406030204" pitchFamily="18" charset="0"/>
              </a:rPr>
              <a:t>chú giải?</a:t>
            </a:r>
          </a:p>
        </p:txBody>
      </p:sp>
      <p:sp>
        <p:nvSpPr>
          <p:cNvPr id="17" name="Rectangle 16"/>
          <p:cNvSpPr/>
          <p:nvPr/>
        </p:nvSpPr>
        <p:spPr>
          <a:xfrm>
            <a:off x="4486360" y="1295400"/>
            <a:ext cx="4276640" cy="203132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Vì hệ thống các kí hiệu của bản đồ rất đa dạng nên khi đọc bản đồ, trước hết chúng ta cần đọc bảng chú giải để nắm được đầy đủ ý nghĩa của các kí hiệu sử dụng trên bản đồ.</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Kí hiệu và bảng chú giải bản đồ</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9400" y="3581400"/>
            <a:ext cx="3696293" cy="2888993"/>
          </a:xfrm>
          <a:prstGeom prst="rect">
            <a:avLst/>
          </a:prstGeom>
          <a:noFill/>
          <a:ln>
            <a:solidFill>
              <a:srgbClr val="1EE703"/>
            </a:solidFill>
          </a:ln>
        </p:spPr>
      </p:pic>
    </p:spTree>
    <p:extLst>
      <p:ext uri="{BB962C8B-B14F-4D97-AF65-F5344CB8AC3E}">
        <p14:creationId xmlns:p14="http://schemas.microsoft.com/office/powerpoint/2010/main" val="3413368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1798</Words>
  <PresentationFormat>On-screen Show (4:3)</PresentationFormat>
  <Paragraphs>164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KÍ HIỆU VÀ BẢNG CHÚ GIẢI  TRÊN BẢN ĐỒ. TÌM ĐƯỜNG ĐI TRÊN BẢN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2021-09-02T03:16:37Z</dcterms:modified>
</cp:coreProperties>
</file>