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81" r:id="rId2"/>
    <p:sldId id="256" r:id="rId3"/>
    <p:sldId id="257" r:id="rId4"/>
    <p:sldId id="287" r:id="rId5"/>
    <p:sldId id="277" r:id="rId6"/>
    <p:sldId id="278" r:id="rId7"/>
    <p:sldId id="279" r:id="rId8"/>
    <p:sldId id="280" r:id="rId9"/>
    <p:sldId id="282" r:id="rId10"/>
    <p:sldId id="292" r:id="rId11"/>
    <p:sldId id="291" r:id="rId12"/>
    <p:sldId id="284" r:id="rId13"/>
    <p:sldId id="285" r:id="rId14"/>
    <p:sldId id="286" r:id="rId15"/>
    <p:sldId id="289" r:id="rId16"/>
    <p:sldId id="288"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79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D0608-54D5-4742-9E68-6674B1FC5BDF}" type="datetimeFigureOut">
              <a:rPr lang="en-US" smtClean="0"/>
              <a:t>7/30/2021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1E22E-5018-4A25-BAF6-43A827670F4A}" type="slidenum">
              <a:rPr lang="en-US" smtClean="0"/>
              <a:t>‹#›</a:t>
            </a:fld>
            <a:endParaRPr lang="en-US"/>
          </a:p>
        </p:txBody>
      </p:sp>
    </p:spTree>
    <p:extLst>
      <p:ext uri="{BB962C8B-B14F-4D97-AF65-F5344CB8AC3E}">
        <p14:creationId xmlns:p14="http://schemas.microsoft.com/office/powerpoint/2010/main" val="391738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5F116CF-69C9-4E6A-A83B-DA13D44E88A5}"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8" name="TextBox 7"/>
          <p:cNvSpPr txBox="1"/>
          <p:nvPr userDrawn="1"/>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6</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5F116CF-69C9-4E6A-A83B-DA13D44E88A5}"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116CF-69C9-4E6A-A83B-DA13D44E88A5}"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116CF-69C9-4E6A-A83B-DA13D44E88A5}"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116CF-69C9-4E6A-A83B-DA13D44E88A5}"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116CF-69C9-4E6A-A83B-DA13D44E88A5}"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F116CF-69C9-4E6A-A83B-DA13D44E88A5}"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F116CF-69C9-4E6A-A83B-DA13D44E88A5}"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F116CF-69C9-4E6A-A83B-DA13D44E88A5}"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dirty="0"/>
              <a:t>Click to edit Master title style</a:t>
            </a:r>
          </a:p>
        </p:txBody>
      </p:sp>
      <p:sp>
        <p:nvSpPr>
          <p:cNvPr id="3" name="Date Placeholder 2"/>
          <p:cNvSpPr>
            <a:spLocks noGrp="1"/>
          </p:cNvSpPr>
          <p:nvPr>
            <p:ph type="dt" sz="half" idx="10"/>
          </p:nvPr>
        </p:nvSpPr>
        <p:spPr/>
        <p:txBody>
          <a:bodyPr/>
          <a:lstStyle/>
          <a:p>
            <a:fld id="{85F116CF-69C9-4E6A-A83B-DA13D44E88A5}"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116CF-69C9-4E6A-A83B-DA13D44E88A5}"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116CF-69C9-4E6A-A83B-DA13D44E88A5}"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5F116CF-69C9-4E6A-A83B-DA13D44E88A5}"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F116CF-69C9-4E6A-A83B-DA13D44E88A5}" type="datetimeFigureOut">
              <a:rPr lang="en-US" smtClean="0"/>
              <a:t>7/30/2021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B25197-9F9D-43BD-BE03-0B765C8E9167}" type="slidenum">
              <a:rPr lang="en-US" smtClean="0"/>
              <a:t>‹#›</a:t>
            </a:fld>
            <a:endParaRPr lang="en-US"/>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1" r:id="rId8"/>
    <p:sldLayoutId id="2147483716" r:id="rId9"/>
    <p:sldLayoutId id="2147483717" r:id="rId10"/>
    <p:sldLayoutId id="2147483718" r:id="rId11"/>
    <p:sldLayoutId id="2147483719" r:id="rId12"/>
    <p:sldLayoutId id="2147483720"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4.xml"/><Relationship Id="rId7" Type="http://schemas.openxmlformats.org/officeDocument/2006/relationships/image" Target="../media/image6.g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gif"/><Relationship Id="rId7" Type="http://schemas.openxmlformats.org/officeDocument/2006/relationships/image" Target="../media/image27.gif"/><Relationship Id="rId12"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audio" Target="file:///D:\DU%20LIEU%20LE%20PHUONG%20TAI\TAI\GIAI%20TRI\Lucky%20Twice%20-%20Lucky%20.wav" TargetMode="External"/><Relationship Id="rId6" Type="http://schemas.openxmlformats.org/officeDocument/2006/relationships/image" Target="../media/image26.gif"/><Relationship Id="rId11" Type="http://schemas.openxmlformats.org/officeDocument/2006/relationships/image" Target="../media/image31.wm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21.gif"/><Relationship Id="rId9"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tags" Target="../tags/tag46.xml"/><Relationship Id="rId47" Type="http://schemas.openxmlformats.org/officeDocument/2006/relationships/notesSlide" Target="../notesSlides/notesSlide1.xml"/><Relationship Id="rId50" Type="http://schemas.openxmlformats.org/officeDocument/2006/relationships/image" Target="../media/image10.jpeg"/><Relationship Id="rId55" Type="http://schemas.openxmlformats.org/officeDocument/2006/relationships/hyperlink" Target="file:///G:\tin%208\TTDD3.ppt" TargetMode="Externa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slideLayout" Target="../slideLayouts/slideLayout7.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tags" Target="../tags/tag45.xml"/><Relationship Id="rId54" Type="http://schemas.openxmlformats.org/officeDocument/2006/relationships/hyperlink" Target="file:///G:\tin%208\Ngoai%20kh&#243;a1\TT3.ppt" TargetMode="Externa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45" Type="http://schemas.openxmlformats.org/officeDocument/2006/relationships/tags" Target="../tags/tag49.xml"/><Relationship Id="rId53" Type="http://schemas.openxmlformats.org/officeDocument/2006/relationships/hyperlink" Target="file:///G:\tin%208\TTDD2.ppt" TargetMode="Externa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slide" Target="slide4.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hyperlink" Target="file:///G:\tin%208\TTDD1.ppt" TargetMode="Externa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tags" Target="../tags/tag47.xml"/><Relationship Id="rId48" Type="http://schemas.openxmlformats.org/officeDocument/2006/relationships/slide" Target="slide3.xml"/><Relationship Id="rId8" Type="http://schemas.openxmlformats.org/officeDocument/2006/relationships/tags" Target="../tags/tag12.xml"/><Relationship Id="rId51" Type="http://schemas.openxmlformats.org/officeDocument/2006/relationships/image" Target="../media/image11.jpeg"/><Relationship Id="rId3"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4" descr="Tải +999 Hình Nền Powerpoint Chuyển Động Đẹp Nhất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412"/>
            <a:ext cx="9181070" cy="695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160338"/>
            <a:ext cx="4572000" cy="1015663"/>
          </a:xfrm>
          <a:prstGeom prst="rect">
            <a:avLst/>
          </a:prstGeom>
        </p:spPr>
        <p:txBody>
          <a:bodyPr>
            <a:spAutoFit/>
          </a:bodyPr>
          <a:lstStyle/>
          <a:p>
            <a:pPr algn="ctr"/>
            <a:r>
              <a:rPr lang="en-US" sz="2000" b="1" dirty="0">
                <a:solidFill>
                  <a:srgbClr val="FF3300"/>
                </a:solidFill>
                <a:cs typeface="Times New Roman" pitchFamily="18" charset="0"/>
              </a:rPr>
              <a:t>PHÒNG GIÁO DỤC VÀ ĐÀO TẠO… </a:t>
            </a:r>
          </a:p>
          <a:p>
            <a:pPr algn="ctr"/>
            <a:r>
              <a:rPr lang="en-US" sz="2000" b="1" dirty="0">
                <a:solidFill>
                  <a:srgbClr val="FF3300"/>
                </a:solidFill>
                <a:cs typeface="Times New Roman" pitchFamily="18" charset="0"/>
              </a:rPr>
              <a:t>TRƯỜNG THCS… </a:t>
            </a:r>
          </a:p>
          <a:p>
            <a:pPr algn="ctr"/>
            <a:r>
              <a:rPr lang="en-US" sz="2000" b="1" dirty="0">
                <a:solidFill>
                  <a:srgbClr val="FF3300"/>
                </a:solidFill>
                <a:cs typeface="Times New Roman" pitchFamily="18" charset="0"/>
              </a:rPr>
              <a:t>--------****--------</a:t>
            </a:r>
          </a:p>
        </p:txBody>
      </p:sp>
      <p:sp>
        <p:nvSpPr>
          <p:cNvPr id="9" name="TextBox 8"/>
          <p:cNvSpPr txBox="1"/>
          <p:nvPr/>
        </p:nvSpPr>
        <p:spPr>
          <a:xfrm>
            <a:off x="3647087" y="5842337"/>
            <a:ext cx="4348163" cy="1015663"/>
          </a:xfrm>
          <a:prstGeom prst="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defRPr/>
            </a:pPr>
            <a:endParaRPr lang="en-US" sz="2000" dirty="0"/>
          </a:p>
          <a:p>
            <a:pPr>
              <a:defRPr/>
            </a:pPr>
            <a:r>
              <a:rPr lang="en-US" sz="2000" b="1" dirty="0">
                <a:solidFill>
                  <a:srgbClr val="FF0000"/>
                </a:solidFill>
                <a:latin typeface="Times New Roman" pitchFamily="18" charset="0"/>
                <a:cs typeface="Times New Roman" pitchFamily="18" charset="0"/>
              </a:rPr>
              <a:t>GIÁO VIÊN: </a:t>
            </a:r>
            <a:endParaRPr lang="en-US" sz="2000" b="1" dirty="0" smtClean="0">
              <a:solidFill>
                <a:srgbClr val="FF0000"/>
              </a:solidFill>
              <a:latin typeface="Times New Roman" pitchFamily="18" charset="0"/>
              <a:cs typeface="Times New Roman" pitchFamily="18" charset="0"/>
            </a:endParaRPr>
          </a:p>
          <a:p>
            <a:pPr>
              <a:defRPr/>
            </a:pPr>
            <a:r>
              <a:rPr lang="en-US" sz="2000" b="1" dirty="0" smtClean="0">
                <a:solidFill>
                  <a:srgbClr val="FF0000"/>
                </a:solidFill>
                <a:latin typeface="Times New Roman" pitchFamily="18" charset="0"/>
                <a:cs typeface="Times New Roman" pitchFamily="18" charset="0"/>
              </a:rPr>
              <a:t>LỚP: </a:t>
            </a:r>
            <a:endParaRPr lang="en-US" sz="2000" b="1" dirty="0">
              <a:solidFill>
                <a:srgbClr val="FF0000"/>
              </a:solidFill>
              <a:latin typeface="Times New Roman" pitchFamily="18" charset="0"/>
              <a:cs typeface="Times New Roman" pitchFamily="18" charset="0"/>
            </a:endParaRPr>
          </a:p>
        </p:txBody>
      </p:sp>
      <p:sp>
        <p:nvSpPr>
          <p:cNvPr id="10" name="WordArt 165" descr="Green marble"/>
          <p:cNvSpPr>
            <a:spLocks noChangeArrowheads="1" noChangeShapeType="1" noTextEdit="1"/>
          </p:cNvSpPr>
          <p:nvPr>
            <p:custDataLst>
              <p:tags r:id="rId1"/>
            </p:custDataLst>
          </p:nvPr>
        </p:nvSpPr>
        <p:spPr bwMode="auto">
          <a:xfrm>
            <a:off x="251811" y="1852766"/>
            <a:ext cx="8302625"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dirty="0">
                <a:blipFill dpi="0" rotWithShape="0">
                  <a:blip r:embed="rId6">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dirty="0">
                <a:blipFill dpi="0" rotWithShape="0">
                  <a:blip r:embed="rId6">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pic>
        <p:nvPicPr>
          <p:cNvPr id="11" name="Picture 146" descr="nature%20(19)"/>
          <p:cNvPicPr>
            <a:picLocks noChangeAspect="1" noChangeArrowheads="1" noCrop="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56962" y="620203"/>
            <a:ext cx="83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6" descr="nature%20(19)"/>
          <p:cNvPicPr>
            <a:picLocks noChangeAspect="1" noChangeArrowheads="1" noCrop="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15820065">
            <a:off x="554692" y="221194"/>
            <a:ext cx="1190300" cy="10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3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846562" y="5581859"/>
            <a:ext cx="14049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311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sp>
        <p:nvSpPr>
          <p:cNvPr id="4" name="Title 3"/>
          <p:cNvSpPr txBox="1">
            <a:spLocks/>
          </p:cNvSpPr>
          <p:nvPr/>
        </p:nvSpPr>
        <p:spPr>
          <a:xfrm>
            <a:off x="904103" y="803189"/>
            <a:ext cx="7391400" cy="762000"/>
          </a:xfrm>
          <a:prstGeom prst="rect">
            <a:avLst/>
          </a:prstGeom>
          <a:solidFill>
            <a:schemeClr val="accent4"/>
          </a:solidFill>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b="1" kern="1200">
                <a:solidFill>
                  <a:schemeClr val="accent5"/>
                </a:solidFill>
                <a:latin typeface="Cambria" panose="02040503050406030204" pitchFamily="18" charset="0"/>
                <a:ea typeface="+mj-ea"/>
                <a:cs typeface="+mj-cs"/>
              </a:defRPr>
            </a:lvl1pPr>
          </a:lstStyle>
          <a:p>
            <a:r>
              <a:rPr lang="en-US" sz="2800" dirty="0">
                <a:solidFill>
                  <a:srgbClr val="FF0000"/>
                </a:solidFill>
                <a:latin typeface="Times New Roman" pitchFamily="18" charset="0"/>
                <a:cs typeface="Times New Roman" pitchFamily="18" charset="0"/>
              </a:rPr>
              <a:t>2. TẦM QUAN TRỌNG CỦA THÔNG TIN:</a:t>
            </a:r>
          </a:p>
        </p:txBody>
      </p:sp>
    </p:spTree>
    <p:extLst>
      <p:ext uri="{BB962C8B-B14F-4D97-AF65-F5344CB8AC3E}">
        <p14:creationId xmlns:p14="http://schemas.microsoft.com/office/powerpoint/2010/main" val="346543521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ounded Rectangle 3"/>
          <p:cNvSpPr/>
          <p:nvPr/>
        </p:nvSpPr>
        <p:spPr>
          <a:xfrm>
            <a:off x="1066800" y="331789"/>
            <a:ext cx="3384550" cy="720725"/>
          </a:xfrm>
          <a:prstGeom prst="roundRect">
            <a:avLst/>
          </a:prstGeom>
          <a: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tile tx="0" ty="0" sx="100000" sy="100000" flip="none" algn="tl"/>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THẢO LUẬN NHÓM</a:t>
            </a:r>
            <a:endParaRPr lang="vi-VN" sz="2400" b="1" dirty="0">
              <a:solidFill>
                <a:srgbClr val="FF0000"/>
              </a:solidFill>
              <a:latin typeface="Times New Roman" pitchFamily="18" charset="0"/>
              <a:cs typeface="Times New Roman" pitchFamily="18" charset="0"/>
            </a:endParaRPr>
          </a:p>
        </p:txBody>
      </p:sp>
      <p:sp>
        <p:nvSpPr>
          <p:cNvPr id="6" name="AutoShape 2" descr="Top 199+ hình ảnh động đẹp, ngộ nghĩnh đáng yêu nhất trên thế gi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463"/>
            <a:ext cx="169164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bwMode="auto">
          <a:xfrm>
            <a:off x="617220" y="1052514"/>
            <a:ext cx="7886700" cy="2352676"/>
          </a:xfrm>
          <a:prstGeom prst="horizontalScroll">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r>
              <a:rPr lang="en-US" altLang="en-US" sz="2800" kern="0" dirty="0">
                <a:solidFill>
                  <a:schemeClr val="bg1"/>
                </a:solidFill>
                <a:latin typeface="Times New Roman" pitchFamily="18" charset="0"/>
                <a:cs typeface="Times New Roman" pitchFamily="18" charset="0"/>
              </a:rPr>
              <a:t>1.</a:t>
            </a:r>
            <a:r>
              <a:rPr lang="en-US" sz="2800" dirty="0">
                <a:solidFill>
                  <a:schemeClr val="bg1"/>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defRPr/>
            </a:pPr>
            <a:endParaRPr lang="vi-VN" sz="2800" b="1" kern="0" dirty="0">
              <a:solidFill>
                <a:srgbClr val="0000FF"/>
              </a:solidFill>
              <a:latin typeface="Arial" charset="0"/>
            </a:endParaRPr>
          </a:p>
        </p:txBody>
      </p:sp>
      <p:sp>
        <p:nvSpPr>
          <p:cNvPr id="9" name="Title 7"/>
          <p:cNvSpPr txBox="1">
            <a:spLocks/>
          </p:cNvSpPr>
          <p:nvPr/>
        </p:nvSpPr>
        <p:spPr bwMode="auto">
          <a:xfrm>
            <a:off x="617220" y="3200400"/>
            <a:ext cx="7886700" cy="2352676"/>
          </a:xfrm>
          <a:prstGeom prst="horizontalScroll">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a:bodyPr>
          <a:lstStyle>
            <a:lvl1pPr algn="l" defTabSz="685800" rtl="0" eaLnBrk="1" latinLnBrk="0" hangingPunct="1">
              <a:lnSpc>
                <a:spcPct val="90000"/>
              </a:lnSpc>
              <a:spcBef>
                <a:spcPct val="0"/>
              </a:spcBef>
              <a:buNone/>
              <a:defRPr sz="4500" b="1" kern="1200">
                <a:solidFill>
                  <a:schemeClr val="accent5"/>
                </a:solidFill>
                <a:latin typeface="Cambria" panose="02040503050406030204" pitchFamily="18" charset="0"/>
                <a:ea typeface="+mj-ea"/>
                <a:cs typeface="+mj-cs"/>
              </a:defRPr>
            </a:lvl1pPr>
          </a:lstStyle>
          <a:p>
            <a:r>
              <a:rPr lang="en-US" altLang="en-US" sz="2800" kern="0" dirty="0">
                <a:solidFill>
                  <a:schemeClr val="bg1"/>
                </a:solidFill>
                <a:latin typeface="Times New Roman" pitchFamily="18" charset="0"/>
                <a:cs typeface="Times New Roman" pitchFamily="18" charset="0"/>
              </a:rPr>
              <a:t>2</a:t>
            </a:r>
            <a:r>
              <a:rPr lang="en-US" altLang="en-US" sz="2800" kern="0" dirty="0" smtClean="0">
                <a:solidFill>
                  <a:schemeClr val="bg1"/>
                </a:solidFill>
                <a:latin typeface="Times New Roman" pitchFamily="18" charset="0"/>
                <a:cs typeface="Times New Roman" pitchFamily="18" charset="0"/>
              </a:rPr>
              <a: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Những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thông</a:t>
            </a:r>
            <a:r>
              <a:rPr lang="en-US" sz="2800" dirty="0" smtClean="0">
                <a:solidFill>
                  <a:schemeClr val="bg1"/>
                </a:solidFill>
                <a:latin typeface="Times New Roman" pitchFamily="18" charset="0"/>
                <a:cs typeface="Times New Roman" pitchFamily="18" charset="0"/>
              </a:rPr>
              <a:t> tin </a:t>
            </a:r>
            <a:r>
              <a:rPr lang="en-US" sz="2800" dirty="0" err="1" smtClean="0">
                <a:solidFill>
                  <a:schemeClr val="bg1"/>
                </a:solidFill>
                <a:latin typeface="Times New Roman" pitchFamily="18" charset="0"/>
                <a:cs typeface="Times New Roman" pitchFamily="18" charset="0"/>
              </a:rPr>
              <a:t>đó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những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cho</a:t>
            </a:r>
            <a:r>
              <a:rPr lang="en-US" sz="2800" dirty="0" smtClean="0">
                <a:solidFill>
                  <a:schemeClr val="bg1"/>
                </a:solidFill>
                <a:latin typeface="Times New Roman" pitchFamily="18" charset="0"/>
                <a:cs typeface="Times New Roman" pitchFamily="18" charset="0"/>
              </a:rPr>
              <a:t> con </a:t>
            </a:r>
            <a:r>
              <a:rPr lang="en-US" sz="2800" dirty="0" err="1" smtClean="0">
                <a:solidFill>
                  <a:schemeClr val="bg1"/>
                </a:solidFill>
                <a:latin typeface="Times New Roman" pitchFamily="18" charset="0"/>
                <a:cs typeface="Times New Roman" pitchFamily="18" charset="0"/>
              </a:rPr>
              <a:t>người</a:t>
            </a:r>
            <a:r>
              <a:rPr lang="en-US" sz="2800" dirty="0" smtClean="0">
                <a:solidFill>
                  <a:schemeClr val="bg1"/>
                </a:solidFill>
                <a:latin typeface="Times New Roman" pitchFamily="18" charset="0"/>
                <a:cs typeface="Times New Roman" pitchFamily="18" charset="0"/>
              </a:rPr>
              <a:t>?</a:t>
            </a:r>
          </a:p>
          <a:p>
            <a:pPr algn="ctr">
              <a:defRPr/>
            </a:pPr>
            <a:endParaRPr lang="vi-VN" sz="2800" kern="0" dirty="0">
              <a:solidFill>
                <a:srgbClr val="0000FF"/>
              </a:solidFill>
              <a:latin typeface="Arial" charset="0"/>
            </a:endParaRPr>
          </a:p>
        </p:txBody>
      </p:sp>
    </p:spTree>
    <p:extLst>
      <p:ext uri="{BB962C8B-B14F-4D97-AF65-F5344CB8AC3E}">
        <p14:creationId xmlns:p14="http://schemas.microsoft.com/office/powerpoint/2010/main" val="347509837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Rounded Rectangle 3"/>
          <p:cNvSpPr/>
          <p:nvPr/>
        </p:nvSpPr>
        <p:spPr>
          <a:xfrm>
            <a:off x="609600" y="1981200"/>
            <a:ext cx="7848600" cy="2895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đem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a:t>
            </a:r>
          </a:p>
          <a:p>
            <a:pPr>
              <a:lnSpc>
                <a:spcPct val="150000"/>
              </a:lnSpc>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giúp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1314310"/>
            <a:ext cx="118110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txBox="1">
            <a:spLocks/>
          </p:cNvSpPr>
          <p:nvPr/>
        </p:nvSpPr>
        <p:spPr>
          <a:xfrm>
            <a:off x="914400" y="457200"/>
            <a:ext cx="7391400" cy="762000"/>
          </a:xfrm>
          <a:prstGeom prst="rect">
            <a:avLst/>
          </a:prstGeom>
          <a:solidFill>
            <a:schemeClr val="accent4"/>
          </a:solidFill>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b="1" kern="1200">
                <a:solidFill>
                  <a:schemeClr val="accent5"/>
                </a:solidFill>
                <a:latin typeface="Cambria" panose="02040503050406030204" pitchFamily="18" charset="0"/>
                <a:ea typeface="+mj-ea"/>
                <a:cs typeface="+mj-cs"/>
              </a:defRPr>
            </a:lvl1pPr>
          </a:lstStyle>
          <a:p>
            <a:r>
              <a:rPr lang="en-US" sz="2800" dirty="0">
                <a:solidFill>
                  <a:srgbClr val="FF0000"/>
                </a:solidFill>
                <a:latin typeface="Times New Roman" pitchFamily="18" charset="0"/>
                <a:cs typeface="Times New Roman" pitchFamily="18" charset="0"/>
              </a:rPr>
              <a:t>2. TẦM QUAN TRỌNG CỦA THÔNG TIN:</a:t>
            </a:r>
          </a:p>
        </p:txBody>
      </p:sp>
    </p:spTree>
    <p:extLst>
      <p:ext uri="{BB962C8B-B14F-4D97-AF65-F5344CB8AC3E}">
        <p14:creationId xmlns:p14="http://schemas.microsoft.com/office/powerpoint/2010/main" val="266492529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78" y="13489"/>
            <a:ext cx="533400" cy="67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122582"/>
            <a:ext cx="2242858" cy="523220"/>
          </a:xfrm>
          <a:prstGeom prst="rect">
            <a:avLst/>
          </a:prstGeom>
          <a:solidFill>
            <a:schemeClr val="accent5"/>
          </a:solidFill>
        </p:spPr>
        <p:txBody>
          <a:bodyPr wrap="none" rtlCol="0">
            <a:spAutoFit/>
          </a:bodyPr>
          <a:lstStyle/>
          <a:p>
            <a:r>
              <a:rPr lang="en-US" sz="2800" b="1" dirty="0" smtClean="0">
                <a:solidFill>
                  <a:srgbClr val="FF0000"/>
                </a:solidFill>
                <a:latin typeface="Times New Roman" pitchFamily="18" charset="0"/>
                <a:cs typeface="Times New Roman" pitchFamily="18" charset="0"/>
              </a:rPr>
              <a:t>LUYỆN TẬP</a:t>
            </a:r>
            <a:endParaRPr lang="en-US" sz="2800" b="1" dirty="0">
              <a:solidFill>
                <a:srgbClr val="FF0000"/>
              </a:solidFill>
              <a:latin typeface="Times New Roman" pitchFamily="18" charset="0"/>
              <a:cs typeface="Times New Roman" pitchFamily="18" charset="0"/>
            </a:endParaRPr>
          </a:p>
        </p:txBody>
      </p:sp>
      <p:pic>
        <p:nvPicPr>
          <p:cNvPr id="10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7257"/>
            <a:ext cx="9144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337" y="3886200"/>
            <a:ext cx="4849404" cy="369332"/>
          </a:xfrm>
          <a:prstGeom prst="rect">
            <a:avLst/>
          </a:prstGeom>
          <a:noFill/>
        </p:spPr>
        <p:txBody>
          <a:bodyPr wrap="none" rtlCol="0">
            <a:spAutoFit/>
          </a:bodyPr>
          <a:lstStyle/>
          <a:p>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hay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2" name="TextBox 11"/>
          <p:cNvSpPr txBox="1"/>
          <p:nvPr/>
        </p:nvSpPr>
        <p:spPr>
          <a:xfrm>
            <a:off x="-19337" y="4246271"/>
            <a:ext cx="6142707" cy="646331"/>
          </a:xfrm>
          <a:prstGeom prst="rect">
            <a:avLst/>
          </a:prstGeom>
          <a:noFill/>
        </p:spPr>
        <p:txBody>
          <a:bodyPr wrap="none" rtlCol="0">
            <a:spAutoFit/>
          </a:bodyPr>
          <a:lstStyle/>
          <a:p>
            <a:r>
              <a:rPr lang="en-US" dirty="0" smtClean="0">
                <a:latin typeface="Times New Roman" pitchFamily="18" charset="0"/>
                <a:cs typeface="Times New Roman" pitchFamily="18" charset="0"/>
              </a:rPr>
              <a:t>b)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6, </a:t>
            </a:r>
            <a:r>
              <a:rPr lang="en-US" dirty="0" err="1" smtClean="0">
                <a:latin typeface="Times New Roman" pitchFamily="18" charset="0"/>
                <a:cs typeface="Times New Roman" pitchFamily="18" charset="0"/>
              </a:rPr>
              <a:t>Đà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Nẵng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so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a:t>
            </a:r>
            <a:r>
              <a:rPr lang="en-US" dirty="0" err="1" smtClean="0">
                <a:latin typeface="Times New Roman" pitchFamily="18" charset="0"/>
                <a:cs typeface="Times New Roman" pitchFamily="18" charset="0"/>
              </a:rPr>
              <a:t>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hay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3" name="TextBox 12"/>
          <p:cNvSpPr txBox="1"/>
          <p:nvPr/>
        </p:nvSpPr>
        <p:spPr>
          <a:xfrm>
            <a:off x="7436" y="4872917"/>
            <a:ext cx="6100260" cy="646331"/>
          </a:xfrm>
          <a:prstGeom prst="rect">
            <a:avLst/>
          </a:prstGeom>
          <a:noFill/>
        </p:spPr>
        <p:txBody>
          <a:bodyPr wrap="none" rtlCol="0">
            <a:spAutoFit/>
          </a:bodyPr>
          <a:lstStyle/>
          <a:p>
            <a:r>
              <a:rPr lang="en-US" dirty="0" smtClean="0">
                <a:latin typeface="Times New Roman" pitchFamily="18" charset="0"/>
                <a:cs typeface="Times New Roman" pitchFamily="18" charset="0"/>
              </a:rPr>
              <a:t>c) </a:t>
            </a:r>
            <a:r>
              <a:rPr lang="en-US" dirty="0" err="1" smtClean="0">
                <a:latin typeface="Times New Roman" pitchFamily="18" charset="0"/>
                <a:cs typeface="Times New Roman" pitchFamily="18" charset="0"/>
              </a:rPr>
              <a:t>Trả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hay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4" name="TextBox 13"/>
          <p:cNvSpPr txBox="1"/>
          <p:nvPr/>
        </p:nvSpPr>
        <p:spPr>
          <a:xfrm>
            <a:off x="6763498" y="4070866"/>
            <a:ext cx="2100162" cy="1754326"/>
          </a:xfrm>
          <a:prstGeom prst="rect">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u="sng" dirty="0" err="1" smtClean="0">
                <a:solidFill>
                  <a:srgbClr val="002060"/>
                </a:solidFill>
                <a:latin typeface="Times New Roman" pitchFamily="18" charset="0"/>
                <a:cs typeface="Times New Roman" pitchFamily="18" charset="0"/>
              </a:rPr>
              <a:t>Trả</a:t>
            </a:r>
            <a:r>
              <a:rPr lang="en-US" b="1" u="sng" dirty="0" smtClean="0">
                <a:solidFill>
                  <a:srgbClr val="002060"/>
                </a:solidFill>
                <a:latin typeface="Times New Roman" pitchFamily="18" charset="0"/>
                <a:cs typeface="Times New Roman" pitchFamily="18" charset="0"/>
              </a:rPr>
              <a:t> </a:t>
            </a:r>
            <a:r>
              <a:rPr lang="en-US" b="1" u="sng" dirty="0" err="1" smtClean="0">
                <a:solidFill>
                  <a:srgbClr val="002060"/>
                </a:solidFill>
                <a:latin typeface="Times New Roman" pitchFamily="18" charset="0"/>
                <a:cs typeface="Times New Roman" pitchFamily="18" charset="0"/>
              </a:rPr>
              <a:t>lời</a:t>
            </a:r>
            <a:r>
              <a:rPr lang="en-US" b="1" u="sng" dirty="0" smtClean="0">
                <a:solidFill>
                  <a:srgbClr val="002060"/>
                </a:solidFill>
                <a:latin typeface="Times New Roman" pitchFamily="18" charset="0"/>
                <a:cs typeface="Times New Roman" pitchFamily="18" charset="0"/>
              </a:rPr>
              <a:t>:</a:t>
            </a:r>
          </a:p>
          <a:p>
            <a:pPr marL="342900" indent="-342900">
              <a:buAutoNum type="alphaLcParenR"/>
            </a:pPr>
            <a:r>
              <a:rPr lang="en-US" b="1" dirty="0" err="1" smtClean="0">
                <a:solidFill>
                  <a:srgbClr val="002060"/>
                </a:solidFill>
                <a:latin typeface="Times New Roman" pitchFamily="18" charset="0"/>
                <a:cs typeface="Times New Roman" pitchFamily="18" charset="0"/>
              </a:rPr>
              <a:t>Dữ</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liệu</a:t>
            </a:r>
            <a:endParaRPr lang="en-US" b="1" dirty="0" smtClean="0">
              <a:solidFill>
                <a:srgbClr val="002060"/>
              </a:solidFill>
              <a:latin typeface="Times New Roman" pitchFamily="18" charset="0"/>
              <a:cs typeface="Times New Roman" pitchFamily="18" charset="0"/>
            </a:endParaRPr>
          </a:p>
          <a:p>
            <a:pPr marL="342900" indent="-342900">
              <a:buAutoNum type="alphaLcParenR"/>
            </a:pPr>
            <a:r>
              <a:rPr lang="en-US" b="1" dirty="0" err="1" smtClean="0">
                <a:solidFill>
                  <a:srgbClr val="002060"/>
                </a:solidFill>
                <a:latin typeface="Times New Roman" pitchFamily="18" charset="0"/>
                <a:cs typeface="Times New Roman" pitchFamily="18" charset="0"/>
              </a:rPr>
              <a:t>Thông</a:t>
            </a:r>
            <a:r>
              <a:rPr lang="en-US" b="1" dirty="0" smtClean="0">
                <a:solidFill>
                  <a:srgbClr val="002060"/>
                </a:solidFill>
                <a:latin typeface="Times New Roman" pitchFamily="18" charset="0"/>
                <a:cs typeface="Times New Roman" pitchFamily="18" charset="0"/>
              </a:rPr>
              <a:t> tin</a:t>
            </a:r>
          </a:p>
          <a:p>
            <a:pPr marL="342900" indent="-342900">
              <a:buAutoNum type="alphaLcParenR"/>
            </a:pPr>
            <a:r>
              <a:rPr lang="en-US" b="1" dirty="0" err="1" smtClean="0">
                <a:solidFill>
                  <a:srgbClr val="002060"/>
                </a:solidFill>
                <a:latin typeface="Times New Roman" pitchFamily="18" charset="0"/>
                <a:cs typeface="Times New Roman" pitchFamily="18" charset="0"/>
              </a:rPr>
              <a:t>Dữ</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liệu</a:t>
            </a:r>
            <a:endParaRPr lang="en-US" b="1" dirty="0" smtClean="0">
              <a:solidFill>
                <a:srgbClr val="002060"/>
              </a:solidFill>
              <a:latin typeface="Times New Roman" pitchFamily="18" charset="0"/>
              <a:cs typeface="Times New Roman" pitchFamily="18" charset="0"/>
            </a:endParaRPr>
          </a:p>
          <a:p>
            <a:pPr marL="342900" indent="-342900">
              <a:buAutoNum type="alphaLcParenR"/>
            </a:pP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ảnh</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hưởng</a:t>
            </a:r>
            <a:endParaRPr lang="en-US" b="1" dirty="0" smtClean="0">
              <a:solidFill>
                <a:srgbClr val="002060"/>
              </a:solidFill>
              <a:latin typeface="Times New Roman" pitchFamily="18" charset="0"/>
              <a:cs typeface="Times New Roman" pitchFamily="18" charset="0"/>
            </a:endParaRPr>
          </a:p>
          <a:p>
            <a:endParaRPr lang="en-US" b="1" dirty="0">
              <a:solidFill>
                <a:schemeClr val="bg1"/>
              </a:solidFill>
              <a:latin typeface="Times New Roman" pitchFamily="18" charset="0"/>
              <a:cs typeface="Times New Roman" pitchFamily="18" charset="0"/>
            </a:endParaRPr>
          </a:p>
        </p:txBody>
      </p:sp>
      <p:sp>
        <p:nvSpPr>
          <p:cNvPr id="22" name="TextBox 21"/>
          <p:cNvSpPr txBox="1"/>
          <p:nvPr/>
        </p:nvSpPr>
        <p:spPr>
          <a:xfrm>
            <a:off x="-19337" y="5502026"/>
            <a:ext cx="6660798" cy="646331"/>
          </a:xfrm>
          <a:prstGeom prst="rect">
            <a:avLst/>
          </a:prstGeom>
          <a:noFill/>
        </p:spPr>
        <p:txBody>
          <a:bodyPr wrap="none" rtlCol="0">
            <a:spAutoFit/>
          </a:bodyPr>
          <a:lstStyle/>
          <a:p>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chọn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du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7512246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wipe(down)">
                                      <p:cBhvr>
                                        <p:cTn id="29" dur="580">
                                          <p:stCondLst>
                                            <p:cond delay="0"/>
                                          </p:stCondLst>
                                        </p:cTn>
                                        <p:tgtEl>
                                          <p:spTgt spid="14">
                                            <p:txEl>
                                              <p:pRg st="2" end="2"/>
                                            </p:txEl>
                                          </p:spTgt>
                                        </p:tgtEl>
                                      </p:cBhvr>
                                    </p:animEffect>
                                    <p:anim calcmode="lin" valueType="num">
                                      <p:cBhvr>
                                        <p:cTn id="30"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xEl>
                                              <p:pRg st="2" end="2"/>
                                            </p:txEl>
                                          </p:spTgt>
                                        </p:tgtEl>
                                      </p:cBhvr>
                                      <p:to x="100000" y="60000"/>
                                    </p:animScale>
                                    <p:animScale>
                                      <p:cBhvr>
                                        <p:cTn id="36" dur="166" decel="50000">
                                          <p:stCondLst>
                                            <p:cond delay="676"/>
                                          </p:stCondLst>
                                        </p:cTn>
                                        <p:tgtEl>
                                          <p:spTgt spid="14">
                                            <p:txEl>
                                              <p:pRg st="2" end="2"/>
                                            </p:txEl>
                                          </p:spTgt>
                                        </p:tgtEl>
                                      </p:cBhvr>
                                      <p:to x="100000" y="100000"/>
                                    </p:animScale>
                                    <p:animScale>
                                      <p:cBhvr>
                                        <p:cTn id="37" dur="26">
                                          <p:stCondLst>
                                            <p:cond delay="1312"/>
                                          </p:stCondLst>
                                        </p:cTn>
                                        <p:tgtEl>
                                          <p:spTgt spid="14">
                                            <p:txEl>
                                              <p:pRg st="2" end="2"/>
                                            </p:txEl>
                                          </p:spTgt>
                                        </p:tgtEl>
                                      </p:cBhvr>
                                      <p:to x="100000" y="80000"/>
                                    </p:animScale>
                                    <p:animScale>
                                      <p:cBhvr>
                                        <p:cTn id="38" dur="166" decel="50000">
                                          <p:stCondLst>
                                            <p:cond delay="1338"/>
                                          </p:stCondLst>
                                        </p:cTn>
                                        <p:tgtEl>
                                          <p:spTgt spid="14">
                                            <p:txEl>
                                              <p:pRg st="2" end="2"/>
                                            </p:txEl>
                                          </p:spTgt>
                                        </p:tgtEl>
                                      </p:cBhvr>
                                      <p:to x="100000" y="100000"/>
                                    </p:animScale>
                                    <p:animScale>
                                      <p:cBhvr>
                                        <p:cTn id="39" dur="26">
                                          <p:stCondLst>
                                            <p:cond delay="1642"/>
                                          </p:stCondLst>
                                        </p:cTn>
                                        <p:tgtEl>
                                          <p:spTgt spid="14">
                                            <p:txEl>
                                              <p:pRg st="2" end="2"/>
                                            </p:txEl>
                                          </p:spTgt>
                                        </p:tgtEl>
                                      </p:cBhvr>
                                      <p:to x="100000" y="90000"/>
                                    </p:animScale>
                                    <p:animScale>
                                      <p:cBhvr>
                                        <p:cTn id="40" dur="166" decel="50000">
                                          <p:stCondLst>
                                            <p:cond delay="1668"/>
                                          </p:stCondLst>
                                        </p:cTn>
                                        <p:tgtEl>
                                          <p:spTgt spid="14">
                                            <p:txEl>
                                              <p:pRg st="2" end="2"/>
                                            </p:txEl>
                                          </p:spTgt>
                                        </p:tgtEl>
                                      </p:cBhvr>
                                      <p:to x="100000" y="100000"/>
                                    </p:animScale>
                                    <p:animScale>
                                      <p:cBhvr>
                                        <p:cTn id="41" dur="26">
                                          <p:stCondLst>
                                            <p:cond delay="1808"/>
                                          </p:stCondLst>
                                        </p:cTn>
                                        <p:tgtEl>
                                          <p:spTgt spid="14">
                                            <p:txEl>
                                              <p:pRg st="2" end="2"/>
                                            </p:txEl>
                                          </p:spTgt>
                                        </p:tgtEl>
                                      </p:cBhvr>
                                      <p:to x="100000" y="95000"/>
                                    </p:animScale>
                                    <p:animScale>
                                      <p:cBhvr>
                                        <p:cTn id="42" dur="166" decel="50000">
                                          <p:stCondLst>
                                            <p:cond delay="1834"/>
                                          </p:stCondLst>
                                        </p:cTn>
                                        <p:tgtEl>
                                          <p:spTgt spid="14">
                                            <p:txEl>
                                              <p:pRg st="2" end="2"/>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4">
                                            <p:txEl>
                                              <p:pRg st="3" end="3"/>
                                            </p:txEl>
                                          </p:spTgt>
                                        </p:tgtEl>
                                        <p:attrNameLst>
                                          <p:attrName>style.visibility</p:attrName>
                                        </p:attrNameLst>
                                      </p:cBhvr>
                                      <p:to>
                                        <p:strVal val="visible"/>
                                      </p:to>
                                    </p:set>
                                    <p:anim calcmode="lin" valueType="num">
                                      <p:cBhvr>
                                        <p:cTn id="53"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55" dur="500"/>
                                        <p:tgtEl>
                                          <p:spTgt spid="1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4">
                                            <p:txEl>
                                              <p:pRg st="4" end="4"/>
                                            </p:txEl>
                                          </p:spTgt>
                                        </p:tgtEl>
                                        <p:attrNameLst>
                                          <p:attrName>style.visibility</p:attrName>
                                        </p:attrNameLst>
                                      </p:cBhvr>
                                      <p:to>
                                        <p:strVal val="visible"/>
                                      </p:to>
                                    </p:set>
                                    <p:animEffect transition="in" filter="fade">
                                      <p:cBhvr>
                                        <p:cTn id="65" dur="2000"/>
                                        <p:tgtEl>
                                          <p:spTgt spid="14">
                                            <p:txEl>
                                              <p:pRg st="4" end="4"/>
                                            </p:txEl>
                                          </p:spTgt>
                                        </p:tgtEl>
                                      </p:cBhvr>
                                    </p:animEffect>
                                    <p:anim calcmode="lin" valueType="num">
                                      <p:cBhvr>
                                        <p:cTn id="66" dur="2000" fill="hold"/>
                                        <p:tgtEl>
                                          <p:spTgt spid="14">
                                            <p:txEl>
                                              <p:pRg st="4" end="4"/>
                                            </p:txEl>
                                          </p:spTgt>
                                        </p:tgtEl>
                                        <p:attrNameLst>
                                          <p:attrName>ppt_w</p:attrName>
                                        </p:attrNameLst>
                                      </p:cBhvr>
                                      <p:tavLst>
                                        <p:tav tm="0" fmla="#ppt_w*sin(2.5*pi*$)">
                                          <p:val>
                                            <p:fltVal val="0"/>
                                          </p:val>
                                        </p:tav>
                                        <p:tav tm="100000">
                                          <p:val>
                                            <p:fltVal val="1"/>
                                          </p:val>
                                        </p:tav>
                                      </p:tavLst>
                                    </p:anim>
                                    <p:anim calcmode="lin" valueType="num">
                                      <p:cBhvr>
                                        <p:cTn id="67" dur="2000" fill="hold"/>
                                        <p:tgtEl>
                                          <p:spTgt spid="1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886700" cy="2852737"/>
          </a:xfrm>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6" name="TextBox 5"/>
          <p:cNvSpPr txBox="1"/>
          <p:nvPr/>
        </p:nvSpPr>
        <p:spPr>
          <a:xfrm>
            <a:off x="1066800" y="228600"/>
            <a:ext cx="24384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smtClean="0">
                <a:latin typeface="Times New Roman" pitchFamily="18" charset="0"/>
                <a:cs typeface="Times New Roman" pitchFamily="18" charset="0"/>
              </a:rPr>
              <a:t>VẬN DỤNG</a:t>
            </a:r>
            <a:endParaRPr lang="en-US" sz="2800" b="1" dirty="0">
              <a:latin typeface="Times New Roman" pitchFamily="18" charset="0"/>
              <a:cs typeface="Times New Roman" pitchFamily="18" charset="0"/>
            </a:endParaRPr>
          </a:p>
        </p:txBody>
      </p:sp>
      <p:pic>
        <p:nvPicPr>
          <p:cNvPr id="7" name="Picture 3" descr="Picture3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 y="76200"/>
            <a:ext cx="15271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971800"/>
            <a:ext cx="7924800" cy="38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p:cNvSpPr/>
          <p:nvPr/>
        </p:nvSpPr>
        <p:spPr>
          <a:xfrm flipH="1">
            <a:off x="2514600" y="751820"/>
            <a:ext cx="6477000" cy="2219980"/>
          </a:xfrm>
          <a:prstGeom prst="cloudCallout">
            <a:avLst>
              <a:gd name="adj1" fmla="val -17196"/>
              <a:gd name="adj2" fmla="val 56473"/>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biết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thông</a:t>
            </a:r>
            <a:r>
              <a:rPr lang="en-US" sz="2400" dirty="0" smtClean="0">
                <a:solidFill>
                  <a:schemeClr val="bg1"/>
                </a:solidFill>
                <a:latin typeface="Times New Roman" pitchFamily="18" charset="0"/>
                <a:cs typeface="Times New Roman" pitchFamily="18" charset="0"/>
              </a:rPr>
              <a:t> tin </a:t>
            </a:r>
            <a:r>
              <a:rPr lang="en-US" sz="2400" dirty="0" err="1" smtClean="0">
                <a:solidFill>
                  <a:schemeClr val="bg1"/>
                </a:solidFill>
                <a:latin typeface="Times New Roman" pitchFamily="18" charset="0"/>
                <a:cs typeface="Times New Roman" pitchFamily="18" charset="0"/>
              </a:rPr>
              <a:t>giúp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lựa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chọn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trang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phục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phù</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hợp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hơn</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2828935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886700" cy="2852737"/>
          </a:xfrm>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6" name="TextBox 5"/>
          <p:cNvSpPr txBox="1"/>
          <p:nvPr/>
        </p:nvSpPr>
        <p:spPr>
          <a:xfrm>
            <a:off x="1066800" y="228600"/>
            <a:ext cx="24384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smtClean="0">
                <a:latin typeface="Times New Roman" pitchFamily="18" charset="0"/>
                <a:cs typeface="Times New Roman" pitchFamily="18" charset="0"/>
              </a:rPr>
              <a:t>VẬN DỤNG</a:t>
            </a:r>
            <a:endParaRPr lang="en-US" sz="2800" b="1" dirty="0">
              <a:latin typeface="Times New Roman" pitchFamily="18" charset="0"/>
              <a:cs typeface="Times New Roman" pitchFamily="18" charset="0"/>
            </a:endParaRPr>
          </a:p>
        </p:txBody>
      </p:sp>
      <p:pic>
        <p:nvPicPr>
          <p:cNvPr id="7" name="Picture 3" descr="Picture33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 y="76200"/>
            <a:ext cx="15271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p:nvPr/>
        </p:nvSpPr>
        <p:spPr>
          <a:xfrm flipH="1">
            <a:off x="2514600" y="751820"/>
            <a:ext cx="6477000" cy="2219980"/>
          </a:xfrm>
          <a:prstGeom prst="cloudCallout">
            <a:avLst>
              <a:gd name="adj1" fmla="val -17196"/>
              <a:gd name="adj2" fmla="val 564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err="1" smtClean="0">
                <a:solidFill>
                  <a:schemeClr val="bg1"/>
                </a:solidFill>
                <a:latin typeface="Times New Roman" pitchFamily="18" charset="0"/>
                <a:cs typeface="Times New Roman" pitchFamily="18" charset="0"/>
              </a:rPr>
              <a:t>Thông</a:t>
            </a:r>
            <a:r>
              <a:rPr lang="en-US" sz="2400" dirty="0" smtClean="0">
                <a:solidFill>
                  <a:schemeClr val="bg1"/>
                </a:solidFill>
                <a:latin typeface="Times New Roman" pitchFamily="18" charset="0"/>
                <a:cs typeface="Times New Roman" pitchFamily="18" charset="0"/>
              </a:rPr>
              <a:t> tin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giúp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đảm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bảo</a:t>
            </a:r>
            <a:r>
              <a:rPr lang="en-US" sz="2400" dirty="0" smtClean="0">
                <a:solidFill>
                  <a:schemeClr val="bg1"/>
                </a:solidFill>
                <a:latin typeface="Times New Roman" pitchFamily="18" charset="0"/>
                <a:cs typeface="Times New Roman" pitchFamily="18" charset="0"/>
              </a:rPr>
              <a:t> an </a:t>
            </a:r>
            <a:r>
              <a:rPr lang="en-US" sz="2400" dirty="0" err="1" smtClean="0">
                <a:solidFill>
                  <a:schemeClr val="bg1"/>
                </a:solidFill>
                <a:latin typeface="Times New Roman" pitchFamily="18" charset="0"/>
                <a:cs typeface="Times New Roman" pitchFamily="18" charset="0"/>
              </a:rPr>
              <a:t>toàn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tham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giao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thông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smtClean="0">
                <a:solidFill>
                  <a:schemeClr val="bg1"/>
                </a:solidFill>
                <a:latin typeface="Times New Roman" pitchFamily="18" charset="0"/>
                <a:cs typeface="Times New Roman" pitchFamily="18" charset="0"/>
              </a:rPr>
              <a:t>dưới?</a:t>
            </a:r>
            <a:endParaRPr lang="en-US" sz="2400"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971800"/>
            <a:ext cx="9144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0471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icture13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91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icture33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95400"/>
            <a:ext cx="3219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Picture146"/>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4419600"/>
            <a:ext cx="838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Picture14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66402">
            <a:off x="6229350" y="1900238"/>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Picture1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5410200" y="3244850"/>
            <a:ext cx="2133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Picture119"/>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4946650"/>
            <a:ext cx="6858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Picture119"/>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8600" y="4260850"/>
            <a:ext cx="53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Picture119"/>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2362200"/>
            <a:ext cx="533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1" descr="Picture11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438650"/>
            <a:ext cx="217646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4" descr="Picture15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200" y="457200"/>
            <a:ext cx="16764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Text Box 15"/>
          <p:cNvSpPr txBox="1">
            <a:spLocks noChangeArrowheads="1"/>
          </p:cNvSpPr>
          <p:nvPr/>
        </p:nvSpPr>
        <p:spPr bwMode="auto">
          <a:xfrm>
            <a:off x="990600" y="1524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dirty="0">
                <a:solidFill>
                  <a:srgbClr val="FF0066"/>
                </a:solidFill>
                <a:effectLst>
                  <a:outerShdw blurRad="38100" dist="38100" dir="2700000" algn="tl">
                    <a:srgbClr val="000000"/>
                  </a:outerShdw>
                </a:effectLst>
                <a:latin typeface="Times New Roman" pitchFamily="18" charset="0"/>
                <a:cs typeface="Times New Roman" pitchFamily="18" charset="0"/>
              </a:rPr>
              <a:t>XIN CHÀO VÀ HẸN GẶP LẠI</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endParaRPr lang="en-US" b="1" dirty="0">
              <a:solidFill>
                <a:srgbClr val="FF0066"/>
              </a:solidFill>
              <a:effectLst>
                <a:outerShdw blurRad="38100" dist="38100" dir="2700000" algn="tl">
                  <a:srgbClr val="000000"/>
                </a:outerShdw>
              </a:effectLst>
              <a:latin typeface="Times New Roman" pitchFamily="18" charset="0"/>
              <a:cs typeface="Times New Roman" pitchFamily="18" charset="0"/>
            </a:endParaRPr>
          </a:p>
        </p:txBody>
      </p:sp>
      <p:sp>
        <p:nvSpPr>
          <p:cNvPr id="37904" name="Text Box 16"/>
          <p:cNvSpPr txBox="1">
            <a:spLocks noChangeArrowheads="1"/>
          </p:cNvSpPr>
          <p:nvPr/>
        </p:nvSpPr>
        <p:spPr bwMode="auto">
          <a:xfrm>
            <a:off x="152400" y="896938"/>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endParaRPr lang="vi-VN" sz="4000" b="1">
              <a:solidFill>
                <a:srgbClr val="FF0000"/>
              </a:solidFill>
              <a:effectLst>
                <a:outerShdw blurRad="38100" dist="38100" dir="2700000" algn="tl">
                  <a:srgbClr val="000000"/>
                </a:outerShdw>
              </a:effectLst>
              <a:latin typeface="VNISerpentineMedium" pitchFamily="2" charset="0"/>
              <a:cs typeface="Arial" charset="0"/>
            </a:endParaRPr>
          </a:p>
        </p:txBody>
      </p:sp>
      <p:pic>
        <p:nvPicPr>
          <p:cNvPr id="37905" name="Picture 17" descr="Picture13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8" descr="Picture119"/>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896938"/>
            <a:ext cx="5334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Text Box 19"/>
          <p:cNvSpPr txBox="1">
            <a:spLocks noChangeArrowheads="1"/>
          </p:cNvSpPr>
          <p:nvPr/>
        </p:nvSpPr>
        <p:spPr bwMode="auto">
          <a:xfrm>
            <a:off x="152400" y="896938"/>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000" b="1" dirty="0">
                <a:solidFill>
                  <a:srgbClr val="0000CC"/>
                </a:solidFill>
                <a:effectLst>
                  <a:outerShdw blurRad="38100" dist="38100" dir="2700000" algn="tl">
                    <a:srgbClr val="000000"/>
                  </a:outerShdw>
                </a:effectLst>
                <a:latin typeface="Times New Roman" pitchFamily="18" charset="0"/>
                <a:cs typeface="Arial" charset="0"/>
              </a:rPr>
              <a:t>     QUÝ THẦY CÔ GIÁO</a:t>
            </a:r>
          </a:p>
        </p:txBody>
      </p:sp>
      <p:pic>
        <p:nvPicPr>
          <p:cNvPr id="34833" name="Picture 14" descr="butterflies_flowers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609600"/>
            <a:ext cx="60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3" descr="butterflies_flowers_md_wh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685800"/>
            <a:ext cx="609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9" descr="Pictur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1587" y="5522912"/>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8" descr="Pictur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8" y="0"/>
            <a:ext cx="129540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 descr="Pictur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772400" y="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1" descr="Pictur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Lucky Twice - Lucky .wav">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93112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33333E-6 -1.27601E-6 C -0.00816 0.26745 -0.01632 0.53514 0.07326 0.43505 C 0.16284 0.33495 0.39774 -0.5178 0.53767 -0.60055 C 0.6776 -0.68331 0.79531 -0.37286 0.91319 -0.06218 " pathEditMode="relative" rAng="0" ptsTypes="aaaA">
                                      <p:cBhvr>
                                        <p:cTn id="6" dur="15000" fill="hold"/>
                                        <p:tgtEl>
                                          <p:spTgt spid="37890"/>
                                        </p:tgtEl>
                                        <p:attrNameLst>
                                          <p:attrName>ppt_x</p:attrName>
                                          <p:attrName>ppt_y</p:attrName>
                                        </p:attrNameLst>
                                      </p:cBhvr>
                                      <p:rCtr x="44844" y="-7420"/>
                                    </p:animMotion>
                                  </p:childTnLst>
                                </p:cTn>
                              </p:par>
                              <p:par>
                                <p:cTn id="7" presetID="0" presetClass="path" presetSubtype="0" repeatCount="indefinite" accel="50000" decel="50000" fill="hold" nodeType="withEffect">
                                  <p:stCondLst>
                                    <p:cond delay="2000"/>
                                  </p:stCondLst>
                                  <p:childTnLst>
                                    <p:animMotion origin="layout" path="M -0.00834 0.09316 C -0.15243 -0.23416 -0.29584 -0.55894 -0.4507 -0.52357 C -0.60573 -0.48728 -0.79636 0.30005 -0.93837 0.31323 C -1.08039 0.3271 -1.21007 -0.45353 -1.30209 -0.44105 C -1.3941 -0.42949 -1.44271 -0.02265 -1.49167 0.38419 " pathEditMode="relative" rAng="0" ptsTypes="aaaaA">
                                      <p:cBhvr>
                                        <p:cTn id="8" dur="50000" fill="hold"/>
                                        <p:tgtEl>
                                          <p:spTgt spid="37894"/>
                                        </p:tgtEl>
                                        <p:attrNameLst>
                                          <p:attrName>ppt_x</p:attrName>
                                          <p:attrName>ppt_y</p:attrName>
                                        </p:attrNameLst>
                                      </p:cBhvr>
                                      <p:rCtr x="-74167" y="-18054"/>
                                    </p:animMotion>
                                  </p:childTnLst>
                                </p:cTn>
                              </p:par>
                              <p:par>
                                <p:cTn id="9" presetID="49" presetClass="entr" presetSubtype="0" repeatCount="indefinite" decel="100000" fill="hold" nodeType="withEffect">
                                  <p:stCondLst>
                                    <p:cond delay="2000"/>
                                  </p:stCondLst>
                                  <p:childTnLst>
                                    <p:set>
                                      <p:cBhvr>
                                        <p:cTn id="10" dur="1" fill="hold">
                                          <p:stCondLst>
                                            <p:cond delay="0"/>
                                          </p:stCondLst>
                                        </p:cTn>
                                        <p:tgtEl>
                                          <p:spTgt spid="37895"/>
                                        </p:tgtEl>
                                        <p:attrNameLst>
                                          <p:attrName>style.visibility</p:attrName>
                                        </p:attrNameLst>
                                      </p:cBhvr>
                                      <p:to>
                                        <p:strVal val="visible"/>
                                      </p:to>
                                    </p:set>
                                    <p:anim calcmode="lin" valueType="num">
                                      <p:cBhvr>
                                        <p:cTn id="11" dur="90000" fill="hold"/>
                                        <p:tgtEl>
                                          <p:spTgt spid="37895"/>
                                        </p:tgtEl>
                                        <p:attrNameLst>
                                          <p:attrName>ppt_w</p:attrName>
                                        </p:attrNameLst>
                                      </p:cBhvr>
                                      <p:tavLst>
                                        <p:tav tm="0">
                                          <p:val>
                                            <p:fltVal val="0"/>
                                          </p:val>
                                        </p:tav>
                                        <p:tav tm="100000">
                                          <p:val>
                                            <p:strVal val="#ppt_w"/>
                                          </p:val>
                                        </p:tav>
                                      </p:tavLst>
                                    </p:anim>
                                    <p:anim calcmode="lin" valueType="num">
                                      <p:cBhvr>
                                        <p:cTn id="12" dur="90000" fill="hold"/>
                                        <p:tgtEl>
                                          <p:spTgt spid="37895"/>
                                        </p:tgtEl>
                                        <p:attrNameLst>
                                          <p:attrName>ppt_h</p:attrName>
                                        </p:attrNameLst>
                                      </p:cBhvr>
                                      <p:tavLst>
                                        <p:tav tm="0">
                                          <p:val>
                                            <p:fltVal val="0"/>
                                          </p:val>
                                        </p:tav>
                                        <p:tav tm="100000">
                                          <p:val>
                                            <p:strVal val="#ppt_h"/>
                                          </p:val>
                                        </p:tav>
                                      </p:tavLst>
                                    </p:anim>
                                    <p:anim calcmode="lin" valueType="num">
                                      <p:cBhvr>
                                        <p:cTn id="13" dur="90000" fill="hold"/>
                                        <p:tgtEl>
                                          <p:spTgt spid="37895"/>
                                        </p:tgtEl>
                                        <p:attrNameLst>
                                          <p:attrName>style.rotation</p:attrName>
                                        </p:attrNameLst>
                                      </p:cBhvr>
                                      <p:tavLst>
                                        <p:tav tm="0">
                                          <p:val>
                                            <p:fltVal val="360"/>
                                          </p:val>
                                        </p:tav>
                                        <p:tav tm="100000">
                                          <p:val>
                                            <p:fltVal val="0"/>
                                          </p:val>
                                        </p:tav>
                                      </p:tavLst>
                                    </p:anim>
                                    <p:animEffect transition="in" filter="fade">
                                      <p:cBhvr>
                                        <p:cTn id="14" dur="90000"/>
                                        <p:tgtEl>
                                          <p:spTgt spid="37895"/>
                                        </p:tgtEl>
                                      </p:cBhvr>
                                    </p:animEffect>
                                  </p:childTnLst>
                                </p:cTn>
                              </p:par>
                              <p:par>
                                <p:cTn id="15" presetID="49" presetClass="entr" presetSubtype="0" repeatCount="indefinite" decel="100000" fill="hold" nodeType="withEffect">
                                  <p:stCondLst>
                                    <p:cond delay="2000"/>
                                  </p:stCondLst>
                                  <p:childTnLst>
                                    <p:set>
                                      <p:cBhvr>
                                        <p:cTn id="16" dur="1" fill="hold">
                                          <p:stCondLst>
                                            <p:cond delay="0"/>
                                          </p:stCondLst>
                                        </p:cTn>
                                        <p:tgtEl>
                                          <p:spTgt spid="37896"/>
                                        </p:tgtEl>
                                        <p:attrNameLst>
                                          <p:attrName>style.visibility</p:attrName>
                                        </p:attrNameLst>
                                      </p:cBhvr>
                                      <p:to>
                                        <p:strVal val="visible"/>
                                      </p:to>
                                    </p:set>
                                    <p:anim calcmode="lin" valueType="num">
                                      <p:cBhvr>
                                        <p:cTn id="17" dur="80000" fill="hold"/>
                                        <p:tgtEl>
                                          <p:spTgt spid="37896"/>
                                        </p:tgtEl>
                                        <p:attrNameLst>
                                          <p:attrName>ppt_w</p:attrName>
                                        </p:attrNameLst>
                                      </p:cBhvr>
                                      <p:tavLst>
                                        <p:tav tm="0">
                                          <p:val>
                                            <p:fltVal val="0"/>
                                          </p:val>
                                        </p:tav>
                                        <p:tav tm="100000">
                                          <p:val>
                                            <p:strVal val="#ppt_w"/>
                                          </p:val>
                                        </p:tav>
                                      </p:tavLst>
                                    </p:anim>
                                    <p:anim calcmode="lin" valueType="num">
                                      <p:cBhvr>
                                        <p:cTn id="18" dur="80000" fill="hold"/>
                                        <p:tgtEl>
                                          <p:spTgt spid="37896"/>
                                        </p:tgtEl>
                                        <p:attrNameLst>
                                          <p:attrName>ppt_h</p:attrName>
                                        </p:attrNameLst>
                                      </p:cBhvr>
                                      <p:tavLst>
                                        <p:tav tm="0">
                                          <p:val>
                                            <p:fltVal val="0"/>
                                          </p:val>
                                        </p:tav>
                                        <p:tav tm="100000">
                                          <p:val>
                                            <p:strVal val="#ppt_h"/>
                                          </p:val>
                                        </p:tav>
                                      </p:tavLst>
                                    </p:anim>
                                    <p:anim calcmode="lin" valueType="num">
                                      <p:cBhvr>
                                        <p:cTn id="19" dur="80000" fill="hold"/>
                                        <p:tgtEl>
                                          <p:spTgt spid="37896"/>
                                        </p:tgtEl>
                                        <p:attrNameLst>
                                          <p:attrName>style.rotation</p:attrName>
                                        </p:attrNameLst>
                                      </p:cBhvr>
                                      <p:tavLst>
                                        <p:tav tm="0">
                                          <p:val>
                                            <p:fltVal val="360"/>
                                          </p:val>
                                        </p:tav>
                                        <p:tav tm="100000">
                                          <p:val>
                                            <p:fltVal val="0"/>
                                          </p:val>
                                        </p:tav>
                                      </p:tavLst>
                                    </p:anim>
                                    <p:animEffect transition="in" filter="fade">
                                      <p:cBhvr>
                                        <p:cTn id="20" dur="80000"/>
                                        <p:tgtEl>
                                          <p:spTgt spid="37896"/>
                                        </p:tgtEl>
                                      </p:cBhvr>
                                    </p:animEffect>
                                  </p:childTnLst>
                                </p:cTn>
                              </p:par>
                              <p:par>
                                <p:cTn id="21" presetID="49" presetClass="entr" presetSubtype="0" repeatCount="indefinite" decel="100000" fill="hold" nodeType="withEffect">
                                  <p:stCondLst>
                                    <p:cond delay="2000"/>
                                  </p:stCondLst>
                                  <p:childTnLst>
                                    <p:set>
                                      <p:cBhvr>
                                        <p:cTn id="22" dur="1" fill="hold">
                                          <p:stCondLst>
                                            <p:cond delay="0"/>
                                          </p:stCondLst>
                                        </p:cTn>
                                        <p:tgtEl>
                                          <p:spTgt spid="37897"/>
                                        </p:tgtEl>
                                        <p:attrNameLst>
                                          <p:attrName>style.visibility</p:attrName>
                                        </p:attrNameLst>
                                      </p:cBhvr>
                                      <p:to>
                                        <p:strVal val="visible"/>
                                      </p:to>
                                    </p:set>
                                    <p:anim calcmode="lin" valueType="num">
                                      <p:cBhvr>
                                        <p:cTn id="23" dur="80000" fill="hold"/>
                                        <p:tgtEl>
                                          <p:spTgt spid="37897"/>
                                        </p:tgtEl>
                                        <p:attrNameLst>
                                          <p:attrName>ppt_w</p:attrName>
                                        </p:attrNameLst>
                                      </p:cBhvr>
                                      <p:tavLst>
                                        <p:tav tm="0">
                                          <p:val>
                                            <p:fltVal val="0"/>
                                          </p:val>
                                        </p:tav>
                                        <p:tav tm="100000">
                                          <p:val>
                                            <p:strVal val="#ppt_w"/>
                                          </p:val>
                                        </p:tav>
                                      </p:tavLst>
                                    </p:anim>
                                    <p:anim calcmode="lin" valueType="num">
                                      <p:cBhvr>
                                        <p:cTn id="24" dur="80000" fill="hold"/>
                                        <p:tgtEl>
                                          <p:spTgt spid="37897"/>
                                        </p:tgtEl>
                                        <p:attrNameLst>
                                          <p:attrName>ppt_h</p:attrName>
                                        </p:attrNameLst>
                                      </p:cBhvr>
                                      <p:tavLst>
                                        <p:tav tm="0">
                                          <p:val>
                                            <p:fltVal val="0"/>
                                          </p:val>
                                        </p:tav>
                                        <p:tav tm="100000">
                                          <p:val>
                                            <p:strVal val="#ppt_h"/>
                                          </p:val>
                                        </p:tav>
                                      </p:tavLst>
                                    </p:anim>
                                    <p:anim calcmode="lin" valueType="num">
                                      <p:cBhvr>
                                        <p:cTn id="25" dur="80000" fill="hold"/>
                                        <p:tgtEl>
                                          <p:spTgt spid="37897"/>
                                        </p:tgtEl>
                                        <p:attrNameLst>
                                          <p:attrName>style.rotation</p:attrName>
                                        </p:attrNameLst>
                                      </p:cBhvr>
                                      <p:tavLst>
                                        <p:tav tm="0">
                                          <p:val>
                                            <p:fltVal val="360"/>
                                          </p:val>
                                        </p:tav>
                                        <p:tav tm="100000">
                                          <p:val>
                                            <p:fltVal val="0"/>
                                          </p:val>
                                        </p:tav>
                                      </p:tavLst>
                                    </p:anim>
                                    <p:animEffect transition="in" filter="fade">
                                      <p:cBhvr>
                                        <p:cTn id="26" dur="80000"/>
                                        <p:tgtEl>
                                          <p:spTgt spid="37897"/>
                                        </p:tgtEl>
                                      </p:cBhvr>
                                    </p:animEffect>
                                  </p:childTnLst>
                                </p:cTn>
                              </p:par>
                              <p:par>
                                <p:cTn id="27" presetID="63" presetClass="path" presetSubtype="0" repeatCount="indefinite" accel="50000" decel="50000" fill="hold" nodeType="withEffect">
                                  <p:stCondLst>
                                    <p:cond delay="0"/>
                                  </p:stCondLst>
                                  <p:childTnLst>
                                    <p:animMotion origin="layout" path="M -0.00625 0.00069 L 0.11042 -0.00624 " pathEditMode="relative" rAng="0" ptsTypes="AA">
                                      <p:cBhvr>
                                        <p:cTn id="28" dur="5000" fill="hold"/>
                                        <p:tgtEl>
                                          <p:spTgt spid="37893"/>
                                        </p:tgtEl>
                                        <p:attrNameLst>
                                          <p:attrName>ppt_x</p:attrName>
                                          <p:attrName>ppt_y</p:attrName>
                                        </p:attrNameLst>
                                      </p:cBhvr>
                                      <p:rCtr x="5833" y="-347"/>
                                    </p:animMotion>
                                  </p:childTnLst>
                                </p:cTn>
                              </p:par>
                              <p:par>
                                <p:cTn id="29" presetID="0" presetClass="path" presetSubtype="0" repeatCount="indefinite" accel="50000" decel="50000" fill="hold" nodeType="withEffect">
                                  <p:stCondLst>
                                    <p:cond delay="0"/>
                                  </p:stCondLst>
                                  <p:childTnLst>
                                    <p:animMotion origin="layout" path="M 0.075 -0.19972 C 0.08698 -0.05571 0.09913 0.08877 0.14306 0.13985 C 0.18681 0.19071 0.2816 0.0356 0.33767 0.10472 C 0.39358 0.17406 0.44028 0.43828 0.47934 0.55617 C 0.5184 0.67406 0.62899 0.79658 0.57188 0.8116 C 0.51476 0.82686 0.20972 0.67453 0.13715 0.64702 " pathEditMode="relative" rAng="0" ptsTypes="aaaaaA">
                                      <p:cBhvr>
                                        <p:cTn id="30" dur="10000" fill="hold"/>
                                        <p:tgtEl>
                                          <p:spTgt spid="37905"/>
                                        </p:tgtEl>
                                        <p:attrNameLst>
                                          <p:attrName>ppt_x</p:attrName>
                                          <p:attrName>ppt_y</p:attrName>
                                        </p:attrNameLst>
                                      </p:cBhvr>
                                      <p:rCtr x="27691" y="51318"/>
                                    </p:animMotion>
                                  </p:childTnLst>
                                </p:cTn>
                              </p:par>
                              <p:par>
                                <p:cTn id="31" presetID="49" presetClass="entr" presetSubtype="0" repeatCount="indefinite" decel="100000" fill="hold" nodeType="withEffect">
                                  <p:stCondLst>
                                    <p:cond delay="2000"/>
                                  </p:stCondLst>
                                  <p:childTnLst>
                                    <p:set>
                                      <p:cBhvr>
                                        <p:cTn id="32" dur="1" fill="hold">
                                          <p:stCondLst>
                                            <p:cond delay="0"/>
                                          </p:stCondLst>
                                        </p:cTn>
                                        <p:tgtEl>
                                          <p:spTgt spid="37906"/>
                                        </p:tgtEl>
                                        <p:attrNameLst>
                                          <p:attrName>style.visibility</p:attrName>
                                        </p:attrNameLst>
                                      </p:cBhvr>
                                      <p:to>
                                        <p:strVal val="visible"/>
                                      </p:to>
                                    </p:set>
                                    <p:anim calcmode="lin" valueType="num">
                                      <p:cBhvr>
                                        <p:cTn id="33" dur="65000" fill="hold"/>
                                        <p:tgtEl>
                                          <p:spTgt spid="37906"/>
                                        </p:tgtEl>
                                        <p:attrNameLst>
                                          <p:attrName>ppt_w</p:attrName>
                                        </p:attrNameLst>
                                      </p:cBhvr>
                                      <p:tavLst>
                                        <p:tav tm="0">
                                          <p:val>
                                            <p:fltVal val="0"/>
                                          </p:val>
                                        </p:tav>
                                        <p:tav tm="100000">
                                          <p:val>
                                            <p:strVal val="#ppt_w"/>
                                          </p:val>
                                        </p:tav>
                                      </p:tavLst>
                                    </p:anim>
                                    <p:anim calcmode="lin" valueType="num">
                                      <p:cBhvr>
                                        <p:cTn id="34" dur="65000" fill="hold"/>
                                        <p:tgtEl>
                                          <p:spTgt spid="37906"/>
                                        </p:tgtEl>
                                        <p:attrNameLst>
                                          <p:attrName>ppt_h</p:attrName>
                                        </p:attrNameLst>
                                      </p:cBhvr>
                                      <p:tavLst>
                                        <p:tav tm="0">
                                          <p:val>
                                            <p:fltVal val="0"/>
                                          </p:val>
                                        </p:tav>
                                        <p:tav tm="100000">
                                          <p:val>
                                            <p:strVal val="#ppt_h"/>
                                          </p:val>
                                        </p:tav>
                                      </p:tavLst>
                                    </p:anim>
                                    <p:anim calcmode="lin" valueType="num">
                                      <p:cBhvr>
                                        <p:cTn id="35" dur="65000" fill="hold"/>
                                        <p:tgtEl>
                                          <p:spTgt spid="37906"/>
                                        </p:tgtEl>
                                        <p:attrNameLst>
                                          <p:attrName>style.rotation</p:attrName>
                                        </p:attrNameLst>
                                      </p:cBhvr>
                                      <p:tavLst>
                                        <p:tav tm="0">
                                          <p:val>
                                            <p:fltVal val="360"/>
                                          </p:val>
                                        </p:tav>
                                        <p:tav tm="100000">
                                          <p:val>
                                            <p:fltVal val="0"/>
                                          </p:val>
                                        </p:tav>
                                      </p:tavLst>
                                    </p:anim>
                                    <p:animEffect transition="in" filter="fade">
                                      <p:cBhvr>
                                        <p:cTn id="36" dur="65000"/>
                                        <p:tgtEl>
                                          <p:spTgt spid="37906"/>
                                        </p:tgtEl>
                                      </p:cBhvr>
                                    </p:animEffect>
                                  </p:childTnLst>
                                </p:cTn>
                              </p:par>
                              <p:par>
                                <p:cTn id="37" presetID="27" presetClass="entr" presetSubtype="0" repeatCount="indefinite" fill="hold" grpId="0" nodeType="withEffect">
                                  <p:stCondLst>
                                    <p:cond delay="0"/>
                                  </p:stCondLst>
                                  <p:iterate type="lt">
                                    <p:tmPct val="50000"/>
                                  </p:iterate>
                                  <p:childTnLst>
                                    <p:set>
                                      <p:cBhvr>
                                        <p:cTn id="38" dur="1" fill="hold">
                                          <p:stCondLst>
                                            <p:cond delay="0"/>
                                          </p:stCondLst>
                                        </p:cTn>
                                        <p:tgtEl>
                                          <p:spTgt spid="37907"/>
                                        </p:tgtEl>
                                        <p:attrNameLst>
                                          <p:attrName>style.visibility</p:attrName>
                                        </p:attrNameLst>
                                      </p:cBhvr>
                                      <p:to>
                                        <p:strVal val="visible"/>
                                      </p:to>
                                    </p:set>
                                    <p:anim calcmode="discrete" valueType="clr">
                                      <p:cBhvr override="childStyle">
                                        <p:cTn id="39" dur="300"/>
                                        <p:tgtEl>
                                          <p:spTgt spid="37907"/>
                                        </p:tgtEl>
                                        <p:attrNameLst>
                                          <p:attrName>style.color</p:attrName>
                                        </p:attrNameLst>
                                      </p:cBhvr>
                                      <p:tavLst>
                                        <p:tav tm="0">
                                          <p:val>
                                            <p:clrVal>
                                              <a:schemeClr val="accent2"/>
                                            </p:clrVal>
                                          </p:val>
                                        </p:tav>
                                        <p:tav tm="50000">
                                          <p:val>
                                            <p:clrVal>
                                              <a:schemeClr val="hlink"/>
                                            </p:clrVal>
                                          </p:val>
                                        </p:tav>
                                      </p:tavLst>
                                    </p:anim>
                                    <p:anim calcmode="discrete" valueType="clr">
                                      <p:cBhvr>
                                        <p:cTn id="40" dur="300"/>
                                        <p:tgtEl>
                                          <p:spTgt spid="37907"/>
                                        </p:tgtEl>
                                        <p:attrNameLst>
                                          <p:attrName>fillcolor</p:attrName>
                                        </p:attrNameLst>
                                      </p:cBhvr>
                                      <p:tavLst>
                                        <p:tav tm="0">
                                          <p:val>
                                            <p:clrVal>
                                              <a:schemeClr val="accent2"/>
                                            </p:clrVal>
                                          </p:val>
                                        </p:tav>
                                        <p:tav tm="50000">
                                          <p:val>
                                            <p:clrVal>
                                              <a:schemeClr val="hlink"/>
                                            </p:clrVal>
                                          </p:val>
                                        </p:tav>
                                      </p:tavLst>
                                    </p:anim>
                                    <p:set>
                                      <p:cBhvr>
                                        <p:cTn id="41" dur="300"/>
                                        <p:tgtEl>
                                          <p:spTgt spid="37907"/>
                                        </p:tgtEl>
                                        <p:attrNameLst>
                                          <p:attrName>fill.type</p:attrName>
                                        </p:attrNameLst>
                                      </p:cBhvr>
                                      <p:to>
                                        <p:strVal val="solid"/>
                                      </p:to>
                                    </p:set>
                                  </p:childTnLst>
                                </p:cTn>
                              </p:par>
                            </p:childTnLst>
                          </p:cTn>
                        </p:par>
                        <p:par>
                          <p:cTn id="42" fill="hold" nodeType="afterGroup">
                            <p:stCondLst>
                              <p:cond delay="92000"/>
                            </p:stCondLst>
                            <p:childTnLst>
                              <p:par>
                                <p:cTn id="43" presetID="1" presetClass="mediacall" presetSubtype="0" fill="hold" nodeType="afterEffect">
                                  <p:stCondLst>
                                    <p:cond delay="0"/>
                                  </p:stCondLst>
                                  <p:childTnLst>
                                    <p:cmd type="call" cmd="playFrom(0.0)">
                                      <p:cBhvr>
                                        <p:cTn id="44" dur="18025" fill="hold"/>
                                        <p:tgtEl>
                                          <p:spTgt spid="379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37914"/>
                </p:tgtEl>
              </p:cMediaNode>
            </p:audio>
          </p:childTnLst>
        </p:cTn>
      </p:par>
    </p:tnLst>
    <p:bldLst>
      <p:bldP spid="3790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CHỦ ĐỀ 1:  MÁY TÍNH VÀ CỘNG ĐỒNG</a:t>
            </a:r>
            <a:endParaRPr lang="en-US" dirty="0"/>
          </a:p>
        </p:txBody>
      </p:sp>
      <p:sp>
        <p:nvSpPr>
          <p:cNvPr id="3" name="Subtitle 2"/>
          <p:cNvSpPr>
            <a:spLocks noGrp="1"/>
          </p:cNvSpPr>
          <p:nvPr>
            <p:ph type="subTitle" idx="1"/>
          </p:nvPr>
        </p:nvSpPr>
        <p:spPr>
          <a:xfrm>
            <a:off x="838200" y="4114800"/>
            <a:ext cx="6858000" cy="1655762"/>
          </a:xfrm>
        </p:spPr>
        <p:txBody>
          <a:bodyPr>
            <a:normAutofit/>
          </a:bodyPr>
          <a:lstStyle/>
          <a:p>
            <a:r>
              <a:rPr lang="en-US" sz="3200" b="1" dirty="0" smtClean="0">
                <a:solidFill>
                  <a:srgbClr val="FF0000"/>
                </a:solidFill>
              </a:rPr>
              <a:t>BÀI 1: THÔNG TIN VÀ DỮ LIỆU</a:t>
            </a:r>
            <a:endParaRPr lang="en-US" sz="3200" b="1" dirty="0">
              <a:solidFill>
                <a:srgbClr val="FF0000"/>
              </a:solidFill>
            </a:endParaRPr>
          </a:p>
        </p:txBody>
      </p:sp>
    </p:spTree>
    <p:extLst>
      <p:ext uri="{BB962C8B-B14F-4D97-AF65-F5344CB8AC3E}">
        <p14:creationId xmlns:p14="http://schemas.microsoft.com/office/powerpoint/2010/main" val="1214771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685799"/>
            <a:ext cx="1905000" cy="762001"/>
          </a:xfr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a:lstStyle/>
          <a:p>
            <a:pPr algn="ctr"/>
            <a:r>
              <a:rPr lang="en-US" dirty="0" err="1"/>
              <a:t>Khởi</a:t>
            </a:r>
            <a:r>
              <a:rPr lang="en-US" dirty="0"/>
              <a:t> </a:t>
            </a:r>
            <a:r>
              <a:rPr lang="en-US" dirty="0" err="1"/>
              <a:t>động</a:t>
            </a:r>
            <a:endParaRPr lang="en-US" dirty="0"/>
          </a:p>
        </p:txBody>
      </p:sp>
      <p:pic>
        <p:nvPicPr>
          <p:cNvPr id="4" name="Picture 3"/>
          <p:cNvPicPr/>
          <p:nvPr/>
        </p:nvPicPr>
        <p:blipFill>
          <a:blip r:embed="rId2"/>
          <a:stretch>
            <a:fillRect/>
          </a:stretch>
        </p:blipFill>
        <p:spPr>
          <a:xfrm>
            <a:off x="4572000" y="2175075"/>
            <a:ext cx="4305744" cy="2643546"/>
          </a:xfrm>
          <a:prstGeom prst="rect">
            <a:avLst/>
          </a:prstGeom>
        </p:spPr>
      </p:pic>
      <p:pic>
        <p:nvPicPr>
          <p:cNvPr id="2050" name="Picture 2" descr="Đèn giao thông | Bài thơ Đèn giao thông: Đèn xanh, đèn đỏ, đèn v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99788"/>
            <a:ext cx="3886200" cy="261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7" name="AutoShape 43" descr="Bouquet">
            <a:hlinkClick r:id="rId48" action="ppaction://hlinksldjump"/>
          </p:cNvPr>
          <p:cNvSpPr>
            <a:spLocks noChangeArrowheads="1"/>
          </p:cNvSpPr>
          <p:nvPr>
            <p:custDataLst>
              <p:tags r:id="rId1"/>
            </p:custDataLst>
          </p:nvPr>
        </p:nvSpPr>
        <p:spPr bwMode="gray">
          <a:xfrm>
            <a:off x="1808136" y="4464050"/>
            <a:ext cx="6359525" cy="981174"/>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altLang="en-US" sz="2400" b="1" dirty="0" smtClean="0">
                <a:solidFill>
                  <a:schemeClr val="bg1"/>
                </a:solidFill>
                <a:latin typeface="Times New Roman" pitchFamily="18" charset="0"/>
              </a:rPr>
              <a:t>LUYỆN TẬP</a:t>
            </a:r>
            <a:endParaRPr lang="en-US" altLang="en-US" sz="2400" b="1" dirty="0">
              <a:solidFill>
                <a:schemeClr val="bg1"/>
              </a:solidFill>
              <a:latin typeface="Times New Roman" pitchFamily="18" charset="0"/>
            </a:endParaRPr>
          </a:p>
        </p:txBody>
      </p:sp>
      <p:sp>
        <p:nvSpPr>
          <p:cNvPr id="6" name="AutoShape 43" descr="Bouquet">
            <a:hlinkClick r:id="rId49" action="ppaction://hlinksldjump"/>
          </p:cNvPr>
          <p:cNvSpPr>
            <a:spLocks noChangeArrowheads="1"/>
          </p:cNvSpPr>
          <p:nvPr>
            <p:custDataLst>
              <p:tags r:id="rId2"/>
            </p:custDataLst>
          </p:nvPr>
        </p:nvSpPr>
        <p:spPr bwMode="gray">
          <a:xfrm>
            <a:off x="1838298" y="2981083"/>
            <a:ext cx="6253162" cy="959092"/>
          </a:xfrm>
          <a:prstGeom prst="roundRect">
            <a:avLst>
              <a:gd name="adj" fmla="val 50000"/>
            </a:avLst>
          </a:prstGeom>
          <a:solidFill>
            <a:schemeClr val="accent1"/>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dirty="0" smtClean="0">
                <a:solidFill>
                  <a:srgbClr val="000099"/>
                </a:solidFill>
                <a:latin typeface="Times New Roman" pitchFamily="18" charset="0"/>
              </a:rPr>
              <a:t>TẦM QUAN TRỌNG CỦA THÔNG TIN</a:t>
            </a:r>
            <a:endParaRPr lang="en-US" altLang="en-US" sz="2400" b="1" dirty="0">
              <a:solidFill>
                <a:srgbClr val="000099"/>
              </a:solidFill>
              <a:latin typeface="Times New Roman" pitchFamily="18" charset="0"/>
            </a:endParaRPr>
          </a:p>
        </p:txBody>
      </p:sp>
      <p:sp>
        <p:nvSpPr>
          <p:cNvPr id="17413" name="AutoShape 17" descr="Pink tissue paper"/>
          <p:cNvSpPr>
            <a:spLocks noChangeArrowheads="1"/>
          </p:cNvSpPr>
          <p:nvPr>
            <p:custDataLst>
              <p:tags r:id="rId3"/>
            </p:custDataLst>
          </p:nvPr>
        </p:nvSpPr>
        <p:spPr bwMode="auto">
          <a:xfrm>
            <a:off x="838200" y="290513"/>
            <a:ext cx="7772400" cy="819150"/>
          </a:xfrm>
          <a:prstGeom prst="roundRect">
            <a:avLst>
              <a:gd name="adj" fmla="val 50000"/>
            </a:avLst>
          </a:prstGeom>
          <a:blipFill dpi="0" rotWithShape="1">
            <a:blip r:embed="rId50"/>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8" name="Group 24"/>
          <p:cNvGrpSpPr>
            <a:grpSpLocks/>
          </p:cNvGrpSpPr>
          <p:nvPr>
            <p:custDataLst>
              <p:tags r:id="rId4"/>
            </p:custDataLst>
          </p:nvPr>
        </p:nvGrpSpPr>
        <p:grpSpPr bwMode="auto">
          <a:xfrm rot="5400000">
            <a:off x="941361" y="2460629"/>
            <a:ext cx="1173163" cy="144463"/>
            <a:chOff x="0" y="1896"/>
            <a:chExt cx="5760" cy="120"/>
          </a:xfrm>
        </p:grpSpPr>
        <p:sp>
          <p:nvSpPr>
            <p:cNvPr id="17465" name="Rectangle 25"/>
            <p:cNvSpPr>
              <a:spLocks noChangeArrowheads="1"/>
            </p:cNvSpPr>
            <p:nvPr>
              <p:custDataLst>
                <p:tags r:id="rId4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4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5"/>
            </p:custDataLst>
          </p:nvPr>
        </p:nvGrpSpPr>
        <p:grpSpPr bwMode="auto">
          <a:xfrm>
            <a:off x="914372"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35"/>
                </p:custDataLst>
              </p:nvPr>
            </p:nvSpPr>
            <p:spPr bwMode="gray">
              <a:xfrm rot="16200000" flipH="1">
                <a:off x="1818" y="2512"/>
                <a:ext cx="311" cy="206"/>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36"/>
                </p:custDataLst>
              </p:nvPr>
            </p:nvSpPr>
            <p:spPr bwMode="gray">
              <a:xfrm rot="5400000" flipH="1">
                <a:off x="3621" y="2498"/>
                <a:ext cx="311" cy="203"/>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37"/>
                </p:custDataLst>
              </p:nvPr>
            </p:nvSpPr>
            <p:spPr bwMode="gray">
              <a:xfrm rot="10800000" flipH="1">
                <a:off x="2718" y="3429"/>
                <a:ext cx="303" cy="202"/>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38"/>
                </p:custDataLst>
              </p:nvPr>
            </p:nvSpPr>
            <p:spPr bwMode="gray">
              <a:xfrm>
                <a:off x="2078" y="1824"/>
                <a:ext cx="1615" cy="1615"/>
              </a:xfrm>
              <a:prstGeom prst="ellipse">
                <a:avLst/>
              </a:prstGeom>
              <a:blipFill dpi="0" rotWithShape="1">
                <a:blip r:embed="rId5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52" action="ppaction://hlinkpres?slideindex=1&amp;slidetitle="/>
              </p:cNvPr>
              <p:cNvSpPr>
                <a:spLocks noChangeArrowheads="1"/>
              </p:cNvSpPr>
              <p:nvPr>
                <p:custDataLst>
                  <p:tags r:id="rId39"/>
                </p:custDataLst>
              </p:nvPr>
            </p:nvSpPr>
            <p:spPr bwMode="gray">
              <a:xfrm>
                <a:off x="2170" y="1915"/>
                <a:ext cx="1430" cy="1430"/>
              </a:xfrm>
              <a:prstGeom prst="ellipse">
                <a:avLst/>
              </a:prstGeom>
              <a:blipFill dpi="0" rotWithShape="1">
                <a:blip r:embed="rId5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0"/>
                </p:custDataLst>
              </p:nvPr>
            </p:nvSpPr>
            <p:spPr bwMode="gray">
              <a:xfrm>
                <a:off x="2241" y="2914"/>
                <a:ext cx="1317" cy="220"/>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1"/>
                </p:custDataLst>
              </p:nvPr>
            </p:nvSpPr>
            <p:spPr bwMode="gray">
              <a:xfrm>
                <a:off x="2241" y="2914"/>
                <a:ext cx="1317" cy="220"/>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2"/>
                </p:custDataLst>
              </p:nvPr>
            </p:nvSpPr>
            <p:spPr bwMode="gray">
              <a:xfrm>
                <a:off x="2229" y="2066"/>
                <a:ext cx="1317" cy="1102"/>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3"/>
                </p:custDataLst>
              </p:nvPr>
            </p:nvSpPr>
            <p:spPr bwMode="gray">
              <a:xfrm>
                <a:off x="2232" y="2082"/>
                <a:ext cx="1317" cy="1100"/>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52" action="ppaction://hlinkpres?slideindex=1&amp;slidetitle="/>
            </p:cNvPr>
            <p:cNvSpPr>
              <a:spLocks noChangeArrowheads="1" noChangeShapeType="1" noTextEdit="1"/>
            </p:cNvSpPr>
            <p:nvPr>
              <p:custDataLst>
                <p:tags r:id="rId3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6"/>
            </p:custDataLst>
          </p:nvPr>
        </p:nvGrpSpPr>
        <p:grpSpPr bwMode="auto">
          <a:xfrm rot="5400000">
            <a:off x="954061" y="4060829"/>
            <a:ext cx="1173163" cy="144463"/>
            <a:chOff x="0" y="1896"/>
            <a:chExt cx="5760" cy="120"/>
          </a:xfrm>
        </p:grpSpPr>
        <p:sp>
          <p:nvSpPr>
            <p:cNvPr id="17452" name="Rectangle 41"/>
            <p:cNvSpPr>
              <a:spLocks noChangeArrowheads="1"/>
            </p:cNvSpPr>
            <p:nvPr>
              <p:custDataLst>
                <p:tags r:id="rId3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7"/>
            </p:custDataLst>
          </p:nvPr>
        </p:nvGrpSpPr>
        <p:grpSpPr bwMode="auto">
          <a:xfrm>
            <a:off x="1030260"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blipFill dpi="0" rotWithShape="1">
                <a:blip r:embed="rId5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26"/>
                </p:custDataLst>
              </p:nvPr>
            </p:nvSpPr>
            <p:spPr bwMode="gray">
              <a:xfrm>
                <a:off x="2078" y="1824"/>
                <a:ext cx="1615" cy="1615"/>
              </a:xfrm>
              <a:prstGeom prst="ellipse">
                <a:avLst/>
              </a:prstGeom>
              <a:blipFill dpi="0" rotWithShape="1">
                <a:blip r:embed="rId5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27"/>
                </p:custDataLst>
              </p:nvPr>
            </p:nvSpPr>
            <p:spPr bwMode="gray">
              <a:xfrm>
                <a:off x="2170" y="1915"/>
                <a:ext cx="1430" cy="1430"/>
              </a:xfrm>
              <a:prstGeom prst="ellipse">
                <a:avLst/>
              </a:prstGeom>
              <a:blipFill dpi="0" rotWithShape="1">
                <a:blip r:embed="rId5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28"/>
                </p:custDataLst>
              </p:nvPr>
            </p:nvSpPr>
            <p:spPr bwMode="gray">
              <a:xfrm>
                <a:off x="2235" y="2888"/>
                <a:ext cx="1317" cy="259"/>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53" action="ppaction://hlinkpres?slideindex=1&amp;slidetitle="/>
              </p:cNvPr>
              <p:cNvSpPr>
                <a:spLocks noChangeArrowheads="1"/>
              </p:cNvSpPr>
              <p:nvPr>
                <p:custDataLst>
                  <p:tags r:id="rId29"/>
                </p:custDataLst>
              </p:nvPr>
            </p:nvSpPr>
            <p:spPr bwMode="gray">
              <a:xfrm>
                <a:off x="2235" y="2888"/>
                <a:ext cx="1317" cy="259"/>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0"/>
                </p:custDataLst>
              </p:nvPr>
            </p:nvSpPr>
            <p:spPr bwMode="gray">
              <a:xfrm>
                <a:off x="2229" y="2067"/>
                <a:ext cx="1317" cy="1100"/>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1"/>
                </p:custDataLst>
              </p:nvPr>
            </p:nvSpPr>
            <p:spPr bwMode="gray">
              <a:xfrm>
                <a:off x="2232" y="2083"/>
                <a:ext cx="1317" cy="1099"/>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53" action="ppaction://hlinkpres?slideindex=1&amp;slidetitle="/>
            </p:cNvPr>
            <p:cNvSpPr>
              <a:spLocks noChangeArrowheads="1" noChangeShapeType="1" noTextEdit="1"/>
            </p:cNvSpPr>
            <p:nvPr>
              <p:custDataLst>
                <p:tags r:id="rId2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8"/>
            </p:custDataLst>
          </p:nvPr>
        </p:nvGrpSpPr>
        <p:grpSpPr bwMode="auto">
          <a:xfrm>
            <a:off x="1027084"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1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1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1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17"/>
                </p:custDataLst>
              </p:nvPr>
            </p:nvSpPr>
            <p:spPr bwMode="gray">
              <a:xfrm>
                <a:off x="2170" y="1915"/>
                <a:ext cx="1430" cy="1430"/>
              </a:xfrm>
              <a:prstGeom prst="ellipse">
                <a:avLst/>
              </a:prstGeom>
              <a:blipFill dpi="0" rotWithShape="1">
                <a:blip r:embed="rId5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1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54" action="ppaction://hlinkpres?slideindex=1&amp;slidetitle="/>
              </p:cNvPr>
              <p:cNvSpPr>
                <a:spLocks noChangeArrowheads="1"/>
              </p:cNvSpPr>
              <p:nvPr>
                <p:custDataLst>
                  <p:tags r:id="rId1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1"/>
                </p:custDataLst>
              </p:nvPr>
            </p:nvSpPr>
            <p:spPr bwMode="gray">
              <a:xfrm>
                <a:off x="2232" y="2082"/>
                <a:ext cx="1317" cy="1101"/>
              </a:xfrm>
              <a:prstGeom prst="ellipse">
                <a:avLst/>
              </a:prstGeom>
              <a:blipFill dpi="0" rotWithShape="1">
                <a:blip r:embed="rId5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55" action="ppaction://hlinkpres?slideindex=1&amp;slidetitle="/>
            </p:cNvPr>
            <p:cNvSpPr>
              <a:spLocks noChangeArrowheads="1" noChangeShapeType="1" noTextEdit="1"/>
            </p:cNvSpPr>
            <p:nvPr>
              <p:custDataLst>
                <p:tags r:id="rId1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sp>
        <p:nvSpPr>
          <p:cNvPr id="17422" name="AutoShape 23" descr="White marble"/>
          <p:cNvSpPr>
            <a:spLocks noChangeArrowheads="1"/>
          </p:cNvSpPr>
          <p:nvPr>
            <p:custDataLst>
              <p:tags r:id="rId9"/>
            </p:custDataLst>
          </p:nvPr>
        </p:nvSpPr>
        <p:spPr bwMode="gray">
          <a:xfrm>
            <a:off x="838200" y="271463"/>
            <a:ext cx="7772400" cy="958850"/>
          </a:xfrm>
          <a:prstGeom prst="roundRect">
            <a:avLst>
              <a:gd name="adj" fmla="val 50000"/>
            </a:avLst>
          </a:prstGeom>
          <a:solidFill>
            <a:schemeClr val="accent1">
              <a:lumMod val="50000"/>
            </a:schemeClr>
          </a:solid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0"/>
            </p:custDataLst>
          </p:nvPr>
        </p:nvSpPr>
        <p:spPr bwMode="gray">
          <a:xfrm>
            <a:off x="962026" y="438154"/>
            <a:ext cx="7519988" cy="646331"/>
          </a:xfrm>
          <a:prstGeom prst="rect">
            <a:avLst/>
          </a:prstGeom>
          <a:solidFill>
            <a:schemeClr val="accent2">
              <a:lumMod val="20000"/>
              <a:lumOff val="80000"/>
            </a:schemeClr>
          </a:solid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fontAlgn="auto">
              <a:spcBef>
                <a:spcPts val="0"/>
              </a:spcBef>
              <a:spcAft>
                <a:spcPts val="0"/>
              </a:spcAft>
              <a:defRPr/>
            </a:pPr>
            <a:r>
              <a:rPr lang="en-US"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1: THÔNG TIN VÀ DỮ LIỆU</a:t>
            </a:r>
            <a:endParaRPr lang="en-US"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74" name="AutoShape 27" descr="Bouquet">
            <a:hlinkClick r:id="rId48" action="ppaction://hlinksldjump"/>
          </p:cNvPr>
          <p:cNvSpPr>
            <a:spLocks noChangeArrowheads="1"/>
          </p:cNvSpPr>
          <p:nvPr>
            <p:custDataLst>
              <p:tags r:id="rId11"/>
            </p:custDataLst>
          </p:nvPr>
        </p:nvSpPr>
        <p:spPr bwMode="gray">
          <a:xfrm>
            <a:off x="1950341" y="1562791"/>
            <a:ext cx="6208712" cy="995460"/>
          </a:xfrm>
          <a:prstGeom prst="roundRect">
            <a:avLst>
              <a:gd name="adj" fmla="val 50000"/>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r>
              <a:rPr lang="en-US" altLang="en-US" sz="2400" b="1" dirty="0" smtClean="0">
                <a:solidFill>
                  <a:schemeClr val="tx2">
                    <a:lumMod val="75000"/>
                  </a:schemeClr>
                </a:solidFill>
                <a:latin typeface="Arial" charset="0"/>
              </a:rPr>
              <a:t>THÔNG TIN VÀ DỮ LIỆU</a:t>
            </a:r>
            <a:endParaRPr lang="en-US" altLang="en-US" sz="2400" b="1" dirty="0">
              <a:solidFill>
                <a:schemeClr val="tx2">
                  <a:lumMod val="75000"/>
                </a:schemeClr>
              </a:solidFill>
              <a:latin typeface="Arial" charset="0"/>
            </a:endParaRPr>
          </a:p>
        </p:txBody>
      </p:sp>
    </p:spTree>
    <p:extLst>
      <p:ext uri="{BB962C8B-B14F-4D97-AF65-F5344CB8AC3E}">
        <p14:creationId xmlns:p14="http://schemas.microsoft.com/office/powerpoint/2010/main" val="30886043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additive="base">
                                        <p:cTn id="20" dur="500" fill="hold"/>
                                        <p:tgtEl>
                                          <p:spTgt spid="74"/>
                                        </p:tgtEl>
                                        <p:attrNameLst>
                                          <p:attrName>ppt_x</p:attrName>
                                        </p:attrNameLst>
                                      </p:cBhvr>
                                      <p:tavLst>
                                        <p:tav tm="0">
                                          <p:val>
                                            <p:strVal val="#ppt_x"/>
                                          </p:val>
                                        </p:tav>
                                        <p:tav tm="100000">
                                          <p:val>
                                            <p:strVal val="#ppt_x"/>
                                          </p:val>
                                        </p:tav>
                                      </p:tavLst>
                                    </p:anim>
                                    <p:anim calcmode="lin" valueType="num">
                                      <p:cBhvr additive="base">
                                        <p:cTn id="21" dur="500" fill="hold"/>
                                        <p:tgtEl>
                                          <p:spTgt spid="74"/>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500"/>
                            </p:stCondLst>
                            <p:childTnLst>
                              <p:par>
                                <p:cTn id="23" presetID="8"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1000"/>
                                        <p:tgtEl>
                                          <p:spTgt spid="6"/>
                                        </p:tgtEl>
                                      </p:cBhvr>
                                    </p:animEffect>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nodeType="afterGroup">
                            <p:stCondLst>
                              <p:cond delay="20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nodeType="afterGroup">
                            <p:stCondLst>
                              <p:cond delay="2500"/>
                            </p:stCondLst>
                            <p:childTnLst>
                              <p:par>
                                <p:cTn id="35" presetID="18" presetClass="entr" presetSubtype="12" fill="hold" grpId="0" nodeType="afterEffect">
                                  <p:stCondLst>
                                    <p:cond delay="0"/>
                                  </p:stCondLst>
                                  <p:childTnLst>
                                    <p:set>
                                      <p:cBhvr>
                                        <p:cTn id="36" dur="1" fill="hold">
                                          <p:stCondLst>
                                            <p:cond delay="0"/>
                                          </p:stCondLst>
                                        </p:cTn>
                                        <p:tgtEl>
                                          <p:spTgt spid="6187"/>
                                        </p:tgtEl>
                                        <p:attrNameLst>
                                          <p:attrName>style.visibility</p:attrName>
                                        </p:attrNameLst>
                                      </p:cBhvr>
                                      <p:to>
                                        <p:strVal val="visible"/>
                                      </p:to>
                                    </p:set>
                                    <p:animEffect transition="in" filter="strips(downLeft)">
                                      <p:cBhvr>
                                        <p:cTn id="37"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257800"/>
            <a:ext cx="5044712" cy="515936"/>
          </a:xfrm>
        </p:spPr>
        <p:txBody>
          <a:bodyPr>
            <a:normAutofit/>
          </a:bodyPr>
          <a:lstStyle/>
          <a:p>
            <a:r>
              <a:rPr lang="en-US" sz="2400" dirty="0" err="1" smtClean="0">
                <a:solidFill>
                  <a:srgbClr val="FF0000"/>
                </a:solidFill>
                <a:latin typeface="Times New Roman" pitchFamily="18" charset="0"/>
                <a:cs typeface="Times New Roman" pitchFamily="18" charset="0"/>
              </a:rPr>
              <a:t>Quan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sát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đèn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thấy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183587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477000" y="2927522"/>
            <a:ext cx="18288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a:t>
            </a:r>
            <a:r>
              <a:rPr lang="en-US" sz="2400" b="1" dirty="0" err="1" smtClean="0">
                <a:solidFill>
                  <a:schemeClr val="bg1"/>
                </a:solidFill>
              </a:rPr>
              <a:t>Đèn</a:t>
            </a:r>
            <a:r>
              <a:rPr lang="en-US" sz="2400" b="1" dirty="0" smtClean="0">
                <a:solidFill>
                  <a:schemeClr val="bg1"/>
                </a:solidFill>
              </a:rPr>
              <a:t> </a:t>
            </a:r>
            <a:r>
              <a:rPr lang="en-US" sz="2400" b="1" dirty="0" err="1" smtClean="0">
                <a:solidFill>
                  <a:schemeClr val="bg1"/>
                </a:solidFill>
              </a:rPr>
              <a:t>vàng</a:t>
            </a:r>
            <a:endParaRPr lang="en-US" sz="2400" b="1" dirty="0" smtClean="0">
              <a:solidFill>
                <a:schemeClr val="bg1"/>
              </a:solidFill>
            </a:endParaRPr>
          </a:p>
          <a:p>
            <a:r>
              <a:rPr lang="en-US" sz="2400" b="1" dirty="0" smtClean="0">
                <a:solidFill>
                  <a:schemeClr val="bg1"/>
                </a:solidFill>
              </a:rPr>
              <a:t>- </a:t>
            </a:r>
            <a:r>
              <a:rPr lang="en-US" sz="2400" b="1" dirty="0" err="1" smtClean="0">
                <a:solidFill>
                  <a:schemeClr val="bg1"/>
                </a:solidFill>
              </a:rPr>
              <a:t>Đèn</a:t>
            </a:r>
            <a:r>
              <a:rPr lang="en-US" sz="2400" b="1" dirty="0" smtClean="0">
                <a:solidFill>
                  <a:schemeClr val="bg1"/>
                </a:solidFill>
              </a:rPr>
              <a:t> </a:t>
            </a:r>
            <a:r>
              <a:rPr lang="en-US" sz="2400" b="1" dirty="0" err="1" smtClean="0">
                <a:solidFill>
                  <a:schemeClr val="bg1"/>
                </a:solidFill>
              </a:rPr>
              <a:t>đỏ</a:t>
            </a:r>
            <a:endParaRPr lang="en-US" sz="2400" b="1" dirty="0" smtClean="0">
              <a:solidFill>
                <a:schemeClr val="bg1"/>
              </a:solidFill>
            </a:endParaRPr>
          </a:p>
          <a:p>
            <a:r>
              <a:rPr lang="en-US" sz="2400" b="1" dirty="0" smtClean="0">
                <a:solidFill>
                  <a:schemeClr val="bg1"/>
                </a:solidFill>
              </a:rPr>
              <a:t>- </a:t>
            </a:r>
            <a:r>
              <a:rPr lang="en-US" sz="2400" b="1" dirty="0" err="1" smtClean="0">
                <a:solidFill>
                  <a:schemeClr val="bg1"/>
                </a:solidFill>
              </a:rPr>
              <a:t>Đèn</a:t>
            </a:r>
            <a:r>
              <a:rPr lang="en-US" sz="2400" b="1" dirty="0" smtClean="0">
                <a:solidFill>
                  <a:schemeClr val="bg1"/>
                </a:solidFill>
              </a:rPr>
              <a:t> </a:t>
            </a:r>
            <a:r>
              <a:rPr lang="en-US" sz="2400" b="1" dirty="0" err="1" smtClean="0">
                <a:solidFill>
                  <a:schemeClr val="bg1"/>
                </a:solidFill>
              </a:rPr>
              <a:t>xanh</a:t>
            </a:r>
            <a:endParaRPr lang="en-US" sz="2400" b="1" dirty="0">
              <a:solidFill>
                <a:schemeClr val="bg1"/>
              </a:solidFill>
            </a:endParaRPr>
          </a:p>
        </p:txBody>
      </p:sp>
      <p:sp>
        <p:nvSpPr>
          <p:cNvPr id="7" name="Rounded Rectangle 6"/>
          <p:cNvSpPr/>
          <p:nvPr/>
        </p:nvSpPr>
        <p:spPr>
          <a:xfrm>
            <a:off x="6667500" y="17526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Dữ</a:t>
            </a:r>
            <a:r>
              <a:rPr lang="en-US" sz="2400" b="1" dirty="0" smtClean="0">
                <a:solidFill>
                  <a:schemeClr val="tx1"/>
                </a:solidFill>
              </a:rPr>
              <a:t> </a:t>
            </a:r>
            <a:r>
              <a:rPr lang="en-US" sz="2400" b="1" dirty="0" err="1" smtClean="0">
                <a:solidFill>
                  <a:schemeClr val="tx1"/>
                </a:solidFill>
              </a:rPr>
              <a:t>liệu</a:t>
            </a:r>
            <a:endParaRPr lang="en-US" sz="2400" b="1" dirty="0">
              <a:solidFill>
                <a:schemeClr val="tx1"/>
              </a:solidFill>
            </a:endParaRPr>
          </a:p>
        </p:txBody>
      </p:sp>
      <p:cxnSp>
        <p:nvCxnSpPr>
          <p:cNvPr id="11" name="Straight Arrow Connector 10"/>
          <p:cNvCxnSpPr>
            <a:stCxn id="6" idx="0"/>
            <a:endCxn id="7" idx="2"/>
          </p:cNvCxnSpPr>
          <p:nvPr/>
        </p:nvCxnSpPr>
        <p:spPr>
          <a:xfrm flipV="1">
            <a:off x="7391400" y="2286000"/>
            <a:ext cx="0" cy="641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3048000"/>
            <a:ext cx="3124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Tx/>
              <a:buChar char="-"/>
            </a:pPr>
            <a:r>
              <a:rPr lang="en-US" sz="2400" dirty="0" err="1" smtClean="0"/>
              <a:t>Đèn</a:t>
            </a:r>
            <a:r>
              <a:rPr lang="en-US" sz="2400" dirty="0" smtClean="0"/>
              <a:t> </a:t>
            </a:r>
            <a:r>
              <a:rPr lang="en-US" sz="2400" dirty="0" err="1" smtClean="0"/>
              <a:t>vàng</a:t>
            </a:r>
            <a:r>
              <a:rPr lang="en-US" sz="2400" dirty="0" smtClean="0"/>
              <a:t>: </a:t>
            </a:r>
            <a:r>
              <a:rPr lang="en-US" sz="2400" dirty="0" err="1" smtClean="0"/>
              <a:t>đi</a:t>
            </a:r>
            <a:r>
              <a:rPr lang="en-US" sz="2400" dirty="0" smtClean="0"/>
              <a:t> </a:t>
            </a:r>
            <a:r>
              <a:rPr lang="en-US" sz="2400" dirty="0" err="1" smtClean="0"/>
              <a:t>chậm</a:t>
            </a:r>
            <a:r>
              <a:rPr lang="en-US" sz="2400" dirty="0" smtClean="0"/>
              <a:t>, </a:t>
            </a:r>
            <a:r>
              <a:rPr lang="en-US" sz="2400" dirty="0" err="1" smtClean="0"/>
              <a:t>chú</a:t>
            </a:r>
            <a:r>
              <a:rPr lang="en-US" sz="2400" dirty="0" smtClean="0"/>
              <a:t> ý </a:t>
            </a:r>
            <a:r>
              <a:rPr lang="en-US" sz="2400" dirty="0" err="1" smtClean="0"/>
              <a:t>quan</a:t>
            </a:r>
            <a:r>
              <a:rPr lang="en-US" sz="2400" dirty="0" smtClean="0"/>
              <a:t> </a:t>
            </a:r>
            <a:r>
              <a:rPr lang="en-US" sz="2400" dirty="0" err="1" smtClean="0"/>
              <a:t>sát</a:t>
            </a:r>
            <a:r>
              <a:rPr lang="en-US" sz="2400" dirty="0" smtClean="0"/>
              <a:t>.</a:t>
            </a:r>
          </a:p>
          <a:p>
            <a:pPr marL="285750" indent="-285750">
              <a:buFontTx/>
              <a:buChar char="-"/>
            </a:pPr>
            <a:r>
              <a:rPr lang="en-US" sz="2400" dirty="0" err="1"/>
              <a:t>Đèn</a:t>
            </a:r>
            <a:r>
              <a:rPr lang="en-US" sz="2400" dirty="0"/>
              <a:t> </a:t>
            </a:r>
            <a:r>
              <a:rPr lang="en-US" sz="2400" dirty="0" err="1"/>
              <a:t>đỏ</a:t>
            </a:r>
            <a:r>
              <a:rPr lang="en-US" sz="2400" dirty="0"/>
              <a:t>: </a:t>
            </a:r>
            <a:r>
              <a:rPr lang="en-US" sz="2400" dirty="0" err="1"/>
              <a:t>dừng</a:t>
            </a:r>
            <a:r>
              <a:rPr lang="en-US" sz="2400" dirty="0"/>
              <a:t> </a:t>
            </a:r>
            <a:r>
              <a:rPr lang="en-US" sz="2400" dirty="0" err="1"/>
              <a:t>lại</a:t>
            </a:r>
            <a:endParaRPr lang="en-US" sz="2400" dirty="0"/>
          </a:p>
          <a:p>
            <a:pPr marL="285750" indent="-285750">
              <a:buFontTx/>
              <a:buChar char="-"/>
            </a:pPr>
            <a:r>
              <a:rPr lang="en-US" sz="2400" dirty="0" err="1"/>
              <a:t>Đèn</a:t>
            </a:r>
            <a:r>
              <a:rPr lang="en-US" sz="2400" dirty="0"/>
              <a:t> </a:t>
            </a:r>
            <a:r>
              <a:rPr lang="en-US" sz="2400" dirty="0" err="1"/>
              <a:t>xanh</a:t>
            </a:r>
            <a:r>
              <a:rPr lang="en-US" sz="2400" dirty="0"/>
              <a:t>: </a:t>
            </a:r>
            <a:r>
              <a:rPr lang="en-US" sz="2400" dirty="0" err="1"/>
              <a:t>được</a:t>
            </a:r>
            <a:r>
              <a:rPr lang="en-US" sz="2400" dirty="0"/>
              <a:t> </a:t>
            </a:r>
            <a:r>
              <a:rPr lang="en-US" sz="2400" dirty="0" err="1" smtClean="0"/>
              <a:t>đi</a:t>
            </a:r>
            <a:endParaRPr lang="en-US" sz="2400" dirty="0"/>
          </a:p>
        </p:txBody>
      </p:sp>
      <p:sp>
        <p:nvSpPr>
          <p:cNvPr id="15" name="Rounded Rectangle 14"/>
          <p:cNvSpPr/>
          <p:nvPr/>
        </p:nvSpPr>
        <p:spPr>
          <a:xfrm>
            <a:off x="1295400" y="1752600"/>
            <a:ext cx="19050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Thông</a:t>
            </a:r>
            <a:r>
              <a:rPr lang="en-US" sz="2400" b="1" dirty="0" smtClean="0">
                <a:solidFill>
                  <a:schemeClr val="tx1"/>
                </a:solidFill>
              </a:rPr>
              <a:t> tin</a:t>
            </a:r>
            <a:endParaRPr lang="en-US" sz="2400" b="1" dirty="0">
              <a:solidFill>
                <a:schemeClr val="tx1"/>
              </a:solidFill>
            </a:endParaRPr>
          </a:p>
        </p:txBody>
      </p:sp>
      <p:cxnSp>
        <p:nvCxnSpPr>
          <p:cNvPr id="18" name="Straight Arrow Connector 17"/>
          <p:cNvCxnSpPr/>
          <p:nvPr/>
        </p:nvCxnSpPr>
        <p:spPr>
          <a:xfrm flipV="1">
            <a:off x="2247900" y="2362200"/>
            <a:ext cx="0" cy="641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81600" y="1644478"/>
            <a:ext cx="0" cy="641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229100" y="1020462"/>
            <a:ext cx="19050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Vật</a:t>
            </a:r>
            <a:r>
              <a:rPr lang="en-US" sz="2400" b="1" dirty="0" smtClean="0">
                <a:solidFill>
                  <a:schemeClr val="tx1"/>
                </a:solidFill>
              </a:rPr>
              <a:t> </a:t>
            </a:r>
            <a:r>
              <a:rPr lang="en-US" sz="2400" b="1" dirty="0" err="1" smtClean="0">
                <a:solidFill>
                  <a:schemeClr val="tx1"/>
                </a:solidFill>
              </a:rPr>
              <a:t>mang</a:t>
            </a:r>
            <a:r>
              <a:rPr lang="en-US" sz="2400" b="1" dirty="0" smtClean="0">
                <a:solidFill>
                  <a:schemeClr val="tx1"/>
                </a:solidFill>
              </a:rPr>
              <a:t> tin</a:t>
            </a:r>
            <a:endParaRPr lang="en-US" sz="2400" b="1" dirty="0">
              <a:solidFill>
                <a:schemeClr val="tx1"/>
              </a:solidFill>
            </a:endParaRPr>
          </a:p>
        </p:txBody>
      </p:sp>
      <p:sp>
        <p:nvSpPr>
          <p:cNvPr id="12" name="Title 3"/>
          <p:cNvSpPr>
            <a:spLocks noGrp="1"/>
          </p:cNvSpPr>
          <p:nvPr>
            <p:ph type="title"/>
          </p:nvPr>
        </p:nvSpPr>
        <p:spPr>
          <a:xfrm>
            <a:off x="381000" y="228600"/>
            <a:ext cx="5334000" cy="533400"/>
          </a:xfrm>
          <a:solidFill>
            <a:schemeClr val="accent4"/>
          </a:solidFill>
        </p:spPr>
        <p:txBody>
          <a:bodyPr>
            <a:normAutofit/>
          </a:bodyPr>
          <a:lstStyle/>
          <a:p>
            <a:r>
              <a:rPr lang="en-US" sz="2800" dirty="0" smtClean="0">
                <a:solidFill>
                  <a:srgbClr val="FF0000"/>
                </a:solidFill>
                <a:latin typeface="Times New Roman" pitchFamily="18" charset="0"/>
                <a:cs typeface="Times New Roman" pitchFamily="18" charset="0"/>
              </a:rPr>
              <a:t>1. THÔNG TIN VÀ DỮ LIỆU:</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821203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0" nodeType="clickEffect">
                                  <p:stCondLst>
                                    <p:cond delay="0"/>
                                  </p:stCondLst>
                                  <p:childTnLst>
                                    <p:animEffect transition="out" filter="wheel(1)">
                                      <p:cBhvr>
                                        <p:cTn id="13" dur="2000"/>
                                        <p:tgtEl>
                                          <p:spTgt spid="3">
                                            <p:txEl>
                                              <p:pRg st="0" end="0"/>
                                            </p:txEl>
                                          </p:spTgt>
                                        </p:tgtEl>
                                      </p:cBhvr>
                                    </p:animEffect>
                                    <p:set>
                                      <p:cBhvr>
                                        <p:cTn id="1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80">
                                          <p:stCondLst>
                                            <p:cond delay="0"/>
                                          </p:stCondLst>
                                        </p:cTn>
                                        <p:tgtEl>
                                          <p:spTgt spid="20"/>
                                        </p:tgtEl>
                                      </p:cBhvr>
                                    </p:animEffect>
                                    <p:anim calcmode="lin" valueType="num">
                                      <p:cBhvr>
                                        <p:cTn id="7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7" dur="26">
                                          <p:stCondLst>
                                            <p:cond delay="650"/>
                                          </p:stCondLst>
                                        </p:cTn>
                                        <p:tgtEl>
                                          <p:spTgt spid="20"/>
                                        </p:tgtEl>
                                      </p:cBhvr>
                                      <p:to x="100000" y="60000"/>
                                    </p:animScale>
                                    <p:animScale>
                                      <p:cBhvr>
                                        <p:cTn id="78" dur="166" decel="50000">
                                          <p:stCondLst>
                                            <p:cond delay="676"/>
                                          </p:stCondLst>
                                        </p:cTn>
                                        <p:tgtEl>
                                          <p:spTgt spid="20"/>
                                        </p:tgtEl>
                                      </p:cBhvr>
                                      <p:to x="100000" y="100000"/>
                                    </p:animScale>
                                    <p:animScale>
                                      <p:cBhvr>
                                        <p:cTn id="79" dur="26">
                                          <p:stCondLst>
                                            <p:cond delay="1312"/>
                                          </p:stCondLst>
                                        </p:cTn>
                                        <p:tgtEl>
                                          <p:spTgt spid="20"/>
                                        </p:tgtEl>
                                      </p:cBhvr>
                                      <p:to x="100000" y="80000"/>
                                    </p:animScale>
                                    <p:animScale>
                                      <p:cBhvr>
                                        <p:cTn id="80" dur="166" decel="50000">
                                          <p:stCondLst>
                                            <p:cond delay="1338"/>
                                          </p:stCondLst>
                                        </p:cTn>
                                        <p:tgtEl>
                                          <p:spTgt spid="20"/>
                                        </p:tgtEl>
                                      </p:cBhvr>
                                      <p:to x="100000" y="100000"/>
                                    </p:animScale>
                                    <p:animScale>
                                      <p:cBhvr>
                                        <p:cTn id="81" dur="26">
                                          <p:stCondLst>
                                            <p:cond delay="1642"/>
                                          </p:stCondLst>
                                        </p:cTn>
                                        <p:tgtEl>
                                          <p:spTgt spid="20"/>
                                        </p:tgtEl>
                                      </p:cBhvr>
                                      <p:to x="100000" y="90000"/>
                                    </p:animScale>
                                    <p:animScale>
                                      <p:cBhvr>
                                        <p:cTn id="82" dur="166" decel="50000">
                                          <p:stCondLst>
                                            <p:cond delay="1668"/>
                                          </p:stCondLst>
                                        </p:cTn>
                                        <p:tgtEl>
                                          <p:spTgt spid="20"/>
                                        </p:tgtEl>
                                      </p:cBhvr>
                                      <p:to x="100000" y="100000"/>
                                    </p:animScale>
                                    <p:animScale>
                                      <p:cBhvr>
                                        <p:cTn id="83" dur="26">
                                          <p:stCondLst>
                                            <p:cond delay="1808"/>
                                          </p:stCondLst>
                                        </p:cTn>
                                        <p:tgtEl>
                                          <p:spTgt spid="20"/>
                                        </p:tgtEl>
                                      </p:cBhvr>
                                      <p:to x="100000" y="95000"/>
                                    </p:animScale>
                                    <p:animScale>
                                      <p:cBhvr>
                                        <p:cTn id="8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13" grpId="0" animBg="1"/>
      <p:bldP spid="15" grpId="0" animBg="1"/>
      <p:bldP spid="2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33400" y="5638800"/>
            <a:ext cx="7886700" cy="515936"/>
          </a:xfrm>
        </p:spPr>
        <p:txBody>
          <a:bodyPr>
            <a:normAutofit/>
          </a:bodyPr>
          <a:lstStyle/>
          <a:p>
            <a:r>
              <a:rPr lang="en-US" sz="2400" dirty="0" err="1" smtClean="0">
                <a:solidFill>
                  <a:srgbClr val="FF0000"/>
                </a:solidFill>
              </a:rPr>
              <a:t>Em</a:t>
            </a:r>
            <a:r>
              <a:rPr lang="en-US" sz="2400" dirty="0" smtClean="0">
                <a:solidFill>
                  <a:srgbClr val="FF0000"/>
                </a:solidFill>
              </a:rPr>
              <a:t> </a:t>
            </a:r>
            <a:r>
              <a:rPr lang="en-US" sz="2400" dirty="0" err="1" smtClean="0">
                <a:solidFill>
                  <a:srgbClr val="FF0000"/>
                </a:solidFill>
              </a:rPr>
              <a:t>nhìn</a:t>
            </a:r>
            <a:r>
              <a:rPr lang="en-US" sz="2400" dirty="0" smtClean="0">
                <a:solidFill>
                  <a:srgbClr val="FF0000"/>
                </a:solidFill>
              </a:rPr>
              <a:t> </a:t>
            </a:r>
            <a:r>
              <a:rPr lang="en-US" sz="2400" dirty="0" err="1" smtClean="0">
                <a:solidFill>
                  <a:srgbClr val="FF0000"/>
                </a:solidFill>
              </a:rPr>
              <a:t>thấy</a:t>
            </a:r>
            <a:r>
              <a:rPr lang="en-US" sz="2400" dirty="0" smtClean="0">
                <a:solidFill>
                  <a:srgbClr val="FF0000"/>
                </a:solidFill>
              </a:rPr>
              <a:t> </a:t>
            </a:r>
            <a:r>
              <a:rPr lang="en-US" sz="2400" dirty="0" err="1" smtClean="0">
                <a:solidFill>
                  <a:srgbClr val="FF0000"/>
                </a:solidFill>
              </a:rPr>
              <a:t>gì</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bảng</a:t>
            </a:r>
            <a:r>
              <a:rPr lang="en-US" sz="2400" dirty="0" smtClean="0">
                <a:solidFill>
                  <a:srgbClr val="FF0000"/>
                </a:solidFill>
              </a:rPr>
              <a:t> </a:t>
            </a:r>
            <a:r>
              <a:rPr lang="en-US" sz="2400" dirty="0" err="1" smtClean="0">
                <a:solidFill>
                  <a:srgbClr val="FF0000"/>
                </a:solidFill>
              </a:rPr>
              <a:t>thông</a:t>
            </a:r>
            <a:r>
              <a:rPr lang="en-US" sz="2400" dirty="0" smtClean="0">
                <a:solidFill>
                  <a:srgbClr val="FF0000"/>
                </a:solidFill>
              </a:rPr>
              <a:t> </a:t>
            </a:r>
            <a:r>
              <a:rPr lang="en-US" sz="2400" dirty="0" err="1" smtClean="0">
                <a:solidFill>
                  <a:srgbClr val="FF0000"/>
                </a:solidFill>
              </a:rPr>
              <a:t>báo</a:t>
            </a:r>
            <a:r>
              <a:rPr lang="en-US" sz="2400" dirty="0" smtClean="0">
                <a:solidFill>
                  <a:srgbClr val="FF0000"/>
                </a:solidFill>
              </a:rPr>
              <a:t> </a:t>
            </a:r>
            <a:r>
              <a:rPr lang="en-US" sz="2400" dirty="0" err="1" smtClean="0">
                <a:solidFill>
                  <a:srgbClr val="FF0000"/>
                </a:solidFill>
              </a:rPr>
              <a:t>sau</a:t>
            </a:r>
            <a:r>
              <a:rPr lang="en-US" sz="2400" dirty="0" smtClean="0">
                <a:solidFill>
                  <a:srgbClr val="FF0000"/>
                </a:solidFill>
              </a:rPr>
              <a:t>?</a:t>
            </a:r>
            <a:endParaRPr lang="en-US"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857" y="2057400"/>
            <a:ext cx="348460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2430162"/>
            <a:ext cx="2137124" cy="181588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marL="285750" indent="-285750">
              <a:buFontTx/>
              <a:buChar char="-"/>
            </a:pPr>
            <a:r>
              <a:rPr lang="en-US" sz="2800" dirty="0" err="1" smtClean="0">
                <a:solidFill>
                  <a:srgbClr val="FFFF00"/>
                </a:solidFill>
              </a:rPr>
              <a:t>Đảo</a:t>
            </a:r>
            <a:r>
              <a:rPr lang="en-US" sz="2800" dirty="0" smtClean="0">
                <a:solidFill>
                  <a:srgbClr val="FFFF00"/>
                </a:solidFill>
              </a:rPr>
              <a:t> </a:t>
            </a:r>
            <a:r>
              <a:rPr lang="en-US" sz="2800" dirty="0" err="1" smtClean="0">
                <a:solidFill>
                  <a:srgbClr val="FFFF00"/>
                </a:solidFill>
              </a:rPr>
              <a:t>Cò</a:t>
            </a:r>
            <a:endParaRPr lang="en-US" sz="2800" dirty="0" smtClean="0">
              <a:solidFill>
                <a:srgbClr val="FFFF00"/>
              </a:solidFill>
            </a:endParaRPr>
          </a:p>
          <a:p>
            <a:pPr marL="285750" indent="-285750">
              <a:buFontTx/>
              <a:buChar char="-"/>
            </a:pPr>
            <a:r>
              <a:rPr lang="en-US" sz="2800" dirty="0" err="1" smtClean="0">
                <a:solidFill>
                  <a:srgbClr val="FFFF00"/>
                </a:solidFill>
              </a:rPr>
              <a:t>Xuồng</a:t>
            </a:r>
            <a:r>
              <a:rPr lang="en-US" sz="2800" dirty="0" smtClean="0">
                <a:solidFill>
                  <a:srgbClr val="FFFF00"/>
                </a:solidFill>
              </a:rPr>
              <a:t> </a:t>
            </a:r>
            <a:r>
              <a:rPr lang="en-US" sz="2800" dirty="0" err="1" smtClean="0">
                <a:solidFill>
                  <a:srgbClr val="FFFF00"/>
                </a:solidFill>
              </a:rPr>
              <a:t>máy</a:t>
            </a:r>
            <a:endParaRPr lang="en-US" sz="2800" dirty="0" smtClean="0">
              <a:solidFill>
                <a:srgbClr val="FFFF00"/>
              </a:solidFill>
            </a:endParaRPr>
          </a:p>
          <a:p>
            <a:pPr marL="285750" indent="-285750">
              <a:buFontTx/>
              <a:buChar char="-"/>
            </a:pPr>
            <a:r>
              <a:rPr lang="en-US" sz="2800" dirty="0" smtClean="0">
                <a:solidFill>
                  <a:srgbClr val="FFFF00"/>
                </a:solidFill>
              </a:rPr>
              <a:t>40.000đ</a:t>
            </a:r>
          </a:p>
          <a:p>
            <a:pPr marL="285750" indent="-285750">
              <a:buFontTx/>
              <a:buChar char="-"/>
            </a:pPr>
            <a:r>
              <a:rPr lang="en-US" sz="2800" dirty="0" smtClean="0">
                <a:solidFill>
                  <a:srgbClr val="FFFF00"/>
                </a:solidFill>
              </a:rPr>
              <a:t>35 </a:t>
            </a:r>
            <a:r>
              <a:rPr lang="en-US" sz="2800" dirty="0" err="1" smtClean="0">
                <a:solidFill>
                  <a:srgbClr val="FFFF00"/>
                </a:solidFill>
              </a:rPr>
              <a:t>phút</a:t>
            </a:r>
            <a:endParaRPr lang="en-US" sz="2800" dirty="0">
              <a:solidFill>
                <a:srgbClr val="FFFF00"/>
              </a:solidFill>
            </a:endParaRPr>
          </a:p>
        </p:txBody>
      </p:sp>
      <p:sp>
        <p:nvSpPr>
          <p:cNvPr id="5" name="Rounded Rectangle 4"/>
          <p:cNvSpPr/>
          <p:nvPr/>
        </p:nvSpPr>
        <p:spPr>
          <a:xfrm>
            <a:off x="6745462" y="1066800"/>
            <a:ext cx="1752600" cy="6507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endParaRPr lang="en-US" sz="2400" dirty="0">
              <a:solidFill>
                <a:schemeClr val="tx1"/>
              </a:solidFill>
            </a:endParaRPr>
          </a:p>
        </p:txBody>
      </p:sp>
      <p:cxnSp>
        <p:nvCxnSpPr>
          <p:cNvPr id="7" name="Straight Arrow Connector 6"/>
          <p:cNvCxnSpPr/>
          <p:nvPr/>
        </p:nvCxnSpPr>
        <p:spPr>
          <a:xfrm flipV="1">
            <a:off x="7315200" y="1717589"/>
            <a:ext cx="306562" cy="82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52400" y="2057400"/>
            <a:ext cx="2971800" cy="228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err="1" smtClean="0">
                <a:solidFill>
                  <a:srgbClr val="FFFF00"/>
                </a:solidFill>
              </a:rPr>
              <a:t>Giá</a:t>
            </a:r>
            <a:r>
              <a:rPr lang="en-US" sz="2800" dirty="0" smtClean="0">
                <a:solidFill>
                  <a:srgbClr val="FFFF00"/>
                </a:solidFill>
              </a:rPr>
              <a:t> </a:t>
            </a:r>
            <a:r>
              <a:rPr lang="en-US" sz="2800" dirty="0" err="1" smtClean="0">
                <a:solidFill>
                  <a:srgbClr val="FFFF00"/>
                </a:solidFill>
              </a:rPr>
              <a:t>vé</a:t>
            </a:r>
            <a:r>
              <a:rPr lang="en-US" sz="2800" dirty="0" smtClean="0">
                <a:solidFill>
                  <a:srgbClr val="FFFF00"/>
                </a:solidFill>
              </a:rPr>
              <a:t> </a:t>
            </a:r>
            <a:r>
              <a:rPr lang="en-US" sz="2800" dirty="0" err="1" smtClean="0">
                <a:solidFill>
                  <a:srgbClr val="FFFF00"/>
                </a:solidFill>
              </a:rPr>
              <a:t>đi</a:t>
            </a:r>
            <a:r>
              <a:rPr lang="en-US" sz="2800" dirty="0" smtClean="0">
                <a:solidFill>
                  <a:srgbClr val="FFFF00"/>
                </a:solidFill>
              </a:rPr>
              <a:t> </a:t>
            </a:r>
            <a:r>
              <a:rPr lang="en-US" sz="2800" dirty="0" err="1" smtClean="0">
                <a:solidFill>
                  <a:srgbClr val="FFFF00"/>
                </a:solidFill>
              </a:rPr>
              <a:t>Đảo</a:t>
            </a:r>
            <a:r>
              <a:rPr lang="en-US" sz="2800" dirty="0" smtClean="0">
                <a:solidFill>
                  <a:srgbClr val="FFFF00"/>
                </a:solidFill>
              </a:rPr>
              <a:t> </a:t>
            </a:r>
            <a:r>
              <a:rPr lang="en-US" sz="2800" dirty="0" err="1" smtClean="0">
                <a:solidFill>
                  <a:srgbClr val="FFFF00"/>
                </a:solidFill>
              </a:rPr>
              <a:t>Cò</a:t>
            </a:r>
            <a:r>
              <a:rPr lang="en-US" sz="2800" dirty="0" smtClean="0">
                <a:solidFill>
                  <a:srgbClr val="FFFF00"/>
                </a:solidFill>
              </a:rPr>
              <a:t> </a:t>
            </a:r>
            <a:r>
              <a:rPr lang="en-US" sz="2800" dirty="0" err="1" smtClean="0">
                <a:solidFill>
                  <a:srgbClr val="FFFF00"/>
                </a:solidFill>
              </a:rPr>
              <a:t>là</a:t>
            </a:r>
            <a:r>
              <a:rPr lang="en-US" sz="2800" dirty="0" smtClean="0">
                <a:solidFill>
                  <a:srgbClr val="FFFF00"/>
                </a:solidFill>
              </a:rPr>
              <a:t> 40.000đ </a:t>
            </a:r>
            <a:r>
              <a:rPr lang="en-US" sz="2800" dirty="0" err="1" smtClean="0">
                <a:solidFill>
                  <a:srgbClr val="FFFF00"/>
                </a:solidFill>
              </a:rPr>
              <a:t>và</a:t>
            </a:r>
            <a:r>
              <a:rPr lang="en-US" sz="2800" dirty="0" smtClean="0">
                <a:solidFill>
                  <a:srgbClr val="FFFF00"/>
                </a:solidFill>
              </a:rPr>
              <a:t> </a:t>
            </a:r>
            <a:r>
              <a:rPr lang="en-US" sz="2800" dirty="0" err="1" smtClean="0">
                <a:solidFill>
                  <a:srgbClr val="FFFF00"/>
                </a:solidFill>
              </a:rPr>
              <a:t>hành</a:t>
            </a:r>
            <a:r>
              <a:rPr lang="en-US" sz="2800" dirty="0" smtClean="0">
                <a:solidFill>
                  <a:srgbClr val="FFFF00"/>
                </a:solidFill>
              </a:rPr>
              <a:t> </a:t>
            </a:r>
            <a:r>
              <a:rPr lang="en-US" sz="2800" dirty="0" err="1" smtClean="0">
                <a:solidFill>
                  <a:srgbClr val="FFFF00"/>
                </a:solidFill>
              </a:rPr>
              <a:t>trình</a:t>
            </a:r>
            <a:r>
              <a:rPr lang="en-US" sz="2800" dirty="0" smtClean="0">
                <a:solidFill>
                  <a:srgbClr val="FFFF00"/>
                </a:solidFill>
              </a:rPr>
              <a:t> </a:t>
            </a:r>
            <a:r>
              <a:rPr lang="en-US" sz="2800" dirty="0" err="1" smtClean="0">
                <a:solidFill>
                  <a:srgbClr val="FFFF00"/>
                </a:solidFill>
              </a:rPr>
              <a:t>mất</a:t>
            </a:r>
            <a:r>
              <a:rPr lang="en-US" sz="2800" dirty="0" smtClean="0">
                <a:solidFill>
                  <a:srgbClr val="FFFF00"/>
                </a:solidFill>
              </a:rPr>
              <a:t> 35 </a:t>
            </a:r>
            <a:r>
              <a:rPr lang="en-US" sz="2800" dirty="0" err="1" smtClean="0">
                <a:solidFill>
                  <a:srgbClr val="FFFF00"/>
                </a:solidFill>
              </a:rPr>
              <a:t>phút</a:t>
            </a:r>
            <a:r>
              <a:rPr lang="en-US" sz="2800" dirty="0" smtClean="0">
                <a:solidFill>
                  <a:srgbClr val="FFFF00"/>
                </a:solidFill>
              </a:rPr>
              <a:t> </a:t>
            </a:r>
            <a:r>
              <a:rPr lang="en-US" sz="2800" dirty="0" err="1" smtClean="0">
                <a:solidFill>
                  <a:srgbClr val="FFFF00"/>
                </a:solidFill>
              </a:rPr>
              <a:t>bằng</a:t>
            </a:r>
            <a:r>
              <a:rPr lang="en-US" sz="2800" dirty="0" smtClean="0">
                <a:solidFill>
                  <a:srgbClr val="FFFF00"/>
                </a:solidFill>
              </a:rPr>
              <a:t> </a:t>
            </a:r>
            <a:r>
              <a:rPr lang="en-US" sz="2800" dirty="0" err="1" smtClean="0">
                <a:solidFill>
                  <a:srgbClr val="FFFF00"/>
                </a:solidFill>
              </a:rPr>
              <a:t>xuồng</a:t>
            </a:r>
            <a:r>
              <a:rPr lang="en-US" sz="2800" dirty="0" smtClean="0">
                <a:solidFill>
                  <a:srgbClr val="FFFF00"/>
                </a:solidFill>
              </a:rPr>
              <a:t> </a:t>
            </a:r>
            <a:r>
              <a:rPr lang="en-US" sz="2800" dirty="0" err="1" smtClean="0">
                <a:solidFill>
                  <a:srgbClr val="FFFF00"/>
                </a:solidFill>
              </a:rPr>
              <a:t>máy</a:t>
            </a:r>
            <a:r>
              <a:rPr lang="en-US" sz="2400" dirty="0" smtClean="0">
                <a:solidFill>
                  <a:srgbClr val="FFFF00"/>
                </a:solidFill>
              </a:rPr>
              <a:t>.</a:t>
            </a:r>
            <a:endParaRPr lang="en-US" sz="2400" dirty="0">
              <a:solidFill>
                <a:srgbClr val="FFFF00"/>
              </a:solidFill>
            </a:endParaRPr>
          </a:p>
        </p:txBody>
      </p:sp>
      <p:sp>
        <p:nvSpPr>
          <p:cNvPr id="10" name="Rounded Rectangle 9"/>
          <p:cNvSpPr/>
          <p:nvPr/>
        </p:nvSpPr>
        <p:spPr>
          <a:xfrm>
            <a:off x="533400" y="625795"/>
            <a:ext cx="1752600" cy="6507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Thông</a:t>
            </a:r>
            <a:r>
              <a:rPr lang="en-US" sz="2400" dirty="0" smtClean="0">
                <a:solidFill>
                  <a:schemeClr val="tx1"/>
                </a:solidFill>
              </a:rPr>
              <a:t> tin</a:t>
            </a:r>
            <a:endParaRPr lang="en-US" sz="2400" dirty="0">
              <a:solidFill>
                <a:schemeClr val="tx1"/>
              </a:solidFill>
            </a:endParaRPr>
          </a:p>
        </p:txBody>
      </p:sp>
      <p:cxnSp>
        <p:nvCxnSpPr>
          <p:cNvPr id="11" name="Straight Arrow Connector 10"/>
          <p:cNvCxnSpPr/>
          <p:nvPr/>
        </p:nvCxnSpPr>
        <p:spPr>
          <a:xfrm flipV="1">
            <a:off x="1219200" y="1276584"/>
            <a:ext cx="304800" cy="780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673926" y="578147"/>
            <a:ext cx="2045341" cy="6507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solidFill>
                  <a:schemeClr val="tx1"/>
                </a:solidFill>
              </a:rPr>
              <a:t>Vật</a:t>
            </a:r>
            <a:r>
              <a:rPr lang="en-US" sz="2400" dirty="0" smtClean="0">
                <a:solidFill>
                  <a:schemeClr val="tx1"/>
                </a:solidFill>
              </a:rPr>
              <a:t> </a:t>
            </a:r>
            <a:r>
              <a:rPr lang="en-US" sz="2400" dirty="0" err="1" smtClean="0">
                <a:solidFill>
                  <a:schemeClr val="tx1"/>
                </a:solidFill>
              </a:rPr>
              <a:t>mang</a:t>
            </a:r>
            <a:r>
              <a:rPr lang="en-US" sz="2400" dirty="0" smtClean="0">
                <a:solidFill>
                  <a:schemeClr val="tx1"/>
                </a:solidFill>
              </a:rPr>
              <a:t> tin</a:t>
            </a:r>
            <a:endParaRPr lang="en-US" sz="2400" dirty="0">
              <a:solidFill>
                <a:schemeClr val="tx1"/>
              </a:solidFill>
            </a:endParaRPr>
          </a:p>
        </p:txBody>
      </p:sp>
      <p:cxnSp>
        <p:nvCxnSpPr>
          <p:cNvPr id="13" name="Straight Arrow Connector 12"/>
          <p:cNvCxnSpPr/>
          <p:nvPr/>
        </p:nvCxnSpPr>
        <p:spPr>
          <a:xfrm flipV="1">
            <a:off x="4543316" y="1237174"/>
            <a:ext cx="306562" cy="82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5156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3">
                                            <p:txEl>
                                              <p:pRg st="0" end="0"/>
                                            </p:txEl>
                                          </p:spTgt>
                                        </p:tgtEl>
                                        <p:attrNameLst>
                                          <p:attrName>ppt_w</p:attrName>
                                        </p:attrNameLst>
                                      </p:cBhvr>
                                      <p:tavLst>
                                        <p:tav tm="0">
                                          <p:val>
                                            <p:strVal val="ppt_w"/>
                                          </p:val>
                                        </p:tav>
                                        <p:tav tm="100000">
                                          <p:val>
                                            <p:fltVal val="0"/>
                                          </p:val>
                                        </p:tav>
                                      </p:tavLst>
                                    </p:anim>
                                    <p:anim calcmode="lin" valueType="num">
                                      <p:cBhvr>
                                        <p:cTn id="12" dur="1000"/>
                                        <p:tgtEl>
                                          <p:spTgt spid="3">
                                            <p:txEl>
                                              <p:pRg st="0" end="0"/>
                                            </p:txEl>
                                          </p:spTgt>
                                        </p:tgtEl>
                                        <p:attrNameLst>
                                          <p:attrName>ppt_h</p:attrName>
                                        </p:attrNameLst>
                                      </p:cBhvr>
                                      <p:tavLst>
                                        <p:tav tm="0">
                                          <p:val>
                                            <p:strVal val="ppt_h"/>
                                          </p:val>
                                        </p:tav>
                                        <p:tav tm="100000">
                                          <p:val>
                                            <p:fltVal val="0"/>
                                          </p:val>
                                        </p:tav>
                                      </p:tavLst>
                                    </p:anim>
                                    <p:anim calcmode="lin" valueType="num">
                                      <p:cBhvr>
                                        <p:cTn id="13"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4" dur="1000"/>
                                        <p:tgtEl>
                                          <p:spTgt spid="3">
                                            <p:txEl>
                                              <p:pRg st="0" end="0"/>
                                            </p:txEl>
                                          </p:spTgt>
                                        </p:tgtEl>
                                      </p:cBhvr>
                                    </p:animEffect>
                                    <p:set>
                                      <p:cBhvr>
                                        <p:cTn id="1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1164624"/>
            <a:ext cx="2590800" cy="838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itchFamily="18" charset="0"/>
                <a:cs typeface="Times New Roman" pitchFamily="18" charset="0"/>
              </a:rPr>
              <a:t>Khái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niệm</a:t>
            </a:r>
            <a:endParaRPr lang="en-US" sz="3200" b="1"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endParaRPr lang="en-US" dirty="0"/>
          </a:p>
        </p:txBody>
      </p:sp>
      <p:sp>
        <p:nvSpPr>
          <p:cNvPr id="5" name="Title 4"/>
          <p:cNvSpPr>
            <a:spLocks noGrp="1"/>
          </p:cNvSpPr>
          <p:nvPr>
            <p:ph type="title"/>
          </p:nvPr>
        </p:nvSpPr>
        <p:spPr>
          <a:xfrm>
            <a:off x="990600" y="2002824"/>
            <a:ext cx="7886700" cy="3356919"/>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US" sz="2400" b="0" dirty="0" smtClean="0">
                <a:solidFill>
                  <a:schemeClr val="tx1"/>
                </a:solidFill>
                <a:latin typeface="Times New Roman" pitchFamily="18" charset="0"/>
                <a:cs typeface="Times New Roman" pitchFamily="18" charset="0"/>
              </a:rPr>
              <a:t>●</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những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gì</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đem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lại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sự</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hiểu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biết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cho</a:t>
            </a:r>
            <a:r>
              <a:rPr lang="en-US" sz="2400" b="0" dirty="0" smtClean="0">
                <a:solidFill>
                  <a:schemeClr val="tx1"/>
                </a:solidFill>
                <a:latin typeface="Times New Roman" pitchFamily="18" charset="0"/>
                <a:cs typeface="Times New Roman" pitchFamily="18" charset="0"/>
              </a:rPr>
              <a:t> con </a:t>
            </a:r>
            <a:r>
              <a:rPr lang="en-US" sz="2400" b="0" dirty="0" err="1" smtClean="0">
                <a:solidFill>
                  <a:schemeClr val="tx1"/>
                </a:solidFill>
                <a:latin typeface="Times New Roman" pitchFamily="18" charset="0"/>
                <a:cs typeface="Times New Roman" pitchFamily="18" charset="0"/>
              </a:rPr>
              <a:t>người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về</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thế</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giới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xung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quanh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về</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chính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bản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thân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mình</a:t>
            </a:r>
            <a:r>
              <a:rPr lang="en-US" sz="2400" b="0" dirty="0" smtClean="0">
                <a:solidFill>
                  <a:schemeClr val="tx1"/>
                </a:solidFill>
                <a:latin typeface="Times New Roman" pitchFamily="18" charset="0"/>
                <a:cs typeface="Times New Roman" pitchFamily="18" charset="0"/>
              </a:rPr>
              <a:t>.</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được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ghi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lên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vật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mang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trở</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thành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được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thể</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dưới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những</a:t>
            </a:r>
            <a:r>
              <a:rPr lang="en-US" sz="2400" b="0" dirty="0" smtClean="0">
                <a:solidFill>
                  <a:schemeClr val="tx1"/>
                </a:solidFill>
                <a:latin typeface="Times New Roman" pitchFamily="18" charset="0"/>
                <a:cs typeface="Times New Roman" pitchFamily="18" charset="0"/>
              </a:rPr>
              <a:t> con </a:t>
            </a:r>
            <a:r>
              <a:rPr lang="en-US" sz="2400" b="0" dirty="0" err="1" smtClean="0">
                <a:solidFill>
                  <a:schemeClr val="tx1"/>
                </a:solidFill>
                <a:latin typeface="Times New Roman" pitchFamily="18" charset="0"/>
                <a:cs typeface="Times New Roman" pitchFamily="18" charset="0"/>
              </a:rPr>
              <a:t>số</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văn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bản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hình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ảnh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âm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thanh</a:t>
            </a:r>
            <a:r>
              <a:rPr lang="en-US" sz="2400" b="0" dirty="0" smtClean="0">
                <a:solidFill>
                  <a:schemeClr val="tx1"/>
                </a:solidFill>
                <a:latin typeface="Times New Roman" pitchFamily="18" charset="0"/>
                <a:cs typeface="Times New Roman" pitchFamily="18" charset="0"/>
              </a:rPr>
              <a:t>.</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Vật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mang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phương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được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dùng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để</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lưu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truyền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tải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ví</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dụ</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như</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giấy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viết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đĩa</a:t>
            </a:r>
            <a:r>
              <a:rPr lang="en-US" sz="2400" b="0" dirty="0" smtClean="0">
                <a:solidFill>
                  <a:schemeClr val="tx1"/>
                </a:solidFill>
                <a:latin typeface="Times New Roman" pitchFamily="18" charset="0"/>
                <a:cs typeface="Times New Roman" pitchFamily="18" charset="0"/>
              </a:rPr>
              <a:t> CD, </a:t>
            </a:r>
            <a:r>
              <a:rPr lang="en-US" sz="2400" b="0" dirty="0" err="1" smtClean="0">
                <a:solidFill>
                  <a:schemeClr val="tx1"/>
                </a:solidFill>
                <a:latin typeface="Times New Roman" pitchFamily="18" charset="0"/>
                <a:cs typeface="Times New Roman" pitchFamily="18" charset="0"/>
              </a:rPr>
              <a:t>thẻ</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nhớ</a:t>
            </a:r>
            <a:r>
              <a:rPr lang="en-US" sz="2400" b="0" dirty="0" smtClean="0">
                <a:solidFill>
                  <a:schemeClr val="tx1"/>
                </a:solidFill>
                <a:latin typeface="Times New Roman" pitchFamily="18" charset="0"/>
                <a:cs typeface="Times New Roman" pitchFamily="18" charset="0"/>
              </a:rPr>
              <a:t>,…</a:t>
            </a:r>
            <a:r>
              <a:rPr lang="en-US" sz="2400" b="0" dirty="0" smtClean="0">
                <a:solidFill>
                  <a:srgbClr val="FFFF00"/>
                </a:solidFill>
                <a:latin typeface="Times New Roman" pitchFamily="18" charset="0"/>
                <a:cs typeface="Times New Roman" pitchFamily="18" charset="0"/>
              </a:rPr>
              <a:t/>
            </a:r>
            <a:br>
              <a:rPr lang="en-US" sz="2400" b="0" dirty="0" smtClean="0">
                <a:solidFill>
                  <a:srgbClr val="FFFF00"/>
                </a:solidFill>
                <a:latin typeface="Times New Roman" pitchFamily="18" charset="0"/>
                <a:cs typeface="Times New Roman" pitchFamily="18" charset="0"/>
              </a:rPr>
            </a:br>
            <a:endParaRPr lang="en-US" sz="2400" b="0" dirty="0">
              <a:solidFill>
                <a:srgbClr val="FFFF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 y="59724"/>
            <a:ext cx="118110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808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16" y="1447801"/>
            <a:ext cx="792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3719" y="260861"/>
            <a:ext cx="8443784" cy="830997"/>
          </a:xfrm>
          <a:prstGeom prst="rect">
            <a:avLst/>
          </a:prstGeom>
          <a:solidFill>
            <a:schemeClr val="bg1"/>
          </a:solidFill>
        </p:spPr>
        <p:txBody>
          <a:bodyPr wrap="square" rtlCol="0">
            <a:spAutoFit/>
          </a:bodyPr>
          <a:lstStyle/>
          <a:p>
            <a:r>
              <a:rPr lang="en-US" sz="2400" dirty="0" err="1" smtClean="0">
                <a:solidFill>
                  <a:srgbClr val="FF0000"/>
                </a:solidFill>
                <a:latin typeface="Times New Roman" pitchFamily="18" charset="0"/>
                <a:cs typeface="Times New Roman" pitchFamily="18" charset="0"/>
              </a:rPr>
              <a:t>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hãy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xem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bản</a:t>
            </a:r>
            <a:r>
              <a:rPr lang="en-US" sz="2400" dirty="0" smtClean="0">
                <a:solidFill>
                  <a:srgbClr val="FF0000"/>
                </a:solidFill>
                <a:latin typeface="Times New Roman" pitchFamily="18" charset="0"/>
                <a:cs typeface="Times New Roman" pitchFamily="18" charset="0"/>
              </a:rPr>
              <a:t> tin </a:t>
            </a:r>
            <a:r>
              <a:rPr lang="en-US" sz="2400" dirty="0" err="1" smtClean="0">
                <a:solidFill>
                  <a:srgbClr val="FF0000"/>
                </a:solidFill>
                <a:latin typeface="Times New Roman" pitchFamily="18" charset="0"/>
                <a:cs typeface="Times New Roman" pitchFamily="18" charset="0"/>
              </a:rPr>
              <a:t>Dự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báo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tiết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truyền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VOV </a:t>
            </a:r>
            <a:r>
              <a:rPr lang="en-US" sz="2400" dirty="0" err="1" smtClean="0">
                <a:solidFill>
                  <a:srgbClr val="FF0000"/>
                </a:solidFill>
                <a:latin typeface="Times New Roman" pitchFamily="18" charset="0"/>
                <a:cs typeface="Times New Roman" pitchFamily="18" charset="0"/>
              </a:rPr>
              <a:t>dưới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định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đâu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dữ</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liệu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thông</a:t>
            </a:r>
            <a:r>
              <a:rPr lang="en-US" sz="2400" dirty="0" smtClean="0">
                <a:solidFill>
                  <a:srgbClr val="FF0000"/>
                </a:solidFill>
                <a:latin typeface="Times New Roman" pitchFamily="18" charset="0"/>
                <a:cs typeface="Times New Roman" pitchFamily="18" charset="0"/>
              </a:rPr>
              <a:t> tin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vật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mang</a:t>
            </a:r>
            <a:r>
              <a:rPr lang="en-US" sz="2400" dirty="0" smtClean="0">
                <a:solidFill>
                  <a:srgbClr val="FF0000"/>
                </a:solidFill>
                <a:latin typeface="Times New Roman" pitchFamily="18" charset="0"/>
                <a:cs typeface="Times New Roman" pitchFamily="18" charset="0"/>
              </a:rPr>
              <a:t> tin ?</a:t>
            </a:r>
            <a:endParaRPr lang="en-US" sz="2400"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0" y="255853"/>
            <a:ext cx="586736" cy="84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5225534"/>
            <a:ext cx="83058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Tx/>
              <a:buChar char="-"/>
            </a:pPr>
            <a:r>
              <a:rPr lang="en-US" sz="2000" dirty="0" err="1" smtClean="0"/>
              <a:t>Dữ</a:t>
            </a:r>
            <a:r>
              <a:rPr lang="en-US" sz="2000" dirty="0" smtClean="0"/>
              <a:t> </a:t>
            </a:r>
            <a:r>
              <a:rPr lang="en-US" sz="2000" dirty="0" err="1" smtClean="0"/>
              <a:t>liệu</a:t>
            </a:r>
            <a:r>
              <a:rPr lang="en-US" sz="2000" dirty="0" smtClean="0"/>
              <a:t>: </a:t>
            </a:r>
            <a:r>
              <a:rPr lang="en-US" sz="2000" dirty="0" err="1" smtClean="0"/>
              <a:t>Hà</a:t>
            </a:r>
            <a:r>
              <a:rPr lang="en-US" sz="2000" dirty="0" smtClean="0"/>
              <a:t> </a:t>
            </a:r>
            <a:r>
              <a:rPr lang="en-US" sz="2000" dirty="0" err="1" smtClean="0"/>
              <a:t>Nội</a:t>
            </a:r>
            <a:r>
              <a:rPr lang="en-US" sz="2000" dirty="0" smtClean="0"/>
              <a:t> 26°C-20°C, TP </a:t>
            </a:r>
            <a:r>
              <a:rPr lang="en-US" sz="2000" dirty="0" err="1" smtClean="0"/>
              <a:t>Điện</a:t>
            </a:r>
            <a:r>
              <a:rPr lang="en-US" sz="2000" dirty="0" smtClean="0"/>
              <a:t> </a:t>
            </a:r>
            <a:r>
              <a:rPr lang="en-US" sz="2000" dirty="0" err="1" smtClean="0"/>
              <a:t>Biên</a:t>
            </a:r>
            <a:r>
              <a:rPr lang="en-US" sz="2000" dirty="0" smtClean="0"/>
              <a:t> </a:t>
            </a:r>
            <a:r>
              <a:rPr lang="en-US" sz="2000" dirty="0" err="1" smtClean="0"/>
              <a:t>Phủ</a:t>
            </a:r>
            <a:r>
              <a:rPr lang="en-US" sz="2000" dirty="0" smtClean="0"/>
              <a:t> 28°C-19°C, TP </a:t>
            </a:r>
            <a:r>
              <a:rPr lang="en-US" sz="2000" dirty="0" err="1" smtClean="0"/>
              <a:t>Vinh</a:t>
            </a:r>
            <a:r>
              <a:rPr lang="en-US" sz="2000" dirty="0" smtClean="0"/>
              <a:t> 28°C-21°C</a:t>
            </a:r>
          </a:p>
          <a:p>
            <a:pPr marL="285750" indent="-285750">
              <a:buFontTx/>
              <a:buChar char="-"/>
            </a:pPr>
            <a:r>
              <a:rPr lang="en-US" sz="2000" dirty="0" err="1" smtClean="0"/>
              <a:t>Thông</a:t>
            </a:r>
            <a:r>
              <a:rPr lang="en-US" sz="2000" dirty="0" smtClean="0"/>
              <a:t> tin: </a:t>
            </a:r>
            <a:r>
              <a:rPr lang="en-US" sz="2000" dirty="0" err="1" smtClean="0"/>
              <a:t>Hà</a:t>
            </a:r>
            <a:r>
              <a:rPr lang="en-US" sz="2000" dirty="0" smtClean="0"/>
              <a:t> </a:t>
            </a:r>
            <a:r>
              <a:rPr lang="en-US" sz="2000" dirty="0" err="1" smtClean="0"/>
              <a:t>Nội</a:t>
            </a:r>
            <a:r>
              <a:rPr lang="en-US" sz="2000" dirty="0" smtClean="0"/>
              <a:t> </a:t>
            </a:r>
            <a:r>
              <a:rPr lang="en-US" sz="2000" dirty="0" err="1" smtClean="0"/>
              <a:t>mưa</a:t>
            </a:r>
            <a:r>
              <a:rPr lang="en-US" sz="2000" dirty="0"/>
              <a:t>;</a:t>
            </a:r>
            <a:r>
              <a:rPr lang="en-US" sz="2000" dirty="0" smtClean="0"/>
              <a:t> TP </a:t>
            </a:r>
            <a:r>
              <a:rPr lang="en-US" sz="2000" dirty="0" err="1" smtClean="0"/>
              <a:t>Điện</a:t>
            </a:r>
            <a:r>
              <a:rPr lang="en-US" sz="2000" dirty="0" smtClean="0"/>
              <a:t> </a:t>
            </a:r>
            <a:r>
              <a:rPr lang="en-US" sz="2000" dirty="0" err="1" smtClean="0"/>
              <a:t>Biên</a:t>
            </a:r>
            <a:r>
              <a:rPr lang="en-US" sz="2000" dirty="0" smtClean="0"/>
              <a:t> </a:t>
            </a:r>
            <a:r>
              <a:rPr lang="en-US" sz="2000" dirty="0" err="1" smtClean="0"/>
              <a:t>Phủ</a:t>
            </a:r>
            <a:r>
              <a:rPr lang="en-US" sz="2000" dirty="0" smtClean="0"/>
              <a:t> : </a:t>
            </a:r>
            <a:r>
              <a:rPr lang="en-US" sz="2000" dirty="0" err="1" smtClean="0"/>
              <a:t>trời</a:t>
            </a:r>
            <a:r>
              <a:rPr lang="en-US" sz="2000" dirty="0" smtClean="0"/>
              <a:t> </a:t>
            </a:r>
            <a:r>
              <a:rPr lang="en-US" sz="2000" dirty="0" err="1" smtClean="0"/>
              <a:t>mưa</a:t>
            </a:r>
            <a:r>
              <a:rPr lang="en-US" sz="2000" dirty="0" smtClean="0"/>
              <a:t> </a:t>
            </a:r>
            <a:r>
              <a:rPr lang="en-US" sz="2000" dirty="0" err="1" smtClean="0"/>
              <a:t>có</a:t>
            </a:r>
            <a:r>
              <a:rPr lang="en-US" sz="2000" dirty="0" smtClean="0"/>
              <a:t> </a:t>
            </a:r>
            <a:r>
              <a:rPr lang="en-US" sz="2000" dirty="0" err="1" smtClean="0"/>
              <a:t>lúc</a:t>
            </a:r>
            <a:r>
              <a:rPr lang="en-US" sz="2000" dirty="0" smtClean="0"/>
              <a:t> </a:t>
            </a:r>
            <a:r>
              <a:rPr lang="en-US" sz="2000" dirty="0" err="1" smtClean="0"/>
              <a:t>nắng</a:t>
            </a:r>
            <a:r>
              <a:rPr lang="en-US" sz="2000" dirty="0" smtClean="0"/>
              <a:t>; TP </a:t>
            </a:r>
            <a:r>
              <a:rPr lang="en-US" sz="2000" dirty="0" err="1" smtClean="0"/>
              <a:t>Vinh</a:t>
            </a:r>
            <a:r>
              <a:rPr lang="en-US" sz="2000" dirty="0" smtClean="0"/>
              <a:t>: </a:t>
            </a:r>
            <a:r>
              <a:rPr lang="en-US" sz="2000" dirty="0" err="1" smtClean="0"/>
              <a:t>trời</a:t>
            </a:r>
            <a:r>
              <a:rPr lang="en-US" sz="2000" dirty="0" smtClean="0"/>
              <a:t> </a:t>
            </a:r>
            <a:r>
              <a:rPr lang="en-US" sz="2000" dirty="0" err="1" smtClean="0"/>
              <a:t>mưa</a:t>
            </a:r>
            <a:endParaRPr lang="en-US" sz="2000" dirty="0" smtClean="0"/>
          </a:p>
          <a:p>
            <a:pPr marL="285750" indent="-285750">
              <a:buFontTx/>
              <a:buChar char="-"/>
            </a:pPr>
            <a:r>
              <a:rPr lang="en-US" sz="2000" dirty="0" err="1" smtClean="0"/>
              <a:t>Vật</a:t>
            </a:r>
            <a:r>
              <a:rPr lang="en-US" sz="2000" dirty="0" smtClean="0"/>
              <a:t> </a:t>
            </a:r>
            <a:r>
              <a:rPr lang="en-US" sz="2000" dirty="0" err="1" smtClean="0"/>
              <a:t>mang</a:t>
            </a:r>
            <a:r>
              <a:rPr lang="en-US" sz="2000" dirty="0" smtClean="0"/>
              <a:t> tin: </a:t>
            </a:r>
            <a:r>
              <a:rPr lang="en-US" sz="2000" dirty="0" err="1" smtClean="0"/>
              <a:t>truyền</a:t>
            </a:r>
            <a:r>
              <a:rPr lang="en-US" sz="2000" dirty="0" smtClean="0"/>
              <a:t> </a:t>
            </a:r>
            <a:r>
              <a:rPr lang="en-US" sz="2000" dirty="0" err="1" smtClean="0"/>
              <a:t>hình</a:t>
            </a:r>
            <a:r>
              <a:rPr lang="en-US" sz="2000" dirty="0" smtClean="0"/>
              <a:t> </a:t>
            </a:r>
            <a:r>
              <a:rPr lang="en-US" sz="2000" dirty="0" err="1" smtClean="0"/>
              <a:t>Vov</a:t>
            </a:r>
            <a:r>
              <a:rPr lang="en-US" sz="2000" dirty="0" smtClean="0"/>
              <a:t>.</a:t>
            </a:r>
            <a:endParaRPr lang="en-US" sz="2000" dirty="0"/>
          </a:p>
        </p:txBody>
      </p:sp>
    </p:spTree>
    <p:extLst>
      <p:ext uri="{BB962C8B-B14F-4D97-AF65-F5344CB8AC3E}">
        <p14:creationId xmlns:p14="http://schemas.microsoft.com/office/powerpoint/2010/main" val="107808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0" y="1164624"/>
            <a:ext cx="2590800" cy="838200"/>
          </a:xfrm>
          <a:prstGeom prst="roundRect">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u="sng" dirty="0" err="1" smtClean="0">
                <a:solidFill>
                  <a:schemeClr val="bg1"/>
                </a:solidFill>
                <a:latin typeface="Times New Roman" pitchFamily="18" charset="0"/>
                <a:cs typeface="Times New Roman" pitchFamily="18" charset="0"/>
              </a:rPr>
              <a:t>Lưu</a:t>
            </a:r>
            <a:r>
              <a:rPr lang="en-US" sz="3200" b="1" u="sng" dirty="0" smtClean="0">
                <a:solidFill>
                  <a:schemeClr val="bg1"/>
                </a:solidFill>
                <a:latin typeface="Times New Roman" pitchFamily="18" charset="0"/>
                <a:cs typeface="Times New Roman" pitchFamily="18" charset="0"/>
              </a:rPr>
              <a:t> ý</a:t>
            </a:r>
            <a:endParaRPr lang="en-US" sz="3200" b="1" u="sng" dirty="0">
              <a:solidFill>
                <a:schemeClr val="bg1"/>
              </a:solidFill>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endParaRPr lang="en-US" dirty="0"/>
          </a:p>
        </p:txBody>
      </p:sp>
      <p:sp>
        <p:nvSpPr>
          <p:cNvPr id="5" name="Title 4"/>
          <p:cNvSpPr>
            <a:spLocks noGrp="1"/>
          </p:cNvSpPr>
          <p:nvPr>
            <p:ph type="title"/>
          </p:nvPr>
        </p:nvSpPr>
        <p:spPr>
          <a:xfrm>
            <a:off x="1066800" y="2002824"/>
            <a:ext cx="7886700" cy="3356919"/>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400" b="0" dirty="0" smtClean="0">
                <a:solidFill>
                  <a:schemeClr val="bg1"/>
                </a:solidFill>
                <a:latin typeface="Times New Roman" pitchFamily="18" charset="0"/>
                <a:cs typeface="Times New Roman" pitchFamily="18" charset="0"/>
              </a:rPr>
              <a:t/>
            </a:r>
            <a:br>
              <a:rPr lang="en-US" sz="2400" b="0" dirty="0" smtClean="0">
                <a:solidFill>
                  <a:schemeClr val="bg1"/>
                </a:solidFill>
                <a:latin typeface="Times New Roman" pitchFamily="18" charset="0"/>
                <a:cs typeface="Times New Roman" pitchFamily="18" charset="0"/>
              </a:rPr>
            </a:br>
            <a:r>
              <a:rPr lang="en-US" sz="2400" b="0" dirty="0">
                <a:solidFill>
                  <a:schemeClr val="bg1"/>
                </a:solidFill>
                <a:latin typeface="Times New Roman" pitchFamily="18" charset="0"/>
                <a:cs typeface="Times New Roman" pitchFamily="18" charset="0"/>
              </a:rPr>
              <a:t/>
            </a:r>
            <a:br>
              <a:rPr lang="en-US" sz="2400" b="0" dirty="0">
                <a:solidFill>
                  <a:schemeClr val="bg1"/>
                </a:solidFill>
                <a:latin typeface="Times New Roman" pitchFamily="18" charset="0"/>
                <a:cs typeface="Times New Roman" pitchFamily="18" charset="0"/>
              </a:rPr>
            </a:br>
            <a:r>
              <a:rPr lang="en-US" sz="2400" b="0" dirty="0" smtClean="0">
                <a:solidFill>
                  <a:schemeClr val="bg1"/>
                </a:solidFill>
                <a:latin typeface="Times New Roman" pitchFamily="18" charset="0"/>
                <a:cs typeface="Times New Roman" pitchFamily="18" charset="0"/>
              </a:rPr>
              <a:t/>
            </a:r>
            <a:br>
              <a:rPr lang="en-US" sz="2400" b="0" dirty="0" smtClean="0">
                <a:solidFill>
                  <a:schemeClr val="bg1"/>
                </a:solidFill>
                <a:latin typeface="Times New Roman" pitchFamily="18" charset="0"/>
                <a:cs typeface="Times New Roman" pitchFamily="18" charset="0"/>
              </a:rPr>
            </a:br>
            <a:r>
              <a:rPr lang="en-US" sz="2400" b="0" dirty="0">
                <a:solidFill>
                  <a:schemeClr val="tx1"/>
                </a:solidFill>
                <a:latin typeface="Times New Roman" pitchFamily="18" charset="0"/>
                <a:cs typeface="Times New Roman" pitchFamily="18" charset="0"/>
              </a:rPr>
              <a:t/>
            </a:r>
            <a:br>
              <a:rPr lang="en-US" sz="2400" b="0" dirty="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được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chứa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trong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được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lưu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trên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thiết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bị</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lưu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vật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mang</a:t>
            </a:r>
            <a:r>
              <a:rPr lang="en-US" sz="2400" b="0" dirty="0" smtClean="0">
                <a:solidFill>
                  <a:schemeClr val="tx1"/>
                </a:solidFill>
                <a:latin typeface="Times New Roman" pitchFamily="18" charset="0"/>
                <a:cs typeface="Times New Roman" pitchFamily="18" charset="0"/>
              </a:rPr>
              <a:t> tin). </a:t>
            </a:r>
            <a:r>
              <a:rPr lang="en-US" sz="2400" b="0" dirty="0" err="1" smtClean="0">
                <a:solidFill>
                  <a:schemeClr val="tx1"/>
                </a:solidFill>
                <a:latin typeface="Times New Roman" pitchFamily="18" charset="0"/>
                <a:cs typeface="Times New Roman" pitchFamily="18" charset="0"/>
              </a:rPr>
              <a:t>Thiết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bị</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này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có</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thể</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giấy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băng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đĩa</a:t>
            </a:r>
            <a:r>
              <a:rPr lang="en-US" sz="2400" b="0" dirty="0" smtClean="0">
                <a:solidFill>
                  <a:schemeClr val="tx1"/>
                </a:solidFill>
                <a:latin typeface="Times New Roman" pitchFamily="18" charset="0"/>
                <a:cs typeface="Times New Roman" pitchFamily="18" charset="0"/>
              </a:rPr>
              <a:t>, USB, CD,…</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có</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thể</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biểu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diễn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dưới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nhiều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khác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nhau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âm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thanh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văn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bản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hình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ảnh</a:t>
            </a:r>
            <a:r>
              <a:rPr lang="en-US" sz="2400" b="0" dirty="0" smtClean="0">
                <a:solidFill>
                  <a:schemeClr val="tx1"/>
                </a:solidFill>
                <a:latin typeface="Times New Roman" pitchFamily="18" charset="0"/>
                <a:cs typeface="Times New Roman" pitchFamily="18" charset="0"/>
              </a:rPr>
              <a:t>,…)</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r>
            <a:br>
              <a:rPr lang="en-US" sz="2400" b="0" dirty="0" smtClean="0">
                <a:solidFill>
                  <a:schemeClr val="tx1"/>
                </a:solidFill>
                <a:latin typeface="Times New Roman" pitchFamily="18" charset="0"/>
                <a:cs typeface="Times New Roman" pitchFamily="18" charset="0"/>
              </a:rPr>
            </a:b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tin = </a:t>
            </a:r>
            <a:r>
              <a:rPr lang="en-US" sz="2400" b="0" dirty="0" err="1" smtClean="0">
                <a:solidFill>
                  <a:schemeClr val="tx1"/>
                </a:solidFill>
                <a:latin typeface="Times New Roman" pitchFamily="18" charset="0"/>
                <a:cs typeface="Times New Roman" pitchFamily="18" charset="0"/>
              </a:rPr>
              <a:t>Dữ</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liệu+Xử</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lí</a:t>
            </a:r>
            <a:r>
              <a:rPr lang="en-US" sz="2400" b="0" dirty="0" smtClean="0">
                <a:solidFill>
                  <a:schemeClr val="tx1"/>
                </a:solidFill>
                <a:latin typeface="Times New Roman" pitchFamily="18" charset="0"/>
                <a:cs typeface="Times New Roman" pitchFamily="18" charset="0"/>
              </a:rPr>
              <a:t>.</a:t>
            </a:r>
            <a:br>
              <a:rPr lang="en-US" sz="2400" b="0" dirty="0" smtClean="0">
                <a:solidFill>
                  <a:schemeClr val="tx1"/>
                </a:solidFill>
                <a:latin typeface="Times New Roman" pitchFamily="18" charset="0"/>
                <a:cs typeface="Times New Roman" pitchFamily="18" charset="0"/>
              </a:rPr>
            </a:br>
            <a:endParaRPr lang="en-US" sz="2400" b="0" dirty="0">
              <a:solidFill>
                <a:schemeClr val="tx1"/>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 y="59724"/>
            <a:ext cx="118110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6761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và ứng dụng&amp;quot;&quot;/&gt;&lt;property id=&quot;20307&quot; value=&quot;256&quot;/&gt;&lt;/object&gt;&lt;object type=&quot;3&quot; unique_id=&quot;10065&quot;&gt;&lt;property id=&quot;20148&quot; value=&quot;5&quot;/&gt;&lt;property id=&quot;20300&quot; value=&quot;Slide 2 - &amp;quot;Khởi động&amp;quot;&quot;/&gt;&lt;property id=&quot;20307&quot; value=&quot;257&quot;/&gt;&lt;/object&gt;&lt;object type=&quot;3&quot; unique_id=&quot;10066&quot;&gt;&lt;property id=&quot;20148&quot; value=&quot;5&quot;/&gt;&lt;property id=&quot;20300&quot; value=&quot;Slide 3 - &amp;quot;CÁc loại máy tính thông dụng&amp;quot;&quot;/&gt;&lt;property id=&quot;20307&quot; value=&quot;258&quot;/&gt;&lt;/object&gt;&lt;object type=&quot;3&quot; unique_id=&quot;10067&quot;&gt;&lt;property id=&quot;20148&quot; value=&quot;5&quot;/&gt;&lt;property id=&quot;20300&quot; value=&quot;Slide 4&quot;/&gt;&lt;property id=&quot;20307&quot; value=&quot;263&quot;/&gt;&lt;/object&gt;&lt;object type=&quot;3&quot; unique_id=&quot;10068&quot;&gt;&lt;property id=&quot;20148&quot; value=&quot;5&quot;/&gt;&lt;property id=&quot;20300&quot; value=&quot;Slide 5 - &amp;quot;Hai thành phần của một máy tính&amp;quot;&quot;/&gt;&lt;property id=&quot;20307&quot; value=&quot;260&quot;/&gt;&lt;/object&gt;&lt;object type=&quot;3&quot; unique_id=&quot;10069&quot;&gt;&lt;property id=&quot;20148&quot; value=&quot;5&quot;/&gt;&lt;property id=&quot;20300&quot; value=&quot;Slide 6&quot;/&gt;&lt;property id=&quot;20307&quot; value=&quot;264&quot;/&gt;&lt;/object&gt;&lt;object type=&quot;3&quot; unique_id=&quot;10070&quot;&gt;&lt;property id=&quot;20148&quot; value=&quot;5&quot;/&gt;&lt;property id=&quot;20300&quot; value=&quot;Slide 7 - &amp;quot;Máy tính được dùng để làm gì?&amp;quot;&quot;/&gt;&lt;property id=&quot;20307&quot; value=&quot;261&quot;/&gt;&lt;/object&gt;&lt;object type=&quot;3&quot; unique_id=&quot;10071&quot;&gt;&lt;property id=&quot;20148&quot; value=&quot;5&quot;/&gt;&lt;property id=&quot;20300&quot; value=&quot;Slide 8&quot;/&gt;&lt;property id=&quot;20307&quot; value=&quot;262&quot;/&gt;&lt;/object&gt;&lt;object type=&quot;3&quot; unique_id=&quot;10072&quot;&gt;&lt;property id=&quot;20148&quot; value=&quot;5&quot;/&gt;&lt;property id=&quot;20300&quot; value=&quot;Slide 9 - &amp;quot;Thông tin quanh em&amp;quot;&quot;/&gt;&lt;property id=&quot;20307&quot; value=&quot;259&quot;/&gt;&lt;/object&gt;&lt;object type=&quot;3&quot; unique_id=&quot;10073&quot;&gt;&lt;property id=&quot;20148&quot; value=&quot;5&quot;/&gt;&lt;property id=&quot;20300&quot; value=&quot;Slide 10&quot;/&gt;&lt;property id=&quot;20307&quot; value=&quot;265&quot;/&gt;&lt;/object&gt;&lt;object type=&quot;3&quot; unique_id=&quot;10074&quot;&gt;&lt;property id=&quot;20148&quot; value=&quot;5&quot;/&gt;&lt;property id=&quot;20300&quot; value=&quot;Slide 11 - &amp;quot;Máy tính hỗ trợ con người như thế nào?&amp;quot;&quot;/&gt;&lt;property id=&quot;20307&quot; value=&quot;266&quot;/&gt;&lt;/object&gt;&lt;object type=&quot;3&quot; unique_id=&quot;10075&quot;&gt;&lt;property id=&quot;20148&quot; value=&quot;5&quot;/&gt;&lt;property id=&quot;20300&quot; value=&quot;Slide 12&quot;/&gt;&lt;property id=&quot;20307&quot; value=&quot;267&quot;/&gt;&lt;/object&gt;&lt;object type=&quot;3&quot; unique_id=&quot;10076&quot;&gt;&lt;property id=&quot;20148&quot; value=&quot;5&quot;/&gt;&lt;property id=&quot;20300&quot; value=&quot;Slide 13 - &amp;quot;Thông tin quanh em&amp;quot;&quot;/&gt;&lt;property id=&quot;20307&quot; value=&quot;268&quot;/&gt;&lt;/object&gt;&lt;object type=&quot;3&quot; unique_id=&quot;10077&quot;&gt;&lt;property id=&quot;20148&quot; value=&quot;5&quot;/&gt;&lt;property id=&quot;20300&quot; value=&quot;Slide 14&quot;/&gt;&lt;property id=&quot;20307&quot; value=&quot;269&quot;/&gt;&lt;/object&gt;&lt;object type=&quot;3&quot; unique_id=&quot;10078&quot;&gt;&lt;property id=&quot;20148&quot; value=&quot;5&quot;/&gt;&lt;property id=&quot;20300&quot; value=&quot;Slide 15 - &amp;quot;Ghi nhớ&amp;quot;&quot;/&gt;&lt;property id=&quot;20307&quot; value=&quot;27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heme/theme1.xml><?xml version="1.0" encoding="utf-8"?>
<a:theme xmlns:a="http://schemas.openxmlformats.org/drawingml/2006/main" name="Ma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TotalTime>
  <Words>559</Words>
  <Application>Microsoft Office PowerPoint</Application>
  <PresentationFormat>On-screen Show (4:3)</PresentationFormat>
  <Paragraphs>74</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Mau</vt:lpstr>
      <vt:lpstr>PowerPoint Presentation</vt:lpstr>
      <vt:lpstr>CHỦ ĐỀ 1:  MÁY TÍNH VÀ CỘNG ĐỒNG</vt:lpstr>
      <vt:lpstr>Khởi động</vt:lpstr>
      <vt:lpstr>PowerPoint Presentation</vt:lpstr>
      <vt:lpstr>1. THÔNG TIN VÀ DỮ LIỆU:</vt:lpstr>
      <vt:lpstr>PowerPoint Presentation</vt:lpstr>
      <vt:lpstr>●Thông tin là những gì đem lại sự hiểu biết cho con người về thế giới xung quanh và về chính bản thân mình.  ●Thông tin được ghi lên vật mang tin trở thành dữ liệu. Dữ liệu được thể hiện dưới dạng những con số, văn bản, hình ảnh và âm thanh.  ● Vật mang tin là phương tiện được dùng để lưu trữ và truyền tải thông tin, ví dụ như giấy viết, đĩa CD, thẻ nhớ,… </vt:lpstr>
      <vt:lpstr>PowerPoint Presentation</vt:lpstr>
      <vt:lpstr>    ●Thông tin là cái được chứa trong dữ liệu. Dữ liệu là cái được lưu trên các thiết bị lưu trữ (vật mang tin). Thiết bị này có thể là giấy, băng đĩa, USB, CD,…  ●Dữ liệu có thể biểu diễn dưới nhiều dạng khác nhau (âm thanh, văn bản, hình ảnh,…)  ● Thông tin = Dữ liệu+Xử lí. </vt:lpstr>
      <vt:lpstr>PowerPoint Presentation</vt:lpstr>
      <vt:lpstr>1. Bài học chiến dịch Điện Biên Phủ cho em biết những thông tin gì? </vt:lpstr>
      <vt:lpstr>PowerPoint Presentation</vt:lpstr>
      <vt:lpstr>PowerPoint Presentation</vt:lpstr>
      <vt:lpstr>PowerPoint Presentation</vt:lpstr>
      <vt:lpstr>PowerPoint Presentation</vt:lpstr>
      <vt:lpstr>PowerPoint Presentation</vt:lpstr>
    </vt:vector>
  </TitlesOfParts>
  <Company>THSP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c:creator>
  <cp:lastModifiedBy>Admin</cp:lastModifiedBy>
  <cp:revision>73</cp:revision>
  <dcterms:created xsi:type="dcterms:W3CDTF">2017-07-08T04:10:20Z</dcterms:created>
  <dcterms:modified xsi:type="dcterms:W3CDTF">2021-07-30T16:27:11Z</dcterms:modified>
</cp:coreProperties>
</file>