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62" r:id="rId3"/>
    <p:sldId id="258" r:id="rId4"/>
    <p:sldId id="259" r:id="rId5"/>
    <p:sldId id="260" r:id="rId6"/>
    <p:sldId id="263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85BA9-158A-4402-B882-7F54A12F6DE6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BAB1-522D-4B8A-8345-371159D7C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2D9447-5663-405A-944A-E1221776A19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47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85723D-B35B-4DDE-B1C9-CDBB3F5E5FF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475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8DB034-1C1C-4F38-8638-5E8F3473FB36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70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0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344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D03C52F-64CA-414A-9C85-8880755DA42C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70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0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140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25DED7B-E871-423C-B0EA-C131E1F0E9F6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70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0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214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7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0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1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E5B3-C019-475F-B979-6282A70DD819}" type="datetimeFigureOut">
              <a:rPr lang="en-US" smtClean="0"/>
              <a:t>21/10/2018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7696-F853-4F52-817E-FCB5408AD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bai%206.pptx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hyperlink" Target="bai%203.pptx" TargetMode="External"/><Relationship Id="rId12" Type="http://schemas.openxmlformats.org/officeDocument/2006/relationships/hyperlink" Target="bai%209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bai%204.pptx" TargetMode="External"/><Relationship Id="rId11" Type="http://schemas.openxmlformats.org/officeDocument/2006/relationships/hyperlink" Target="bai%207.pptx" TargetMode="External"/><Relationship Id="rId5" Type="http://schemas.openxmlformats.org/officeDocument/2006/relationships/hyperlink" Target="bai%201.pptx" TargetMode="External"/><Relationship Id="rId15" Type="http://schemas.openxmlformats.org/officeDocument/2006/relationships/slide" Target="slide1.xml"/><Relationship Id="rId10" Type="http://schemas.openxmlformats.org/officeDocument/2006/relationships/hyperlink" Target="bai%208.pptx" TargetMode="External"/><Relationship Id="rId4" Type="http://schemas.openxmlformats.org/officeDocument/2006/relationships/hyperlink" Target="bai%202.pptx" TargetMode="External"/><Relationship Id="rId9" Type="http://schemas.openxmlformats.org/officeDocument/2006/relationships/hyperlink" Target="bai%205.pptx" TargetMode="External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TH%206.pptx" TargetMode="External"/><Relationship Id="rId13" Type="http://schemas.openxmlformats.org/officeDocument/2006/relationships/slide" Target="slide1.xml"/><Relationship Id="rId3" Type="http://schemas.openxmlformats.org/officeDocument/2006/relationships/image" Target="../media/image9.jpeg"/><Relationship Id="rId7" Type="http://schemas.openxmlformats.org/officeDocument/2006/relationships/hyperlink" Target="TH%203.pptx" TargetMode="External"/><Relationship Id="rId12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TH%204.pptx" TargetMode="External"/><Relationship Id="rId11" Type="http://schemas.openxmlformats.org/officeDocument/2006/relationships/image" Target="../media/image2.png"/><Relationship Id="rId5" Type="http://schemas.openxmlformats.org/officeDocument/2006/relationships/hyperlink" Target="TH%201.pptx" TargetMode="External"/><Relationship Id="rId10" Type="http://schemas.openxmlformats.org/officeDocument/2006/relationships/hyperlink" Target="TH%207.pptx" TargetMode="External"/><Relationship Id="rId4" Type="http://schemas.openxmlformats.org/officeDocument/2006/relationships/hyperlink" Target="TH%202.pptx" TargetMode="External"/><Relationship Id="rId9" Type="http://schemas.openxmlformats.org/officeDocument/2006/relationships/hyperlink" Target="TH%205.ppt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jpeg"/><Relationship Id="rId7" Type="http://schemas.openxmlformats.org/officeDocument/2006/relationships/hyperlink" Target="GeoGebra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Yenka.pptx" TargetMode="External"/><Relationship Id="rId5" Type="http://schemas.openxmlformats.org/officeDocument/2006/relationships/hyperlink" Target="SunTimes.pptx" TargetMode="External"/><Relationship Id="rId10" Type="http://schemas.openxmlformats.org/officeDocument/2006/relationships/slide" Target="slide1.xml"/><Relationship Id="rId4" Type="http://schemas.openxmlformats.org/officeDocument/2006/relationships/hyperlink" Target="Finger%20Break%20Out.pptx" TargetMode="Externa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66"/>
                </a:solidFill>
                <a:latin typeface="Tahoma" panose="020B0604030504040204" pitchFamily="34" charset="0"/>
              </a:rPr>
              <a:t>Xin     </a:t>
            </a:r>
            <a:r>
              <a:rPr lang="en-US" altLang="en-US" b="1" dirty="0" err="1">
                <a:solidFill>
                  <a:srgbClr val="FF0066"/>
                </a:solidFill>
                <a:latin typeface="Tahoma" panose="020B0604030504040204" pitchFamily="34" charset="0"/>
              </a:rPr>
              <a:t>chào</a:t>
            </a:r>
            <a:r>
              <a:rPr lang="en-US" altLang="en-US" b="1" dirty="0">
                <a:solidFill>
                  <a:srgbClr val="FF0066"/>
                </a:solidFill>
                <a:latin typeface="Tahoma" panose="020B0604030504040204" pitchFamily="34" charset="0"/>
              </a:rPr>
              <a:t>    </a:t>
            </a:r>
            <a:r>
              <a:rPr lang="en-US" altLang="en-US" b="1" dirty="0" err="1">
                <a:solidFill>
                  <a:srgbClr val="FF0066"/>
                </a:solidFill>
                <a:latin typeface="Tahoma" panose="020B0604030504040204" pitchFamily="34" charset="0"/>
              </a:rPr>
              <a:t>mừng</a:t>
            </a:r>
            <a:r>
              <a:rPr lang="en-US" altLang="en-US" b="1" dirty="0">
                <a:solidFill>
                  <a:srgbClr val="FF0066"/>
                </a:solidFill>
                <a:latin typeface="Tahoma" panose="020B0604030504040204" pitchFamily="34" charset="0"/>
              </a:rPr>
              <a:t>    </a:t>
            </a:r>
            <a:r>
              <a:rPr lang="en-US" altLang="en-US" b="1" dirty="0" err="1">
                <a:solidFill>
                  <a:srgbClr val="FF0066"/>
                </a:solidFill>
                <a:latin typeface="Tahoma" panose="020B0604030504040204" pitchFamily="34" charset="0"/>
              </a:rPr>
              <a:t>các</a:t>
            </a:r>
            <a:r>
              <a:rPr lang="en-US" altLang="en-US" b="1" dirty="0">
                <a:solidFill>
                  <a:srgbClr val="FF0066"/>
                </a:solidFill>
                <a:latin typeface="Tahoma" panose="020B0604030504040204" pitchFamily="34" charset="0"/>
              </a:rPr>
              <a:t>   </a:t>
            </a:r>
            <a:r>
              <a:rPr lang="en-US" altLang="en-US" b="1" dirty="0" err="1">
                <a:solidFill>
                  <a:srgbClr val="FF0066"/>
                </a:solidFill>
                <a:latin typeface="Tahoma" panose="020B0604030504040204" pitchFamily="34" charset="0"/>
              </a:rPr>
              <a:t>em</a:t>
            </a:r>
            <a:r>
              <a:rPr lang="en-US" altLang="en-US" b="1" dirty="0">
                <a:solidFill>
                  <a:srgbClr val="FF0066"/>
                </a:solidFill>
                <a:latin typeface="Tahoma" panose="020B0604030504040204" pitchFamily="34" charset="0"/>
              </a:rPr>
              <a:t>    </a:t>
            </a:r>
            <a:r>
              <a:rPr lang="en-US" altLang="en-US" b="1" dirty="0" err="1">
                <a:solidFill>
                  <a:srgbClr val="FF0066"/>
                </a:solidFill>
                <a:latin typeface="Tahoma" panose="020B060403050404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Tahoma" panose="020B0604030504040204" pitchFamily="34" charset="0"/>
              </a:rPr>
              <a:t>     </a:t>
            </a:r>
            <a:r>
              <a:rPr lang="en-US" altLang="en-US" b="1" dirty="0" err="1">
                <a:solidFill>
                  <a:srgbClr val="FF0066"/>
                </a:solidFill>
                <a:latin typeface="Tahoma" panose="020B0604030504040204" pitchFamily="34" charset="0"/>
              </a:rPr>
              <a:t>với</a:t>
            </a:r>
            <a:r>
              <a:rPr lang="en-US" altLang="en-US" b="1" dirty="0">
                <a:solidFill>
                  <a:srgbClr val="FF0066"/>
                </a:solidFill>
                <a:latin typeface="Tahoma" panose="020B0604030504040204" pitchFamily="34" charset="0"/>
              </a:rPr>
              <a:t>     </a:t>
            </a:r>
            <a:r>
              <a:rPr lang="en-US" altLang="en-US" b="1" dirty="0" err="1">
                <a:solidFill>
                  <a:srgbClr val="FF0066"/>
                </a:solidFill>
                <a:latin typeface="Tahoma" panose="020B0604030504040204" pitchFamily="34" charset="0"/>
              </a:rPr>
              <a:t>môn</a:t>
            </a:r>
            <a:r>
              <a:rPr lang="en-US" altLang="en-US" b="1" dirty="0">
                <a:solidFill>
                  <a:srgbClr val="FF0066"/>
                </a:solidFill>
                <a:latin typeface="Tahoma" panose="020B0604030504040204" pitchFamily="34" charset="0"/>
              </a:rPr>
              <a:t>     Tin    </a:t>
            </a:r>
            <a:r>
              <a:rPr lang="en-US" altLang="en-US" b="1" dirty="0" err="1" smtClean="0">
                <a:solidFill>
                  <a:srgbClr val="FF0066"/>
                </a:solidFill>
                <a:latin typeface="Tahoma" panose="020B0604030504040204" pitchFamily="34" charset="0"/>
              </a:rPr>
              <a:t>học</a:t>
            </a:r>
            <a:r>
              <a:rPr lang="en-US" altLang="en-US" b="1" dirty="0" smtClean="0">
                <a:solidFill>
                  <a:srgbClr val="FF0066"/>
                </a:solidFill>
                <a:latin typeface="Tahoma" panose="020B0604030504040204" pitchFamily="34" charset="0"/>
              </a:rPr>
              <a:t>   8</a:t>
            </a:r>
            <a:r>
              <a:rPr lang="en-US" altLang="en-US" b="1" dirty="0" smtClean="0">
                <a:solidFill>
                  <a:srgbClr val="FF0066"/>
                </a:solidFill>
                <a:latin typeface=".VnArial" panose="020B7200000000000000" pitchFamily="34" charset="0"/>
              </a:rPr>
              <a:t> </a:t>
            </a:r>
            <a:endParaRPr lang="en-US" altLang="en-US" b="1" dirty="0">
              <a:solidFill>
                <a:srgbClr val="FF0066"/>
              </a:solidFill>
              <a:latin typeface=".VnArial" panose="020B7200000000000000" pitchFamily="34" charset="0"/>
            </a:endParaRPr>
          </a:p>
        </p:txBody>
      </p:sp>
      <p:pic>
        <p:nvPicPr>
          <p:cNvPr id="4099" name="Picture 67" descr="t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1" descr="Untitled-4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4" y="1784350"/>
            <a:ext cx="4181475" cy="38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875" y="1195388"/>
            <a:ext cx="155826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00"/>
              </a:gs>
              <a:gs pos="50000">
                <a:schemeClr val="bg1"/>
              </a:gs>
              <a:gs pos="100000">
                <a:srgbClr val="CCCC00"/>
              </a:gs>
            </a:gsLst>
            <a:lin ang="54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>
                <a:solidFill>
                  <a:srgbClr val="FF0066"/>
                </a:solidFill>
                <a:latin typeface="Tahoma" panose="020B0604030504040204" pitchFamily="34" charset="0"/>
              </a:rPr>
              <a:t>Lời giới thiệu</a:t>
            </a:r>
          </a:p>
        </p:txBody>
      </p:sp>
      <p:sp>
        <p:nvSpPr>
          <p:cNvPr id="2116" name="AutoShape 6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90675" y="1195388"/>
            <a:ext cx="1852613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54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 dirty="0" err="1">
                <a:solidFill>
                  <a:srgbClr val="FF0066"/>
                </a:solidFill>
                <a:latin typeface="Tahoma" panose="020B0604030504040204" pitchFamily="34" charset="0"/>
              </a:rPr>
              <a:t>Bài</a:t>
            </a:r>
            <a:r>
              <a:rPr lang="en-US" altLang="en-US" sz="1600" b="1" i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b="1" i="1" dirty="0" err="1">
                <a:solidFill>
                  <a:srgbClr val="FF0066"/>
                </a:solidFill>
                <a:latin typeface="Tahoma" panose="020B0604030504040204" pitchFamily="34" charset="0"/>
              </a:rPr>
              <a:t>lí</a:t>
            </a:r>
            <a:r>
              <a:rPr lang="en-US" altLang="en-US" sz="1600" b="1" i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b="1" i="1" dirty="0" err="1">
                <a:solidFill>
                  <a:srgbClr val="FF0066"/>
                </a:solidFill>
                <a:latin typeface="Tahoma" panose="020B0604030504040204" pitchFamily="34" charset="0"/>
              </a:rPr>
              <a:t>thuyết</a:t>
            </a:r>
            <a:endParaRPr lang="en-US" altLang="en-US" sz="1600" b="1" i="1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2117" name="AutoShape 6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67101" y="1206500"/>
            <a:ext cx="187390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>
                <a:solidFill>
                  <a:srgbClr val="FF0066"/>
                </a:solidFill>
                <a:latin typeface="Tahoma" panose="020B0604030504040204" pitchFamily="34" charset="0"/>
              </a:rPr>
              <a:t>Bài thực hành</a:t>
            </a:r>
          </a:p>
        </p:txBody>
      </p:sp>
      <p:sp>
        <p:nvSpPr>
          <p:cNvPr id="2118" name="AutoShape 7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400924" y="1206500"/>
            <a:ext cx="1743075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54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 dirty="0" err="1">
                <a:solidFill>
                  <a:srgbClr val="FF0066"/>
                </a:solidFill>
                <a:latin typeface="Tahoma" panose="020B0604030504040204" pitchFamily="34" charset="0"/>
              </a:rPr>
              <a:t>Tác</a:t>
            </a:r>
            <a:r>
              <a:rPr lang="en-US" altLang="en-US" sz="1600" b="1" i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b="1" i="1" dirty="0" err="1">
                <a:solidFill>
                  <a:srgbClr val="FF0066"/>
                </a:solidFill>
                <a:latin typeface="Tahoma" panose="020B0604030504040204" pitchFamily="34" charset="0"/>
              </a:rPr>
              <a:t>giả</a:t>
            </a:r>
            <a:endParaRPr lang="en-US" altLang="en-US" sz="1600" b="1" i="1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pic>
        <p:nvPicPr>
          <p:cNvPr id="4105" name="Picture 92" descr="quizthm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52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1590675" y="1778000"/>
            <a:ext cx="34956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DA1AC"/>
                    </a:gs>
                    <a:gs pos="50000">
                      <a:schemeClr val="bg1"/>
                    </a:gs>
                    <a:gs pos="100000">
                      <a:srgbClr val="FDA1A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dirty="0">
                <a:solidFill>
                  <a:srgbClr val="990033"/>
                </a:solidFill>
              </a:rPr>
              <a:t>“</a:t>
            </a:r>
            <a:r>
              <a:rPr lang="en-US" altLang="en-US" i="1" dirty="0" err="1">
                <a:solidFill>
                  <a:srgbClr val="990033"/>
                </a:solidFill>
              </a:rPr>
              <a:t>Việc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học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như</a:t>
            </a:r>
            <a:r>
              <a:rPr lang="en-US" altLang="en-US" i="1" dirty="0">
                <a:solidFill>
                  <a:srgbClr val="990033"/>
                </a:solidFill>
              </a:rPr>
              <a:t> con </a:t>
            </a:r>
            <a:r>
              <a:rPr lang="en-US" altLang="en-US" i="1" dirty="0" err="1">
                <a:solidFill>
                  <a:srgbClr val="990033"/>
                </a:solidFill>
              </a:rPr>
              <a:t>thuyền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đi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trên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dòng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nước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ngược</a:t>
            </a:r>
            <a:r>
              <a:rPr lang="en-US" altLang="en-US" i="1" dirty="0">
                <a:solidFill>
                  <a:srgbClr val="990033"/>
                </a:solidFill>
              </a:rPr>
              <a:t>, </a:t>
            </a:r>
            <a:r>
              <a:rPr lang="en-US" altLang="en-US" i="1" dirty="0" err="1">
                <a:solidFill>
                  <a:srgbClr val="990033"/>
                </a:solidFill>
              </a:rPr>
              <a:t>không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tiến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có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nghĩa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là</a:t>
            </a:r>
            <a:r>
              <a:rPr lang="en-US" altLang="en-US" i="1" dirty="0">
                <a:solidFill>
                  <a:srgbClr val="990033"/>
                </a:solidFill>
              </a:rPr>
              <a:t> </a:t>
            </a:r>
            <a:r>
              <a:rPr lang="en-US" altLang="en-US" i="1" dirty="0" err="1">
                <a:solidFill>
                  <a:srgbClr val="990033"/>
                </a:solidFill>
              </a:rPr>
              <a:t>lùi</a:t>
            </a:r>
            <a:r>
              <a:rPr lang="en-US" altLang="en-US" i="1" dirty="0">
                <a:solidFill>
                  <a:srgbClr val="990033"/>
                </a:solidFill>
              </a:rPr>
              <a:t>”.</a:t>
            </a:r>
          </a:p>
          <a:p>
            <a:pPr algn="r" eaLnBrk="1" hangingPunct="1">
              <a:defRPr/>
            </a:pPr>
            <a:r>
              <a:rPr lang="en-US" altLang="en-US" sz="1600" dirty="0" err="1">
                <a:solidFill>
                  <a:srgbClr val="0B7346"/>
                </a:solidFill>
              </a:rPr>
              <a:t>Danh</a:t>
            </a:r>
            <a:r>
              <a:rPr lang="en-US" altLang="en-US" sz="1600" dirty="0">
                <a:solidFill>
                  <a:srgbClr val="0B7346"/>
                </a:solidFill>
              </a:rPr>
              <a:t> </a:t>
            </a:r>
            <a:r>
              <a:rPr lang="en-US" altLang="en-US" sz="1600" dirty="0" err="1">
                <a:solidFill>
                  <a:srgbClr val="0B7346"/>
                </a:solidFill>
              </a:rPr>
              <a:t>ngôn</a:t>
            </a:r>
            <a:endParaRPr lang="en-US" altLang="en-US" sz="1600" dirty="0">
              <a:solidFill>
                <a:srgbClr val="0B734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4" y="2938463"/>
            <a:ext cx="5104084" cy="3428999"/>
          </a:xfrm>
          <a:prstGeom prst="rect">
            <a:avLst/>
          </a:prstGeom>
        </p:spPr>
      </p:pic>
      <p:sp>
        <p:nvSpPr>
          <p:cNvPr id="13" name="AutoShape 6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62576" y="1219200"/>
            <a:ext cx="2021816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 dirty="0" err="1" smtClean="0">
                <a:solidFill>
                  <a:srgbClr val="FF0066"/>
                </a:solidFill>
                <a:latin typeface="Tahoma" panose="020B0604030504040204" pitchFamily="34" charset="0"/>
              </a:rPr>
              <a:t>Phần</a:t>
            </a:r>
            <a:r>
              <a:rPr lang="en-US" altLang="en-US" sz="1600" b="1" i="1" dirty="0" smtClean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b="1" i="1" dirty="0" err="1" smtClean="0">
                <a:solidFill>
                  <a:srgbClr val="FF0066"/>
                </a:solidFill>
                <a:latin typeface="Tahoma" panose="020B0604030504040204" pitchFamily="34" charset="0"/>
              </a:rPr>
              <a:t>mềm</a:t>
            </a:r>
            <a:r>
              <a:rPr lang="en-US" altLang="en-US" sz="1600" b="1" i="1" dirty="0" smtClean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b="1" i="1" dirty="0" err="1" smtClean="0">
                <a:solidFill>
                  <a:srgbClr val="FF0066"/>
                </a:solidFill>
                <a:latin typeface="Tahoma" panose="020B0604030504040204" pitchFamily="34" charset="0"/>
              </a:rPr>
              <a:t>học</a:t>
            </a:r>
            <a:r>
              <a:rPr lang="en-US" altLang="en-US" sz="1600" b="1" i="1" dirty="0" smtClean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600" b="1" i="1" dirty="0" err="1" smtClean="0">
                <a:solidFill>
                  <a:srgbClr val="FF0066"/>
                </a:solidFill>
                <a:latin typeface="Tahoma" panose="020B0604030504040204" pitchFamily="34" charset="0"/>
              </a:rPr>
              <a:t>tập</a:t>
            </a:r>
            <a:endParaRPr lang="en-US" altLang="en-US" sz="1600" b="1" i="1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0750" y="274638"/>
            <a:ext cx="2677784" cy="7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9600" y="1143000"/>
            <a:ext cx="78486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Giáo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án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gồm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các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bài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giảng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phần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bảng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tính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điện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tử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trong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sách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giáo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khoa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Tin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học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dành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cho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THCS,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quyển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smtClean="0">
                <a:solidFill>
                  <a:srgbClr val="800000"/>
                </a:solidFill>
                <a:latin typeface="Tahoma" panose="020B0604030504040204" pitchFamily="34" charset="0"/>
              </a:rPr>
              <a:t>3.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Giáo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án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gồm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sách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và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đĩa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CD.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Nội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dung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trong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đĩa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CD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gồm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giảng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điện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tử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g</a:t>
            </a:r>
            <a:r>
              <a:rPr lang="en-US" altLang="en-US" dirty="0" err="1">
                <a:solidFill>
                  <a:srgbClr val="0000FF"/>
                </a:solidFill>
              </a:rPr>
              <a:t>ồm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loại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Các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bài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lí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thuyết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và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các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bài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thực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hành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Phần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mềm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trò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ahoma" panose="020B0604030504040204" pitchFamily="34" charset="0"/>
              </a:rPr>
              <a:t>chơi</a:t>
            </a:r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</a:rPr>
              <a:t>: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Các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phần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mềm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trò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chơi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cũng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được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đưa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vào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đĩa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CD,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giúp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giáo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viên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thuận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tiện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trong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việc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triển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khai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cài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 err="1">
                <a:solidFill>
                  <a:srgbClr val="800000"/>
                </a:solidFill>
                <a:latin typeface="Tahoma" panose="020B0604030504040204" pitchFamily="34" charset="0"/>
              </a:rPr>
              <a:t>đặt</a:t>
            </a:r>
            <a:r>
              <a:rPr lang="en-US" altLang="en-US" dirty="0">
                <a:solidFill>
                  <a:srgbClr val="8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07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18450" y="88900"/>
            <a:ext cx="11430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CC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/>
              <a:t>Trang chủ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0999"/>
                </a:srgbClr>
              </a:gs>
              <a:gs pos="100000">
                <a:srgbClr val="6600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WordArt 25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3333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Giới thiệu chung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6372" y="3671888"/>
            <a:ext cx="8711255" cy="2509837"/>
            <a:chOff x="216372" y="4375276"/>
            <a:chExt cx="8711255" cy="21700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07" y="4375276"/>
              <a:ext cx="2252175" cy="21700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880" y="4375276"/>
              <a:ext cx="1920327" cy="217008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382" y="4375276"/>
              <a:ext cx="1812245" cy="21700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72" y="4375277"/>
              <a:ext cx="2793735" cy="2170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1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slide0003_image00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4000" cy="68484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52" name="Text Box 4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219579" y="1458174"/>
            <a:ext cx="1658431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2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" name="Text Box 4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222468" y="795679"/>
            <a:ext cx="2084346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A50021"/>
                </a:solidFill>
              </a:rPr>
              <a:t>Bài 1</a:t>
            </a:r>
            <a:r>
              <a:rPr lang="en-US" altLang="en-US" sz="30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3" name="Text Box 4">
            <a:hlinkClick r:id="rId6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211500" y="2864756"/>
            <a:ext cx="1541477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4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4" name="Text Box 4">
            <a:hlinkClick r:id="rId7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215417" y="2146318"/>
            <a:ext cx="1465994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3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5" name="Text Box 4">
            <a:hlinkClick r:id="rId8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164979" y="824023"/>
            <a:ext cx="1750418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A50021"/>
                </a:solidFill>
              </a:rPr>
              <a:t>Bài 6</a:t>
            </a:r>
            <a:r>
              <a:rPr lang="en-US" altLang="en-US" sz="30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" name="Text Box 4">
            <a:hlinkClick r:id="rId9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214097" y="3605678"/>
            <a:ext cx="2114356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A50021"/>
                </a:solidFill>
              </a:rPr>
              <a:t>Bài 5</a:t>
            </a:r>
            <a:r>
              <a:rPr lang="en-US" altLang="en-US" sz="30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" name="Text Box 4">
            <a:hlinkClick r:id="rId10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683574" y="2764951"/>
            <a:ext cx="1231823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8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8" name="Text Box 4">
            <a:hlinkClick r:id="rId11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683575" y="1766354"/>
            <a:ext cx="1231822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A50021"/>
                </a:solidFill>
              </a:rPr>
              <a:t>Bài 7</a:t>
            </a:r>
            <a:r>
              <a:rPr lang="en-US" altLang="en-US" sz="30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9" name="Text Box 4">
            <a:hlinkClick r:id="rId1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6924420" y="3679820"/>
            <a:ext cx="1990977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A50021"/>
                </a:solidFill>
              </a:rPr>
              <a:t>Bài 9</a:t>
            </a:r>
            <a:r>
              <a:rPr lang="en-US" altLang="en-US" sz="3000" dirty="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13" name="Picture 71" descr="Untitled-4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69" y="701082"/>
            <a:ext cx="3773041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2204395" y="205782"/>
            <a:ext cx="6711002" cy="46672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66"/>
                </a:solidFill>
              </a:rPr>
              <a:t>BÀI LÝ THUYẾT </a:t>
            </a:r>
            <a:r>
              <a:rPr lang="en-US" altLang="en-US" sz="2400" b="1" dirty="0">
                <a:solidFill>
                  <a:srgbClr val="FF0066"/>
                </a:solidFill>
              </a:rPr>
              <a:t>TIN HỌC 8</a:t>
            </a: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917489" y="1494909"/>
            <a:ext cx="381000" cy="381000"/>
            <a:chOff x="2078" y="1680"/>
            <a:chExt cx="1615" cy="1615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3712341" y="2267150"/>
            <a:ext cx="381000" cy="381000"/>
            <a:chOff x="2078" y="1680"/>
            <a:chExt cx="1615" cy="1615"/>
          </a:xfrm>
        </p:grpSpPr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4519991" y="3697753"/>
            <a:ext cx="381000" cy="381000"/>
            <a:chOff x="2078" y="1680"/>
            <a:chExt cx="1615" cy="1615"/>
          </a:xfrm>
        </p:grpSpPr>
        <p:sp>
          <p:nvSpPr>
            <p:cNvPr id="3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3841032" y="3013351"/>
            <a:ext cx="381000" cy="381000"/>
            <a:chOff x="2078" y="1680"/>
            <a:chExt cx="1615" cy="1615"/>
          </a:xfrm>
        </p:grpSpPr>
        <p:sp>
          <p:nvSpPr>
            <p:cNvPr id="38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4" name="Group 37"/>
          <p:cNvGrpSpPr>
            <a:grpSpLocks/>
          </p:cNvGrpSpPr>
          <p:nvPr/>
        </p:nvGrpSpPr>
        <p:grpSpPr bwMode="auto">
          <a:xfrm>
            <a:off x="6638925" y="957638"/>
            <a:ext cx="355600" cy="381000"/>
            <a:chOff x="2078" y="1680"/>
            <a:chExt cx="1615" cy="1615"/>
          </a:xfrm>
        </p:grpSpPr>
        <p:sp>
          <p:nvSpPr>
            <p:cNvPr id="45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1" name="Group 44"/>
          <p:cNvGrpSpPr>
            <a:grpSpLocks/>
          </p:cNvGrpSpPr>
          <p:nvPr/>
        </p:nvGrpSpPr>
        <p:grpSpPr bwMode="auto">
          <a:xfrm>
            <a:off x="7205313" y="1844090"/>
            <a:ext cx="355600" cy="381000"/>
            <a:chOff x="2078" y="1680"/>
            <a:chExt cx="1615" cy="1615"/>
          </a:xfrm>
        </p:grpSpPr>
        <p:sp>
          <p:nvSpPr>
            <p:cNvPr id="52" name="Oval 4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Oval 49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8" name="Group 51"/>
          <p:cNvGrpSpPr>
            <a:grpSpLocks/>
          </p:cNvGrpSpPr>
          <p:nvPr/>
        </p:nvGrpSpPr>
        <p:grpSpPr bwMode="auto">
          <a:xfrm>
            <a:off x="4416874" y="867558"/>
            <a:ext cx="381000" cy="381000"/>
            <a:chOff x="2078" y="1680"/>
            <a:chExt cx="1615" cy="1615"/>
          </a:xfrm>
        </p:grpSpPr>
        <p:sp>
          <p:nvSpPr>
            <p:cNvPr id="59" name="Oval 5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7C32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5" name="Group 58"/>
          <p:cNvGrpSpPr>
            <a:grpSpLocks/>
          </p:cNvGrpSpPr>
          <p:nvPr/>
        </p:nvGrpSpPr>
        <p:grpSpPr bwMode="auto">
          <a:xfrm>
            <a:off x="7156923" y="2835590"/>
            <a:ext cx="381000" cy="381000"/>
            <a:chOff x="2078" y="1680"/>
            <a:chExt cx="1615" cy="1615"/>
          </a:xfrm>
        </p:grpSpPr>
        <p:sp>
          <p:nvSpPr>
            <p:cNvPr id="6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Oval 6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92819"/>
                </a:gs>
                <a:gs pos="100000">
                  <a:srgbClr val="5A130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2" name="Group 65"/>
          <p:cNvGrpSpPr>
            <a:grpSpLocks/>
          </p:cNvGrpSpPr>
          <p:nvPr/>
        </p:nvGrpSpPr>
        <p:grpSpPr bwMode="auto">
          <a:xfrm>
            <a:off x="6435725" y="3702878"/>
            <a:ext cx="381000" cy="381000"/>
            <a:chOff x="2078" y="1680"/>
            <a:chExt cx="1615" cy="1615"/>
          </a:xfrm>
        </p:grpSpPr>
        <p:sp>
          <p:nvSpPr>
            <p:cNvPr id="73" name="Oval 6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6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6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Oval 7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BFAFC"/>
                </a:gs>
                <a:gs pos="100000">
                  <a:srgbClr val="7A7A7B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" name="AutoShape 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918450" y="88900"/>
            <a:ext cx="11430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CC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/>
              <a:t>Trang chủ</a:t>
            </a:r>
          </a:p>
        </p:txBody>
      </p:sp>
    </p:spTree>
    <p:extLst>
      <p:ext uri="{BB962C8B-B14F-4D97-AF65-F5344CB8AC3E}">
        <p14:creationId xmlns:p14="http://schemas.microsoft.com/office/powerpoint/2010/main" val="350610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lide0003_image00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4000" cy="68484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52" name="Text Box 4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841500" y="1738311"/>
            <a:ext cx="1912443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TH 2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" name="Text Box 4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841498" y="1052513"/>
            <a:ext cx="2205569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TH1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3" name="Text Box 4">
            <a:hlinkClick r:id="rId6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835148" y="3109907"/>
            <a:ext cx="2211920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TH4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4" name="Text Box 4">
            <a:hlinkClick r:id="rId7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841499" y="2424109"/>
            <a:ext cx="1864122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TH 3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5" name="Text Box 4">
            <a:hlinkClick r:id="rId8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081496" y="2037554"/>
            <a:ext cx="1833904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A50021"/>
                </a:solidFill>
              </a:rPr>
              <a:t>Bài TH6</a:t>
            </a:r>
            <a:r>
              <a:rPr lang="en-US" altLang="en-US" sz="30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6" name="Text Box 4">
            <a:hlinkClick r:id="rId9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6705600" y="1153318"/>
            <a:ext cx="2209800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A50021"/>
                </a:solidFill>
              </a:rPr>
              <a:t>Bài TH5</a:t>
            </a:r>
            <a:r>
              <a:rPr lang="en-US" altLang="en-US" sz="30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7" name="Text Box 4">
            <a:hlinkClick r:id="rId10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6873650" y="2874566"/>
            <a:ext cx="2041751" cy="55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A50021"/>
                </a:solidFill>
              </a:rPr>
              <a:t>Bài TH7</a:t>
            </a:r>
            <a:r>
              <a:rPr lang="en-US" altLang="en-US" sz="300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11" name="Picture 71" descr="Untitled-4 cop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61" y="886942"/>
            <a:ext cx="3108620" cy="289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1841499" y="215108"/>
            <a:ext cx="7073901" cy="46672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66"/>
                </a:solidFill>
              </a:rPr>
              <a:t>BÀI THỰC HÀNH TIN HỌC 8</a:t>
            </a:r>
            <a:endParaRPr lang="en-US" altLang="en-US" sz="2400" b="1" dirty="0">
              <a:solidFill>
                <a:srgbClr val="FF0066"/>
              </a:solidFill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803935" y="1743072"/>
            <a:ext cx="381000" cy="381000"/>
            <a:chOff x="2078" y="1680"/>
            <a:chExt cx="1615" cy="1615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3732239" y="2476058"/>
            <a:ext cx="381000" cy="381000"/>
            <a:chOff x="2078" y="1680"/>
            <a:chExt cx="1615" cy="1615"/>
          </a:xfrm>
        </p:grpSpPr>
        <p:sp>
          <p:nvSpPr>
            <p:cNvPr id="22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5" name="Group 30"/>
          <p:cNvGrpSpPr>
            <a:grpSpLocks/>
          </p:cNvGrpSpPr>
          <p:nvPr/>
        </p:nvGrpSpPr>
        <p:grpSpPr bwMode="auto">
          <a:xfrm>
            <a:off x="4184935" y="3232250"/>
            <a:ext cx="381000" cy="381000"/>
            <a:chOff x="2078" y="1680"/>
            <a:chExt cx="1615" cy="1615"/>
          </a:xfrm>
        </p:grpSpPr>
        <p:sp>
          <p:nvSpPr>
            <p:cNvPr id="36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6262060" y="1212529"/>
            <a:ext cx="355600" cy="381000"/>
            <a:chOff x="2078" y="1680"/>
            <a:chExt cx="1615" cy="1615"/>
          </a:xfrm>
        </p:grpSpPr>
        <p:sp>
          <p:nvSpPr>
            <p:cNvPr id="43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9" name="Group 44"/>
          <p:cNvGrpSpPr>
            <a:grpSpLocks/>
          </p:cNvGrpSpPr>
          <p:nvPr/>
        </p:nvGrpSpPr>
        <p:grpSpPr bwMode="auto">
          <a:xfrm>
            <a:off x="6624122" y="2101395"/>
            <a:ext cx="355600" cy="381000"/>
            <a:chOff x="2078" y="1680"/>
            <a:chExt cx="1615" cy="1615"/>
          </a:xfrm>
        </p:grpSpPr>
        <p:sp>
          <p:nvSpPr>
            <p:cNvPr id="50" name="Oval 4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4328876" y="1044205"/>
            <a:ext cx="381000" cy="381000"/>
            <a:chOff x="2078" y="1680"/>
            <a:chExt cx="1615" cy="1615"/>
          </a:xfrm>
        </p:grpSpPr>
        <p:sp>
          <p:nvSpPr>
            <p:cNvPr id="57" name="Oval 5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7C32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" name="Group 58"/>
          <p:cNvGrpSpPr>
            <a:grpSpLocks/>
          </p:cNvGrpSpPr>
          <p:nvPr/>
        </p:nvGrpSpPr>
        <p:grpSpPr bwMode="auto">
          <a:xfrm>
            <a:off x="6416592" y="2892535"/>
            <a:ext cx="381000" cy="381000"/>
            <a:chOff x="2078" y="1680"/>
            <a:chExt cx="1615" cy="1615"/>
          </a:xfrm>
        </p:grpSpPr>
        <p:sp>
          <p:nvSpPr>
            <p:cNvPr id="64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6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92819"/>
                </a:gs>
                <a:gs pos="100000">
                  <a:srgbClr val="5A130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8" name="AutoShape 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18450" y="88900"/>
            <a:ext cx="11430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CC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/>
              <a:t>Trang chủ</a:t>
            </a:r>
          </a:p>
        </p:txBody>
      </p:sp>
    </p:spTree>
    <p:extLst>
      <p:ext uri="{BB962C8B-B14F-4D97-AF65-F5344CB8AC3E}">
        <p14:creationId xmlns:p14="http://schemas.microsoft.com/office/powerpoint/2010/main" val="429483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90" name="Picture 2" descr="slide0003_image00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4000" cy="68484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52" name="Text Box 4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3849688" y="713426"/>
            <a:ext cx="5199062" cy="30777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A50021"/>
                </a:solidFill>
              </a:rPr>
              <a:t>LUYỆN GÕ PHÍM NHANH VỚI FINGER BREAK OUT</a:t>
            </a:r>
            <a:r>
              <a:rPr lang="en-US" altLang="en-US" sz="14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" name="Text Box 4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4154488" y="1444147"/>
            <a:ext cx="4894262" cy="30777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A50021"/>
                </a:solidFill>
              </a:rPr>
              <a:t>TÌM HIỂU THỜI GIAN VỚI PHẦN MỀM SUN </a:t>
            </a:r>
            <a:r>
              <a:rPr lang="en-US" altLang="en-US" sz="1400" b="1" dirty="0" smtClean="0">
                <a:solidFill>
                  <a:srgbClr val="A50021"/>
                </a:solidFill>
              </a:rPr>
              <a:t>TIMES</a:t>
            </a:r>
            <a:endParaRPr lang="en-US" altLang="en-US" sz="1400" dirty="0">
              <a:solidFill>
                <a:srgbClr val="A50021"/>
              </a:solidFill>
            </a:endParaRPr>
          </a:p>
        </p:txBody>
      </p:sp>
      <p:sp>
        <p:nvSpPr>
          <p:cNvPr id="3" name="Text Box 4">
            <a:hlinkClick r:id="rId6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3849688" y="2793104"/>
            <a:ext cx="5199062" cy="30777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A50021"/>
                </a:solidFill>
              </a:rPr>
              <a:t>QUAN SÁT HÌNH KHÔNG GIAN VỚI PHẦN MỀM YENKA</a:t>
            </a:r>
            <a:r>
              <a:rPr lang="en-US" altLang="en-US" sz="14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4" name="Text Box 4">
            <a:hlinkClick r:id="rId7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4154488" y="2174868"/>
            <a:ext cx="4894262" cy="30777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A50021"/>
                </a:solidFill>
              </a:rPr>
              <a:t>HỌC VẼ HÌNH VỚI PHẦN MỀM GEOGEBRA</a:t>
            </a:r>
            <a:endParaRPr lang="en-US" altLang="en-US" sz="1400" dirty="0">
              <a:solidFill>
                <a:srgbClr val="A50021"/>
              </a:solidFill>
            </a:endParaRPr>
          </a:p>
        </p:txBody>
      </p:sp>
      <p:sp>
        <p:nvSpPr>
          <p:cNvPr id="8" name="Text Box 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476375" y="27683"/>
            <a:ext cx="7562850" cy="46672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66"/>
                </a:solidFill>
              </a:rPr>
              <a:t>PHẦN MỀM HỌC TẬP TIN HỌC 8</a:t>
            </a:r>
            <a:endParaRPr lang="en-US" altLang="en-US" sz="2400" b="1" dirty="0">
              <a:solidFill>
                <a:srgbClr val="FF0066"/>
              </a:solidFill>
            </a:endParaRPr>
          </a:p>
        </p:txBody>
      </p:sp>
      <p:pic>
        <p:nvPicPr>
          <p:cNvPr id="9" name="Picture 71" descr="Untitled-4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70" y="694531"/>
            <a:ext cx="269551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79826" y="1407535"/>
            <a:ext cx="381000" cy="381000"/>
            <a:chOff x="2078" y="1680"/>
            <a:chExt cx="1615" cy="1615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721111" y="2132890"/>
            <a:ext cx="381000" cy="381000"/>
            <a:chOff x="2078" y="1680"/>
            <a:chExt cx="1615" cy="1615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230951" y="2797402"/>
            <a:ext cx="381000" cy="381000"/>
            <a:chOff x="2078" y="1680"/>
            <a:chExt cx="1615" cy="1615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3209247" y="693388"/>
            <a:ext cx="381000" cy="381000"/>
            <a:chOff x="2078" y="1680"/>
            <a:chExt cx="1615" cy="1615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7C327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4" name="AutoShap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918450" y="88900"/>
            <a:ext cx="11430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CC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/>
              <a:t>Trang chủ</a:t>
            </a:r>
          </a:p>
        </p:txBody>
      </p:sp>
    </p:spTree>
    <p:extLst>
      <p:ext uri="{BB962C8B-B14F-4D97-AF65-F5344CB8AC3E}">
        <p14:creationId xmlns:p14="http://schemas.microsoft.com/office/powerpoint/2010/main" val="99101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18450" y="88900"/>
            <a:ext cx="11430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FFCC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1600" b="1" i="1"/>
              <a:t>Trang chủ</a:t>
            </a:r>
          </a:p>
        </p:txBody>
      </p:sp>
    </p:spTree>
    <p:extLst>
      <p:ext uri="{BB962C8B-B14F-4D97-AF65-F5344CB8AC3E}">
        <p14:creationId xmlns:p14="http://schemas.microsoft.com/office/powerpoint/2010/main" val="31199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15&quot;&gt;&lt;/object&gt;&lt;object type=&quot;2&quot; unique_id=&quot;10016&quot;&gt;&lt;object type=&quot;3&quot; unique_id=&quot;10018&quot;&gt;&lt;property id=&quot;20148&quot; value=&quot;5&quot;/&gt;&lt;property id=&quot;20300&quot; value=&quot;Slide 3&quot;/&gt;&lt;property id=&quot;20307&quot; value=&quot;258&quot;/&gt;&lt;/object&gt;&lt;object type=&quot;3&quot; unique_id=&quot;10019&quot;&gt;&lt;property id=&quot;20148&quot; value=&quot;5&quot;/&gt;&lt;property id=&quot;20300&quot; value=&quot;Slide 4&quot;/&gt;&lt;property id=&quot;20307&quot; value=&quot;259&quot;/&gt;&lt;/object&gt;&lt;object type=&quot;3&quot; unique_id=&quot;10020&quot;&gt;&lt;property id=&quot;20148&quot; value=&quot;5&quot;/&gt;&lt;property id=&quot;20300&quot; value=&quot;Slide 5&quot;/&gt;&lt;property id=&quot;20307&quot; value=&quot;260&quot;/&gt;&lt;/object&gt;&lt;object type=&quot;3&quot; unique_id=&quot;10071&quot;&gt;&lt;property id=&quot;20148&quot; value=&quot;5&quot;/&gt;&lt;property id=&quot;20300&quot; value=&quot;Slide 1&quot;/&gt;&lt;property id=&quot;20307&quot; value=&quot;261&quot;/&gt;&lt;/object&gt;&lt;object type=&quot;3&quot; unique_id=&quot;10072&quot;&gt;&lt;property id=&quot;20148&quot; value=&quot;5&quot;/&gt;&lt;property id=&quot;20300&quot; value=&quot;Slide 2&quot;/&gt;&lt;property id=&quot;20307&quot; value=&quot;262&quot;/&gt;&lt;/object&gt;&lt;object type=&quot;3&quot; unique_id=&quot;10321&quot;&gt;&lt;property id=&quot;20148&quot; value=&quot;5&quot;/&gt;&lt;property id=&quot;20300&quot; value=&quot;Slide 6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241</Words>
  <Application>Microsoft Office PowerPoint</Application>
  <PresentationFormat>On-screen Show (4:3)</PresentationFormat>
  <Paragraphs>45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.VnArial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2018-10-20T04:17:57Z</dcterms:created>
  <dcterms:modified xsi:type="dcterms:W3CDTF">2018-10-20T22:39:33Z</dcterms:modified>
</cp:coreProperties>
</file>