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1" r:id="rId3"/>
    <p:sldId id="262" r:id="rId4"/>
    <p:sldId id="263" r:id="rId5"/>
    <p:sldId id="272" r:id="rId6"/>
    <p:sldId id="274" r:id="rId7"/>
    <p:sldId id="273" r:id="rId8"/>
    <p:sldId id="275" r:id="rId9"/>
    <p:sldId id="264" r:id="rId10"/>
    <p:sldId id="276" r:id="rId11"/>
    <p:sldId id="258" r:id="rId12"/>
    <p:sldId id="260" r:id="rId13"/>
    <p:sldId id="278" r:id="rId14"/>
    <p:sldId id="286" r:id="rId15"/>
    <p:sldId id="267" r:id="rId16"/>
    <p:sldId id="277" r:id="rId17"/>
    <p:sldId id="279" r:id="rId18"/>
    <p:sldId id="280" r:id="rId19"/>
    <p:sldId id="281" r:id="rId20"/>
    <p:sldId id="285" r:id="rId21"/>
    <p:sldId id="287" r:id="rId22"/>
    <p:sldId id="282" r:id="rId23"/>
    <p:sldId id="283" r:id="rId24"/>
    <p:sldId id="284" r:id="rId25"/>
    <p:sldId id="2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1" d="100"/>
          <a:sy n="51" d="100"/>
        </p:scale>
        <p:origin x="1256" y="3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D408E-40DF-A99B-68BA-8A47306FF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28407F2D-4508-26D1-E85C-9F7B9239D2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28A2C45B-1E49-8128-98BE-B2F3904A5FC1}"/>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5" name="Footer Placeholder 4">
            <a:extLst>
              <a:ext uri="{FF2B5EF4-FFF2-40B4-BE49-F238E27FC236}">
                <a16:creationId xmlns:a16="http://schemas.microsoft.com/office/drawing/2014/main" id="{CE85803B-1B19-4994-7221-84317463156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CF35E16-EF32-6215-1413-0E8E1D93C4FE}"/>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1255613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F68BB-5249-1573-D0D1-6FA0B6AF9B4D}"/>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A9A1D90-0A8B-6C28-D2DB-5F81375060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AB76D7C-23DC-28C8-81D0-69B892C6FA00}"/>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5" name="Footer Placeholder 4">
            <a:extLst>
              <a:ext uri="{FF2B5EF4-FFF2-40B4-BE49-F238E27FC236}">
                <a16:creationId xmlns:a16="http://schemas.microsoft.com/office/drawing/2014/main" id="{22C59C75-6D16-D8E2-311F-DA0AAFD5B82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D54152A6-9A1C-5963-508C-EF08432417E9}"/>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752277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FCD55A-0393-9561-E02C-C6440DE274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869858F-C998-2941-4BF2-72277DA69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4B18CC8-097A-2F4D-2195-F1A08F209D1D}"/>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5" name="Footer Placeholder 4">
            <a:extLst>
              <a:ext uri="{FF2B5EF4-FFF2-40B4-BE49-F238E27FC236}">
                <a16:creationId xmlns:a16="http://schemas.microsoft.com/office/drawing/2014/main" id="{738DB263-FFC6-577F-9A18-336A5BA310F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44E30DD-C09C-1987-D16F-DAB2B1B2F6E3}"/>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2951874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BD49C-7A42-381F-8464-F2A30B30F28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C57E69E9-9935-3224-2ECE-0542CE9F1F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7F86594-840B-8155-BFDD-6EBED9D27E38}"/>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5" name="Footer Placeholder 4">
            <a:extLst>
              <a:ext uri="{FF2B5EF4-FFF2-40B4-BE49-F238E27FC236}">
                <a16:creationId xmlns:a16="http://schemas.microsoft.com/office/drawing/2014/main" id="{2E6B1A49-3C63-4C77-C8A0-41CEE4396FC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0DBCC64A-5E0F-C491-4A10-BF512DBAB31A}"/>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3773898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1D055-0563-2C49-A4E5-94E8040EEC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E57DAB83-0341-AF12-679C-D31C8A250F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442588-4FE9-F60C-5EEF-64E719D4EA0F}"/>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5" name="Footer Placeholder 4">
            <a:extLst>
              <a:ext uri="{FF2B5EF4-FFF2-40B4-BE49-F238E27FC236}">
                <a16:creationId xmlns:a16="http://schemas.microsoft.com/office/drawing/2014/main" id="{F22970D5-C718-DB8A-2667-8DD1641EF85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8B1CA91C-764E-8CD5-4CBA-7751FC0AD18A}"/>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1888647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75DD-C5C1-AF1A-3958-5BA69EFF609D}"/>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5717CA52-4B35-CA5D-7078-E066E618CB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CBCE1DF-11E0-BC9C-A9BE-94CD92A44D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5FC3006C-C91B-D7A5-0110-618FD7EADBDB}"/>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6" name="Footer Placeholder 5">
            <a:extLst>
              <a:ext uri="{FF2B5EF4-FFF2-40B4-BE49-F238E27FC236}">
                <a16:creationId xmlns:a16="http://schemas.microsoft.com/office/drawing/2014/main" id="{EF89AB73-2BF8-99ED-9E94-3D1FDD961709}"/>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FFE2559-28EB-CA89-D8AF-B936BE15E068}"/>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1394510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633DA-E03C-8E7A-081A-3BABC5CEE87F}"/>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B8CB527B-2511-6C0B-82AA-4A8A36CBA1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24CEA9-C8EA-01DA-7753-2A42E4C1BE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28FD5127-1C42-E7F4-4D1A-40A526086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1E720-5D78-FC7F-E150-67FFDA5AB8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FF4150F-76BF-C1B7-3021-DB576FA9FC09}"/>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8" name="Footer Placeholder 7">
            <a:extLst>
              <a:ext uri="{FF2B5EF4-FFF2-40B4-BE49-F238E27FC236}">
                <a16:creationId xmlns:a16="http://schemas.microsoft.com/office/drawing/2014/main" id="{01007A55-171B-06C0-3F25-74A9D538F2EE}"/>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428D49CD-9B63-F08D-A5E0-BD48E06150D6}"/>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2846310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0922-4722-F135-01D3-33E1E42BFA73}"/>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8C1CAF5F-8D64-C813-EB07-0D47863B5FEA}"/>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4" name="Footer Placeholder 3">
            <a:extLst>
              <a:ext uri="{FF2B5EF4-FFF2-40B4-BE49-F238E27FC236}">
                <a16:creationId xmlns:a16="http://schemas.microsoft.com/office/drawing/2014/main" id="{A891B692-7CD2-725D-587A-97E72B373B62}"/>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5FA08FD7-4928-52A9-9A48-E9FE0C67A08D}"/>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1934306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52E6B6-99C6-6821-ECBB-3DA0BA323C49}"/>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3" name="Footer Placeholder 2">
            <a:extLst>
              <a:ext uri="{FF2B5EF4-FFF2-40B4-BE49-F238E27FC236}">
                <a16:creationId xmlns:a16="http://schemas.microsoft.com/office/drawing/2014/main" id="{8BE9F9F3-F9D7-707F-1E1C-1B523BEC272D}"/>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A9D26C9C-7169-BD7C-4D7F-ED0CCD4047FA}"/>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208994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885A-F6B0-10BD-11F8-1E00BA1C16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985D1335-B216-1625-53F4-7313605E6A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D6A71242-0095-AC73-29F0-3439E4C9C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DBDA93-65FE-202D-8F36-883D5EFF904D}"/>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6" name="Footer Placeholder 5">
            <a:extLst>
              <a:ext uri="{FF2B5EF4-FFF2-40B4-BE49-F238E27FC236}">
                <a16:creationId xmlns:a16="http://schemas.microsoft.com/office/drawing/2014/main" id="{6FD36DCE-1800-576B-8D07-54E4B87FF22E}"/>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81F1EC0-D8A4-D7D9-7516-5A5FBEAEF5D5}"/>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120547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6859-882D-AA8F-B503-6C56CE3F99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7989C29C-AA5D-D804-B6C0-667323BEDF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707E7B6-A4CD-875C-383F-132BF332C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94B0F-B6F9-47EF-00C1-0C33CC525B79}"/>
              </a:ext>
            </a:extLst>
          </p:cNvPr>
          <p:cNvSpPr>
            <a:spLocks noGrp="1"/>
          </p:cNvSpPr>
          <p:nvPr>
            <p:ph type="dt" sz="half" idx="10"/>
          </p:nvPr>
        </p:nvSpPr>
        <p:spPr/>
        <p:txBody>
          <a:bodyPr/>
          <a:lstStyle/>
          <a:p>
            <a:fld id="{B7F29844-22DD-4B40-BC67-705FAF5708EC}" type="datetimeFigureOut">
              <a:rPr lang="en-SG" smtClean="0"/>
              <a:t>18/6/2022</a:t>
            </a:fld>
            <a:endParaRPr lang="en-SG"/>
          </a:p>
        </p:txBody>
      </p:sp>
      <p:sp>
        <p:nvSpPr>
          <p:cNvPr id="6" name="Footer Placeholder 5">
            <a:extLst>
              <a:ext uri="{FF2B5EF4-FFF2-40B4-BE49-F238E27FC236}">
                <a16:creationId xmlns:a16="http://schemas.microsoft.com/office/drawing/2014/main" id="{5D36483F-E1D3-3E7D-19CB-7DFF6E0E980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E24D1B5D-6B58-F360-FC44-AD8A9A6E2298}"/>
              </a:ext>
            </a:extLst>
          </p:cNvPr>
          <p:cNvSpPr>
            <a:spLocks noGrp="1"/>
          </p:cNvSpPr>
          <p:nvPr>
            <p:ph type="sldNum" sz="quarter" idx="12"/>
          </p:nvPr>
        </p:nvSpPr>
        <p:spPr/>
        <p:txBody>
          <a:bodyPr/>
          <a:lstStyle/>
          <a:p>
            <a:fld id="{BB32D1F6-D7F5-4C8E-B730-B56E07AEA7D3}" type="slidenum">
              <a:rPr lang="en-SG" smtClean="0"/>
              <a:t>‹#›</a:t>
            </a:fld>
            <a:endParaRPr lang="en-SG"/>
          </a:p>
        </p:txBody>
      </p:sp>
    </p:spTree>
    <p:extLst>
      <p:ext uri="{BB962C8B-B14F-4D97-AF65-F5344CB8AC3E}">
        <p14:creationId xmlns:p14="http://schemas.microsoft.com/office/powerpoint/2010/main" val="3447207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B78B08-5264-7AE5-E58D-B3ACC8EB9E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6A2C72F-2FA1-9356-462B-292AE0211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4C1EEB26-F860-80E7-5719-F6C2530CE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29844-22DD-4B40-BC67-705FAF5708EC}" type="datetimeFigureOut">
              <a:rPr lang="en-SG" smtClean="0"/>
              <a:t>18/6/2022</a:t>
            </a:fld>
            <a:endParaRPr lang="en-SG"/>
          </a:p>
        </p:txBody>
      </p:sp>
      <p:sp>
        <p:nvSpPr>
          <p:cNvPr id="5" name="Footer Placeholder 4">
            <a:extLst>
              <a:ext uri="{FF2B5EF4-FFF2-40B4-BE49-F238E27FC236}">
                <a16:creationId xmlns:a16="http://schemas.microsoft.com/office/drawing/2014/main" id="{3CD6CB49-0DC8-C5D2-81BF-2FE07CE98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9753E326-E0FB-C1CD-D488-B6EEE159D7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2D1F6-D7F5-4C8E-B730-B56E07AEA7D3}" type="slidenum">
              <a:rPr lang="en-SG" smtClean="0"/>
              <a:t>‹#›</a:t>
            </a:fld>
            <a:endParaRPr lang="en-SG"/>
          </a:p>
        </p:txBody>
      </p:sp>
    </p:spTree>
    <p:extLst>
      <p:ext uri="{BB962C8B-B14F-4D97-AF65-F5344CB8AC3E}">
        <p14:creationId xmlns:p14="http://schemas.microsoft.com/office/powerpoint/2010/main" val="1637349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26D0BD-1195-F008-D430-496D44188CB4}"/>
              </a:ext>
            </a:extLst>
          </p:cNvPr>
          <p:cNvGrpSpPr/>
          <p:nvPr/>
        </p:nvGrpSpPr>
        <p:grpSpPr>
          <a:xfrm>
            <a:off x="1532747" y="629920"/>
            <a:ext cx="8993014" cy="5745480"/>
            <a:chOff x="1532747" y="-38904"/>
            <a:chExt cx="8993014" cy="6414304"/>
          </a:xfrm>
        </p:grpSpPr>
        <p:pic>
          <p:nvPicPr>
            <p:cNvPr id="2" name="Picture 1">
              <a:extLst>
                <a:ext uri="{FF2B5EF4-FFF2-40B4-BE49-F238E27FC236}">
                  <a16:creationId xmlns:a16="http://schemas.microsoft.com/office/drawing/2014/main" id="{4447C037-F1B7-9EA4-695F-964CDA019E37}"/>
                </a:ext>
              </a:extLst>
            </p:cNvPr>
            <p:cNvPicPr>
              <a:picLocks noChangeAspect="1"/>
            </p:cNvPicPr>
            <p:nvPr/>
          </p:nvPicPr>
          <p:blipFill>
            <a:blip r:embed="rId2"/>
            <a:stretch>
              <a:fillRect/>
            </a:stretch>
          </p:blipFill>
          <p:spPr>
            <a:xfrm>
              <a:off x="1532748" y="-38904"/>
              <a:ext cx="3878077" cy="2904024"/>
            </a:xfrm>
            <a:prstGeom prst="rect">
              <a:avLst/>
            </a:prstGeom>
          </p:spPr>
        </p:pic>
        <p:pic>
          <p:nvPicPr>
            <p:cNvPr id="3" name="Picture 2" descr="Rồng đá điện Kính Thiên “kêu cứu” | Văn hóa xã hội">
              <a:extLst>
                <a:ext uri="{FF2B5EF4-FFF2-40B4-BE49-F238E27FC236}">
                  <a16:creationId xmlns:a16="http://schemas.microsoft.com/office/drawing/2014/main" id="{A8C1235E-DD51-6E56-26D4-3908B3367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747" y="3012440"/>
              <a:ext cx="8993013" cy="3362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ành bậc đá điện Kính Thiên - tuyệt tác kiến trúc điêu khắc thời Lê sơ |  Văn hóa">
              <a:extLst>
                <a:ext uri="{FF2B5EF4-FFF2-40B4-BE49-F238E27FC236}">
                  <a16:creationId xmlns:a16="http://schemas.microsoft.com/office/drawing/2014/main" id="{2246BABB-8BAA-B22A-B145-01812503B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043" y="0"/>
              <a:ext cx="4998718" cy="291592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CC4A764F-2998-49F0-E5B1-EFDE3FEBB42B}"/>
              </a:ext>
            </a:extLst>
          </p:cNvPr>
          <p:cNvSpPr txBox="1"/>
          <p:nvPr/>
        </p:nvSpPr>
        <p:spPr>
          <a:xfrm>
            <a:off x="3907145" y="217360"/>
            <a:ext cx="5120640" cy="369332"/>
          </a:xfrm>
          <a:prstGeom prst="rect">
            <a:avLst/>
          </a:prstGeom>
          <a:noFill/>
        </p:spPr>
        <p:txBody>
          <a:bodyPr wrap="square" rtlCol="0">
            <a:spAutoFit/>
          </a:bodyPr>
          <a:lstStyle/>
          <a:p>
            <a:pPr algn="ctr"/>
            <a:r>
              <a:rPr lang="vi-VN">
                <a:latin typeface="Times New Roman" panose="02020603050405020304" pitchFamily="18" charset="0"/>
                <a:cs typeface="Times New Roman" panose="02020603050405020304" pitchFamily="18" charset="0"/>
              </a:rPr>
              <a:t>RỒNG ĐÁ Ở ĐIỆN KÍNH THIÊN</a:t>
            </a:r>
            <a:endParaRPr lang="en-S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407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2. Tình hình kinh tế, xã hội</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
        <p:nvSpPr>
          <p:cNvPr id="7" name="TextBox 6">
            <a:extLst>
              <a:ext uri="{FF2B5EF4-FFF2-40B4-BE49-F238E27FC236}">
                <a16:creationId xmlns:a16="http://schemas.microsoft.com/office/drawing/2014/main" id="{09B8E764-117F-362C-5A2B-5264DF2B9BE2}"/>
              </a:ext>
            </a:extLst>
          </p:cNvPr>
          <p:cNvSpPr txBox="1"/>
          <p:nvPr/>
        </p:nvSpPr>
        <p:spPr>
          <a:xfrm>
            <a:off x="619125" y="1549837"/>
            <a:ext cx="5572124" cy="3477875"/>
          </a:xfrm>
          <a:prstGeom prst="rect">
            <a:avLst/>
          </a:prstGeom>
          <a:noFill/>
        </p:spPr>
        <p:txBody>
          <a:bodyPr wrap="square">
            <a:spAutoFit/>
          </a:bodyPr>
          <a:lstStyle/>
          <a:p>
            <a:pPr marL="0" marR="0"/>
            <a:r>
              <a:rPr lang="vi-VN" sz="2000" dirty="0">
                <a:effectLst/>
                <a:latin typeface="Times New Roman" panose="02020603050405020304" pitchFamily="18" charset="0"/>
                <a:ea typeface="Times New Roman" panose="02020603050405020304" pitchFamily="18" charset="0"/>
              </a:rPr>
              <a:t>a.Kinh tế</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=&gt; Kinh tế phục hồi nhanh, ổn định, phát triển hưng thịnh</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b. Xã hội</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 Gồm:</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 Tầng lớp quý tộc có nhiều đặc quyền đặc lợi</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 Nông dân: chiếm số đông, được chia ruộng công,phải nộp thuế và các nghĩa vụ khác</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 Thợ thủ công và thương nhân: không được coi trọng</a:t>
            </a:r>
            <a:endParaRPr lang="en-SG" sz="2000" dirty="0">
              <a:effectLst/>
              <a:latin typeface="Times New Roman" panose="02020603050405020304" pitchFamily="18" charset="0"/>
              <a:ea typeface="Times New Roman" panose="02020603050405020304" pitchFamily="18" charset="0"/>
            </a:endParaRPr>
          </a:p>
          <a:p>
            <a:r>
              <a:rPr lang="vi-VN" sz="2000" dirty="0">
                <a:effectLst/>
                <a:latin typeface="Times New Roman" panose="02020603050405020304" pitchFamily="18" charset="0"/>
                <a:ea typeface="Times New Roman" panose="02020603050405020304" pitchFamily="18" charset="0"/>
              </a:rPr>
              <a:t>+ Nô tì có xu hướng giảm</a:t>
            </a:r>
            <a:endParaRPr lang="en-SG" sz="2000" dirty="0"/>
          </a:p>
        </p:txBody>
      </p:sp>
      <p:sp>
        <p:nvSpPr>
          <p:cNvPr id="8" name="TextBox 7">
            <a:extLst>
              <a:ext uri="{FF2B5EF4-FFF2-40B4-BE49-F238E27FC236}">
                <a16:creationId xmlns:a16="http://schemas.microsoft.com/office/drawing/2014/main" id="{D26F833C-B2D6-68C9-27ED-963905CB81B0}"/>
              </a:ext>
            </a:extLst>
          </p:cNvPr>
          <p:cNvSpPr txBox="1"/>
          <p:nvPr/>
        </p:nvSpPr>
        <p:spPr>
          <a:xfrm>
            <a:off x="6410325" y="1836727"/>
            <a:ext cx="4772022" cy="1631216"/>
          </a:xfrm>
          <a:prstGeom prst="rect">
            <a:avLst/>
          </a:prstGeom>
          <a:noFill/>
        </p:spPr>
        <p:txBody>
          <a:bodyPr wrap="square">
            <a:spAutoFit/>
          </a:bodyPr>
          <a:lstStyle/>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 Nhận xét về kinh tế Đại Việt thời Lê Sơ so với thời Trần?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 Xã hội Đại Việt thời Lê Sơ gồm những tầng lớp nào? Nêu địa vị, vai trò của từng tầng lớp trong xã hội?</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9159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Giá trị lịch sử của Gốm Chu Đậu qua các hiện vật khảo cổ  - ảnh 1">
            <a:extLst>
              <a:ext uri="{FF2B5EF4-FFF2-40B4-BE49-F238E27FC236}">
                <a16:creationId xmlns:a16="http://schemas.microsoft.com/office/drawing/2014/main" id="{A3D1CEAE-0E32-5236-FACB-25C1A6AAA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640" y="660400"/>
            <a:ext cx="32004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ốm Chu Đậu - tinh hoa văn hóa Việt tỏa sáng khắp năm châu">
            <a:extLst>
              <a:ext uri="{FF2B5EF4-FFF2-40B4-BE49-F238E27FC236}">
                <a16:creationId xmlns:a16="http://schemas.microsoft.com/office/drawing/2014/main" id="{C86EEB79-4AAB-4925-DA55-EC78AD43D7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0319" y="775335"/>
            <a:ext cx="4592955" cy="3422581"/>
          </a:xfrm>
          <a:prstGeom prst="rect">
            <a:avLst/>
          </a:prstGeom>
          <a:noFill/>
          <a:ln>
            <a:noFill/>
          </a:ln>
        </p:spPr>
      </p:pic>
      <p:sp>
        <p:nvSpPr>
          <p:cNvPr id="2" name="TextBox 1">
            <a:extLst>
              <a:ext uri="{FF2B5EF4-FFF2-40B4-BE49-F238E27FC236}">
                <a16:creationId xmlns:a16="http://schemas.microsoft.com/office/drawing/2014/main" id="{87481F90-D5FB-E8BC-1AAD-7993753F224E}"/>
              </a:ext>
            </a:extLst>
          </p:cNvPr>
          <p:cNvSpPr txBox="1"/>
          <p:nvPr/>
        </p:nvSpPr>
        <p:spPr>
          <a:xfrm>
            <a:off x="3302000" y="4917440"/>
            <a:ext cx="5120640" cy="369332"/>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GỒM CHU ĐẬU – NAM SÁCH , HẢI DƯƠNG</a:t>
            </a:r>
            <a:endParaRPr lang="en-S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9099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Đĩa gốm Chu Đậu thế kỷ XV, hiện vật Bảo tàng Dresden, Đức.">
            <a:extLst>
              <a:ext uri="{FF2B5EF4-FFF2-40B4-BE49-F238E27FC236}">
                <a16:creationId xmlns:a16="http://schemas.microsoft.com/office/drawing/2014/main" id="{77311470-12D1-6B36-FF3B-87CD2F1C9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425" y="0"/>
            <a:ext cx="7423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314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3. Phát triển văn hóa - giáo dục</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Tree>
    <p:extLst>
      <p:ext uri="{BB962C8B-B14F-4D97-AF65-F5344CB8AC3E}">
        <p14:creationId xmlns:p14="http://schemas.microsoft.com/office/powerpoint/2010/main" val="3761494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3. Phát triển văn hóa - giáo dục</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Tree>
    <p:extLst>
      <p:ext uri="{BB962C8B-B14F-4D97-AF65-F5344CB8AC3E}">
        <p14:creationId xmlns:p14="http://schemas.microsoft.com/office/powerpoint/2010/main" val="2552233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50E1E2-2272-9315-B57D-4B3CE69DC1BD}"/>
              </a:ext>
            </a:extLst>
          </p:cNvPr>
          <p:cNvSpPr txBox="1"/>
          <p:nvPr/>
        </p:nvSpPr>
        <p:spPr>
          <a:xfrm>
            <a:off x="3048000" y="763364"/>
            <a:ext cx="6096000" cy="830997"/>
          </a:xfrm>
          <a:prstGeom prst="rect">
            <a:avLst/>
          </a:prstGeom>
          <a:noFill/>
        </p:spPr>
        <p:txBody>
          <a:bodyPr wrap="square">
            <a:spAutoFit/>
          </a:bodyPr>
          <a:lstStyle/>
          <a:p>
            <a:pPr marL="0" marR="0" algn="ctr">
              <a:spcBef>
                <a:spcPts val="0"/>
              </a:spcBef>
              <a:spcAft>
                <a:spcPts val="0"/>
              </a:spcAft>
            </a:pPr>
            <a:r>
              <a:rPr lang="vi-VN" sz="2400" dirty="0">
                <a:solidFill>
                  <a:srgbClr val="FF0000"/>
                </a:solidFill>
                <a:effectLst/>
                <a:latin typeface="Times New Roman" panose="02020603050405020304" pitchFamily="18" charset="0"/>
                <a:ea typeface="Times New Roman" panose="02020603050405020304" pitchFamily="18" charset="0"/>
              </a:rPr>
              <a:t>Nghiên cứu nội dung mục 3 SGK và hoàn thành phiếu học tập sau trong 5p</a:t>
            </a:r>
            <a:endParaRPr lang="en-SG" sz="24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5" name="Table 5">
            <a:extLst>
              <a:ext uri="{FF2B5EF4-FFF2-40B4-BE49-F238E27FC236}">
                <a16:creationId xmlns:a16="http://schemas.microsoft.com/office/drawing/2014/main" id="{A61B831C-D9CF-6A45-6558-45BF22E5CC66}"/>
              </a:ext>
            </a:extLst>
          </p:cNvPr>
          <p:cNvGraphicFramePr>
            <a:graphicFrameLocks noGrp="1"/>
          </p:cNvGraphicFramePr>
          <p:nvPr/>
        </p:nvGraphicFramePr>
        <p:xfrm>
          <a:off x="2032000" y="2100791"/>
          <a:ext cx="8128000" cy="2897318"/>
        </p:xfrm>
        <a:graphic>
          <a:graphicData uri="http://schemas.openxmlformats.org/drawingml/2006/table">
            <a:tbl>
              <a:tblPr firstRow="1" bandRow="1">
                <a:tableStyleId>{073A0DAA-6AF3-43AB-8588-CEC1D06C72B9}</a:tableStyleId>
              </a:tblPr>
              <a:tblGrid>
                <a:gridCol w="3121025">
                  <a:extLst>
                    <a:ext uri="{9D8B030D-6E8A-4147-A177-3AD203B41FA5}">
                      <a16:colId xmlns:a16="http://schemas.microsoft.com/office/drawing/2014/main" val="2306422284"/>
                    </a:ext>
                  </a:extLst>
                </a:gridCol>
                <a:gridCol w="5006975">
                  <a:extLst>
                    <a:ext uri="{9D8B030D-6E8A-4147-A177-3AD203B41FA5}">
                      <a16:colId xmlns:a16="http://schemas.microsoft.com/office/drawing/2014/main" val="3801601306"/>
                    </a:ext>
                  </a:extLst>
                </a:gridCol>
              </a:tblGrid>
              <a:tr h="370840">
                <a:tc>
                  <a:txBody>
                    <a:bodyPr/>
                    <a:lstStyle/>
                    <a:p>
                      <a:pPr marL="0" marR="0" algn="ctr">
                        <a:lnSpc>
                          <a:spcPct val="150000"/>
                        </a:lnSpc>
                        <a:spcBef>
                          <a:spcPts val="0"/>
                        </a:spcBef>
                        <a:spcAft>
                          <a:spcPts val="0"/>
                        </a:spcAft>
                      </a:pPr>
                      <a:r>
                        <a:rPr lang="vi-VN" sz="2400" dirty="0">
                          <a:solidFill>
                            <a:schemeClr val="bg1"/>
                          </a:solidFill>
                          <a:effectLst/>
                          <a:latin typeface="Times New Roman" panose="02020603050405020304" pitchFamily="18" charset="0"/>
                          <a:ea typeface="Times New Roman" panose="02020603050405020304" pitchFamily="18" charset="0"/>
                        </a:rPr>
                        <a:t>Lĩnh vực</a:t>
                      </a:r>
                      <a:endParaRPr lang="en-SG"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vi-VN" sz="2400" dirty="0">
                          <a:solidFill>
                            <a:schemeClr val="bg1"/>
                          </a:solidFill>
                          <a:effectLst/>
                          <a:latin typeface="Times New Roman" panose="02020603050405020304" pitchFamily="18" charset="0"/>
                          <a:ea typeface="Times New Roman" panose="02020603050405020304" pitchFamily="18" charset="0"/>
                        </a:rPr>
                        <a:t>Thành tựu tiêu biểu</a:t>
                      </a:r>
                      <a:endParaRPr lang="en-SG"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30799979"/>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Tôn giáo</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3924751059"/>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Văn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699331885"/>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Sử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88945286"/>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Toán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890508672"/>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Kiến trúc – điêu khắc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990353105"/>
                  </a:ext>
                </a:extLst>
              </a:tr>
              <a:tr h="370840">
                <a:tc>
                  <a:txBody>
                    <a:bodyPr/>
                    <a:lstStyle/>
                    <a:p>
                      <a:pPr marL="0" marR="0" algn="just">
                        <a:lnSpc>
                          <a:spcPct val="150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rPr>
                        <a:t>Y học</a:t>
                      </a:r>
                      <a:endParaRPr lang="en-SG"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365906708"/>
                  </a:ext>
                </a:extLst>
              </a:tr>
            </a:tbl>
          </a:graphicData>
        </a:graphic>
      </p:graphicFrame>
    </p:spTree>
    <p:extLst>
      <p:ext uri="{BB962C8B-B14F-4D97-AF65-F5344CB8AC3E}">
        <p14:creationId xmlns:p14="http://schemas.microsoft.com/office/powerpoint/2010/main" val="2354791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3. Phát triển văn hóa - giáo dục</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
        <p:nvSpPr>
          <p:cNvPr id="7" name="TextBox 6">
            <a:extLst>
              <a:ext uri="{FF2B5EF4-FFF2-40B4-BE49-F238E27FC236}">
                <a16:creationId xmlns:a16="http://schemas.microsoft.com/office/drawing/2014/main" id="{340D0800-DB23-972A-0953-4C55DD6036B5}"/>
              </a:ext>
            </a:extLst>
          </p:cNvPr>
          <p:cNvSpPr txBox="1"/>
          <p:nvPr/>
        </p:nvSpPr>
        <p:spPr>
          <a:xfrm>
            <a:off x="733425" y="1805151"/>
            <a:ext cx="4838699" cy="2246769"/>
          </a:xfrm>
          <a:prstGeom prst="rect">
            <a:avLst/>
          </a:prstGeom>
          <a:noFill/>
        </p:spPr>
        <p:txBody>
          <a:bodyPr wrap="square">
            <a:spAutoFit/>
          </a:bodyPr>
          <a:lstStyle/>
          <a:p>
            <a:pPr marL="0" marR="0"/>
            <a:r>
              <a:rPr lang="vi-VN" sz="2000" dirty="0">
                <a:effectLst/>
                <a:latin typeface="Times New Roman" panose="02020603050405020304" pitchFamily="18" charset="0"/>
                <a:ea typeface="Times New Roman" panose="02020603050405020304" pitchFamily="18" charset="0"/>
              </a:rPr>
              <a:t>-&gt; Văn hóa đạt được nhiều thành tựu</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 Giáo dục rất phát triển: </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 Dựng lại Quốc Tử Giám, lập nhiều trường học, tổ chức đều các khoa thi</a:t>
            </a:r>
            <a:endParaRPr lang="en-SG" sz="2000" dirty="0">
              <a:effectLst/>
              <a:latin typeface="Times New Roman" panose="02020603050405020304" pitchFamily="18" charset="0"/>
              <a:ea typeface="Times New Roman" panose="02020603050405020304" pitchFamily="18" charset="0"/>
            </a:endParaRPr>
          </a:p>
          <a:p>
            <a:pPr marL="0" marR="0"/>
            <a:r>
              <a:rPr lang="vi-VN" sz="2000" dirty="0">
                <a:effectLst/>
                <a:latin typeface="Times New Roman" panose="02020603050405020304" pitchFamily="18" charset="0"/>
                <a:ea typeface="Times New Roman" panose="02020603050405020304" pitchFamily="18" charset="0"/>
              </a:rPr>
              <a:t>+ Nội dung học tập, thi cử: đạo nho</a:t>
            </a:r>
            <a:endParaRPr lang="en-SG" sz="2000" dirty="0">
              <a:effectLst/>
              <a:latin typeface="Times New Roman" panose="02020603050405020304" pitchFamily="18" charset="0"/>
              <a:ea typeface="Times New Roman" panose="02020603050405020304" pitchFamily="18" charset="0"/>
            </a:endParaRPr>
          </a:p>
          <a:p>
            <a:r>
              <a:rPr lang="vi-VN" sz="2000" dirty="0">
                <a:effectLst/>
                <a:latin typeface="Times New Roman" panose="02020603050405020304" pitchFamily="18" charset="0"/>
                <a:ea typeface="Times New Roman" panose="02020603050405020304" pitchFamily="18" charset="0"/>
              </a:rPr>
              <a:t>+tổ chức được 26 khoa thi tiến sĩ, lấy đỗ 989 tiến sĩ và 20 trạng nguyên</a:t>
            </a:r>
            <a:endParaRPr lang="en-SG" sz="2000" dirty="0"/>
          </a:p>
        </p:txBody>
      </p:sp>
      <p:sp>
        <p:nvSpPr>
          <p:cNvPr id="8" name="TextBox 7">
            <a:extLst>
              <a:ext uri="{FF2B5EF4-FFF2-40B4-BE49-F238E27FC236}">
                <a16:creationId xmlns:a16="http://schemas.microsoft.com/office/drawing/2014/main" id="{508F834B-072A-3FA3-297C-895186A70B74}"/>
              </a:ext>
            </a:extLst>
          </p:cNvPr>
          <p:cNvSpPr txBox="1"/>
          <p:nvPr/>
        </p:nvSpPr>
        <p:spPr>
          <a:xfrm>
            <a:off x="6353175" y="1437520"/>
            <a:ext cx="4772024" cy="2554545"/>
          </a:xfrm>
          <a:prstGeom prst="rect">
            <a:avLst/>
          </a:prstGeom>
          <a:noFill/>
        </p:spPr>
        <p:txBody>
          <a:bodyPr wrap="square">
            <a:spAutoFit/>
          </a:bodyPr>
          <a:lstStyle/>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1.Nhận xét về các thành tựu văn hóa thời Lê Sơ so với thời Trần? Giải thích nguyên nhân?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2.</a:t>
            </a:r>
            <a:r>
              <a:rPr lang="vi-VN" sz="2000" b="1" dirty="0">
                <a:solidFill>
                  <a:srgbClr val="FF0000"/>
                </a:solidFill>
                <a:effectLst/>
                <a:latin typeface="Times New Roman" panose="02020603050405020304" pitchFamily="18" charset="0"/>
                <a:ea typeface="Times New Roman" panose="02020603050405020304" pitchFamily="18" charset="0"/>
              </a:rPr>
              <a:t> Ở thời Lê Sơ tình hình giáo dục , thi cử ở nước ta phát triển như thế nào?</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3.</a:t>
            </a:r>
            <a:r>
              <a:rPr lang="vi-VN" sz="2000" b="1" dirty="0">
                <a:solidFill>
                  <a:srgbClr val="FF0000"/>
                </a:solidFill>
                <a:effectLst/>
                <a:latin typeface="Times New Roman" panose="02020603050405020304" pitchFamily="18" charset="0"/>
                <a:ea typeface="Times New Roman" panose="02020603050405020304" pitchFamily="18" charset="0"/>
              </a:rPr>
              <a:t> Khai thác tư liệu 2 và thông tin SGK, hãy cho biết vì sao nhà Lê Sơ chú trọng phát triển giáo dục, khoa cử?</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0621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1DB35D-DAE7-8F87-3A63-C842292BA8F3}"/>
              </a:ext>
            </a:extLst>
          </p:cNvPr>
          <p:cNvPicPr>
            <a:picLocks noChangeAspect="1"/>
          </p:cNvPicPr>
          <p:nvPr/>
        </p:nvPicPr>
        <p:blipFill>
          <a:blip r:embed="rId2"/>
          <a:stretch>
            <a:fillRect/>
          </a:stretch>
        </p:blipFill>
        <p:spPr>
          <a:xfrm>
            <a:off x="927966" y="399627"/>
            <a:ext cx="10336067" cy="6058746"/>
          </a:xfrm>
          <a:prstGeom prst="rect">
            <a:avLst/>
          </a:prstGeom>
        </p:spPr>
      </p:pic>
    </p:spTree>
    <p:extLst>
      <p:ext uri="{BB962C8B-B14F-4D97-AF65-F5344CB8AC3E}">
        <p14:creationId xmlns:p14="http://schemas.microsoft.com/office/powerpoint/2010/main" val="663369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DFB9F-9CBD-5FCC-D05C-F97559F2B82D}"/>
              </a:ext>
            </a:extLst>
          </p:cNvPr>
          <p:cNvPicPr>
            <a:picLocks noChangeAspect="1"/>
          </p:cNvPicPr>
          <p:nvPr/>
        </p:nvPicPr>
        <p:blipFill>
          <a:blip r:embed="rId2"/>
          <a:stretch>
            <a:fillRect/>
          </a:stretch>
        </p:blipFill>
        <p:spPr>
          <a:xfrm>
            <a:off x="932729" y="442495"/>
            <a:ext cx="10326541" cy="5973009"/>
          </a:xfrm>
          <a:prstGeom prst="rect">
            <a:avLst/>
          </a:prstGeom>
        </p:spPr>
      </p:pic>
    </p:spTree>
    <p:extLst>
      <p:ext uri="{BB962C8B-B14F-4D97-AF65-F5344CB8AC3E}">
        <p14:creationId xmlns:p14="http://schemas.microsoft.com/office/powerpoint/2010/main" val="332188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3102CF-4FCF-5814-291B-9549EAD2AA54}"/>
              </a:ext>
            </a:extLst>
          </p:cNvPr>
          <p:cNvPicPr>
            <a:picLocks noChangeAspect="1"/>
          </p:cNvPicPr>
          <p:nvPr/>
        </p:nvPicPr>
        <p:blipFill>
          <a:blip r:embed="rId2"/>
          <a:stretch>
            <a:fillRect/>
          </a:stretch>
        </p:blipFill>
        <p:spPr>
          <a:xfrm>
            <a:off x="966071" y="509180"/>
            <a:ext cx="10259857" cy="5839640"/>
          </a:xfrm>
          <a:prstGeom prst="rect">
            <a:avLst/>
          </a:prstGeom>
        </p:spPr>
      </p:pic>
    </p:spTree>
    <p:extLst>
      <p:ext uri="{BB962C8B-B14F-4D97-AF65-F5344CB8AC3E}">
        <p14:creationId xmlns:p14="http://schemas.microsoft.com/office/powerpoint/2010/main" val="1113086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87015-5D68-A2BC-FBA8-385A1F13B93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909B6DC-B6A9-4149-4AD8-2844DCE70C74}"/>
              </a:ext>
            </a:extLst>
          </p:cNvPr>
          <p:cNvSpPr txBox="1"/>
          <p:nvPr/>
        </p:nvSpPr>
        <p:spPr>
          <a:xfrm>
            <a:off x="2943225" y="1714500"/>
            <a:ext cx="6838950" cy="1200329"/>
          </a:xfrm>
          <a:prstGeom prst="rect">
            <a:avLst/>
          </a:prstGeom>
          <a:noFill/>
        </p:spPr>
        <p:txBody>
          <a:bodyPr wrap="square" rtlCol="0">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BÀI 20: ĐẠI VIỆT THỜI LÊ SƠ</a:t>
            </a:r>
          </a:p>
          <a:p>
            <a:pPr algn="ctr"/>
            <a:r>
              <a:rPr lang="vi-VN" sz="3600" b="1" dirty="0">
                <a:solidFill>
                  <a:srgbClr val="FF0000"/>
                </a:solidFill>
                <a:latin typeface="Times New Roman" panose="02020603050405020304" pitchFamily="18" charset="0"/>
                <a:cs typeface="Times New Roman" panose="02020603050405020304" pitchFamily="18" charset="0"/>
              </a:rPr>
              <a:t>(1428 -1527)</a:t>
            </a:r>
            <a:endParaRPr lang="en-SG" sz="3600" b="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7D58E81-5985-F0D4-D4D8-D2931F0CF920}"/>
              </a:ext>
            </a:extLst>
          </p:cNvPr>
          <p:cNvPicPr>
            <a:picLocks noChangeAspect="1"/>
          </p:cNvPicPr>
          <p:nvPr/>
        </p:nvPicPr>
        <p:blipFill>
          <a:blip r:embed="rId3"/>
          <a:stretch>
            <a:fillRect/>
          </a:stretch>
        </p:blipFill>
        <p:spPr>
          <a:xfrm>
            <a:off x="10535919" y="0"/>
            <a:ext cx="1781176" cy="1414463"/>
          </a:xfrm>
          <a:prstGeom prst="rect">
            <a:avLst/>
          </a:prstGeom>
        </p:spPr>
      </p:pic>
    </p:spTree>
    <p:extLst>
      <p:ext uri="{BB962C8B-B14F-4D97-AF65-F5344CB8AC3E}">
        <p14:creationId xmlns:p14="http://schemas.microsoft.com/office/powerpoint/2010/main" val="4199294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5267324"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4.Một số danh nhân văn hóa tiêu biểu</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Tree>
    <p:extLst>
      <p:ext uri="{BB962C8B-B14F-4D97-AF65-F5344CB8AC3E}">
        <p14:creationId xmlns:p14="http://schemas.microsoft.com/office/powerpoint/2010/main" val="4192308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5267324"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4.Một số danh nhân văn hóa tiêu biểu</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
        <p:nvSpPr>
          <p:cNvPr id="7" name="TextBox 6">
            <a:extLst>
              <a:ext uri="{FF2B5EF4-FFF2-40B4-BE49-F238E27FC236}">
                <a16:creationId xmlns:a16="http://schemas.microsoft.com/office/drawing/2014/main" id="{4E66B6C1-F68A-91DB-7466-D9217C48D7EE}"/>
              </a:ext>
            </a:extLst>
          </p:cNvPr>
          <p:cNvSpPr txBox="1"/>
          <p:nvPr/>
        </p:nvSpPr>
        <p:spPr>
          <a:xfrm>
            <a:off x="934720" y="1919169"/>
            <a:ext cx="6096000" cy="1785104"/>
          </a:xfrm>
          <a:prstGeom prst="rect">
            <a:avLst/>
          </a:prstGeom>
          <a:noFill/>
        </p:spPr>
        <p:txBody>
          <a:bodyPr wrap="square">
            <a:spAutoFit/>
          </a:bodyPr>
          <a:lstStyle/>
          <a:p>
            <a:pPr marL="0" marR="0">
              <a:lnSpc>
                <a:spcPct val="150000"/>
              </a:lnSpc>
              <a:spcBef>
                <a:spcPts val="0"/>
              </a:spcBef>
              <a:spcAft>
                <a:spcPts val="0"/>
              </a:spcAft>
            </a:pPr>
            <a:r>
              <a:rPr lang="vi-VN" sz="2000" dirty="0">
                <a:effectLst/>
                <a:latin typeface="Times New Roman" panose="02020603050405020304" pitchFamily="18" charset="0"/>
                <a:ea typeface="Times New Roman" panose="02020603050405020304" pitchFamily="18" charset="0"/>
              </a:rPr>
              <a:t>a. Nguyễn Trãi</a:t>
            </a:r>
            <a:endParaRPr lang="en-SG" sz="20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vi-VN" sz="2000" dirty="0">
                <a:effectLst/>
                <a:latin typeface="Times New Roman" panose="02020603050405020304" pitchFamily="18" charset="0"/>
                <a:ea typeface="Times New Roman" panose="02020603050405020304" pitchFamily="18" charset="0"/>
              </a:rPr>
              <a:t>b. Lê thánh Tông</a:t>
            </a:r>
            <a:endParaRPr lang="en-SG" sz="20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vi-VN" sz="2000" dirty="0">
                <a:effectLst/>
                <a:latin typeface="Times New Roman" panose="02020603050405020304" pitchFamily="18" charset="0"/>
                <a:ea typeface="Times New Roman" panose="02020603050405020304" pitchFamily="18" charset="0"/>
              </a:rPr>
              <a:t>c. Lương Thế Vinh</a:t>
            </a:r>
            <a:endParaRPr lang="en-SG" sz="2000" dirty="0">
              <a:effectLst/>
              <a:latin typeface="Times New Roman" panose="02020603050405020304" pitchFamily="18" charset="0"/>
              <a:ea typeface="Times New Roman" panose="02020603050405020304" pitchFamily="18" charset="0"/>
            </a:endParaRPr>
          </a:p>
          <a:p>
            <a:r>
              <a:rPr lang="vi-VN" sz="2000" dirty="0">
                <a:effectLst/>
                <a:latin typeface="Times New Roman" panose="02020603050405020304" pitchFamily="18" charset="0"/>
                <a:ea typeface="Times New Roman" panose="02020603050405020304" pitchFamily="18" charset="0"/>
              </a:rPr>
              <a:t>d. Ngô Sỹ Liêm</a:t>
            </a:r>
            <a:endParaRPr lang="en-SG" sz="2000" dirty="0"/>
          </a:p>
        </p:txBody>
      </p:sp>
    </p:spTree>
    <p:extLst>
      <p:ext uri="{BB962C8B-B14F-4D97-AF65-F5344CB8AC3E}">
        <p14:creationId xmlns:p14="http://schemas.microsoft.com/office/powerpoint/2010/main" val="393387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8C5CA9-88F3-F15B-EAB5-30EB7BBBA22E}"/>
              </a:ext>
            </a:extLst>
          </p:cNvPr>
          <p:cNvSpPr txBox="1"/>
          <p:nvPr/>
        </p:nvSpPr>
        <p:spPr>
          <a:xfrm>
            <a:off x="4206240" y="701040"/>
            <a:ext cx="2733040" cy="369332"/>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Giao việc từ tiết trước</a:t>
            </a:r>
            <a:endParaRPr lang="en-SG"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3BBE85-1856-BDEB-7D20-D6AC2C0C1A87}"/>
              </a:ext>
            </a:extLst>
          </p:cNvPr>
          <p:cNvSpPr txBox="1"/>
          <p:nvPr/>
        </p:nvSpPr>
        <p:spPr>
          <a:xfrm>
            <a:off x="2362200" y="1307515"/>
            <a:ext cx="6883400" cy="830997"/>
          </a:xfrm>
          <a:prstGeom prst="rect">
            <a:avLst/>
          </a:prstGeom>
          <a:noFill/>
        </p:spPr>
        <p:txBody>
          <a:bodyPr wrap="square">
            <a:spAutoFit/>
          </a:bodyPr>
          <a:lstStyle/>
          <a:p>
            <a:r>
              <a:rPr lang="vi-VN" sz="2400" b="1" dirty="0">
                <a:solidFill>
                  <a:srgbClr val="FF0000"/>
                </a:solidFill>
                <a:effectLst/>
                <a:latin typeface="Times New Roman" panose="02020603050405020304" pitchFamily="18" charset="0"/>
                <a:ea typeface="Times New Roman" panose="02020603050405020304" pitchFamily="18" charset="0"/>
              </a:rPr>
              <a:t>Nghiên cứu nội dung mục 4 SGK  và tra cứu mạng internet để hoàn thành phiếu học tập sau:</a:t>
            </a:r>
            <a:endParaRPr lang="en-SG" sz="2400" b="1" dirty="0">
              <a:solidFill>
                <a:srgbClr val="FF0000"/>
              </a:solidFill>
            </a:endParaRPr>
          </a:p>
        </p:txBody>
      </p:sp>
      <p:graphicFrame>
        <p:nvGraphicFramePr>
          <p:cNvPr id="5" name="Table 5">
            <a:extLst>
              <a:ext uri="{FF2B5EF4-FFF2-40B4-BE49-F238E27FC236}">
                <a16:creationId xmlns:a16="http://schemas.microsoft.com/office/drawing/2014/main" id="{EE4D1607-B1F2-C542-B291-62BA0EC2BCC5}"/>
              </a:ext>
            </a:extLst>
          </p:cNvPr>
          <p:cNvGraphicFramePr>
            <a:graphicFrameLocks noGrp="1"/>
          </p:cNvGraphicFramePr>
          <p:nvPr/>
        </p:nvGraphicFramePr>
        <p:xfrm>
          <a:off x="2011680" y="2560320"/>
          <a:ext cx="8148320" cy="2455150"/>
        </p:xfrm>
        <a:graphic>
          <a:graphicData uri="http://schemas.openxmlformats.org/drawingml/2006/table">
            <a:tbl>
              <a:tblPr firstRow="1" bandRow="1">
                <a:tableStyleId>{5940675A-B579-460E-94D1-54222C63F5DA}</a:tableStyleId>
              </a:tblPr>
              <a:tblGrid>
                <a:gridCol w="1130579">
                  <a:extLst>
                    <a:ext uri="{9D8B030D-6E8A-4147-A177-3AD203B41FA5}">
                      <a16:colId xmlns:a16="http://schemas.microsoft.com/office/drawing/2014/main" val="1280540400"/>
                    </a:ext>
                  </a:extLst>
                </a:gridCol>
                <a:gridCol w="2312086">
                  <a:extLst>
                    <a:ext uri="{9D8B030D-6E8A-4147-A177-3AD203B41FA5}">
                      <a16:colId xmlns:a16="http://schemas.microsoft.com/office/drawing/2014/main" val="550108901"/>
                    </a:ext>
                  </a:extLst>
                </a:gridCol>
                <a:gridCol w="2210232">
                  <a:extLst>
                    <a:ext uri="{9D8B030D-6E8A-4147-A177-3AD203B41FA5}">
                      <a16:colId xmlns:a16="http://schemas.microsoft.com/office/drawing/2014/main" val="1595068197"/>
                    </a:ext>
                  </a:extLst>
                </a:gridCol>
                <a:gridCol w="2495423">
                  <a:extLst>
                    <a:ext uri="{9D8B030D-6E8A-4147-A177-3AD203B41FA5}">
                      <a16:colId xmlns:a16="http://schemas.microsoft.com/office/drawing/2014/main" val="2127262804"/>
                    </a:ext>
                  </a:extLst>
                </a:gridCol>
              </a:tblGrid>
              <a:tr h="936286">
                <a:tc>
                  <a:txBody>
                    <a:bodyPr/>
                    <a:lstStyle/>
                    <a:p>
                      <a:r>
                        <a:rPr lang="vi-VN" dirty="0">
                          <a:latin typeface="Times New Roman" panose="02020603050405020304" pitchFamily="18" charset="0"/>
                          <a:cs typeface="Times New Roman" panose="02020603050405020304" pitchFamily="18" charset="0"/>
                        </a:rPr>
                        <a:t>Số TT</a:t>
                      </a:r>
                      <a:endParaRPr lang="en-SG" dirty="0">
                        <a:latin typeface="Times New Roman" panose="02020603050405020304" pitchFamily="18" charset="0"/>
                        <a:cs typeface="Times New Roman" panose="02020603050405020304" pitchFamily="18" charset="0"/>
                      </a:endParaRPr>
                    </a:p>
                  </a:txBody>
                  <a:tcPr/>
                </a:tc>
                <a:tc>
                  <a:txBody>
                    <a:bodyPr/>
                    <a:lstStyle/>
                    <a:p>
                      <a:r>
                        <a:rPr lang="vi-VN" sz="1800" kern="1200" dirty="0">
                          <a:solidFill>
                            <a:schemeClr val="tx1"/>
                          </a:solidFill>
                          <a:effectLst/>
                          <a:latin typeface="Times New Roman" panose="02020603050405020304" pitchFamily="18" charset="0"/>
                          <a:ea typeface="+mn-ea"/>
                          <a:cs typeface="Times New Roman" panose="02020603050405020304" pitchFamily="18" charset="0"/>
                        </a:rPr>
                        <a:t>Tên các danh nhân</a:t>
                      </a:r>
                      <a:endParaRPr lang="en-SG"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kern="1200" dirty="0">
                          <a:solidFill>
                            <a:schemeClr val="tx1"/>
                          </a:solidFill>
                          <a:effectLst/>
                          <a:latin typeface="Times New Roman" panose="02020603050405020304" pitchFamily="18" charset="0"/>
                          <a:ea typeface="+mn-ea"/>
                          <a:cs typeface="Times New Roman" panose="02020603050405020304" pitchFamily="18" charset="0"/>
                        </a:rPr>
                        <a:t>Lĩnh vực đóng góp</a:t>
                      </a:r>
                      <a:endParaRPr lang="en-SG" sz="18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tc>
                  <a:txBody>
                    <a:bodyPr/>
                    <a:lstStyle/>
                    <a:p>
                      <a:r>
                        <a:rPr lang="vi-VN" sz="1800" kern="1200" dirty="0">
                          <a:solidFill>
                            <a:schemeClr val="tx1"/>
                          </a:solidFill>
                          <a:effectLst/>
                          <a:latin typeface="Times New Roman" panose="02020603050405020304" pitchFamily="18" charset="0"/>
                          <a:ea typeface="+mn-ea"/>
                          <a:cs typeface="Times New Roman" panose="02020603050405020304" pitchFamily="18" charset="0"/>
                        </a:rPr>
                        <a:t>Tác phẩm/ Câu nói/ sự kiện nổi bật của các danh nhân </a:t>
                      </a:r>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11564496"/>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64680399"/>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75322477"/>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8390388"/>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16514651"/>
                  </a:ext>
                </a:extLst>
              </a:tr>
            </a:tbl>
          </a:graphicData>
        </a:graphic>
      </p:graphicFrame>
    </p:spTree>
    <p:extLst>
      <p:ext uri="{BB962C8B-B14F-4D97-AF65-F5344CB8AC3E}">
        <p14:creationId xmlns:p14="http://schemas.microsoft.com/office/powerpoint/2010/main" val="536910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6057226-017F-ADAA-65C5-B27A36F7D0A9}"/>
              </a:ext>
            </a:extLst>
          </p:cNvPr>
          <p:cNvSpPr/>
          <p:nvPr/>
        </p:nvSpPr>
        <p:spPr>
          <a:xfrm>
            <a:off x="2316480" y="467360"/>
            <a:ext cx="6736080" cy="1615440"/>
          </a:xfrm>
          <a:prstGeom prst="flowChartPunchedTap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Times New Roman" panose="02020603050405020304" pitchFamily="18" charset="0"/>
                <a:cs typeface="Times New Roman" panose="02020603050405020304" pitchFamily="18" charset="0"/>
              </a:rPr>
              <a:t>Trò chơi: ÔNG LÀ AI?</a:t>
            </a:r>
            <a:endParaRPr lang="en-SG" sz="3600"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9CD3ECB-6D0A-7ADB-6196-4854C6FD8544}"/>
              </a:ext>
            </a:extLst>
          </p:cNvPr>
          <p:cNvSpPr txBox="1"/>
          <p:nvPr/>
        </p:nvSpPr>
        <p:spPr>
          <a:xfrm>
            <a:off x="1270000" y="2753360"/>
            <a:ext cx="9154160" cy="2308324"/>
          </a:xfrm>
          <a:prstGeom prst="rect">
            <a:avLst/>
          </a:prstGeom>
          <a:noFill/>
        </p:spPr>
        <p:txBody>
          <a:bodyPr wrap="square" rtlCol="0">
            <a:spAutoFit/>
          </a:bodyPr>
          <a:lstStyle/>
          <a:p>
            <a:r>
              <a:rPr lang="vi-VN" dirty="0"/>
              <a:t>VD: Nguyễn Trãi</a:t>
            </a:r>
          </a:p>
          <a:p>
            <a:pPr marL="0" marR="0" algn="just">
              <a:lnSpc>
                <a:spcPct val="15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Ông là người được UNESCO công nhận là danh nhân văn hóa thế giới?</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Năm 1442 bị khép vào tội “ tru di tam tộc”</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Ông tham gia k/n Lam Sơn</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Hiệu là Ức Trai</a:t>
            </a:r>
            <a:endParaRPr lang="en-SG" sz="1800" dirty="0">
              <a:effectLst/>
              <a:latin typeface="Times New Roman" panose="02020603050405020304" pitchFamily="18" charset="0"/>
              <a:ea typeface="Times New Roman" panose="02020603050405020304" pitchFamily="18" charset="0"/>
            </a:endParaRPr>
          </a:p>
          <a:p>
            <a:endParaRPr lang="en-SG" dirty="0"/>
          </a:p>
        </p:txBody>
      </p:sp>
    </p:spTree>
    <p:extLst>
      <p:ext uri="{BB962C8B-B14F-4D97-AF65-F5344CB8AC3E}">
        <p14:creationId xmlns:p14="http://schemas.microsoft.com/office/powerpoint/2010/main" val="3485403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6057226-017F-ADAA-65C5-B27A36F7D0A9}"/>
              </a:ext>
            </a:extLst>
          </p:cNvPr>
          <p:cNvSpPr/>
          <p:nvPr/>
        </p:nvSpPr>
        <p:spPr>
          <a:xfrm>
            <a:off x="2265680" y="589280"/>
            <a:ext cx="6736080" cy="1615440"/>
          </a:xfrm>
          <a:prstGeom prst="flowChartPunchedTap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Times New Roman" panose="02020603050405020304" pitchFamily="18" charset="0"/>
                <a:cs typeface="Times New Roman" panose="02020603050405020304" pitchFamily="18" charset="0"/>
              </a:rPr>
              <a:t>Trò chơi: ÔNG LÀ AI?</a:t>
            </a:r>
            <a:endParaRPr lang="en-SG"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429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guyễn Trãi – Chốn Thiêng">
            <a:extLst>
              <a:ext uri="{FF2B5EF4-FFF2-40B4-BE49-F238E27FC236}">
                <a16:creationId xmlns:a16="http://schemas.microsoft.com/office/drawing/2014/main" id="{9F2FE26E-9C8F-D0AB-8A20-A64508BD7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275" y="100012"/>
            <a:ext cx="6858000" cy="665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24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1.Sự thành lập vương triều Lê Sơ</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Tree>
    <p:extLst>
      <p:ext uri="{BB962C8B-B14F-4D97-AF65-F5344CB8AC3E}">
        <p14:creationId xmlns:p14="http://schemas.microsoft.com/office/powerpoint/2010/main" val="1434366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5BE6ED-2459-7E03-D369-821DA3EB52F2}"/>
              </a:ext>
            </a:extLst>
          </p:cNvPr>
          <p:cNvSpPr txBox="1"/>
          <p:nvPr/>
        </p:nvSpPr>
        <p:spPr>
          <a:xfrm>
            <a:off x="2861188" y="1623622"/>
            <a:ext cx="6096000" cy="830997"/>
          </a:xfrm>
          <a:prstGeom prst="rect">
            <a:avLst/>
          </a:prstGeom>
          <a:noFill/>
        </p:spPr>
        <p:txBody>
          <a:bodyPr wrap="square">
            <a:spAutoFit/>
          </a:bodyPr>
          <a:lstStyle/>
          <a:p>
            <a:r>
              <a:rPr lang="vi-VN" sz="2400" b="1" dirty="0">
                <a:solidFill>
                  <a:srgbClr val="FF0000"/>
                </a:solidFill>
                <a:effectLst/>
                <a:latin typeface="Times New Roman" panose="02020603050405020304" pitchFamily="18" charset="0"/>
                <a:ea typeface="Times New Roman" panose="02020603050405020304" pitchFamily="18" charset="0"/>
              </a:rPr>
              <a:t>Em hãy dựa vào nội dung mục 1 SGK hoàn thành phiếu học tập sau trong thời gian 5p </a:t>
            </a:r>
            <a:endParaRPr lang="en-SG" sz="2400" b="1" dirty="0">
              <a:solidFill>
                <a:srgbClr val="FF0000"/>
              </a:solidFill>
            </a:endParaRPr>
          </a:p>
        </p:txBody>
      </p:sp>
      <p:sp>
        <p:nvSpPr>
          <p:cNvPr id="6" name="Rectangle: Rounded Corners 5">
            <a:extLst>
              <a:ext uri="{FF2B5EF4-FFF2-40B4-BE49-F238E27FC236}">
                <a16:creationId xmlns:a16="http://schemas.microsoft.com/office/drawing/2014/main" id="{EE731847-82CC-CECA-F4D7-3B62C08DCEA0}"/>
              </a:ext>
            </a:extLst>
          </p:cNvPr>
          <p:cNvSpPr/>
          <p:nvPr/>
        </p:nvSpPr>
        <p:spPr>
          <a:xfrm>
            <a:off x="4129547" y="560439"/>
            <a:ext cx="4965291" cy="8309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cs typeface="Times New Roman" panose="02020603050405020304" pitchFamily="18" charset="0"/>
              </a:rPr>
              <a:t>HOẠT ĐỘNG CÁ NHÂN</a:t>
            </a:r>
            <a:endParaRPr lang="en-SG"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Table 8">
            <a:extLst>
              <a:ext uri="{FF2B5EF4-FFF2-40B4-BE49-F238E27FC236}">
                <a16:creationId xmlns:a16="http://schemas.microsoft.com/office/drawing/2014/main" id="{1B4F153E-298C-812B-4799-851EB81E23BA}"/>
              </a:ext>
            </a:extLst>
          </p:cNvPr>
          <p:cNvGraphicFramePr>
            <a:graphicFrameLocks noGrp="1"/>
          </p:cNvGraphicFramePr>
          <p:nvPr/>
        </p:nvGraphicFramePr>
        <p:xfrm>
          <a:off x="1851743" y="2781039"/>
          <a:ext cx="8114890" cy="3703320"/>
        </p:xfrm>
        <a:graphic>
          <a:graphicData uri="http://schemas.openxmlformats.org/drawingml/2006/table">
            <a:tbl>
              <a:tblPr firstRow="1" bandRow="1">
                <a:tableStyleId>{5940675A-B579-460E-94D1-54222C63F5DA}</a:tableStyleId>
              </a:tblPr>
              <a:tblGrid>
                <a:gridCol w="4050890">
                  <a:extLst>
                    <a:ext uri="{9D8B030D-6E8A-4147-A177-3AD203B41FA5}">
                      <a16:colId xmlns:a16="http://schemas.microsoft.com/office/drawing/2014/main" val="1941376792"/>
                    </a:ext>
                  </a:extLst>
                </a:gridCol>
                <a:gridCol w="4064000">
                  <a:extLst>
                    <a:ext uri="{9D8B030D-6E8A-4147-A177-3AD203B41FA5}">
                      <a16:colId xmlns:a16="http://schemas.microsoft.com/office/drawing/2014/main" val="3434498917"/>
                    </a:ext>
                  </a:extLst>
                </a:gridCol>
              </a:tblGrid>
              <a:tr h="264596">
                <a:tc>
                  <a:txBody>
                    <a:bodyPr/>
                    <a:lstStyle/>
                    <a:p>
                      <a:endParaRPr lang="en-SG" dirty="0"/>
                    </a:p>
                  </a:txBody>
                  <a:tcPr/>
                </a:tc>
                <a:tc>
                  <a:txBody>
                    <a:bodyPr/>
                    <a:lstStyle/>
                    <a:p>
                      <a:endParaRPr lang="en-SG" dirty="0"/>
                    </a:p>
                  </a:txBody>
                  <a:tcPr/>
                </a:tc>
                <a:extLst>
                  <a:ext uri="{0D108BD9-81ED-4DB2-BD59-A6C34878D82A}">
                    <a16:rowId xmlns:a16="http://schemas.microsoft.com/office/drawing/2014/main" val="754620622"/>
                  </a:ext>
                </a:extLst>
              </a:tr>
              <a:tr h="370840">
                <a:tc>
                  <a:txBody>
                    <a:bodyPr/>
                    <a:lstStyle/>
                    <a:p>
                      <a:pPr marL="0" marR="0">
                        <a:lnSpc>
                          <a:spcPct val="150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1.Nhà Lê Sơ được thành lập vào năm:</a:t>
                      </a:r>
                      <a:endParaRPr lang="en-SG"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3358050430"/>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2.Quốc hiệu là:</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898636520"/>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3.Kinh đô đóng ở</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421781145"/>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4.Đứng đầu nhà nước là</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391027785"/>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5.Cả nước được chia thành các</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659966716"/>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6. Quân đội bao gồm </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3588373171"/>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7. Quân được tổ chức theo lối</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2843566801"/>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8. Ban hành bộ luật</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937523129"/>
                  </a:ext>
                </a:extLst>
              </a:tr>
              <a:tr h="370840">
                <a:tc>
                  <a:txBody>
                    <a:bodyPr/>
                    <a:lstStyle/>
                    <a:p>
                      <a:pPr marL="0" marR="0">
                        <a:lnSpc>
                          <a:spcPct val="150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9. Đến năm 1471 lãnh thổ Đại  Việt được mở rộng tới</a:t>
                      </a:r>
                      <a:endParaRPr lang="en-SG"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2313488352"/>
                  </a:ext>
                </a:extLst>
              </a:tr>
            </a:tbl>
          </a:graphicData>
        </a:graphic>
      </p:graphicFrame>
    </p:spTree>
    <p:extLst>
      <p:ext uri="{BB962C8B-B14F-4D97-AF65-F5344CB8AC3E}">
        <p14:creationId xmlns:p14="http://schemas.microsoft.com/office/powerpoint/2010/main" val="1038443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1C966-0694-AB51-2114-D6181A770767}"/>
              </a:ext>
            </a:extLst>
          </p:cNvPr>
          <p:cNvPicPr>
            <a:picLocks noChangeAspect="1"/>
          </p:cNvPicPr>
          <p:nvPr/>
        </p:nvPicPr>
        <p:blipFill>
          <a:blip r:embed="rId2"/>
          <a:stretch>
            <a:fillRect/>
          </a:stretch>
        </p:blipFill>
        <p:spPr>
          <a:xfrm>
            <a:off x="3245768" y="859816"/>
            <a:ext cx="5860079" cy="4850103"/>
          </a:xfrm>
          <a:prstGeom prst="rect">
            <a:avLst/>
          </a:prstGeom>
        </p:spPr>
      </p:pic>
    </p:spTree>
    <p:extLst>
      <p:ext uri="{BB962C8B-B14F-4D97-AF65-F5344CB8AC3E}">
        <p14:creationId xmlns:p14="http://schemas.microsoft.com/office/powerpoint/2010/main" val="3737429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1.Sự thành lập vương triều Lê Sơ</a:t>
            </a:r>
            <a:endParaRPr lang="en-SG" sz="2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B050B1B-C86B-8047-A643-21A7F436382E}"/>
              </a:ext>
            </a:extLst>
          </p:cNvPr>
          <p:cNvSpPr txBox="1"/>
          <p:nvPr/>
        </p:nvSpPr>
        <p:spPr>
          <a:xfrm>
            <a:off x="828675" y="1638791"/>
            <a:ext cx="5362574" cy="3785652"/>
          </a:xfrm>
          <a:prstGeom prst="rect">
            <a:avLst/>
          </a:prstGeom>
          <a:noFill/>
        </p:spPr>
        <p:txBody>
          <a:bodyPr wrap="square">
            <a:spAutoFit/>
          </a:bodyPr>
          <a:lstStyle/>
          <a:p>
            <a:pPr marL="0" marR="0" algn="just"/>
            <a:r>
              <a:rPr lang="vi-VN" sz="2000" dirty="0">
                <a:effectLst/>
                <a:latin typeface="Times New Roman" panose="02020603050405020304" pitchFamily="18" charset="0"/>
                <a:ea typeface="Times New Roman" panose="02020603050405020304" pitchFamily="18" charset="0"/>
              </a:rPr>
              <a:t>- </a:t>
            </a:r>
            <a:r>
              <a:rPr lang="vi-VN" sz="2000" i="1" dirty="0">
                <a:effectLst/>
                <a:latin typeface="Times New Roman" panose="02020603050405020304" pitchFamily="18" charset="0"/>
                <a:ea typeface="Times New Roman" panose="02020603050405020304" pitchFamily="18" charset="0"/>
              </a:rPr>
              <a:t>Năm 1428 Lê Lợi lên ngôi hoàng đế lấy quốc hiệu là Đại Việt, đóng đô ở Đông Kinh (Thăng Long)</a:t>
            </a:r>
            <a:endParaRPr lang="en-SG" sz="2000" dirty="0">
              <a:effectLst/>
              <a:latin typeface="Times New Roman" panose="02020603050405020304" pitchFamily="18" charset="0"/>
              <a:ea typeface="Times New Roman" panose="02020603050405020304" pitchFamily="18" charset="0"/>
            </a:endParaRPr>
          </a:p>
          <a:p>
            <a:pPr marL="0" marR="0" algn="just"/>
            <a:r>
              <a:rPr lang="vi-VN" sz="2000" i="1" dirty="0">
                <a:effectLst/>
                <a:latin typeface="Times New Roman" panose="02020603050405020304" pitchFamily="18" charset="0"/>
                <a:ea typeface="Times New Roman" panose="02020603050405020304" pitchFamily="18" charset="0"/>
              </a:rPr>
              <a:t>- Hoàng đế nắm mọi quyền hành, là tổng chỉ huy quân đội</a:t>
            </a:r>
            <a:endParaRPr lang="en-SG" sz="2000" dirty="0">
              <a:effectLst/>
              <a:latin typeface="Times New Roman" panose="02020603050405020304" pitchFamily="18" charset="0"/>
              <a:ea typeface="Times New Roman" panose="02020603050405020304" pitchFamily="18" charset="0"/>
            </a:endParaRPr>
          </a:p>
          <a:p>
            <a:pPr marL="0" marR="0" algn="just"/>
            <a:r>
              <a:rPr lang="vi-VN" sz="2000" i="1" dirty="0">
                <a:effectLst/>
                <a:latin typeface="Times New Roman" panose="02020603050405020304" pitchFamily="18" charset="0"/>
                <a:ea typeface="Times New Roman" panose="02020603050405020304" pitchFamily="18" charset="0"/>
              </a:rPr>
              <a:t>- Đất nước chia thành các đạo, dưới đạo là các phủ, huyện ( châu), xã (sách, động)</a:t>
            </a:r>
            <a:endParaRPr lang="en-SG" sz="2000" dirty="0">
              <a:effectLst/>
              <a:latin typeface="Times New Roman" panose="02020603050405020304" pitchFamily="18" charset="0"/>
              <a:ea typeface="Times New Roman" panose="02020603050405020304" pitchFamily="18" charset="0"/>
            </a:endParaRPr>
          </a:p>
          <a:p>
            <a:pPr marL="0" marR="0" algn="just"/>
            <a:r>
              <a:rPr lang="vi-VN" sz="2000" i="1" dirty="0">
                <a:effectLst/>
                <a:latin typeface="Times New Roman" panose="02020603050405020304" pitchFamily="18" charset="0"/>
                <a:ea typeface="Times New Roman" panose="02020603050405020304" pitchFamily="18" charset="0"/>
              </a:rPr>
              <a:t>-Quân đội được tổ chức theo chính sách ngụ binh ư nông.</a:t>
            </a:r>
            <a:endParaRPr lang="en-SG" sz="2000" dirty="0">
              <a:effectLst/>
              <a:latin typeface="Times New Roman" panose="02020603050405020304" pitchFamily="18" charset="0"/>
              <a:ea typeface="Times New Roman" panose="02020603050405020304" pitchFamily="18" charset="0"/>
            </a:endParaRPr>
          </a:p>
          <a:p>
            <a:pPr marL="0" marR="0" algn="just"/>
            <a:r>
              <a:rPr lang="vi-VN" sz="2000" i="1" dirty="0">
                <a:effectLst/>
                <a:latin typeface="Times New Roman" panose="02020603050405020304" pitchFamily="18" charset="0"/>
                <a:ea typeface="Times New Roman" panose="02020603050405020304" pitchFamily="18" charset="0"/>
              </a:rPr>
              <a:t>Luật pháp được coi trọng, ban hành Quốc triều hình luật với nhiều nội dung tiến bộ</a:t>
            </a:r>
            <a:endParaRPr lang="en-SG" sz="2000" dirty="0">
              <a:effectLst/>
              <a:latin typeface="Times New Roman" panose="02020603050405020304" pitchFamily="18" charset="0"/>
              <a:ea typeface="Times New Roman" panose="02020603050405020304" pitchFamily="18" charset="0"/>
            </a:endParaRPr>
          </a:p>
          <a:p>
            <a:r>
              <a:rPr lang="vi-VN" sz="2000" i="1" dirty="0">
                <a:effectLst/>
                <a:latin typeface="Times New Roman" panose="02020603050405020304" pitchFamily="18" charset="0"/>
                <a:ea typeface="Times New Roman" panose="02020603050405020304" pitchFamily="18" charset="0"/>
              </a:rPr>
              <a:t>-Coi trọng việc bảo vệ lãnh thổ</a:t>
            </a:r>
            <a:endParaRPr lang="en-SG" sz="2000" dirty="0"/>
          </a:p>
        </p:txBody>
      </p:sp>
      <p:sp>
        <p:nvSpPr>
          <p:cNvPr id="7" name="TextBox 6">
            <a:extLst>
              <a:ext uri="{FF2B5EF4-FFF2-40B4-BE49-F238E27FC236}">
                <a16:creationId xmlns:a16="http://schemas.microsoft.com/office/drawing/2014/main" id="{31944E74-F1BB-2D52-F40E-F660F9E38246}"/>
              </a:ext>
            </a:extLst>
          </p:cNvPr>
          <p:cNvSpPr txBox="1"/>
          <p:nvPr/>
        </p:nvSpPr>
        <p:spPr>
          <a:xfrm>
            <a:off x="6315075" y="2002253"/>
            <a:ext cx="5124450" cy="2246769"/>
          </a:xfrm>
          <a:prstGeom prst="rect">
            <a:avLst/>
          </a:prstGeom>
          <a:noFill/>
        </p:spPr>
        <p:txBody>
          <a:bodyPr wrap="square">
            <a:spAutoFit/>
          </a:bodyPr>
          <a:lstStyle/>
          <a:p>
            <a:pPr marL="0" marR="0">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1</a:t>
            </a:r>
            <a:r>
              <a:rPr lang="vi-VN" sz="2000" b="1" dirty="0">
                <a:solidFill>
                  <a:srgbClr val="FF0000"/>
                </a:solidFill>
                <a:effectLst/>
                <a:latin typeface="Times New Roman" panose="02020603050405020304" pitchFamily="18" charset="0"/>
                <a:ea typeface="Times New Roman" panose="02020603050405020304" pitchFamily="18" charset="0"/>
              </a:rPr>
              <a:t>, Trao đổi với bạn bên cạnh để rút ra điểm giống nhau và khác nhau về tổ chức nhà nước, luật pháp của Đại Việt thời Lê Sơ với thời nhà Trần?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2</a:t>
            </a:r>
            <a:r>
              <a:rPr lang="vi-VN" sz="2000" b="1" dirty="0">
                <a:solidFill>
                  <a:srgbClr val="FF0000"/>
                </a:solidFill>
                <a:effectLst/>
                <a:latin typeface="Times New Roman" panose="02020603050405020304" pitchFamily="18" charset="0"/>
                <a:ea typeface="Times New Roman" panose="02020603050405020304" pitchFamily="18" charset="0"/>
              </a:rPr>
              <a:t>. Tư liệu 1 và nội dung SGK đã thể hiện quyết tâm bảo vệ chủ quyền lãnh thổ của nhà Lê Sơ như thế nào?</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58BB4D3A-AD20-A288-B1D7-EC7D577EF22D}"/>
              </a:ext>
            </a:extLst>
          </p:cNvPr>
          <p:cNvPicPr>
            <a:picLocks noChangeAspect="1"/>
          </p:cNvPicPr>
          <p:nvPr/>
        </p:nvPicPr>
        <p:blipFill>
          <a:blip r:embed="rId3"/>
          <a:stretch>
            <a:fillRect/>
          </a:stretch>
        </p:blipFill>
        <p:spPr>
          <a:xfrm>
            <a:off x="11066187" y="0"/>
            <a:ext cx="1125813" cy="894028"/>
          </a:xfrm>
          <a:prstGeom prst="rect">
            <a:avLst/>
          </a:prstGeom>
        </p:spPr>
      </p:pic>
    </p:spTree>
    <p:extLst>
      <p:ext uri="{BB962C8B-B14F-4D97-AF65-F5344CB8AC3E}">
        <p14:creationId xmlns:p14="http://schemas.microsoft.com/office/powerpoint/2010/main" val="4261776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33463-93AF-8718-E459-9587027155CC}"/>
              </a:ext>
            </a:extLst>
          </p:cNvPr>
          <p:cNvPicPr>
            <a:picLocks noChangeAspect="1"/>
          </p:cNvPicPr>
          <p:nvPr/>
        </p:nvPicPr>
        <p:blipFill>
          <a:blip r:embed="rId2"/>
          <a:stretch>
            <a:fillRect/>
          </a:stretch>
        </p:blipFill>
        <p:spPr>
          <a:xfrm>
            <a:off x="6570171" y="104775"/>
            <a:ext cx="4080857" cy="6858000"/>
          </a:xfrm>
          <a:prstGeom prst="rect">
            <a:avLst/>
          </a:prstGeom>
        </p:spPr>
      </p:pic>
      <p:pic>
        <p:nvPicPr>
          <p:cNvPr id="3" name="Picture 2">
            <a:extLst>
              <a:ext uri="{FF2B5EF4-FFF2-40B4-BE49-F238E27FC236}">
                <a16:creationId xmlns:a16="http://schemas.microsoft.com/office/drawing/2014/main" id="{3E0AC0CB-BA56-586B-8F6A-72912B36D675}"/>
              </a:ext>
            </a:extLst>
          </p:cNvPr>
          <p:cNvPicPr>
            <a:picLocks noChangeAspect="1"/>
          </p:cNvPicPr>
          <p:nvPr/>
        </p:nvPicPr>
        <p:blipFill>
          <a:blip r:embed="rId3"/>
          <a:stretch>
            <a:fillRect/>
          </a:stretch>
        </p:blipFill>
        <p:spPr>
          <a:xfrm>
            <a:off x="574243" y="0"/>
            <a:ext cx="4166464" cy="6858000"/>
          </a:xfrm>
          <a:prstGeom prst="rect">
            <a:avLst/>
          </a:prstGeom>
        </p:spPr>
      </p:pic>
      <p:sp>
        <p:nvSpPr>
          <p:cNvPr id="4" name="Arrow: Right 3">
            <a:extLst>
              <a:ext uri="{FF2B5EF4-FFF2-40B4-BE49-F238E27FC236}">
                <a16:creationId xmlns:a16="http://schemas.microsoft.com/office/drawing/2014/main" id="{8DA416AC-E5E2-38A5-644B-8DAB0C61E4B0}"/>
              </a:ext>
            </a:extLst>
          </p:cNvPr>
          <p:cNvSpPr/>
          <p:nvPr/>
        </p:nvSpPr>
        <p:spPr>
          <a:xfrm>
            <a:off x="4962525" y="3000375"/>
            <a:ext cx="1352550" cy="828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862190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659DC-42A2-1A04-0E1F-5886CC74013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0A63572-CDC9-1008-F134-0746BABD5B56}"/>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5E4F46F-70E3-044F-A341-5687067629CB}"/>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DF952-A0F0-4C31-93F9-8D3DA3783FB9}"/>
              </a:ext>
            </a:extLst>
          </p:cNvPr>
          <p:cNvSpPr txBox="1"/>
          <p:nvPr/>
        </p:nvSpPr>
        <p:spPr>
          <a:xfrm>
            <a:off x="828675" y="1088172"/>
            <a:ext cx="4743449"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2. Tình hình kinh tế, xã hội</a:t>
            </a:r>
            <a:endParaRPr lang="en-SG"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AB3D78D-7242-EAB0-C0E4-A0FDEFFF8648}"/>
              </a:ext>
            </a:extLst>
          </p:cNvPr>
          <p:cNvPicPr>
            <a:picLocks noChangeAspect="1"/>
          </p:cNvPicPr>
          <p:nvPr/>
        </p:nvPicPr>
        <p:blipFill>
          <a:blip r:embed="rId3"/>
          <a:stretch>
            <a:fillRect/>
          </a:stretch>
        </p:blipFill>
        <p:spPr>
          <a:xfrm>
            <a:off x="11066187" y="0"/>
            <a:ext cx="1125813" cy="894028"/>
          </a:xfrm>
          <a:prstGeom prst="rect">
            <a:avLst/>
          </a:prstGeom>
        </p:spPr>
      </p:pic>
    </p:spTree>
    <p:extLst>
      <p:ext uri="{BB962C8B-B14F-4D97-AF65-F5344CB8AC3E}">
        <p14:creationId xmlns:p14="http://schemas.microsoft.com/office/powerpoint/2010/main" val="351543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A560CF-D9A2-8EF6-DF4B-1165D4507715}"/>
              </a:ext>
            </a:extLst>
          </p:cNvPr>
          <p:cNvSpPr txBox="1"/>
          <p:nvPr/>
        </p:nvSpPr>
        <p:spPr>
          <a:xfrm>
            <a:off x="2895600" y="1449164"/>
            <a:ext cx="6096000" cy="1566070"/>
          </a:xfrm>
          <a:prstGeom prst="rect">
            <a:avLst/>
          </a:prstGeom>
          <a:noFill/>
        </p:spPr>
        <p:txBody>
          <a:bodyPr wrap="square">
            <a:spAutoFit/>
          </a:bodyPr>
          <a:lstStyle/>
          <a:p>
            <a:pPr marL="0" marR="0" algn="ctr">
              <a:spcBef>
                <a:spcPts val="0"/>
              </a:spcBef>
              <a:spcAft>
                <a:spcPts val="0"/>
              </a:spcAft>
            </a:pPr>
            <a:r>
              <a:rPr lang="vi-VN" sz="2400" b="1" dirty="0">
                <a:solidFill>
                  <a:srgbClr val="FF0000"/>
                </a:solidFill>
                <a:effectLst/>
                <a:latin typeface="Times New Roman" panose="02020603050405020304" pitchFamily="18" charset="0"/>
                <a:ea typeface="Times New Roman" panose="02020603050405020304" pitchFamily="18" charset="0"/>
              </a:rPr>
              <a:t>Nghiên cứu nội dung mục 2 SGK và tài liệu hãy vẽ sơ đồ tư duy tóm tắt hoạt động kinh tế thời Lê Sơ?</a:t>
            </a:r>
          </a:p>
          <a:p>
            <a:pPr marL="0" marR="0" algn="ctr">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 HS được giao việc từ trước và làm việc ở nhà)</a:t>
            </a:r>
            <a:endParaRPr lang="en-SG" sz="1600" dirty="0">
              <a:effectLst/>
              <a:latin typeface="Times New Roman" panose="02020603050405020304" pitchFamily="18" charset="0"/>
              <a:ea typeface="Times New Roman" panose="02020603050405020304" pitchFamily="18" charset="0"/>
            </a:endParaRPr>
          </a:p>
        </p:txBody>
      </p:sp>
      <p:sp>
        <p:nvSpPr>
          <p:cNvPr id="4" name="Rectangle: Rounded Corners 3">
            <a:extLst>
              <a:ext uri="{FF2B5EF4-FFF2-40B4-BE49-F238E27FC236}">
                <a16:creationId xmlns:a16="http://schemas.microsoft.com/office/drawing/2014/main" id="{5D48B43C-D539-6CD6-F34A-E63CC9333B2E}"/>
              </a:ext>
            </a:extLst>
          </p:cNvPr>
          <p:cNvSpPr/>
          <p:nvPr/>
        </p:nvSpPr>
        <p:spPr>
          <a:xfrm>
            <a:off x="4129547" y="560439"/>
            <a:ext cx="4965291" cy="8309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HOẠT ĐỘNG NHÓM</a:t>
            </a:r>
          </a:p>
          <a:p>
            <a:pPr algn="ctr"/>
            <a:r>
              <a:rPr lang="vi-VN" sz="2000" dirty="0">
                <a:solidFill>
                  <a:schemeClr val="tx1"/>
                </a:solidFill>
                <a:latin typeface="Times New Roman" panose="02020603050405020304" pitchFamily="18" charset="0"/>
                <a:cs typeface="Times New Roman" panose="02020603050405020304" pitchFamily="18" charset="0"/>
              </a:rPr>
              <a:t>(KT DH DỰ ÁN)</a:t>
            </a:r>
            <a:endParaRPr lang="en-SG"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517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962</Words>
  <PresentationFormat>Widescreen</PresentationFormat>
  <Paragraphs>98</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2022-06-18T01:36:39Z</dcterms:created>
  <dcterms:modified xsi:type="dcterms:W3CDTF">2022-06-18T05:21:00Z</dcterms:modified>
</cp:coreProperties>
</file>