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50"/>
  </p:notesMasterIdLst>
  <p:sldIdLst>
    <p:sldId id="256" r:id="rId2"/>
    <p:sldId id="257" r:id="rId3"/>
    <p:sldId id="258" r:id="rId4"/>
    <p:sldId id="272" r:id="rId5"/>
    <p:sldId id="283" r:id="rId6"/>
    <p:sldId id="285" r:id="rId7"/>
    <p:sldId id="286" r:id="rId8"/>
    <p:sldId id="284" r:id="rId9"/>
    <p:sldId id="288" r:id="rId10"/>
    <p:sldId id="290" r:id="rId11"/>
    <p:sldId id="282" r:id="rId12"/>
    <p:sldId id="273" r:id="rId13"/>
    <p:sldId id="274" r:id="rId14"/>
    <p:sldId id="291" r:id="rId15"/>
    <p:sldId id="293" r:id="rId16"/>
    <p:sldId id="296" r:id="rId17"/>
    <p:sldId id="294" r:id="rId18"/>
    <p:sldId id="297" r:id="rId19"/>
    <p:sldId id="299" r:id="rId20"/>
    <p:sldId id="298" r:id="rId21"/>
    <p:sldId id="302" r:id="rId22"/>
    <p:sldId id="303" r:id="rId23"/>
    <p:sldId id="304" r:id="rId24"/>
    <p:sldId id="306" r:id="rId25"/>
    <p:sldId id="307" r:id="rId26"/>
    <p:sldId id="308" r:id="rId27"/>
    <p:sldId id="305" r:id="rId28"/>
    <p:sldId id="309" r:id="rId29"/>
    <p:sldId id="310" r:id="rId30"/>
    <p:sldId id="316" r:id="rId31"/>
    <p:sldId id="311" r:id="rId32"/>
    <p:sldId id="312" r:id="rId33"/>
    <p:sldId id="313" r:id="rId34"/>
    <p:sldId id="279" r:id="rId35"/>
    <p:sldId id="278" r:id="rId36"/>
    <p:sldId id="314" r:id="rId37"/>
    <p:sldId id="315" r:id="rId38"/>
    <p:sldId id="266" r:id="rId39"/>
    <p:sldId id="317" r:id="rId40"/>
    <p:sldId id="318" r:id="rId41"/>
    <p:sldId id="319" r:id="rId42"/>
    <p:sldId id="320" r:id="rId43"/>
    <p:sldId id="321" r:id="rId44"/>
    <p:sldId id="323" r:id="rId45"/>
    <p:sldId id="300" r:id="rId46"/>
    <p:sldId id="267" r:id="rId47"/>
    <p:sldId id="259" r:id="rId48"/>
    <p:sldId id="27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78A4D-75B8-4118-A1A1-CE1C4B14B603}"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3D8C6-1545-4AC5-BE82-8D52796DED7A}" type="slidenum">
              <a:rPr lang="en-US" smtClean="0"/>
              <a:t>‹#›</a:t>
            </a:fld>
            <a:endParaRPr lang="en-US"/>
          </a:p>
        </p:txBody>
      </p:sp>
    </p:spTree>
    <p:extLst>
      <p:ext uri="{BB962C8B-B14F-4D97-AF65-F5344CB8AC3E}">
        <p14:creationId xmlns:p14="http://schemas.microsoft.com/office/powerpoint/2010/main" val="311728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93D8C6-1545-4AC5-BE82-8D52796DED7A}" type="slidenum">
              <a:rPr lang="en-US" smtClean="0"/>
              <a:t>35</a:t>
            </a:fld>
            <a:endParaRPr lang="en-US"/>
          </a:p>
        </p:txBody>
      </p:sp>
    </p:spTree>
    <p:extLst>
      <p:ext uri="{BB962C8B-B14F-4D97-AF65-F5344CB8AC3E}">
        <p14:creationId xmlns:p14="http://schemas.microsoft.com/office/powerpoint/2010/main" val="215400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4E978F-C4CB-467A-B871-FAE879BF070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402824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4E978F-C4CB-467A-B871-FAE879BF070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152451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4E978F-C4CB-467A-B871-FAE879BF070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D4CB74-A190-4775-A44F-706CABD3BDD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254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74E978F-C4CB-467A-B871-FAE879BF070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173914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74E978F-C4CB-467A-B871-FAE879BF070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D4CB74-A190-4775-A44F-706CABD3BDD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591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74E978F-C4CB-467A-B871-FAE879BF070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1129944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E978F-C4CB-467A-B871-FAE879BF070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107846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E978F-C4CB-467A-B871-FAE879BF070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243498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E978F-C4CB-467A-B871-FAE879BF070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122432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4E978F-C4CB-467A-B871-FAE879BF070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252861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4E978F-C4CB-467A-B871-FAE879BF070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171927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4E978F-C4CB-467A-B871-FAE879BF070B}"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54404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4E978F-C4CB-467A-B871-FAE879BF070B}"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363973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E978F-C4CB-467A-B871-FAE879BF070B}"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42434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4E978F-C4CB-467A-B871-FAE879BF070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361165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4E978F-C4CB-467A-B871-FAE879BF070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D4CB74-A190-4775-A44F-706CABD3BDDF}" type="slidenum">
              <a:rPr lang="en-US" smtClean="0"/>
              <a:t>‹#›</a:t>
            </a:fld>
            <a:endParaRPr lang="en-US"/>
          </a:p>
        </p:txBody>
      </p:sp>
    </p:spTree>
    <p:extLst>
      <p:ext uri="{BB962C8B-B14F-4D97-AF65-F5344CB8AC3E}">
        <p14:creationId xmlns:p14="http://schemas.microsoft.com/office/powerpoint/2010/main" val="154342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4E978F-C4CB-467A-B871-FAE879BF070B}" type="datetimeFigureOut">
              <a:rPr lang="en-US" smtClean="0"/>
              <a:t>8/14/2024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4D4CB74-A190-4775-A44F-706CABD3BDDF}" type="slidenum">
              <a:rPr lang="en-US" smtClean="0"/>
              <a:t>‹#›</a:t>
            </a:fld>
            <a:endParaRPr lang="en-US"/>
          </a:p>
        </p:txBody>
      </p:sp>
    </p:spTree>
    <p:extLst>
      <p:ext uri="{BB962C8B-B14F-4D97-AF65-F5344CB8AC3E}">
        <p14:creationId xmlns:p14="http://schemas.microsoft.com/office/powerpoint/2010/main" val="37784983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6" name="Group 5"/>
          <p:cNvGrpSpPr/>
          <p:nvPr/>
        </p:nvGrpSpPr>
        <p:grpSpPr>
          <a:xfrm>
            <a:off x="452055" y="0"/>
            <a:ext cx="2880979" cy="2286117"/>
            <a:chOff x="488519" y="170244"/>
            <a:chExt cx="2844515" cy="1534315"/>
          </a:xfrm>
        </p:grpSpPr>
        <p:sp>
          <p:nvSpPr>
            <p:cNvPr id="7" name="Oval 6"/>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extBox 7"/>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9" name="Oval 8"/>
          <p:cNvSpPr/>
          <p:nvPr/>
        </p:nvSpPr>
        <p:spPr>
          <a:xfrm>
            <a:off x="272012" y="2222504"/>
            <a:ext cx="5136791" cy="4635496"/>
          </a:xfrm>
          <a:prstGeom prst="ellipse">
            <a:avLst/>
          </a:prstGeom>
          <a:blipFill>
            <a:blip r:embed="rId2"/>
            <a:stretch>
              <a:fillRect/>
            </a:stretch>
          </a:blip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TextBox 10"/>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sp>
        <p:nvSpPr>
          <p:cNvPr id="13" name="Rounded Rectangle 12"/>
          <p:cNvSpPr/>
          <p:nvPr/>
        </p:nvSpPr>
        <p:spPr>
          <a:xfrm>
            <a:off x="5486400" y="1945532"/>
            <a:ext cx="6624536" cy="4601183"/>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9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8)">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4415" y="1526704"/>
            <a:ext cx="7784124" cy="1176846"/>
            <a:chOff x="2403230" y="1266092"/>
            <a:chExt cx="7784124" cy="1176846"/>
          </a:xfrm>
        </p:grpSpPr>
        <p:sp>
          <p:nvSpPr>
            <p:cNvPr id="2" name="Rounded Rectangle 1"/>
            <p:cNvSpPr/>
            <p:nvPr/>
          </p:nvSpPr>
          <p:spPr>
            <a:xfrm>
              <a:off x="2403230" y="1266092"/>
              <a:ext cx="7678615" cy="10081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03231" y="1488831"/>
              <a:ext cx="7784123" cy="954107"/>
            </a:xfrm>
            <a:prstGeom prst="rect">
              <a:avLst/>
            </a:prstGeom>
            <a:noFill/>
          </p:spPr>
          <p:txBody>
            <a:bodyPr wrap="square" rtlCol="0">
              <a:spAutoFit/>
            </a:bodyPr>
            <a:lstStyle/>
            <a:p>
              <a:r>
                <a:rPr lang="en-US" sz="2800" b="1">
                  <a:solidFill>
                    <a:srgbClr val="0000FF"/>
                  </a:solidFill>
                  <a:latin typeface="Calibri" panose="020F0502020204030204" pitchFamily="34" charset="0"/>
                  <a:cs typeface="Calibri" panose="020F0502020204030204" pitchFamily="34" charset="0"/>
                </a:rPr>
                <a:t>- Enzyme là chất xúc tác sinh học do tế bào tiết ra. </a:t>
              </a:r>
            </a:p>
            <a:p>
              <a:endParaRPr lang="en-US" sz="2800"/>
            </a:p>
          </p:txBody>
        </p:sp>
      </p:grpSp>
      <p:sp>
        <p:nvSpPr>
          <p:cNvPr id="6" name="TextBox 5"/>
          <p:cNvSpPr txBox="1"/>
          <p:nvPr/>
        </p:nvSpPr>
        <p:spPr>
          <a:xfrm>
            <a:off x="1013742" y="604238"/>
            <a:ext cx="11031415" cy="70788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vi-VN" sz="4000" b="1">
                <a:latin typeface="Calibri" panose="020F0502020204030204" pitchFamily="34" charset="0"/>
                <a:cs typeface="Calibri" panose="020F0502020204030204" pitchFamily="34" charset="0"/>
              </a:rPr>
              <a:t>3. Cơ sở khoa học của ứng dụng công nghệ enzyme</a:t>
            </a:r>
            <a:endParaRPr lang="en-US" sz="4000" b="1" smtClean="0">
              <a:latin typeface="Calibri" panose="020F0502020204030204" pitchFamily="34" charset="0"/>
              <a:cs typeface="Calibri" panose="020F0502020204030204" pitchFamily="34" charset="0"/>
            </a:endParaRPr>
          </a:p>
        </p:txBody>
      </p:sp>
      <p:grpSp>
        <p:nvGrpSpPr>
          <p:cNvPr id="7" name="Group 6"/>
          <p:cNvGrpSpPr/>
          <p:nvPr/>
        </p:nvGrpSpPr>
        <p:grpSpPr>
          <a:xfrm>
            <a:off x="744416" y="2999388"/>
            <a:ext cx="7784123" cy="1403338"/>
            <a:chOff x="2403230" y="1266092"/>
            <a:chExt cx="7784123" cy="1403338"/>
          </a:xfrm>
        </p:grpSpPr>
        <p:sp>
          <p:nvSpPr>
            <p:cNvPr id="8" name="Rounded Rectangle 7"/>
            <p:cNvSpPr/>
            <p:nvPr/>
          </p:nvSpPr>
          <p:spPr>
            <a:xfrm>
              <a:off x="2403230" y="1266092"/>
              <a:ext cx="7678615" cy="10081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03230" y="1284435"/>
              <a:ext cx="7784123" cy="1384995"/>
            </a:xfrm>
            <a:prstGeom prst="rect">
              <a:avLst/>
            </a:prstGeom>
            <a:noFill/>
          </p:spPr>
          <p:txBody>
            <a:bodyPr wrap="square" rtlCol="0">
              <a:spAutoFit/>
            </a:bodyPr>
            <a:lstStyle/>
            <a:p>
              <a:r>
                <a:rPr lang="vi-VN" sz="2800" b="1">
                  <a:solidFill>
                    <a:srgbClr val="0000FF"/>
                  </a:solidFill>
                  <a:latin typeface="Calibri" panose="020F0502020204030204" pitchFamily="34" charset="0"/>
                  <a:cs typeface="Calibri" panose="020F0502020204030204" pitchFamily="34" charset="0"/>
                </a:rPr>
                <a:t>-  Enzyme có thể giữ được hoạt tính xúc tác ngay cả khi ở ngoài tế bào.</a:t>
              </a:r>
            </a:p>
            <a:p>
              <a:endParaRPr lang="en-US" sz="2800"/>
            </a:p>
          </p:txBody>
        </p:sp>
      </p:grpSp>
      <p:grpSp>
        <p:nvGrpSpPr>
          <p:cNvPr id="10" name="Group 9"/>
          <p:cNvGrpSpPr/>
          <p:nvPr/>
        </p:nvGrpSpPr>
        <p:grpSpPr>
          <a:xfrm>
            <a:off x="744416" y="4716907"/>
            <a:ext cx="7784123" cy="1814482"/>
            <a:chOff x="2403230" y="1266092"/>
            <a:chExt cx="7784123" cy="1329163"/>
          </a:xfrm>
        </p:grpSpPr>
        <p:sp>
          <p:nvSpPr>
            <p:cNvPr id="11" name="Rounded Rectangle 10"/>
            <p:cNvSpPr/>
            <p:nvPr/>
          </p:nvSpPr>
          <p:spPr>
            <a:xfrm>
              <a:off x="2403230" y="1266092"/>
              <a:ext cx="7678615" cy="10081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03230" y="1284435"/>
              <a:ext cx="7784123" cy="1310820"/>
            </a:xfrm>
            <a:prstGeom prst="rect">
              <a:avLst/>
            </a:prstGeom>
            <a:noFill/>
          </p:spPr>
          <p:txBody>
            <a:bodyPr wrap="square" rtlCol="0">
              <a:spAutoFit/>
            </a:bodyPr>
            <a:lstStyle/>
            <a:p>
              <a:r>
                <a:rPr lang="vi-VN" sz="2800" b="1">
                  <a:solidFill>
                    <a:srgbClr val="0000FF"/>
                  </a:solidFill>
                  <a:latin typeface="Calibri" panose="020F0502020204030204" pitchFamily="34" charset="0"/>
                  <a:cs typeface="Calibri" panose="020F0502020204030204" pitchFamily="34" charset="0"/>
                </a:rPr>
                <a:t>- Tuỳ mục đích sử dụng, mỗi chế phẩm enzyme được sản xuất phải đảm bảo một số yêu cầu nhất định </a:t>
              </a:r>
              <a:r>
                <a:rPr lang="vi-VN" sz="2800" b="1" smtClean="0">
                  <a:solidFill>
                    <a:srgbClr val="0000FF"/>
                  </a:solidFill>
                  <a:latin typeface="Calibri" panose="020F0502020204030204" pitchFamily="34" charset="0"/>
                  <a:cs typeface="Calibri" panose="020F0502020204030204" pitchFamily="34" charset="0"/>
                </a:rPr>
                <a:t>v</a:t>
              </a:r>
              <a:r>
                <a:rPr lang="en-US" sz="2800" b="1" smtClean="0">
                  <a:solidFill>
                    <a:srgbClr val="0000FF"/>
                  </a:solidFill>
                  <a:latin typeface="Calibri" panose="020F0502020204030204" pitchFamily="34" charset="0"/>
                  <a:cs typeface="Calibri" panose="020F0502020204030204" pitchFamily="34" charset="0"/>
                </a:rPr>
                <a:t>ề</a:t>
              </a:r>
              <a:r>
                <a:rPr lang="vi-VN" sz="2800" b="1" smtClean="0">
                  <a:solidFill>
                    <a:srgbClr val="0000FF"/>
                  </a:solidFill>
                  <a:latin typeface="Calibri" panose="020F0502020204030204" pitchFamily="34" charset="0"/>
                  <a:cs typeface="Calibri" panose="020F0502020204030204" pitchFamily="34" charset="0"/>
                </a:rPr>
                <a:t> </a:t>
              </a:r>
              <a:r>
                <a:rPr lang="vi-VN" sz="2800" b="1">
                  <a:solidFill>
                    <a:srgbClr val="0000FF"/>
                  </a:solidFill>
                  <a:latin typeface="Calibri" panose="020F0502020204030204" pitchFamily="34" charset="0"/>
                  <a:cs typeface="Calibri" panose="020F0502020204030204" pitchFamily="34" charset="0"/>
                </a:rPr>
                <a:t>chất lượng, độ bền, hoạt tính,...</a:t>
              </a:r>
            </a:p>
            <a:p>
              <a:endParaRPr lang="en-US" sz="2800"/>
            </a:p>
          </p:txBody>
        </p:sp>
      </p:grpSp>
      <p:pic>
        <p:nvPicPr>
          <p:cNvPr id="13" name="Picture 12"/>
          <p:cNvPicPr>
            <a:picLocks noChangeAspect="1"/>
          </p:cNvPicPr>
          <p:nvPr/>
        </p:nvPicPr>
        <p:blipFill>
          <a:blip r:embed="rId2"/>
          <a:stretch>
            <a:fillRect/>
          </a:stretch>
        </p:blipFill>
        <p:spPr>
          <a:xfrm>
            <a:off x="8528539" y="2860033"/>
            <a:ext cx="3516618" cy="2776635"/>
          </a:xfrm>
          <a:prstGeom prst="rect">
            <a:avLst/>
          </a:prstGeom>
        </p:spPr>
      </p:pic>
    </p:spTree>
    <p:extLst>
      <p:ext uri="{BB962C8B-B14F-4D97-AF65-F5344CB8AC3E}">
        <p14:creationId xmlns:p14="http://schemas.microsoft.com/office/powerpoint/2010/main" val="127630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ardrop 4"/>
          <p:cNvSpPr/>
          <p:nvPr/>
        </p:nvSpPr>
        <p:spPr>
          <a:xfrm>
            <a:off x="2951018" y="1163782"/>
            <a:ext cx="6303818" cy="3435927"/>
          </a:xfrm>
          <a:prstGeom prst="teardrop">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Calibri" pitchFamily="34" charset="0"/>
                <a:cs typeface="Calibri" pitchFamily="34" charset="0"/>
              </a:rPr>
              <a:t>Điều gì sẽ xảy ra với cơ thể nếu quá trình sản xuất các enzyme bị rối loạn?</a:t>
            </a:r>
            <a:endParaRPr lang="en-US" sz="3600" b="1" dirty="0">
              <a:latin typeface="Calibri" pitchFamily="34" charset="0"/>
              <a:cs typeface="Calibri" pitchFamily="34" charset="0"/>
            </a:endParaRPr>
          </a:p>
        </p:txBody>
      </p:sp>
    </p:spTree>
    <p:extLst>
      <p:ext uri="{BB962C8B-B14F-4D97-AF65-F5344CB8AC3E}">
        <p14:creationId xmlns:p14="http://schemas.microsoft.com/office/powerpoint/2010/main" val="172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9267" y="1937181"/>
            <a:ext cx="7228317" cy="4814595"/>
          </a:xfrm>
          <a:prstGeom prst="rect">
            <a:avLst/>
          </a:prstGeom>
        </p:spPr>
      </p:pic>
      <p:sp>
        <p:nvSpPr>
          <p:cNvPr id="4" name="TextBox 3"/>
          <p:cNvSpPr txBox="1"/>
          <p:nvPr/>
        </p:nvSpPr>
        <p:spPr>
          <a:xfrm>
            <a:off x="1334278" y="121299"/>
            <a:ext cx="10767529" cy="1815882"/>
          </a:xfrm>
          <a:prstGeom prst="rect">
            <a:avLst/>
          </a:prstGeom>
          <a:noFill/>
        </p:spPr>
        <p:txBody>
          <a:bodyPr wrap="square" rtlCol="0">
            <a:spAutoFit/>
          </a:bodyPr>
          <a:lstStyle/>
          <a:p>
            <a:pPr marL="457200" indent="-457200" algn="just">
              <a:buFont typeface="Symbol" panose="05050102010706020507" pitchFamily="18" charset="2"/>
              <a:buChar char="Þ"/>
            </a:pPr>
            <a:r>
              <a:rPr lang="vi-VN" sz="2800" b="1">
                <a:solidFill>
                  <a:srgbClr val="0000FF"/>
                </a:solidFill>
                <a:latin typeface="Calibri" pitchFamily="34" charset="0"/>
                <a:cs typeface="Calibri" pitchFamily="34" charset="0"/>
              </a:rPr>
              <a:t>các enzyme có thể không được tổng hợp hoặc được tổng hợp nhưng mất hoạt </a:t>
            </a:r>
            <a:r>
              <a:rPr lang="vi-VN" sz="2800" b="1" smtClean="0">
                <a:solidFill>
                  <a:srgbClr val="0000FF"/>
                </a:solidFill>
                <a:latin typeface="Calibri" pitchFamily="34" charset="0"/>
                <a:cs typeface="Calibri" pitchFamily="34" charset="0"/>
              </a:rPr>
              <a:t>tính</a:t>
            </a:r>
            <a:r>
              <a:rPr lang="en-US" sz="2800" b="1" smtClean="0">
                <a:solidFill>
                  <a:srgbClr val="0000FF"/>
                </a:solidFill>
                <a:latin typeface="Calibri" pitchFamily="34" charset="0"/>
                <a:cs typeface="Calibri" pitchFamily="34" charset="0"/>
              </a:rPr>
              <a:t>.</a:t>
            </a:r>
          </a:p>
          <a:p>
            <a:pPr marL="457200" indent="-457200" algn="just">
              <a:buFont typeface="Symbol" panose="05050102010706020507" pitchFamily="18" charset="2"/>
              <a:buChar char="Þ"/>
            </a:pPr>
            <a:r>
              <a:rPr lang="vi-VN" sz="2800" b="1" smtClean="0">
                <a:solidFill>
                  <a:srgbClr val="0000FF"/>
                </a:solidFill>
                <a:latin typeface="Calibri" pitchFamily="34" charset="0"/>
                <a:cs typeface="Calibri" pitchFamily="34" charset="0"/>
              </a:rPr>
              <a:t>các </a:t>
            </a:r>
            <a:r>
              <a:rPr lang="vi-VN" sz="2800" b="1">
                <a:solidFill>
                  <a:srgbClr val="0000FF"/>
                </a:solidFill>
                <a:latin typeface="Calibri" pitchFamily="34" charset="0"/>
                <a:cs typeface="Calibri" pitchFamily="34" charset="0"/>
              </a:rPr>
              <a:t>phản ứng sinh hoá trong tế bào diễn ra chậm hoặc không diễn </a:t>
            </a:r>
            <a:r>
              <a:rPr lang="vi-VN" sz="2800" b="1" smtClean="0">
                <a:solidFill>
                  <a:srgbClr val="0000FF"/>
                </a:solidFill>
                <a:latin typeface="Calibri" pitchFamily="34" charset="0"/>
                <a:cs typeface="Calibri" pitchFamily="34" charset="0"/>
              </a:rPr>
              <a:t>ra</a:t>
            </a:r>
            <a:endParaRPr lang="en-US" sz="2800" b="1">
              <a:solidFill>
                <a:srgbClr val="0000FF"/>
              </a:solidFill>
              <a:latin typeface="Calibri" pitchFamily="34" charset="0"/>
              <a:cs typeface="Calibri" pitchFamily="34" charset="0"/>
            </a:endParaRPr>
          </a:p>
          <a:p>
            <a:pPr marL="457200" indent="-457200" algn="just">
              <a:buFont typeface="Symbol" panose="05050102010706020507" pitchFamily="18" charset="2"/>
              <a:buChar char="Þ"/>
            </a:pPr>
            <a:r>
              <a:rPr lang="vi-VN" sz="2800" b="1" smtClean="0">
                <a:solidFill>
                  <a:srgbClr val="0000FF"/>
                </a:solidFill>
                <a:latin typeface="Calibri" pitchFamily="34" charset="0"/>
                <a:cs typeface="Calibri" pitchFamily="34" charset="0"/>
              </a:rPr>
              <a:t>sự </a:t>
            </a:r>
            <a:r>
              <a:rPr lang="vi-VN" sz="2800" b="1">
                <a:solidFill>
                  <a:srgbClr val="0000FF"/>
                </a:solidFill>
                <a:latin typeface="Calibri" pitchFamily="34" charset="0"/>
                <a:cs typeface="Calibri" pitchFamily="34" charset="0"/>
              </a:rPr>
              <a:t>tích luỹ các chất gây ra các bệnh lí hoặc tử vong</a:t>
            </a:r>
            <a:r>
              <a:rPr lang="vi-VN" sz="2800" b="1" smtClean="0">
                <a:solidFill>
                  <a:srgbClr val="0000FF"/>
                </a:solidFill>
                <a:latin typeface="Calibri" pitchFamily="34" charset="0"/>
                <a:cs typeface="Calibri" pitchFamily="34" charset="0"/>
              </a:rPr>
              <a:t>.</a:t>
            </a:r>
            <a:endParaRPr lang="en-US" sz="2800" b="1">
              <a:solidFill>
                <a:srgbClr val="0000FF"/>
              </a:solidFill>
              <a:latin typeface="Calibri" pitchFamily="34" charset="0"/>
              <a:cs typeface="Calibri" pitchFamily="34" charset="0"/>
            </a:endParaRPr>
          </a:p>
        </p:txBody>
      </p:sp>
    </p:spTree>
    <p:extLst>
      <p:ext uri="{BB962C8B-B14F-4D97-AF65-F5344CB8AC3E}">
        <p14:creationId xmlns:p14="http://schemas.microsoft.com/office/powerpoint/2010/main" val="2477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9994" y="454765"/>
            <a:ext cx="8695361" cy="1071770"/>
            <a:chOff x="3724120" y="2271887"/>
            <a:chExt cx="7714647" cy="1071770"/>
          </a:xfrm>
        </p:grpSpPr>
        <p:sp>
          <p:nvSpPr>
            <p:cNvPr id="9" name="Freeform 8"/>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dirty="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TỰ NHIÊN</a:t>
              </a:r>
              <a:endParaRPr kumimoji="0" lang="en-US" sz="3200" b="1" i="0" u="none" strike="noStrike" kern="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10" name="Freeform 9"/>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II</a:t>
              </a:r>
            </a:p>
          </p:txBody>
        </p:sp>
        <p:cxnSp>
          <p:nvCxnSpPr>
            <p:cNvPr id="11" name="Straight Connector 10"/>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sp>
        <p:nvSpPr>
          <p:cNvPr id="3" name="Rounded Rectangle 2"/>
          <p:cNvSpPr/>
          <p:nvPr/>
        </p:nvSpPr>
        <p:spPr>
          <a:xfrm>
            <a:off x="4494919" y="1917339"/>
            <a:ext cx="4039481" cy="11189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Calibri" pitchFamily="34" charset="0"/>
                <a:cs typeface="Calibri" pitchFamily="34" charset="0"/>
              </a:rPr>
              <a:t>T</a:t>
            </a:r>
            <a:r>
              <a:rPr lang="en-US" sz="4000" b="1" smtClean="0">
                <a:solidFill>
                  <a:srgbClr val="FF0000"/>
                </a:solidFill>
                <a:latin typeface="Calibri" pitchFamily="34" charset="0"/>
                <a:cs typeface="Calibri" pitchFamily="34" charset="0"/>
              </a:rPr>
              <a:t>hảo luận nhóm</a:t>
            </a:r>
            <a:endParaRPr lang="en-US" sz="40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4698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27994115"/>
              </p:ext>
            </p:extLst>
          </p:nvPr>
        </p:nvGraphicFramePr>
        <p:xfrm>
          <a:off x="214604" y="129475"/>
          <a:ext cx="11250563" cy="5223756"/>
        </p:xfrm>
        <a:graphic>
          <a:graphicData uri="http://schemas.openxmlformats.org/drawingml/2006/table">
            <a:tbl>
              <a:tblPr firstRow="1" firstCol="1" bandRow="1"/>
              <a:tblGrid>
                <a:gridCol w="699796">
                  <a:extLst>
                    <a:ext uri="{9D8B030D-6E8A-4147-A177-3AD203B41FA5}">
                      <a16:colId xmlns:a16="http://schemas.microsoft.com/office/drawing/2014/main" val="7017933"/>
                    </a:ext>
                  </a:extLst>
                </a:gridCol>
                <a:gridCol w="6670494">
                  <a:extLst>
                    <a:ext uri="{9D8B030D-6E8A-4147-A177-3AD203B41FA5}">
                      <a16:colId xmlns:a16="http://schemas.microsoft.com/office/drawing/2014/main" val="367521299"/>
                    </a:ext>
                  </a:extLst>
                </a:gridCol>
                <a:gridCol w="3880273">
                  <a:extLst>
                    <a:ext uri="{9D8B030D-6E8A-4147-A177-3AD203B41FA5}">
                      <a16:colId xmlns:a16="http://schemas.microsoft.com/office/drawing/2014/main" val="2724838692"/>
                    </a:ext>
                  </a:extLst>
                </a:gridCol>
              </a:tblGrid>
              <a:tr h="939984">
                <a:tc gridSpan="3">
                  <a:txBody>
                    <a:bodyPr/>
                    <a:lstStyle/>
                    <a:p>
                      <a:pPr marL="0" marR="0" algn="ctr">
                        <a:lnSpc>
                          <a:spcPct val="107000"/>
                        </a:lnSpc>
                        <a:spcBef>
                          <a:spcPts val="300"/>
                        </a:spcBef>
                        <a:spcAft>
                          <a:spcPts val="300"/>
                        </a:spcAft>
                      </a:pPr>
                      <a:r>
                        <a:rPr lang="en-US" sz="3200" b="1">
                          <a:solidFill>
                            <a:srgbClr val="FF0000"/>
                          </a:solidFill>
                          <a:effectLst/>
                          <a:latin typeface="Calibri" panose="020F0502020204030204" pitchFamily="34" charset="0"/>
                          <a:ea typeface="Calibri" panose="020F0502020204030204" pitchFamily="34" charset="0"/>
                          <a:cs typeface="Calibri" panose="020F0502020204030204" pitchFamily="34" charset="0"/>
                        </a:rPr>
                        <a:t>PHIẾU HỌC TẬP SỐ 2</a:t>
                      </a:r>
                    </a:p>
                    <a:p>
                      <a:pPr marL="0" marR="3810" algn="ctr">
                        <a:lnSpc>
                          <a:spcPct val="107000"/>
                        </a:lnSpc>
                        <a:spcBef>
                          <a:spcPts val="300"/>
                        </a:spcBef>
                        <a:spcAft>
                          <a:spcPts val="300"/>
                        </a:spcAft>
                        <a:tabLst>
                          <a:tab pos="2803525" algn="ctr"/>
                          <a:tab pos="5607050" algn="r"/>
                        </a:tabLst>
                      </a:pPr>
                      <a:r>
                        <a:rPr lang="en-US" sz="3200" b="1">
                          <a:effectLst/>
                          <a:latin typeface="Calibri" panose="020F0502020204030204" pitchFamily="34" charset="0"/>
                          <a:ea typeface="Calibri" panose="020F0502020204030204" pitchFamily="34" charset="0"/>
                          <a:cs typeface="Calibri" panose="020F0502020204030204" pitchFamily="34" charset="0"/>
                        </a:rPr>
                        <a:t>	</a:t>
                      </a:r>
                      <a:r>
                        <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rPr>
                        <a:t>TÌM HIỂU QUY TRÌNH CÔNG NGHỆ </a:t>
                      </a:r>
                      <a:r>
                        <a:rPr lang="en-US" sz="3200" b="1"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SẢN </a:t>
                      </a:r>
                      <a:r>
                        <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rPr>
                        <a:t>XUẤT ENZYME TỰ NHIÊN</a:t>
                      </a:r>
                    </a:p>
                    <a:p>
                      <a:pPr marL="0" marR="2540" algn="just">
                        <a:lnSpc>
                          <a:spcPct val="107000"/>
                        </a:lnSpc>
                        <a:spcBef>
                          <a:spcPts val="300"/>
                        </a:spcBef>
                        <a:spcAft>
                          <a:spcPts val="300"/>
                        </a:spcAft>
                        <a:tabLst>
                          <a:tab pos="2524125" algn="l"/>
                          <a:tab pos="5594985" algn="l"/>
                        </a:tabLst>
                      </a:pPr>
                      <a:r>
                        <a:rPr lang="en-US" sz="3200" b="1">
                          <a:effectLst/>
                          <a:latin typeface="Calibri" panose="020F0502020204030204" pitchFamily="34" charset="0"/>
                          <a:ea typeface="Calibri" panose="020F0502020204030204" pitchFamily="34" charset="0"/>
                          <a:cs typeface="Calibri" panose="020F0502020204030204" pitchFamily="34" charset="0"/>
                        </a:rPr>
                        <a:t>– Lớp:	   Nhóm thực hiện:	</a:t>
                      </a:r>
                    </a:p>
                    <a:p>
                      <a:pPr marL="0" marR="2540" algn="just">
                        <a:lnSpc>
                          <a:spcPct val="107000"/>
                        </a:lnSpc>
                        <a:spcBef>
                          <a:spcPts val="300"/>
                        </a:spcBef>
                        <a:spcAft>
                          <a:spcPts val="300"/>
                        </a:spcAft>
                        <a:tabLst>
                          <a:tab pos="5594985" algn="l"/>
                        </a:tabLst>
                      </a:pPr>
                      <a:r>
                        <a:rPr lang="en-US" sz="3200" b="1">
                          <a:effectLst/>
                          <a:latin typeface="Calibri" panose="020F0502020204030204" pitchFamily="34" charset="0"/>
                          <a:ea typeface="Calibri" panose="020F0502020204030204" pitchFamily="34" charset="0"/>
                          <a:cs typeface="Calibri" panose="020F0502020204030204" pitchFamily="34" charset="0"/>
                        </a:rPr>
                        <a:t>– Họ và tên thành viên:	</a:t>
                      </a: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795095"/>
                  </a:ext>
                </a:extLst>
              </a:tr>
              <a:tr h="107220">
                <a:tc>
                  <a:txBody>
                    <a:bodyPr/>
                    <a:lstStyle/>
                    <a:p>
                      <a:pPr marL="0" marR="254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STT</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Nội dung thảo luận</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Kết quả thảo luận</a:t>
                      </a: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5296406"/>
                  </a:ext>
                </a:extLst>
              </a:tr>
              <a:tr h="559681">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1</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Quy trình chung</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723144"/>
                  </a:ext>
                </a:extLst>
              </a:tr>
              <a:tr h="214440">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800" b="1" smtClean="0">
                          <a:effectLst/>
                          <a:latin typeface="Calibri" panose="020F0502020204030204" pitchFamily="34" charset="0"/>
                          <a:ea typeface="Calibri" panose="020F0502020204030204" pitchFamily="34" charset="0"/>
                          <a:cs typeface="Calibri" panose="020F0502020204030204" pitchFamily="34" charset="0"/>
                        </a:rPr>
                        <a:t>1. </a:t>
                      </a:r>
                      <a:r>
                        <a:rPr lang="en-US" sz="2800" b="1">
                          <a:effectLst/>
                          <a:latin typeface="Calibri" panose="020F0502020204030204" pitchFamily="34" charset="0"/>
                          <a:ea typeface="Calibri" panose="020F0502020204030204" pitchFamily="34" charset="0"/>
                          <a:cs typeface="Calibri" panose="020F0502020204030204" pitchFamily="34" charset="0"/>
                        </a:rPr>
                        <a:t>Quy trình sản xuất công nghệ enzyme bao gồm những giai đoạn nào?</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2299548"/>
                  </a:ext>
                </a:extLst>
              </a:tr>
              <a:tr h="214440">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800" b="1" smtClean="0">
                          <a:effectLst/>
                          <a:latin typeface="Calibri" panose="020F0502020204030204" pitchFamily="34" charset="0"/>
                          <a:ea typeface="Calibri" panose="020F0502020204030204" pitchFamily="34" charset="0"/>
                          <a:cs typeface="Calibri" panose="020F0502020204030204" pitchFamily="34" charset="0"/>
                        </a:rPr>
                        <a:t>2. </a:t>
                      </a:r>
                      <a:r>
                        <a:rPr lang="en-US" sz="2800" b="1">
                          <a:effectLst/>
                          <a:latin typeface="Calibri" panose="020F0502020204030204" pitchFamily="34" charset="0"/>
                          <a:ea typeface="Calibri" panose="020F0502020204030204" pitchFamily="34" charset="0"/>
                          <a:cs typeface="Calibri" panose="020F0502020204030204" pitchFamily="34" charset="0"/>
                        </a:rPr>
                        <a:t>Khi lựa chọn nguồn nguyên liệu để thu nhận enzyme, cần  lưu ý điều gì? Tại sao?</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4650358"/>
                  </a:ext>
                </a:extLst>
              </a:tr>
            </a:tbl>
          </a:graphicData>
        </a:graphic>
      </p:graphicFrame>
      <p:grpSp>
        <p:nvGrpSpPr>
          <p:cNvPr id="3" name="Group 2"/>
          <p:cNvGrpSpPr/>
          <p:nvPr/>
        </p:nvGrpSpPr>
        <p:grpSpPr>
          <a:xfrm>
            <a:off x="8548808" y="3215922"/>
            <a:ext cx="2218467" cy="2043678"/>
            <a:chOff x="902692" y="2480827"/>
            <a:chExt cx="2485277" cy="2149788"/>
          </a:xfrm>
        </p:grpSpPr>
        <p:sp>
          <p:nvSpPr>
            <p:cNvPr id="5" name="Oval 4"/>
            <p:cNvSpPr/>
            <p:nvPr/>
          </p:nvSpPr>
          <p:spPr>
            <a:xfrm>
              <a:off x="902692" y="2480827"/>
              <a:ext cx="2485277" cy="2149788"/>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NHÓM </a:t>
              </a:r>
            </a:p>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Tree>
    <p:extLst>
      <p:ext uri="{BB962C8B-B14F-4D97-AF65-F5344CB8AC3E}">
        <p14:creationId xmlns:p14="http://schemas.microsoft.com/office/powerpoint/2010/main" val="35431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1941799"/>
              </p:ext>
            </p:extLst>
          </p:nvPr>
        </p:nvGraphicFramePr>
        <p:xfrm>
          <a:off x="214604" y="129475"/>
          <a:ext cx="11250563" cy="6359907"/>
        </p:xfrm>
        <a:graphic>
          <a:graphicData uri="http://schemas.openxmlformats.org/drawingml/2006/table">
            <a:tbl>
              <a:tblPr firstRow="1" firstCol="1" bandRow="1"/>
              <a:tblGrid>
                <a:gridCol w="699796">
                  <a:extLst>
                    <a:ext uri="{9D8B030D-6E8A-4147-A177-3AD203B41FA5}">
                      <a16:colId xmlns:a16="http://schemas.microsoft.com/office/drawing/2014/main" val="7017933"/>
                    </a:ext>
                  </a:extLst>
                </a:gridCol>
                <a:gridCol w="7623110">
                  <a:extLst>
                    <a:ext uri="{9D8B030D-6E8A-4147-A177-3AD203B41FA5}">
                      <a16:colId xmlns:a16="http://schemas.microsoft.com/office/drawing/2014/main" val="367521299"/>
                    </a:ext>
                  </a:extLst>
                </a:gridCol>
                <a:gridCol w="2927657">
                  <a:extLst>
                    <a:ext uri="{9D8B030D-6E8A-4147-A177-3AD203B41FA5}">
                      <a16:colId xmlns:a16="http://schemas.microsoft.com/office/drawing/2014/main" val="2724838692"/>
                    </a:ext>
                  </a:extLst>
                </a:gridCol>
              </a:tblGrid>
              <a:tr h="939984">
                <a:tc gridSpan="3">
                  <a:txBody>
                    <a:bodyPr/>
                    <a:lstStyle/>
                    <a:p>
                      <a:pPr marL="0" marR="0" algn="ctr">
                        <a:lnSpc>
                          <a:spcPct val="107000"/>
                        </a:lnSpc>
                        <a:spcBef>
                          <a:spcPts val="300"/>
                        </a:spcBef>
                        <a:spcAft>
                          <a:spcPts val="300"/>
                        </a:spcAft>
                      </a:pPr>
                      <a:r>
                        <a:rPr lang="en-US" sz="3200" b="1"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PHIẾU HỌC TẬP SỐ 2</a:t>
                      </a:r>
                    </a:p>
                    <a:p>
                      <a:pPr marL="0" marR="3810" algn="ctr">
                        <a:lnSpc>
                          <a:spcPct val="107000"/>
                        </a:lnSpc>
                        <a:spcBef>
                          <a:spcPts val="300"/>
                        </a:spcBef>
                        <a:spcAft>
                          <a:spcPts val="300"/>
                        </a:spcAft>
                        <a:tabLst>
                          <a:tab pos="2803525" algn="ctr"/>
                          <a:tab pos="5607050" algn="r"/>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a:t>
                      </a:r>
                      <a:r>
                        <a:rPr lang="en-US" sz="3200" b="1"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TÌM HIỂU QUY TRÌNH CÔNG NGHỆ SẢN XUẤT ENZYME TỰ NHIÊN</a:t>
                      </a:r>
                    </a:p>
                    <a:p>
                      <a:pPr marL="0" marR="2540" algn="just">
                        <a:lnSpc>
                          <a:spcPct val="107000"/>
                        </a:lnSpc>
                        <a:spcBef>
                          <a:spcPts val="300"/>
                        </a:spcBef>
                        <a:spcAft>
                          <a:spcPts val="300"/>
                        </a:spcAft>
                        <a:tabLst>
                          <a:tab pos="2524125" algn="l"/>
                          <a:tab pos="5594985" algn="l"/>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Lớp:	   Nhóm thực hiện:	</a:t>
                      </a:r>
                    </a:p>
                    <a:p>
                      <a:pPr marL="0" marR="2540" algn="just">
                        <a:lnSpc>
                          <a:spcPct val="107000"/>
                        </a:lnSpc>
                        <a:spcBef>
                          <a:spcPts val="300"/>
                        </a:spcBef>
                        <a:spcAft>
                          <a:spcPts val="300"/>
                        </a:spcAft>
                        <a:tabLst>
                          <a:tab pos="5594985" algn="l"/>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Họ và tên thành viên:	</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795095"/>
                  </a:ext>
                </a:extLst>
              </a:tr>
              <a:tr h="107220">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STT</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Nội dung thảo luận</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Kết quả thảo luận</a:t>
                      </a: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5296406"/>
                  </a:ext>
                </a:extLst>
              </a:tr>
              <a:tr h="304449">
                <a:tc>
                  <a:txBody>
                    <a:bodyPr/>
                    <a:lstStyle/>
                    <a:p>
                      <a:pPr marL="0" marR="3810" algn="ctr">
                        <a:lnSpc>
                          <a:spcPct val="107000"/>
                        </a:lnSpc>
                        <a:spcBef>
                          <a:spcPts val="300"/>
                        </a:spcBef>
                        <a:spcAft>
                          <a:spcPts val="300"/>
                        </a:spcAft>
                      </a:pPr>
                      <a:r>
                        <a:rPr lang="en-US" sz="2400" b="1">
                          <a:effectLst/>
                          <a:latin typeface="Calibri" panose="020F0502020204030204" pitchFamily="34" charset="0"/>
                          <a:ea typeface="Calibri" panose="020F0502020204030204" pitchFamily="34" charset="0"/>
                          <a:cs typeface="Calibri" panose="020F0502020204030204" pitchFamily="34" charset="0"/>
                        </a:rPr>
                        <a:t>1</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2400" b="1">
                          <a:effectLst/>
                          <a:latin typeface="Calibri" panose="020F0502020204030204" pitchFamily="34" charset="0"/>
                          <a:ea typeface="Calibri" panose="020F0502020204030204" pitchFamily="34" charset="0"/>
                          <a:cs typeface="Calibri" panose="020F0502020204030204" pitchFamily="34" charset="0"/>
                        </a:rPr>
                        <a:t>Quy trình chung</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723144"/>
                  </a:ext>
                </a:extLst>
              </a:tr>
              <a:tr h="321660">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400" b="1" smtClean="0">
                          <a:effectLst/>
                          <a:latin typeface="Calibri" panose="020F0502020204030204" pitchFamily="34" charset="0"/>
                          <a:ea typeface="Calibri" panose="020F0502020204030204" pitchFamily="34" charset="0"/>
                          <a:cs typeface="Calibri" panose="020F0502020204030204" pitchFamily="34" charset="0"/>
                        </a:rPr>
                        <a:t>3. </a:t>
                      </a:r>
                      <a:r>
                        <a:rPr lang="en-US" sz="2400" b="1">
                          <a:effectLst/>
                          <a:latin typeface="Calibri" panose="020F0502020204030204" pitchFamily="34" charset="0"/>
                          <a:ea typeface="Calibri" panose="020F0502020204030204" pitchFamily="34" charset="0"/>
                          <a:cs typeface="Calibri" panose="020F0502020204030204" pitchFamily="34" charset="0"/>
                        </a:rPr>
                        <a:t>Việc tách chiết enzyme từ cơ thể sinh vật gặp phải khó khăn gì? Để giải quyết khó khăn đó, người ta đã dùng phương án gì?</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1256549"/>
                  </a:ext>
                </a:extLst>
              </a:tr>
              <a:tr h="428880">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400" b="1" smtClean="0">
                          <a:effectLst/>
                          <a:latin typeface="Calibri" panose="020F0502020204030204" pitchFamily="34" charset="0"/>
                          <a:ea typeface="Calibri" panose="020F0502020204030204" pitchFamily="34" charset="0"/>
                          <a:cs typeface="Calibri" panose="020F0502020204030204" pitchFamily="34" charset="0"/>
                        </a:rPr>
                        <a:t>4. </a:t>
                      </a:r>
                      <a:r>
                        <a:rPr lang="en-US" sz="2400" b="1">
                          <a:effectLst/>
                          <a:latin typeface="Calibri" panose="020F0502020204030204" pitchFamily="34" charset="0"/>
                          <a:ea typeface="Calibri" panose="020F0502020204030204" pitchFamily="34" charset="0"/>
                          <a:cs typeface="Calibri" panose="020F0502020204030204" pitchFamily="34" charset="0"/>
                        </a:rPr>
                        <a:t>Tại sao khi tách enzyme từ tế bào thực vật, nấm men và vi sinh vật, người ta cần dùng các chất trợ nghiền còn đối với tế bào động vật thì không?</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3043948"/>
                  </a:ext>
                </a:extLst>
              </a:tr>
              <a:tr h="214440">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400" b="1" smtClean="0">
                          <a:effectLst/>
                          <a:latin typeface="Calibri" panose="020F0502020204030204" pitchFamily="34" charset="0"/>
                          <a:ea typeface="Calibri" panose="020F0502020204030204" pitchFamily="34" charset="0"/>
                          <a:cs typeface="Calibri" panose="020F0502020204030204" pitchFamily="34" charset="0"/>
                        </a:rPr>
                        <a:t>5. </a:t>
                      </a:r>
                      <a:r>
                        <a:rPr lang="en-US" sz="2400" b="1">
                          <a:effectLst/>
                          <a:latin typeface="Calibri" panose="020F0502020204030204" pitchFamily="34" charset="0"/>
                          <a:ea typeface="Calibri" panose="020F0502020204030204" pitchFamily="34" charset="0"/>
                          <a:cs typeface="Calibri" panose="020F0502020204030204" pitchFamily="34" charset="0"/>
                        </a:rPr>
                        <a:t>Tại sao lysozyme được dùng trong việc tách enzyme từ vi khuẩn?</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6989687"/>
                  </a:ext>
                </a:extLst>
              </a:tr>
            </a:tbl>
          </a:graphicData>
        </a:graphic>
      </p:graphicFrame>
      <p:grpSp>
        <p:nvGrpSpPr>
          <p:cNvPr id="3" name="Group 2"/>
          <p:cNvGrpSpPr/>
          <p:nvPr/>
        </p:nvGrpSpPr>
        <p:grpSpPr>
          <a:xfrm>
            <a:off x="8986920" y="3579831"/>
            <a:ext cx="2218467" cy="2043678"/>
            <a:chOff x="902692" y="2480827"/>
            <a:chExt cx="2485277" cy="2149788"/>
          </a:xfrm>
          <a:solidFill>
            <a:srgbClr val="FFFF00"/>
          </a:solidFill>
        </p:grpSpPr>
        <p:sp>
          <p:nvSpPr>
            <p:cNvPr id="5" name="Oval 4"/>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NHÓM </a:t>
              </a:r>
            </a:p>
            <a:p>
              <a:pPr algn="ct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grpSp>
    </p:spTree>
    <p:extLst>
      <p:ext uri="{BB962C8B-B14F-4D97-AF65-F5344CB8AC3E}">
        <p14:creationId xmlns:p14="http://schemas.microsoft.com/office/powerpoint/2010/main" val="32016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6596699"/>
              </p:ext>
            </p:extLst>
          </p:nvPr>
        </p:nvGraphicFramePr>
        <p:xfrm>
          <a:off x="214604" y="222781"/>
          <a:ext cx="11896531" cy="6425057"/>
        </p:xfrm>
        <a:graphic>
          <a:graphicData uri="http://schemas.openxmlformats.org/drawingml/2006/table">
            <a:tbl>
              <a:tblPr firstRow="1" firstCol="1" bandRow="1"/>
              <a:tblGrid>
                <a:gridCol w="799174">
                  <a:extLst>
                    <a:ext uri="{9D8B030D-6E8A-4147-A177-3AD203B41FA5}">
                      <a16:colId xmlns:a16="http://schemas.microsoft.com/office/drawing/2014/main" val="7017933"/>
                    </a:ext>
                  </a:extLst>
                </a:gridCol>
                <a:gridCol w="7990263">
                  <a:extLst>
                    <a:ext uri="{9D8B030D-6E8A-4147-A177-3AD203B41FA5}">
                      <a16:colId xmlns:a16="http://schemas.microsoft.com/office/drawing/2014/main" val="367521299"/>
                    </a:ext>
                  </a:extLst>
                </a:gridCol>
                <a:gridCol w="3107094">
                  <a:extLst>
                    <a:ext uri="{9D8B030D-6E8A-4147-A177-3AD203B41FA5}">
                      <a16:colId xmlns:a16="http://schemas.microsoft.com/office/drawing/2014/main" val="2724838692"/>
                    </a:ext>
                  </a:extLst>
                </a:gridCol>
              </a:tblGrid>
              <a:tr h="939984">
                <a:tc gridSpan="3">
                  <a:txBody>
                    <a:bodyPr/>
                    <a:lstStyle/>
                    <a:p>
                      <a:pPr marL="0" marR="0" algn="ctr">
                        <a:lnSpc>
                          <a:spcPct val="107000"/>
                        </a:lnSpc>
                        <a:spcBef>
                          <a:spcPts val="300"/>
                        </a:spcBef>
                        <a:spcAft>
                          <a:spcPts val="300"/>
                        </a:spcAft>
                      </a:pPr>
                      <a:r>
                        <a:rPr lang="en-US" sz="3200" b="1"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PHIẾU HỌC TẬP SỐ 2</a:t>
                      </a:r>
                    </a:p>
                    <a:p>
                      <a:pPr marL="0" marR="3810" algn="ctr">
                        <a:lnSpc>
                          <a:spcPct val="107000"/>
                        </a:lnSpc>
                        <a:spcBef>
                          <a:spcPts val="300"/>
                        </a:spcBef>
                        <a:spcAft>
                          <a:spcPts val="300"/>
                        </a:spcAft>
                        <a:tabLst>
                          <a:tab pos="2803525" algn="ctr"/>
                          <a:tab pos="5607050" algn="r"/>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a:t>
                      </a:r>
                      <a:r>
                        <a:rPr lang="en-US" sz="3200" b="1"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TÌM HIỂU QUY TRÌNH CÔNG NGHỆ SẢN XUẤT ENZYME TỰ NHIÊN</a:t>
                      </a:r>
                    </a:p>
                    <a:p>
                      <a:pPr marL="0" marR="2540" algn="just">
                        <a:lnSpc>
                          <a:spcPct val="107000"/>
                        </a:lnSpc>
                        <a:spcBef>
                          <a:spcPts val="300"/>
                        </a:spcBef>
                        <a:spcAft>
                          <a:spcPts val="300"/>
                        </a:spcAft>
                        <a:tabLst>
                          <a:tab pos="2524125" algn="l"/>
                          <a:tab pos="5594985" algn="l"/>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Lớp:	   Nhóm thực hiện:	</a:t>
                      </a:r>
                    </a:p>
                    <a:p>
                      <a:pPr marL="0" marR="2540" algn="just">
                        <a:lnSpc>
                          <a:spcPct val="107000"/>
                        </a:lnSpc>
                        <a:spcBef>
                          <a:spcPts val="300"/>
                        </a:spcBef>
                        <a:spcAft>
                          <a:spcPts val="300"/>
                        </a:spcAft>
                        <a:tabLst>
                          <a:tab pos="5594985" algn="l"/>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Họ và tên thành viên:	</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795095"/>
                  </a:ext>
                </a:extLst>
              </a:tr>
              <a:tr h="107220">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STT</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Nội dung thảo luận</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Kết quả thảo luận</a:t>
                      </a: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5296406"/>
                  </a:ext>
                </a:extLst>
              </a:tr>
              <a:tr h="304449">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1</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Quy trình chung</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723144"/>
                  </a:ext>
                </a:extLst>
              </a:tr>
              <a:tr h="321660">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800" b="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6. </a:t>
                      </a:r>
                      <a:r>
                        <a:rPr lang="en-US" sz="2800" b="1">
                          <a:solidFill>
                            <a:schemeClr val="tx1"/>
                          </a:solidFill>
                          <a:effectLst/>
                          <a:latin typeface="Calibri" panose="020F0502020204030204" pitchFamily="34" charset="0"/>
                          <a:ea typeface="Calibri" panose="020F0502020204030204" pitchFamily="34" charset="0"/>
                          <a:cs typeface="Calibri" panose="020F0502020204030204" pitchFamily="34" charset="0"/>
                        </a:rPr>
                        <a:t>Để loại bỏ các chất khác ra khỏi enzyme, người ta dùng các biện pháp gì?</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1256549"/>
                  </a:ext>
                </a:extLst>
              </a:tr>
              <a:tr h="428880">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800" b="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7. </a:t>
                      </a:r>
                      <a:r>
                        <a:rPr lang="en-US" sz="2800" b="1">
                          <a:solidFill>
                            <a:schemeClr val="tx1"/>
                          </a:solidFill>
                          <a:effectLst/>
                          <a:latin typeface="Calibri" panose="020F0502020204030204" pitchFamily="34" charset="0"/>
                          <a:ea typeface="Calibri" panose="020F0502020204030204" pitchFamily="34" charset="0"/>
                          <a:cs typeface="Calibri" panose="020F0502020204030204" pitchFamily="34" charset="0"/>
                        </a:rPr>
                        <a:t>Sau khi thu nhận được chế phẩm enzyme, cẩn làm gì để giữ được hoạt tính của enzyme trong suốt quá trinh bảo quản và sử dụng?</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3043948"/>
                  </a:ext>
                </a:extLst>
              </a:tr>
              <a:tr h="214440">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800" b="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8. </a:t>
                      </a:r>
                      <a:r>
                        <a:rPr lang="en-US" sz="2800" b="1">
                          <a:solidFill>
                            <a:schemeClr val="tx1"/>
                          </a:solidFill>
                          <a:effectLst/>
                          <a:latin typeface="Calibri" panose="020F0502020204030204" pitchFamily="34" charset="0"/>
                          <a:ea typeface="Calibri" panose="020F0502020204030204" pitchFamily="34" charset="0"/>
                          <a:cs typeface="Calibri" panose="020F0502020204030204" pitchFamily="34" charset="0"/>
                        </a:rPr>
                        <a:t>Việc giữ được cấu trúc không gian của enzyme có ý nghĩa như thế nào trong sản xuất enzyme?</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6989687"/>
                  </a:ext>
                </a:extLst>
              </a:tr>
            </a:tbl>
          </a:graphicData>
        </a:graphic>
      </p:graphicFrame>
      <p:grpSp>
        <p:nvGrpSpPr>
          <p:cNvPr id="3" name="Group 2"/>
          <p:cNvGrpSpPr/>
          <p:nvPr/>
        </p:nvGrpSpPr>
        <p:grpSpPr>
          <a:xfrm>
            <a:off x="9462779" y="3626469"/>
            <a:ext cx="2218467" cy="2043678"/>
            <a:chOff x="902692" y="2480827"/>
            <a:chExt cx="2485277" cy="2149788"/>
          </a:xfrm>
          <a:solidFill>
            <a:schemeClr val="accent2"/>
          </a:solidFill>
        </p:grpSpPr>
        <p:sp>
          <p:nvSpPr>
            <p:cNvPr id="5" name="Oval 4"/>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NHÓM </a:t>
              </a:r>
            </a:p>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Tree>
    <p:extLst>
      <p:ext uri="{BB962C8B-B14F-4D97-AF65-F5344CB8AC3E}">
        <p14:creationId xmlns:p14="http://schemas.microsoft.com/office/powerpoint/2010/main" val="595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1958587"/>
              </p:ext>
            </p:extLst>
          </p:nvPr>
        </p:nvGraphicFramePr>
        <p:xfrm>
          <a:off x="261257" y="304731"/>
          <a:ext cx="11635274" cy="5664327"/>
        </p:xfrm>
        <a:graphic>
          <a:graphicData uri="http://schemas.openxmlformats.org/drawingml/2006/table">
            <a:tbl>
              <a:tblPr firstRow="1" firstCol="1" bandRow="1"/>
              <a:tblGrid>
                <a:gridCol w="781624">
                  <a:extLst>
                    <a:ext uri="{9D8B030D-6E8A-4147-A177-3AD203B41FA5}">
                      <a16:colId xmlns:a16="http://schemas.microsoft.com/office/drawing/2014/main" val="7017933"/>
                    </a:ext>
                  </a:extLst>
                </a:gridCol>
                <a:gridCol w="8144321">
                  <a:extLst>
                    <a:ext uri="{9D8B030D-6E8A-4147-A177-3AD203B41FA5}">
                      <a16:colId xmlns:a16="http://schemas.microsoft.com/office/drawing/2014/main" val="367521299"/>
                    </a:ext>
                  </a:extLst>
                </a:gridCol>
                <a:gridCol w="2709329">
                  <a:extLst>
                    <a:ext uri="{9D8B030D-6E8A-4147-A177-3AD203B41FA5}">
                      <a16:colId xmlns:a16="http://schemas.microsoft.com/office/drawing/2014/main" val="2724838692"/>
                    </a:ext>
                  </a:extLst>
                </a:gridCol>
              </a:tblGrid>
              <a:tr h="939984">
                <a:tc gridSpan="3">
                  <a:txBody>
                    <a:bodyPr/>
                    <a:lstStyle/>
                    <a:p>
                      <a:pPr marL="0" marR="0" algn="ctr">
                        <a:lnSpc>
                          <a:spcPct val="107000"/>
                        </a:lnSpc>
                        <a:spcBef>
                          <a:spcPts val="300"/>
                        </a:spcBef>
                        <a:spcAft>
                          <a:spcPts val="300"/>
                        </a:spcAft>
                      </a:pPr>
                      <a:r>
                        <a:rPr lang="en-US" sz="3200" b="1"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PHIẾU HỌC TẬP SỐ 2</a:t>
                      </a:r>
                    </a:p>
                    <a:p>
                      <a:pPr marL="0" marR="3810" algn="ctr">
                        <a:lnSpc>
                          <a:spcPct val="107000"/>
                        </a:lnSpc>
                        <a:spcBef>
                          <a:spcPts val="300"/>
                        </a:spcBef>
                        <a:spcAft>
                          <a:spcPts val="300"/>
                        </a:spcAft>
                        <a:tabLst>
                          <a:tab pos="2803525" algn="ctr"/>
                          <a:tab pos="5607050" algn="r"/>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a:t>
                      </a:r>
                      <a:r>
                        <a:rPr lang="en-US" sz="3200" b="1"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TÌM HIỂU QUY TRÌNH CÔNG NGHỆ SẢN XUẤT ENZYME TỰ NHIÊN</a:t>
                      </a:r>
                    </a:p>
                    <a:p>
                      <a:pPr marL="0" marR="2540" algn="just">
                        <a:lnSpc>
                          <a:spcPct val="107000"/>
                        </a:lnSpc>
                        <a:spcBef>
                          <a:spcPts val="300"/>
                        </a:spcBef>
                        <a:spcAft>
                          <a:spcPts val="300"/>
                        </a:spcAft>
                        <a:tabLst>
                          <a:tab pos="2524125" algn="l"/>
                          <a:tab pos="5594985" algn="l"/>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Lớp:	   Nhóm thực hiện:	</a:t>
                      </a:r>
                    </a:p>
                    <a:p>
                      <a:pPr marL="0" marR="2540" algn="just">
                        <a:lnSpc>
                          <a:spcPct val="107000"/>
                        </a:lnSpc>
                        <a:spcBef>
                          <a:spcPts val="300"/>
                        </a:spcBef>
                        <a:spcAft>
                          <a:spcPts val="300"/>
                        </a:spcAft>
                        <a:tabLst>
                          <a:tab pos="5594985" algn="l"/>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Họ và tên thành viên:	</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795095"/>
                  </a:ext>
                </a:extLst>
              </a:tr>
              <a:tr h="107220">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STT</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Nội dung thảo luận</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Kết quả thảo luận</a:t>
                      </a: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5296406"/>
                  </a:ext>
                </a:extLst>
              </a:tr>
              <a:tr h="321660">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2</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Sản xuất enzyme prtease từ nấm mốc</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2800">
                        <a:latin typeface="Calibri" panose="020F0502020204030204" pitchFamily="34" charset="0"/>
                        <a:cs typeface="Calibri" panose="020F0502020204030204" pitchFamily="34" charset="0"/>
                      </a:endParaRP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1256549"/>
                  </a:ext>
                </a:extLst>
              </a:tr>
              <a:tr h="428880">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800" b="1" smtClean="0">
                          <a:effectLst/>
                          <a:latin typeface="Calibri" panose="020F0502020204030204" pitchFamily="34" charset="0"/>
                          <a:ea typeface="Calibri" panose="020F0502020204030204" pitchFamily="34" charset="0"/>
                          <a:cs typeface="Calibri" panose="020F0502020204030204" pitchFamily="34" charset="0"/>
                        </a:rPr>
                        <a:t>9. </a:t>
                      </a:r>
                      <a:r>
                        <a:rPr lang="en-US" sz="2800" b="1">
                          <a:effectLst/>
                          <a:latin typeface="Calibri" panose="020F0502020204030204" pitchFamily="34" charset="0"/>
                          <a:ea typeface="Calibri" panose="020F0502020204030204" pitchFamily="34" charset="0"/>
                          <a:cs typeface="Calibri" panose="020F0502020204030204" pitchFamily="34" charset="0"/>
                        </a:rPr>
                        <a:t>Nghiên cứu Hình 7.5, 7.6, 7.8 và 7.10, hãy cho biết:</a:t>
                      </a:r>
                    </a:p>
                    <a:p>
                      <a:pPr marL="0" marR="3810">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a) Mỗi giai đoạn trong quy trình sản xuất các enzyme tương ứng với giai đoạn nào trong Hình 7.3.</a:t>
                      </a:r>
                    </a:p>
                    <a:p>
                      <a:pPr marL="0" marR="3810">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b) Việc sản xuất enzyme từ thực vật có gì giống và khác so với sản xuất enzyme từ vi sinh vật.</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2800">
                        <a:latin typeface="Calibri" panose="020F0502020204030204" pitchFamily="34" charset="0"/>
                        <a:cs typeface="Calibri" panose="020F0502020204030204" pitchFamily="34" charset="0"/>
                      </a:endParaRP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3043948"/>
                  </a:ext>
                </a:extLst>
              </a:tr>
            </a:tbl>
          </a:graphicData>
        </a:graphic>
      </p:graphicFrame>
      <p:grpSp>
        <p:nvGrpSpPr>
          <p:cNvPr id="3" name="Group 2"/>
          <p:cNvGrpSpPr/>
          <p:nvPr/>
        </p:nvGrpSpPr>
        <p:grpSpPr>
          <a:xfrm>
            <a:off x="9537425" y="3682454"/>
            <a:ext cx="2218467" cy="2043678"/>
            <a:chOff x="902692" y="2480827"/>
            <a:chExt cx="2485277" cy="2149788"/>
          </a:xfrm>
          <a:solidFill>
            <a:schemeClr val="accent6">
              <a:lumMod val="60000"/>
              <a:lumOff val="40000"/>
            </a:schemeClr>
          </a:solidFill>
        </p:grpSpPr>
        <p:sp>
          <p:nvSpPr>
            <p:cNvPr id="5" name="Oval 4"/>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NHÓM </a:t>
              </a:r>
            </a:p>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endPar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Tree>
    <p:extLst>
      <p:ext uri="{BB962C8B-B14F-4D97-AF65-F5344CB8AC3E}">
        <p14:creationId xmlns:p14="http://schemas.microsoft.com/office/powerpoint/2010/main" val="16951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4915874"/>
              </p:ext>
            </p:extLst>
          </p:nvPr>
        </p:nvGraphicFramePr>
        <p:xfrm>
          <a:off x="214604" y="493369"/>
          <a:ext cx="11812555" cy="4598797"/>
        </p:xfrm>
        <a:graphic>
          <a:graphicData uri="http://schemas.openxmlformats.org/drawingml/2006/table">
            <a:tbl>
              <a:tblPr firstRow="1" firstCol="1" bandRow="1"/>
              <a:tblGrid>
                <a:gridCol w="793533">
                  <a:extLst>
                    <a:ext uri="{9D8B030D-6E8A-4147-A177-3AD203B41FA5}">
                      <a16:colId xmlns:a16="http://schemas.microsoft.com/office/drawing/2014/main" val="7017933"/>
                    </a:ext>
                  </a:extLst>
                </a:gridCol>
                <a:gridCol w="7893267">
                  <a:extLst>
                    <a:ext uri="{9D8B030D-6E8A-4147-A177-3AD203B41FA5}">
                      <a16:colId xmlns:a16="http://schemas.microsoft.com/office/drawing/2014/main" val="367521299"/>
                    </a:ext>
                  </a:extLst>
                </a:gridCol>
                <a:gridCol w="3125755">
                  <a:extLst>
                    <a:ext uri="{9D8B030D-6E8A-4147-A177-3AD203B41FA5}">
                      <a16:colId xmlns:a16="http://schemas.microsoft.com/office/drawing/2014/main" val="2724838692"/>
                    </a:ext>
                  </a:extLst>
                </a:gridCol>
              </a:tblGrid>
              <a:tr h="939984">
                <a:tc gridSpan="3">
                  <a:txBody>
                    <a:bodyPr/>
                    <a:lstStyle/>
                    <a:p>
                      <a:pPr marL="0" marR="0" algn="ctr">
                        <a:lnSpc>
                          <a:spcPct val="107000"/>
                        </a:lnSpc>
                        <a:spcBef>
                          <a:spcPts val="300"/>
                        </a:spcBef>
                        <a:spcAft>
                          <a:spcPts val="300"/>
                        </a:spcAft>
                      </a:pPr>
                      <a:r>
                        <a:rPr lang="en-US" sz="3200" b="1"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PHIẾU HỌC TẬP SỐ 2</a:t>
                      </a:r>
                    </a:p>
                    <a:p>
                      <a:pPr marL="0" marR="3810" algn="ctr">
                        <a:lnSpc>
                          <a:spcPct val="107000"/>
                        </a:lnSpc>
                        <a:spcBef>
                          <a:spcPts val="300"/>
                        </a:spcBef>
                        <a:spcAft>
                          <a:spcPts val="300"/>
                        </a:spcAft>
                        <a:tabLst>
                          <a:tab pos="2803525" algn="ctr"/>
                          <a:tab pos="5607050" algn="r"/>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a:t>
                      </a:r>
                      <a:r>
                        <a:rPr lang="en-US" sz="3200" b="1"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TÌM HIỂU QUY TRÌNH CÔNG NGHỆ SẢN XUẤT ENZYME TỰ NHIÊN</a:t>
                      </a:r>
                    </a:p>
                    <a:p>
                      <a:pPr marL="0" marR="2540" algn="just">
                        <a:lnSpc>
                          <a:spcPct val="107000"/>
                        </a:lnSpc>
                        <a:spcBef>
                          <a:spcPts val="300"/>
                        </a:spcBef>
                        <a:spcAft>
                          <a:spcPts val="300"/>
                        </a:spcAft>
                        <a:tabLst>
                          <a:tab pos="2524125" algn="l"/>
                          <a:tab pos="5594985" algn="l"/>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Lớp:	   Nhóm thực hiện:	</a:t>
                      </a:r>
                    </a:p>
                    <a:p>
                      <a:pPr marL="0" marR="2540" algn="just">
                        <a:lnSpc>
                          <a:spcPct val="107000"/>
                        </a:lnSpc>
                        <a:spcBef>
                          <a:spcPts val="300"/>
                        </a:spcBef>
                        <a:spcAft>
                          <a:spcPts val="300"/>
                        </a:spcAft>
                        <a:tabLst>
                          <a:tab pos="5594985" algn="l"/>
                        </a:tabLst>
                      </a:pPr>
                      <a:r>
                        <a:rPr lang="en-US" sz="3200" b="1" smtClean="0">
                          <a:effectLst/>
                          <a:latin typeface="Calibri" panose="020F0502020204030204" pitchFamily="34" charset="0"/>
                          <a:ea typeface="Calibri" panose="020F0502020204030204" pitchFamily="34" charset="0"/>
                          <a:cs typeface="Calibri" panose="020F0502020204030204" pitchFamily="34" charset="0"/>
                        </a:rPr>
                        <a:t>– Họ và tên thành viên:	</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795095"/>
                  </a:ext>
                </a:extLst>
              </a:tr>
              <a:tr h="107220">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STT</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Nội dung thảo luận</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Kết quả thảo luận</a:t>
                      </a:r>
                    </a:p>
                  </a:txBody>
                  <a:tcPr marL="21618" marR="21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5296406"/>
                  </a:ext>
                </a:extLst>
              </a:tr>
              <a:tr h="321660">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3</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Sản xuất enzyme bromelain từ dứa</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2800">
                        <a:latin typeface="Calibri" panose="020F0502020204030204" pitchFamily="34" charset="0"/>
                        <a:cs typeface="Calibri" panose="020F0502020204030204" pitchFamily="34" charset="0"/>
                      </a:endParaRP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1256549"/>
                  </a:ext>
                </a:extLst>
              </a:tr>
              <a:tr h="428880">
                <a:tc>
                  <a:txBody>
                    <a:bodyPr/>
                    <a:lstStyle/>
                    <a:p>
                      <a:pPr marL="0" marR="3810" algn="ctr">
                        <a:lnSpc>
                          <a:spcPct val="107000"/>
                        </a:lnSpc>
                        <a:spcBef>
                          <a:spcPts val="300"/>
                        </a:spcBef>
                        <a:spcAft>
                          <a:spcPts val="300"/>
                        </a:spcAft>
                      </a:pPr>
                      <a:r>
                        <a:rPr lang="en-US" sz="2800" b="1" smtClean="0">
                          <a:effectLst/>
                          <a:latin typeface="Calibri" panose="020F0502020204030204" pitchFamily="34" charset="0"/>
                          <a:ea typeface="Calibri" panose="020F0502020204030204" pitchFamily="34" charset="0"/>
                          <a:cs typeface="Calibri" panose="020F0502020204030204" pitchFamily="34" charset="0"/>
                        </a:rPr>
                        <a:t> </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2800" b="1" smtClean="0">
                          <a:effectLst/>
                          <a:latin typeface="Calibri" panose="020F0502020204030204" pitchFamily="34" charset="0"/>
                          <a:ea typeface="Calibri" panose="020F0502020204030204" pitchFamily="34" charset="0"/>
                          <a:cs typeface="Calibri" panose="020F0502020204030204" pitchFamily="34" charset="0"/>
                        </a:rPr>
                        <a:t>10.  Dựa </a:t>
                      </a:r>
                      <a:r>
                        <a:rPr lang="en-US" sz="2800" b="1">
                          <a:effectLst/>
                          <a:latin typeface="Calibri" panose="020F0502020204030204" pitchFamily="34" charset="0"/>
                          <a:ea typeface="Calibri" panose="020F0502020204030204" pitchFamily="34" charset="0"/>
                          <a:cs typeface="Calibri" panose="020F0502020204030204" pitchFamily="34" charset="0"/>
                        </a:rPr>
                        <a:t>trên quy trình sản xuất enzyme bromelain ở dứa, em hãy tìm hiểu và để xuất quy trình sản xuất enzyme papain từ nhựa đu đủ</a:t>
                      </a:r>
                      <a:r>
                        <a:rPr lang="en-US" sz="2800" b="1" smtClean="0">
                          <a:effectLst/>
                          <a:latin typeface="Calibri" panose="020F0502020204030204" pitchFamily="34" charset="0"/>
                          <a:ea typeface="Calibri" panose="020F0502020204030204" pitchFamily="34" charset="0"/>
                          <a:cs typeface="Calibri" panose="020F0502020204030204" pitchFamily="34" charset="0"/>
                        </a:rPr>
                        <a:t>.</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2800">
                        <a:latin typeface="Calibri" panose="020F0502020204030204" pitchFamily="34" charset="0"/>
                        <a:cs typeface="Calibri" panose="020F0502020204030204" pitchFamily="34" charset="0"/>
                      </a:endParaRP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3043948"/>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300218096"/>
              </p:ext>
            </p:extLst>
          </p:nvPr>
        </p:nvGraphicFramePr>
        <p:xfrm>
          <a:off x="214604" y="5008284"/>
          <a:ext cx="11812555" cy="1770016"/>
        </p:xfrm>
        <a:graphic>
          <a:graphicData uri="http://schemas.openxmlformats.org/drawingml/2006/table">
            <a:tbl>
              <a:tblPr firstRow="1" firstCol="1" bandRow="1"/>
              <a:tblGrid>
                <a:gridCol w="783772">
                  <a:extLst>
                    <a:ext uri="{9D8B030D-6E8A-4147-A177-3AD203B41FA5}">
                      <a16:colId xmlns:a16="http://schemas.microsoft.com/office/drawing/2014/main" val="56832658"/>
                    </a:ext>
                  </a:extLst>
                </a:gridCol>
                <a:gridCol w="7884367">
                  <a:extLst>
                    <a:ext uri="{9D8B030D-6E8A-4147-A177-3AD203B41FA5}">
                      <a16:colId xmlns:a16="http://schemas.microsoft.com/office/drawing/2014/main" val="2985998043"/>
                    </a:ext>
                  </a:extLst>
                </a:gridCol>
                <a:gridCol w="3144416">
                  <a:extLst>
                    <a:ext uri="{9D8B030D-6E8A-4147-A177-3AD203B41FA5}">
                      <a16:colId xmlns:a16="http://schemas.microsoft.com/office/drawing/2014/main" val="644299477"/>
                    </a:ext>
                  </a:extLst>
                </a:gridCol>
              </a:tblGrid>
              <a:tr h="391815">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4</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Sản xuất enzyme pectinase từ nấm mốc</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8651642"/>
                  </a:ext>
                </a:extLst>
              </a:tr>
              <a:tr h="1248173">
                <a:tc>
                  <a:txBody>
                    <a:bodyPr/>
                    <a:lstStyle/>
                    <a:p>
                      <a:pPr marL="0" marR="3810" algn="ctr">
                        <a:lnSpc>
                          <a:spcPct val="107000"/>
                        </a:lnSpc>
                        <a:spcBef>
                          <a:spcPts val="300"/>
                        </a:spcBef>
                        <a:spcAft>
                          <a:spcPts val="300"/>
                        </a:spcAft>
                      </a:pPr>
                      <a:r>
                        <a:rPr lang="en-US" sz="3200" b="1">
                          <a:effectLst/>
                          <a:latin typeface="Calibri" panose="020F0502020204030204" pitchFamily="34" charset="0"/>
                          <a:ea typeface="Calibri" panose="020F0502020204030204" pitchFamily="34" charset="0"/>
                          <a:cs typeface="Calibri" panose="020F0502020204030204" pitchFamily="34" charset="0"/>
                        </a:rPr>
                        <a:t> </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nSpc>
                          <a:spcPct val="107000"/>
                        </a:lnSpc>
                        <a:spcBef>
                          <a:spcPts val="300"/>
                        </a:spcBef>
                        <a:spcAft>
                          <a:spcPts val="300"/>
                        </a:spcAft>
                      </a:pPr>
                      <a:r>
                        <a:rPr lang="en-US" sz="3200" b="1" smtClean="0">
                          <a:effectLst/>
                          <a:latin typeface="Calibri" panose="020F0502020204030204" pitchFamily="34" charset="0"/>
                          <a:ea typeface="Calibri" panose="020F0502020204030204" pitchFamily="34" charset="0"/>
                          <a:cs typeface="Calibri" panose="020F0502020204030204" pitchFamily="34" charset="0"/>
                        </a:rPr>
                        <a:t>11. </a:t>
                      </a:r>
                      <a:r>
                        <a:rPr lang="en-US" sz="3200" b="1">
                          <a:effectLst/>
                          <a:latin typeface="Calibri" panose="020F0502020204030204" pitchFamily="34" charset="0"/>
                          <a:ea typeface="Calibri" panose="020F0502020204030204" pitchFamily="34" charset="0"/>
                          <a:cs typeface="Calibri" panose="020F0502020204030204" pitchFamily="34" charset="0"/>
                        </a:rPr>
                        <a:t>Trình bày quy trình sản xuất enzyme pectinase từ nấm mốc</a:t>
                      </a: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21618" marR="21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9139634"/>
                  </a:ext>
                </a:extLst>
              </a:tr>
            </a:tbl>
          </a:graphicData>
        </a:graphic>
      </p:graphicFrame>
      <p:grpSp>
        <p:nvGrpSpPr>
          <p:cNvPr id="7" name="Group 6"/>
          <p:cNvGrpSpPr/>
          <p:nvPr/>
        </p:nvGrpSpPr>
        <p:grpSpPr>
          <a:xfrm>
            <a:off x="9453449" y="3804376"/>
            <a:ext cx="2218467" cy="2043678"/>
            <a:chOff x="902692" y="2480827"/>
            <a:chExt cx="2485277" cy="2149788"/>
          </a:xfrm>
          <a:solidFill>
            <a:srgbClr val="FFC000"/>
          </a:solidFill>
        </p:grpSpPr>
        <p:sp>
          <p:nvSpPr>
            <p:cNvPr id="8" name="Oval 7"/>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NHÓM </a:t>
              </a:r>
            </a:p>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5</a:t>
              </a:r>
              <a:endPar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Tree>
    <p:extLst>
      <p:ext uri="{BB962C8B-B14F-4D97-AF65-F5344CB8AC3E}">
        <p14:creationId xmlns:p14="http://schemas.microsoft.com/office/powerpoint/2010/main" val="20077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2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51333" y="501418"/>
            <a:ext cx="8695361" cy="1071770"/>
            <a:chOff x="3724120" y="2271887"/>
            <a:chExt cx="7714647" cy="1071770"/>
          </a:xfrm>
        </p:grpSpPr>
        <p:sp>
          <p:nvSpPr>
            <p:cNvPr id="9" name="Freeform 8"/>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dirty="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TỰ NHIÊN</a:t>
              </a:r>
              <a:endParaRPr kumimoji="0" lang="en-US" sz="3200" b="1" i="0" u="none" strike="noStrike" kern="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10" name="Freeform 9"/>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II</a:t>
              </a:r>
            </a:p>
          </p:txBody>
        </p:sp>
        <p:cxnSp>
          <p:nvCxnSpPr>
            <p:cNvPr id="11" name="Straight Connector 10"/>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sp>
        <p:nvSpPr>
          <p:cNvPr id="12" name="Oval 11"/>
          <p:cNvSpPr/>
          <p:nvPr/>
        </p:nvSpPr>
        <p:spPr>
          <a:xfrm>
            <a:off x="541174" y="4066459"/>
            <a:ext cx="2177991" cy="188422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Calibri" pitchFamily="34" charset="0"/>
                <a:cs typeface="Calibri" pitchFamily="34" charset="0"/>
              </a:rPr>
              <a:t>Chọn</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nguồn</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nguyên</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liệu</a:t>
            </a:r>
            <a:endParaRPr lang="en-US" sz="2800" b="1" dirty="0">
              <a:latin typeface="Calibri" pitchFamily="34" charset="0"/>
              <a:cs typeface="Calibri" pitchFamily="34" charset="0"/>
            </a:endParaRPr>
          </a:p>
        </p:txBody>
      </p:sp>
      <p:sp>
        <p:nvSpPr>
          <p:cNvPr id="13" name="Oval 12"/>
          <p:cNvSpPr/>
          <p:nvPr/>
        </p:nvSpPr>
        <p:spPr>
          <a:xfrm>
            <a:off x="3519656" y="4017784"/>
            <a:ext cx="2200009" cy="1932896"/>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Calibri" pitchFamily="34" charset="0"/>
                <a:cs typeface="Calibri" pitchFamily="34" charset="0"/>
              </a:rPr>
              <a:t>Tách</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chiết</a:t>
            </a:r>
            <a:r>
              <a:rPr lang="en-US" sz="2800" b="1" dirty="0" smtClean="0">
                <a:latin typeface="Calibri" pitchFamily="34" charset="0"/>
                <a:cs typeface="Calibri" pitchFamily="34" charset="0"/>
              </a:rPr>
              <a:t> enzyme</a:t>
            </a:r>
            <a:endParaRPr lang="en-US" sz="2800" b="1" dirty="0">
              <a:latin typeface="Calibri" pitchFamily="34" charset="0"/>
              <a:cs typeface="Calibri" pitchFamily="34" charset="0"/>
            </a:endParaRPr>
          </a:p>
        </p:txBody>
      </p:sp>
      <p:sp>
        <p:nvSpPr>
          <p:cNvPr id="14" name="Oval 13"/>
          <p:cNvSpPr/>
          <p:nvPr/>
        </p:nvSpPr>
        <p:spPr>
          <a:xfrm>
            <a:off x="6635998" y="3949857"/>
            <a:ext cx="2001781" cy="1993584"/>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Calibri" pitchFamily="34" charset="0"/>
                <a:cs typeface="Calibri" pitchFamily="34" charset="0"/>
              </a:rPr>
              <a:t>Tinh</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sạch</a:t>
            </a:r>
            <a:r>
              <a:rPr lang="en-US" sz="2800" b="1" dirty="0" smtClean="0">
                <a:latin typeface="Calibri" pitchFamily="34" charset="0"/>
                <a:cs typeface="Calibri" pitchFamily="34" charset="0"/>
              </a:rPr>
              <a:t> enzyme</a:t>
            </a:r>
            <a:endParaRPr lang="en-US" sz="2800" b="1" dirty="0">
              <a:latin typeface="Calibri" pitchFamily="34" charset="0"/>
              <a:cs typeface="Calibri" pitchFamily="34" charset="0"/>
            </a:endParaRPr>
          </a:p>
        </p:txBody>
      </p:sp>
      <p:sp>
        <p:nvSpPr>
          <p:cNvPr id="15" name="Oval 14"/>
          <p:cNvSpPr/>
          <p:nvPr/>
        </p:nvSpPr>
        <p:spPr>
          <a:xfrm>
            <a:off x="9480184" y="4002675"/>
            <a:ext cx="2183363" cy="195168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Calibri" pitchFamily="34" charset="0"/>
                <a:cs typeface="Calibri" pitchFamily="34" charset="0"/>
              </a:rPr>
              <a:t>Tạo</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chế</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phẩm</a:t>
            </a:r>
            <a:r>
              <a:rPr lang="en-US" sz="2800" b="1" dirty="0" smtClean="0">
                <a:latin typeface="Calibri" pitchFamily="34" charset="0"/>
                <a:cs typeface="Calibri" pitchFamily="34" charset="0"/>
              </a:rPr>
              <a:t> enzyme</a:t>
            </a:r>
            <a:endParaRPr lang="en-US" sz="2800" b="1" dirty="0">
              <a:latin typeface="Calibri" pitchFamily="34" charset="0"/>
              <a:cs typeface="Calibri" pitchFamily="34" charset="0"/>
            </a:endParaRPr>
          </a:p>
        </p:txBody>
      </p:sp>
      <p:sp>
        <p:nvSpPr>
          <p:cNvPr id="16" name="Right Arrow 15"/>
          <p:cNvSpPr/>
          <p:nvPr/>
        </p:nvSpPr>
        <p:spPr>
          <a:xfrm>
            <a:off x="2808326" y="4784258"/>
            <a:ext cx="554180" cy="464778"/>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11897" y="3061150"/>
            <a:ext cx="10615127" cy="58477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200" b="1" dirty="0" err="1" smtClean="0">
                <a:solidFill>
                  <a:srgbClr val="FF0000"/>
                </a:solidFill>
                <a:latin typeface="Calibri" pitchFamily="34" charset="0"/>
                <a:cs typeface="Calibri" pitchFamily="34" charset="0"/>
              </a:rPr>
              <a:t>Sơ</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đồ</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quy</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trình</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chung</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của</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công</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nghệ</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sản</a:t>
            </a:r>
            <a:r>
              <a:rPr lang="en-US" sz="3200" b="1" dirty="0" smtClean="0">
                <a:solidFill>
                  <a:srgbClr val="FF0000"/>
                </a:solidFill>
                <a:latin typeface="Calibri" pitchFamily="34" charset="0"/>
                <a:cs typeface="Calibri" pitchFamily="34" charset="0"/>
              </a:rPr>
              <a:t> </a:t>
            </a:r>
            <a:r>
              <a:rPr lang="en-US" sz="3200" b="1" dirty="0" err="1" smtClean="0">
                <a:solidFill>
                  <a:srgbClr val="FF0000"/>
                </a:solidFill>
                <a:latin typeface="Calibri" pitchFamily="34" charset="0"/>
                <a:cs typeface="Calibri" pitchFamily="34" charset="0"/>
              </a:rPr>
              <a:t>xuất</a:t>
            </a:r>
            <a:r>
              <a:rPr lang="en-US" sz="3200" b="1" dirty="0" smtClean="0">
                <a:solidFill>
                  <a:srgbClr val="FF0000"/>
                </a:solidFill>
                <a:latin typeface="Calibri" pitchFamily="34" charset="0"/>
                <a:cs typeface="Calibri" pitchFamily="34" charset="0"/>
              </a:rPr>
              <a:t> enzyme </a:t>
            </a:r>
            <a:r>
              <a:rPr lang="en-US" sz="3200" b="1" dirty="0" err="1" smtClean="0">
                <a:solidFill>
                  <a:srgbClr val="FF0000"/>
                </a:solidFill>
                <a:latin typeface="Calibri" pitchFamily="34" charset="0"/>
                <a:cs typeface="Calibri" pitchFamily="34" charset="0"/>
              </a:rPr>
              <a:t>từ</a:t>
            </a:r>
            <a:r>
              <a:rPr lang="en-US" sz="3200" b="1" dirty="0" smtClean="0">
                <a:solidFill>
                  <a:srgbClr val="FF0000"/>
                </a:solidFill>
                <a:latin typeface="Calibri" pitchFamily="34" charset="0"/>
                <a:cs typeface="Calibri" pitchFamily="34" charset="0"/>
              </a:rPr>
              <a:t> VSV</a:t>
            </a:r>
            <a:endParaRPr lang="en-US" sz="3200" b="1" dirty="0">
              <a:solidFill>
                <a:srgbClr val="FF0000"/>
              </a:solidFill>
              <a:latin typeface="Calibri" pitchFamily="34" charset="0"/>
              <a:cs typeface="Calibri" pitchFamily="34" charset="0"/>
            </a:endParaRPr>
          </a:p>
        </p:txBody>
      </p:sp>
      <p:sp>
        <p:nvSpPr>
          <p:cNvPr id="20" name="Right Arrow 19"/>
          <p:cNvSpPr/>
          <p:nvPr/>
        </p:nvSpPr>
        <p:spPr>
          <a:xfrm>
            <a:off x="5984539" y="4849572"/>
            <a:ext cx="554180" cy="464778"/>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781891" y="4849572"/>
            <a:ext cx="554180" cy="464778"/>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183363" y="1836440"/>
            <a:ext cx="4730620" cy="765110"/>
            <a:chOff x="2146041" y="1900402"/>
            <a:chExt cx="4730620" cy="765110"/>
          </a:xfrm>
          <a:solidFill>
            <a:schemeClr val="accent6">
              <a:lumMod val="20000"/>
              <a:lumOff val="80000"/>
            </a:schemeClr>
          </a:solidFill>
        </p:grpSpPr>
        <p:sp>
          <p:nvSpPr>
            <p:cNvPr id="2" name="Rounded Rectangle 1"/>
            <p:cNvSpPr/>
            <p:nvPr/>
          </p:nvSpPr>
          <p:spPr>
            <a:xfrm>
              <a:off x="2146041" y="1900402"/>
              <a:ext cx="4730620" cy="7651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248678" y="1968759"/>
              <a:ext cx="4133461" cy="584775"/>
            </a:xfrm>
            <a:prstGeom prst="rect">
              <a:avLst/>
            </a:prstGeom>
            <a:grpFill/>
          </p:spPr>
          <p:txBody>
            <a:bodyPr wrap="square" rtlCol="0">
              <a:spAutoFit/>
            </a:bodyPr>
            <a:lstStyle/>
            <a:p>
              <a:r>
                <a:rPr lang="en-US" sz="3200" b="1">
                  <a:latin typeface="Calibri" panose="020F0502020204030204" pitchFamily="34" charset="0"/>
                  <a:cs typeface="Calibri" panose="020F0502020204030204" pitchFamily="34" charset="0"/>
                </a:rPr>
                <a:t>1. Quy trình chung:</a:t>
              </a:r>
            </a:p>
          </p:txBody>
        </p:sp>
      </p:grpSp>
    </p:spTree>
    <p:extLst>
      <p:ext uri="{BB962C8B-B14F-4D97-AF65-F5344CB8AC3E}">
        <p14:creationId xmlns:p14="http://schemas.microsoft.com/office/powerpoint/2010/main" val="123447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64124" y="1477107"/>
            <a:ext cx="4419600" cy="4665785"/>
          </a:xfrm>
          <a:prstGeom prst="ellipse">
            <a:avLst/>
          </a:prstGeom>
          <a:blipFill>
            <a:blip r:embed="rId2"/>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83" y="694942"/>
            <a:ext cx="1811933" cy="618044"/>
          </a:xfrm>
        </p:spPr>
        <p:txBody>
          <a:bodyPr>
            <a:normAutofit/>
          </a:bodyPr>
          <a:lstStyle/>
          <a:p>
            <a:r>
              <a:rPr lang="en-US" sz="3200" b="1" smtClean="0">
                <a:solidFill>
                  <a:srgbClr val="FF0000"/>
                </a:solidFill>
                <a:latin typeface="Calibri" panose="020F0502020204030204" pitchFamily="34" charset="0"/>
                <a:cs typeface="Calibri" panose="020F0502020204030204" pitchFamily="34" charset="0"/>
              </a:rPr>
              <a:t>MỞ ĐẦU</a:t>
            </a:r>
            <a:endParaRPr lang="en-US" sz="3200" b="1">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232031" y="149985"/>
            <a:ext cx="7812593" cy="5276307"/>
          </a:xfrm>
        </p:spPr>
        <p:txBody>
          <a:bodyPr>
            <a:noAutofit/>
          </a:bodyPr>
          <a:lstStyle/>
          <a:p>
            <a:pPr algn="just"/>
            <a:r>
              <a:rPr lang="vi-VN" sz="3200" b="1">
                <a:solidFill>
                  <a:srgbClr val="0000FF"/>
                </a:solidFill>
                <a:latin typeface="Calibri" panose="020F0502020204030204" pitchFamily="34" charset="0"/>
                <a:cs typeface="Calibri" panose="020F0502020204030204" pitchFamily="34" charset="0"/>
              </a:rPr>
              <a:t>Protease là một loại enzyme được sử dụng phổ biến trong nhiều ngành công nghiệp (thực phẩm, thuộc da, chất tẩy rửa,...). </a:t>
            </a:r>
            <a:endParaRPr lang="en-US" sz="3200" b="1" smtClean="0">
              <a:solidFill>
                <a:srgbClr val="0000FF"/>
              </a:solidFill>
              <a:latin typeface="Calibri" panose="020F0502020204030204" pitchFamily="34" charset="0"/>
              <a:cs typeface="Calibri" panose="020F0502020204030204" pitchFamily="34" charset="0"/>
            </a:endParaRPr>
          </a:p>
          <a:p>
            <a:pPr algn="just"/>
            <a:r>
              <a:rPr lang="vi-VN" sz="3200" b="1" smtClean="0">
                <a:solidFill>
                  <a:srgbClr val="0000FF"/>
                </a:solidFill>
                <a:latin typeface="Calibri" panose="020F0502020204030204" pitchFamily="34" charset="0"/>
                <a:cs typeface="Calibri" panose="020F0502020204030204" pitchFamily="34" charset="0"/>
              </a:rPr>
              <a:t>Enzyme </a:t>
            </a:r>
            <a:r>
              <a:rPr lang="vi-VN" sz="3200" b="1">
                <a:solidFill>
                  <a:srgbClr val="0000FF"/>
                </a:solidFill>
                <a:latin typeface="Calibri" panose="020F0502020204030204" pitchFamily="34" charset="0"/>
                <a:cs typeface="Calibri" panose="020F0502020204030204" pitchFamily="34" charset="0"/>
              </a:rPr>
              <a:t>này được thu nhận chủ yếu từ động vật. Tuy nhiên, để thu nhận một lượng lớn enzyme cần phải sử dụng rất nhiều cơ thể động vật, điều này gây mất nhiều thời gian cũng như tốn nhiều kinh phí cho việc chăn nuôi. </a:t>
            </a:r>
            <a:endParaRPr lang="en-US" sz="3200" b="1" smtClean="0">
              <a:solidFill>
                <a:srgbClr val="0000FF"/>
              </a:solidFill>
              <a:latin typeface="Calibri" panose="020F0502020204030204" pitchFamily="34" charset="0"/>
              <a:cs typeface="Calibri" panose="020F0502020204030204" pitchFamily="34" charset="0"/>
            </a:endParaRPr>
          </a:p>
          <a:p>
            <a:pPr algn="just"/>
            <a:r>
              <a:rPr lang="vi-VN" sz="3200" b="1" smtClean="0">
                <a:solidFill>
                  <a:srgbClr val="FF0000"/>
                </a:solidFill>
                <a:latin typeface="Calibri" panose="020F0502020204030204" pitchFamily="34" charset="0"/>
                <a:cs typeface="Calibri" panose="020F0502020204030204" pitchFamily="34" charset="0"/>
              </a:rPr>
              <a:t>Có </a:t>
            </a:r>
            <a:r>
              <a:rPr lang="vi-VN" sz="3200" b="1">
                <a:solidFill>
                  <a:srgbClr val="FF0000"/>
                </a:solidFill>
                <a:latin typeface="Calibri" panose="020F0502020204030204" pitchFamily="34" charset="0"/>
                <a:cs typeface="Calibri" panose="020F0502020204030204" pitchFamily="34" charset="0"/>
              </a:rPr>
              <a:t>phương pháp nào có thể tạo được số lượng lớn enyme protease trong thời gian ngắn nhưng vẫn giảm được chi phí sản xuất?</a:t>
            </a:r>
            <a:endParaRPr lang="en-US" sz="3200" b="1">
              <a:solidFill>
                <a:srgbClr val="FF0000"/>
              </a:solidFill>
              <a:latin typeface="Calibri" panose="020F0502020204030204" pitchFamily="34" charset="0"/>
              <a:cs typeface="Calibri" panose="020F0502020204030204" pitchFamily="34" charset="0"/>
            </a:endParaRPr>
          </a:p>
        </p:txBody>
      </p:sp>
      <p:pic>
        <p:nvPicPr>
          <p:cNvPr id="4" name="Picture 3"/>
          <p:cNvPicPr/>
          <p:nvPr/>
        </p:nvPicPr>
        <p:blipFill>
          <a:blip r:embed="rId3"/>
          <a:stretch>
            <a:fillRect/>
          </a:stretch>
        </p:blipFill>
        <p:spPr>
          <a:xfrm>
            <a:off x="1908798" y="384071"/>
            <a:ext cx="869572" cy="671006"/>
          </a:xfrm>
          <a:prstGeom prst="rect">
            <a:avLst/>
          </a:prstGeom>
        </p:spPr>
      </p:pic>
    </p:spTree>
    <p:extLst>
      <p:ext uri="{BB962C8B-B14F-4D97-AF65-F5344CB8AC3E}">
        <p14:creationId xmlns:p14="http://schemas.microsoft.com/office/powerpoint/2010/main" val="17415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2000" fill="hold" nodeType="with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20482" y="1785520"/>
            <a:ext cx="7212564" cy="4801892"/>
          </a:xfrm>
          <a:prstGeom prst="roundRect">
            <a:avLst/>
          </a:prstGeom>
          <a:blipFill>
            <a:blip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79714" y="230722"/>
            <a:ext cx="10776858" cy="70788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b="1" u="sng">
                <a:latin typeface="Calibri" panose="020F0502020204030204" pitchFamily="34" charset="0"/>
                <a:cs typeface="Calibri" panose="020F0502020204030204" pitchFamily="34" charset="0"/>
              </a:rPr>
              <a:t>Chọn nguồn nguyên </a:t>
            </a:r>
            <a:r>
              <a:rPr lang="en-US" sz="4000" b="1" u="sng" smtClean="0">
                <a:latin typeface="Calibri" panose="020F0502020204030204" pitchFamily="34" charset="0"/>
                <a:cs typeface="Calibri" panose="020F0502020204030204" pitchFamily="34" charset="0"/>
              </a:rPr>
              <a:t>liệu</a:t>
            </a:r>
            <a:r>
              <a:rPr lang="en-US" sz="4000" b="1" smtClean="0">
                <a:latin typeface="Calibri" panose="020F0502020204030204" pitchFamily="34" charset="0"/>
                <a:cs typeface="Calibri" panose="020F0502020204030204" pitchFamily="34" charset="0"/>
              </a:rPr>
              <a:t>: Thực vật, động vật, VSV</a:t>
            </a:r>
            <a:endParaRPr lang="en-US" sz="4000" b="1">
              <a:latin typeface="Calibri" panose="020F0502020204030204" pitchFamily="34" charset="0"/>
              <a:cs typeface="Calibri" panose="020F0502020204030204" pitchFamily="34" charset="0"/>
            </a:endParaRPr>
          </a:p>
        </p:txBody>
      </p:sp>
      <p:sp>
        <p:nvSpPr>
          <p:cNvPr id="6" name="TextBox 5"/>
          <p:cNvSpPr txBox="1"/>
          <p:nvPr/>
        </p:nvSpPr>
        <p:spPr>
          <a:xfrm>
            <a:off x="3352022" y="938608"/>
            <a:ext cx="5593701" cy="584775"/>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vi-VN" sz="3200" b="1">
                <a:solidFill>
                  <a:srgbClr val="0000FF"/>
                </a:solidFill>
                <a:latin typeface="Calibri" panose="020F0502020204030204" pitchFamily="34" charset="0"/>
                <a:cs typeface="Calibri" panose="020F0502020204030204" pitchFamily="34" charset="0"/>
              </a:rPr>
              <a:t>có chứa một lượng lớn </a:t>
            </a:r>
            <a:r>
              <a:rPr lang="vi-VN" sz="3200" b="1" smtClean="0">
                <a:solidFill>
                  <a:srgbClr val="0000FF"/>
                </a:solidFill>
                <a:latin typeface="Calibri" panose="020F0502020204030204" pitchFamily="34" charset="0"/>
                <a:cs typeface="Calibri" panose="020F0502020204030204" pitchFamily="34" charset="0"/>
              </a:rPr>
              <a:t>enzyme</a:t>
            </a:r>
            <a:endParaRPr lang="en-US" sz="3200" b="1">
              <a:solidFill>
                <a:srgbClr val="0000FF"/>
              </a:solidFill>
              <a:latin typeface="Calibri" panose="020F0502020204030204" pitchFamily="34" charset="0"/>
              <a:cs typeface="Calibri" panose="020F0502020204030204" pitchFamily="34" charset="0"/>
            </a:endParaRPr>
          </a:p>
        </p:txBody>
      </p:sp>
      <p:sp>
        <p:nvSpPr>
          <p:cNvPr id="7" name="TextBox 6"/>
          <p:cNvSpPr txBox="1"/>
          <p:nvPr/>
        </p:nvSpPr>
        <p:spPr>
          <a:xfrm>
            <a:off x="10244962" y="1995925"/>
            <a:ext cx="1947038" cy="224676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457200" indent="-457200" algn="ctr">
              <a:buFont typeface="Symbol" panose="05050102010706020507" pitchFamily="18" charset="2"/>
              <a:buChar char="Þ"/>
            </a:pPr>
            <a:r>
              <a:rPr lang="vi-VN" sz="2800" b="1" smtClean="0">
                <a:latin typeface="Calibri" panose="020F0502020204030204" pitchFamily="34" charset="0"/>
                <a:cs typeface="Calibri" panose="020F0502020204030204" pitchFamily="34" charset="0"/>
              </a:rPr>
              <a:t>giúp </a:t>
            </a:r>
            <a:r>
              <a:rPr lang="vi-VN" sz="2800" b="1">
                <a:latin typeface="Calibri" panose="020F0502020204030204" pitchFamily="34" charset="0"/>
                <a:cs typeface="Calibri" panose="020F0502020204030204" pitchFamily="34" charset="0"/>
              </a:rPr>
              <a:t>sản xuất </a:t>
            </a:r>
            <a:r>
              <a:rPr lang="vi-VN" sz="2800" b="1">
                <a:latin typeface="Calibri" panose="020F0502020204030204" pitchFamily="34" charset="0"/>
                <a:cs typeface="Calibri" panose="020F0502020204030204" pitchFamily="34" charset="0"/>
              </a:rPr>
              <a:t>dễ </a:t>
            </a:r>
            <a:r>
              <a:rPr lang="vi-VN" sz="2800" b="1" smtClean="0">
                <a:latin typeface="Calibri" panose="020F0502020204030204" pitchFamily="34" charset="0"/>
                <a:cs typeface="Calibri" panose="020F0502020204030204" pitchFamily="34" charset="0"/>
              </a:rPr>
              <a:t>dàng</a:t>
            </a:r>
            <a:endParaRPr lang="en-US" sz="2800" b="1" smtClean="0">
              <a:latin typeface="Calibri" panose="020F0502020204030204" pitchFamily="34" charset="0"/>
              <a:cs typeface="Calibri" panose="020F0502020204030204" pitchFamily="34" charset="0"/>
            </a:endParaRPr>
          </a:p>
          <a:p>
            <a:pPr marL="457200" indent="-457200" algn="ctr">
              <a:buFont typeface="Symbol" panose="05050102010706020507" pitchFamily="18" charset="2"/>
              <a:buChar char="Þ"/>
            </a:pPr>
            <a:r>
              <a:rPr lang="vi-VN" sz="2800" b="1">
                <a:latin typeface="Calibri" panose="020F0502020204030204" pitchFamily="34" charset="0"/>
                <a:cs typeface="Calibri" panose="020F0502020204030204" pitchFamily="34" charset="0"/>
              </a:rPr>
              <a:t>giảm </a:t>
            </a:r>
            <a:r>
              <a:rPr lang="vi-VN" sz="2800" b="1">
                <a:latin typeface="Calibri" panose="020F0502020204030204" pitchFamily="34" charset="0"/>
                <a:cs typeface="Calibri" panose="020F0502020204030204" pitchFamily="34" charset="0"/>
              </a:rPr>
              <a:t>chi </a:t>
            </a:r>
            <a:r>
              <a:rPr lang="vi-VN" sz="2800" b="1" smtClean="0">
                <a:latin typeface="Calibri" panose="020F0502020204030204" pitchFamily="34" charset="0"/>
                <a:cs typeface="Calibri" panose="020F0502020204030204" pitchFamily="34" charset="0"/>
              </a:rPr>
              <a:t>phí</a:t>
            </a:r>
            <a:endParaRPr lang="en-US" sz="2800" b="1">
              <a:latin typeface="Calibri" panose="020F0502020204030204" pitchFamily="34" charset="0"/>
              <a:cs typeface="Calibri" panose="020F0502020204030204" pitchFamily="34" charset="0"/>
            </a:endParaRPr>
          </a:p>
        </p:txBody>
      </p:sp>
      <p:sp>
        <p:nvSpPr>
          <p:cNvPr id="9" name="TextBox 8"/>
          <p:cNvSpPr txBox="1"/>
          <p:nvPr/>
        </p:nvSpPr>
        <p:spPr>
          <a:xfrm>
            <a:off x="195943" y="2018784"/>
            <a:ext cx="2705877" cy="224676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457200" indent="-457200" algn="just">
              <a:buFont typeface="Symbol" panose="05050102010706020507" pitchFamily="18" charset="2"/>
              <a:buChar char="Þ"/>
            </a:pPr>
            <a:r>
              <a:rPr lang="vi-VN" sz="2800" b="1" smtClean="0">
                <a:latin typeface="Calibri" panose="020F0502020204030204" pitchFamily="34" charset="0"/>
                <a:cs typeface="Calibri" panose="020F0502020204030204" pitchFamily="34" charset="0"/>
              </a:rPr>
              <a:t>cho </a:t>
            </a:r>
            <a:r>
              <a:rPr lang="vi-VN" sz="2800" b="1">
                <a:latin typeface="Calibri" panose="020F0502020204030204" pitchFamily="34" charset="0"/>
                <a:cs typeface="Calibri" panose="020F0502020204030204" pitchFamily="34" charset="0"/>
              </a:rPr>
              <a:t>phép thu được enzyme với hiệu suất </a:t>
            </a:r>
            <a:r>
              <a:rPr lang="vi-VN" sz="2800" b="1" smtClean="0">
                <a:latin typeface="Calibri" panose="020F0502020204030204" pitchFamily="34" charset="0"/>
                <a:cs typeface="Calibri" panose="020F0502020204030204" pitchFamily="34" charset="0"/>
              </a:rPr>
              <a:t>cao</a:t>
            </a:r>
            <a:r>
              <a:rPr lang="en-US" sz="2800" b="1" smtClean="0">
                <a:latin typeface="Calibri" panose="020F0502020204030204" pitchFamily="34" charset="0"/>
                <a:cs typeface="Calibri" panose="020F0502020204030204" pitchFamily="34" charset="0"/>
              </a:rPr>
              <a:t> </a:t>
            </a:r>
            <a:r>
              <a:rPr lang="vi-VN" sz="2800" b="1" smtClean="0">
                <a:latin typeface="Calibri" panose="020F0502020204030204" pitchFamily="34" charset="0"/>
                <a:cs typeface="Calibri" panose="020F0502020204030204" pitchFamily="34" charset="0"/>
              </a:rPr>
              <a:t>và dễ </a:t>
            </a:r>
            <a:r>
              <a:rPr lang="vi-VN" sz="2800" b="1">
                <a:latin typeface="Calibri" panose="020F0502020204030204" pitchFamily="34" charset="0"/>
                <a:cs typeface="Calibri" panose="020F0502020204030204" pitchFamily="34" charset="0"/>
              </a:rPr>
              <a:t>dàng tinh </a:t>
            </a:r>
            <a:r>
              <a:rPr lang="vi-VN" sz="2800" b="1" smtClean="0">
                <a:latin typeface="Calibri" panose="020F0502020204030204" pitchFamily="34" charset="0"/>
                <a:cs typeface="Calibri" panose="020F0502020204030204" pitchFamily="34" charset="0"/>
              </a:rPr>
              <a:t>chế</a:t>
            </a:r>
            <a:endParaRPr lang="en-US" sz="2800" b="1">
              <a:latin typeface="Calibri" panose="020F0502020204030204" pitchFamily="34" charset="0"/>
              <a:cs typeface="Calibri" panose="020F0502020204030204" pitchFamily="34" charset="0"/>
            </a:endParaRPr>
          </a:p>
        </p:txBody>
      </p:sp>
      <p:grpSp>
        <p:nvGrpSpPr>
          <p:cNvPr id="14" name="Group 13"/>
          <p:cNvGrpSpPr/>
          <p:nvPr/>
        </p:nvGrpSpPr>
        <p:grpSpPr>
          <a:xfrm>
            <a:off x="1203648" y="1523383"/>
            <a:ext cx="9941768" cy="495401"/>
            <a:chOff x="1203648" y="1523383"/>
            <a:chExt cx="9941768" cy="495401"/>
          </a:xfrm>
        </p:grpSpPr>
        <p:sp>
          <p:nvSpPr>
            <p:cNvPr id="10" name="Rectangle 9"/>
            <p:cNvSpPr/>
            <p:nvPr/>
          </p:nvSpPr>
          <p:spPr>
            <a:xfrm>
              <a:off x="1222310" y="1785519"/>
              <a:ext cx="989044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02220" y="1523383"/>
              <a:ext cx="46653" cy="26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203648" y="1808378"/>
              <a:ext cx="65314" cy="210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1080102" y="1775593"/>
              <a:ext cx="65314" cy="210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54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585" y="275885"/>
            <a:ext cx="6539524" cy="1877437"/>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u="sng">
                <a:latin typeface="Calibri" panose="020F0502020204030204" pitchFamily="34" charset="0"/>
                <a:cs typeface="Calibri" panose="020F0502020204030204" pitchFamily="34" charset="0"/>
              </a:rPr>
              <a:t>Tách chiết </a:t>
            </a:r>
            <a:r>
              <a:rPr lang="en-US" sz="3200" b="1" u="sng" smtClean="0">
                <a:latin typeface="Calibri" panose="020F0502020204030204" pitchFamily="34" charset="0"/>
                <a:cs typeface="Calibri" panose="020F0502020204030204" pitchFamily="34" charset="0"/>
              </a:rPr>
              <a:t>enzyme:</a:t>
            </a:r>
          </a:p>
          <a:p>
            <a:pPr algn="just"/>
            <a:r>
              <a:rPr lang="vi-VN" sz="2800" b="1" smtClean="0">
                <a:latin typeface="Calibri" panose="020F0502020204030204" pitchFamily="34" charset="0"/>
                <a:cs typeface="Calibri" panose="020F0502020204030204" pitchFamily="34" charset="0"/>
              </a:rPr>
              <a:t>Enzyme </a:t>
            </a:r>
            <a:r>
              <a:rPr lang="vi-VN" sz="2800" b="1">
                <a:latin typeface="Calibri" panose="020F0502020204030204" pitchFamily="34" charset="0"/>
                <a:cs typeface="Calibri" panose="020F0502020204030204" pitchFamily="34" charset="0"/>
              </a:rPr>
              <a:t>là các phân tử có </a:t>
            </a:r>
            <a:r>
              <a:rPr lang="vi-VN" sz="2800" b="1" u="sng">
                <a:solidFill>
                  <a:srgbClr val="FF0000"/>
                </a:solidFill>
                <a:latin typeface="Calibri" panose="020F0502020204030204" pitchFamily="34" charset="0"/>
                <a:cs typeface="Calibri" panose="020F0502020204030204" pitchFamily="34" charset="0"/>
              </a:rPr>
              <a:t>kích thước lớn </a:t>
            </a:r>
            <a:r>
              <a:rPr lang="vi-VN" sz="2800" b="1">
                <a:latin typeface="Calibri" panose="020F0502020204030204" pitchFamily="34" charset="0"/>
                <a:cs typeface="Calibri" panose="020F0502020204030204" pitchFamily="34" charset="0"/>
              </a:rPr>
              <a:t>nên </a:t>
            </a:r>
            <a:r>
              <a:rPr lang="vi-VN" sz="2800" b="1">
                <a:solidFill>
                  <a:srgbClr val="FF0000"/>
                </a:solidFill>
                <a:latin typeface="Calibri" panose="020F0502020204030204" pitchFamily="34" charset="0"/>
                <a:cs typeface="Calibri" panose="020F0502020204030204" pitchFamily="34" charset="0"/>
              </a:rPr>
              <a:t>không thể </a:t>
            </a:r>
            <a:r>
              <a:rPr lang="vi-VN" sz="2800" b="1">
                <a:latin typeface="Calibri" panose="020F0502020204030204" pitchFamily="34" charset="0"/>
                <a:cs typeface="Calibri" panose="020F0502020204030204" pitchFamily="34" charset="0"/>
              </a:rPr>
              <a:t>di chuyển qua màng của các bào quan, màng sinh chất và thành tế bào.</a:t>
            </a:r>
            <a:r>
              <a:rPr lang="en-US" sz="2800" b="1" smtClean="0">
                <a:latin typeface="Calibri" panose="020F0502020204030204" pitchFamily="34" charset="0"/>
                <a:cs typeface="Calibri" panose="020F0502020204030204" pitchFamily="34" charset="0"/>
              </a:rPr>
              <a:t> </a:t>
            </a:r>
            <a:endParaRPr lang="en-US" sz="2800" b="1">
              <a:latin typeface="Calibri" panose="020F0502020204030204" pitchFamily="34" charset="0"/>
              <a:cs typeface="Calibri" panose="020F0502020204030204" pitchFamily="34" charset="0"/>
            </a:endParaRPr>
          </a:p>
        </p:txBody>
      </p:sp>
      <p:sp>
        <p:nvSpPr>
          <p:cNvPr id="5" name="TextBox 4"/>
          <p:cNvSpPr txBox="1"/>
          <p:nvPr/>
        </p:nvSpPr>
        <p:spPr>
          <a:xfrm>
            <a:off x="7527296" y="306662"/>
            <a:ext cx="4506799" cy="1815882"/>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vi-VN" sz="2800" b="1" smtClean="0">
                <a:latin typeface="Calibri" panose="020F0502020204030204" pitchFamily="34" charset="0"/>
                <a:cs typeface="Calibri" panose="020F0502020204030204" pitchFamily="34" charset="0"/>
              </a:rPr>
              <a:t> </a:t>
            </a:r>
            <a:r>
              <a:rPr lang="vi-VN" sz="2800" b="1">
                <a:solidFill>
                  <a:srgbClr val="FF0000"/>
                </a:solidFill>
                <a:latin typeface="Calibri" panose="020F0502020204030204" pitchFamily="34" charset="0"/>
                <a:cs typeface="Calibri" panose="020F0502020204030204" pitchFamily="34" charset="0"/>
              </a:rPr>
              <a:t>Phương pháp thu nhận enzyme nội bào: </a:t>
            </a:r>
            <a:endParaRPr lang="en-US" sz="2800" b="1" smtClean="0">
              <a:solidFill>
                <a:srgbClr val="FF0000"/>
              </a:solidFill>
              <a:latin typeface="Calibri" panose="020F0502020204030204" pitchFamily="34" charset="0"/>
              <a:cs typeface="Calibri" panose="020F0502020204030204" pitchFamily="34" charset="0"/>
            </a:endParaRPr>
          </a:p>
          <a:p>
            <a:pPr algn="ctr"/>
            <a:r>
              <a:rPr lang="vi-VN" sz="2800" b="1" smtClean="0">
                <a:latin typeface="Calibri" panose="020F0502020204030204" pitchFamily="34" charset="0"/>
                <a:cs typeface="Calibri" panose="020F0502020204030204" pitchFamily="34" charset="0"/>
              </a:rPr>
              <a:t>cần </a:t>
            </a:r>
            <a:r>
              <a:rPr lang="vi-VN" sz="2800" b="1">
                <a:latin typeface="Calibri" panose="020F0502020204030204" pitchFamily="34" charset="0"/>
                <a:cs typeface="Calibri" panose="020F0502020204030204" pitchFamily="34" charset="0"/>
              </a:rPr>
              <a:t>phải phá vỡ cấu trúc tế bào có chứa các enzyme</a:t>
            </a:r>
            <a:r>
              <a:rPr lang="vi-VN" sz="2800" b="1" smtClean="0">
                <a:latin typeface="Calibri" panose="020F0502020204030204" pitchFamily="34" charset="0"/>
                <a:cs typeface="Calibri" panose="020F0502020204030204" pitchFamily="34" charset="0"/>
              </a:rPr>
              <a:t>.</a:t>
            </a:r>
            <a:endParaRPr lang="en-US" sz="2800" b="1" smtClean="0">
              <a:latin typeface="Calibri" panose="020F0502020204030204" pitchFamily="34" charset="0"/>
              <a:cs typeface="Calibri" panose="020F0502020204030204" pitchFamily="34" charset="0"/>
            </a:endParaRPr>
          </a:p>
        </p:txBody>
      </p:sp>
      <p:sp>
        <p:nvSpPr>
          <p:cNvPr id="6" name="Down Arrow 5"/>
          <p:cNvSpPr/>
          <p:nvPr/>
        </p:nvSpPr>
        <p:spPr>
          <a:xfrm rot="16200000">
            <a:off x="6945287" y="1087159"/>
            <a:ext cx="531845" cy="468051"/>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96644" y="2261919"/>
            <a:ext cx="4204311" cy="2146624"/>
          </a:xfrm>
          <a:prstGeom prst="roundRect">
            <a:avLst/>
          </a:prstGeom>
          <a:blipFill>
            <a:blip r:embed="rId2"/>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79348" y="2392353"/>
            <a:ext cx="6514179" cy="1815882"/>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cắt </a:t>
            </a:r>
            <a:r>
              <a:rPr lang="vi-VN" sz="2800" b="1" smtClean="0">
                <a:latin typeface="Calibri" panose="020F0502020204030204" pitchFamily="34" charset="0"/>
                <a:cs typeface="Calibri" panose="020F0502020204030204" pitchFamily="34" charset="0"/>
              </a:rPr>
              <a:t>nhỏ</a:t>
            </a:r>
            <a:endParaRPr lang="en-US" sz="2800" b="1" smtClean="0">
              <a:latin typeface="Calibri" panose="020F0502020204030204" pitchFamily="34" charset="0"/>
              <a:cs typeface="Calibri" panose="020F0502020204030204" pitchFamily="34" charset="0"/>
            </a:endParaRPr>
          </a:p>
          <a:p>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cho </a:t>
            </a:r>
            <a:r>
              <a:rPr lang="vi-VN" sz="2800" b="1">
                <a:latin typeface="Calibri" panose="020F0502020204030204" pitchFamily="34" charset="0"/>
                <a:cs typeface="Calibri" panose="020F0502020204030204" pitchFamily="34" charset="0"/>
              </a:rPr>
              <a:t>vào ngăn đá (hoặc cho vào dung dịch nhược trương) </a:t>
            </a:r>
            <a:endParaRPr lang="en-US" sz="2800" b="1" smtClean="0">
              <a:latin typeface="Calibri" panose="020F0502020204030204" pitchFamily="34" charset="0"/>
              <a:cs typeface="Calibri" panose="020F0502020204030204" pitchFamily="34" charset="0"/>
            </a:endParaRPr>
          </a:p>
          <a:p>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nghiền </a:t>
            </a:r>
            <a:r>
              <a:rPr lang="vi-VN" sz="2800" b="1">
                <a:latin typeface="Calibri" panose="020F0502020204030204" pitchFamily="34" charset="0"/>
                <a:cs typeface="Calibri" panose="020F0502020204030204" pitchFamily="34" charset="0"/>
              </a:rPr>
              <a:t>bằng biện pháp cơ </a:t>
            </a:r>
            <a:r>
              <a:rPr lang="vi-VN" sz="2800" b="1" smtClean="0">
                <a:latin typeface="Calibri" panose="020F0502020204030204" pitchFamily="34" charset="0"/>
                <a:cs typeface="Calibri" panose="020F0502020204030204" pitchFamily="34" charset="0"/>
              </a:rPr>
              <a:t>học</a:t>
            </a:r>
            <a:endParaRPr lang="en-US" sz="2800" b="1" smtClean="0">
              <a:latin typeface="Calibri" panose="020F0502020204030204" pitchFamily="34" charset="0"/>
              <a:cs typeface="Calibri" panose="020F0502020204030204" pitchFamily="34" charset="0"/>
            </a:endParaRPr>
          </a:p>
        </p:txBody>
      </p:sp>
      <p:sp>
        <p:nvSpPr>
          <p:cNvPr id="10" name="Rounded Rectangle 9"/>
          <p:cNvSpPr/>
          <p:nvPr/>
        </p:nvSpPr>
        <p:spPr>
          <a:xfrm>
            <a:off x="496644" y="4517140"/>
            <a:ext cx="4204310" cy="2000890"/>
          </a:xfrm>
          <a:prstGeom prst="roundRect">
            <a:avLst/>
          </a:prstGeom>
          <a:blipFill>
            <a:blip r:embed="rId3"/>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54003" y="4609644"/>
            <a:ext cx="6539524" cy="1815882"/>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cắt </a:t>
            </a:r>
            <a:r>
              <a:rPr lang="vi-VN" sz="2800" b="1">
                <a:latin typeface="Calibri" panose="020F0502020204030204" pitchFamily="34" charset="0"/>
                <a:cs typeface="Calibri" panose="020F0502020204030204" pitchFamily="34" charset="0"/>
              </a:rPr>
              <a:t>nhỏ (để loại bỏ mô </a:t>
            </a:r>
            <a:r>
              <a:rPr lang="vi-VN" sz="2800" b="1" smtClean="0">
                <a:latin typeface="Calibri" panose="020F0502020204030204" pitchFamily="34" charset="0"/>
                <a:cs typeface="Calibri" panose="020F0502020204030204" pitchFamily="34" charset="0"/>
              </a:rPr>
              <a:t>m</a:t>
            </a:r>
            <a:r>
              <a:rPr lang="en-US" sz="2800" b="1" smtClean="0">
                <a:latin typeface="Calibri" panose="020F0502020204030204" pitchFamily="34" charset="0"/>
                <a:cs typeface="Calibri" panose="020F0502020204030204" pitchFamily="34" charset="0"/>
              </a:rPr>
              <a:t>ỡ</a:t>
            </a:r>
            <a:r>
              <a:rPr lang="vi-VN" sz="2800" b="1" smtClean="0">
                <a:latin typeface="Calibri" panose="020F0502020204030204" pitchFamily="34" charset="0"/>
                <a:cs typeface="Calibri" panose="020F0502020204030204" pitchFamily="34" charset="0"/>
              </a:rPr>
              <a:t>, </a:t>
            </a:r>
            <a:r>
              <a:rPr lang="vi-VN" sz="2800" b="1">
                <a:latin typeface="Calibri" panose="020F0502020204030204" pitchFamily="34" charset="0"/>
                <a:cs typeface="Calibri" panose="020F0502020204030204" pitchFamily="34" charset="0"/>
              </a:rPr>
              <a:t>mô liên kết</a:t>
            </a:r>
            <a:r>
              <a:rPr lang="vi-VN" sz="2800" b="1" smtClean="0">
                <a:latin typeface="Calibri" panose="020F0502020204030204" pitchFamily="34" charset="0"/>
                <a:cs typeface="Calibri" panose="020F0502020204030204" pitchFamily="34" charset="0"/>
              </a:rPr>
              <a:t>)</a:t>
            </a:r>
            <a:endParaRPr lang="en-US" sz="2800" b="1" smtClean="0">
              <a:latin typeface="Calibri" panose="020F0502020204030204" pitchFamily="34" charset="0"/>
              <a:cs typeface="Calibri" panose="020F0502020204030204" pitchFamily="34" charset="0"/>
            </a:endParaRPr>
          </a:p>
          <a:p>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xử </a:t>
            </a:r>
            <a:r>
              <a:rPr lang="vi-VN" sz="2800" b="1">
                <a:latin typeface="Calibri" panose="020F0502020204030204" pitchFamily="34" charset="0"/>
                <a:cs typeface="Calibri" panose="020F0502020204030204" pitchFamily="34" charset="0"/>
              </a:rPr>
              <a:t>lý mô trong thiết bị đồng hóa (để phá vỡ các liên kết của các phân tử</a:t>
            </a:r>
            <a:r>
              <a:rPr lang="vi-VN" sz="2800" b="1" smtClean="0">
                <a:latin typeface="Calibri" panose="020F0502020204030204" pitchFamily="34" charset="0"/>
                <a:cs typeface="Calibri" panose="020F0502020204030204" pitchFamily="34" charset="0"/>
              </a:rPr>
              <a:t>)</a:t>
            </a:r>
            <a:endParaRPr lang="en-US" sz="2800" b="1">
              <a:latin typeface="Calibri" panose="020F0502020204030204" pitchFamily="34" charset="0"/>
              <a:cs typeface="Calibri" panose="020F0502020204030204" pitchFamily="34" charset="0"/>
            </a:endParaRPr>
          </a:p>
          <a:p>
            <a:r>
              <a:rPr lang="en-US" sz="2800">
                <a:sym typeface="Wingdings" panose="05000000000000000000" pitchFamily="2" charset="2"/>
              </a:rPr>
              <a:t></a:t>
            </a:r>
            <a:r>
              <a:rPr lang="vi-VN" sz="2800" b="1" smtClean="0">
                <a:latin typeface="Calibri" panose="020F0502020204030204" pitchFamily="34" charset="0"/>
                <a:cs typeface="Calibri" panose="020F0502020204030204" pitchFamily="34" charset="0"/>
              </a:rPr>
              <a:t> </a:t>
            </a:r>
            <a:r>
              <a:rPr lang="vi-VN" sz="2800" b="1">
                <a:latin typeface="Calibri" panose="020F0502020204030204" pitchFamily="34" charset="0"/>
                <a:cs typeface="Calibri" panose="020F0502020204030204" pitchFamily="34" charset="0"/>
              </a:rPr>
              <a:t>li tâm (để loại bỏ phần thừa </a:t>
            </a:r>
            <a:r>
              <a:rPr lang="vi-VN" sz="2800" b="1" smtClean="0">
                <a:latin typeface="Calibri" panose="020F0502020204030204" pitchFamily="34" charset="0"/>
                <a:cs typeface="Calibri" panose="020F0502020204030204" pitchFamily="34" charset="0"/>
              </a:rPr>
              <a:t>c</a:t>
            </a:r>
            <a:r>
              <a:rPr lang="en-US" sz="2800" b="1" smtClean="0">
                <a:latin typeface="Calibri" panose="020F0502020204030204" pitchFamily="34" charset="0"/>
                <a:cs typeface="Calibri" panose="020F0502020204030204" pitchFamily="34" charset="0"/>
              </a:rPr>
              <a:t>ủa </a:t>
            </a:r>
            <a:r>
              <a:rPr lang="vi-VN" sz="2800" b="1" smtClean="0">
                <a:latin typeface="Calibri" panose="020F0502020204030204" pitchFamily="34" charset="0"/>
                <a:cs typeface="Calibri" panose="020F0502020204030204" pitchFamily="34" charset="0"/>
              </a:rPr>
              <a:t>tế bào)</a:t>
            </a:r>
            <a:endParaRPr lang="en-US" sz="2800" b="1" smtClean="0">
              <a:latin typeface="Calibri" panose="020F0502020204030204" pitchFamily="34" charset="0"/>
              <a:cs typeface="Calibri" panose="020F0502020204030204" pitchFamily="34" charset="0"/>
            </a:endParaRPr>
          </a:p>
        </p:txBody>
      </p:sp>
      <p:sp>
        <p:nvSpPr>
          <p:cNvPr id="14" name="Down Arrow 13"/>
          <p:cNvSpPr/>
          <p:nvPr/>
        </p:nvSpPr>
        <p:spPr>
          <a:xfrm rot="16200000">
            <a:off x="4824229" y="2936621"/>
            <a:ext cx="531845" cy="468051"/>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4811556" y="5283559"/>
            <a:ext cx="531845" cy="468051"/>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2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54003" y="155723"/>
            <a:ext cx="6514179" cy="224676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lắc với hạt thủy tinh (đk 1mm); </a:t>
            </a:r>
            <a:endParaRPr lang="en-US" sz="2800" b="1" smtClean="0">
              <a:latin typeface="Calibri" panose="020F0502020204030204" pitchFamily="34" charset="0"/>
              <a:cs typeface="Calibri" panose="020F0502020204030204" pitchFamily="34" charset="0"/>
            </a:endParaRPr>
          </a:p>
          <a:p>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sử </a:t>
            </a:r>
            <a:r>
              <a:rPr lang="vi-VN" sz="2800" b="1">
                <a:latin typeface="Calibri" panose="020F0502020204030204" pitchFamily="34" charset="0"/>
                <a:cs typeface="Calibri" panose="020F0502020204030204" pitchFamily="34" charset="0"/>
              </a:rPr>
              <a:t>dụng một số hóa chất như toluene, EDTA 15mM, mercaptoethanol 2% (để phá vỡ thành tế bào</a:t>
            </a:r>
            <a:r>
              <a:rPr lang="vi-VN" sz="2800" b="1" smtClean="0">
                <a:latin typeface="Calibri" panose="020F0502020204030204" pitchFamily="34" charset="0"/>
                <a:cs typeface="Calibri" panose="020F0502020204030204" pitchFamily="34" charset="0"/>
              </a:rPr>
              <a:t>)</a:t>
            </a:r>
            <a:endParaRPr lang="en-US" sz="2800" b="1" smtClean="0">
              <a:latin typeface="Calibri" panose="020F0502020204030204" pitchFamily="34" charset="0"/>
              <a:cs typeface="Calibri" panose="020F0502020204030204" pitchFamily="34" charset="0"/>
            </a:endParaRPr>
          </a:p>
          <a:p>
            <a:r>
              <a:rPr lang="en-US" sz="2800">
                <a:sym typeface="Wingdings" panose="05000000000000000000" pitchFamily="2" charset="2"/>
              </a:rPr>
              <a:t></a:t>
            </a:r>
            <a:r>
              <a:rPr lang="vi-VN" sz="2800" b="1" smtClean="0">
                <a:latin typeface="Calibri" panose="020F0502020204030204" pitchFamily="34" charset="0"/>
                <a:cs typeface="Calibri" panose="020F0502020204030204" pitchFamily="34" charset="0"/>
              </a:rPr>
              <a:t> </a:t>
            </a:r>
            <a:r>
              <a:rPr lang="vi-VN" sz="2800" b="1">
                <a:latin typeface="Calibri" panose="020F0502020204030204" pitchFamily="34" charset="0"/>
                <a:cs typeface="Calibri" panose="020F0502020204030204" pitchFamily="34" charset="0"/>
              </a:rPr>
              <a:t>li tâm để thu nhận </a:t>
            </a:r>
            <a:r>
              <a:rPr lang="vi-VN" sz="2800" b="1" smtClean="0">
                <a:latin typeface="Calibri" panose="020F0502020204030204" pitchFamily="34" charset="0"/>
                <a:cs typeface="Calibri" panose="020F0502020204030204" pitchFamily="34" charset="0"/>
              </a:rPr>
              <a:t>enzyme.</a:t>
            </a:r>
            <a:endParaRPr lang="en-US" sz="2800" b="1" smtClean="0">
              <a:latin typeface="Calibri" panose="020F0502020204030204" pitchFamily="34" charset="0"/>
              <a:cs typeface="Calibri" panose="020F0502020204030204" pitchFamily="34" charset="0"/>
            </a:endParaRPr>
          </a:p>
        </p:txBody>
      </p:sp>
      <p:sp>
        <p:nvSpPr>
          <p:cNvPr id="11" name="TextBox 10"/>
          <p:cNvSpPr txBox="1"/>
          <p:nvPr/>
        </p:nvSpPr>
        <p:spPr>
          <a:xfrm>
            <a:off x="5370080" y="2700723"/>
            <a:ext cx="6682023" cy="353943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Phá </a:t>
            </a:r>
            <a:r>
              <a:rPr lang="vi-VN" sz="2800" b="1">
                <a:latin typeface="Calibri" panose="020F0502020204030204" pitchFamily="34" charset="0"/>
                <a:cs typeface="Calibri" panose="020F0502020204030204" pitchFamily="34" charset="0"/>
              </a:rPr>
              <a:t>vỡ tế bào bằng nhiều phương pháp: </a:t>
            </a:r>
            <a:r>
              <a:rPr lang="en-US" sz="2800" b="1" smtClean="0">
                <a:latin typeface="Calibri" panose="020F0502020204030204" pitchFamily="34" charset="0"/>
                <a:cs typeface="Calibri" panose="020F0502020204030204" pitchFamily="34" charset="0"/>
              </a:rPr>
              <a:t>+P</a:t>
            </a:r>
            <a:r>
              <a:rPr lang="vi-VN" sz="2800" b="1" i="1" smtClean="0">
                <a:latin typeface="Calibri" panose="020F0502020204030204" pitchFamily="34" charset="0"/>
                <a:cs typeface="Calibri" panose="020F0502020204030204" pitchFamily="34" charset="0"/>
              </a:rPr>
              <a:t>hương p</a:t>
            </a:r>
            <a:r>
              <a:rPr lang="en-US" sz="2800" b="1" i="1" smtClean="0">
                <a:latin typeface="Calibri" panose="020F0502020204030204" pitchFamily="34" charset="0"/>
                <a:cs typeface="Calibri" panose="020F0502020204030204" pitchFamily="34" charset="0"/>
              </a:rPr>
              <a:t>há</a:t>
            </a:r>
            <a:r>
              <a:rPr lang="vi-VN" sz="2800" b="1" i="1" smtClean="0">
                <a:latin typeface="Calibri" panose="020F0502020204030204" pitchFamily="34" charset="0"/>
                <a:cs typeface="Calibri" panose="020F0502020204030204" pitchFamily="34" charset="0"/>
              </a:rPr>
              <a:t>p </a:t>
            </a:r>
            <a:r>
              <a:rPr lang="vi-VN" sz="2800" b="1" i="1">
                <a:latin typeface="Calibri" panose="020F0502020204030204" pitchFamily="34" charset="0"/>
                <a:cs typeface="Calibri" panose="020F0502020204030204" pitchFamily="34" charset="0"/>
              </a:rPr>
              <a:t>cơ học </a:t>
            </a:r>
            <a:r>
              <a:rPr lang="vi-VN" sz="2800" b="1">
                <a:latin typeface="Calibri" panose="020F0502020204030204" pitchFamily="34" charset="0"/>
                <a:cs typeface="Calibri" panose="020F0502020204030204" pitchFamily="34" charset="0"/>
              </a:rPr>
              <a:t>(nghiền bi, sử dụng chất trợ nghiền như bột thủy tinh, cát thạch anh, đồng hóa bằng thiết bị đồng hóa ở áp suất </a:t>
            </a:r>
            <a:r>
              <a:rPr lang="vi-VN" sz="2800" b="1" smtClean="0">
                <a:latin typeface="Calibri" panose="020F0502020204030204" pitchFamily="34" charset="0"/>
                <a:cs typeface="Calibri" panose="020F0502020204030204" pitchFamily="34" charset="0"/>
              </a:rPr>
              <a:t>cao)</a:t>
            </a:r>
            <a:endParaRPr lang="en-US" sz="2800" b="1" smtClean="0">
              <a:latin typeface="Calibri" panose="020F0502020204030204" pitchFamily="34" charset="0"/>
              <a:cs typeface="Calibri" panose="020F0502020204030204" pitchFamily="34" charset="0"/>
            </a:endParaRPr>
          </a:p>
          <a:p>
            <a:r>
              <a:rPr lang="en-US" sz="2800" b="1" smtClean="0">
                <a:latin typeface="Calibri" panose="020F0502020204030204" pitchFamily="34" charset="0"/>
                <a:cs typeface="Calibri" panose="020F0502020204030204" pitchFamily="34" charset="0"/>
              </a:rPr>
              <a:t>+</a:t>
            </a:r>
            <a:r>
              <a:rPr lang="en-US" sz="2800" b="1" i="1">
                <a:latin typeface="Calibri" panose="020F0502020204030204" pitchFamily="34" charset="0"/>
                <a:cs typeface="Calibri" panose="020F0502020204030204" pitchFamily="34" charset="0"/>
              </a:rPr>
              <a:t>P</a:t>
            </a:r>
            <a:r>
              <a:rPr lang="vi-VN" sz="2800" b="1" i="1" smtClean="0">
                <a:latin typeface="Calibri" panose="020F0502020204030204" pitchFamily="34" charset="0"/>
                <a:cs typeface="Calibri" panose="020F0502020204030204" pitchFamily="34" charset="0"/>
              </a:rPr>
              <a:t>hương </a:t>
            </a:r>
            <a:r>
              <a:rPr lang="vi-VN" sz="2800" b="1" i="1">
                <a:latin typeface="Calibri" panose="020F0502020204030204" pitchFamily="34" charset="0"/>
                <a:cs typeface="Calibri" panose="020F0502020204030204" pitchFamily="34" charset="0"/>
              </a:rPr>
              <a:t>pháp vật lí</a:t>
            </a:r>
            <a:r>
              <a:rPr lang="vi-VN" sz="2800" b="1">
                <a:latin typeface="Calibri" panose="020F0502020204030204" pitchFamily="34" charset="0"/>
                <a:cs typeface="Calibri" panose="020F0502020204030204" pitchFamily="34" charset="0"/>
              </a:rPr>
              <a:t> (dùng sóng siêu âm</a:t>
            </a:r>
            <a:r>
              <a:rPr lang="vi-VN" sz="2800" b="1" smtClean="0">
                <a:latin typeface="Calibri" panose="020F0502020204030204" pitchFamily="34" charset="0"/>
                <a:cs typeface="Calibri" panose="020F0502020204030204" pitchFamily="34" charset="0"/>
              </a:rPr>
              <a:t>) </a:t>
            </a:r>
            <a:r>
              <a:rPr lang="en-US" sz="2800" b="1" smtClean="0">
                <a:latin typeface="Calibri" panose="020F0502020204030204" pitchFamily="34" charset="0"/>
                <a:cs typeface="Calibri" panose="020F0502020204030204" pitchFamily="34" charset="0"/>
              </a:rPr>
              <a:t>+</a:t>
            </a:r>
            <a:r>
              <a:rPr lang="en-US" sz="2800" b="1" i="1">
                <a:latin typeface="Calibri" panose="020F0502020204030204" pitchFamily="34" charset="0"/>
                <a:cs typeface="Calibri" panose="020F0502020204030204" pitchFamily="34" charset="0"/>
              </a:rPr>
              <a:t>P</a:t>
            </a:r>
            <a:r>
              <a:rPr lang="vi-VN" sz="2800" b="1" i="1" smtClean="0">
                <a:latin typeface="Calibri" panose="020F0502020204030204" pitchFamily="34" charset="0"/>
                <a:cs typeface="Calibri" panose="020F0502020204030204" pitchFamily="34" charset="0"/>
              </a:rPr>
              <a:t>hương </a:t>
            </a:r>
            <a:r>
              <a:rPr lang="vi-VN" sz="2800" b="1" i="1">
                <a:latin typeface="Calibri" panose="020F0502020204030204" pitchFamily="34" charset="0"/>
                <a:cs typeface="Calibri" panose="020F0502020204030204" pitchFamily="34" charset="0"/>
              </a:rPr>
              <a:t>pháp hóa học </a:t>
            </a:r>
            <a:r>
              <a:rPr lang="vi-VN" sz="2800" b="1">
                <a:latin typeface="Calibri" panose="020F0502020204030204" pitchFamily="34" charset="0"/>
                <a:cs typeface="Calibri" panose="020F0502020204030204" pitchFamily="34" charset="0"/>
              </a:rPr>
              <a:t>(dùng sung môi như acetone, glycerol, chất tẩy rửa, lysosome</a:t>
            </a:r>
            <a:r>
              <a:rPr lang="vi-VN" sz="2800" b="1" smtClean="0">
                <a:latin typeface="Calibri" panose="020F0502020204030204" pitchFamily="34" charset="0"/>
                <a:cs typeface="Calibri" panose="020F0502020204030204" pitchFamily="34" charset="0"/>
              </a:rPr>
              <a:t>,…)</a:t>
            </a:r>
            <a:endParaRPr lang="en-US" sz="2800" b="1" smtClean="0">
              <a:latin typeface="Calibri" panose="020F0502020204030204" pitchFamily="34" charset="0"/>
              <a:cs typeface="Calibri" panose="020F0502020204030204" pitchFamily="34" charset="0"/>
            </a:endParaRPr>
          </a:p>
        </p:txBody>
      </p:sp>
      <p:sp>
        <p:nvSpPr>
          <p:cNvPr id="14" name="Down Arrow 13"/>
          <p:cNvSpPr/>
          <p:nvPr/>
        </p:nvSpPr>
        <p:spPr>
          <a:xfrm rot="16200000">
            <a:off x="4676069" y="971205"/>
            <a:ext cx="531845" cy="468051"/>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4634267" y="4046221"/>
            <a:ext cx="531845" cy="468051"/>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730" y="5443258"/>
            <a:ext cx="5110350" cy="1384995"/>
          </a:xfrm>
          <a:prstGeom prst="rect">
            <a:avLst/>
          </a:prstGeom>
        </p:spPr>
        <p:txBody>
          <a:bodyPr wrap="square">
            <a:spAutoFit/>
          </a:bodyPr>
          <a:lstStyle/>
          <a:p>
            <a:r>
              <a:rPr lang="en-US" sz="2800" b="1">
                <a:latin typeface="Calibri" panose="020F0502020204030204" pitchFamily="34" charset="0"/>
                <a:cs typeface="Calibri" panose="020F0502020204030204" pitchFamily="34" charset="0"/>
              </a:rPr>
              <a:t>https://vietnamcleanroom.com/vi/post/quy-trinh-cong-nghe-san-xuat-enzyme-1518.htm</a:t>
            </a:r>
          </a:p>
        </p:txBody>
      </p:sp>
      <p:grpSp>
        <p:nvGrpSpPr>
          <p:cNvPr id="12" name="Group 11"/>
          <p:cNvGrpSpPr/>
          <p:nvPr/>
        </p:nvGrpSpPr>
        <p:grpSpPr>
          <a:xfrm>
            <a:off x="164921" y="269631"/>
            <a:ext cx="4720125" cy="2197355"/>
            <a:chOff x="164921" y="269631"/>
            <a:chExt cx="4720125" cy="2197355"/>
          </a:xfrm>
        </p:grpSpPr>
        <p:sp>
          <p:nvSpPr>
            <p:cNvPr id="8" name="Rounded Rectangle 7"/>
            <p:cNvSpPr/>
            <p:nvPr/>
          </p:nvSpPr>
          <p:spPr>
            <a:xfrm>
              <a:off x="422829" y="269631"/>
              <a:ext cx="4204311" cy="2143144"/>
            </a:xfrm>
            <a:prstGeom prst="roundRect">
              <a:avLst/>
            </a:prstGeom>
            <a:blipFill>
              <a:blip r:embed="rId2"/>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4921" y="1944614"/>
              <a:ext cx="4720125" cy="522372"/>
            </a:xfrm>
            <a:prstGeom prst="rect">
              <a:avLst/>
            </a:prstGeom>
            <a:noFill/>
          </p:spPr>
          <p:txBody>
            <a:bodyPr wrap="square" rtlCol="0">
              <a:spAutoFit/>
            </a:bodyPr>
            <a:lstStyle/>
            <a:p>
              <a:pPr algn="ctr"/>
              <a:r>
                <a:rPr lang="en-US" sz="2800" b="1" smtClean="0">
                  <a:solidFill>
                    <a:schemeClr val="accent4">
                      <a:lumMod val="60000"/>
                      <a:lumOff val="40000"/>
                    </a:schemeClr>
                  </a:solidFill>
                  <a:latin typeface="Calibri" panose="020F0502020204030204" pitchFamily="34" charset="0"/>
                  <a:cs typeface="Calibri" panose="020F0502020204030204" pitchFamily="34" charset="0"/>
                </a:rPr>
                <a:t>Nấm men</a:t>
              </a:r>
            </a:p>
          </p:txBody>
        </p:sp>
      </p:grpSp>
      <p:grpSp>
        <p:nvGrpSpPr>
          <p:cNvPr id="13" name="Group 12"/>
          <p:cNvGrpSpPr/>
          <p:nvPr/>
        </p:nvGrpSpPr>
        <p:grpSpPr>
          <a:xfrm>
            <a:off x="-53961" y="3276657"/>
            <a:ext cx="4720125" cy="2000890"/>
            <a:chOff x="-53961" y="3276657"/>
            <a:chExt cx="4720125" cy="2000890"/>
          </a:xfrm>
        </p:grpSpPr>
        <p:sp>
          <p:nvSpPr>
            <p:cNvPr id="10" name="Rounded Rectangle 9"/>
            <p:cNvSpPr/>
            <p:nvPr/>
          </p:nvSpPr>
          <p:spPr>
            <a:xfrm>
              <a:off x="293876" y="3276657"/>
              <a:ext cx="4204310" cy="2000890"/>
            </a:xfrm>
            <a:prstGeom prst="roundRect">
              <a:avLst/>
            </a:prstGeom>
            <a:blipFill>
              <a:blip r:embed="rId3"/>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961" y="4755175"/>
              <a:ext cx="4720125" cy="522372"/>
            </a:xfrm>
            <a:prstGeom prst="rect">
              <a:avLst/>
            </a:prstGeom>
            <a:noFill/>
          </p:spPr>
          <p:txBody>
            <a:bodyPr wrap="square" rtlCol="0">
              <a:spAutoFit/>
            </a:bodyPr>
            <a:lstStyle/>
            <a:p>
              <a:pPr algn="ctr"/>
              <a:r>
                <a:rPr lang="en-US" sz="2800" b="1" smtClean="0">
                  <a:solidFill>
                    <a:schemeClr val="accent4">
                      <a:lumMod val="60000"/>
                      <a:lumOff val="40000"/>
                    </a:schemeClr>
                  </a:solidFill>
                  <a:latin typeface="Calibri" panose="020F0502020204030204" pitchFamily="34" charset="0"/>
                  <a:cs typeface="Calibri" panose="020F0502020204030204" pitchFamily="34" charset="0"/>
                </a:rPr>
                <a:t>Vi khuẩn</a:t>
              </a:r>
            </a:p>
          </p:txBody>
        </p:sp>
      </p:grpSp>
    </p:spTree>
    <p:extLst>
      <p:ext uri="{BB962C8B-B14F-4D97-AF65-F5344CB8AC3E}">
        <p14:creationId xmlns:p14="http://schemas.microsoft.com/office/powerpoint/2010/main" val="62656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477" y="370568"/>
            <a:ext cx="3189032" cy="5016758"/>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vi-VN" sz="3200" b="1" u="sng" dirty="0">
                <a:latin typeface="Calibri" panose="020F0502020204030204" pitchFamily="34" charset="0"/>
                <a:cs typeface="Calibri" panose="020F0502020204030204" pitchFamily="34" charset="0"/>
              </a:rPr>
              <a:t>Tinh </a:t>
            </a:r>
            <a:r>
              <a:rPr lang="vi-VN" sz="3200" b="1" u="sng" dirty="0" smtClean="0">
                <a:latin typeface="Calibri" panose="020F0502020204030204" pitchFamily="34" charset="0"/>
                <a:cs typeface="Calibri" panose="020F0502020204030204" pitchFamily="34" charset="0"/>
              </a:rPr>
              <a:t>sạch</a:t>
            </a:r>
            <a:r>
              <a:rPr lang="en-US" sz="3200" b="1" u="sng" dirty="0" smtClean="0">
                <a:latin typeface="Calibri" panose="020F0502020204030204" pitchFamily="34" charset="0"/>
                <a:cs typeface="Calibri" panose="020F0502020204030204" pitchFamily="34" charset="0"/>
              </a:rPr>
              <a:t> </a:t>
            </a:r>
            <a:r>
              <a:rPr lang="vi-VN" sz="3200" b="1" u="sng" dirty="0" smtClean="0">
                <a:latin typeface="Calibri" panose="020F0502020204030204" pitchFamily="34" charset="0"/>
                <a:cs typeface="Calibri" panose="020F0502020204030204" pitchFamily="34" charset="0"/>
              </a:rPr>
              <a:t>enzyme</a:t>
            </a:r>
            <a:r>
              <a:rPr lang="en-US" sz="3200" b="1" u="sng" dirty="0" smtClean="0">
                <a:latin typeface="Calibri" panose="020F0502020204030204" pitchFamily="34" charset="0"/>
                <a:cs typeface="Calibri" panose="020F0502020204030204" pitchFamily="34" charset="0"/>
              </a:rPr>
              <a:t>:</a:t>
            </a:r>
          </a:p>
          <a:p>
            <a:pPr algn="just"/>
            <a:r>
              <a:rPr lang="vi-VN" sz="3200" b="1" dirty="0" smtClean="0">
                <a:latin typeface="Calibri" panose="020F0502020204030204" pitchFamily="34" charset="0"/>
                <a:cs typeface="Calibri" panose="020F0502020204030204" pitchFamily="34" charset="0"/>
              </a:rPr>
              <a:t> </a:t>
            </a:r>
            <a:r>
              <a:rPr lang="vi-VN" sz="3200" b="1" dirty="0">
                <a:latin typeface="Calibri" panose="020F0502020204030204" pitchFamily="34" charset="0"/>
                <a:cs typeface="Calibri" panose="020F0502020204030204" pitchFamily="34" charset="0"/>
              </a:rPr>
              <a:t>là quá trình loại bỏ các thành phần không phải là </a:t>
            </a:r>
            <a:r>
              <a:rPr lang="vi-VN" sz="3200" b="1" dirty="0" smtClean="0">
                <a:latin typeface="Calibri" panose="020F0502020204030204" pitchFamily="34" charset="0"/>
                <a:cs typeface="Calibri" panose="020F0502020204030204" pitchFamily="34" charset="0"/>
              </a:rPr>
              <a:t>enz</a:t>
            </a:r>
            <a:r>
              <a:rPr lang="en-US" sz="3200" b="1" dirty="0" smtClean="0">
                <a:latin typeface="Calibri" panose="020F0502020204030204" pitchFamily="34" charset="0"/>
                <a:cs typeface="Calibri" panose="020F0502020204030204" pitchFamily="34" charset="0"/>
              </a:rPr>
              <a:t>y</a:t>
            </a:r>
            <a:r>
              <a:rPr lang="vi-VN" sz="3200" b="1" dirty="0" smtClean="0">
                <a:latin typeface="Calibri" panose="020F0502020204030204" pitchFamily="34" charset="0"/>
                <a:cs typeface="Calibri" panose="020F0502020204030204" pitchFamily="34" charset="0"/>
              </a:rPr>
              <a:t>me </a:t>
            </a:r>
            <a:r>
              <a:rPr lang="vi-VN" sz="3200" b="1" dirty="0">
                <a:latin typeface="Calibri" panose="020F0502020204030204" pitchFamily="34" charset="0"/>
                <a:cs typeface="Calibri" panose="020F0502020204030204" pitchFamily="34" charset="0"/>
              </a:rPr>
              <a:t>(nước, ion khoáng, chất hữu cơ,...) </a:t>
            </a:r>
            <a:r>
              <a:rPr lang="vi-VN" sz="3200" b="1" dirty="0" smtClean="0">
                <a:latin typeface="Calibri" panose="020F0502020204030204" pitchFamily="34" charset="0"/>
                <a:cs typeface="Calibri" panose="020F0502020204030204" pitchFamily="34" charset="0"/>
              </a:rPr>
              <a:t>của tế bào ra</a:t>
            </a:r>
            <a:r>
              <a:rPr lang="en-US" sz="3200" b="1" dirty="0" smtClean="0">
                <a:latin typeface="Calibri" panose="020F0502020204030204" pitchFamily="34" charset="0"/>
                <a:cs typeface="Calibri" panose="020F0502020204030204" pitchFamily="34" charset="0"/>
              </a:rPr>
              <a:t> </a:t>
            </a:r>
            <a:r>
              <a:rPr lang="vi-VN" sz="3200" b="1" dirty="0" smtClean="0">
                <a:latin typeface="Calibri" panose="020F0502020204030204" pitchFamily="34" charset="0"/>
                <a:cs typeface="Calibri" panose="020F0502020204030204" pitchFamily="34" charset="0"/>
              </a:rPr>
              <a:t>khỏi enzyme.</a:t>
            </a:r>
            <a:endParaRPr lang="en-US" sz="2800" b="1" dirty="0">
              <a:latin typeface="Calibri" panose="020F0502020204030204" pitchFamily="34" charset="0"/>
              <a:cs typeface="Calibri" panose="020F0502020204030204" pitchFamily="34" charset="0"/>
            </a:endParaRPr>
          </a:p>
        </p:txBody>
      </p:sp>
      <p:sp>
        <p:nvSpPr>
          <p:cNvPr id="9" name="TextBox 8"/>
          <p:cNvSpPr txBox="1"/>
          <p:nvPr/>
        </p:nvSpPr>
        <p:spPr>
          <a:xfrm>
            <a:off x="4211790" y="494197"/>
            <a:ext cx="7756392" cy="954107"/>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smtClean="0">
                <a:latin typeface="Calibri" panose="020F0502020204030204" pitchFamily="34" charset="0"/>
                <a:cs typeface="Calibri" panose="020F0502020204030204" pitchFamily="34" charset="0"/>
              </a:rPr>
              <a:t>* </a:t>
            </a:r>
            <a:r>
              <a:rPr lang="vi-VN" sz="2800" b="1" smtClean="0">
                <a:latin typeface="Calibri" panose="020F0502020204030204" pitchFamily="34" charset="0"/>
                <a:cs typeface="Calibri" panose="020F0502020204030204" pitchFamily="34" charset="0"/>
              </a:rPr>
              <a:t>Để </a:t>
            </a:r>
            <a:r>
              <a:rPr lang="vi-VN" sz="2800" b="1">
                <a:latin typeface="Calibri" panose="020F0502020204030204" pitchFamily="34" charset="0"/>
                <a:cs typeface="Calibri" panose="020F0502020204030204" pitchFamily="34" charset="0"/>
              </a:rPr>
              <a:t>loại </a:t>
            </a:r>
            <a:r>
              <a:rPr lang="vi-VN" sz="2800" b="1" u="sng">
                <a:solidFill>
                  <a:srgbClr val="FF0000"/>
                </a:solidFill>
                <a:latin typeface="Calibri" panose="020F0502020204030204" pitchFamily="34" charset="0"/>
                <a:cs typeface="Calibri" panose="020F0502020204030204" pitchFamily="34" charset="0"/>
              </a:rPr>
              <a:t>bỏ muối và các tạp chất </a:t>
            </a:r>
            <a:r>
              <a:rPr lang="vi-VN" sz="2800" b="1">
                <a:solidFill>
                  <a:srgbClr val="FF0000"/>
                </a:solidFill>
                <a:latin typeface="Calibri" panose="020F0502020204030204" pitchFamily="34" charset="0"/>
                <a:cs typeface="Calibri" panose="020F0502020204030204" pitchFamily="34" charset="0"/>
              </a:rPr>
              <a:t>có khối lượng phân tử </a:t>
            </a:r>
            <a:r>
              <a:rPr lang="vi-VN" sz="2800" b="1" smtClean="0">
                <a:solidFill>
                  <a:srgbClr val="FF0000"/>
                </a:solidFill>
                <a:latin typeface="Calibri" panose="020F0502020204030204" pitchFamily="34" charset="0"/>
                <a:cs typeface="Calibri" panose="020F0502020204030204" pitchFamily="34" charset="0"/>
              </a:rPr>
              <a:t>thấp</a:t>
            </a:r>
            <a:r>
              <a:rPr lang="vi-VN" sz="2800" b="1" smtClean="0">
                <a:latin typeface="Calibri" panose="020F0502020204030204" pitchFamily="34" charset="0"/>
                <a:cs typeface="Calibri" panose="020F0502020204030204" pitchFamily="34" charset="0"/>
              </a:rPr>
              <a:t> </a:t>
            </a:r>
            <a:r>
              <a:rPr lang="en-US" sz="2800">
                <a:sym typeface="Wingdings" panose="05000000000000000000" pitchFamily="2" charset="2"/>
              </a:rPr>
              <a:t></a:t>
            </a:r>
            <a:r>
              <a:rPr lang="en-US" sz="2800" b="1" smtClean="0">
                <a:latin typeface="Calibri" panose="020F0502020204030204" pitchFamily="34" charset="0"/>
                <a:cs typeface="Calibri" panose="020F0502020204030204" pitchFamily="34" charset="0"/>
              </a:rPr>
              <a:t> </a:t>
            </a:r>
            <a:r>
              <a:rPr lang="vi-VN" sz="2800" b="1" smtClean="0">
                <a:latin typeface="Calibri" panose="020F0502020204030204" pitchFamily="34" charset="0"/>
                <a:cs typeface="Calibri" panose="020F0502020204030204" pitchFamily="34" charset="0"/>
              </a:rPr>
              <a:t>các </a:t>
            </a:r>
            <a:r>
              <a:rPr lang="vi-VN" sz="2800" b="1">
                <a:latin typeface="Calibri" panose="020F0502020204030204" pitchFamily="34" charset="0"/>
                <a:cs typeface="Calibri" panose="020F0502020204030204" pitchFamily="34" charset="0"/>
              </a:rPr>
              <a:t>biện pháp </a:t>
            </a:r>
            <a:r>
              <a:rPr lang="vi-VN" sz="2800" b="1">
                <a:solidFill>
                  <a:srgbClr val="FF0000"/>
                </a:solidFill>
                <a:latin typeface="Calibri" panose="020F0502020204030204" pitchFamily="34" charset="0"/>
                <a:cs typeface="Calibri" panose="020F0502020204030204" pitchFamily="34" charset="0"/>
              </a:rPr>
              <a:t>thẩm tích</a:t>
            </a:r>
            <a:r>
              <a:rPr lang="vi-VN" sz="2800" b="1" smtClean="0">
                <a:latin typeface="Calibri" panose="020F0502020204030204" pitchFamily="34" charset="0"/>
                <a:cs typeface="Calibri" panose="020F0502020204030204" pitchFamily="34" charset="0"/>
              </a:rPr>
              <a:t>.</a:t>
            </a:r>
            <a:endParaRPr lang="en-US" sz="2800" b="1" smtClean="0">
              <a:latin typeface="Calibri" panose="020F0502020204030204" pitchFamily="34" charset="0"/>
              <a:cs typeface="Calibri" panose="020F0502020204030204" pitchFamily="34" charset="0"/>
            </a:endParaRPr>
          </a:p>
        </p:txBody>
      </p:sp>
      <p:sp>
        <p:nvSpPr>
          <p:cNvPr id="11" name="TextBox 10"/>
          <p:cNvSpPr txBox="1"/>
          <p:nvPr/>
        </p:nvSpPr>
        <p:spPr>
          <a:xfrm>
            <a:off x="4126523" y="2195161"/>
            <a:ext cx="7841659" cy="3970318"/>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smtClean="0">
                <a:latin typeface="Calibri" panose="020F0502020204030204" pitchFamily="34" charset="0"/>
                <a:cs typeface="Calibri" panose="020F0502020204030204" pitchFamily="34" charset="0"/>
              </a:rPr>
              <a:t>* </a:t>
            </a:r>
            <a:r>
              <a:rPr lang="vi-VN" sz="2800" b="1" dirty="0" smtClean="0">
                <a:latin typeface="Calibri" panose="020F0502020204030204" pitchFamily="34" charset="0"/>
                <a:cs typeface="Calibri" panose="020F0502020204030204" pitchFamily="34" charset="0"/>
              </a:rPr>
              <a:t>Để </a:t>
            </a:r>
            <a:r>
              <a:rPr lang="vi-VN" sz="2800" b="1" dirty="0">
                <a:latin typeface="Calibri" panose="020F0502020204030204" pitchFamily="34" charset="0"/>
                <a:cs typeface="Calibri" panose="020F0502020204030204" pitchFamily="34" charset="0"/>
              </a:rPr>
              <a:t>loại bỏ </a:t>
            </a:r>
            <a:r>
              <a:rPr lang="vi-VN" sz="2800" b="1" dirty="0">
                <a:solidFill>
                  <a:srgbClr val="FF0000"/>
                </a:solidFill>
                <a:latin typeface="Calibri" panose="020F0502020204030204" pitchFamily="34" charset="0"/>
                <a:cs typeface="Calibri" panose="020F0502020204030204" pitchFamily="34" charset="0"/>
              </a:rPr>
              <a:t>các protein tạp và các tạp chất có khối lượng phân tử </a:t>
            </a:r>
            <a:r>
              <a:rPr lang="vi-VN" sz="2800" b="1">
                <a:solidFill>
                  <a:srgbClr val="FF0000"/>
                </a:solidFill>
                <a:latin typeface="Calibri" panose="020F0502020204030204" pitchFamily="34" charset="0"/>
                <a:cs typeface="Calibri" panose="020F0502020204030204" pitchFamily="34" charset="0"/>
              </a:rPr>
              <a:t>cao </a:t>
            </a:r>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kết </a:t>
            </a:r>
            <a:r>
              <a:rPr lang="vi-VN" sz="2800" b="1" dirty="0">
                <a:latin typeface="Calibri" panose="020F0502020204030204" pitchFamily="34" charset="0"/>
                <a:cs typeface="Calibri" panose="020F0502020204030204" pitchFamily="34" charset="0"/>
              </a:rPr>
              <a:t>hợp nhiều biện pháp khác nhau: </a:t>
            </a:r>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 </a:t>
            </a:r>
            <a:r>
              <a:rPr lang="vi-VN" sz="2800" b="1" dirty="0" smtClean="0">
                <a:latin typeface="Calibri" panose="020F0502020204030204" pitchFamily="34" charset="0"/>
                <a:cs typeface="Calibri" panose="020F0502020204030204" pitchFamily="34" charset="0"/>
              </a:rPr>
              <a:t>phương </a:t>
            </a:r>
            <a:r>
              <a:rPr lang="vi-VN" sz="2800" b="1" dirty="0">
                <a:latin typeface="Calibri" panose="020F0502020204030204" pitchFamily="34" charset="0"/>
                <a:cs typeface="Calibri" panose="020F0502020204030204" pitchFamily="34" charset="0"/>
              </a:rPr>
              <a:t>pháp biến tính chọn lọc, </a:t>
            </a:r>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 </a:t>
            </a:r>
            <a:r>
              <a:rPr lang="vi-VN" sz="2800" b="1" dirty="0" smtClean="0">
                <a:latin typeface="Calibri" panose="020F0502020204030204" pitchFamily="34" charset="0"/>
                <a:cs typeface="Calibri" panose="020F0502020204030204" pitchFamily="34" charset="0"/>
              </a:rPr>
              <a:t>phương </a:t>
            </a:r>
            <a:r>
              <a:rPr lang="vi-VN" sz="2800" b="1" dirty="0">
                <a:latin typeface="Calibri" panose="020F0502020204030204" pitchFamily="34" charset="0"/>
                <a:cs typeface="Calibri" panose="020F0502020204030204" pitchFamily="34" charset="0"/>
              </a:rPr>
              <a:t>pháp kết tủa phân đoạn; </a:t>
            </a:r>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 </a:t>
            </a:r>
            <a:r>
              <a:rPr lang="vi-VN" sz="2800" b="1" dirty="0" smtClean="0">
                <a:latin typeface="Calibri" panose="020F0502020204030204" pitchFamily="34" charset="0"/>
                <a:cs typeface="Calibri" panose="020F0502020204030204" pitchFamily="34" charset="0"/>
              </a:rPr>
              <a:t>các </a:t>
            </a:r>
            <a:r>
              <a:rPr lang="vi-VN" sz="2800" b="1" dirty="0">
                <a:latin typeface="Calibri" panose="020F0502020204030204" pitchFamily="34" charset="0"/>
                <a:cs typeface="Calibri" panose="020F0502020204030204" pitchFamily="34" charset="0"/>
              </a:rPr>
              <a:t>phương pháp sắc kí (sắc kí hấp phụ, sắc kí trao đổi ion, sắc kí loại trừ phân tử, sắc kí ái lực,...); </a:t>
            </a:r>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 </a:t>
            </a:r>
            <a:r>
              <a:rPr lang="vi-VN" sz="2800" b="1" dirty="0" smtClean="0">
                <a:latin typeface="Calibri" panose="020F0502020204030204" pitchFamily="34" charset="0"/>
                <a:cs typeface="Calibri" panose="020F0502020204030204" pitchFamily="34" charset="0"/>
              </a:rPr>
              <a:t>điện di</a:t>
            </a:r>
            <a:endParaRPr lang="en-US" sz="2800" b="1" dirty="0" smtClean="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a:t>
            </a:r>
            <a:r>
              <a:rPr lang="vi-VN" sz="2800" b="1" dirty="0" smtClean="0">
                <a:latin typeface="Calibri" panose="020F0502020204030204" pitchFamily="34" charset="0"/>
                <a:cs typeface="Calibri" panose="020F0502020204030204" pitchFamily="34" charset="0"/>
              </a:rPr>
              <a:t> </a:t>
            </a:r>
            <a:r>
              <a:rPr lang="vi-VN" sz="2800" b="1" dirty="0">
                <a:latin typeface="Calibri" panose="020F0502020204030204" pitchFamily="34" charset="0"/>
                <a:cs typeface="Calibri" panose="020F0502020204030204" pitchFamily="34" charset="0"/>
              </a:rPr>
              <a:t>phương pháp lọc gel.)</a:t>
            </a:r>
            <a:endParaRPr lang="en-US" sz="2800" b="1" dirty="0" smtClean="0">
              <a:latin typeface="Calibri" panose="020F0502020204030204" pitchFamily="34" charset="0"/>
              <a:cs typeface="Calibri" panose="020F0502020204030204" pitchFamily="34" charset="0"/>
            </a:endParaRPr>
          </a:p>
        </p:txBody>
      </p:sp>
      <p:sp>
        <p:nvSpPr>
          <p:cNvPr id="14" name="Down Arrow 13"/>
          <p:cNvSpPr/>
          <p:nvPr/>
        </p:nvSpPr>
        <p:spPr>
          <a:xfrm rot="16200000">
            <a:off x="3498788" y="737226"/>
            <a:ext cx="531845" cy="468051"/>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3498789" y="3680371"/>
            <a:ext cx="531845" cy="468051"/>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6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4468" y="-199199"/>
            <a:ext cx="10247962" cy="6271753"/>
          </a:xfrm>
          <a:prstGeom prst="rect">
            <a:avLst/>
          </a:prstGeom>
        </p:spPr>
      </p:pic>
      <p:sp>
        <p:nvSpPr>
          <p:cNvPr id="3" name="TextBox 2"/>
          <p:cNvSpPr txBox="1"/>
          <p:nvPr/>
        </p:nvSpPr>
        <p:spPr>
          <a:xfrm>
            <a:off x="5192326" y="304800"/>
            <a:ext cx="2321169" cy="584775"/>
          </a:xfrm>
          <a:prstGeom prst="rect">
            <a:avLst/>
          </a:prstGeom>
          <a:noFill/>
        </p:spPr>
        <p:txBody>
          <a:bodyPr wrap="square" rtlCol="0">
            <a:spAutoFit/>
          </a:bodyPr>
          <a:lstStyle/>
          <a:p>
            <a:r>
              <a:rPr lang="en-US" sz="3200" b="1" smtClean="0">
                <a:solidFill>
                  <a:srgbClr val="FF0000"/>
                </a:solidFill>
                <a:latin typeface="Calibri" panose="020F0502020204030204" pitchFamily="34" charset="0"/>
                <a:cs typeface="Calibri" panose="020F0502020204030204" pitchFamily="34" charset="0"/>
              </a:rPr>
              <a:t>Thẩm tích</a:t>
            </a:r>
            <a:endParaRPr lang="en-US" sz="3200" b="1">
              <a:solidFill>
                <a:srgbClr val="FF0000"/>
              </a:solidFill>
              <a:latin typeface="Calibri" panose="020F0502020204030204" pitchFamily="34" charset="0"/>
              <a:cs typeface="Calibri" panose="020F0502020204030204" pitchFamily="34" charset="0"/>
            </a:endParaRPr>
          </a:p>
        </p:txBody>
      </p:sp>
      <p:sp>
        <p:nvSpPr>
          <p:cNvPr id="4" name="Rectangle 3"/>
          <p:cNvSpPr/>
          <p:nvPr/>
        </p:nvSpPr>
        <p:spPr>
          <a:xfrm>
            <a:off x="2318670" y="6205826"/>
            <a:ext cx="7769371" cy="523220"/>
          </a:xfrm>
          <a:prstGeom prst="rect">
            <a:avLst/>
          </a:prstGeom>
        </p:spPr>
        <p:txBody>
          <a:bodyPr wrap="none">
            <a:spAutoFit/>
          </a:bodyPr>
          <a:lstStyle/>
          <a:p>
            <a:r>
              <a:rPr lang="en-US" sz="2800" b="1">
                <a:latin typeface="Calibri" panose="020F0502020204030204" pitchFamily="34" charset="0"/>
                <a:cs typeface="Calibri" panose="020F0502020204030204" pitchFamily="34" charset="0"/>
              </a:rPr>
              <a:t>https://en.wikipedia.org/wiki/Dialysis_(chemistry)</a:t>
            </a:r>
          </a:p>
        </p:txBody>
      </p:sp>
    </p:spTree>
    <p:extLst>
      <p:ext uri="{BB962C8B-B14F-4D97-AF65-F5344CB8AC3E}">
        <p14:creationId xmlns:p14="http://schemas.microsoft.com/office/powerpoint/2010/main" val="4095194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2326" y="304800"/>
            <a:ext cx="2321169" cy="584775"/>
          </a:xfrm>
          <a:prstGeom prst="rect">
            <a:avLst/>
          </a:prstGeom>
          <a:noFill/>
        </p:spPr>
        <p:txBody>
          <a:bodyPr wrap="square" rtlCol="0">
            <a:spAutoFit/>
          </a:bodyPr>
          <a:lstStyle/>
          <a:p>
            <a:r>
              <a:rPr lang="en-US" sz="3200" b="1" smtClean="0">
                <a:solidFill>
                  <a:srgbClr val="FF0000"/>
                </a:solidFill>
                <a:latin typeface="Calibri" panose="020F0502020204030204" pitchFamily="34" charset="0"/>
                <a:cs typeface="Calibri" panose="020F0502020204030204" pitchFamily="34" charset="0"/>
              </a:rPr>
              <a:t>Điện di</a:t>
            </a:r>
            <a:endParaRPr lang="en-US" sz="3200" b="1">
              <a:solidFill>
                <a:srgbClr val="FF000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718574" y="995062"/>
            <a:ext cx="6942422" cy="5243014"/>
          </a:xfrm>
          <a:prstGeom prst="rect">
            <a:avLst/>
          </a:prstGeom>
        </p:spPr>
      </p:pic>
      <p:sp>
        <p:nvSpPr>
          <p:cNvPr id="6" name="Rectangle 5"/>
          <p:cNvSpPr/>
          <p:nvPr/>
        </p:nvSpPr>
        <p:spPr>
          <a:xfrm>
            <a:off x="2379784" y="6238076"/>
            <a:ext cx="8979877" cy="523220"/>
          </a:xfrm>
          <a:prstGeom prst="rect">
            <a:avLst/>
          </a:prstGeom>
        </p:spPr>
        <p:txBody>
          <a:bodyPr wrap="square">
            <a:spAutoFit/>
          </a:bodyPr>
          <a:lstStyle/>
          <a:p>
            <a:r>
              <a:rPr lang="en-US" sz="2800" b="1">
                <a:latin typeface="Calibri" panose="020F0502020204030204" pitchFamily="34" charset="0"/>
                <a:cs typeface="Calibri" panose="020F0502020204030204" pitchFamily="34" charset="0"/>
              </a:rPr>
              <a:t>https://genesmart.vn/vi/ky-thuat-dien-di-dung-sds-page/</a:t>
            </a:r>
          </a:p>
        </p:txBody>
      </p:sp>
    </p:spTree>
    <p:extLst>
      <p:ext uri="{BB962C8B-B14F-4D97-AF65-F5344CB8AC3E}">
        <p14:creationId xmlns:p14="http://schemas.microsoft.com/office/powerpoint/2010/main" val="2357300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000" y="1160585"/>
            <a:ext cx="11606431" cy="4804031"/>
          </a:xfrm>
          <a:prstGeom prst="rect">
            <a:avLst/>
          </a:prstGeom>
        </p:spPr>
      </p:pic>
      <p:sp>
        <p:nvSpPr>
          <p:cNvPr id="3" name="Rectangle 2"/>
          <p:cNvSpPr/>
          <p:nvPr/>
        </p:nvSpPr>
        <p:spPr>
          <a:xfrm>
            <a:off x="257907" y="6118666"/>
            <a:ext cx="11746523" cy="523220"/>
          </a:xfrm>
          <a:prstGeom prst="rect">
            <a:avLst/>
          </a:prstGeom>
        </p:spPr>
        <p:txBody>
          <a:bodyPr wrap="square">
            <a:spAutoFit/>
          </a:bodyPr>
          <a:lstStyle/>
          <a:p>
            <a:r>
              <a:rPr lang="en-US" sz="2800" b="1">
                <a:latin typeface="Calibri" panose="020F0502020204030204" pitchFamily="34" charset="0"/>
                <a:cs typeface="Calibri" panose="020F0502020204030204" pitchFamily="34" charset="0"/>
              </a:rPr>
              <a:t>https://tapchisinhhoc.com/cac-phuong-phap-tinh-sach-protein.html/</a:t>
            </a:r>
          </a:p>
        </p:txBody>
      </p:sp>
    </p:spTree>
    <p:extLst>
      <p:ext uri="{BB962C8B-B14F-4D97-AF65-F5344CB8AC3E}">
        <p14:creationId xmlns:p14="http://schemas.microsoft.com/office/powerpoint/2010/main" val="1401365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984" y="605357"/>
            <a:ext cx="6279663" cy="5509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vi-VN" sz="3200" b="1" u="sng" smtClean="0">
                <a:solidFill>
                  <a:srgbClr val="FF0000"/>
                </a:solidFill>
                <a:latin typeface="Calibri" panose="020F0502020204030204" pitchFamily="34" charset="0"/>
                <a:cs typeface="Calibri" panose="020F0502020204030204" pitchFamily="34" charset="0"/>
              </a:rPr>
              <a:t>Tạo </a:t>
            </a:r>
            <a:r>
              <a:rPr lang="vi-VN" sz="3200" b="1" u="sng">
                <a:solidFill>
                  <a:srgbClr val="FF0000"/>
                </a:solidFill>
                <a:latin typeface="Calibri" panose="020F0502020204030204" pitchFamily="34" charset="0"/>
                <a:cs typeface="Calibri" panose="020F0502020204030204" pitchFamily="34" charset="0"/>
              </a:rPr>
              <a:t>chế phẩm </a:t>
            </a:r>
            <a:r>
              <a:rPr lang="vi-VN" sz="3200" b="1" u="sng" smtClean="0">
                <a:solidFill>
                  <a:srgbClr val="FF0000"/>
                </a:solidFill>
                <a:latin typeface="Calibri" panose="020F0502020204030204" pitchFamily="34" charset="0"/>
                <a:cs typeface="Calibri" panose="020F0502020204030204" pitchFamily="34" charset="0"/>
              </a:rPr>
              <a:t>enzyme</a:t>
            </a:r>
            <a:r>
              <a:rPr lang="en-US" sz="3200" b="1" u="sng" smtClean="0">
                <a:solidFill>
                  <a:srgbClr val="FF0000"/>
                </a:solidFill>
                <a:latin typeface="Calibri" panose="020F0502020204030204" pitchFamily="34" charset="0"/>
                <a:cs typeface="Calibri" panose="020F0502020204030204" pitchFamily="34" charset="0"/>
              </a:rPr>
              <a:t>:</a:t>
            </a:r>
          </a:p>
          <a:p>
            <a:pPr algn="just"/>
            <a:r>
              <a:rPr lang="en-US" sz="3200">
                <a:sym typeface="Wingdings" panose="05000000000000000000" pitchFamily="2" charset="2"/>
              </a:rPr>
              <a:t> </a:t>
            </a:r>
            <a:r>
              <a:rPr lang="vi-VN" sz="3200" b="1" smtClean="0">
                <a:latin typeface="Calibri" panose="020F0502020204030204" pitchFamily="34" charset="0"/>
                <a:cs typeface="Calibri" panose="020F0502020204030204" pitchFamily="34" charset="0"/>
              </a:rPr>
              <a:t>cô </a:t>
            </a:r>
            <a:r>
              <a:rPr lang="vi-VN" sz="3200" b="1">
                <a:latin typeface="Calibri" panose="020F0502020204030204" pitchFamily="34" charset="0"/>
                <a:cs typeface="Calibri" panose="020F0502020204030204" pitchFamily="34" charset="0"/>
              </a:rPr>
              <a:t>đặc đến </a:t>
            </a:r>
            <a:r>
              <a:rPr lang="vi-VN" sz="3200" b="1" smtClean="0">
                <a:latin typeface="Calibri" panose="020F0502020204030204" pitchFamily="34" charset="0"/>
                <a:cs typeface="Calibri" panose="020F0502020204030204" pitchFamily="34" charset="0"/>
              </a:rPr>
              <a:t>n</a:t>
            </a:r>
            <a:r>
              <a:rPr lang="en-US" sz="3200" b="1" smtClean="0">
                <a:latin typeface="Calibri" panose="020F0502020204030204" pitchFamily="34" charset="0"/>
                <a:cs typeface="Calibri" panose="020F0502020204030204" pitchFamily="34" charset="0"/>
              </a:rPr>
              <a:t>ồ</a:t>
            </a:r>
            <a:r>
              <a:rPr lang="vi-VN" sz="3200" b="1" smtClean="0">
                <a:latin typeface="Calibri" panose="020F0502020204030204" pitchFamily="34" charset="0"/>
                <a:cs typeface="Calibri" panose="020F0502020204030204" pitchFamily="34" charset="0"/>
              </a:rPr>
              <a:t>ng </a:t>
            </a:r>
            <a:r>
              <a:rPr lang="vi-VN" sz="3200" b="1">
                <a:latin typeface="Calibri" panose="020F0502020204030204" pitchFamily="34" charset="0"/>
                <a:cs typeface="Calibri" panose="020F0502020204030204" pitchFamily="34" charset="0"/>
              </a:rPr>
              <a:t>độ thích </a:t>
            </a:r>
            <a:r>
              <a:rPr lang="vi-VN" sz="3200" b="1" smtClean="0">
                <a:latin typeface="Calibri" panose="020F0502020204030204" pitchFamily="34" charset="0"/>
                <a:cs typeface="Calibri" panose="020F0502020204030204" pitchFamily="34" charset="0"/>
              </a:rPr>
              <a:t>hợp</a:t>
            </a:r>
            <a:endParaRPr lang="en-US" sz="3200" b="1" smtClean="0">
              <a:latin typeface="Calibri" panose="020F0502020204030204" pitchFamily="34" charset="0"/>
              <a:cs typeface="Calibri" panose="020F0502020204030204" pitchFamily="34" charset="0"/>
            </a:endParaRPr>
          </a:p>
          <a:p>
            <a:pPr algn="just"/>
            <a:r>
              <a:rPr lang="en-US" sz="3200">
                <a:sym typeface="Wingdings" panose="05000000000000000000" pitchFamily="2" charset="2"/>
              </a:rPr>
              <a:t> </a:t>
            </a:r>
            <a:r>
              <a:rPr lang="vi-VN" sz="3200" b="1" smtClean="0">
                <a:latin typeface="Calibri" panose="020F0502020204030204" pitchFamily="34" charset="0"/>
                <a:cs typeface="Calibri" panose="020F0502020204030204" pitchFamily="34" charset="0"/>
              </a:rPr>
              <a:t>bảo </a:t>
            </a:r>
            <a:r>
              <a:rPr lang="vi-VN" sz="3200" b="1">
                <a:latin typeface="Calibri" panose="020F0502020204030204" pitchFamily="34" charset="0"/>
                <a:cs typeface="Calibri" panose="020F0502020204030204" pitchFamily="34" charset="0"/>
              </a:rPr>
              <a:t>quản ở những điều kiện nhất định sao cho hoạt tính của enzyme không bị thay đổi trong suốt quá trình bảo quản và sử dụng </a:t>
            </a:r>
            <a:endParaRPr lang="en-US" sz="3200" b="1" smtClean="0">
              <a:latin typeface="Calibri" panose="020F0502020204030204" pitchFamily="34" charset="0"/>
              <a:cs typeface="Calibri" panose="020F0502020204030204" pitchFamily="34" charset="0"/>
            </a:endParaRPr>
          </a:p>
          <a:p>
            <a:pPr algn="just"/>
            <a:r>
              <a:rPr lang="en-US" sz="3200">
                <a:sym typeface="Wingdings" panose="05000000000000000000" pitchFamily="2" charset="2"/>
              </a:rPr>
              <a:t> </a:t>
            </a:r>
            <a:r>
              <a:rPr lang="vi-VN" sz="3200" b="1" smtClean="0">
                <a:latin typeface="Calibri" panose="020F0502020204030204" pitchFamily="34" charset="0"/>
                <a:cs typeface="Calibri" panose="020F0502020204030204" pitchFamily="34" charset="0"/>
              </a:rPr>
              <a:t>duy </a:t>
            </a:r>
            <a:r>
              <a:rPr lang="vi-VN" sz="3200" b="1">
                <a:latin typeface="Calibri" panose="020F0502020204030204" pitchFamily="34" charset="0"/>
                <a:cs typeface="Calibri" panose="020F0502020204030204" pitchFamily="34" charset="0"/>
              </a:rPr>
              <a:t>trì hình dạng của enzyme nhằm để bảo quản và sử dụng lâu dài như: sử dụng các chất phụ gia, chỉnh sửa các liên kết cộng hoá trị hoặc cố định enzyme.</a:t>
            </a:r>
            <a:endParaRPr lang="en-US" sz="2800" b="1">
              <a:latin typeface="Calibri" panose="020F0502020204030204" pitchFamily="34" charset="0"/>
              <a:cs typeface="Calibri" panose="020F0502020204030204" pitchFamily="34" charset="0"/>
            </a:endParaRPr>
          </a:p>
        </p:txBody>
      </p:sp>
      <p:sp>
        <p:nvSpPr>
          <p:cNvPr id="11" name="TextBox 10"/>
          <p:cNvSpPr txBox="1"/>
          <p:nvPr/>
        </p:nvSpPr>
        <p:spPr>
          <a:xfrm>
            <a:off x="7326922" y="1159355"/>
            <a:ext cx="4454770" cy="4401205"/>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vi-VN" sz="2800" b="1" u="sng">
                <a:solidFill>
                  <a:srgbClr val="FF0000"/>
                </a:solidFill>
                <a:latin typeface="Calibri" panose="020F0502020204030204" pitchFamily="34" charset="0"/>
                <a:cs typeface="Calibri" panose="020F0502020204030204" pitchFamily="34" charset="0"/>
              </a:rPr>
              <a:t>Phương pháp cố định cấu trúc của enzyme</a:t>
            </a:r>
            <a:r>
              <a:rPr lang="vi-VN" sz="2800" b="1">
                <a:solidFill>
                  <a:srgbClr val="FF0000"/>
                </a:solidFill>
                <a:latin typeface="Calibri" panose="020F0502020204030204" pitchFamily="34" charset="0"/>
                <a:cs typeface="Calibri" panose="020F0502020204030204" pitchFamily="34" charset="0"/>
              </a:rPr>
              <a:t>: </a:t>
            </a:r>
            <a:endParaRPr lang="en-US" sz="2800" b="1" smtClean="0">
              <a:solidFill>
                <a:srgbClr val="FF0000"/>
              </a:solidFill>
              <a:latin typeface="Calibri" panose="020F0502020204030204" pitchFamily="34" charset="0"/>
              <a:cs typeface="Calibri" panose="020F0502020204030204" pitchFamily="34" charset="0"/>
            </a:endParaRPr>
          </a:p>
          <a:p>
            <a:pPr algn="ctr"/>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sử </a:t>
            </a:r>
            <a:r>
              <a:rPr lang="vi-VN" sz="2800" b="1">
                <a:latin typeface="Calibri" panose="020F0502020204030204" pitchFamily="34" charset="0"/>
                <a:cs typeface="Calibri" panose="020F0502020204030204" pitchFamily="34" charset="0"/>
              </a:rPr>
              <a:t>dụng các muối vô cơ ((NH</a:t>
            </a:r>
            <a:r>
              <a:rPr lang="vi-VN" sz="2800" b="1" baseline="-25000">
                <a:latin typeface="Calibri" panose="020F0502020204030204" pitchFamily="34" charset="0"/>
                <a:cs typeface="Calibri" panose="020F0502020204030204" pitchFamily="34" charset="0"/>
              </a:rPr>
              <a:t>4</a:t>
            </a:r>
            <a:r>
              <a:rPr lang="vi-VN" sz="2800" b="1">
                <a:latin typeface="Calibri" panose="020F0502020204030204" pitchFamily="34" charset="0"/>
                <a:cs typeface="Calibri" panose="020F0502020204030204" pitchFamily="34" charset="0"/>
              </a:rPr>
              <a:t>)</a:t>
            </a:r>
            <a:r>
              <a:rPr lang="vi-VN" sz="2800" b="1" baseline="-25000">
                <a:latin typeface="Calibri" panose="020F0502020204030204" pitchFamily="34" charset="0"/>
                <a:cs typeface="Calibri" panose="020F0502020204030204" pitchFamily="34" charset="0"/>
              </a:rPr>
              <a:t>2</a:t>
            </a:r>
            <a:r>
              <a:rPr lang="vi-VN" sz="2800" b="1">
                <a:latin typeface="Calibri" panose="020F0502020204030204" pitchFamily="34" charset="0"/>
                <a:cs typeface="Calibri" panose="020F0502020204030204" pitchFamily="34" charset="0"/>
              </a:rPr>
              <a:t>SO</a:t>
            </a:r>
            <a:r>
              <a:rPr lang="vi-VN" sz="2800" b="1" baseline="-25000">
                <a:latin typeface="Calibri" panose="020F0502020204030204" pitchFamily="34" charset="0"/>
                <a:cs typeface="Calibri" panose="020F0502020204030204" pitchFamily="34" charset="0"/>
              </a:rPr>
              <a:t>4</a:t>
            </a:r>
            <a:r>
              <a:rPr lang="vi-VN" sz="2800" b="1">
                <a:latin typeface="Calibri" panose="020F0502020204030204" pitchFamily="34" charset="0"/>
                <a:cs typeface="Calibri" panose="020F0502020204030204" pitchFamily="34" charset="0"/>
              </a:rPr>
              <a:t>, KH</a:t>
            </a:r>
            <a:r>
              <a:rPr lang="vi-VN" sz="2800" b="1" baseline="-25000">
                <a:latin typeface="Calibri" panose="020F0502020204030204" pitchFamily="34" charset="0"/>
                <a:cs typeface="Calibri" panose="020F0502020204030204" pitchFamily="34" charset="0"/>
              </a:rPr>
              <a:t>2</a:t>
            </a:r>
            <a:r>
              <a:rPr lang="vi-VN" sz="2800" b="1">
                <a:latin typeface="Calibri" panose="020F0502020204030204" pitchFamily="34" charset="0"/>
                <a:cs typeface="Calibri" panose="020F0502020204030204" pitchFamily="34" charset="0"/>
              </a:rPr>
              <a:t>PO</a:t>
            </a:r>
            <a:r>
              <a:rPr lang="vi-VN" sz="2800" b="1" baseline="-25000">
                <a:latin typeface="Calibri" panose="020F0502020204030204" pitchFamily="34" charset="0"/>
                <a:cs typeface="Calibri" panose="020F0502020204030204" pitchFamily="34" charset="0"/>
              </a:rPr>
              <a:t>4</a:t>
            </a:r>
            <a:r>
              <a:rPr lang="vi-VN" sz="2800" b="1">
                <a:latin typeface="Calibri" panose="020F0502020204030204" pitchFamily="34" charset="0"/>
                <a:cs typeface="Calibri" panose="020F0502020204030204" pitchFamily="34" charset="0"/>
              </a:rPr>
              <a:t>); </a:t>
            </a:r>
            <a:endParaRPr lang="en-US" sz="2800" b="1" smtClean="0">
              <a:latin typeface="Calibri" panose="020F0502020204030204" pitchFamily="34" charset="0"/>
              <a:cs typeface="Calibri" panose="020F0502020204030204" pitchFamily="34" charset="0"/>
            </a:endParaRPr>
          </a:p>
          <a:p>
            <a:pPr algn="ctr"/>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dùng </a:t>
            </a:r>
            <a:r>
              <a:rPr lang="vi-VN" sz="2800" b="1">
                <a:latin typeface="Calibri" panose="020F0502020204030204" pitchFamily="34" charset="0"/>
                <a:cs typeface="Calibri" panose="020F0502020204030204" pitchFamily="34" charset="0"/>
              </a:rPr>
              <a:t>các polyols có khối lượng phân tử thấp (glycerol, sorbitol và manitol); </a:t>
            </a:r>
            <a:endParaRPr lang="en-US" sz="2800" b="1" smtClean="0">
              <a:latin typeface="Calibri" panose="020F0502020204030204" pitchFamily="34" charset="0"/>
              <a:cs typeface="Calibri" panose="020F0502020204030204" pitchFamily="34" charset="0"/>
            </a:endParaRPr>
          </a:p>
          <a:p>
            <a:pPr algn="ctr"/>
            <a:r>
              <a:rPr lang="en-US" sz="2800">
                <a:sym typeface="Wingdings" panose="05000000000000000000" pitchFamily="2" charset="2"/>
              </a:rPr>
              <a:t> </a:t>
            </a:r>
            <a:r>
              <a:rPr lang="vi-VN" sz="2800" b="1" smtClean="0">
                <a:latin typeface="Calibri" panose="020F0502020204030204" pitchFamily="34" charset="0"/>
                <a:cs typeface="Calibri" panose="020F0502020204030204" pitchFamily="34" charset="0"/>
              </a:rPr>
              <a:t>đông </a:t>
            </a:r>
            <a:r>
              <a:rPr lang="vi-VN" sz="2800" b="1">
                <a:latin typeface="Calibri" panose="020F0502020204030204" pitchFamily="34" charset="0"/>
                <a:cs typeface="Calibri" panose="020F0502020204030204" pitchFamily="34" charset="0"/>
              </a:rPr>
              <a:t>khô để tạo bột enzyme;...</a:t>
            </a:r>
            <a:endParaRPr lang="en-US" sz="2800" b="1" smtClean="0">
              <a:latin typeface="Calibri" panose="020F0502020204030204" pitchFamily="34" charset="0"/>
              <a:cs typeface="Calibri" panose="020F0502020204030204" pitchFamily="34" charset="0"/>
            </a:endParaRPr>
          </a:p>
        </p:txBody>
      </p:sp>
      <p:sp>
        <p:nvSpPr>
          <p:cNvPr id="15" name="Down Arrow 14"/>
          <p:cNvSpPr/>
          <p:nvPr/>
        </p:nvSpPr>
        <p:spPr>
          <a:xfrm rot="16200000">
            <a:off x="6685862" y="3039191"/>
            <a:ext cx="531845" cy="468051"/>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74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60" dur="500"/>
                                        <p:tgtEl>
                                          <p:spTgt spid="11">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6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9994" y="306910"/>
            <a:ext cx="8695361" cy="1071770"/>
            <a:chOff x="3724120" y="2271887"/>
            <a:chExt cx="7714647" cy="1071770"/>
          </a:xfrm>
        </p:grpSpPr>
        <p:sp>
          <p:nvSpPr>
            <p:cNvPr id="9" name="Freeform 8"/>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TỰ NHIÊN</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10" name="Freeform 9"/>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II</a:t>
              </a:r>
            </a:p>
          </p:txBody>
        </p:sp>
        <p:cxnSp>
          <p:nvCxnSpPr>
            <p:cNvPr id="11" name="Straight Connector 10"/>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grpSp>
        <p:nvGrpSpPr>
          <p:cNvPr id="12" name="Group 11"/>
          <p:cNvGrpSpPr/>
          <p:nvPr/>
        </p:nvGrpSpPr>
        <p:grpSpPr>
          <a:xfrm>
            <a:off x="1769994" y="1444439"/>
            <a:ext cx="8086052" cy="765110"/>
            <a:chOff x="2146041" y="1900402"/>
            <a:chExt cx="5637910" cy="765110"/>
          </a:xfrm>
          <a:solidFill>
            <a:schemeClr val="accent6">
              <a:lumMod val="20000"/>
              <a:lumOff val="80000"/>
            </a:schemeClr>
          </a:solidFill>
        </p:grpSpPr>
        <p:sp>
          <p:nvSpPr>
            <p:cNvPr id="13" name="Rounded Rectangle 12"/>
            <p:cNvSpPr/>
            <p:nvPr/>
          </p:nvSpPr>
          <p:spPr>
            <a:xfrm>
              <a:off x="2146041" y="1900402"/>
              <a:ext cx="5637910" cy="7651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248678" y="1968759"/>
              <a:ext cx="5535273" cy="584775"/>
            </a:xfrm>
            <a:prstGeom prst="rect">
              <a:avLst/>
            </a:prstGeom>
            <a:grpFill/>
          </p:spPr>
          <p:txBody>
            <a:bodyPr wrap="square" rtlCol="0">
              <a:spAutoFit/>
            </a:bodyPr>
            <a:lstStyle/>
            <a:p>
              <a:r>
                <a:rPr lang="en-US" sz="3200" b="1">
                  <a:latin typeface="Calibri" panose="020F0502020204030204" pitchFamily="34" charset="0"/>
                  <a:cs typeface="Calibri" panose="020F0502020204030204" pitchFamily="34" charset="0"/>
                </a:rPr>
                <a:t>2. Sản xuất enzyme protease từ nấm mốc</a:t>
              </a:r>
            </a:p>
          </p:txBody>
        </p:sp>
      </p:grpSp>
      <p:graphicFrame>
        <p:nvGraphicFramePr>
          <p:cNvPr id="2" name="Table 1"/>
          <p:cNvGraphicFramePr>
            <a:graphicFrameLocks noGrp="1"/>
          </p:cNvGraphicFramePr>
          <p:nvPr>
            <p:extLst>
              <p:ext uri="{D42A27DB-BD31-4B8C-83A1-F6EECF244321}">
                <p14:modId xmlns:p14="http://schemas.microsoft.com/office/powerpoint/2010/main" val="3886808275"/>
              </p:ext>
            </p:extLst>
          </p:nvPr>
        </p:nvGraphicFramePr>
        <p:xfrm>
          <a:off x="339969" y="2275309"/>
          <a:ext cx="11711353" cy="4438168"/>
        </p:xfrm>
        <a:graphic>
          <a:graphicData uri="http://schemas.openxmlformats.org/drawingml/2006/table">
            <a:tbl>
              <a:tblPr firstRow="1" firstCol="1" bandRow="1"/>
              <a:tblGrid>
                <a:gridCol w="3059723">
                  <a:extLst>
                    <a:ext uri="{9D8B030D-6E8A-4147-A177-3AD203B41FA5}">
                      <a16:colId xmlns:a16="http://schemas.microsoft.com/office/drawing/2014/main" val="4209728466"/>
                    </a:ext>
                  </a:extLst>
                </a:gridCol>
                <a:gridCol w="8651630">
                  <a:extLst>
                    <a:ext uri="{9D8B030D-6E8A-4147-A177-3AD203B41FA5}">
                      <a16:colId xmlns:a16="http://schemas.microsoft.com/office/drawing/2014/main" val="3891537179"/>
                    </a:ext>
                  </a:extLst>
                </a:gridCol>
              </a:tblGrid>
              <a:tr h="333682">
                <a:tc>
                  <a:txBody>
                    <a:bodyPr/>
                    <a:lstStyle/>
                    <a:p>
                      <a:pPr marL="0" marR="0" algn="ctr">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Các giai đoạn</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Các bước trong quy trình</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07117013"/>
                  </a:ext>
                </a:extLst>
              </a:tr>
              <a:tr h="1508236">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Chọn nguồn nguyên liệu</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 Nguồn nguyên liệu: nấm mốc </a:t>
                      </a:r>
                      <a:r>
                        <a:rPr lang="en-US" sz="2800" b="1" i="1" kern="1200">
                          <a:effectLst/>
                          <a:latin typeface="Calibri" panose="020F0502020204030204" pitchFamily="34" charset="0"/>
                          <a:ea typeface="Calibri" panose="020F0502020204030204" pitchFamily="34" charset="0"/>
                          <a:cs typeface="Calibri" panose="020F0502020204030204" pitchFamily="34" charset="0"/>
                        </a:rPr>
                        <a:t>(Aspergillus oryzae).</a:t>
                      </a:r>
                      <a:endParaRPr lang="en-US" sz="2800" b="1">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 Chuẩn bị môi trường dinh dưỡng → hấp thanh trùng → làm nguội →cho nấm mốc vào môi trường nuôi cấy.</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2432193"/>
                  </a:ext>
                </a:extLst>
              </a:tr>
              <a:tr h="667363">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Tách chiết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Tách chiết enzyme từ môi trường nuôi cấy →nghiền mịn.</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0753178"/>
                  </a:ext>
                </a:extLst>
              </a:tr>
              <a:tr h="667363">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Tinh sạch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Trích li bằng nước </a:t>
                      </a:r>
                      <a:r>
                        <a:rPr lang="en-US" sz="2800" smtClean="0">
                          <a:sym typeface="Wingdings" panose="05000000000000000000" pitchFamily="2" charset="2"/>
                        </a:rPr>
                        <a:t></a:t>
                      </a:r>
                      <a:r>
                        <a:rPr lang="en-US" sz="2800" b="1" kern="1200" smtClean="0">
                          <a:effectLst/>
                          <a:latin typeface="Calibri" panose="020F0502020204030204" pitchFamily="34" charset="0"/>
                          <a:ea typeface="Calibri" panose="020F0502020204030204" pitchFamily="34" charset="0"/>
                          <a:cs typeface="Calibri" panose="020F0502020204030204" pitchFamily="34" charset="0"/>
                        </a:rPr>
                        <a:t> </a:t>
                      </a:r>
                      <a:r>
                        <a:rPr lang="en-US" sz="2800" b="1" kern="1200">
                          <a:effectLst/>
                          <a:latin typeface="Calibri" panose="020F0502020204030204" pitchFamily="34" charset="0"/>
                          <a:ea typeface="Calibri" panose="020F0502020204030204" pitchFamily="34" charset="0"/>
                          <a:cs typeface="Calibri" panose="020F0502020204030204" pitchFamily="34" charset="0"/>
                        </a:rPr>
                        <a:t>thu nhận kết tủa protease →sấy tủa protease → tinh chế.</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5837849"/>
                  </a:ext>
                </a:extLst>
              </a:tr>
              <a:tr h="333682">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Tạo chế phẩm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Tạo chế phẩm protease.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5391152"/>
                  </a:ext>
                </a:extLst>
              </a:tr>
            </a:tbl>
          </a:graphicData>
        </a:graphic>
      </p:graphicFrame>
    </p:spTree>
    <p:extLst>
      <p:ext uri="{BB962C8B-B14F-4D97-AF65-F5344CB8AC3E}">
        <p14:creationId xmlns:p14="http://schemas.microsoft.com/office/powerpoint/2010/main" val="201762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9994" y="306910"/>
            <a:ext cx="8695361" cy="1071770"/>
            <a:chOff x="3724120" y="2271887"/>
            <a:chExt cx="7714647" cy="1071770"/>
          </a:xfrm>
        </p:grpSpPr>
        <p:sp>
          <p:nvSpPr>
            <p:cNvPr id="9" name="Freeform 8"/>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TỰ NHIÊN</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10" name="Freeform 9"/>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II</a:t>
              </a:r>
            </a:p>
          </p:txBody>
        </p:sp>
        <p:cxnSp>
          <p:nvCxnSpPr>
            <p:cNvPr id="11" name="Straight Connector 10"/>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grpSp>
        <p:nvGrpSpPr>
          <p:cNvPr id="12" name="Group 11"/>
          <p:cNvGrpSpPr/>
          <p:nvPr/>
        </p:nvGrpSpPr>
        <p:grpSpPr>
          <a:xfrm>
            <a:off x="1769994" y="1444439"/>
            <a:ext cx="8086052" cy="765110"/>
            <a:chOff x="2146041" y="1900402"/>
            <a:chExt cx="5637910" cy="765110"/>
          </a:xfrm>
          <a:solidFill>
            <a:schemeClr val="accent6">
              <a:lumMod val="20000"/>
              <a:lumOff val="80000"/>
            </a:schemeClr>
          </a:solidFill>
        </p:grpSpPr>
        <p:sp>
          <p:nvSpPr>
            <p:cNvPr id="13" name="Rounded Rectangle 12"/>
            <p:cNvSpPr/>
            <p:nvPr/>
          </p:nvSpPr>
          <p:spPr>
            <a:xfrm>
              <a:off x="2146041" y="1900402"/>
              <a:ext cx="5637910" cy="7651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248678" y="1968759"/>
              <a:ext cx="5535273" cy="584775"/>
            </a:xfrm>
            <a:prstGeom prst="rect">
              <a:avLst/>
            </a:prstGeom>
            <a:grpFill/>
          </p:spPr>
          <p:txBody>
            <a:bodyPr wrap="square" rtlCol="0">
              <a:spAutoFit/>
            </a:bodyPr>
            <a:lstStyle/>
            <a:p>
              <a:r>
                <a:rPr lang="en-US" sz="3200" b="1">
                  <a:latin typeface="Calibri" panose="020F0502020204030204" pitchFamily="34" charset="0"/>
                  <a:cs typeface="Calibri" panose="020F0502020204030204" pitchFamily="34" charset="0"/>
                </a:rPr>
                <a:t>3. Sản xuất enzyme bromelain từ dứa</a:t>
              </a:r>
            </a:p>
          </p:txBody>
        </p:sp>
      </p:grpSp>
      <p:graphicFrame>
        <p:nvGraphicFramePr>
          <p:cNvPr id="2" name="Table 1"/>
          <p:cNvGraphicFramePr>
            <a:graphicFrameLocks noGrp="1"/>
          </p:cNvGraphicFramePr>
          <p:nvPr>
            <p:extLst>
              <p:ext uri="{D42A27DB-BD31-4B8C-83A1-F6EECF244321}">
                <p14:modId xmlns:p14="http://schemas.microsoft.com/office/powerpoint/2010/main" val="35214507"/>
              </p:ext>
            </p:extLst>
          </p:nvPr>
        </p:nvGraphicFramePr>
        <p:xfrm>
          <a:off x="339969" y="2275309"/>
          <a:ext cx="11711353" cy="4534624"/>
        </p:xfrm>
        <a:graphic>
          <a:graphicData uri="http://schemas.openxmlformats.org/drawingml/2006/table">
            <a:tbl>
              <a:tblPr firstRow="1" firstCol="1" bandRow="1"/>
              <a:tblGrid>
                <a:gridCol w="3059723">
                  <a:extLst>
                    <a:ext uri="{9D8B030D-6E8A-4147-A177-3AD203B41FA5}">
                      <a16:colId xmlns:a16="http://schemas.microsoft.com/office/drawing/2014/main" val="4209728466"/>
                    </a:ext>
                  </a:extLst>
                </a:gridCol>
                <a:gridCol w="8651630">
                  <a:extLst>
                    <a:ext uri="{9D8B030D-6E8A-4147-A177-3AD203B41FA5}">
                      <a16:colId xmlns:a16="http://schemas.microsoft.com/office/drawing/2014/main" val="3891537179"/>
                    </a:ext>
                  </a:extLst>
                </a:gridCol>
              </a:tblGrid>
              <a:tr h="333682">
                <a:tc>
                  <a:txBody>
                    <a:bodyPr/>
                    <a:lstStyle/>
                    <a:p>
                      <a:pPr marL="0" marR="0" algn="ctr">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Các giai đoạn</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Các bước trong quy trình</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07117013"/>
                  </a:ext>
                </a:extLst>
              </a:tr>
              <a:tr h="1508236">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Chọn nguồn nguyên liệu</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 Nguồn nguyên liệu: dứa.</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2432193"/>
                  </a:ext>
                </a:extLst>
              </a:tr>
              <a:tr h="667363">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Tách chiết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Xay nhuyễn (quả, thân, chồi) → lọc lấy dịch.</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0753178"/>
                  </a:ext>
                </a:extLst>
              </a:tr>
              <a:tr h="667363">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Tinh sạch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Li tâm dịch lọc → thu nhận kết tủa bromelain</a:t>
                      </a:r>
                      <a:endParaRPr lang="en-US" sz="2800" b="1">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→Sấy khô → tinh sạch.</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5837849"/>
                  </a:ext>
                </a:extLst>
              </a:tr>
              <a:tr h="333682">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Tạo chế phẩm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Tạo chế phẩm bromelain.</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5391152"/>
                  </a:ext>
                </a:extLst>
              </a:tr>
            </a:tbl>
          </a:graphicData>
        </a:graphic>
      </p:graphicFrame>
    </p:spTree>
    <p:extLst>
      <p:ext uri="{BB962C8B-B14F-4D97-AF65-F5344CB8AC3E}">
        <p14:creationId xmlns:p14="http://schemas.microsoft.com/office/powerpoint/2010/main" val="263753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87031" y="2286117"/>
            <a:ext cx="8681242" cy="996147"/>
            <a:chOff x="3736647" y="-317094"/>
            <a:chExt cx="7702120" cy="996147"/>
          </a:xfrm>
        </p:grpSpPr>
        <p:sp>
          <p:nvSpPr>
            <p:cNvPr id="5" name="Freeform 4"/>
            <p:cNvSpPr/>
            <p:nvPr/>
          </p:nvSpPr>
          <p:spPr>
            <a:xfrm>
              <a:off x="5436574" y="-317094"/>
              <a:ext cx="6002193" cy="996147"/>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CƠ</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SỞ KHOA</a:t>
              </a: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 HỌC CỦA</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ỨNG DỤNG CÔNG NGHỆ ENZYME</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6" name="Freeform 5"/>
            <p:cNvSpPr/>
            <p:nvPr/>
          </p:nvSpPr>
          <p:spPr>
            <a:xfrm>
              <a:off x="3736647" y="-84146"/>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a:t>
              </a:r>
            </a:p>
          </p:txBody>
        </p:sp>
        <p:cxnSp>
          <p:nvCxnSpPr>
            <p:cNvPr id="7" name="Straight Connector 6"/>
            <p:cNvCxnSpPr/>
            <p:nvPr/>
          </p:nvCxnSpPr>
          <p:spPr>
            <a:xfrm>
              <a:off x="4335947" y="232136"/>
              <a:ext cx="1100627" cy="0"/>
            </a:xfrm>
            <a:prstGeom prst="line">
              <a:avLst/>
            </a:prstGeom>
            <a:noFill/>
            <a:ln w="28575" cap="rnd" cmpd="sng" algn="ctr">
              <a:solidFill>
                <a:srgbClr val="A53010">
                  <a:shade val="90000"/>
                </a:srgbClr>
              </a:solidFill>
              <a:prstDash val="solid"/>
            </a:ln>
            <a:effectLst/>
          </p:spPr>
        </p:cxnSp>
      </p:grpSp>
      <p:grpSp>
        <p:nvGrpSpPr>
          <p:cNvPr id="8" name="Group 7"/>
          <p:cNvGrpSpPr/>
          <p:nvPr/>
        </p:nvGrpSpPr>
        <p:grpSpPr>
          <a:xfrm>
            <a:off x="2787031" y="3384578"/>
            <a:ext cx="8695361" cy="1071770"/>
            <a:chOff x="3724120" y="2271887"/>
            <a:chExt cx="7714647" cy="1071770"/>
          </a:xfrm>
        </p:grpSpPr>
        <p:sp>
          <p:nvSpPr>
            <p:cNvPr id="9" name="Freeform 8"/>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TỰ NHIÊN</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10" name="Freeform 9"/>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II</a:t>
              </a:r>
            </a:p>
          </p:txBody>
        </p:sp>
        <p:cxnSp>
          <p:nvCxnSpPr>
            <p:cNvPr id="11" name="Straight Connector 10"/>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sp>
        <p:nvSpPr>
          <p:cNvPr id="18" name="Flowchart: Alternate Process 17"/>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p:cNvGrpSpPr/>
          <p:nvPr/>
        </p:nvGrpSpPr>
        <p:grpSpPr>
          <a:xfrm>
            <a:off x="452055" y="0"/>
            <a:ext cx="2880979" cy="2286117"/>
            <a:chOff x="488519" y="170244"/>
            <a:chExt cx="2844515" cy="1534315"/>
          </a:xfrm>
        </p:grpSpPr>
        <p:sp>
          <p:nvSpPr>
            <p:cNvPr id="20" name="Oval 19"/>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20"/>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22" name="TextBox 21"/>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grpSp>
        <p:nvGrpSpPr>
          <p:cNvPr id="23" name="Group 22"/>
          <p:cNvGrpSpPr/>
          <p:nvPr/>
        </p:nvGrpSpPr>
        <p:grpSpPr>
          <a:xfrm>
            <a:off x="2772912" y="4672202"/>
            <a:ext cx="8695361" cy="1071770"/>
            <a:chOff x="3724120" y="2271887"/>
            <a:chExt cx="7714647" cy="1071770"/>
          </a:xfrm>
        </p:grpSpPr>
        <p:sp>
          <p:nvSpPr>
            <p:cNvPr id="24" name="Freeform 23"/>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TÁI TỔ HỢP</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25" name="Freeform 24"/>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FFFF00"/>
                  </a:solidFill>
                  <a:effectLst/>
                  <a:uLnTx/>
                  <a:uFillTx/>
                  <a:latin typeface="Calibri" panose="020F0502020204030204" pitchFamily="34" charset="0"/>
                  <a:ea typeface="+mn-ea"/>
                  <a:cs typeface="Calibri" panose="020F0502020204030204" pitchFamily="34" charset="0"/>
                </a:rPr>
                <a:t>III</a:t>
              </a:r>
              <a:endPar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endParaRPr>
            </a:p>
          </p:txBody>
        </p:sp>
        <p:cxnSp>
          <p:nvCxnSpPr>
            <p:cNvPr id="26" name="Straight Connector 25"/>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pic>
        <p:nvPicPr>
          <p:cNvPr id="27" name="Picture 26"/>
          <p:cNvPicPr/>
          <p:nvPr/>
        </p:nvPicPr>
        <p:blipFill>
          <a:blip r:embed="rId2"/>
          <a:stretch>
            <a:fillRect/>
          </a:stretch>
        </p:blipFill>
        <p:spPr>
          <a:xfrm>
            <a:off x="755832" y="2519065"/>
            <a:ext cx="1166753" cy="865513"/>
          </a:xfrm>
          <a:prstGeom prst="rect">
            <a:avLst/>
          </a:prstGeom>
        </p:spPr>
      </p:pic>
    </p:spTree>
    <p:extLst>
      <p:ext uri="{BB962C8B-B14F-4D97-AF65-F5344CB8AC3E}">
        <p14:creationId xmlns:p14="http://schemas.microsoft.com/office/powerpoint/2010/main" val="16321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66123" y="2245474"/>
            <a:ext cx="8689080" cy="2509316"/>
            <a:chOff x="1909354" y="1876072"/>
            <a:chExt cx="9308322" cy="2695927"/>
          </a:xfrm>
        </p:grpSpPr>
        <p:pic>
          <p:nvPicPr>
            <p:cNvPr id="7" name="Picture 6"/>
            <p:cNvPicPr/>
            <p:nvPr/>
          </p:nvPicPr>
          <p:blipFill>
            <a:blip r:embed="rId2"/>
            <a:stretch>
              <a:fillRect/>
            </a:stretch>
          </p:blipFill>
          <p:spPr>
            <a:xfrm>
              <a:off x="1909354" y="1876072"/>
              <a:ext cx="9308322" cy="2695927"/>
            </a:xfrm>
            <a:prstGeom prst="rect">
              <a:avLst/>
            </a:prstGeom>
          </p:spPr>
        </p:pic>
        <p:sp>
          <p:nvSpPr>
            <p:cNvPr id="8" name="TextBox 7"/>
            <p:cNvSpPr txBox="1"/>
            <p:nvPr/>
          </p:nvSpPr>
          <p:spPr>
            <a:xfrm>
              <a:off x="2230019" y="2043405"/>
              <a:ext cx="1800805" cy="1015663"/>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Rạch quả đu đủ còn xanh bằng dao</a:t>
              </a:r>
              <a:endParaRPr lang="en-US" sz="2000" b="1">
                <a:latin typeface="Calibri" panose="020F0502020204030204" pitchFamily="34" charset="0"/>
                <a:cs typeface="Calibri" panose="020F0502020204030204" pitchFamily="34" charset="0"/>
              </a:endParaRPr>
            </a:p>
          </p:txBody>
        </p:sp>
        <p:sp>
          <p:nvSpPr>
            <p:cNvPr id="9" name="TextBox 8"/>
            <p:cNvSpPr txBox="1"/>
            <p:nvPr/>
          </p:nvSpPr>
          <p:spPr>
            <a:xfrm>
              <a:off x="4525345" y="2118050"/>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Thu lấy nhựa</a:t>
              </a:r>
            </a:p>
            <a:p>
              <a:endParaRPr lang="en-US" sz="2000" b="1">
                <a:latin typeface="Calibri" panose="020F0502020204030204" pitchFamily="34" charset="0"/>
                <a:cs typeface="Calibri" panose="020F0502020204030204" pitchFamily="34" charset="0"/>
              </a:endParaRPr>
            </a:p>
          </p:txBody>
        </p:sp>
        <p:sp>
          <p:nvSpPr>
            <p:cNvPr id="10" name="TextBox 9"/>
            <p:cNvSpPr txBox="1"/>
            <p:nvPr/>
          </p:nvSpPr>
          <p:spPr>
            <a:xfrm>
              <a:off x="6820676" y="2118050"/>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Trích li và lọc</a:t>
              </a:r>
            </a:p>
            <a:p>
              <a:endParaRPr lang="en-US" sz="2000" b="1">
                <a:latin typeface="Calibri" panose="020F0502020204030204" pitchFamily="34" charset="0"/>
                <a:cs typeface="Calibri" panose="020F0502020204030204" pitchFamily="34" charset="0"/>
              </a:endParaRPr>
            </a:p>
          </p:txBody>
        </p:sp>
        <p:sp>
          <p:nvSpPr>
            <p:cNvPr id="11" name="TextBox 10"/>
            <p:cNvSpPr txBox="1"/>
            <p:nvPr/>
          </p:nvSpPr>
          <p:spPr>
            <a:xfrm>
              <a:off x="9078683" y="2088819"/>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Li tâm dịch lọc</a:t>
              </a:r>
            </a:p>
            <a:p>
              <a:endParaRPr lang="en-US" sz="2000" b="1">
                <a:latin typeface="Calibri" panose="020F0502020204030204" pitchFamily="34" charset="0"/>
                <a:cs typeface="Calibri" panose="020F0502020204030204" pitchFamily="34" charset="0"/>
              </a:endParaRPr>
            </a:p>
          </p:txBody>
        </p:sp>
        <p:sp>
          <p:nvSpPr>
            <p:cNvPr id="12" name="TextBox 11"/>
            <p:cNvSpPr txBox="1"/>
            <p:nvPr/>
          </p:nvSpPr>
          <p:spPr>
            <a:xfrm>
              <a:off x="2232297" y="3684354"/>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Kết tủa papain</a:t>
              </a:r>
            </a:p>
            <a:p>
              <a:endParaRPr lang="en-US" sz="2000" b="1">
                <a:latin typeface="Calibri" panose="020F0502020204030204" pitchFamily="34" charset="0"/>
                <a:cs typeface="Calibri" panose="020F0502020204030204" pitchFamily="34" charset="0"/>
              </a:endParaRPr>
            </a:p>
          </p:txBody>
        </p:sp>
        <p:sp>
          <p:nvSpPr>
            <p:cNvPr id="13" name="TextBox 12"/>
            <p:cNvSpPr txBox="1"/>
            <p:nvPr/>
          </p:nvSpPr>
          <p:spPr>
            <a:xfrm>
              <a:off x="4535137" y="3691206"/>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Kết tinh và tái kết tinh</a:t>
              </a:r>
            </a:p>
          </p:txBody>
        </p:sp>
        <p:sp>
          <p:nvSpPr>
            <p:cNvPr id="14" name="TextBox 13"/>
            <p:cNvSpPr txBox="1"/>
            <p:nvPr/>
          </p:nvSpPr>
          <p:spPr>
            <a:xfrm>
              <a:off x="6804932" y="3691206"/>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Sấy chân không</a:t>
              </a:r>
            </a:p>
          </p:txBody>
        </p:sp>
        <p:sp>
          <p:nvSpPr>
            <p:cNvPr id="15" name="TextBox 14"/>
            <p:cNvSpPr txBox="1"/>
            <p:nvPr/>
          </p:nvSpPr>
          <p:spPr>
            <a:xfrm>
              <a:off x="9090931" y="3691206"/>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Chế phẩm papain</a:t>
              </a:r>
            </a:p>
          </p:txBody>
        </p:sp>
      </p:grpSp>
      <p:grpSp>
        <p:nvGrpSpPr>
          <p:cNvPr id="17" name="Group 16"/>
          <p:cNvGrpSpPr/>
          <p:nvPr/>
        </p:nvGrpSpPr>
        <p:grpSpPr>
          <a:xfrm>
            <a:off x="1679510" y="839260"/>
            <a:ext cx="10021078" cy="808455"/>
            <a:chOff x="2146041" y="1900402"/>
            <a:chExt cx="5637910" cy="765110"/>
          </a:xfrm>
          <a:solidFill>
            <a:schemeClr val="accent6">
              <a:lumMod val="20000"/>
              <a:lumOff val="80000"/>
            </a:schemeClr>
          </a:solidFill>
        </p:grpSpPr>
        <p:sp>
          <p:nvSpPr>
            <p:cNvPr id="18" name="Rounded Rectangle 17"/>
            <p:cNvSpPr/>
            <p:nvPr/>
          </p:nvSpPr>
          <p:spPr>
            <a:xfrm>
              <a:off x="2146041" y="1900402"/>
              <a:ext cx="5637910" cy="7651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248678" y="1968759"/>
              <a:ext cx="5535273" cy="553423"/>
            </a:xfrm>
            <a:prstGeom prst="rect">
              <a:avLst/>
            </a:prstGeom>
            <a:grpFill/>
          </p:spPr>
          <p:txBody>
            <a:bodyPr wrap="square" rtlCol="0">
              <a:spAutoFit/>
            </a:bodyPr>
            <a:lstStyle/>
            <a:p>
              <a:r>
                <a:rPr lang="en-US" sz="3200" b="1">
                  <a:latin typeface="Calibri" panose="020F0502020204030204" pitchFamily="34" charset="0"/>
                  <a:cs typeface="Calibri" panose="020F0502020204030204" pitchFamily="34" charset="0"/>
                </a:rPr>
                <a:t>3. Q</a:t>
              </a:r>
              <a:r>
                <a:rPr lang="en-US" sz="3200" b="1" smtClean="0">
                  <a:latin typeface="Calibri" panose="020F0502020204030204" pitchFamily="34" charset="0"/>
                  <a:cs typeface="Calibri" panose="020F0502020204030204" pitchFamily="34" charset="0"/>
                </a:rPr>
                <a:t>uy </a:t>
              </a:r>
              <a:r>
                <a:rPr lang="en-US" sz="3200" b="1">
                  <a:latin typeface="Calibri" panose="020F0502020204030204" pitchFamily="34" charset="0"/>
                  <a:cs typeface="Calibri" panose="020F0502020204030204" pitchFamily="34" charset="0"/>
                </a:rPr>
                <a:t>trình sản xuất enzyme papain từ nhựa đu đủ</a:t>
              </a:r>
            </a:p>
          </p:txBody>
        </p:sp>
      </p:grpSp>
    </p:spTree>
    <p:extLst>
      <p:ext uri="{BB962C8B-B14F-4D97-AF65-F5344CB8AC3E}">
        <p14:creationId xmlns:p14="http://schemas.microsoft.com/office/powerpoint/2010/main" val="18862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9994" y="306910"/>
            <a:ext cx="8695361" cy="1071770"/>
            <a:chOff x="3724120" y="2271887"/>
            <a:chExt cx="7714647" cy="1071770"/>
          </a:xfrm>
        </p:grpSpPr>
        <p:sp>
          <p:nvSpPr>
            <p:cNvPr id="9" name="Freeform 8"/>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TỰ NHIÊN</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10" name="Freeform 9"/>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II</a:t>
              </a:r>
            </a:p>
          </p:txBody>
        </p:sp>
        <p:cxnSp>
          <p:nvCxnSpPr>
            <p:cNvPr id="11" name="Straight Connector 10"/>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grpSp>
        <p:nvGrpSpPr>
          <p:cNvPr id="12" name="Group 11"/>
          <p:cNvGrpSpPr/>
          <p:nvPr/>
        </p:nvGrpSpPr>
        <p:grpSpPr>
          <a:xfrm>
            <a:off x="1769994" y="1444439"/>
            <a:ext cx="8086052" cy="765110"/>
            <a:chOff x="2146041" y="1900402"/>
            <a:chExt cx="5637910" cy="765110"/>
          </a:xfrm>
          <a:solidFill>
            <a:schemeClr val="accent6">
              <a:lumMod val="20000"/>
              <a:lumOff val="80000"/>
            </a:schemeClr>
          </a:solidFill>
        </p:grpSpPr>
        <p:sp>
          <p:nvSpPr>
            <p:cNvPr id="13" name="Rounded Rectangle 12"/>
            <p:cNvSpPr/>
            <p:nvPr/>
          </p:nvSpPr>
          <p:spPr>
            <a:xfrm>
              <a:off x="2146041" y="1900402"/>
              <a:ext cx="5637910" cy="7651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248678" y="1968759"/>
              <a:ext cx="5535273" cy="584775"/>
            </a:xfrm>
            <a:prstGeom prst="rect">
              <a:avLst/>
            </a:prstGeom>
            <a:grpFill/>
          </p:spPr>
          <p:txBody>
            <a:bodyPr wrap="square" rtlCol="0">
              <a:spAutoFit/>
            </a:bodyPr>
            <a:lstStyle/>
            <a:p>
              <a:r>
                <a:rPr lang="en-US" sz="3200" b="1">
                  <a:latin typeface="Calibri" panose="020F0502020204030204" pitchFamily="34" charset="0"/>
                  <a:cs typeface="Calibri" panose="020F0502020204030204" pitchFamily="34" charset="0"/>
                </a:rPr>
                <a:t>4. Sản xuất enzyme pectinase từ nấm mốc</a:t>
              </a:r>
            </a:p>
          </p:txBody>
        </p:sp>
      </p:grpSp>
      <p:graphicFrame>
        <p:nvGraphicFramePr>
          <p:cNvPr id="2" name="Table 1"/>
          <p:cNvGraphicFramePr>
            <a:graphicFrameLocks noGrp="1"/>
          </p:cNvGraphicFramePr>
          <p:nvPr>
            <p:extLst>
              <p:ext uri="{D42A27DB-BD31-4B8C-83A1-F6EECF244321}">
                <p14:modId xmlns:p14="http://schemas.microsoft.com/office/powerpoint/2010/main" val="2687981571"/>
              </p:ext>
            </p:extLst>
          </p:nvPr>
        </p:nvGraphicFramePr>
        <p:xfrm>
          <a:off x="339969" y="2275309"/>
          <a:ext cx="11711353" cy="4458424"/>
        </p:xfrm>
        <a:graphic>
          <a:graphicData uri="http://schemas.openxmlformats.org/drawingml/2006/table">
            <a:tbl>
              <a:tblPr firstRow="1" firstCol="1" bandRow="1"/>
              <a:tblGrid>
                <a:gridCol w="3059723">
                  <a:extLst>
                    <a:ext uri="{9D8B030D-6E8A-4147-A177-3AD203B41FA5}">
                      <a16:colId xmlns:a16="http://schemas.microsoft.com/office/drawing/2014/main" val="4209728466"/>
                    </a:ext>
                  </a:extLst>
                </a:gridCol>
                <a:gridCol w="8651630">
                  <a:extLst>
                    <a:ext uri="{9D8B030D-6E8A-4147-A177-3AD203B41FA5}">
                      <a16:colId xmlns:a16="http://schemas.microsoft.com/office/drawing/2014/main" val="3891537179"/>
                    </a:ext>
                  </a:extLst>
                </a:gridCol>
              </a:tblGrid>
              <a:tr h="333682">
                <a:tc>
                  <a:txBody>
                    <a:bodyPr/>
                    <a:lstStyle/>
                    <a:p>
                      <a:pPr marL="0" marR="0" algn="ctr">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Các giai đoạn</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Các bước trong quy trình</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07117013"/>
                  </a:ext>
                </a:extLst>
              </a:tr>
              <a:tr h="1508236">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Chọn nguồn nguyên liệu</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 Nguồn nguyên liệu: nấm mốc </a:t>
                      </a:r>
                      <a:r>
                        <a:rPr lang="en-US" sz="2800" b="1" i="1" kern="1200">
                          <a:effectLst/>
                          <a:latin typeface="Calibri" panose="020F0502020204030204" pitchFamily="34" charset="0"/>
                          <a:ea typeface="Calibri" panose="020F0502020204030204" pitchFamily="34" charset="0"/>
                          <a:cs typeface="Calibri" panose="020F0502020204030204" pitchFamily="34" charset="0"/>
                        </a:rPr>
                        <a:t>(Aspergillus oryzae).</a:t>
                      </a:r>
                      <a:endParaRPr lang="en-US" sz="2800" b="1">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 Chuẩn bị môi trường dinh dưỡng →cho nấm mốc vào môi trường nuôi cấy.</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2432193"/>
                  </a:ext>
                </a:extLst>
              </a:tr>
              <a:tr h="667363">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Tách chiết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Tách chiết enzyme → sấy khô.</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0753178"/>
                  </a:ext>
                </a:extLst>
              </a:tr>
              <a:tr h="667363">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Tinh sạch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Trích li bằng kết tủa → li tâm và lọc lấy kết tủa → sấy kết tủa.</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5837849"/>
                  </a:ext>
                </a:extLst>
              </a:tr>
              <a:tr h="333682">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Tạo chế phẩm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Nghiền nhỏ → tạo chế phẩm pectinase.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5391152"/>
                  </a:ext>
                </a:extLst>
              </a:tr>
            </a:tbl>
          </a:graphicData>
        </a:graphic>
      </p:graphicFrame>
    </p:spTree>
    <p:extLst>
      <p:ext uri="{BB962C8B-B14F-4D97-AF65-F5344CB8AC3E}">
        <p14:creationId xmlns:p14="http://schemas.microsoft.com/office/powerpoint/2010/main" val="97871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4995027"/>
              </p:ext>
            </p:extLst>
          </p:nvPr>
        </p:nvGraphicFramePr>
        <p:xfrm>
          <a:off x="422030" y="1314692"/>
          <a:ext cx="11595799" cy="5438636"/>
        </p:xfrm>
        <a:graphic>
          <a:graphicData uri="http://schemas.openxmlformats.org/drawingml/2006/table">
            <a:tbl>
              <a:tblPr firstRow="1" firstCol="1" bandRow="1"/>
              <a:tblGrid>
                <a:gridCol w="912086">
                  <a:extLst>
                    <a:ext uri="{9D8B030D-6E8A-4147-A177-3AD203B41FA5}">
                      <a16:colId xmlns:a16="http://schemas.microsoft.com/office/drawing/2014/main" val="568632104"/>
                    </a:ext>
                  </a:extLst>
                </a:gridCol>
                <a:gridCol w="7946458">
                  <a:extLst>
                    <a:ext uri="{9D8B030D-6E8A-4147-A177-3AD203B41FA5}">
                      <a16:colId xmlns:a16="http://schemas.microsoft.com/office/drawing/2014/main" val="3930000623"/>
                    </a:ext>
                  </a:extLst>
                </a:gridCol>
                <a:gridCol w="2737255">
                  <a:extLst>
                    <a:ext uri="{9D8B030D-6E8A-4147-A177-3AD203B41FA5}">
                      <a16:colId xmlns:a16="http://schemas.microsoft.com/office/drawing/2014/main" val="157218783"/>
                    </a:ext>
                  </a:extLst>
                </a:gridCol>
              </a:tblGrid>
              <a:tr h="2406445">
                <a:tc gridSpan="3">
                  <a:txBody>
                    <a:bodyPr/>
                    <a:lstStyle/>
                    <a:p>
                      <a:pPr marL="0" marR="0" algn="ctr">
                        <a:lnSpc>
                          <a:spcPct val="107000"/>
                        </a:lnSpc>
                        <a:spcBef>
                          <a:spcPts val="300"/>
                        </a:spcBef>
                        <a:spcAft>
                          <a:spcPts val="300"/>
                        </a:spcAft>
                      </a:pPr>
                      <a:r>
                        <a:rPr lang="en-US" sz="2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PHIẾU HỌC TẬP SỐ 3</a:t>
                      </a:r>
                      <a:endParaRPr lang="en-US" sz="2800">
                        <a:effectLst/>
                        <a:latin typeface="Calibri" panose="020F0502020204030204" pitchFamily="34" charset="0"/>
                        <a:ea typeface="Calibri" panose="020F0502020204030204" pitchFamily="34" charset="0"/>
                        <a:cs typeface="Calibri" panose="020F0502020204030204" pitchFamily="34" charset="0"/>
                      </a:endParaRPr>
                    </a:p>
                    <a:p>
                      <a:pPr marL="0" marR="3810" algn="ctr">
                        <a:lnSpc>
                          <a:spcPct val="107000"/>
                        </a:lnSpc>
                        <a:spcBef>
                          <a:spcPts val="300"/>
                        </a:spcBef>
                        <a:spcAft>
                          <a:spcPts val="300"/>
                        </a:spcAft>
                      </a:pPr>
                      <a:r>
                        <a:rPr lang="en-US" sz="2800" b="1">
                          <a:solidFill>
                            <a:srgbClr val="FF0000"/>
                          </a:solidFill>
                          <a:effectLst/>
                          <a:latin typeface="Calibri" panose="020F0502020204030204" pitchFamily="34" charset="0"/>
                          <a:ea typeface="Calibri" panose="020F0502020204030204" pitchFamily="34" charset="0"/>
                          <a:cs typeface="Calibri" panose="020F0502020204030204" pitchFamily="34" charset="0"/>
                        </a:rPr>
                        <a:t>TÌM HIỂU QUY TRÌNH CÔNG NGHỆ </a:t>
                      </a:r>
                      <a:endParaRPr lang="en-US" sz="28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3810" algn="ctr">
                        <a:lnSpc>
                          <a:spcPct val="107000"/>
                        </a:lnSpc>
                        <a:spcBef>
                          <a:spcPts val="300"/>
                        </a:spcBef>
                        <a:spcAft>
                          <a:spcPts val="300"/>
                        </a:spcAft>
                      </a:pPr>
                      <a:r>
                        <a:rPr lang="en-US" sz="2800" b="1">
                          <a:solidFill>
                            <a:srgbClr val="FF0000"/>
                          </a:solidFill>
                          <a:effectLst/>
                          <a:latin typeface="Calibri" panose="020F0502020204030204" pitchFamily="34" charset="0"/>
                          <a:ea typeface="Calibri" panose="020F0502020204030204" pitchFamily="34" charset="0"/>
                          <a:cs typeface="Calibri" panose="020F0502020204030204" pitchFamily="34" charset="0"/>
                        </a:rPr>
                        <a:t>SẢN XUẤT ENZYME TÁI TỔ HỢP</a:t>
                      </a:r>
                      <a:endParaRPr lang="en-US" sz="28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2540" algn="just">
                        <a:lnSpc>
                          <a:spcPct val="107000"/>
                        </a:lnSpc>
                        <a:spcBef>
                          <a:spcPts val="300"/>
                        </a:spcBef>
                        <a:spcAft>
                          <a:spcPts val="300"/>
                        </a:spcAft>
                        <a:tabLst>
                          <a:tab pos="2524125" algn="l"/>
                          <a:tab pos="5594985" algn="l"/>
                        </a:tabLst>
                      </a:pPr>
                      <a:r>
                        <a:rPr lang="en-US" sz="2800" b="1">
                          <a:effectLst/>
                          <a:latin typeface="Calibri" panose="020F0502020204030204" pitchFamily="34" charset="0"/>
                          <a:ea typeface="Calibri" panose="020F0502020204030204" pitchFamily="34" charset="0"/>
                          <a:cs typeface="Calibri" panose="020F0502020204030204" pitchFamily="34" charset="0"/>
                        </a:rPr>
                        <a:t>– Lớp:	   Nhóm thực hiện:	</a:t>
                      </a:r>
                    </a:p>
                    <a:p>
                      <a:pPr marL="0" marR="2540" algn="just">
                        <a:lnSpc>
                          <a:spcPct val="107000"/>
                        </a:lnSpc>
                        <a:spcBef>
                          <a:spcPts val="300"/>
                        </a:spcBef>
                        <a:spcAft>
                          <a:spcPts val="300"/>
                        </a:spcAft>
                        <a:tabLst>
                          <a:tab pos="5594985" algn="l"/>
                        </a:tabLst>
                      </a:pPr>
                      <a:r>
                        <a:rPr lang="en-US" sz="2800" b="1">
                          <a:effectLst/>
                          <a:latin typeface="Calibri" panose="020F0502020204030204" pitchFamily="34" charset="0"/>
                          <a:ea typeface="Calibri" panose="020F0502020204030204" pitchFamily="34" charset="0"/>
                          <a:cs typeface="Calibri" panose="020F0502020204030204" pitchFamily="34" charset="0"/>
                        </a:rPr>
                        <a:t>– Họ và tên thành viên:	</a:t>
                      </a: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843891"/>
                  </a:ext>
                </a:extLst>
              </a:tr>
              <a:tr h="408961">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STT</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Nội dung thảo luận</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Kết quả thảo luận</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0381" marR="60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17429587"/>
                  </a:ext>
                </a:extLst>
              </a:tr>
              <a:tr h="836908">
                <a:tc>
                  <a:txBody>
                    <a:bodyPr/>
                    <a:lstStyle/>
                    <a:p>
                      <a:pPr marL="0" marR="3810" algn="ctr">
                        <a:lnSpc>
                          <a:spcPct val="107000"/>
                        </a:lnSpc>
                        <a:spcBef>
                          <a:spcPts val="300"/>
                        </a:spcBef>
                        <a:spcAft>
                          <a:spcPts val="300"/>
                        </a:spcAft>
                      </a:pPr>
                      <a:r>
                        <a:rPr lang="en-US" sz="2800" b="1" smtClean="0">
                          <a:effectLst/>
                          <a:latin typeface="Calibri" panose="020F0502020204030204" pitchFamily="34" charset="0"/>
                          <a:ea typeface="Calibri" panose="020F0502020204030204" pitchFamily="34" charset="0"/>
                          <a:cs typeface="Calibri" panose="020F0502020204030204" pitchFamily="34" charset="0"/>
                        </a:rPr>
                        <a:t>1</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 Quy trình sản xuất enzyme tái tổ hợp có gì giống và khác so với sản xuất enzyme tự nhiên?</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4669896"/>
                  </a:ext>
                </a:extLst>
              </a:tr>
              <a:tr h="1024751">
                <a:tc>
                  <a:txBody>
                    <a:bodyPr/>
                    <a:lstStyle/>
                    <a:p>
                      <a:pPr marL="0" marR="3810" algn="ctr">
                        <a:lnSpc>
                          <a:spcPct val="107000"/>
                        </a:lnSpc>
                        <a:spcBef>
                          <a:spcPts val="300"/>
                        </a:spcBef>
                        <a:spcAft>
                          <a:spcPts val="300"/>
                        </a:spcAft>
                      </a:pPr>
                      <a:r>
                        <a:rPr lang="en-US" sz="2800" b="1" smtClean="0">
                          <a:effectLst/>
                          <a:latin typeface="Calibri" panose="020F0502020204030204" pitchFamily="34" charset="0"/>
                          <a:ea typeface="Calibri" panose="020F0502020204030204" pitchFamily="34" charset="0"/>
                          <a:cs typeface="Calibri" panose="020F0502020204030204" pitchFamily="34" charset="0"/>
                        </a:rPr>
                        <a:t>2</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just">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Việc ứng dụng công nghệ DNA tái tổ hợp trong sản xuất enzyme mang lại những lợi ích gì?</a:t>
                      </a: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60381" marR="60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47955201"/>
                  </a:ext>
                </a:extLst>
              </a:tr>
            </a:tbl>
          </a:graphicData>
        </a:graphic>
      </p:graphicFrame>
      <p:grpSp>
        <p:nvGrpSpPr>
          <p:cNvPr id="3" name="Group 2"/>
          <p:cNvGrpSpPr/>
          <p:nvPr/>
        </p:nvGrpSpPr>
        <p:grpSpPr>
          <a:xfrm>
            <a:off x="1739368" y="243989"/>
            <a:ext cx="8695361" cy="1071770"/>
            <a:chOff x="3724120" y="2271887"/>
            <a:chExt cx="7714647" cy="1071770"/>
          </a:xfrm>
        </p:grpSpPr>
        <p:sp>
          <p:nvSpPr>
            <p:cNvPr id="4" name="Freeform 3"/>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TÁI TỔ HỢP</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5" name="Freeform 4"/>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FFFF00"/>
                  </a:solidFill>
                  <a:effectLst/>
                  <a:uLnTx/>
                  <a:uFillTx/>
                  <a:latin typeface="Calibri" panose="020F0502020204030204" pitchFamily="34" charset="0"/>
                  <a:ea typeface="+mn-ea"/>
                  <a:cs typeface="Calibri" panose="020F0502020204030204" pitchFamily="34" charset="0"/>
                </a:rPr>
                <a:t>III</a:t>
              </a:r>
              <a:endPar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endParaRPr>
            </a:p>
          </p:txBody>
        </p:sp>
        <p:cxnSp>
          <p:nvCxnSpPr>
            <p:cNvPr id="6" name="Straight Connector 5"/>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sp>
        <p:nvSpPr>
          <p:cNvPr id="7" name="Rounded Rectangular Callout 6"/>
          <p:cNvSpPr/>
          <p:nvPr/>
        </p:nvSpPr>
        <p:spPr>
          <a:xfrm>
            <a:off x="422030" y="1314692"/>
            <a:ext cx="2987071" cy="1193195"/>
          </a:xfrm>
          <a:prstGeom prst="wedgeRoundRectCallout">
            <a:avLst>
              <a:gd name="adj1" fmla="val -21928"/>
              <a:gd name="adj2" fmla="val 74847"/>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Calibri" pitchFamily="34" charset="0"/>
                <a:cs typeface="Calibri" pitchFamily="34" charset="0"/>
              </a:rPr>
              <a:t>Hoàn thành Phiếu học tập số 3 trong </a:t>
            </a:r>
            <a:r>
              <a:rPr lang="en-US" sz="2800" b="1" dirty="0" smtClean="0">
                <a:solidFill>
                  <a:srgbClr val="FF0000"/>
                </a:solidFill>
                <a:latin typeface="Calibri" pitchFamily="34" charset="0"/>
                <a:cs typeface="Calibri" pitchFamily="34" charset="0"/>
              </a:rPr>
              <a:t>5 </a:t>
            </a:r>
            <a:r>
              <a:rPr lang="en-US" sz="2800" b="1" dirty="0" err="1" smtClean="0">
                <a:solidFill>
                  <a:srgbClr val="FF0000"/>
                </a:solidFill>
                <a:latin typeface="Calibri" pitchFamily="34" charset="0"/>
                <a:cs typeface="Calibri" pitchFamily="34" charset="0"/>
              </a:rPr>
              <a:t>phút</a:t>
            </a:r>
            <a:endParaRPr lang="en-US" sz="28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10593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74537" y="436104"/>
            <a:ext cx="8695361" cy="1071770"/>
            <a:chOff x="3724120" y="2271887"/>
            <a:chExt cx="7714647" cy="1071770"/>
          </a:xfrm>
        </p:grpSpPr>
        <p:sp>
          <p:nvSpPr>
            <p:cNvPr id="24" name="Freeform 23"/>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algn="ctr" defTabSz="1244600">
                <a:lnSpc>
                  <a:spcPct val="90000"/>
                </a:lnSpc>
                <a:spcBef>
                  <a:spcPct val="0"/>
                </a:spcBef>
                <a:spcAft>
                  <a:spcPct val="35000"/>
                </a:spcAft>
                <a:defRPr/>
              </a:pPr>
              <a:r>
                <a:rPr lang="en-US" sz="3200" b="1" kern="0" smtClean="0">
                  <a:solidFill>
                    <a:srgbClr val="3333FF"/>
                  </a:solidFill>
                  <a:latin typeface="Calibri" panose="020F0502020204030204" pitchFamily="34" charset="0"/>
                  <a:cs typeface="Calibri" panose="020F0502020204030204" pitchFamily="34" charset="0"/>
                </a:rPr>
                <a:t>QUY TRÌNH CÔNG NGHỆ SẢN XUẤT ENZYME TÁI TỔ HỢP</a:t>
              </a:r>
              <a:endParaRPr lang="en-US" sz="3200" b="1" kern="0">
                <a:solidFill>
                  <a:srgbClr val="3333FF"/>
                </a:solidFill>
                <a:latin typeface="Calibri" panose="020F0502020204030204" pitchFamily="34" charset="0"/>
                <a:cs typeface="Calibri" panose="020F0502020204030204" pitchFamily="34" charset="0"/>
              </a:endParaRPr>
            </a:p>
          </p:txBody>
        </p:sp>
        <p:sp>
          <p:nvSpPr>
            <p:cNvPr id="25" name="Freeform 24"/>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algn="ctr" defTabSz="1377950">
                <a:lnSpc>
                  <a:spcPct val="90000"/>
                </a:lnSpc>
                <a:spcBef>
                  <a:spcPct val="0"/>
                </a:spcBef>
                <a:spcAft>
                  <a:spcPct val="35000"/>
                </a:spcAft>
                <a:defRPr/>
              </a:pPr>
              <a:r>
                <a:rPr lang="en-US" sz="3200" b="1" kern="0" smtClean="0">
                  <a:solidFill>
                    <a:srgbClr val="FFFF00"/>
                  </a:solidFill>
                  <a:latin typeface="Calibri" panose="020F0502020204030204" pitchFamily="34" charset="0"/>
                  <a:cs typeface="Calibri" panose="020F0502020204030204" pitchFamily="34" charset="0"/>
                </a:rPr>
                <a:t>III</a:t>
              </a:r>
              <a:endParaRPr lang="en-US" sz="3200" b="1" kern="0">
                <a:solidFill>
                  <a:srgbClr val="FFFF00"/>
                </a:solidFill>
                <a:latin typeface="Calibri" panose="020F0502020204030204" pitchFamily="34" charset="0"/>
                <a:cs typeface="Calibri" panose="020F0502020204030204" pitchFamily="34" charset="0"/>
              </a:endParaRPr>
            </a:p>
          </p:txBody>
        </p:sp>
        <p:cxnSp>
          <p:nvCxnSpPr>
            <p:cNvPr id="26" name="Straight Connector 25"/>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grpSp>
        <p:nvGrpSpPr>
          <p:cNvPr id="2" name="Group 1"/>
          <p:cNvGrpSpPr/>
          <p:nvPr/>
        </p:nvGrpSpPr>
        <p:grpSpPr>
          <a:xfrm>
            <a:off x="410308" y="1629508"/>
            <a:ext cx="11605846" cy="4970584"/>
            <a:chOff x="410308" y="1629508"/>
            <a:chExt cx="11605846" cy="4970584"/>
          </a:xfrm>
        </p:grpSpPr>
        <p:sp>
          <p:nvSpPr>
            <p:cNvPr id="8" name="Rounded Rectangle 7"/>
            <p:cNvSpPr/>
            <p:nvPr/>
          </p:nvSpPr>
          <p:spPr>
            <a:xfrm>
              <a:off x="410308" y="1629508"/>
              <a:ext cx="11605846" cy="497058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libri" pitchFamily="34" charset="0"/>
                <a:cs typeface="Calibri" pitchFamily="34" charset="0"/>
              </a:endParaRPr>
            </a:p>
          </p:txBody>
        </p:sp>
        <p:sp>
          <p:nvSpPr>
            <p:cNvPr id="4" name="TextBox 3"/>
            <p:cNvSpPr txBox="1"/>
            <p:nvPr/>
          </p:nvSpPr>
          <p:spPr>
            <a:xfrm>
              <a:off x="703384" y="1957789"/>
              <a:ext cx="10902462" cy="4401205"/>
            </a:xfrm>
            <a:prstGeom prst="rect">
              <a:avLst/>
            </a:prstGeom>
            <a:noFill/>
          </p:spPr>
          <p:txBody>
            <a:bodyPr wrap="square" rtlCol="0">
              <a:spAutoFit/>
            </a:bodyPr>
            <a:lstStyle/>
            <a:p>
              <a:pPr algn="just"/>
              <a:r>
                <a:rPr lang="en-US" sz="2800" b="1" u="sng">
                  <a:solidFill>
                    <a:schemeClr val="bg1"/>
                  </a:solidFill>
                  <a:latin typeface="Calibri" panose="020F0502020204030204" pitchFamily="34" charset="0"/>
                  <a:cs typeface="Calibri" panose="020F0502020204030204" pitchFamily="34" charset="0"/>
                </a:rPr>
                <a:t>- Công nghệ DNA tái tổ hợp (</a:t>
              </a:r>
              <a:r>
                <a:rPr lang="en-US" sz="2800" b="1" i="1">
                  <a:solidFill>
                    <a:schemeClr val="bg1"/>
                  </a:solidFill>
                  <a:latin typeface="Calibri" panose="020F0502020204030204" pitchFamily="34" charset="0"/>
                  <a:cs typeface="Calibri" panose="020F0502020204030204" pitchFamily="34" charset="0"/>
                </a:rPr>
                <a:t>kĩ thuật di truyền</a:t>
              </a:r>
              <a:r>
                <a:rPr lang="en-US" sz="2800" b="1">
                  <a:solidFill>
                    <a:schemeClr val="bg1"/>
                  </a:solidFill>
                  <a:latin typeface="Calibri" panose="020F0502020204030204" pitchFamily="34" charset="0"/>
                  <a:cs typeface="Calibri" panose="020F0502020204030204" pitchFamily="34" charset="0"/>
                </a:rPr>
                <a:t>) là công nghệ sử dụng các nguyên lí của thao tác gene để tạo nên các phân tử DNA tái tổ hợp từ các nguổn DNA khác nhau. </a:t>
              </a:r>
            </a:p>
            <a:p>
              <a:pPr algn="just"/>
              <a:r>
                <a:rPr lang="en-US" sz="2800" b="1">
                  <a:solidFill>
                    <a:schemeClr val="bg1"/>
                  </a:solidFill>
                  <a:latin typeface="Calibri" panose="020F0502020204030204" pitchFamily="34" charset="0"/>
                  <a:cs typeface="Calibri" panose="020F0502020204030204" pitchFamily="34" charset="0"/>
                </a:rPr>
                <a:t>- Phân tử DNA tái tổ hợp gồm </a:t>
              </a:r>
              <a:r>
                <a:rPr lang="en-US" sz="2800" b="1" i="1" u="sng">
                  <a:solidFill>
                    <a:schemeClr val="bg1"/>
                  </a:solidFill>
                  <a:latin typeface="Calibri" panose="020F0502020204030204" pitchFamily="34" charset="0"/>
                  <a:cs typeface="Calibri" panose="020F0502020204030204" pitchFamily="34" charset="0"/>
                </a:rPr>
                <a:t>có gene mã hoá các protein mong muốn (của tế bào cho)</a:t>
              </a:r>
              <a:r>
                <a:rPr lang="en-US" sz="2800" b="1">
                  <a:solidFill>
                    <a:schemeClr val="bg1"/>
                  </a:solidFill>
                  <a:latin typeface="Calibri" panose="020F0502020204030204" pitchFamily="34" charset="0"/>
                  <a:cs typeface="Calibri" panose="020F0502020204030204" pitchFamily="34" charset="0"/>
                </a:rPr>
                <a:t> và </a:t>
              </a:r>
              <a:r>
                <a:rPr lang="en-US" sz="2800" b="1" i="1" u="sng">
                  <a:solidFill>
                    <a:schemeClr val="bg1"/>
                  </a:solidFill>
                  <a:latin typeface="Calibri" panose="020F0502020204030204" pitchFamily="34" charset="0"/>
                  <a:cs typeface="Calibri" panose="020F0502020204030204" pitchFamily="34" charset="0"/>
                </a:rPr>
                <a:t>DNA đóng vai trò là vector biểu hiện gene</a:t>
              </a:r>
              <a:r>
                <a:rPr lang="en-US" sz="2800" b="1">
                  <a:solidFill>
                    <a:schemeClr val="bg1"/>
                  </a:solidFill>
                  <a:latin typeface="Calibri" panose="020F0502020204030204" pitchFamily="34" charset="0"/>
                  <a:cs typeface="Calibri" panose="020F0502020204030204" pitchFamily="34" charset="0"/>
                </a:rPr>
                <a:t> </a:t>
              </a:r>
              <a:r>
                <a:rPr lang="en-US" sz="2800" b="1" i="1" u="sng">
                  <a:solidFill>
                    <a:schemeClr val="bg1"/>
                  </a:solidFill>
                  <a:latin typeface="Calibri" panose="020F0502020204030204" pitchFamily="34" charset="0"/>
                  <a:cs typeface="Calibri" panose="020F0502020204030204" pitchFamily="34" charset="0"/>
                </a:rPr>
                <a:t>(của tế bào vật chủ).</a:t>
              </a:r>
              <a:endParaRPr lang="en-US" sz="2800" b="1">
                <a:solidFill>
                  <a:schemeClr val="bg1"/>
                </a:solidFill>
                <a:latin typeface="Calibri" panose="020F0502020204030204" pitchFamily="34" charset="0"/>
                <a:cs typeface="Calibri" panose="020F0502020204030204" pitchFamily="34" charset="0"/>
              </a:endParaRPr>
            </a:p>
            <a:p>
              <a:pPr algn="just"/>
              <a:r>
                <a:rPr lang="en-US" sz="2800" b="1" i="1" u="sng">
                  <a:solidFill>
                    <a:schemeClr val="bg1"/>
                  </a:solidFill>
                  <a:latin typeface="Calibri" panose="020F0502020204030204" pitchFamily="34" charset="0"/>
                  <a:cs typeface="Calibri" panose="020F0502020204030204" pitchFamily="34" charset="0"/>
                </a:rPr>
                <a:t>+ Vật chủ thường dùng: E.coli, B.subtilis,S.cerevisiae,…</a:t>
              </a:r>
              <a:r>
                <a:rPr lang="en-US" sz="2800" b="1">
                  <a:solidFill>
                    <a:schemeClr val="bg1"/>
                  </a:solidFill>
                  <a:latin typeface="Calibri" panose="020F0502020204030204" pitchFamily="34" charset="0"/>
                  <a:cs typeface="Calibri" panose="020F0502020204030204" pitchFamily="34" charset="0"/>
                </a:rPr>
                <a:t>vì chúng có tốc độ sinh trưởng nhanh, điều kiện nuôi cấy đơn giản.</a:t>
              </a:r>
            </a:p>
            <a:p>
              <a:pPr algn="just"/>
              <a:r>
                <a:rPr lang="en-US" sz="2800" b="1" i="1" u="sng">
                  <a:solidFill>
                    <a:schemeClr val="bg1"/>
                  </a:solidFill>
                  <a:latin typeface="Calibri" panose="020F0502020204030204" pitchFamily="34" charset="0"/>
                  <a:cs typeface="Calibri" panose="020F0502020204030204" pitchFamily="34" charset="0"/>
                </a:rPr>
                <a:t>- Enzyme tái tổ hợp </a:t>
              </a:r>
              <a:r>
                <a:rPr lang="en-US" sz="2800" b="1">
                  <a:solidFill>
                    <a:schemeClr val="bg1"/>
                  </a:solidFill>
                  <a:latin typeface="Calibri" panose="020F0502020204030204" pitchFamily="34" charset="0"/>
                  <a:cs typeface="Calibri" panose="020F0502020204030204" pitchFamily="34" charset="0"/>
                </a:rPr>
                <a:t>là enzyme được tạo ra nhờ công nghệ DNA tái tổ hợp. </a:t>
              </a:r>
            </a:p>
          </p:txBody>
        </p:sp>
      </p:grpSp>
    </p:spTree>
    <p:extLst>
      <p:ext uri="{BB962C8B-B14F-4D97-AF65-F5344CB8AC3E}">
        <p14:creationId xmlns:p14="http://schemas.microsoft.com/office/powerpoint/2010/main" val="119913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74537" y="436104"/>
            <a:ext cx="8695361" cy="1071770"/>
            <a:chOff x="3724120" y="2271887"/>
            <a:chExt cx="7714647" cy="1071770"/>
          </a:xfrm>
        </p:grpSpPr>
        <p:sp>
          <p:nvSpPr>
            <p:cNvPr id="24" name="Freeform 23"/>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algn="ctr" defTabSz="1244600">
                <a:lnSpc>
                  <a:spcPct val="90000"/>
                </a:lnSpc>
                <a:spcBef>
                  <a:spcPct val="0"/>
                </a:spcBef>
                <a:spcAft>
                  <a:spcPct val="35000"/>
                </a:spcAft>
                <a:defRPr/>
              </a:pPr>
              <a:r>
                <a:rPr lang="en-US" sz="3200" b="1" kern="0" smtClean="0">
                  <a:solidFill>
                    <a:srgbClr val="3333FF"/>
                  </a:solidFill>
                  <a:latin typeface="Calibri" panose="020F0502020204030204" pitchFamily="34" charset="0"/>
                  <a:cs typeface="Calibri" panose="020F0502020204030204" pitchFamily="34" charset="0"/>
                </a:rPr>
                <a:t>QUY TRÌNH CÔNG NGHỆ SẢN XUẤT ENZYME TÁI TỔ HỢP</a:t>
              </a:r>
              <a:endParaRPr lang="en-US" sz="3200" b="1" kern="0">
                <a:solidFill>
                  <a:srgbClr val="3333FF"/>
                </a:solidFill>
                <a:latin typeface="Calibri" panose="020F0502020204030204" pitchFamily="34" charset="0"/>
                <a:cs typeface="Calibri" panose="020F0502020204030204" pitchFamily="34" charset="0"/>
              </a:endParaRPr>
            </a:p>
          </p:txBody>
        </p:sp>
        <p:sp>
          <p:nvSpPr>
            <p:cNvPr id="25" name="Freeform 24"/>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algn="ctr" defTabSz="1377950">
                <a:lnSpc>
                  <a:spcPct val="90000"/>
                </a:lnSpc>
                <a:spcBef>
                  <a:spcPct val="0"/>
                </a:spcBef>
                <a:spcAft>
                  <a:spcPct val="35000"/>
                </a:spcAft>
                <a:defRPr/>
              </a:pPr>
              <a:r>
                <a:rPr lang="en-US" sz="3200" b="1" kern="0" smtClean="0">
                  <a:solidFill>
                    <a:srgbClr val="FFFF00"/>
                  </a:solidFill>
                  <a:latin typeface="Calibri" panose="020F0502020204030204" pitchFamily="34" charset="0"/>
                  <a:cs typeface="Calibri" panose="020F0502020204030204" pitchFamily="34" charset="0"/>
                </a:rPr>
                <a:t>III</a:t>
              </a:r>
              <a:endParaRPr lang="en-US" sz="3200" b="1" kern="0">
                <a:solidFill>
                  <a:srgbClr val="FFFF00"/>
                </a:solidFill>
                <a:latin typeface="Calibri" panose="020F0502020204030204" pitchFamily="34" charset="0"/>
                <a:cs typeface="Calibri" panose="020F0502020204030204" pitchFamily="34" charset="0"/>
              </a:endParaRPr>
            </a:p>
          </p:txBody>
        </p:sp>
        <p:cxnSp>
          <p:nvCxnSpPr>
            <p:cNvPr id="26" name="Straight Connector 25"/>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sp>
        <p:nvSpPr>
          <p:cNvPr id="8" name="Rounded Rectangle 7"/>
          <p:cNvSpPr/>
          <p:nvPr/>
        </p:nvSpPr>
        <p:spPr>
          <a:xfrm>
            <a:off x="480646" y="2813539"/>
            <a:ext cx="11605846" cy="300593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libri" pitchFamily="34" charset="0"/>
              <a:cs typeface="Calibri" pitchFamily="34" charset="0"/>
            </a:endParaRPr>
          </a:p>
        </p:txBody>
      </p:sp>
      <p:sp>
        <p:nvSpPr>
          <p:cNvPr id="4" name="TextBox 3"/>
          <p:cNvSpPr txBox="1"/>
          <p:nvPr/>
        </p:nvSpPr>
        <p:spPr>
          <a:xfrm>
            <a:off x="832338" y="2977679"/>
            <a:ext cx="10902462" cy="2677656"/>
          </a:xfrm>
          <a:prstGeom prst="rect">
            <a:avLst/>
          </a:prstGeom>
          <a:noFill/>
        </p:spPr>
        <p:txBody>
          <a:bodyPr wrap="square" rtlCol="0">
            <a:spAutoFit/>
          </a:bodyPr>
          <a:lstStyle/>
          <a:p>
            <a:r>
              <a:rPr lang="en-US" sz="2800" b="1" smtClean="0">
                <a:solidFill>
                  <a:schemeClr val="bg1"/>
                </a:solidFill>
                <a:latin typeface="Calibri" panose="020F0502020204030204" pitchFamily="34" charset="0"/>
                <a:cs typeface="Calibri" panose="020F0502020204030204" pitchFamily="34" charset="0"/>
              </a:rPr>
              <a:t>- </a:t>
            </a:r>
            <a:r>
              <a:rPr lang="en-US" sz="2800" b="1" i="1" u="sng">
                <a:solidFill>
                  <a:schemeClr val="bg1"/>
                </a:solidFill>
                <a:latin typeface="Calibri" panose="020F0502020204030204" pitchFamily="34" charset="0"/>
                <a:cs typeface="Calibri" panose="020F0502020204030204" pitchFamily="34" charset="0"/>
              </a:rPr>
              <a:t>Lợi ích của sản xuất</a:t>
            </a:r>
            <a:r>
              <a:rPr lang="en-US" sz="2800" b="1">
                <a:solidFill>
                  <a:schemeClr val="bg1"/>
                </a:solidFill>
                <a:latin typeface="Calibri" panose="020F0502020204030204" pitchFamily="34" charset="0"/>
                <a:cs typeface="Calibri" panose="020F0502020204030204" pitchFamily="34" charset="0"/>
              </a:rPr>
              <a:t> </a:t>
            </a:r>
            <a:r>
              <a:rPr lang="en-US" sz="2800" b="1" i="1" u="sng">
                <a:solidFill>
                  <a:schemeClr val="bg1"/>
                </a:solidFill>
                <a:latin typeface="Calibri" panose="020F0502020204030204" pitchFamily="34" charset="0"/>
                <a:cs typeface="Calibri" panose="020F0502020204030204" pitchFamily="34" charset="0"/>
              </a:rPr>
              <a:t>Enzyme tái tổ hợp</a:t>
            </a:r>
            <a:endParaRPr lang="en-US" sz="2800" b="1">
              <a:solidFill>
                <a:schemeClr val="bg1"/>
              </a:solidFill>
              <a:latin typeface="Calibri" panose="020F0502020204030204" pitchFamily="34" charset="0"/>
              <a:cs typeface="Calibri" panose="020F0502020204030204" pitchFamily="34" charset="0"/>
            </a:endParaRPr>
          </a:p>
          <a:p>
            <a:r>
              <a:rPr lang="en-US" sz="2800" b="1">
                <a:solidFill>
                  <a:schemeClr val="bg1"/>
                </a:solidFill>
                <a:latin typeface="Calibri" panose="020F0502020204030204" pitchFamily="34" charset="0"/>
                <a:cs typeface="Calibri" panose="020F0502020204030204" pitchFamily="34" charset="0"/>
              </a:rPr>
              <a:t>+ chủ động được nguổn nguyên liệu cung cấp enzyme.</a:t>
            </a:r>
          </a:p>
          <a:p>
            <a:r>
              <a:rPr lang="en-US" sz="2800" b="1">
                <a:solidFill>
                  <a:schemeClr val="bg1"/>
                </a:solidFill>
                <a:latin typeface="Calibri" panose="020F0502020204030204" pitchFamily="34" charset="0"/>
                <a:cs typeface="Calibri" panose="020F0502020204030204" pitchFamily="34" charset="0"/>
              </a:rPr>
              <a:t>+ nâng cao hiệu suất sản xuất và chất lượng enzyme.</a:t>
            </a:r>
          </a:p>
          <a:p>
            <a:r>
              <a:rPr lang="en-US" sz="2800" b="1">
                <a:solidFill>
                  <a:schemeClr val="bg1"/>
                </a:solidFill>
                <a:latin typeface="Calibri" panose="020F0502020204030204" pitchFamily="34" charset="0"/>
                <a:cs typeface="Calibri" panose="020F0502020204030204" pitchFamily="34" charset="0"/>
              </a:rPr>
              <a:t>+ dễ dàng công nghệ hoá quy trình sản xuất.</a:t>
            </a:r>
          </a:p>
          <a:p>
            <a:r>
              <a:rPr lang="en-US" sz="2800" b="1">
                <a:solidFill>
                  <a:schemeClr val="bg1"/>
                </a:solidFill>
                <a:latin typeface="Calibri" panose="020F0502020204030204" pitchFamily="34" charset="0"/>
                <a:cs typeface="Calibri" panose="020F0502020204030204" pitchFamily="34" charset="0"/>
              </a:rPr>
              <a:t>+ giảm giá thành sản phẩm.</a:t>
            </a:r>
          </a:p>
          <a:p>
            <a:endParaRPr lang="en-US" sz="28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76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74537" y="436104"/>
            <a:ext cx="8695361" cy="1071770"/>
            <a:chOff x="3724120" y="2271887"/>
            <a:chExt cx="7714647" cy="1071770"/>
          </a:xfrm>
        </p:grpSpPr>
        <p:sp>
          <p:nvSpPr>
            <p:cNvPr id="24" name="Freeform 23"/>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TÁI TỔ HỢP</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25" name="Freeform 24"/>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FFFF00"/>
                  </a:solidFill>
                  <a:effectLst/>
                  <a:uLnTx/>
                  <a:uFillTx/>
                  <a:latin typeface="Calibri" panose="020F0502020204030204" pitchFamily="34" charset="0"/>
                  <a:ea typeface="+mn-ea"/>
                  <a:cs typeface="Calibri" panose="020F0502020204030204" pitchFamily="34" charset="0"/>
                </a:rPr>
                <a:t>III</a:t>
              </a:r>
              <a:endPar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endParaRPr>
            </a:p>
          </p:txBody>
        </p:sp>
        <p:cxnSp>
          <p:nvCxnSpPr>
            <p:cNvPr id="26" name="Straight Connector 25"/>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sp>
        <p:nvSpPr>
          <p:cNvPr id="3" name="Rounded Rectangle 2"/>
          <p:cNvSpPr/>
          <p:nvPr/>
        </p:nvSpPr>
        <p:spPr>
          <a:xfrm>
            <a:off x="625245" y="2985654"/>
            <a:ext cx="2022630" cy="158634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alibri" pitchFamily="34" charset="0"/>
                <a:cs typeface="Calibri" pitchFamily="34" charset="0"/>
              </a:rPr>
              <a:t>DNA </a:t>
            </a:r>
            <a:r>
              <a:rPr lang="en-US" sz="2800" b="1" dirty="0" err="1" smtClean="0">
                <a:latin typeface="Calibri" pitchFamily="34" charset="0"/>
                <a:cs typeface="Calibri" pitchFamily="34" charset="0"/>
              </a:rPr>
              <a:t>tái</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tổ</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hợp</a:t>
            </a:r>
            <a:endParaRPr lang="en-US" sz="2800" b="1" dirty="0">
              <a:latin typeface="Calibri" pitchFamily="34" charset="0"/>
              <a:cs typeface="Calibri" pitchFamily="34" charset="0"/>
            </a:endParaRPr>
          </a:p>
        </p:txBody>
      </p:sp>
      <p:sp>
        <p:nvSpPr>
          <p:cNvPr id="4" name="Rounded Rectangle 3"/>
          <p:cNvSpPr/>
          <p:nvPr/>
        </p:nvSpPr>
        <p:spPr>
          <a:xfrm>
            <a:off x="3368853" y="2979255"/>
            <a:ext cx="2009492" cy="168013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Calibri" pitchFamily="34" charset="0"/>
                <a:cs typeface="Calibri" pitchFamily="34" charset="0"/>
              </a:rPr>
              <a:t>Tế</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bào</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chủ</a:t>
            </a:r>
            <a:endParaRPr lang="en-US" sz="2800" b="1" dirty="0">
              <a:latin typeface="Calibri" pitchFamily="34" charset="0"/>
              <a:cs typeface="Calibri" pitchFamily="34" charset="0"/>
            </a:endParaRPr>
          </a:p>
        </p:txBody>
      </p:sp>
      <p:sp>
        <p:nvSpPr>
          <p:cNvPr id="6" name="Rounded Rectangle 5"/>
          <p:cNvSpPr/>
          <p:nvPr/>
        </p:nvSpPr>
        <p:spPr>
          <a:xfrm>
            <a:off x="6627924" y="2985654"/>
            <a:ext cx="2145200" cy="168013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Calibri" pitchFamily="34" charset="0"/>
                <a:cs typeface="Calibri" pitchFamily="34" charset="0"/>
              </a:rPr>
              <a:t>Tạo</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điều</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kiện</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cho</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sự</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biểu</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hiện</a:t>
            </a:r>
            <a:r>
              <a:rPr lang="en-US" sz="2800" b="1" dirty="0" smtClean="0">
                <a:latin typeface="Calibri" pitchFamily="34" charset="0"/>
                <a:cs typeface="Calibri" pitchFamily="34" charset="0"/>
              </a:rPr>
              <a:t> gene</a:t>
            </a:r>
            <a:endParaRPr lang="en-US" sz="2800" b="1" dirty="0">
              <a:latin typeface="Calibri" pitchFamily="34" charset="0"/>
              <a:cs typeface="Calibri" pitchFamily="34" charset="0"/>
            </a:endParaRPr>
          </a:p>
        </p:txBody>
      </p:sp>
      <p:sp>
        <p:nvSpPr>
          <p:cNvPr id="7" name="Rounded Rectangle 6"/>
          <p:cNvSpPr/>
          <p:nvPr/>
        </p:nvSpPr>
        <p:spPr>
          <a:xfrm>
            <a:off x="9590539" y="2951017"/>
            <a:ext cx="2261489" cy="171476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alibri" pitchFamily="34" charset="0"/>
                <a:cs typeface="Calibri" pitchFamily="34" charset="0"/>
              </a:rPr>
              <a:t>Thu </a:t>
            </a:r>
            <a:r>
              <a:rPr lang="en-US" sz="2800" b="1" dirty="0" err="1" smtClean="0">
                <a:latin typeface="Calibri" pitchFamily="34" charset="0"/>
                <a:cs typeface="Calibri" pitchFamily="34" charset="0"/>
              </a:rPr>
              <a:t>nhận</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và</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tinh</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sạch</a:t>
            </a:r>
            <a:r>
              <a:rPr lang="en-US" sz="2800" b="1" dirty="0" smtClean="0">
                <a:latin typeface="Calibri" pitchFamily="34" charset="0"/>
                <a:cs typeface="Calibri" pitchFamily="34" charset="0"/>
              </a:rPr>
              <a:t> enzyme </a:t>
            </a:r>
            <a:r>
              <a:rPr lang="en-US" sz="2800" b="1" dirty="0" err="1" smtClean="0">
                <a:latin typeface="Calibri" pitchFamily="34" charset="0"/>
                <a:cs typeface="Calibri" pitchFamily="34" charset="0"/>
              </a:rPr>
              <a:t>tái</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tổ</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hợp</a:t>
            </a:r>
            <a:endParaRPr lang="en-US" sz="2800" b="1" dirty="0">
              <a:latin typeface="Calibri" pitchFamily="34" charset="0"/>
              <a:cs typeface="Calibri" pitchFamily="34" charset="0"/>
            </a:endParaRPr>
          </a:p>
        </p:txBody>
      </p:sp>
      <p:sp>
        <p:nvSpPr>
          <p:cNvPr id="8" name="Right Arrow 7"/>
          <p:cNvSpPr/>
          <p:nvPr/>
        </p:nvSpPr>
        <p:spPr>
          <a:xfrm>
            <a:off x="2647265" y="3771096"/>
            <a:ext cx="499026" cy="226473"/>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600908" y="3718876"/>
            <a:ext cx="581891" cy="200889"/>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911668" y="3718876"/>
            <a:ext cx="540327" cy="252846"/>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5900" y="2351765"/>
            <a:ext cx="6733308" cy="523220"/>
          </a:xfrm>
          <a:prstGeom prst="rect">
            <a:avLst/>
          </a:prstGeom>
          <a:solidFill>
            <a:schemeClr val="bg1"/>
          </a:solidFill>
        </p:spPr>
        <p:txBody>
          <a:bodyPr wrap="square" rtlCol="0">
            <a:spAutoFit/>
          </a:bodyPr>
          <a:lstStyle/>
          <a:p>
            <a:r>
              <a:rPr lang="en-US" sz="2800" b="1" dirty="0" err="1" smtClean="0">
                <a:solidFill>
                  <a:srgbClr val="FF0000"/>
                </a:solidFill>
                <a:latin typeface="Calibri" pitchFamily="34" charset="0"/>
                <a:cs typeface="Calibri" pitchFamily="34" charset="0"/>
              </a:rPr>
              <a:t>Sơ</a:t>
            </a:r>
            <a:r>
              <a:rPr lang="en-US" sz="2800" b="1" dirty="0" smtClean="0">
                <a:solidFill>
                  <a:srgbClr val="FF0000"/>
                </a:solidFill>
                <a:latin typeface="Calibri" pitchFamily="34" charset="0"/>
                <a:cs typeface="Calibri" pitchFamily="34" charset="0"/>
              </a:rPr>
              <a:t> </a:t>
            </a:r>
            <a:r>
              <a:rPr lang="en-US" sz="2800" b="1" dirty="0" err="1" smtClean="0">
                <a:solidFill>
                  <a:srgbClr val="FF0000"/>
                </a:solidFill>
                <a:latin typeface="Calibri" pitchFamily="34" charset="0"/>
                <a:cs typeface="Calibri" pitchFamily="34" charset="0"/>
              </a:rPr>
              <a:t>đồ</a:t>
            </a:r>
            <a:r>
              <a:rPr lang="en-US" sz="2800" b="1" dirty="0" smtClean="0">
                <a:solidFill>
                  <a:srgbClr val="FF0000"/>
                </a:solidFill>
                <a:latin typeface="Calibri" pitchFamily="34" charset="0"/>
                <a:cs typeface="Calibri" pitchFamily="34" charset="0"/>
              </a:rPr>
              <a:t> </a:t>
            </a:r>
            <a:r>
              <a:rPr lang="en-US" sz="2800" b="1" dirty="0" err="1" smtClean="0">
                <a:solidFill>
                  <a:srgbClr val="FF0000"/>
                </a:solidFill>
                <a:latin typeface="Calibri" pitchFamily="34" charset="0"/>
                <a:cs typeface="Calibri" pitchFamily="34" charset="0"/>
              </a:rPr>
              <a:t>quy</a:t>
            </a:r>
            <a:r>
              <a:rPr lang="en-US" sz="2800" b="1" dirty="0" smtClean="0">
                <a:solidFill>
                  <a:srgbClr val="FF0000"/>
                </a:solidFill>
                <a:latin typeface="Calibri" pitchFamily="34" charset="0"/>
                <a:cs typeface="Calibri" pitchFamily="34" charset="0"/>
              </a:rPr>
              <a:t> </a:t>
            </a:r>
            <a:r>
              <a:rPr lang="en-US" sz="2800" b="1" dirty="0" err="1" smtClean="0">
                <a:solidFill>
                  <a:srgbClr val="FF0000"/>
                </a:solidFill>
                <a:latin typeface="Calibri" pitchFamily="34" charset="0"/>
                <a:cs typeface="Calibri" pitchFamily="34" charset="0"/>
              </a:rPr>
              <a:t>trình</a:t>
            </a:r>
            <a:r>
              <a:rPr lang="en-US" sz="2800" b="1" dirty="0" smtClean="0">
                <a:solidFill>
                  <a:srgbClr val="FF0000"/>
                </a:solidFill>
                <a:latin typeface="Calibri" pitchFamily="34" charset="0"/>
                <a:cs typeface="Calibri" pitchFamily="34" charset="0"/>
              </a:rPr>
              <a:t> </a:t>
            </a:r>
            <a:r>
              <a:rPr lang="en-US" sz="2800" b="1" dirty="0" err="1" smtClean="0">
                <a:solidFill>
                  <a:srgbClr val="FF0000"/>
                </a:solidFill>
                <a:latin typeface="Calibri" pitchFamily="34" charset="0"/>
                <a:cs typeface="Calibri" pitchFamily="34" charset="0"/>
              </a:rPr>
              <a:t>sản</a:t>
            </a:r>
            <a:r>
              <a:rPr lang="en-US" sz="2800" b="1" dirty="0" smtClean="0">
                <a:solidFill>
                  <a:srgbClr val="FF0000"/>
                </a:solidFill>
                <a:latin typeface="Calibri" pitchFamily="34" charset="0"/>
                <a:cs typeface="Calibri" pitchFamily="34" charset="0"/>
              </a:rPr>
              <a:t> </a:t>
            </a:r>
            <a:r>
              <a:rPr lang="en-US" sz="2800" b="1" dirty="0" err="1" smtClean="0">
                <a:solidFill>
                  <a:srgbClr val="FF0000"/>
                </a:solidFill>
                <a:latin typeface="Calibri" pitchFamily="34" charset="0"/>
                <a:cs typeface="Calibri" pitchFamily="34" charset="0"/>
              </a:rPr>
              <a:t>xuất</a:t>
            </a:r>
            <a:r>
              <a:rPr lang="en-US" sz="2800" b="1" dirty="0" smtClean="0">
                <a:solidFill>
                  <a:srgbClr val="FF0000"/>
                </a:solidFill>
                <a:latin typeface="Calibri" pitchFamily="34" charset="0"/>
                <a:cs typeface="Calibri" pitchFamily="34" charset="0"/>
              </a:rPr>
              <a:t> enzyme </a:t>
            </a:r>
            <a:r>
              <a:rPr lang="en-US" sz="2800" b="1" dirty="0" err="1" smtClean="0">
                <a:solidFill>
                  <a:srgbClr val="FF0000"/>
                </a:solidFill>
                <a:latin typeface="Calibri" pitchFamily="34" charset="0"/>
                <a:cs typeface="Calibri" pitchFamily="34" charset="0"/>
              </a:rPr>
              <a:t>tái</a:t>
            </a:r>
            <a:r>
              <a:rPr lang="en-US" sz="2800" b="1" dirty="0" smtClean="0">
                <a:solidFill>
                  <a:srgbClr val="FF0000"/>
                </a:solidFill>
                <a:latin typeface="Calibri" pitchFamily="34" charset="0"/>
                <a:cs typeface="Calibri" pitchFamily="34" charset="0"/>
              </a:rPr>
              <a:t> </a:t>
            </a:r>
            <a:r>
              <a:rPr lang="en-US" sz="2800" b="1" dirty="0" err="1" smtClean="0">
                <a:solidFill>
                  <a:srgbClr val="FF0000"/>
                </a:solidFill>
                <a:latin typeface="Calibri" pitchFamily="34" charset="0"/>
                <a:cs typeface="Calibri" pitchFamily="34" charset="0"/>
              </a:rPr>
              <a:t>tổ</a:t>
            </a:r>
            <a:r>
              <a:rPr lang="en-US" sz="2800" b="1" dirty="0" smtClean="0">
                <a:solidFill>
                  <a:srgbClr val="FF0000"/>
                </a:solidFill>
                <a:latin typeface="Calibri" pitchFamily="34" charset="0"/>
                <a:cs typeface="Calibri" pitchFamily="34" charset="0"/>
              </a:rPr>
              <a:t> </a:t>
            </a:r>
            <a:r>
              <a:rPr lang="en-US" sz="2800" b="1" dirty="0" err="1" smtClean="0">
                <a:solidFill>
                  <a:srgbClr val="FF0000"/>
                </a:solidFill>
                <a:latin typeface="Calibri" pitchFamily="34" charset="0"/>
                <a:cs typeface="Calibri" pitchFamily="34" charset="0"/>
              </a:rPr>
              <a:t>hợp</a:t>
            </a:r>
            <a:endParaRPr lang="en-US" sz="2800" b="1" dirty="0">
              <a:solidFill>
                <a:srgbClr val="FF0000"/>
              </a:solidFill>
              <a:latin typeface="Calibri" pitchFamily="34" charset="0"/>
              <a:cs typeface="Calibri" pitchFamily="34" charset="0"/>
            </a:endParaRPr>
          </a:p>
        </p:txBody>
      </p:sp>
      <p:sp>
        <p:nvSpPr>
          <p:cNvPr id="14" name="TextBox 13"/>
          <p:cNvSpPr txBox="1"/>
          <p:nvPr/>
        </p:nvSpPr>
        <p:spPr>
          <a:xfrm>
            <a:off x="2105220" y="1632384"/>
            <a:ext cx="3495688" cy="584775"/>
          </a:xfrm>
          <a:prstGeom prst="rect">
            <a:avLst/>
          </a:prstGeom>
          <a:solidFill>
            <a:schemeClr val="bg2"/>
          </a:solidFill>
        </p:spPr>
        <p:txBody>
          <a:bodyPr wrap="square" rtlCol="0">
            <a:spAutoFit/>
          </a:bodyPr>
          <a:lstStyle/>
          <a:p>
            <a:r>
              <a:rPr lang="en-US" sz="3200" b="1">
                <a:solidFill>
                  <a:srgbClr val="FF0000"/>
                </a:solidFill>
                <a:latin typeface="Calibri" pitchFamily="34" charset="0"/>
                <a:cs typeface="Calibri" pitchFamily="34" charset="0"/>
              </a:rPr>
              <a:t>1. Quy trình chung</a:t>
            </a:r>
            <a:endParaRPr lang="en-US" sz="32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70413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heel(4)">
                                      <p:cBhvr>
                                        <p:cTn id="36" dur="2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9994" y="306910"/>
            <a:ext cx="8695361" cy="1071770"/>
            <a:chOff x="3724120" y="2271887"/>
            <a:chExt cx="7714647" cy="1071770"/>
          </a:xfrm>
        </p:grpSpPr>
        <p:sp>
          <p:nvSpPr>
            <p:cNvPr id="9" name="Freeform 8"/>
            <p:cNvSpPr/>
            <p:nvPr/>
          </p:nvSpPr>
          <p:spPr>
            <a:xfrm>
              <a:off x="5424047" y="2271887"/>
              <a:ext cx="6014720" cy="1071770"/>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smtClean="0">
                  <a:ln>
                    <a:noFill/>
                  </a:ln>
                  <a:solidFill>
                    <a:srgbClr val="3333FF"/>
                  </a:solidFill>
                  <a:effectLst/>
                  <a:uLnTx/>
                  <a:uFillTx/>
                  <a:latin typeface="Calibri" panose="020F0502020204030204" pitchFamily="34" charset="0"/>
                  <a:ea typeface="+mn-ea"/>
                  <a:cs typeface="Calibri" panose="020F0502020204030204" pitchFamily="34" charset="0"/>
                </a:rPr>
                <a:t>QUY TRÌNH</a:t>
              </a:r>
              <a:r>
                <a:rPr kumimoji="0" lang="en-US" sz="3200" b="1" i="0" u="none" strike="noStrike" kern="0" cap="none" spc="0" normalizeH="0" noProof="0" smtClean="0">
                  <a:ln>
                    <a:noFill/>
                  </a:ln>
                  <a:solidFill>
                    <a:srgbClr val="3333FF"/>
                  </a:solidFill>
                  <a:effectLst/>
                  <a:uLnTx/>
                  <a:uFillTx/>
                  <a:latin typeface="Calibri" panose="020F0502020204030204" pitchFamily="34" charset="0"/>
                  <a:ea typeface="+mn-ea"/>
                  <a:cs typeface="Calibri" panose="020F0502020204030204" pitchFamily="34" charset="0"/>
                </a:rPr>
                <a:t> CÔNG NGHỆ SẢN XUẤT ENZYME TỰ NHIÊN</a:t>
              </a:r>
              <a:endParaRPr kumimoji="0" lang="en-US" sz="3200" b="1" i="0" u="none" strike="noStrike" kern="0" cap="none" spc="0" normalizeH="0" baseline="0" noProof="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10" name="Freeform 9"/>
            <p:cNvSpPr/>
            <p:nvPr/>
          </p:nvSpPr>
          <p:spPr>
            <a:xfrm>
              <a:off x="3724120" y="2420123"/>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II</a:t>
              </a:r>
            </a:p>
          </p:txBody>
        </p:sp>
        <p:cxnSp>
          <p:nvCxnSpPr>
            <p:cNvPr id="11" name="Straight Connector 10"/>
            <p:cNvCxnSpPr/>
            <p:nvPr/>
          </p:nvCxnSpPr>
          <p:spPr>
            <a:xfrm>
              <a:off x="4310891" y="2747337"/>
              <a:ext cx="1100627" cy="0"/>
            </a:xfrm>
            <a:prstGeom prst="line">
              <a:avLst/>
            </a:prstGeom>
            <a:noFill/>
            <a:ln w="28575" cap="rnd" cmpd="sng" algn="ctr">
              <a:solidFill>
                <a:srgbClr val="A53010">
                  <a:shade val="90000"/>
                </a:srgbClr>
              </a:solidFill>
              <a:prstDash val="solid"/>
            </a:ln>
            <a:effectLst/>
          </p:spPr>
        </p:cxnSp>
      </p:grpSp>
      <p:grpSp>
        <p:nvGrpSpPr>
          <p:cNvPr id="12" name="Group 11"/>
          <p:cNvGrpSpPr/>
          <p:nvPr/>
        </p:nvGrpSpPr>
        <p:grpSpPr>
          <a:xfrm>
            <a:off x="1769994" y="1444439"/>
            <a:ext cx="9437268" cy="562833"/>
            <a:chOff x="2146040" y="1900400"/>
            <a:chExt cx="6301429" cy="1145577"/>
          </a:xfrm>
          <a:solidFill>
            <a:schemeClr val="accent6">
              <a:lumMod val="20000"/>
              <a:lumOff val="80000"/>
            </a:schemeClr>
          </a:solidFill>
        </p:grpSpPr>
        <p:sp>
          <p:nvSpPr>
            <p:cNvPr id="13" name="Rounded Rectangle 12"/>
            <p:cNvSpPr/>
            <p:nvPr/>
          </p:nvSpPr>
          <p:spPr>
            <a:xfrm>
              <a:off x="2146040" y="1900400"/>
              <a:ext cx="6301429" cy="11455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248678" y="1968759"/>
              <a:ext cx="6085051" cy="1077218"/>
            </a:xfrm>
            <a:prstGeom prst="rect">
              <a:avLst/>
            </a:prstGeom>
            <a:grpFill/>
          </p:spPr>
          <p:txBody>
            <a:bodyPr wrap="square" rtlCol="0">
              <a:spAutoFit/>
            </a:bodyPr>
            <a:lstStyle/>
            <a:p>
              <a:r>
                <a:rPr lang="en-US" sz="3200" b="1">
                  <a:latin typeface="Calibri" panose="020F0502020204030204" pitchFamily="34" charset="0"/>
                  <a:cs typeface="Calibri" panose="020F0502020204030204" pitchFamily="34" charset="0"/>
                </a:rPr>
                <a:t>2. Sản xuất enzyme protease tái tổ hợp từ nấm mốc</a:t>
              </a:r>
            </a:p>
          </p:txBody>
        </p:sp>
      </p:grpSp>
      <p:graphicFrame>
        <p:nvGraphicFramePr>
          <p:cNvPr id="2" name="Table 1"/>
          <p:cNvGraphicFramePr>
            <a:graphicFrameLocks noGrp="1"/>
          </p:cNvGraphicFramePr>
          <p:nvPr>
            <p:extLst>
              <p:ext uri="{D42A27DB-BD31-4B8C-83A1-F6EECF244321}">
                <p14:modId xmlns:p14="http://schemas.microsoft.com/office/powerpoint/2010/main" val="74720219"/>
              </p:ext>
            </p:extLst>
          </p:nvPr>
        </p:nvGraphicFramePr>
        <p:xfrm>
          <a:off x="339969" y="2275309"/>
          <a:ext cx="11711353" cy="4458424"/>
        </p:xfrm>
        <a:graphic>
          <a:graphicData uri="http://schemas.openxmlformats.org/drawingml/2006/table">
            <a:tbl>
              <a:tblPr firstRow="1" firstCol="1" bandRow="1"/>
              <a:tblGrid>
                <a:gridCol w="3059723">
                  <a:extLst>
                    <a:ext uri="{9D8B030D-6E8A-4147-A177-3AD203B41FA5}">
                      <a16:colId xmlns:a16="http://schemas.microsoft.com/office/drawing/2014/main" val="4209728466"/>
                    </a:ext>
                  </a:extLst>
                </a:gridCol>
                <a:gridCol w="8651630">
                  <a:extLst>
                    <a:ext uri="{9D8B030D-6E8A-4147-A177-3AD203B41FA5}">
                      <a16:colId xmlns:a16="http://schemas.microsoft.com/office/drawing/2014/main" val="3891537179"/>
                    </a:ext>
                  </a:extLst>
                </a:gridCol>
              </a:tblGrid>
              <a:tr h="333682">
                <a:tc>
                  <a:txBody>
                    <a:bodyPr/>
                    <a:lstStyle/>
                    <a:p>
                      <a:pPr marL="0" marR="0" algn="ctr">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Các giai đoạn</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Các bước trong quy trình</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07117013"/>
                  </a:ext>
                </a:extLst>
              </a:tr>
              <a:tr h="1508236">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Chọn nguồn nguyên liệu</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 Nguồn nguyên liệu: Nấm mốc (</a:t>
                      </a:r>
                      <a:r>
                        <a:rPr lang="en-US" sz="2800" b="1" i="1" kern="1200">
                          <a:effectLst/>
                          <a:latin typeface="Calibri" panose="020F0502020204030204" pitchFamily="34" charset="0"/>
                          <a:ea typeface="Calibri" panose="020F0502020204030204" pitchFamily="34" charset="0"/>
                          <a:cs typeface="Calibri" panose="020F0502020204030204" pitchFamily="34" charset="0"/>
                        </a:rPr>
                        <a:t>Aspergillus oryzae).</a:t>
                      </a:r>
                      <a:endParaRPr lang="en-US" sz="2800" b="1">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 Vector biểu hiện gene.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2432193"/>
                  </a:ext>
                </a:extLst>
              </a:tr>
              <a:tr h="667363">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Tách chiết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i="1" kern="1200">
                          <a:effectLst/>
                          <a:latin typeface="Calibri" panose="020F0502020204030204" pitchFamily="34" charset="0"/>
                          <a:ea typeface="Calibri" panose="020F0502020204030204" pitchFamily="34" charset="0"/>
                          <a:cs typeface="Calibri" panose="020F0502020204030204" pitchFamily="34" charset="0"/>
                        </a:rPr>
                        <a:t>Tách chiết enzyme từ môi trường nuôi cấy →nghiền mịn.</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0753178"/>
                  </a:ext>
                </a:extLst>
              </a:tr>
              <a:tr h="667363">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Tinh sạch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i="1" kern="1200">
                          <a:effectLst/>
                          <a:latin typeface="Calibri" panose="020F0502020204030204" pitchFamily="34" charset="0"/>
                          <a:ea typeface="Calibri" panose="020F0502020204030204" pitchFamily="34" charset="0"/>
                          <a:cs typeface="Calibri" panose="020F0502020204030204" pitchFamily="34" charset="0"/>
                        </a:rPr>
                        <a:t>Trích li bằng nước </a:t>
                      </a:r>
                      <a:r>
                        <a:rPr lang="en-US" sz="2800" b="1" i="1" kern="1200" smtClean="0">
                          <a:effectLst/>
                          <a:latin typeface="Calibri" panose="020F0502020204030204" pitchFamily="34" charset="0"/>
                          <a:ea typeface="Calibri" panose="020F0502020204030204" pitchFamily="34" charset="0"/>
                          <a:cs typeface="Calibri" panose="020F0502020204030204" pitchFamily="34" charset="0"/>
                        </a:rPr>
                        <a:t>→ </a:t>
                      </a:r>
                      <a:r>
                        <a:rPr lang="en-US" sz="2800" b="1" i="1" kern="1200">
                          <a:effectLst/>
                          <a:latin typeface="Calibri" panose="020F0502020204030204" pitchFamily="34" charset="0"/>
                          <a:ea typeface="Calibri" panose="020F0502020204030204" pitchFamily="34" charset="0"/>
                          <a:cs typeface="Calibri" panose="020F0502020204030204" pitchFamily="34" charset="0"/>
                        </a:rPr>
                        <a:t>thu nhận kết tủa protease →sấy tủa protease → tinh chế.</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5837849"/>
                  </a:ext>
                </a:extLst>
              </a:tr>
              <a:tr h="333682">
                <a:tc>
                  <a:txBody>
                    <a:bodyPr/>
                    <a:lstStyle/>
                    <a:p>
                      <a:pPr marL="0" marR="0">
                        <a:lnSpc>
                          <a:spcPct val="107000"/>
                        </a:lnSpc>
                        <a:spcBef>
                          <a:spcPts val="300"/>
                        </a:spcBef>
                        <a:spcAft>
                          <a:spcPts val="300"/>
                        </a:spcAft>
                      </a:pPr>
                      <a:r>
                        <a:rPr lang="en-US" sz="2800" b="1" kern="1200">
                          <a:effectLst/>
                          <a:latin typeface="Calibri" panose="020F0502020204030204" pitchFamily="34" charset="0"/>
                          <a:ea typeface="Calibri" panose="020F0502020204030204" pitchFamily="34" charset="0"/>
                          <a:cs typeface="Calibri" panose="020F0502020204030204" pitchFamily="34" charset="0"/>
                        </a:rPr>
                        <a:t>Tạo chế phẩm enzyme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7000"/>
                        </a:lnSpc>
                        <a:spcBef>
                          <a:spcPts val="300"/>
                        </a:spcBef>
                        <a:spcAft>
                          <a:spcPts val="300"/>
                        </a:spcAft>
                      </a:pPr>
                      <a:r>
                        <a:rPr lang="en-US" sz="2800" b="1" i="1" kern="1200">
                          <a:effectLst/>
                          <a:latin typeface="Calibri" panose="020F0502020204030204" pitchFamily="34" charset="0"/>
                          <a:ea typeface="Calibri" panose="020F0502020204030204" pitchFamily="34" charset="0"/>
                          <a:cs typeface="Calibri" panose="020F0502020204030204" pitchFamily="34" charset="0"/>
                        </a:rPr>
                        <a:t>Tạo chế phẩm protease.</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5391152"/>
                  </a:ext>
                </a:extLst>
              </a:tr>
            </a:tbl>
          </a:graphicData>
        </a:graphic>
      </p:graphicFrame>
    </p:spTree>
    <p:extLst>
      <p:ext uri="{BB962C8B-B14F-4D97-AF65-F5344CB8AC3E}">
        <p14:creationId xmlns:p14="http://schemas.microsoft.com/office/powerpoint/2010/main" val="109127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0646" y="715109"/>
            <a:ext cx="11605846" cy="565052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libri" pitchFamily="34" charset="0"/>
              <a:cs typeface="Calibri" pitchFamily="34" charset="0"/>
            </a:endParaRPr>
          </a:p>
        </p:txBody>
      </p:sp>
      <p:sp>
        <p:nvSpPr>
          <p:cNvPr id="4" name="TextBox 3"/>
          <p:cNvSpPr txBox="1"/>
          <p:nvPr/>
        </p:nvSpPr>
        <p:spPr>
          <a:xfrm>
            <a:off x="832338" y="855802"/>
            <a:ext cx="10902462" cy="5878532"/>
          </a:xfrm>
          <a:prstGeom prst="rect">
            <a:avLst/>
          </a:prstGeom>
          <a:noFill/>
          <a:ln>
            <a:solidFill>
              <a:schemeClr val="bg1"/>
            </a:solidFill>
          </a:ln>
        </p:spPr>
        <p:txBody>
          <a:bodyPr wrap="square" rtlCol="0">
            <a:spAutoFit/>
          </a:bodyPr>
          <a:lstStyle/>
          <a:p>
            <a:pPr algn="ctr"/>
            <a:r>
              <a:rPr lang="vi-VN" sz="4000" b="1" u="sng" dirty="0">
                <a:solidFill>
                  <a:srgbClr val="FFFF00"/>
                </a:solidFill>
                <a:latin typeface="Calibri" panose="020F0502020204030204" pitchFamily="34" charset="0"/>
                <a:cs typeface="Calibri" panose="020F0502020204030204" pitchFamily="34" charset="0"/>
              </a:rPr>
              <a:t>Kết luận:</a:t>
            </a:r>
          </a:p>
          <a:p>
            <a:r>
              <a:rPr lang="vi-VN" sz="2800" b="1" dirty="0">
                <a:solidFill>
                  <a:srgbClr val="FFFF00"/>
                </a:solidFill>
                <a:latin typeface="Calibri" panose="020F0502020204030204" pitchFamily="34" charset="0"/>
                <a:cs typeface="Calibri" panose="020F0502020204030204" pitchFamily="34" charset="0"/>
              </a:rPr>
              <a:t>* Cơ sở khoa học của ứng dụng công nghệ enzyme:</a:t>
            </a:r>
            <a:r>
              <a:rPr lang="vi-VN" sz="2800" b="1" dirty="0">
                <a:solidFill>
                  <a:schemeClr val="bg1"/>
                </a:solidFill>
                <a:latin typeface="Calibri" panose="020F0502020204030204" pitchFamily="34" charset="0"/>
                <a:cs typeface="Calibri" panose="020F0502020204030204" pitchFamily="34" charset="0"/>
              </a:rPr>
              <a:t> enzyme là </a:t>
            </a:r>
            <a:r>
              <a:rPr lang="vi-VN" sz="2800" b="1" dirty="0" smtClean="0">
                <a:solidFill>
                  <a:schemeClr val="bg1"/>
                </a:solidFill>
                <a:latin typeface="Calibri" panose="020F0502020204030204" pitchFamily="34" charset="0"/>
                <a:cs typeface="Calibri" panose="020F0502020204030204" pitchFamily="34" charset="0"/>
              </a:rPr>
              <a:t>ch</a:t>
            </a:r>
            <a:r>
              <a:rPr lang="en-US" sz="2800" b="1" dirty="0" smtClean="0">
                <a:solidFill>
                  <a:schemeClr val="bg1"/>
                </a:solidFill>
                <a:latin typeface="Calibri" panose="020F0502020204030204" pitchFamily="34" charset="0"/>
                <a:cs typeface="Calibri" panose="020F0502020204030204" pitchFamily="34" charset="0"/>
              </a:rPr>
              <a:t>ấ</a:t>
            </a:r>
            <a:r>
              <a:rPr lang="vi-VN" sz="2800" b="1" dirty="0" smtClean="0">
                <a:solidFill>
                  <a:schemeClr val="bg1"/>
                </a:solidFill>
                <a:latin typeface="Calibri" panose="020F0502020204030204" pitchFamily="34" charset="0"/>
                <a:cs typeface="Calibri" panose="020F0502020204030204" pitchFamily="34" charset="0"/>
              </a:rPr>
              <a:t>t </a:t>
            </a:r>
            <a:r>
              <a:rPr lang="vi-VN" sz="2800" b="1" dirty="0">
                <a:solidFill>
                  <a:schemeClr val="bg1"/>
                </a:solidFill>
                <a:latin typeface="Calibri" panose="020F0502020204030204" pitchFamily="34" charset="0"/>
                <a:cs typeface="Calibri" panose="020F0502020204030204" pitchFamily="34" charset="0"/>
              </a:rPr>
              <a:t>xúc tác sinh học do tế bào tiết ra; có tính đặc hiệu; có khả </a:t>
            </a:r>
            <a:r>
              <a:rPr lang="vi-VN" sz="2800" b="1" dirty="0" smtClean="0">
                <a:solidFill>
                  <a:schemeClr val="bg1"/>
                </a:solidFill>
                <a:latin typeface="Calibri" panose="020F0502020204030204" pitchFamily="34" charset="0"/>
                <a:cs typeface="Calibri" panose="020F0502020204030204" pitchFamily="34" charset="0"/>
              </a:rPr>
              <a:t>n</a:t>
            </a:r>
            <a:r>
              <a:rPr lang="en-US" sz="2800" b="1" dirty="0">
                <a:solidFill>
                  <a:schemeClr val="bg1"/>
                </a:solidFill>
                <a:latin typeface="Calibri" panose="020F0502020204030204" pitchFamily="34" charset="0"/>
                <a:cs typeface="Calibri" panose="020F0502020204030204" pitchFamily="34" charset="0"/>
              </a:rPr>
              <a:t>ă</a:t>
            </a:r>
            <a:r>
              <a:rPr lang="vi-VN" sz="2800" b="1" dirty="0" smtClean="0">
                <a:solidFill>
                  <a:schemeClr val="bg1"/>
                </a:solidFill>
                <a:latin typeface="Calibri" panose="020F0502020204030204" pitchFamily="34" charset="0"/>
                <a:cs typeface="Calibri" panose="020F0502020204030204" pitchFamily="34" charset="0"/>
              </a:rPr>
              <a:t>ng </a:t>
            </a:r>
            <a:r>
              <a:rPr lang="vi-VN" sz="2800" b="1" dirty="0">
                <a:solidFill>
                  <a:schemeClr val="bg1"/>
                </a:solidFill>
                <a:latin typeface="Calibri" panose="020F0502020204030204" pitchFamily="34" charset="0"/>
                <a:cs typeface="Calibri" panose="020F0502020204030204" pitchFamily="34" charset="0"/>
              </a:rPr>
              <a:t>xúc tác cả khi ở ngoài tế bào; các enzyme có nguồn gốc tự nhiên có thể được thu nhận từ thực vật, động vật và vi sinh vật; mỗi chế </a:t>
            </a:r>
            <a:r>
              <a:rPr lang="vi-VN" sz="2800" b="1" dirty="0" smtClean="0">
                <a:solidFill>
                  <a:schemeClr val="bg1"/>
                </a:solidFill>
                <a:latin typeface="Calibri" panose="020F0502020204030204" pitchFamily="34" charset="0"/>
                <a:cs typeface="Calibri" panose="020F0502020204030204" pitchFamily="34" charset="0"/>
              </a:rPr>
              <a:t>ph</a:t>
            </a:r>
            <a:r>
              <a:rPr lang="en-US" sz="2800" b="1" dirty="0" smtClean="0">
                <a:solidFill>
                  <a:schemeClr val="bg1"/>
                </a:solidFill>
                <a:latin typeface="Calibri" panose="020F0502020204030204" pitchFamily="34" charset="0"/>
                <a:cs typeface="Calibri" panose="020F0502020204030204" pitchFamily="34" charset="0"/>
              </a:rPr>
              <a:t>ẩ</a:t>
            </a:r>
            <a:r>
              <a:rPr lang="vi-VN" sz="2800" b="1" dirty="0" smtClean="0">
                <a:solidFill>
                  <a:schemeClr val="bg1"/>
                </a:solidFill>
                <a:latin typeface="Calibri" panose="020F0502020204030204" pitchFamily="34" charset="0"/>
                <a:cs typeface="Calibri" panose="020F0502020204030204" pitchFamily="34" charset="0"/>
              </a:rPr>
              <a:t>m </a:t>
            </a:r>
            <a:r>
              <a:rPr lang="vi-VN" sz="2800" b="1" dirty="0">
                <a:solidFill>
                  <a:schemeClr val="bg1"/>
                </a:solidFill>
                <a:latin typeface="Calibri" panose="020F0502020204030204" pitchFamily="34" charset="0"/>
                <a:cs typeface="Calibri" panose="020F0502020204030204" pitchFamily="34" charset="0"/>
              </a:rPr>
              <a:t>enzyme được sản xuất phải đảm bảo một số yêu </a:t>
            </a:r>
            <a:r>
              <a:rPr lang="vi-VN" sz="2800" b="1" dirty="0" smtClean="0">
                <a:solidFill>
                  <a:schemeClr val="bg1"/>
                </a:solidFill>
                <a:latin typeface="Calibri" panose="020F0502020204030204" pitchFamily="34" charset="0"/>
                <a:cs typeface="Calibri" panose="020F0502020204030204" pitchFamily="34" charset="0"/>
              </a:rPr>
              <a:t>c</a:t>
            </a:r>
            <a:r>
              <a:rPr lang="en-US" sz="2800" b="1" dirty="0" smtClean="0">
                <a:solidFill>
                  <a:schemeClr val="bg1"/>
                </a:solidFill>
                <a:latin typeface="Calibri" panose="020F0502020204030204" pitchFamily="34" charset="0"/>
                <a:cs typeface="Calibri" panose="020F0502020204030204" pitchFamily="34" charset="0"/>
              </a:rPr>
              <a:t>ầ</a:t>
            </a:r>
            <a:r>
              <a:rPr lang="vi-VN" sz="2800" b="1" dirty="0" smtClean="0">
                <a:solidFill>
                  <a:schemeClr val="bg1"/>
                </a:solidFill>
                <a:latin typeface="Calibri" panose="020F0502020204030204" pitchFamily="34" charset="0"/>
                <a:cs typeface="Calibri" panose="020F0502020204030204" pitchFamily="34" charset="0"/>
              </a:rPr>
              <a:t>u </a:t>
            </a:r>
            <a:r>
              <a:rPr lang="vi-VN" sz="2800" b="1" dirty="0">
                <a:solidFill>
                  <a:schemeClr val="bg1"/>
                </a:solidFill>
                <a:latin typeface="Calibri" panose="020F0502020204030204" pitchFamily="34" charset="0"/>
                <a:cs typeface="Calibri" panose="020F0502020204030204" pitchFamily="34" charset="0"/>
              </a:rPr>
              <a:t>nhất định.</a:t>
            </a:r>
          </a:p>
          <a:p>
            <a:r>
              <a:rPr lang="vi-VN" sz="2800" b="1" dirty="0">
                <a:solidFill>
                  <a:srgbClr val="FFFF00"/>
                </a:solidFill>
                <a:latin typeface="Calibri" panose="020F0502020204030204" pitchFamily="34" charset="0"/>
                <a:cs typeface="Calibri" panose="020F0502020204030204" pitchFamily="34" charset="0"/>
              </a:rPr>
              <a:t>* Quy trình chung để sản xuất enzyme tự nhiên gồm các giai đoạn chính</a:t>
            </a:r>
            <a:r>
              <a:rPr lang="vi-VN" sz="2800" b="1" dirty="0">
                <a:solidFill>
                  <a:schemeClr val="bg1"/>
                </a:solidFill>
                <a:latin typeface="Calibri" panose="020F0502020204030204" pitchFamily="34" charset="0"/>
                <a:cs typeface="Calibri" panose="020F0502020204030204" pitchFamily="34" charset="0"/>
              </a:rPr>
              <a:t>: chọn </a:t>
            </a:r>
            <a:r>
              <a:rPr lang="vi-VN" sz="2800" b="1" dirty="0" smtClean="0">
                <a:solidFill>
                  <a:schemeClr val="bg1"/>
                </a:solidFill>
                <a:latin typeface="Calibri" panose="020F0502020204030204" pitchFamily="34" charset="0"/>
                <a:cs typeface="Calibri" panose="020F0502020204030204" pitchFamily="34" charset="0"/>
              </a:rPr>
              <a:t>ngu</a:t>
            </a:r>
            <a:r>
              <a:rPr lang="en-US" sz="2800" b="1" smtClean="0">
                <a:solidFill>
                  <a:schemeClr val="bg1"/>
                </a:solidFill>
                <a:latin typeface="Calibri" panose="020F0502020204030204" pitchFamily="34" charset="0"/>
                <a:cs typeface="Calibri" panose="020F0502020204030204" pitchFamily="34" charset="0"/>
              </a:rPr>
              <a:t>ồ</a:t>
            </a:r>
            <a:r>
              <a:rPr lang="vi-VN" sz="2800" b="1" smtClean="0">
                <a:solidFill>
                  <a:schemeClr val="bg1"/>
                </a:solidFill>
                <a:latin typeface="Calibri" panose="020F0502020204030204" pitchFamily="34" charset="0"/>
                <a:cs typeface="Calibri" panose="020F0502020204030204" pitchFamily="34" charset="0"/>
              </a:rPr>
              <a:t>n </a:t>
            </a:r>
            <a:r>
              <a:rPr lang="vi-VN" sz="2800" b="1">
                <a:solidFill>
                  <a:schemeClr val="bg1"/>
                </a:solidFill>
                <a:latin typeface="Calibri" panose="020F0502020204030204" pitchFamily="34" charset="0"/>
                <a:cs typeface="Calibri" panose="020F0502020204030204" pitchFamily="34" charset="0"/>
              </a:rPr>
              <a:t>nguyên </a:t>
            </a:r>
            <a:r>
              <a:rPr lang="vi-VN" sz="2800" b="1" smtClean="0">
                <a:solidFill>
                  <a:schemeClr val="bg1"/>
                </a:solidFill>
                <a:latin typeface="Calibri" panose="020F0502020204030204" pitchFamily="34" charset="0"/>
                <a:cs typeface="Calibri" panose="020F0502020204030204" pitchFamily="34" charset="0"/>
              </a:rPr>
              <a:t>liệu </a:t>
            </a:r>
            <a:r>
              <a:rPr lang="en-US" sz="2800" b="1" i="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vi-VN" sz="2800" b="1" smtClean="0">
                <a:solidFill>
                  <a:schemeClr val="bg1"/>
                </a:solidFill>
                <a:latin typeface="Calibri" panose="020F0502020204030204" pitchFamily="34" charset="0"/>
                <a:cs typeface="Calibri" panose="020F0502020204030204" pitchFamily="34" charset="0"/>
              </a:rPr>
              <a:t> tách </a:t>
            </a:r>
            <a:r>
              <a:rPr lang="vi-VN" sz="2800" b="1" dirty="0">
                <a:solidFill>
                  <a:schemeClr val="bg1"/>
                </a:solidFill>
                <a:latin typeface="Calibri" panose="020F0502020204030204" pitchFamily="34" charset="0"/>
                <a:cs typeface="Calibri" panose="020F0502020204030204" pitchFamily="34" charset="0"/>
              </a:rPr>
              <a:t>chiết </a:t>
            </a:r>
            <a:r>
              <a:rPr lang="vi-VN" sz="2800" b="1">
                <a:solidFill>
                  <a:schemeClr val="bg1"/>
                </a:solidFill>
                <a:latin typeface="Calibri" panose="020F0502020204030204" pitchFamily="34" charset="0"/>
                <a:cs typeface="Calibri" panose="020F0502020204030204" pitchFamily="34" charset="0"/>
              </a:rPr>
              <a:t>enzyme </a:t>
            </a:r>
            <a:r>
              <a:rPr lang="en-US" sz="2800" b="1" i="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2800" b="1" i="1">
                <a:latin typeface="Calibri" panose="020F0502020204030204" pitchFamily="34" charset="0"/>
                <a:ea typeface="Calibri" panose="020F0502020204030204" pitchFamily="34" charset="0"/>
                <a:cs typeface="Calibri" panose="020F0502020204030204" pitchFamily="34" charset="0"/>
              </a:rPr>
              <a:t> </a:t>
            </a:r>
            <a:r>
              <a:rPr lang="vi-VN" sz="2800" b="1" smtClean="0">
                <a:solidFill>
                  <a:schemeClr val="bg1"/>
                </a:solidFill>
                <a:latin typeface="Calibri" panose="020F0502020204030204" pitchFamily="34" charset="0"/>
                <a:cs typeface="Calibri" panose="020F0502020204030204" pitchFamily="34" charset="0"/>
              </a:rPr>
              <a:t>tinh </a:t>
            </a:r>
            <a:r>
              <a:rPr lang="vi-VN" sz="2800" b="1" dirty="0">
                <a:solidFill>
                  <a:schemeClr val="bg1"/>
                </a:solidFill>
                <a:latin typeface="Calibri" panose="020F0502020204030204" pitchFamily="34" charset="0"/>
                <a:cs typeface="Calibri" panose="020F0502020204030204" pitchFamily="34" charset="0"/>
              </a:rPr>
              <a:t>sạch </a:t>
            </a:r>
            <a:r>
              <a:rPr lang="vi-VN" sz="2800" b="1">
                <a:solidFill>
                  <a:schemeClr val="bg1"/>
                </a:solidFill>
                <a:latin typeface="Calibri" panose="020F0502020204030204" pitchFamily="34" charset="0"/>
                <a:cs typeface="Calibri" panose="020F0502020204030204" pitchFamily="34" charset="0"/>
              </a:rPr>
              <a:t>enzyme </a:t>
            </a:r>
            <a:r>
              <a:rPr lang="en-US" sz="2800" b="1" i="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vi-VN" sz="2800" b="1" smtClean="0">
                <a:solidFill>
                  <a:schemeClr val="bg1"/>
                </a:solidFill>
                <a:latin typeface="Calibri" panose="020F0502020204030204" pitchFamily="34" charset="0"/>
                <a:cs typeface="Calibri" panose="020F0502020204030204" pitchFamily="34" charset="0"/>
              </a:rPr>
              <a:t> </a:t>
            </a:r>
            <a:r>
              <a:rPr lang="vi-VN" sz="2800" b="1" dirty="0">
                <a:solidFill>
                  <a:schemeClr val="bg1"/>
                </a:solidFill>
                <a:latin typeface="Calibri" panose="020F0502020204030204" pitchFamily="34" charset="0"/>
                <a:cs typeface="Calibri" panose="020F0502020204030204" pitchFamily="34" charset="0"/>
              </a:rPr>
              <a:t>tạo chế phẩm enzyme.</a:t>
            </a:r>
          </a:p>
          <a:p>
            <a:r>
              <a:rPr lang="vi-VN" sz="2800" b="1" dirty="0">
                <a:solidFill>
                  <a:srgbClr val="FFFF00"/>
                </a:solidFill>
                <a:latin typeface="Calibri" panose="020F0502020204030204" pitchFamily="34" charset="0"/>
                <a:cs typeface="Calibri" panose="020F0502020204030204" pitchFamily="34" charset="0"/>
              </a:rPr>
              <a:t>* Quy trình chung để sản xuất enzyme tái tổ hợp: </a:t>
            </a:r>
            <a:r>
              <a:rPr lang="vi-VN" sz="2800" b="1" dirty="0">
                <a:solidFill>
                  <a:schemeClr val="bg1"/>
                </a:solidFill>
                <a:latin typeface="Calibri" panose="020F0502020204030204" pitchFamily="34" charset="0"/>
                <a:cs typeface="Calibri" panose="020F0502020204030204" pitchFamily="34" charset="0"/>
              </a:rPr>
              <a:t>tạo DNA tái tổ </a:t>
            </a:r>
            <a:r>
              <a:rPr lang="vi-VN" sz="2800" b="1">
                <a:solidFill>
                  <a:schemeClr val="bg1"/>
                </a:solidFill>
                <a:latin typeface="Calibri" panose="020F0502020204030204" pitchFamily="34" charset="0"/>
                <a:cs typeface="Calibri" panose="020F0502020204030204" pitchFamily="34" charset="0"/>
              </a:rPr>
              <a:t>hợp </a:t>
            </a:r>
            <a:r>
              <a:rPr lang="en-US" sz="2800" b="1" i="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vi-VN" sz="2800" b="1" smtClean="0">
                <a:solidFill>
                  <a:schemeClr val="bg1"/>
                </a:solidFill>
                <a:latin typeface="Calibri" panose="020F0502020204030204" pitchFamily="34" charset="0"/>
                <a:cs typeface="Calibri" panose="020F0502020204030204" pitchFamily="34" charset="0"/>
              </a:rPr>
              <a:t>chuyển </a:t>
            </a:r>
            <a:r>
              <a:rPr lang="vi-VN" sz="2800" b="1" dirty="0">
                <a:solidFill>
                  <a:schemeClr val="bg1"/>
                </a:solidFill>
                <a:latin typeface="Calibri" panose="020F0502020204030204" pitchFamily="34" charset="0"/>
                <a:cs typeface="Calibri" panose="020F0502020204030204" pitchFamily="34" charset="0"/>
              </a:rPr>
              <a:t>DNA tái tổ hợp vào tế bào </a:t>
            </a:r>
            <a:r>
              <a:rPr lang="vi-VN" sz="2800" b="1">
                <a:solidFill>
                  <a:schemeClr val="bg1"/>
                </a:solidFill>
                <a:latin typeface="Calibri" panose="020F0502020204030204" pitchFamily="34" charset="0"/>
                <a:cs typeface="Calibri" panose="020F0502020204030204" pitchFamily="34" charset="0"/>
              </a:rPr>
              <a:t>chủ </a:t>
            </a:r>
            <a:r>
              <a:rPr lang="en-US" sz="2800" b="1" i="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vi-VN" sz="2800" b="1" smtClean="0">
                <a:solidFill>
                  <a:schemeClr val="bg1"/>
                </a:solidFill>
                <a:latin typeface="Calibri" panose="020F0502020204030204" pitchFamily="34" charset="0"/>
                <a:cs typeface="Calibri" panose="020F0502020204030204" pitchFamily="34" charset="0"/>
              </a:rPr>
              <a:t> </a:t>
            </a:r>
            <a:r>
              <a:rPr lang="vi-VN" sz="2800" b="1" dirty="0">
                <a:solidFill>
                  <a:schemeClr val="bg1"/>
                </a:solidFill>
                <a:latin typeface="Calibri" panose="020F0502020204030204" pitchFamily="34" charset="0"/>
                <a:cs typeface="Calibri" panose="020F0502020204030204" pitchFamily="34" charset="0"/>
              </a:rPr>
              <a:t>tạo điều kiện cho sự biểu hiện </a:t>
            </a:r>
            <a:r>
              <a:rPr lang="vi-VN" sz="2800" b="1">
                <a:solidFill>
                  <a:schemeClr val="bg1"/>
                </a:solidFill>
                <a:latin typeface="Calibri" panose="020F0502020204030204" pitchFamily="34" charset="0"/>
                <a:cs typeface="Calibri" panose="020F0502020204030204" pitchFamily="34" charset="0"/>
              </a:rPr>
              <a:t>gene </a:t>
            </a:r>
            <a:r>
              <a:rPr lang="en-US" sz="2800" b="1" i="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vi-VN" sz="2800" b="1" smtClean="0">
                <a:solidFill>
                  <a:schemeClr val="bg1"/>
                </a:solidFill>
                <a:latin typeface="Calibri" panose="020F0502020204030204" pitchFamily="34" charset="0"/>
                <a:cs typeface="Calibri" panose="020F0502020204030204" pitchFamily="34" charset="0"/>
              </a:rPr>
              <a:t> </a:t>
            </a:r>
            <a:r>
              <a:rPr lang="vi-VN" sz="2800" b="1" dirty="0">
                <a:solidFill>
                  <a:schemeClr val="bg1"/>
                </a:solidFill>
                <a:latin typeface="Calibri" panose="020F0502020204030204" pitchFamily="34" charset="0"/>
                <a:cs typeface="Calibri" panose="020F0502020204030204" pitchFamily="34" charset="0"/>
              </a:rPr>
              <a:t>thu nhận và tinh sạch enzyme tái tổ hợp.</a:t>
            </a:r>
          </a:p>
          <a:p>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19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p:cNvGrpSpPr/>
          <p:nvPr/>
        </p:nvGrpSpPr>
        <p:grpSpPr>
          <a:xfrm>
            <a:off x="452055" y="0"/>
            <a:ext cx="2880979" cy="2286117"/>
            <a:chOff x="488519" y="170244"/>
            <a:chExt cx="2844515" cy="1534315"/>
          </a:xfrm>
        </p:grpSpPr>
        <p:sp>
          <p:nvSpPr>
            <p:cNvPr id="20" name="Oval 19"/>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20"/>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22" name="TextBox 21"/>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pic>
        <p:nvPicPr>
          <p:cNvPr id="28" name="Picture 27"/>
          <p:cNvPicPr/>
          <p:nvPr/>
        </p:nvPicPr>
        <p:blipFill>
          <a:blip r:embed="rId2"/>
          <a:stretch>
            <a:fillRect/>
          </a:stretch>
        </p:blipFill>
        <p:spPr>
          <a:xfrm>
            <a:off x="553076" y="2645014"/>
            <a:ext cx="496765" cy="469304"/>
          </a:xfrm>
          <a:prstGeom prst="rect">
            <a:avLst/>
          </a:prstGeom>
        </p:spPr>
      </p:pic>
      <p:sp>
        <p:nvSpPr>
          <p:cNvPr id="8" name="TextBox 7"/>
          <p:cNvSpPr txBox="1"/>
          <p:nvPr/>
        </p:nvSpPr>
        <p:spPr>
          <a:xfrm>
            <a:off x="1313478" y="2421857"/>
            <a:ext cx="10553700" cy="4401205"/>
          </a:xfrm>
          <a:prstGeom prst="rect">
            <a:avLst/>
          </a:prstGeom>
          <a:solidFill>
            <a:schemeClr val="bg1"/>
          </a:solidFill>
        </p:spPr>
        <p:txBody>
          <a:bodyPr wrap="square" rtlCol="0">
            <a:spAutoFit/>
          </a:bodyPr>
          <a:lstStyle/>
          <a:p>
            <a:r>
              <a:rPr lang="en-US" sz="2800" b="1">
                <a:solidFill>
                  <a:srgbClr val="FF0000"/>
                </a:solidFill>
                <a:latin typeface="Calibri" pitchFamily="34" charset="0"/>
                <a:cs typeface="Calibri" pitchFamily="34" charset="0"/>
              </a:rPr>
              <a:t>Phần 1. TRẮC NGHIỆM NHIỀU LỰA </a:t>
            </a:r>
            <a:r>
              <a:rPr lang="en-US" sz="2800" b="1" smtClean="0">
                <a:solidFill>
                  <a:srgbClr val="FF0000"/>
                </a:solidFill>
                <a:latin typeface="Calibri" pitchFamily="34" charset="0"/>
                <a:cs typeface="Calibri" pitchFamily="34" charset="0"/>
              </a:rPr>
              <a:t>CHỌN</a:t>
            </a:r>
          </a:p>
          <a:p>
            <a:r>
              <a:rPr lang="vi-VN" sz="2800" b="1">
                <a:solidFill>
                  <a:srgbClr val="0000FF"/>
                </a:solidFill>
                <a:latin typeface="Calibri" pitchFamily="34" charset="0"/>
                <a:cs typeface="Calibri" pitchFamily="34" charset="0"/>
              </a:rPr>
              <a:t>Câu 1. Phát biểu nào sau đây là đúng khi nói về enzyme?</a:t>
            </a:r>
          </a:p>
          <a:p>
            <a:r>
              <a:rPr lang="vi-VN" sz="2800" b="1">
                <a:latin typeface="Calibri" pitchFamily="34" charset="0"/>
                <a:cs typeface="Calibri" pitchFamily="34" charset="0"/>
              </a:rPr>
              <a:t>A. Enzyme là chất xúc tác hóa học, thường có bản chất là protein do tế bào sinh ra.</a:t>
            </a:r>
          </a:p>
          <a:p>
            <a:r>
              <a:rPr lang="vi-VN" sz="2800" b="1">
                <a:latin typeface="Calibri" pitchFamily="34" charset="0"/>
                <a:cs typeface="Calibri" pitchFamily="34" charset="0"/>
              </a:rPr>
              <a:t>B. Enzyme là chất xúc tác sinh học, thường có bản chất là lipid do tế bào sinh ra.</a:t>
            </a:r>
          </a:p>
          <a:p>
            <a:r>
              <a:rPr lang="vi-VN" sz="2800" b="1">
                <a:latin typeface="Calibri" pitchFamily="34" charset="0"/>
                <a:cs typeface="Calibri" pitchFamily="34" charset="0"/>
              </a:rPr>
              <a:t>C. Enzyme là chất xúc tác sinh học, thường có bản chất là protein do tế bào sinh ra.</a:t>
            </a:r>
          </a:p>
          <a:p>
            <a:r>
              <a:rPr lang="vi-VN" sz="2800" b="1">
                <a:latin typeface="Calibri" pitchFamily="34" charset="0"/>
                <a:cs typeface="Calibri" pitchFamily="34" charset="0"/>
              </a:rPr>
              <a:t>D. Enzyme là chất xúc tác hóa học, thường có bản chất là lipid do tế bào sinh ra.</a:t>
            </a:r>
          </a:p>
        </p:txBody>
      </p:sp>
    </p:spTree>
    <p:extLst>
      <p:ext uri="{BB962C8B-B14F-4D97-AF65-F5344CB8AC3E}">
        <p14:creationId xmlns:p14="http://schemas.microsoft.com/office/powerpoint/2010/main" val="159316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8">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p:cNvGrpSpPr/>
          <p:nvPr/>
        </p:nvGrpSpPr>
        <p:grpSpPr>
          <a:xfrm>
            <a:off x="452055" y="0"/>
            <a:ext cx="2880979" cy="2286117"/>
            <a:chOff x="488519" y="170244"/>
            <a:chExt cx="2844515" cy="1534315"/>
          </a:xfrm>
        </p:grpSpPr>
        <p:sp>
          <p:nvSpPr>
            <p:cNvPr id="20" name="Oval 19"/>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20"/>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22" name="TextBox 21"/>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pic>
        <p:nvPicPr>
          <p:cNvPr id="28" name="Picture 27"/>
          <p:cNvPicPr/>
          <p:nvPr/>
        </p:nvPicPr>
        <p:blipFill>
          <a:blip r:embed="rId2"/>
          <a:stretch>
            <a:fillRect/>
          </a:stretch>
        </p:blipFill>
        <p:spPr>
          <a:xfrm>
            <a:off x="553076" y="2645014"/>
            <a:ext cx="496765" cy="469304"/>
          </a:xfrm>
          <a:prstGeom prst="rect">
            <a:avLst/>
          </a:prstGeom>
        </p:spPr>
      </p:pic>
      <p:sp>
        <p:nvSpPr>
          <p:cNvPr id="8" name="TextBox 7"/>
          <p:cNvSpPr txBox="1"/>
          <p:nvPr/>
        </p:nvSpPr>
        <p:spPr>
          <a:xfrm>
            <a:off x="1313478" y="2421857"/>
            <a:ext cx="10553700" cy="4401205"/>
          </a:xfrm>
          <a:prstGeom prst="rect">
            <a:avLst/>
          </a:prstGeom>
          <a:solidFill>
            <a:schemeClr val="bg1"/>
          </a:solidFill>
        </p:spPr>
        <p:txBody>
          <a:bodyPr wrap="square" rtlCol="0">
            <a:spAutoFit/>
          </a:bodyPr>
          <a:lstStyle/>
          <a:p>
            <a:r>
              <a:rPr lang="en-US" sz="2800" b="1">
                <a:solidFill>
                  <a:srgbClr val="FF0000"/>
                </a:solidFill>
                <a:latin typeface="Calibri" pitchFamily="34" charset="0"/>
                <a:cs typeface="Calibri" pitchFamily="34" charset="0"/>
              </a:rPr>
              <a:t>Phần 1. TRẮC NGHIỆM NHIỀU LỰA </a:t>
            </a:r>
            <a:r>
              <a:rPr lang="en-US" sz="2800" b="1" smtClean="0">
                <a:solidFill>
                  <a:srgbClr val="FF0000"/>
                </a:solidFill>
                <a:latin typeface="Calibri" pitchFamily="34" charset="0"/>
                <a:cs typeface="Calibri" pitchFamily="34" charset="0"/>
              </a:rPr>
              <a:t>CHỌN</a:t>
            </a:r>
          </a:p>
          <a:p>
            <a:r>
              <a:rPr lang="vi-VN" sz="2800" b="1">
                <a:solidFill>
                  <a:srgbClr val="0000FF"/>
                </a:solidFill>
                <a:latin typeface="Calibri" pitchFamily="34" charset="0"/>
                <a:cs typeface="Calibri" pitchFamily="34" charset="0"/>
              </a:rPr>
              <a:t>Câu 2. Khi nói về enzyme, phát biểu nào sau đây </a:t>
            </a:r>
            <a:r>
              <a:rPr lang="vi-VN" sz="2800" b="1" u="sng">
                <a:solidFill>
                  <a:srgbClr val="0000FF"/>
                </a:solidFill>
                <a:latin typeface="Calibri" pitchFamily="34" charset="0"/>
                <a:cs typeface="Calibri" pitchFamily="34" charset="0"/>
              </a:rPr>
              <a:t>chưa chính xác</a:t>
            </a:r>
            <a:r>
              <a:rPr lang="vi-VN" sz="2800" b="1">
                <a:solidFill>
                  <a:srgbClr val="0000FF"/>
                </a:solidFill>
                <a:latin typeface="Calibri" pitchFamily="34" charset="0"/>
                <a:cs typeface="Calibri" pitchFamily="34" charset="0"/>
              </a:rPr>
              <a:t>?</a:t>
            </a:r>
          </a:p>
          <a:p>
            <a:r>
              <a:rPr lang="vi-VN" sz="2800" b="1">
                <a:latin typeface="Calibri" pitchFamily="34" charset="0"/>
                <a:cs typeface="Calibri" pitchFamily="34" charset="0"/>
              </a:rPr>
              <a:t>A. Enzyme có tác động xúc tác các phản ứng xảy ra nhanh trong các điều kiện sinh lí bình thường của cơ thể sống.</a:t>
            </a:r>
          </a:p>
          <a:p>
            <a:r>
              <a:rPr lang="vi-VN" sz="2800" b="1">
                <a:latin typeface="Calibri" pitchFamily="34" charset="0"/>
                <a:cs typeface="Calibri" pitchFamily="34" charset="0"/>
              </a:rPr>
              <a:t>B. Enzyme không bị thay đổi khi phản ứng hoàn thành, vì vậy enzyme có thể được sử dụng nhiều lần.</a:t>
            </a:r>
          </a:p>
          <a:p>
            <a:r>
              <a:rPr lang="vi-VN" sz="2800" b="1">
                <a:latin typeface="Calibri" pitchFamily="34" charset="0"/>
                <a:cs typeface="Calibri" pitchFamily="34" charset="0"/>
              </a:rPr>
              <a:t>C. Enzyme có khối lượng phân tử lớn nên không vận chuyển qua được màng sinh chất.</a:t>
            </a:r>
          </a:p>
          <a:p>
            <a:r>
              <a:rPr lang="vi-VN" sz="2800" b="1">
                <a:latin typeface="Calibri" pitchFamily="34" charset="0"/>
                <a:cs typeface="Calibri" pitchFamily="34" charset="0"/>
              </a:rPr>
              <a:t>D. Enzyme tác động đặc hiệu với cơ chất nên không được sử dụng nhiều lần.</a:t>
            </a:r>
          </a:p>
        </p:txBody>
      </p:sp>
    </p:spTree>
    <p:extLst>
      <p:ext uri="{BB962C8B-B14F-4D97-AF65-F5344CB8AC3E}">
        <p14:creationId xmlns:p14="http://schemas.microsoft.com/office/powerpoint/2010/main" val="422004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8">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63300" y="326689"/>
            <a:ext cx="8681242" cy="996147"/>
            <a:chOff x="3736647" y="-317094"/>
            <a:chExt cx="7702120" cy="996147"/>
          </a:xfrm>
        </p:grpSpPr>
        <p:sp>
          <p:nvSpPr>
            <p:cNvPr id="5" name="Freeform 4"/>
            <p:cNvSpPr/>
            <p:nvPr/>
          </p:nvSpPr>
          <p:spPr>
            <a:xfrm>
              <a:off x="5436574" y="-317094"/>
              <a:ext cx="6002193" cy="996147"/>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dirty="0" smtClean="0">
                  <a:ln>
                    <a:noFill/>
                  </a:ln>
                  <a:solidFill>
                    <a:srgbClr val="3333FF"/>
                  </a:solidFill>
                  <a:effectLst/>
                  <a:uLnTx/>
                  <a:uFillTx/>
                  <a:latin typeface="Calibri" panose="020F0502020204030204" pitchFamily="34" charset="0"/>
                  <a:ea typeface="+mn-ea"/>
                  <a:cs typeface="Calibri" panose="020F0502020204030204" pitchFamily="34" charset="0"/>
                </a:rPr>
                <a:t>CƠ</a:t>
              </a:r>
              <a:r>
                <a:rPr kumimoji="0" lang="en-US" sz="3200" b="1" i="0" u="none" strike="noStrike" kern="0" cap="none" spc="0" normalizeH="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SỞ KHOA</a:t>
              </a:r>
              <a:r>
                <a:rPr kumimoji="0" lang="en-US" sz="3200" b="1" i="0" u="none" strike="noStrike" kern="0" cap="none" spc="0" normalizeH="0" baseline="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HỌC CỦA</a:t>
              </a:r>
              <a:r>
                <a:rPr kumimoji="0" lang="en-US" sz="3200" b="1" i="0" u="none" strike="noStrike" kern="0" cap="none" spc="0" normalizeH="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ỨNG DỤNG CÔNG NGHỆ ENZYME</a:t>
              </a:r>
              <a:endParaRPr kumimoji="0" lang="en-US" sz="3200" b="1" i="0" u="none" strike="noStrike" kern="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6" name="Freeform 5"/>
            <p:cNvSpPr/>
            <p:nvPr/>
          </p:nvSpPr>
          <p:spPr>
            <a:xfrm>
              <a:off x="3736647" y="-84146"/>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a:t>
              </a:r>
            </a:p>
          </p:txBody>
        </p:sp>
        <p:cxnSp>
          <p:nvCxnSpPr>
            <p:cNvPr id="7" name="Straight Connector 6"/>
            <p:cNvCxnSpPr/>
            <p:nvPr/>
          </p:nvCxnSpPr>
          <p:spPr>
            <a:xfrm>
              <a:off x="4335947" y="232136"/>
              <a:ext cx="1100627" cy="0"/>
            </a:xfrm>
            <a:prstGeom prst="line">
              <a:avLst/>
            </a:prstGeom>
            <a:noFill/>
            <a:ln w="28575" cap="rnd" cmpd="sng" algn="ctr">
              <a:solidFill>
                <a:srgbClr val="A53010">
                  <a:shade val="90000"/>
                </a:srgbClr>
              </a:solidFill>
              <a:prstDash val="solid"/>
            </a:ln>
            <a:effectLst/>
          </p:spPr>
        </p:cxnSp>
      </p:grpSp>
      <p:sp>
        <p:nvSpPr>
          <p:cNvPr id="8" name="AutoShape 2" descr="Enzymes là gì? Công dụng của Enzymes đối với sức khỏe.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Enzymes là gì? Công dụng của Enzymes đối với sức khỏe.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878" y="1558676"/>
            <a:ext cx="4484914" cy="458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429551" y="3999694"/>
            <a:ext cx="2218467" cy="2043678"/>
            <a:chOff x="902692" y="2480827"/>
            <a:chExt cx="2485277" cy="2149788"/>
          </a:xfrm>
        </p:grpSpPr>
        <p:sp>
          <p:nvSpPr>
            <p:cNvPr id="13" name="Oval 12"/>
            <p:cNvSpPr/>
            <p:nvPr/>
          </p:nvSpPr>
          <p:spPr>
            <a:xfrm>
              <a:off x="902692" y="2480827"/>
              <a:ext cx="2485277" cy="2149788"/>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NHÓM </a:t>
              </a:r>
            </a:p>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grpSp>
        <p:nvGrpSpPr>
          <p:cNvPr id="15" name="Group 14"/>
          <p:cNvGrpSpPr/>
          <p:nvPr/>
        </p:nvGrpSpPr>
        <p:grpSpPr>
          <a:xfrm>
            <a:off x="4405588" y="3999694"/>
            <a:ext cx="2218467" cy="2043678"/>
            <a:chOff x="902692" y="2480827"/>
            <a:chExt cx="2485277" cy="2149788"/>
          </a:xfrm>
          <a:solidFill>
            <a:srgbClr val="FFFF00"/>
          </a:solidFill>
        </p:grpSpPr>
        <p:sp>
          <p:nvSpPr>
            <p:cNvPr id="16" name="Oval 15"/>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5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NHÓM </a:t>
              </a:r>
            </a:p>
            <a:p>
              <a:pPr algn="ct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grpSp>
      <p:sp>
        <p:nvSpPr>
          <p:cNvPr id="18" name="Flowchart: Process 17"/>
          <p:cNvSpPr/>
          <p:nvPr/>
        </p:nvSpPr>
        <p:spPr>
          <a:xfrm>
            <a:off x="3321764" y="1793331"/>
            <a:ext cx="2024678" cy="1445781"/>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Calibri" pitchFamily="34" charset="0"/>
                <a:cs typeface="Calibri" pitchFamily="34" charset="0"/>
              </a:rPr>
              <a:t>Thảo</a:t>
            </a:r>
            <a:r>
              <a:rPr lang="en-US" sz="3200" b="1" dirty="0" smtClean="0">
                <a:solidFill>
                  <a:srgbClr val="FF0000"/>
                </a:solidFill>
                <a:latin typeface="Calibri" pitchFamily="34" charset="0"/>
                <a:cs typeface="Calibri" pitchFamily="34" charset="0"/>
              </a:rPr>
              <a:t> </a:t>
            </a:r>
            <a:r>
              <a:rPr lang="en-US" sz="3200" b="1" err="1" smtClean="0">
                <a:solidFill>
                  <a:srgbClr val="FF0000"/>
                </a:solidFill>
                <a:latin typeface="Calibri" pitchFamily="34" charset="0"/>
                <a:cs typeface="Calibri" pitchFamily="34" charset="0"/>
              </a:rPr>
              <a:t>luận</a:t>
            </a:r>
            <a:r>
              <a:rPr lang="en-US" sz="3200" b="1" smtClean="0">
                <a:solidFill>
                  <a:srgbClr val="FF0000"/>
                </a:solidFill>
                <a:latin typeface="Calibri" pitchFamily="34" charset="0"/>
                <a:cs typeface="Calibri" pitchFamily="34" charset="0"/>
              </a:rPr>
              <a:t> nhóm </a:t>
            </a:r>
            <a:endParaRPr lang="en-US" sz="32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39604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p:cNvGrpSpPr/>
          <p:nvPr/>
        </p:nvGrpSpPr>
        <p:grpSpPr>
          <a:xfrm>
            <a:off x="452055" y="0"/>
            <a:ext cx="2880979" cy="2286117"/>
            <a:chOff x="488519" y="170244"/>
            <a:chExt cx="2844515" cy="1534315"/>
          </a:xfrm>
        </p:grpSpPr>
        <p:sp>
          <p:nvSpPr>
            <p:cNvPr id="20" name="Oval 19"/>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20"/>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22" name="TextBox 21"/>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pic>
        <p:nvPicPr>
          <p:cNvPr id="28" name="Picture 27"/>
          <p:cNvPicPr/>
          <p:nvPr/>
        </p:nvPicPr>
        <p:blipFill>
          <a:blip r:embed="rId2"/>
          <a:stretch>
            <a:fillRect/>
          </a:stretch>
        </p:blipFill>
        <p:spPr>
          <a:xfrm>
            <a:off x="553076" y="2645014"/>
            <a:ext cx="496765" cy="469304"/>
          </a:xfrm>
          <a:prstGeom prst="rect">
            <a:avLst/>
          </a:prstGeom>
        </p:spPr>
      </p:pic>
      <p:sp>
        <p:nvSpPr>
          <p:cNvPr id="8" name="TextBox 7"/>
          <p:cNvSpPr txBox="1"/>
          <p:nvPr/>
        </p:nvSpPr>
        <p:spPr>
          <a:xfrm>
            <a:off x="1313478" y="2421857"/>
            <a:ext cx="10553700" cy="2677656"/>
          </a:xfrm>
          <a:prstGeom prst="rect">
            <a:avLst/>
          </a:prstGeom>
          <a:solidFill>
            <a:schemeClr val="bg1"/>
          </a:solidFill>
        </p:spPr>
        <p:txBody>
          <a:bodyPr wrap="square" rtlCol="0">
            <a:spAutoFit/>
          </a:bodyPr>
          <a:lstStyle/>
          <a:p>
            <a:r>
              <a:rPr lang="en-US" sz="2800" b="1">
                <a:solidFill>
                  <a:srgbClr val="FF0000"/>
                </a:solidFill>
                <a:latin typeface="Calibri" pitchFamily="34" charset="0"/>
                <a:cs typeface="Calibri" pitchFamily="34" charset="0"/>
              </a:rPr>
              <a:t>Phần 1. TRẮC NGHIỆM NHIỀU LỰA </a:t>
            </a:r>
            <a:r>
              <a:rPr lang="en-US" sz="2800" b="1" smtClean="0">
                <a:solidFill>
                  <a:srgbClr val="FF0000"/>
                </a:solidFill>
                <a:latin typeface="Calibri" pitchFamily="34" charset="0"/>
                <a:cs typeface="Calibri" pitchFamily="34" charset="0"/>
              </a:rPr>
              <a:t>CHỌN</a:t>
            </a:r>
          </a:p>
          <a:p>
            <a:r>
              <a:rPr lang="vi-VN" sz="2800" b="1">
                <a:solidFill>
                  <a:srgbClr val="0000FF"/>
                </a:solidFill>
                <a:latin typeface="Calibri" pitchFamily="34" charset="0"/>
                <a:cs typeface="Calibri" pitchFamily="34" charset="0"/>
              </a:rPr>
              <a:t>Câu 3. Enzyme </a:t>
            </a:r>
            <a:r>
              <a:rPr lang="vi-VN" sz="2800" b="1" u="sng">
                <a:solidFill>
                  <a:srgbClr val="0000FF"/>
                </a:solidFill>
                <a:latin typeface="Calibri" pitchFamily="34" charset="0"/>
                <a:cs typeface="Calibri" pitchFamily="34" charset="0"/>
              </a:rPr>
              <a:t>không có </a:t>
            </a:r>
            <a:r>
              <a:rPr lang="vi-VN" sz="2800" b="1">
                <a:solidFill>
                  <a:srgbClr val="0000FF"/>
                </a:solidFill>
                <a:latin typeface="Calibri" pitchFamily="34" charset="0"/>
                <a:cs typeface="Calibri" pitchFamily="34" charset="0"/>
              </a:rPr>
              <a:t>đặc điểm nào sau đây?</a:t>
            </a:r>
          </a:p>
          <a:p>
            <a:r>
              <a:rPr lang="vi-VN" sz="2800" b="1" smtClean="0">
                <a:latin typeface="Calibri" pitchFamily="34" charset="0"/>
                <a:cs typeface="Calibri" pitchFamily="34" charset="0"/>
              </a:rPr>
              <a:t>A</a:t>
            </a:r>
            <a:r>
              <a:rPr lang="vi-VN" sz="2800" b="1">
                <a:latin typeface="Calibri" pitchFamily="34" charset="0"/>
                <a:cs typeface="Calibri" pitchFamily="34" charset="0"/>
              </a:rPr>
              <a:t>. Có hoạt tính mạnh.</a:t>
            </a:r>
          </a:p>
          <a:p>
            <a:r>
              <a:rPr lang="vi-VN" sz="2800" b="1">
                <a:latin typeface="Calibri" pitchFamily="34" charset="0"/>
                <a:cs typeface="Calibri" pitchFamily="34" charset="0"/>
              </a:rPr>
              <a:t>B. Có tính định khu trong tế bào.</a:t>
            </a:r>
          </a:p>
          <a:p>
            <a:r>
              <a:rPr lang="vi-VN" sz="2800" b="1">
                <a:latin typeface="Calibri" pitchFamily="34" charset="0"/>
                <a:cs typeface="Calibri" pitchFamily="34" charset="0"/>
              </a:rPr>
              <a:t>C. Có sự phối hợp hoạt động giữa các enzyme.</a:t>
            </a:r>
          </a:p>
          <a:p>
            <a:r>
              <a:rPr lang="vi-VN" sz="2800" b="1" smtClean="0">
                <a:latin typeface="Calibri" pitchFamily="34" charset="0"/>
                <a:cs typeface="Calibri" pitchFamily="34" charset="0"/>
              </a:rPr>
              <a:t>D</a:t>
            </a:r>
            <a:r>
              <a:rPr lang="vi-VN" sz="2800" b="1">
                <a:latin typeface="Calibri" pitchFamily="34" charset="0"/>
                <a:cs typeface="Calibri" pitchFamily="34" charset="0"/>
              </a:rPr>
              <a:t>. Enzyme </a:t>
            </a:r>
            <a:r>
              <a:rPr lang="vi-VN" sz="2800" b="1" smtClean="0">
                <a:latin typeface="Calibri" pitchFamily="34" charset="0"/>
                <a:cs typeface="Calibri" pitchFamily="34" charset="0"/>
              </a:rPr>
              <a:t>có</a:t>
            </a:r>
            <a:r>
              <a:rPr lang="en-US" sz="2800" b="1" smtClean="0">
                <a:latin typeface="Calibri" pitchFamily="34" charset="0"/>
                <a:cs typeface="Calibri" pitchFamily="34" charset="0"/>
              </a:rPr>
              <a:t> nguồn gốc</a:t>
            </a:r>
            <a:r>
              <a:rPr lang="vi-VN" sz="2800" b="1" smtClean="0">
                <a:latin typeface="Calibri" pitchFamily="34" charset="0"/>
                <a:cs typeface="Calibri" pitchFamily="34" charset="0"/>
              </a:rPr>
              <a:t> </a:t>
            </a:r>
            <a:r>
              <a:rPr lang="vi-VN" sz="2800" b="1">
                <a:latin typeface="Calibri" pitchFamily="34" charset="0"/>
                <a:cs typeface="Calibri" pitchFamily="34" charset="0"/>
              </a:rPr>
              <a:t>tự nhiên thường gây độc.</a:t>
            </a:r>
          </a:p>
        </p:txBody>
      </p:sp>
    </p:spTree>
    <p:extLst>
      <p:ext uri="{BB962C8B-B14F-4D97-AF65-F5344CB8AC3E}">
        <p14:creationId xmlns:p14="http://schemas.microsoft.com/office/powerpoint/2010/main" val="112474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8">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p:cNvGrpSpPr/>
          <p:nvPr/>
        </p:nvGrpSpPr>
        <p:grpSpPr>
          <a:xfrm>
            <a:off x="452055" y="0"/>
            <a:ext cx="2880979" cy="2286117"/>
            <a:chOff x="488519" y="170244"/>
            <a:chExt cx="2844515" cy="1534315"/>
          </a:xfrm>
        </p:grpSpPr>
        <p:sp>
          <p:nvSpPr>
            <p:cNvPr id="20" name="Oval 19"/>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20"/>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22" name="TextBox 21"/>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pic>
        <p:nvPicPr>
          <p:cNvPr id="28" name="Picture 27"/>
          <p:cNvPicPr/>
          <p:nvPr/>
        </p:nvPicPr>
        <p:blipFill>
          <a:blip r:embed="rId2"/>
          <a:stretch>
            <a:fillRect/>
          </a:stretch>
        </p:blipFill>
        <p:spPr>
          <a:xfrm>
            <a:off x="553076" y="2645014"/>
            <a:ext cx="496765" cy="469304"/>
          </a:xfrm>
          <a:prstGeom prst="rect">
            <a:avLst/>
          </a:prstGeom>
        </p:spPr>
      </p:pic>
      <p:sp>
        <p:nvSpPr>
          <p:cNvPr id="8" name="TextBox 7"/>
          <p:cNvSpPr txBox="1"/>
          <p:nvPr/>
        </p:nvSpPr>
        <p:spPr>
          <a:xfrm>
            <a:off x="1313478" y="2286117"/>
            <a:ext cx="10553700" cy="4401205"/>
          </a:xfrm>
          <a:prstGeom prst="rect">
            <a:avLst/>
          </a:prstGeom>
          <a:solidFill>
            <a:schemeClr val="bg1"/>
          </a:solidFill>
        </p:spPr>
        <p:txBody>
          <a:bodyPr wrap="square" rtlCol="0">
            <a:spAutoFit/>
          </a:bodyPr>
          <a:lstStyle/>
          <a:p>
            <a:r>
              <a:rPr lang="vi-VN" sz="2800" b="1" smtClean="0">
                <a:solidFill>
                  <a:srgbClr val="0000FF"/>
                </a:solidFill>
                <a:latin typeface="Calibri" pitchFamily="34" charset="0"/>
                <a:cs typeface="Calibri" pitchFamily="34" charset="0"/>
              </a:rPr>
              <a:t>Câu </a:t>
            </a:r>
            <a:r>
              <a:rPr lang="vi-VN" sz="2800" b="1">
                <a:solidFill>
                  <a:srgbClr val="0000FF"/>
                </a:solidFill>
                <a:latin typeface="Calibri" pitchFamily="34" charset="0"/>
                <a:cs typeface="Calibri" pitchFamily="34" charset="0"/>
              </a:rPr>
              <a:t>4. Quy trình sản xuất enzyme được thực hiện theo trình tự nào sau đây? </a:t>
            </a:r>
          </a:p>
          <a:p>
            <a:r>
              <a:rPr lang="vi-VN" sz="2800" b="1" smtClean="0">
                <a:latin typeface="Calibri" pitchFamily="34" charset="0"/>
                <a:cs typeface="Calibri" pitchFamily="34" charset="0"/>
              </a:rPr>
              <a:t>A</a:t>
            </a:r>
            <a:r>
              <a:rPr lang="vi-VN" sz="2800" b="1">
                <a:latin typeface="Calibri" pitchFamily="34" charset="0"/>
                <a:cs typeface="Calibri" pitchFamily="34" charset="0"/>
              </a:rPr>
              <a:t>. Chọn nguồn nguyên liệu </a:t>
            </a:r>
            <a:r>
              <a:rPr lang="en-US" sz="2800" b="1" i="1">
                <a:latin typeface="Calibri" panose="020F0502020204030204" pitchFamily="34" charset="0"/>
                <a:ea typeface="Calibri" panose="020F0502020204030204" pitchFamily="34" charset="0"/>
                <a:cs typeface="Calibri" panose="020F0502020204030204" pitchFamily="34" charset="0"/>
              </a:rPr>
              <a:t>→</a:t>
            </a:r>
            <a:r>
              <a:rPr lang="vi-VN" sz="2800" b="1" smtClean="0">
                <a:latin typeface="Calibri" pitchFamily="34" charset="0"/>
                <a:cs typeface="Calibri" pitchFamily="34" charset="0"/>
              </a:rPr>
              <a:t> </a:t>
            </a:r>
            <a:r>
              <a:rPr lang="vi-VN" sz="2800" b="1">
                <a:latin typeface="Calibri" pitchFamily="34" charset="0"/>
                <a:cs typeface="Calibri" pitchFamily="34" charset="0"/>
              </a:rPr>
              <a:t>tinh sạch enzyme </a:t>
            </a:r>
            <a:r>
              <a:rPr lang="en-US" sz="2800" b="1" i="1">
                <a:latin typeface="Calibri" panose="020F0502020204030204" pitchFamily="34" charset="0"/>
                <a:ea typeface="Calibri" panose="020F0502020204030204" pitchFamily="34" charset="0"/>
                <a:cs typeface="Calibri" panose="020F0502020204030204" pitchFamily="34" charset="0"/>
              </a:rPr>
              <a:t>→</a:t>
            </a:r>
            <a:r>
              <a:rPr lang="vi-VN" sz="2800" b="1" smtClean="0">
                <a:latin typeface="Calibri" pitchFamily="34" charset="0"/>
                <a:cs typeface="Calibri" pitchFamily="34" charset="0"/>
              </a:rPr>
              <a:t> </a:t>
            </a:r>
            <a:r>
              <a:rPr lang="vi-VN" sz="2800" b="1">
                <a:latin typeface="Calibri" pitchFamily="34" charset="0"/>
                <a:cs typeface="Calibri" pitchFamily="34" charset="0"/>
              </a:rPr>
              <a:t>tách chiết enzyme </a:t>
            </a:r>
            <a:r>
              <a:rPr lang="en-US" sz="2800" b="1" i="1">
                <a:latin typeface="Calibri" panose="020F0502020204030204" pitchFamily="34" charset="0"/>
                <a:ea typeface="Calibri" panose="020F0502020204030204" pitchFamily="34" charset="0"/>
                <a:cs typeface="Calibri" panose="020F0502020204030204" pitchFamily="34" charset="0"/>
              </a:rPr>
              <a:t>→</a:t>
            </a:r>
            <a:r>
              <a:rPr lang="vi-VN" sz="2800" b="1" smtClean="0">
                <a:latin typeface="Calibri" pitchFamily="34" charset="0"/>
                <a:cs typeface="Calibri" pitchFamily="34" charset="0"/>
              </a:rPr>
              <a:t> </a:t>
            </a:r>
            <a:r>
              <a:rPr lang="vi-VN" sz="2800" b="1">
                <a:latin typeface="Calibri" pitchFamily="34" charset="0"/>
                <a:cs typeface="Calibri" pitchFamily="34" charset="0"/>
              </a:rPr>
              <a:t>Tạo chế phẩm enzyme</a:t>
            </a:r>
          </a:p>
          <a:p>
            <a:r>
              <a:rPr lang="vi-VN" sz="2800" b="1">
                <a:latin typeface="Calibri" pitchFamily="34" charset="0"/>
                <a:cs typeface="Calibri" pitchFamily="34" charset="0"/>
              </a:rPr>
              <a:t>B. Chọn nguồn nguyên liệu </a:t>
            </a:r>
            <a:r>
              <a:rPr lang="en-US" sz="2800" b="1" i="1">
                <a:latin typeface="Calibri" panose="020F0502020204030204" pitchFamily="34" charset="0"/>
                <a:ea typeface="Calibri" panose="020F0502020204030204" pitchFamily="34" charset="0"/>
                <a:cs typeface="Calibri" panose="020F0502020204030204" pitchFamily="34" charset="0"/>
              </a:rPr>
              <a:t>→</a:t>
            </a:r>
            <a:r>
              <a:rPr lang="vi-VN" sz="2800" b="1" smtClean="0">
                <a:latin typeface="Calibri" pitchFamily="34" charset="0"/>
                <a:cs typeface="Calibri" pitchFamily="34" charset="0"/>
              </a:rPr>
              <a:t> </a:t>
            </a:r>
            <a:r>
              <a:rPr lang="vi-VN" sz="2800" b="1">
                <a:latin typeface="Calibri" pitchFamily="34" charset="0"/>
                <a:cs typeface="Calibri" pitchFamily="34" charset="0"/>
              </a:rPr>
              <a:t>tách chiết enzyme </a:t>
            </a:r>
            <a:r>
              <a:rPr lang="en-US" sz="2800" b="1" i="1">
                <a:latin typeface="Calibri" panose="020F0502020204030204" pitchFamily="34" charset="0"/>
                <a:ea typeface="Calibri" panose="020F0502020204030204" pitchFamily="34" charset="0"/>
                <a:cs typeface="Calibri" panose="020F0502020204030204" pitchFamily="34" charset="0"/>
              </a:rPr>
              <a:t>→ </a:t>
            </a:r>
            <a:r>
              <a:rPr lang="vi-VN" sz="2800" b="1" smtClean="0">
                <a:latin typeface="Calibri" pitchFamily="34" charset="0"/>
                <a:cs typeface="Calibri" pitchFamily="34" charset="0"/>
              </a:rPr>
              <a:t>tinh </a:t>
            </a:r>
            <a:r>
              <a:rPr lang="vi-VN" sz="2800" b="1">
                <a:latin typeface="Calibri" pitchFamily="34" charset="0"/>
                <a:cs typeface="Calibri" pitchFamily="34" charset="0"/>
              </a:rPr>
              <a:t>sạch enzyme </a:t>
            </a:r>
            <a:r>
              <a:rPr lang="en-US" sz="2800" b="1" i="1">
                <a:latin typeface="Calibri" panose="020F0502020204030204" pitchFamily="34" charset="0"/>
                <a:ea typeface="Calibri" panose="020F0502020204030204" pitchFamily="34" charset="0"/>
                <a:cs typeface="Calibri" panose="020F0502020204030204" pitchFamily="34" charset="0"/>
              </a:rPr>
              <a:t>→</a:t>
            </a:r>
            <a:r>
              <a:rPr lang="vi-VN" sz="2800" b="1" smtClean="0">
                <a:latin typeface="Calibri" pitchFamily="34" charset="0"/>
                <a:cs typeface="Calibri" pitchFamily="34" charset="0"/>
              </a:rPr>
              <a:t> </a:t>
            </a:r>
            <a:r>
              <a:rPr lang="vi-VN" sz="2800" b="1">
                <a:latin typeface="Calibri" pitchFamily="34" charset="0"/>
                <a:cs typeface="Calibri" pitchFamily="34" charset="0"/>
              </a:rPr>
              <a:t>Tạo chế phẩm enzyme</a:t>
            </a:r>
          </a:p>
          <a:p>
            <a:r>
              <a:rPr lang="vi-VN" sz="2800" b="1">
                <a:latin typeface="Calibri" pitchFamily="34" charset="0"/>
                <a:cs typeface="Calibri" pitchFamily="34" charset="0"/>
              </a:rPr>
              <a:t>C. Chọn nguồn nguyên liệu </a:t>
            </a:r>
            <a:r>
              <a:rPr lang="en-US" sz="2800" b="1" i="1">
                <a:latin typeface="Calibri" panose="020F0502020204030204" pitchFamily="34" charset="0"/>
                <a:ea typeface="Calibri" panose="020F0502020204030204" pitchFamily="34" charset="0"/>
                <a:cs typeface="Calibri" panose="020F0502020204030204" pitchFamily="34" charset="0"/>
              </a:rPr>
              <a:t>→</a:t>
            </a:r>
            <a:r>
              <a:rPr lang="vi-VN" sz="2800" b="1" smtClean="0">
                <a:latin typeface="Calibri" pitchFamily="34" charset="0"/>
                <a:cs typeface="Calibri" pitchFamily="34" charset="0"/>
              </a:rPr>
              <a:t> </a:t>
            </a:r>
            <a:r>
              <a:rPr lang="vi-VN" sz="2800" b="1">
                <a:latin typeface="Calibri" pitchFamily="34" charset="0"/>
                <a:cs typeface="Calibri" pitchFamily="34" charset="0"/>
              </a:rPr>
              <a:t>Tạo chế phẩm enzyme </a:t>
            </a:r>
            <a:r>
              <a:rPr lang="en-US" sz="2800" b="1" i="1">
                <a:latin typeface="Calibri" panose="020F0502020204030204" pitchFamily="34" charset="0"/>
                <a:ea typeface="Calibri" panose="020F0502020204030204" pitchFamily="34" charset="0"/>
                <a:cs typeface="Calibri" panose="020F0502020204030204" pitchFamily="34" charset="0"/>
              </a:rPr>
              <a:t>→ </a:t>
            </a:r>
            <a:r>
              <a:rPr lang="vi-VN" sz="2800" b="1" smtClean="0">
                <a:latin typeface="Calibri" pitchFamily="34" charset="0"/>
                <a:cs typeface="Calibri" pitchFamily="34" charset="0"/>
              </a:rPr>
              <a:t>tách </a:t>
            </a:r>
            <a:r>
              <a:rPr lang="vi-VN" sz="2800" b="1">
                <a:latin typeface="Calibri" pitchFamily="34" charset="0"/>
                <a:cs typeface="Calibri" pitchFamily="34" charset="0"/>
              </a:rPr>
              <a:t>chiết </a:t>
            </a:r>
            <a:r>
              <a:rPr lang="vi-VN" sz="2800" b="1" smtClean="0">
                <a:latin typeface="Calibri" pitchFamily="34" charset="0"/>
                <a:cs typeface="Calibri" pitchFamily="34" charset="0"/>
              </a:rPr>
              <a:t>enzyme</a:t>
            </a:r>
            <a:r>
              <a:rPr lang="en-US" sz="2800" b="1" i="1">
                <a:latin typeface="Calibri" panose="020F0502020204030204" pitchFamily="34" charset="0"/>
                <a:ea typeface="Calibri" panose="020F0502020204030204" pitchFamily="34" charset="0"/>
                <a:cs typeface="Calibri" panose="020F0502020204030204" pitchFamily="34" charset="0"/>
              </a:rPr>
              <a:t> → </a:t>
            </a:r>
            <a:r>
              <a:rPr lang="vi-VN" sz="2800" b="1" smtClean="0">
                <a:latin typeface="Calibri" pitchFamily="34" charset="0"/>
                <a:cs typeface="Calibri" pitchFamily="34" charset="0"/>
              </a:rPr>
              <a:t>tinh </a:t>
            </a:r>
            <a:r>
              <a:rPr lang="vi-VN" sz="2800" b="1">
                <a:latin typeface="Calibri" pitchFamily="34" charset="0"/>
                <a:cs typeface="Calibri" pitchFamily="34" charset="0"/>
              </a:rPr>
              <a:t>sạch enzyme </a:t>
            </a:r>
          </a:p>
          <a:p>
            <a:r>
              <a:rPr lang="vi-VN" sz="2800" b="1">
                <a:latin typeface="Calibri" pitchFamily="34" charset="0"/>
                <a:cs typeface="Calibri" pitchFamily="34" charset="0"/>
              </a:rPr>
              <a:t>D. Chọn nguồn nguyên </a:t>
            </a:r>
            <a:r>
              <a:rPr lang="vi-VN" sz="2800" b="1" smtClean="0">
                <a:latin typeface="Calibri" pitchFamily="34" charset="0"/>
                <a:cs typeface="Calibri" pitchFamily="34" charset="0"/>
              </a:rPr>
              <a:t>liệu</a:t>
            </a:r>
            <a:r>
              <a:rPr lang="en-US" sz="2800" b="1" i="1">
                <a:latin typeface="Calibri" panose="020F0502020204030204" pitchFamily="34" charset="0"/>
                <a:ea typeface="Calibri" panose="020F0502020204030204" pitchFamily="34" charset="0"/>
                <a:cs typeface="Calibri" panose="020F0502020204030204" pitchFamily="34" charset="0"/>
              </a:rPr>
              <a:t> → </a:t>
            </a:r>
            <a:r>
              <a:rPr lang="vi-VN" sz="2800" b="1" smtClean="0">
                <a:latin typeface="Calibri" pitchFamily="34" charset="0"/>
                <a:cs typeface="Calibri" pitchFamily="34" charset="0"/>
              </a:rPr>
              <a:t>tách </a:t>
            </a:r>
            <a:r>
              <a:rPr lang="vi-VN" sz="2800" b="1">
                <a:latin typeface="Calibri" pitchFamily="34" charset="0"/>
                <a:cs typeface="Calibri" pitchFamily="34" charset="0"/>
              </a:rPr>
              <a:t>chiết enzyme </a:t>
            </a:r>
            <a:r>
              <a:rPr lang="en-US" sz="2800" b="1" i="1">
                <a:latin typeface="Calibri" panose="020F0502020204030204" pitchFamily="34" charset="0"/>
                <a:ea typeface="Calibri" panose="020F0502020204030204" pitchFamily="34" charset="0"/>
                <a:cs typeface="Calibri" panose="020F0502020204030204" pitchFamily="34" charset="0"/>
              </a:rPr>
              <a:t>→ </a:t>
            </a:r>
            <a:r>
              <a:rPr lang="vi-VN" sz="2800" b="1" smtClean="0">
                <a:latin typeface="Calibri" pitchFamily="34" charset="0"/>
                <a:cs typeface="Calibri" pitchFamily="34" charset="0"/>
              </a:rPr>
              <a:t>Tạo </a:t>
            </a:r>
            <a:r>
              <a:rPr lang="vi-VN" sz="2800" b="1">
                <a:latin typeface="Calibri" pitchFamily="34" charset="0"/>
                <a:cs typeface="Calibri" pitchFamily="34" charset="0"/>
              </a:rPr>
              <a:t>chế phẩm enzyme </a:t>
            </a:r>
            <a:r>
              <a:rPr lang="en-US" sz="2800" b="1" i="1">
                <a:latin typeface="Calibri" panose="020F0502020204030204" pitchFamily="34" charset="0"/>
                <a:ea typeface="Calibri" panose="020F0502020204030204" pitchFamily="34" charset="0"/>
                <a:cs typeface="Calibri" panose="020F0502020204030204" pitchFamily="34" charset="0"/>
              </a:rPr>
              <a:t>→</a:t>
            </a:r>
            <a:r>
              <a:rPr lang="vi-VN" sz="2800" b="1" smtClean="0">
                <a:latin typeface="Calibri" pitchFamily="34" charset="0"/>
                <a:cs typeface="Calibri" pitchFamily="34" charset="0"/>
              </a:rPr>
              <a:t> </a:t>
            </a:r>
            <a:r>
              <a:rPr lang="vi-VN" sz="2800" b="1">
                <a:latin typeface="Calibri" pitchFamily="34" charset="0"/>
                <a:cs typeface="Calibri" pitchFamily="34" charset="0"/>
              </a:rPr>
              <a:t>tinh sạch enzyme.</a:t>
            </a:r>
          </a:p>
        </p:txBody>
      </p:sp>
    </p:spTree>
    <p:extLst>
      <p:ext uri="{BB962C8B-B14F-4D97-AF65-F5344CB8AC3E}">
        <p14:creationId xmlns:p14="http://schemas.microsoft.com/office/powerpoint/2010/main" val="339804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8">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p:cNvGrpSpPr/>
          <p:nvPr/>
        </p:nvGrpSpPr>
        <p:grpSpPr>
          <a:xfrm>
            <a:off x="452055" y="0"/>
            <a:ext cx="2880979" cy="2286117"/>
            <a:chOff x="488519" y="170244"/>
            <a:chExt cx="2844515" cy="1534315"/>
          </a:xfrm>
        </p:grpSpPr>
        <p:sp>
          <p:nvSpPr>
            <p:cNvPr id="20" name="Oval 19"/>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20"/>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22" name="TextBox 21"/>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pic>
        <p:nvPicPr>
          <p:cNvPr id="28" name="Picture 27"/>
          <p:cNvPicPr/>
          <p:nvPr/>
        </p:nvPicPr>
        <p:blipFill>
          <a:blip r:embed="rId2"/>
          <a:stretch>
            <a:fillRect/>
          </a:stretch>
        </p:blipFill>
        <p:spPr>
          <a:xfrm>
            <a:off x="553076" y="2645014"/>
            <a:ext cx="496765" cy="469304"/>
          </a:xfrm>
          <a:prstGeom prst="rect">
            <a:avLst/>
          </a:prstGeom>
        </p:spPr>
      </p:pic>
      <p:sp>
        <p:nvSpPr>
          <p:cNvPr id="8" name="TextBox 7"/>
          <p:cNvSpPr txBox="1"/>
          <p:nvPr/>
        </p:nvSpPr>
        <p:spPr>
          <a:xfrm>
            <a:off x="1285486" y="2879666"/>
            <a:ext cx="10553700" cy="2246769"/>
          </a:xfrm>
          <a:prstGeom prst="rect">
            <a:avLst/>
          </a:prstGeom>
          <a:solidFill>
            <a:schemeClr val="bg1"/>
          </a:solidFill>
        </p:spPr>
        <p:txBody>
          <a:bodyPr wrap="square" rtlCol="0">
            <a:spAutoFit/>
          </a:bodyPr>
          <a:lstStyle/>
          <a:p>
            <a:r>
              <a:rPr lang="vi-VN" sz="2800" b="1">
                <a:solidFill>
                  <a:srgbClr val="0000FF"/>
                </a:solidFill>
                <a:latin typeface="Calibri" pitchFamily="34" charset="0"/>
                <a:cs typeface="Calibri" pitchFamily="34" charset="0"/>
              </a:rPr>
              <a:t>Câu 5. Enzyme có thể sản xuất từ nguồn nguyên liệu nào? </a:t>
            </a:r>
          </a:p>
          <a:p>
            <a:r>
              <a:rPr lang="vi-VN" sz="2800" b="1" smtClean="0">
                <a:latin typeface="Calibri" pitchFamily="34" charset="0"/>
                <a:cs typeface="Calibri" pitchFamily="34" charset="0"/>
              </a:rPr>
              <a:t>A</a:t>
            </a:r>
            <a:r>
              <a:rPr lang="vi-VN" sz="2800" b="1">
                <a:latin typeface="Calibri" pitchFamily="34" charset="0"/>
                <a:cs typeface="Calibri" pitchFamily="34" charset="0"/>
              </a:rPr>
              <a:t>. Thực vật, động vật, vi sinh vật.</a:t>
            </a:r>
          </a:p>
          <a:p>
            <a:r>
              <a:rPr lang="vi-VN" sz="2800" b="1">
                <a:latin typeface="Calibri" pitchFamily="34" charset="0"/>
                <a:cs typeface="Calibri" pitchFamily="34" charset="0"/>
              </a:rPr>
              <a:t>B. Thực vật, động vật nguyên sinh, tảo.</a:t>
            </a:r>
          </a:p>
          <a:p>
            <a:r>
              <a:rPr lang="vi-VN" sz="2800" b="1">
                <a:latin typeface="Calibri" pitchFamily="34" charset="0"/>
                <a:cs typeface="Calibri" pitchFamily="34" charset="0"/>
              </a:rPr>
              <a:t>C. Thực vật, động vật nguyên sinh, nấm</a:t>
            </a:r>
          </a:p>
          <a:p>
            <a:r>
              <a:rPr lang="vi-VN" sz="2800" b="1">
                <a:latin typeface="Calibri" pitchFamily="34" charset="0"/>
                <a:cs typeface="Calibri" pitchFamily="34" charset="0"/>
              </a:rPr>
              <a:t>D. Thực vật, động vật, vi khuẩn.</a:t>
            </a:r>
          </a:p>
        </p:txBody>
      </p:sp>
    </p:spTree>
    <p:extLst>
      <p:ext uri="{BB962C8B-B14F-4D97-AF65-F5344CB8AC3E}">
        <p14:creationId xmlns:p14="http://schemas.microsoft.com/office/powerpoint/2010/main" val="2093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8">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p:cNvGrpSpPr/>
          <p:nvPr/>
        </p:nvGrpSpPr>
        <p:grpSpPr>
          <a:xfrm>
            <a:off x="452055" y="0"/>
            <a:ext cx="2880979" cy="2286117"/>
            <a:chOff x="488519" y="170244"/>
            <a:chExt cx="2844515" cy="1534315"/>
          </a:xfrm>
        </p:grpSpPr>
        <p:sp>
          <p:nvSpPr>
            <p:cNvPr id="20" name="Oval 19"/>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20"/>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22" name="TextBox 21"/>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pic>
        <p:nvPicPr>
          <p:cNvPr id="28" name="Picture 27"/>
          <p:cNvPicPr/>
          <p:nvPr/>
        </p:nvPicPr>
        <p:blipFill>
          <a:blip r:embed="rId2"/>
          <a:stretch>
            <a:fillRect/>
          </a:stretch>
        </p:blipFill>
        <p:spPr>
          <a:xfrm>
            <a:off x="553076" y="2645014"/>
            <a:ext cx="496765" cy="469304"/>
          </a:xfrm>
          <a:prstGeom prst="rect">
            <a:avLst/>
          </a:prstGeom>
        </p:spPr>
      </p:pic>
      <p:sp>
        <p:nvSpPr>
          <p:cNvPr id="8" name="TextBox 7"/>
          <p:cNvSpPr txBox="1"/>
          <p:nvPr/>
        </p:nvSpPr>
        <p:spPr>
          <a:xfrm>
            <a:off x="1285486" y="2879666"/>
            <a:ext cx="10553700" cy="3539430"/>
          </a:xfrm>
          <a:prstGeom prst="rect">
            <a:avLst/>
          </a:prstGeom>
          <a:solidFill>
            <a:schemeClr val="bg1"/>
          </a:solidFill>
        </p:spPr>
        <p:txBody>
          <a:bodyPr wrap="square" rtlCol="0">
            <a:spAutoFit/>
          </a:bodyPr>
          <a:lstStyle/>
          <a:p>
            <a:r>
              <a:rPr lang="vi-VN" sz="2800" b="1">
                <a:solidFill>
                  <a:srgbClr val="0000FF"/>
                </a:solidFill>
                <a:latin typeface="Calibri" pitchFamily="34" charset="0"/>
                <a:cs typeface="Calibri" pitchFamily="34" charset="0"/>
              </a:rPr>
              <a:t>Câu 6. Nguồn nguyên liệu lựa chọn để sản xuất enzyme cần có bao nhiêu yêu cầu sau đây?</a:t>
            </a:r>
          </a:p>
          <a:p>
            <a:r>
              <a:rPr lang="vi-VN" sz="2800" b="1" smtClean="0">
                <a:latin typeface="Calibri" pitchFamily="34" charset="0"/>
                <a:cs typeface="Calibri" pitchFamily="34" charset="0"/>
              </a:rPr>
              <a:t>(</a:t>
            </a:r>
            <a:r>
              <a:rPr lang="vi-VN" sz="2800" b="1">
                <a:latin typeface="Calibri" pitchFamily="34" charset="0"/>
                <a:cs typeface="Calibri" pitchFamily="34" charset="0"/>
              </a:rPr>
              <a:t>1) có chứa một lượng lớn enzyme.</a:t>
            </a:r>
          </a:p>
          <a:p>
            <a:r>
              <a:rPr lang="vi-VN" sz="2800" b="1">
                <a:latin typeface="Calibri" pitchFamily="34" charset="0"/>
                <a:cs typeface="Calibri" pitchFamily="34" charset="0"/>
              </a:rPr>
              <a:t>(2) cho phép thu được enzyme với hiệu suất cao.</a:t>
            </a:r>
          </a:p>
          <a:p>
            <a:r>
              <a:rPr lang="vi-VN" sz="2800" b="1">
                <a:latin typeface="Calibri" pitchFamily="34" charset="0"/>
                <a:cs typeface="Calibri" pitchFamily="34" charset="0"/>
              </a:rPr>
              <a:t>(3) dễ dàng tinh chế enzyme.</a:t>
            </a:r>
          </a:p>
          <a:p>
            <a:r>
              <a:rPr lang="vi-VN" sz="2800" b="1">
                <a:latin typeface="Calibri" pitchFamily="34" charset="0"/>
                <a:cs typeface="Calibri" pitchFamily="34" charset="0"/>
              </a:rPr>
              <a:t>(4) sản xuất enzyme dễ dàng.</a:t>
            </a:r>
          </a:p>
          <a:p>
            <a:r>
              <a:rPr lang="vi-VN" sz="2800" b="1">
                <a:latin typeface="Calibri" pitchFamily="34" charset="0"/>
                <a:cs typeface="Calibri" pitchFamily="34" charset="0"/>
              </a:rPr>
              <a:t>(5) giảm chi phí sản xuất enzyme.</a:t>
            </a:r>
          </a:p>
          <a:p>
            <a:r>
              <a:rPr lang="vi-VN" sz="2800" b="1">
                <a:latin typeface="Calibri" pitchFamily="34" charset="0"/>
                <a:cs typeface="Calibri" pitchFamily="34" charset="0"/>
              </a:rPr>
              <a:t>A. 4			B. 2			C. 3			D. 5</a:t>
            </a:r>
          </a:p>
        </p:txBody>
      </p:sp>
      <p:sp>
        <p:nvSpPr>
          <p:cNvPr id="2" name="Flowchart: Connector 1"/>
          <p:cNvSpPr/>
          <p:nvPr/>
        </p:nvSpPr>
        <p:spPr>
          <a:xfrm>
            <a:off x="9423918" y="5934269"/>
            <a:ext cx="541176" cy="484827"/>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36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3857" y="45857"/>
            <a:ext cx="10553700" cy="1815882"/>
          </a:xfrm>
          <a:prstGeom prst="rect">
            <a:avLst/>
          </a:prstGeom>
          <a:solidFill>
            <a:schemeClr val="bg1"/>
          </a:solidFill>
        </p:spPr>
        <p:txBody>
          <a:bodyPr wrap="square" rtlCol="0">
            <a:spAutoFit/>
          </a:bodyPr>
          <a:lstStyle/>
          <a:p>
            <a:r>
              <a:rPr lang="vi-VN" sz="2800" b="1">
                <a:solidFill>
                  <a:srgbClr val="FF0000"/>
                </a:solidFill>
                <a:latin typeface="Calibri" pitchFamily="34" charset="0"/>
                <a:cs typeface="Calibri" pitchFamily="34" charset="0"/>
              </a:rPr>
              <a:t>Phần II. Trắc nghiệm đúng </a:t>
            </a:r>
            <a:r>
              <a:rPr lang="vi-VN" sz="2800" b="1" smtClean="0">
                <a:solidFill>
                  <a:srgbClr val="FF0000"/>
                </a:solidFill>
                <a:latin typeface="Calibri" pitchFamily="34" charset="0"/>
                <a:cs typeface="Calibri" pitchFamily="34" charset="0"/>
              </a:rPr>
              <a:t>sai</a:t>
            </a:r>
            <a:endParaRPr lang="en-US" sz="2800" b="1" smtClean="0">
              <a:solidFill>
                <a:srgbClr val="FF0000"/>
              </a:solidFill>
              <a:latin typeface="Calibri" pitchFamily="34" charset="0"/>
              <a:cs typeface="Calibri" pitchFamily="34" charset="0"/>
            </a:endParaRPr>
          </a:p>
          <a:p>
            <a:pPr algn="just"/>
            <a:r>
              <a:rPr lang="vi-VN" sz="2800" b="1">
                <a:solidFill>
                  <a:srgbClr val="0000FF"/>
                </a:solidFill>
                <a:latin typeface="Calibri" pitchFamily="34" charset="0"/>
                <a:cs typeface="Calibri" pitchFamily="34" charset="0"/>
              </a:rPr>
              <a:t>Khi nghiên cứu quy trình công nghệ sản xuất enzyme papain, một bạn học sinh đã đề xuất quy trình dưới đây. Em hãy cho biết mỗi nhận định dưới đây là Đúng hay Sai</a:t>
            </a:r>
            <a:r>
              <a:rPr lang="vi-VN" sz="2800" b="1" smtClean="0">
                <a:solidFill>
                  <a:srgbClr val="0000FF"/>
                </a:solidFill>
                <a:latin typeface="Calibri" pitchFamily="34" charset="0"/>
                <a:cs typeface="Calibri" pitchFamily="34" charset="0"/>
              </a:rPr>
              <a:t>?</a:t>
            </a:r>
            <a:endParaRPr lang="en-US" sz="2800" b="1" smtClean="0">
              <a:solidFill>
                <a:srgbClr val="0000FF"/>
              </a:solidFill>
              <a:latin typeface="Calibri" pitchFamily="34" charset="0"/>
              <a:cs typeface="Calibri" pitchFamily="34" charset="0"/>
            </a:endParaRPr>
          </a:p>
        </p:txBody>
      </p:sp>
      <p:grpSp>
        <p:nvGrpSpPr>
          <p:cNvPr id="12" name="Group 11"/>
          <p:cNvGrpSpPr/>
          <p:nvPr/>
        </p:nvGrpSpPr>
        <p:grpSpPr>
          <a:xfrm>
            <a:off x="2528596" y="1760283"/>
            <a:ext cx="8689080" cy="2509316"/>
            <a:chOff x="1909354" y="1876072"/>
            <a:chExt cx="9308322" cy="2695927"/>
          </a:xfrm>
        </p:grpSpPr>
        <p:pic>
          <p:nvPicPr>
            <p:cNvPr id="3" name="Picture 2"/>
            <p:cNvPicPr/>
            <p:nvPr/>
          </p:nvPicPr>
          <p:blipFill>
            <a:blip r:embed="rId2"/>
            <a:stretch>
              <a:fillRect/>
            </a:stretch>
          </p:blipFill>
          <p:spPr>
            <a:xfrm>
              <a:off x="1909354" y="1876072"/>
              <a:ext cx="9308322" cy="2695927"/>
            </a:xfrm>
            <a:prstGeom prst="rect">
              <a:avLst/>
            </a:prstGeom>
          </p:spPr>
        </p:pic>
        <p:sp>
          <p:nvSpPr>
            <p:cNvPr id="4" name="TextBox 3"/>
            <p:cNvSpPr txBox="1"/>
            <p:nvPr/>
          </p:nvSpPr>
          <p:spPr>
            <a:xfrm>
              <a:off x="2230019" y="2043405"/>
              <a:ext cx="1800805" cy="1015663"/>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Rạch quả đu đủ còn xanh bằng dao</a:t>
              </a:r>
              <a:endParaRPr lang="en-US" sz="2000" b="1">
                <a:latin typeface="Calibri" panose="020F0502020204030204" pitchFamily="34" charset="0"/>
                <a:cs typeface="Calibri" panose="020F0502020204030204" pitchFamily="34" charset="0"/>
              </a:endParaRPr>
            </a:p>
          </p:txBody>
        </p:sp>
        <p:sp>
          <p:nvSpPr>
            <p:cNvPr id="5" name="TextBox 4"/>
            <p:cNvSpPr txBox="1"/>
            <p:nvPr/>
          </p:nvSpPr>
          <p:spPr>
            <a:xfrm>
              <a:off x="4525345" y="2118050"/>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Thu lấy nhựa</a:t>
              </a:r>
            </a:p>
            <a:p>
              <a:endParaRPr lang="en-US" sz="2000" b="1">
                <a:latin typeface="Calibri" panose="020F0502020204030204" pitchFamily="34" charset="0"/>
                <a:cs typeface="Calibri" panose="020F0502020204030204" pitchFamily="34" charset="0"/>
              </a:endParaRPr>
            </a:p>
          </p:txBody>
        </p:sp>
        <p:sp>
          <p:nvSpPr>
            <p:cNvPr id="6" name="TextBox 5"/>
            <p:cNvSpPr txBox="1"/>
            <p:nvPr/>
          </p:nvSpPr>
          <p:spPr>
            <a:xfrm>
              <a:off x="6820676" y="2118050"/>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Trích li và lọc</a:t>
              </a:r>
            </a:p>
            <a:p>
              <a:endParaRPr lang="en-US" sz="2000" b="1">
                <a:latin typeface="Calibri" panose="020F0502020204030204" pitchFamily="34" charset="0"/>
                <a:cs typeface="Calibri" panose="020F0502020204030204" pitchFamily="34" charset="0"/>
              </a:endParaRPr>
            </a:p>
          </p:txBody>
        </p:sp>
        <p:sp>
          <p:nvSpPr>
            <p:cNvPr id="7" name="TextBox 6"/>
            <p:cNvSpPr txBox="1"/>
            <p:nvPr/>
          </p:nvSpPr>
          <p:spPr>
            <a:xfrm>
              <a:off x="9078683" y="2088819"/>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Li tâm dịch lọc</a:t>
              </a:r>
            </a:p>
            <a:p>
              <a:endParaRPr lang="en-US" sz="2000" b="1">
                <a:latin typeface="Calibri" panose="020F0502020204030204" pitchFamily="34" charset="0"/>
                <a:cs typeface="Calibri" panose="020F0502020204030204" pitchFamily="34" charset="0"/>
              </a:endParaRPr>
            </a:p>
          </p:txBody>
        </p:sp>
        <p:sp>
          <p:nvSpPr>
            <p:cNvPr id="8" name="TextBox 7"/>
            <p:cNvSpPr txBox="1"/>
            <p:nvPr/>
          </p:nvSpPr>
          <p:spPr>
            <a:xfrm>
              <a:off x="2232297" y="3684354"/>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Kết tủa papain</a:t>
              </a:r>
            </a:p>
            <a:p>
              <a:endParaRPr lang="en-US" sz="2000" b="1">
                <a:latin typeface="Calibri" panose="020F0502020204030204" pitchFamily="34" charset="0"/>
                <a:cs typeface="Calibri" panose="020F0502020204030204" pitchFamily="34" charset="0"/>
              </a:endParaRPr>
            </a:p>
          </p:txBody>
        </p:sp>
        <p:sp>
          <p:nvSpPr>
            <p:cNvPr id="9" name="TextBox 8"/>
            <p:cNvSpPr txBox="1"/>
            <p:nvPr/>
          </p:nvSpPr>
          <p:spPr>
            <a:xfrm>
              <a:off x="4535137" y="3691206"/>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Kết tinh và tái kết tinh</a:t>
              </a:r>
            </a:p>
          </p:txBody>
        </p:sp>
        <p:sp>
          <p:nvSpPr>
            <p:cNvPr id="10" name="TextBox 9"/>
            <p:cNvSpPr txBox="1"/>
            <p:nvPr/>
          </p:nvSpPr>
          <p:spPr>
            <a:xfrm>
              <a:off x="6804932" y="3691206"/>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Sấy chân không</a:t>
              </a:r>
            </a:p>
          </p:txBody>
        </p:sp>
        <p:sp>
          <p:nvSpPr>
            <p:cNvPr id="11" name="TextBox 10"/>
            <p:cNvSpPr txBox="1"/>
            <p:nvPr/>
          </p:nvSpPr>
          <p:spPr>
            <a:xfrm>
              <a:off x="9090931" y="3691206"/>
              <a:ext cx="1800810" cy="707886"/>
            </a:xfrm>
            <a:prstGeom prst="rect">
              <a:avLst/>
            </a:prstGeom>
            <a:solidFill>
              <a:schemeClr val="bg1"/>
            </a:solidFill>
            <a:ln w="57150">
              <a:solidFill>
                <a:schemeClr val="tx1"/>
              </a:solidFill>
            </a:ln>
          </p:spPr>
          <p:txBody>
            <a:bodyPr wrap="square" rtlCol="0">
              <a:spAutoFit/>
            </a:bodyPr>
            <a:lstStyle/>
            <a:p>
              <a:pPr algn="ctr"/>
              <a:r>
                <a:rPr lang="en-US" sz="2000" b="1" smtClean="0">
                  <a:latin typeface="Calibri" panose="020F0502020204030204" pitchFamily="34" charset="0"/>
                  <a:cs typeface="Calibri" panose="020F0502020204030204" pitchFamily="34" charset="0"/>
                </a:rPr>
                <a:t>Chế phẩm papain</a:t>
              </a:r>
            </a:p>
          </p:txBody>
        </p:sp>
      </p:grpSp>
      <p:sp>
        <p:nvSpPr>
          <p:cNvPr id="13" name="TextBox 12"/>
          <p:cNvSpPr txBox="1"/>
          <p:nvPr/>
        </p:nvSpPr>
        <p:spPr>
          <a:xfrm>
            <a:off x="298580" y="4168143"/>
            <a:ext cx="11783202" cy="2677656"/>
          </a:xfrm>
          <a:prstGeom prst="rect">
            <a:avLst/>
          </a:prstGeom>
          <a:solidFill>
            <a:schemeClr val="bg1"/>
          </a:solidFill>
        </p:spPr>
        <p:txBody>
          <a:bodyPr wrap="square" rtlCol="0">
            <a:spAutoFit/>
          </a:bodyPr>
          <a:lstStyle/>
          <a:p>
            <a:pPr algn="just"/>
            <a:r>
              <a:rPr lang="vi-VN" sz="2800" b="1">
                <a:latin typeface="Calibri" pitchFamily="34" charset="0"/>
                <a:cs typeface="Calibri" pitchFamily="34" charset="0"/>
              </a:rPr>
              <a:t>a) Enzyme papain trích từ đu đủ không gây ngộ độc khi sử dụng.</a:t>
            </a:r>
          </a:p>
          <a:p>
            <a:pPr algn="just"/>
            <a:r>
              <a:rPr lang="vi-VN" sz="2800" b="1">
                <a:latin typeface="Calibri" pitchFamily="34" charset="0"/>
                <a:cs typeface="Calibri" pitchFamily="34" charset="0"/>
              </a:rPr>
              <a:t>b) Quy trình bạn học sinh đưa ra còn thiếu công đoạn tinh sạch enzyme.</a:t>
            </a:r>
          </a:p>
          <a:p>
            <a:pPr algn="just"/>
            <a:r>
              <a:rPr lang="vi-VN" sz="2800" b="1">
                <a:latin typeface="Calibri" pitchFamily="34" charset="0"/>
                <a:cs typeface="Calibri" pitchFamily="34" charset="0"/>
              </a:rPr>
              <a:t>c) Để sản xuất enzyme papain, ngoài nguyên liệu đu đủ, ta có thể lấy dứa để thay thế nếu không có đu đủ.</a:t>
            </a:r>
          </a:p>
          <a:p>
            <a:pPr algn="just"/>
            <a:r>
              <a:rPr lang="vi-VN" sz="2800" b="1">
                <a:latin typeface="Calibri" pitchFamily="34" charset="0"/>
                <a:cs typeface="Calibri" pitchFamily="34" charset="0"/>
              </a:rPr>
              <a:t>d) Chế phẩm papain được ứng dụng trong công nghiệp sản xuất bia giúp phân giải cellulose</a:t>
            </a:r>
            <a:r>
              <a:rPr lang="vi-VN" sz="2800" b="1" smtClean="0">
                <a:latin typeface="Calibri" pitchFamily="34" charset="0"/>
                <a:cs typeface="Calibri" pitchFamily="34" charset="0"/>
              </a:rPr>
              <a:t>.</a:t>
            </a:r>
            <a:endParaRPr lang="vi-VN" sz="2800" b="1">
              <a:latin typeface="Calibri" pitchFamily="34" charset="0"/>
              <a:cs typeface="Calibri" pitchFamily="34" charset="0"/>
            </a:endParaRPr>
          </a:p>
        </p:txBody>
      </p:sp>
    </p:spTree>
    <p:extLst>
      <p:ext uri="{BB962C8B-B14F-4D97-AF65-F5344CB8AC3E}">
        <p14:creationId xmlns:p14="http://schemas.microsoft.com/office/powerpoint/2010/main" val="32883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
                                            <p:txEl>
                                              <p:pRg st="0" end="0"/>
                                            </p:txEl>
                                          </p:spTgt>
                                        </p:tgtEl>
                                        <p:attrNameLst>
                                          <p:attrName>style.color</p:attrName>
                                        </p:attrNameLst>
                                      </p:cBhvr>
                                      <p:to>
                                        <a:srgbClr val="FF3300"/>
                                      </p:to>
                                    </p:animClr>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nodeType="clickEffect">
                                  <p:stCondLst>
                                    <p:cond delay="0"/>
                                  </p:stCondLst>
                                  <p:iterate type="lt">
                                    <p:tmPct val="4000"/>
                                  </p:iterate>
                                  <p:childTnLst>
                                    <p:set>
                                      <p:cBhvr override="childStyle">
                                        <p:cTn id="10" dur="500" fill="hold"/>
                                        <p:tgtEl>
                                          <p:spTgt spid="13">
                                            <p:txEl>
                                              <p:pRg st="1" end="1"/>
                                            </p:txEl>
                                          </p:spTgt>
                                        </p:tgtEl>
                                        <p:attrNameLst>
                                          <p:attrName>style.color</p:attrName>
                                        </p:attrNameLst>
                                      </p:cBhvr>
                                      <p:to>
                                        <p:clrVal>
                                          <a:srgbClr val="CCCC00"/>
                                        </p:clrVal>
                                      </p:to>
                                    </p:set>
                                    <p:set>
                                      <p:cBhvr>
                                        <p:cTn id="11" dur="500" fill="hold"/>
                                        <p:tgtEl>
                                          <p:spTgt spid="13">
                                            <p:txEl>
                                              <p:pRg st="1" end="1"/>
                                            </p:txEl>
                                          </p:spTgt>
                                        </p:tgtEl>
                                        <p:attrNameLst>
                                          <p:attrName>fillcolor</p:attrName>
                                        </p:attrNameLst>
                                      </p:cBhvr>
                                      <p:to>
                                        <p:clrVal>
                                          <a:srgbClr val="CCCC00"/>
                                        </p:clrVal>
                                      </p:to>
                                    </p:set>
                                    <p:set>
                                      <p:cBhvr>
                                        <p:cTn id="12" dur="500" fill="hold"/>
                                        <p:tgtEl>
                                          <p:spTgt spid="13">
                                            <p:txEl>
                                              <p:pRg st="1" end="1"/>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13">
                                            <p:txEl>
                                              <p:pRg st="2" end="2"/>
                                            </p:txEl>
                                          </p:spTgt>
                                        </p:tgtEl>
                                        <p:attrNameLst>
                                          <p:attrName>style.color</p:attrName>
                                        </p:attrNameLst>
                                      </p:cBhvr>
                                      <p:to>
                                        <p:clrVal>
                                          <a:srgbClr val="CCCC00"/>
                                        </p:clrVal>
                                      </p:to>
                                    </p:set>
                                    <p:set>
                                      <p:cBhvr>
                                        <p:cTn id="17" dur="500" fill="hold"/>
                                        <p:tgtEl>
                                          <p:spTgt spid="13">
                                            <p:txEl>
                                              <p:pRg st="2" end="2"/>
                                            </p:txEl>
                                          </p:spTgt>
                                        </p:tgtEl>
                                        <p:attrNameLst>
                                          <p:attrName>fillcolor</p:attrName>
                                        </p:attrNameLst>
                                      </p:cBhvr>
                                      <p:to>
                                        <p:clrVal>
                                          <a:srgbClr val="CCCC00"/>
                                        </p:clrVal>
                                      </p:to>
                                    </p:set>
                                    <p:set>
                                      <p:cBhvr>
                                        <p:cTn id="18" dur="500" fill="hold"/>
                                        <p:tgtEl>
                                          <p:spTgt spid="13">
                                            <p:txEl>
                                              <p:pRg st="2" end="2"/>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3">
                                            <p:txEl>
                                              <p:pRg st="3" end="3"/>
                                            </p:txEl>
                                          </p:spTgt>
                                        </p:tgtEl>
                                        <p:attrNameLst>
                                          <p:attrName>style.color</p:attrName>
                                        </p:attrNameLst>
                                      </p:cBhvr>
                                      <p:to>
                                        <a:srgbClr val="CCCC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8797" y="1084174"/>
            <a:ext cx="10336055" cy="5262979"/>
          </a:xfrm>
          <a:prstGeom prst="rect">
            <a:avLst/>
          </a:prstGeom>
          <a:noFill/>
        </p:spPr>
        <p:txBody>
          <a:bodyPr wrap="square" rtlCol="0">
            <a:spAutoFit/>
          </a:bodyPr>
          <a:lstStyle/>
          <a:p>
            <a:r>
              <a:rPr lang="en-US" sz="2800" b="1">
                <a:solidFill>
                  <a:srgbClr val="FF0000"/>
                </a:solidFill>
                <a:latin typeface="Calibri" pitchFamily="34" charset="0"/>
                <a:cs typeface="Calibri" pitchFamily="34" charset="0"/>
              </a:rPr>
              <a:t>Phần III. Trắc nghiệm trả lời </a:t>
            </a:r>
            <a:r>
              <a:rPr lang="en-US" sz="2800" b="1" smtClean="0">
                <a:solidFill>
                  <a:srgbClr val="FF0000"/>
                </a:solidFill>
                <a:latin typeface="Calibri" pitchFamily="34" charset="0"/>
                <a:cs typeface="Calibri" pitchFamily="34" charset="0"/>
              </a:rPr>
              <a:t>ngắn</a:t>
            </a:r>
          </a:p>
          <a:p>
            <a:r>
              <a:rPr lang="en-US" sz="2800" b="1" smtClean="0">
                <a:latin typeface="Calibri" pitchFamily="34" charset="0"/>
                <a:cs typeface="Calibri" pitchFamily="34" charset="0"/>
              </a:rPr>
              <a:t>Câu </a:t>
            </a:r>
            <a:r>
              <a:rPr lang="en-US" sz="2800" b="1" dirty="0" smtClean="0">
                <a:latin typeface="Calibri" pitchFamily="34" charset="0"/>
                <a:cs typeface="Calibri" pitchFamily="34" charset="0"/>
              </a:rPr>
              <a:t>1: </a:t>
            </a:r>
            <a:r>
              <a:rPr lang="en-US" sz="2800" b="1" dirty="0" err="1" smtClean="0">
                <a:solidFill>
                  <a:srgbClr val="0000FF"/>
                </a:solidFill>
                <a:latin typeface="Calibri" pitchFamily="34" charset="0"/>
                <a:cs typeface="Calibri" pitchFamily="34" charset="0"/>
              </a:rPr>
              <a:t>Quy</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trình</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chung</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của</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công</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nghệ</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sản</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xuất</a:t>
            </a:r>
            <a:r>
              <a:rPr lang="en-US" sz="2800" b="1" dirty="0" smtClean="0">
                <a:solidFill>
                  <a:srgbClr val="0000FF"/>
                </a:solidFill>
                <a:latin typeface="Calibri" pitchFamily="34" charset="0"/>
                <a:cs typeface="Calibri" pitchFamily="34" charset="0"/>
              </a:rPr>
              <a:t> enzyme </a:t>
            </a:r>
            <a:r>
              <a:rPr lang="en-US" sz="2800" b="1" dirty="0" err="1" smtClean="0">
                <a:solidFill>
                  <a:srgbClr val="0000FF"/>
                </a:solidFill>
                <a:latin typeface="Calibri" pitchFamily="34" charset="0"/>
                <a:cs typeface="Calibri" pitchFamily="34" charset="0"/>
              </a:rPr>
              <a:t>từ</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tự</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nhiên</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có</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mấy</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bước</a:t>
            </a:r>
            <a:r>
              <a:rPr lang="en-US" sz="2800" b="1" smtClean="0">
                <a:solidFill>
                  <a:srgbClr val="0000FF"/>
                </a:solidFill>
                <a:latin typeface="Calibri" pitchFamily="34" charset="0"/>
                <a:cs typeface="Calibri" pitchFamily="34" charset="0"/>
              </a:rPr>
              <a:t>? </a:t>
            </a:r>
            <a:endParaRPr lang="en-US" sz="2800" b="1">
              <a:solidFill>
                <a:srgbClr val="0000FF"/>
              </a:solidFill>
              <a:latin typeface="Calibri" pitchFamily="34" charset="0"/>
              <a:cs typeface="Calibri" pitchFamily="34" charset="0"/>
            </a:endParaRPr>
          </a:p>
          <a:p>
            <a:endParaRPr lang="en-US" sz="2800" smtClean="0">
              <a:latin typeface="Calibri" pitchFamily="34" charset="0"/>
              <a:cs typeface="Calibri" pitchFamily="34" charset="0"/>
            </a:endParaRPr>
          </a:p>
          <a:p>
            <a:endParaRPr lang="en-US" sz="2800">
              <a:latin typeface="Calibri" pitchFamily="34" charset="0"/>
              <a:cs typeface="Calibri" pitchFamily="34" charset="0"/>
            </a:endParaRPr>
          </a:p>
          <a:p>
            <a:r>
              <a:rPr lang="en-US" sz="2800" b="1" smtClean="0">
                <a:latin typeface="Calibri" pitchFamily="34" charset="0"/>
                <a:cs typeface="Calibri" pitchFamily="34" charset="0"/>
              </a:rPr>
              <a:t>Câu </a:t>
            </a:r>
            <a:r>
              <a:rPr lang="en-US" sz="2800" b="1" dirty="0" smtClean="0">
                <a:latin typeface="Calibri" pitchFamily="34" charset="0"/>
                <a:cs typeface="Calibri" pitchFamily="34" charset="0"/>
              </a:rPr>
              <a:t>2:</a:t>
            </a:r>
            <a:r>
              <a:rPr lang="en-US" sz="2800" dirty="0" smtClean="0">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Khi</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sản</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xuất</a:t>
            </a:r>
            <a:r>
              <a:rPr lang="en-US" sz="2800" b="1" dirty="0" smtClean="0">
                <a:solidFill>
                  <a:srgbClr val="0000FF"/>
                </a:solidFill>
                <a:latin typeface="Calibri" pitchFamily="34" charset="0"/>
                <a:cs typeface="Calibri" pitchFamily="34" charset="0"/>
              </a:rPr>
              <a:t> enzyme </a:t>
            </a:r>
            <a:r>
              <a:rPr lang="en-US" sz="2800" b="1" dirty="0" err="1" smtClean="0">
                <a:solidFill>
                  <a:srgbClr val="0000FF"/>
                </a:solidFill>
                <a:latin typeface="Calibri" pitchFamily="34" charset="0"/>
                <a:cs typeface="Calibri" pitchFamily="34" charset="0"/>
              </a:rPr>
              <a:t>bromelain</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từ</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dứa</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người</a:t>
            </a:r>
            <a:r>
              <a:rPr lang="en-US" sz="2800" b="1" dirty="0" smtClean="0">
                <a:solidFill>
                  <a:srgbClr val="0000FF"/>
                </a:solidFill>
                <a:latin typeface="Calibri" pitchFamily="34" charset="0"/>
                <a:cs typeface="Calibri" pitchFamily="34" charset="0"/>
              </a:rPr>
              <a:t> ta </a:t>
            </a:r>
            <a:r>
              <a:rPr lang="en-US" sz="2800" b="1" dirty="0" err="1" smtClean="0">
                <a:solidFill>
                  <a:srgbClr val="0000FF"/>
                </a:solidFill>
                <a:latin typeface="Calibri" pitchFamily="34" charset="0"/>
                <a:cs typeface="Calibri" pitchFamily="34" charset="0"/>
              </a:rPr>
              <a:t>đem</a:t>
            </a:r>
            <a:r>
              <a:rPr lang="en-US" sz="2800" b="1" dirty="0" smtClean="0">
                <a:solidFill>
                  <a:srgbClr val="0000FF"/>
                </a:solidFill>
                <a:latin typeface="Calibri" pitchFamily="34" charset="0"/>
                <a:cs typeface="Calibri" pitchFamily="34" charset="0"/>
              </a:rPr>
              <a:t> li </a:t>
            </a:r>
            <a:r>
              <a:rPr lang="en-US" sz="2800" b="1" dirty="0" err="1" smtClean="0">
                <a:solidFill>
                  <a:srgbClr val="0000FF"/>
                </a:solidFill>
                <a:latin typeface="Calibri" pitchFamily="34" charset="0"/>
                <a:cs typeface="Calibri" pitchFamily="34" charset="0"/>
              </a:rPr>
              <a:t>tâm</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dịch</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lọc</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với</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tốc</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độ</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bao</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nhiêu</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vòng</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phút</a:t>
            </a:r>
            <a:r>
              <a:rPr lang="en-US" sz="2800" b="1" smtClean="0">
                <a:solidFill>
                  <a:srgbClr val="0000FF"/>
                </a:solidFill>
                <a:latin typeface="Calibri" pitchFamily="34" charset="0"/>
                <a:cs typeface="Calibri" pitchFamily="34" charset="0"/>
              </a:rPr>
              <a:t>? </a:t>
            </a:r>
          </a:p>
          <a:p>
            <a:endParaRPr lang="en-US" sz="280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b="1" smtClean="0">
              <a:latin typeface="Calibri" pitchFamily="34" charset="0"/>
              <a:cs typeface="Calibri" pitchFamily="34" charset="0"/>
            </a:endParaRPr>
          </a:p>
          <a:p>
            <a:r>
              <a:rPr lang="en-US" sz="2800" b="1" smtClean="0">
                <a:latin typeface="Calibri" pitchFamily="34" charset="0"/>
                <a:cs typeface="Calibri" pitchFamily="34" charset="0"/>
              </a:rPr>
              <a:t>Câu </a:t>
            </a:r>
            <a:r>
              <a:rPr lang="en-US" sz="2800" b="1" dirty="0" smtClean="0">
                <a:latin typeface="Calibri" pitchFamily="34" charset="0"/>
                <a:cs typeface="Calibri" pitchFamily="34" charset="0"/>
              </a:rPr>
              <a:t>3</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Có</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bao</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nhiêu</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nguồn</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nguyên</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liệu</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chính</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để</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sản</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xuất</a:t>
            </a:r>
            <a:r>
              <a:rPr lang="en-US" sz="2800" b="1" dirty="0" smtClean="0">
                <a:solidFill>
                  <a:srgbClr val="0000FF"/>
                </a:solidFill>
                <a:latin typeface="Calibri" pitchFamily="34" charset="0"/>
                <a:cs typeface="Calibri" pitchFamily="34" charset="0"/>
              </a:rPr>
              <a:t> enzyme </a:t>
            </a:r>
            <a:r>
              <a:rPr lang="en-US" sz="2800" b="1" dirty="0" err="1" smtClean="0">
                <a:solidFill>
                  <a:srgbClr val="0000FF"/>
                </a:solidFill>
                <a:latin typeface="Calibri" pitchFamily="34" charset="0"/>
                <a:cs typeface="Calibri" pitchFamily="34" charset="0"/>
              </a:rPr>
              <a:t>từ</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tự</a:t>
            </a:r>
            <a:r>
              <a:rPr lang="en-US" sz="2800" b="1" dirty="0" smtClean="0">
                <a:solidFill>
                  <a:srgbClr val="0000FF"/>
                </a:solidFill>
                <a:latin typeface="Calibri" pitchFamily="34" charset="0"/>
                <a:cs typeface="Calibri" pitchFamily="34" charset="0"/>
              </a:rPr>
              <a:t> </a:t>
            </a:r>
            <a:r>
              <a:rPr lang="en-US" sz="2800" b="1" dirty="0" err="1" smtClean="0">
                <a:solidFill>
                  <a:srgbClr val="0000FF"/>
                </a:solidFill>
                <a:latin typeface="Calibri" pitchFamily="34" charset="0"/>
                <a:cs typeface="Calibri" pitchFamily="34" charset="0"/>
              </a:rPr>
              <a:t>nhiên</a:t>
            </a:r>
            <a:r>
              <a:rPr lang="en-US" sz="2800" b="1" smtClean="0">
                <a:solidFill>
                  <a:srgbClr val="0000FF"/>
                </a:solidFill>
                <a:latin typeface="Calibri" pitchFamily="34" charset="0"/>
                <a:cs typeface="Calibri" pitchFamily="34" charset="0"/>
              </a:rPr>
              <a:t>? </a:t>
            </a:r>
            <a:endParaRPr lang="en-US" sz="2800" b="1" dirty="0">
              <a:solidFill>
                <a:srgbClr val="0000FF"/>
              </a:solidFill>
              <a:latin typeface="Calibri" pitchFamily="34" charset="0"/>
              <a:cs typeface="Calibri" pitchFamily="34" charset="0"/>
            </a:endParaRPr>
          </a:p>
        </p:txBody>
      </p:sp>
      <p:grpSp>
        <p:nvGrpSpPr>
          <p:cNvPr id="3" name="Group 2"/>
          <p:cNvGrpSpPr/>
          <p:nvPr/>
        </p:nvGrpSpPr>
        <p:grpSpPr>
          <a:xfrm>
            <a:off x="3686586" y="2277171"/>
            <a:ext cx="3247054" cy="765110"/>
            <a:chOff x="3355882" y="1900401"/>
            <a:chExt cx="4730620" cy="765110"/>
          </a:xfrm>
          <a:solidFill>
            <a:schemeClr val="accent6">
              <a:lumMod val="20000"/>
              <a:lumOff val="80000"/>
            </a:schemeClr>
          </a:solidFill>
        </p:grpSpPr>
        <p:sp>
          <p:nvSpPr>
            <p:cNvPr id="4" name="Rounded Rectangle 3"/>
            <p:cNvSpPr/>
            <p:nvPr/>
          </p:nvSpPr>
          <p:spPr>
            <a:xfrm>
              <a:off x="3355882" y="1900401"/>
              <a:ext cx="4730620" cy="765110"/>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654461" y="1990568"/>
              <a:ext cx="4133462" cy="584775"/>
            </a:xfrm>
            <a:prstGeom prst="rect">
              <a:avLst/>
            </a:prstGeom>
            <a:grpFill/>
          </p:spPr>
          <p:txBody>
            <a:bodyPr wrap="square" rtlCol="0">
              <a:spAutoFit/>
            </a:bodyPr>
            <a:lstStyle/>
            <a:p>
              <a:r>
                <a:rPr lang="en-US" sz="3200" b="1">
                  <a:latin typeface="Calibri" panose="020F0502020204030204" pitchFamily="34" charset="0"/>
                  <a:cs typeface="Calibri" panose="020F0502020204030204" pitchFamily="34" charset="0"/>
                </a:rPr>
                <a:t>1. </a:t>
              </a:r>
              <a:r>
                <a:rPr lang="en-US" sz="3200" b="1" smtClean="0">
                  <a:latin typeface="Calibri" panose="020F0502020204030204" pitchFamily="34" charset="0"/>
                  <a:cs typeface="Calibri" panose="020F0502020204030204" pitchFamily="34" charset="0"/>
                </a:rPr>
                <a:t>Đáp án: =&gt; 3</a:t>
              </a:r>
              <a:endParaRPr lang="en-US" sz="3200" b="1">
                <a:latin typeface="Calibri" panose="020F0502020204030204" pitchFamily="34" charset="0"/>
                <a:cs typeface="Calibri" panose="020F0502020204030204" pitchFamily="34" charset="0"/>
              </a:endParaRPr>
            </a:p>
          </p:txBody>
        </p:sp>
      </p:grpSp>
      <p:grpSp>
        <p:nvGrpSpPr>
          <p:cNvPr id="8" name="Group 7"/>
          <p:cNvGrpSpPr/>
          <p:nvPr/>
        </p:nvGrpSpPr>
        <p:grpSpPr>
          <a:xfrm>
            <a:off x="3818014" y="4312162"/>
            <a:ext cx="3525510" cy="765110"/>
            <a:chOff x="2146041" y="1900402"/>
            <a:chExt cx="4730620" cy="765110"/>
          </a:xfrm>
          <a:solidFill>
            <a:schemeClr val="accent6">
              <a:lumMod val="20000"/>
              <a:lumOff val="80000"/>
            </a:schemeClr>
          </a:solidFill>
        </p:grpSpPr>
        <p:sp>
          <p:nvSpPr>
            <p:cNvPr id="9" name="Rounded Rectangle 8"/>
            <p:cNvSpPr/>
            <p:nvPr/>
          </p:nvSpPr>
          <p:spPr>
            <a:xfrm>
              <a:off x="2146041" y="1900402"/>
              <a:ext cx="4730620" cy="765110"/>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146041" y="1990569"/>
              <a:ext cx="4621136" cy="584775"/>
            </a:xfrm>
            <a:prstGeom prst="rect">
              <a:avLst/>
            </a:prstGeom>
            <a:grpFill/>
          </p:spPr>
          <p:txBody>
            <a:bodyPr wrap="square" rtlCol="0">
              <a:spAutoFit/>
            </a:bodyPr>
            <a:lstStyle/>
            <a:p>
              <a:r>
                <a:rPr lang="en-US" sz="3200" b="1">
                  <a:latin typeface="Calibri" panose="020F0502020204030204" pitchFamily="34" charset="0"/>
                  <a:cs typeface="Calibri" panose="020F0502020204030204" pitchFamily="34" charset="0"/>
                </a:rPr>
                <a:t>2</a:t>
              </a:r>
              <a:r>
                <a:rPr lang="en-US" sz="3200" b="1" smtClean="0">
                  <a:latin typeface="Calibri" panose="020F0502020204030204" pitchFamily="34" charset="0"/>
                  <a:cs typeface="Calibri" panose="020F0502020204030204" pitchFamily="34" charset="0"/>
                </a:rPr>
                <a:t>. Đáp án: =&gt; 6000</a:t>
              </a:r>
              <a:endParaRPr lang="en-US" sz="3200" b="1">
                <a:latin typeface="Calibri" panose="020F0502020204030204" pitchFamily="34" charset="0"/>
                <a:cs typeface="Calibri" panose="020F0502020204030204" pitchFamily="34" charset="0"/>
              </a:endParaRPr>
            </a:p>
          </p:txBody>
        </p:sp>
      </p:grpSp>
      <p:grpSp>
        <p:nvGrpSpPr>
          <p:cNvPr id="11" name="Group 10"/>
          <p:cNvGrpSpPr/>
          <p:nvPr/>
        </p:nvGrpSpPr>
        <p:grpSpPr>
          <a:xfrm>
            <a:off x="3891528" y="5894971"/>
            <a:ext cx="3247054" cy="765110"/>
            <a:chOff x="2146041" y="1900402"/>
            <a:chExt cx="4730620" cy="765110"/>
          </a:xfrm>
          <a:solidFill>
            <a:schemeClr val="accent6">
              <a:lumMod val="20000"/>
              <a:lumOff val="80000"/>
            </a:schemeClr>
          </a:solidFill>
        </p:grpSpPr>
        <p:sp>
          <p:nvSpPr>
            <p:cNvPr id="12" name="Rounded Rectangle 11"/>
            <p:cNvSpPr/>
            <p:nvPr/>
          </p:nvSpPr>
          <p:spPr>
            <a:xfrm>
              <a:off x="2146041" y="1900402"/>
              <a:ext cx="4730620" cy="765110"/>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146041" y="1990569"/>
              <a:ext cx="4133461" cy="584775"/>
            </a:xfrm>
            <a:prstGeom prst="rect">
              <a:avLst/>
            </a:prstGeom>
            <a:grpFill/>
          </p:spPr>
          <p:txBody>
            <a:bodyPr wrap="square" rtlCol="0">
              <a:spAutoFit/>
            </a:bodyPr>
            <a:lstStyle/>
            <a:p>
              <a:r>
                <a:rPr lang="en-US" sz="3200" b="1" smtClean="0">
                  <a:latin typeface="Calibri" panose="020F0502020204030204" pitchFamily="34" charset="0"/>
                  <a:cs typeface="Calibri" panose="020F0502020204030204" pitchFamily="34" charset="0"/>
                </a:rPr>
                <a:t>3. Đáp án: =&gt; 3</a:t>
              </a:r>
              <a:endParaRPr lang="en-US" sz="3200" b="1">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931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4" dur="500"/>
                                        <p:tgtEl>
                                          <p:spTgt spid="6">
                                            <p:txEl>
                                              <p:pRg st="8" end="8"/>
                                            </p:txEl>
                                          </p:spTgt>
                                        </p:tgtEl>
                                      </p:cBhvr>
                                    </p:animEffect>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3333034" y="140620"/>
            <a:ext cx="8239207" cy="1520643"/>
          </a:xfrm>
          <a:prstGeom prst="flowChartAlternateProcess">
            <a:avLst/>
          </a:prstGeom>
          <a:solidFill>
            <a:srgbClr val="0070C0"/>
          </a:solidFill>
          <a:ln w="15875" cap="rnd" cmpd="sng" algn="ctr">
            <a:solidFill>
              <a:srgbClr val="A53010">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p:cNvGrpSpPr/>
          <p:nvPr/>
        </p:nvGrpSpPr>
        <p:grpSpPr>
          <a:xfrm>
            <a:off x="452055" y="0"/>
            <a:ext cx="2880979" cy="2286117"/>
            <a:chOff x="488519" y="170244"/>
            <a:chExt cx="2844515" cy="1534315"/>
          </a:xfrm>
        </p:grpSpPr>
        <p:sp>
          <p:nvSpPr>
            <p:cNvPr id="20" name="Oval 19"/>
            <p:cNvSpPr/>
            <p:nvPr/>
          </p:nvSpPr>
          <p:spPr>
            <a:xfrm>
              <a:off x="488519" y="170244"/>
              <a:ext cx="2844515" cy="1534315"/>
            </a:xfrm>
            <a:prstGeom prst="ellipse">
              <a:avLst/>
            </a:prstGeom>
            <a:solidFill>
              <a:srgbClr val="0070C0"/>
            </a:solidFill>
            <a:ln w="15875" cap="rnd" cmpd="sng" algn="ctr">
              <a:solidFill>
                <a:srgbClr val="A5301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20"/>
            <p:cNvSpPr txBox="1"/>
            <p:nvPr/>
          </p:nvSpPr>
          <p:spPr>
            <a:xfrm>
              <a:off x="588261" y="320590"/>
              <a:ext cx="2455100" cy="13839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rPr>
                <a:t>Chuyền đề 2. </a:t>
              </a:r>
              <a:r>
                <a:rPr lang="en-US" sz="3200" b="1" kern="0"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CN ENZYME VÀ ỨNG DỤNG</a:t>
              </a:r>
              <a:endParaRPr kumimoji="0" lang="en-US" sz="3200" b="1" i="0" u="none" strike="noStrike" kern="0" cap="none" spc="0" normalizeH="0" baseline="0" noProof="1">
                <a:ln>
                  <a:noFill/>
                </a:ln>
                <a:solidFill>
                  <a:srgbClr val="FFFF00"/>
                </a:solidFill>
                <a:effectLst>
                  <a:outerShdw blurRad="38100" dist="38100" dir="2700000">
                    <a:srgbClr val="000000"/>
                  </a:outerShdw>
                </a:effectLst>
                <a:uLnTx/>
                <a:uFillTx/>
                <a:latin typeface="Calibri" panose="020F0502020204030204" pitchFamily="34" charset="0"/>
                <a:cs typeface="Calibri" panose="020F0502020204030204" pitchFamily="34" charset="0"/>
              </a:endParaRPr>
            </a:p>
          </p:txBody>
        </p:sp>
      </p:grpSp>
      <p:sp>
        <p:nvSpPr>
          <p:cNvPr id="22" name="TextBox 21"/>
          <p:cNvSpPr txBox="1"/>
          <p:nvPr/>
        </p:nvSpPr>
        <p:spPr>
          <a:xfrm>
            <a:off x="3369499" y="225732"/>
            <a:ext cx="8202741" cy="1323439"/>
          </a:xfrm>
          <a:prstGeom prst="rect">
            <a:avLst/>
          </a:prstGeom>
          <a:noFill/>
        </p:spPr>
        <p:txBody>
          <a:bodyPr wrap="square" rtlCol="0">
            <a:spAutoFit/>
          </a:bodyPr>
          <a:lstStyle/>
          <a:p>
            <a:pPr algn="ctr" eaLnBrk="0" hangingPunct="0"/>
            <a:r>
              <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a:t>
            </a:r>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7: QUY TRÌNH CÔNG NGHỆ </a:t>
            </a:r>
          </a:p>
          <a:p>
            <a:pPr algn="ctr" eaLnBrk="0" hangingPunct="0"/>
            <a:r>
              <a:rPr lang="en-US" sz="4000" b="1" noProof="1" smtClean="0">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SẢN XUẤT ENZYME</a:t>
            </a:r>
            <a:endParaRPr lang="vi-VN"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endParaRPr>
          </a:p>
        </p:txBody>
      </p:sp>
      <p:pic>
        <p:nvPicPr>
          <p:cNvPr id="8" name="Picture 7"/>
          <p:cNvPicPr/>
          <p:nvPr/>
        </p:nvPicPr>
        <p:blipFill>
          <a:blip r:embed="rId2"/>
          <a:stretch>
            <a:fillRect/>
          </a:stretch>
        </p:blipFill>
        <p:spPr>
          <a:xfrm>
            <a:off x="1066800" y="2766646"/>
            <a:ext cx="989135" cy="646186"/>
          </a:xfrm>
          <a:prstGeom prst="rect">
            <a:avLst/>
          </a:prstGeom>
        </p:spPr>
      </p:pic>
      <p:sp>
        <p:nvSpPr>
          <p:cNvPr id="2" name="Rounded Rectangle 1"/>
          <p:cNvSpPr/>
          <p:nvPr/>
        </p:nvSpPr>
        <p:spPr>
          <a:xfrm>
            <a:off x="3140669" y="1801883"/>
            <a:ext cx="8371840" cy="133784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Calibri" panose="020F0502020204030204" pitchFamily="34" charset="0"/>
                <a:cs typeface="Calibri" panose="020F0502020204030204" pitchFamily="34" charset="0"/>
              </a:rPr>
              <a:t>2. Hoàn thành bảng sau đây về nguồn thu nhận, tác dụng và ứng dụng của một số loại enzyme.</a:t>
            </a:r>
          </a:p>
        </p:txBody>
      </p:sp>
      <p:graphicFrame>
        <p:nvGraphicFramePr>
          <p:cNvPr id="3" name="Table 2"/>
          <p:cNvGraphicFramePr>
            <a:graphicFrameLocks noGrp="1"/>
          </p:cNvGraphicFramePr>
          <p:nvPr>
            <p:extLst>
              <p:ext uri="{D42A27DB-BD31-4B8C-83A1-F6EECF244321}">
                <p14:modId xmlns:p14="http://schemas.microsoft.com/office/powerpoint/2010/main" val="2098636851"/>
              </p:ext>
            </p:extLst>
          </p:nvPr>
        </p:nvGraphicFramePr>
        <p:xfrm>
          <a:off x="2613912" y="3280350"/>
          <a:ext cx="9425353" cy="3430920"/>
        </p:xfrm>
        <a:graphic>
          <a:graphicData uri="http://schemas.openxmlformats.org/drawingml/2006/table">
            <a:tbl>
              <a:tblPr firstRow="1" firstCol="1" bandRow="1"/>
              <a:tblGrid>
                <a:gridCol w="2178034">
                  <a:extLst>
                    <a:ext uri="{9D8B030D-6E8A-4147-A177-3AD203B41FA5}">
                      <a16:colId xmlns:a16="http://schemas.microsoft.com/office/drawing/2014/main" val="1576443656"/>
                    </a:ext>
                  </a:extLst>
                </a:gridCol>
                <a:gridCol w="1535178">
                  <a:extLst>
                    <a:ext uri="{9D8B030D-6E8A-4147-A177-3AD203B41FA5}">
                      <a16:colId xmlns:a16="http://schemas.microsoft.com/office/drawing/2014/main" val="952864512"/>
                    </a:ext>
                  </a:extLst>
                </a:gridCol>
                <a:gridCol w="5712141">
                  <a:extLst>
                    <a:ext uri="{9D8B030D-6E8A-4147-A177-3AD203B41FA5}">
                      <a16:colId xmlns:a16="http://schemas.microsoft.com/office/drawing/2014/main" val="3527969442"/>
                    </a:ext>
                  </a:extLst>
                </a:gridCol>
              </a:tblGrid>
              <a:tr h="1071895">
                <a:tc>
                  <a:txBody>
                    <a:bodyPr/>
                    <a:lstStyle/>
                    <a:p>
                      <a:pPr marL="0" marR="0" indent="180340" algn="just">
                        <a:lnSpc>
                          <a:spcPct val="107000"/>
                        </a:lnSpc>
                        <a:spcBef>
                          <a:spcPts val="300"/>
                        </a:spcBef>
                        <a:spcAft>
                          <a:spcPts val="300"/>
                        </a:spcAft>
                      </a:pPr>
                      <a:r>
                        <a:rPr lang="en-US" sz="3200" b="1"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Nguồn nguyên </a:t>
                      </a:r>
                      <a:r>
                        <a:rPr lang="en-US" sz="3200" b="1" kern="120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liệu</a:t>
                      </a:r>
                      <a:endParaRPr lang="en-US" sz="32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indent="180340" algn="just">
                        <a:lnSpc>
                          <a:spcPct val="107000"/>
                        </a:lnSpc>
                        <a:spcBef>
                          <a:spcPts val="300"/>
                        </a:spcBef>
                        <a:spcAft>
                          <a:spcPts val="300"/>
                        </a:spcAft>
                      </a:pPr>
                      <a:r>
                        <a:rPr lang="en-US" sz="3200" b="1"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Tên </a:t>
                      </a:r>
                      <a:r>
                        <a:rPr lang="en-US" sz="3200" b="1" kern="120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enzyme</a:t>
                      </a:r>
                      <a:endParaRPr lang="en-US" sz="32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indent="180340" algn="just">
                        <a:lnSpc>
                          <a:spcPct val="107000"/>
                        </a:lnSpc>
                        <a:spcBef>
                          <a:spcPts val="300"/>
                        </a:spcBef>
                        <a:spcAft>
                          <a:spcPts val="300"/>
                        </a:spcAft>
                      </a:pPr>
                      <a:r>
                        <a:rPr lang="en-US" sz="3200" b="1"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Tác dụng và ứng dụng của </a:t>
                      </a:r>
                      <a:r>
                        <a:rPr lang="en-US" sz="3200" b="1" kern="120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enzyme</a:t>
                      </a:r>
                      <a:endParaRPr lang="en-US" sz="32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54389275"/>
                  </a:ext>
                </a:extLst>
              </a:tr>
              <a:tr h="1063955">
                <a:tc>
                  <a:txBody>
                    <a:bodyPr/>
                    <a:lstStyle/>
                    <a:p>
                      <a:pPr marL="0" marR="0" indent="180340" algn="just">
                        <a:lnSpc>
                          <a:spcPct val="107000"/>
                        </a:lnSpc>
                        <a:spcBef>
                          <a:spcPts val="300"/>
                        </a:spcBef>
                        <a:spcAft>
                          <a:spcPts val="300"/>
                        </a:spcAft>
                      </a:pPr>
                      <a:r>
                        <a:rPr lang="en-US" sz="28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Lúa mạch</a:t>
                      </a:r>
                      <a:endParaRPr lang="en-US" sz="28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300"/>
                        </a:spcBef>
                        <a:spcAft>
                          <a:spcPts val="300"/>
                        </a:spcAft>
                      </a:pPr>
                      <a:r>
                        <a:rPr lang="en-US" sz="28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endParaRPr lang="en-US" sz="28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0340" algn="just">
                        <a:lnSpc>
                          <a:spcPct val="107000"/>
                        </a:lnSpc>
                        <a:spcBef>
                          <a:spcPts val="300"/>
                        </a:spcBef>
                        <a:spcAft>
                          <a:spcPts val="300"/>
                        </a:spcAft>
                      </a:pPr>
                      <a:r>
                        <a:rPr lang="en-US" sz="28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amylase</a:t>
                      </a:r>
                      <a:endParaRPr lang="en-US" sz="28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300"/>
                        </a:spcBef>
                        <a:spcAft>
                          <a:spcPts val="300"/>
                        </a:spcAft>
                      </a:pPr>
                      <a:r>
                        <a:rPr lang="en-US" sz="28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endParaRPr lang="en-US" sz="28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300"/>
                        </a:spcBef>
                        <a:spcAft>
                          <a:spcPts val="300"/>
                        </a:spcAft>
                      </a:pPr>
                      <a:r>
                        <a:rPr lang="en-US" sz="2800" b="1" u="sng" kern="12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Tác</a:t>
                      </a:r>
                      <a:r>
                        <a:rPr lang="en-US" sz="2800" b="1" u="sng" kern="1200" baseline="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dụng</a:t>
                      </a:r>
                      <a:r>
                        <a:rPr lang="en-US" sz="2800" b="1" kern="1200" baseline="0"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Phân </a:t>
                      </a:r>
                      <a:r>
                        <a:rPr lang="en-US" sz="28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giải tinh bột thành maltose.</a:t>
                      </a:r>
                      <a:endParaRPr lang="en-US" sz="28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300"/>
                        </a:spcBef>
                        <a:spcAft>
                          <a:spcPts val="300"/>
                        </a:spcAft>
                      </a:pPr>
                      <a:r>
                        <a:rPr lang="en-US" sz="2800" b="1" kern="1200"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a:t>
                      </a:r>
                      <a:r>
                        <a:rPr lang="en-US" sz="2800" b="1" u="sng" kern="12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Ứng </a:t>
                      </a:r>
                      <a:r>
                        <a:rPr lang="en-US" sz="2800" b="1" u="sng"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dụng </a:t>
                      </a:r>
                      <a:r>
                        <a:rPr lang="en-US" sz="28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trong công nghiệp sản xuất bia,...</a:t>
                      </a:r>
                      <a:endParaRPr lang="en-US" sz="28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160579"/>
                  </a:ext>
                </a:extLst>
              </a:tr>
              <a:tr h="455890">
                <a:tc>
                  <a:txBody>
                    <a:bodyPr/>
                    <a:lstStyle/>
                    <a:p>
                      <a:pPr marL="0" marR="0" algn="just">
                        <a:lnSpc>
                          <a:spcPct val="107000"/>
                        </a:lnSpc>
                        <a:spcBef>
                          <a:spcPts val="300"/>
                        </a:spcBef>
                        <a:spcAft>
                          <a:spcPts val="300"/>
                        </a:spcAft>
                      </a:pPr>
                      <a:r>
                        <a:rPr lang="en-US" sz="2800" kern="1200">
                          <a:effectLst/>
                          <a:latin typeface="Calibri" panose="020F0502020204030204" pitchFamily="34" charset="0"/>
                          <a:ea typeface="Calibri" panose="020F0502020204030204" pitchFamily="34" charset="0"/>
                          <a:cs typeface="Calibri" panose="020F0502020204030204" pitchFamily="34" charset="0"/>
                        </a:rPr>
                        <a:t>……..</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300"/>
                        </a:spcBef>
                        <a:spcAft>
                          <a:spcPts val="300"/>
                        </a:spcAft>
                      </a:pPr>
                      <a:r>
                        <a:rPr lang="en-US" sz="2800" kern="1200">
                          <a:effectLst/>
                          <a:latin typeface="Calibri" panose="020F0502020204030204" pitchFamily="34" charset="0"/>
                          <a:ea typeface="Calibri" panose="020F0502020204030204" pitchFamily="34" charset="0"/>
                          <a:cs typeface="Calibri" panose="020F0502020204030204" pitchFamily="34" charset="0"/>
                        </a:rPr>
                        <a:t>…….</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300"/>
                        </a:spcBef>
                        <a:spcAft>
                          <a:spcPts val="300"/>
                        </a:spcAft>
                      </a:pPr>
                      <a:r>
                        <a:rPr lang="en-US" sz="2800" kern="1200">
                          <a:effectLst/>
                          <a:latin typeface="Calibri" panose="020F0502020204030204" pitchFamily="34" charset="0"/>
                          <a:ea typeface="Calibri" panose="020F0502020204030204" pitchFamily="34" charset="0"/>
                          <a:cs typeface="Calibri" panose="020F0502020204030204" pitchFamily="34" charset="0"/>
                        </a:rPr>
                        <a:t>……….</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792004"/>
                  </a:ext>
                </a:extLst>
              </a:tr>
            </a:tbl>
          </a:graphicData>
        </a:graphic>
      </p:graphicFrame>
    </p:spTree>
    <p:extLst>
      <p:ext uri="{BB962C8B-B14F-4D97-AF65-F5344CB8AC3E}">
        <p14:creationId xmlns:p14="http://schemas.microsoft.com/office/powerpoint/2010/main" val="24200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99315600"/>
              </p:ext>
            </p:extLst>
          </p:nvPr>
        </p:nvGraphicFramePr>
        <p:xfrm>
          <a:off x="328248" y="183327"/>
          <a:ext cx="11723075" cy="5892673"/>
        </p:xfrm>
        <a:graphic>
          <a:graphicData uri="http://schemas.openxmlformats.org/drawingml/2006/table">
            <a:tbl>
              <a:tblPr firstRow="1" firstCol="1" bandRow="1"/>
              <a:tblGrid>
                <a:gridCol w="3482049">
                  <a:extLst>
                    <a:ext uri="{9D8B030D-6E8A-4147-A177-3AD203B41FA5}">
                      <a16:colId xmlns:a16="http://schemas.microsoft.com/office/drawing/2014/main" val="1392890446"/>
                    </a:ext>
                  </a:extLst>
                </a:gridCol>
                <a:gridCol w="2007547">
                  <a:extLst>
                    <a:ext uri="{9D8B030D-6E8A-4147-A177-3AD203B41FA5}">
                      <a16:colId xmlns:a16="http://schemas.microsoft.com/office/drawing/2014/main" val="3483903960"/>
                    </a:ext>
                  </a:extLst>
                </a:gridCol>
                <a:gridCol w="6233479">
                  <a:extLst>
                    <a:ext uri="{9D8B030D-6E8A-4147-A177-3AD203B41FA5}">
                      <a16:colId xmlns:a16="http://schemas.microsoft.com/office/drawing/2014/main" val="2447162184"/>
                    </a:ext>
                  </a:extLst>
                </a:gridCol>
              </a:tblGrid>
              <a:tr h="1026164">
                <a:tc>
                  <a:txBody>
                    <a:bodyPr/>
                    <a:lstStyle/>
                    <a:p>
                      <a:pPr marL="0" marR="0" indent="180340" algn="ctr">
                        <a:lnSpc>
                          <a:spcPct val="107000"/>
                        </a:lnSpc>
                        <a:spcBef>
                          <a:spcPts val="300"/>
                        </a:spcBef>
                        <a:spcAft>
                          <a:spcPts val="300"/>
                        </a:spcAft>
                      </a:pPr>
                      <a:r>
                        <a:rPr lang="en-US" sz="3200" b="1"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Nguồn nguyên liệu</a:t>
                      </a:r>
                      <a:endParaRPr lang="en-US" sz="3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indent="180340" algn="ctr">
                        <a:lnSpc>
                          <a:spcPct val="107000"/>
                        </a:lnSpc>
                        <a:spcBef>
                          <a:spcPts val="300"/>
                        </a:spcBef>
                        <a:spcAft>
                          <a:spcPts val="300"/>
                        </a:spcAft>
                      </a:pPr>
                      <a:r>
                        <a:rPr lang="en-US" sz="3200" b="1"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Tên enzyme</a:t>
                      </a:r>
                      <a:endParaRPr lang="en-US" sz="3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indent="180340" algn="ctr">
                        <a:lnSpc>
                          <a:spcPct val="107000"/>
                        </a:lnSpc>
                        <a:spcBef>
                          <a:spcPts val="300"/>
                        </a:spcBef>
                        <a:spcAft>
                          <a:spcPts val="300"/>
                        </a:spcAft>
                      </a:pPr>
                      <a:r>
                        <a:rPr lang="en-US" sz="3200" b="1"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Tác dụng và ứng dụng của enzyme</a:t>
                      </a:r>
                      <a:endParaRPr lang="en-US" sz="3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32091062"/>
                  </a:ext>
                </a:extLst>
              </a:tr>
              <a:tr h="2152185">
                <a:tc>
                  <a:txBody>
                    <a:bodyPr/>
                    <a:lstStyle/>
                    <a:p>
                      <a:pPr marL="0" marR="0" indent="180340" algn="just">
                        <a:lnSpc>
                          <a:spcPct val="107000"/>
                        </a:lnSpc>
                        <a:spcBef>
                          <a:spcPts val="300"/>
                        </a:spcBef>
                        <a:spcAft>
                          <a:spcPts val="300"/>
                        </a:spcAft>
                      </a:pP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Lúa mạch</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300"/>
                        </a:spcBef>
                        <a:spcAft>
                          <a:spcPts val="300"/>
                        </a:spcAft>
                      </a:pP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0340" algn="ctr">
                        <a:lnSpc>
                          <a:spcPct val="107000"/>
                        </a:lnSpc>
                        <a:spcBef>
                          <a:spcPts val="300"/>
                        </a:spcBef>
                        <a:spcAft>
                          <a:spcPts val="300"/>
                        </a:spcAft>
                      </a:pP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amylase</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300"/>
                        </a:spcBef>
                        <a:spcAft>
                          <a:spcPts val="300"/>
                        </a:spcAft>
                      </a:pP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300"/>
                        </a:spcBef>
                        <a:spcAft>
                          <a:spcPts val="300"/>
                        </a:spcAft>
                      </a:pPr>
                      <a:r>
                        <a:rPr lang="en-US" sz="3200" b="1" u="sng"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Tác dụng</a:t>
                      </a: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 Phân giải tinh bột thành maltose.</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300"/>
                        </a:spcBef>
                        <a:spcAft>
                          <a:spcPts val="300"/>
                        </a:spcAft>
                      </a:pP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3200" b="1" u="sng"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Ứng dụng </a:t>
                      </a: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trong công nghiệp sản xuất bia,...</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272345"/>
                  </a:ext>
                </a:extLst>
              </a:tr>
              <a:tr h="2676888">
                <a:tc>
                  <a:txBody>
                    <a:bodyPr/>
                    <a:lstStyle/>
                    <a:p>
                      <a:pPr marL="0" marR="0" indent="180340" algn="just">
                        <a:lnSpc>
                          <a:spcPct val="107000"/>
                        </a:lnSpc>
                        <a:spcBef>
                          <a:spcPts val="300"/>
                        </a:spcBef>
                        <a:spcAft>
                          <a:spcPts val="300"/>
                        </a:spcAft>
                      </a:pP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Đu đủ</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0340" algn="ctr">
                        <a:lnSpc>
                          <a:spcPct val="107000"/>
                        </a:lnSpc>
                        <a:spcBef>
                          <a:spcPts val="300"/>
                        </a:spcBef>
                        <a:spcAft>
                          <a:spcPts val="300"/>
                        </a:spcAft>
                      </a:pP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Papain</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300"/>
                        </a:spcBef>
                        <a:spcAft>
                          <a:spcPts val="300"/>
                        </a:spcAft>
                      </a:pPr>
                      <a:r>
                        <a:rPr lang="en-US" sz="3200" b="1" u="sng"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Tác dụng</a:t>
                      </a: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 Phân giải protein.</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300"/>
                        </a:spcBef>
                        <a:spcAft>
                          <a:spcPts val="300"/>
                        </a:spcAft>
                      </a:pPr>
                      <a:r>
                        <a:rPr lang="en-US" sz="3200" b="1" u="sng"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Ứng dụng</a:t>
                      </a:r>
                      <a:r>
                        <a:rPr lang="en-US" sz="3200" b="1" kern="1200">
                          <a:solidFill>
                            <a:srgbClr val="0000FF"/>
                          </a:solidFill>
                          <a:effectLst/>
                          <a:latin typeface="Calibri" panose="020F0502020204030204" pitchFamily="34" charset="0"/>
                          <a:ea typeface="Calibri" panose="020F0502020204030204" pitchFamily="34" charset="0"/>
                          <a:cs typeface="Calibri" panose="020F0502020204030204" pitchFamily="34" charset="0"/>
                        </a:rPr>
                        <a:t>: Trong công nghiệp sản xuất bia; chế biến các loại thực phẩm, nước chấm; sản xuất bánh quy, sữa,...</a:t>
                      </a:r>
                      <a:endParaRPr lang="en-US" sz="3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43884" marR="43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479530"/>
                  </a:ext>
                </a:extLst>
              </a:tr>
            </a:tbl>
          </a:graphicData>
        </a:graphic>
      </p:graphicFrame>
    </p:spTree>
    <p:extLst>
      <p:ext uri="{BB962C8B-B14F-4D97-AF65-F5344CB8AC3E}">
        <p14:creationId xmlns:p14="http://schemas.microsoft.com/office/powerpoint/2010/main" val="2965413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2525" y="2637692"/>
            <a:ext cx="7373814" cy="923330"/>
          </a:xfrm>
          <a:prstGeom prst="rect">
            <a:avLst/>
          </a:prstGeom>
          <a:noFill/>
        </p:spPr>
        <p:txBody>
          <a:bodyPr wrap="square" lIns="91440" tIns="45720" rIns="91440" bIns="45720">
            <a:spAutoFit/>
          </a:bodyPr>
          <a:lstStyle/>
          <a:p>
            <a:pPr algn="ctr"/>
            <a:r>
              <a:rPr lang="en-US" sz="5400" b="1" cap="none" spc="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endParaRPr lang="en-U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538483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826403"/>
              </p:ext>
            </p:extLst>
          </p:nvPr>
        </p:nvGraphicFramePr>
        <p:xfrm>
          <a:off x="2472611" y="95647"/>
          <a:ext cx="9405258" cy="6762353"/>
        </p:xfrm>
        <a:graphic>
          <a:graphicData uri="http://schemas.openxmlformats.org/drawingml/2006/table">
            <a:tbl>
              <a:tblPr firstRow="1" firstCol="1" bandRow="1"/>
              <a:tblGrid>
                <a:gridCol w="739787">
                  <a:extLst>
                    <a:ext uri="{9D8B030D-6E8A-4147-A177-3AD203B41FA5}">
                      <a16:colId xmlns:a16="http://schemas.microsoft.com/office/drawing/2014/main" val="3687192850"/>
                    </a:ext>
                  </a:extLst>
                </a:gridCol>
                <a:gridCol w="3816340">
                  <a:extLst>
                    <a:ext uri="{9D8B030D-6E8A-4147-A177-3AD203B41FA5}">
                      <a16:colId xmlns:a16="http://schemas.microsoft.com/office/drawing/2014/main" val="3015667480"/>
                    </a:ext>
                  </a:extLst>
                </a:gridCol>
                <a:gridCol w="4849131">
                  <a:extLst>
                    <a:ext uri="{9D8B030D-6E8A-4147-A177-3AD203B41FA5}">
                      <a16:colId xmlns:a16="http://schemas.microsoft.com/office/drawing/2014/main" val="832496044"/>
                    </a:ext>
                  </a:extLst>
                </a:gridCol>
              </a:tblGrid>
              <a:tr h="1693399">
                <a:tc gridSpan="3">
                  <a:txBody>
                    <a:bodyPr/>
                    <a:lstStyle/>
                    <a:p>
                      <a:pPr marL="0" marR="0" algn="ctr">
                        <a:lnSpc>
                          <a:spcPct val="107000"/>
                        </a:lnSpc>
                        <a:spcBef>
                          <a:spcPts val="300"/>
                        </a:spcBef>
                        <a:spcAft>
                          <a:spcPts val="300"/>
                        </a:spcAft>
                      </a:pPr>
                      <a:r>
                        <a:rPr lang="en-US" sz="2800" b="1">
                          <a:solidFill>
                            <a:srgbClr val="FF0000"/>
                          </a:solidFill>
                          <a:effectLst/>
                          <a:latin typeface="Calibri" panose="020F0502020204030204" pitchFamily="34" charset="0"/>
                          <a:ea typeface="Calibri" panose="020F0502020204030204" pitchFamily="34" charset="0"/>
                          <a:cs typeface="Calibri" panose="020F0502020204030204" pitchFamily="34" charset="0"/>
                        </a:rPr>
                        <a:t>PHIẾU HỌC TẬP SỐ 1</a:t>
                      </a:r>
                    </a:p>
                    <a:p>
                      <a:pPr marL="0" marR="3810" algn="ctr">
                        <a:lnSpc>
                          <a:spcPct val="107000"/>
                        </a:lnSpc>
                        <a:spcBef>
                          <a:spcPts val="300"/>
                        </a:spcBef>
                        <a:spcAft>
                          <a:spcPts val="300"/>
                        </a:spcAft>
                      </a:pPr>
                      <a:r>
                        <a:rPr lang="en-US" sz="2800" b="1">
                          <a:solidFill>
                            <a:srgbClr val="FF0000"/>
                          </a:solidFill>
                          <a:effectLst/>
                          <a:latin typeface="Calibri" panose="020F0502020204030204" pitchFamily="34" charset="0"/>
                          <a:ea typeface="Calibri" panose="020F0502020204030204" pitchFamily="34" charset="0"/>
                          <a:cs typeface="Calibri" panose="020F0502020204030204" pitchFamily="34" charset="0"/>
                        </a:rPr>
                        <a:t>TÌM HIỂU CƠ SỞ KHOA HỌC CỦA </a:t>
                      </a:r>
                    </a:p>
                    <a:p>
                      <a:pPr marL="0" marR="3810" algn="ctr">
                        <a:lnSpc>
                          <a:spcPct val="107000"/>
                        </a:lnSpc>
                        <a:spcBef>
                          <a:spcPts val="300"/>
                        </a:spcBef>
                        <a:spcAft>
                          <a:spcPts val="300"/>
                        </a:spcAft>
                      </a:pPr>
                      <a:r>
                        <a:rPr lang="en-US" sz="2800" b="1">
                          <a:solidFill>
                            <a:srgbClr val="FF0000"/>
                          </a:solidFill>
                          <a:effectLst/>
                          <a:latin typeface="Calibri" panose="020F0502020204030204" pitchFamily="34" charset="0"/>
                          <a:ea typeface="Calibri" panose="020F0502020204030204" pitchFamily="34" charset="0"/>
                          <a:cs typeface="Calibri" panose="020F0502020204030204" pitchFamily="34" charset="0"/>
                        </a:rPr>
                        <a:t>ỨNG DỤNG CÔNG NGHỆ ENZYME</a:t>
                      </a:r>
                    </a:p>
                    <a:p>
                      <a:pPr marL="0" marR="2540" algn="just">
                        <a:lnSpc>
                          <a:spcPct val="107000"/>
                        </a:lnSpc>
                        <a:spcBef>
                          <a:spcPts val="300"/>
                        </a:spcBef>
                        <a:spcAft>
                          <a:spcPts val="300"/>
                        </a:spcAft>
                        <a:tabLst>
                          <a:tab pos="2524125" algn="l"/>
                          <a:tab pos="5594985" algn="l"/>
                        </a:tabLst>
                      </a:pPr>
                      <a:r>
                        <a:rPr lang="en-US" sz="2800" b="1">
                          <a:effectLst/>
                          <a:latin typeface="Calibri" panose="020F0502020204030204" pitchFamily="34" charset="0"/>
                          <a:ea typeface="Calibri" panose="020F0502020204030204" pitchFamily="34" charset="0"/>
                          <a:cs typeface="Calibri" panose="020F0502020204030204" pitchFamily="34" charset="0"/>
                        </a:rPr>
                        <a:t>– Lớp:	   Nhóm thực hiện:	</a:t>
                      </a:r>
                    </a:p>
                    <a:p>
                      <a:pPr marL="0" marR="2540" algn="just">
                        <a:lnSpc>
                          <a:spcPct val="107000"/>
                        </a:lnSpc>
                        <a:spcBef>
                          <a:spcPts val="300"/>
                        </a:spcBef>
                        <a:spcAft>
                          <a:spcPts val="300"/>
                        </a:spcAft>
                        <a:tabLst>
                          <a:tab pos="5594985" algn="l"/>
                        </a:tabLst>
                      </a:pPr>
                      <a:r>
                        <a:rPr lang="en-US" sz="2800" b="1">
                          <a:effectLst/>
                          <a:latin typeface="Calibri" panose="020F0502020204030204" pitchFamily="34" charset="0"/>
                          <a:ea typeface="Calibri" panose="020F0502020204030204" pitchFamily="34" charset="0"/>
                          <a:cs typeface="Calibri" panose="020F0502020204030204" pitchFamily="34" charset="0"/>
                        </a:rPr>
                        <a:t>– Họ và tên thành viên: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988236"/>
                  </a:ext>
                </a:extLst>
              </a:tr>
              <a:tr h="522208">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STT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Nội dung thảo luận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54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Kết quả thảo luận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02350735"/>
                  </a:ext>
                </a:extLst>
              </a:tr>
              <a:tr h="792367">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300"/>
                        </a:spcBef>
                        <a:spcAft>
                          <a:spcPts val="300"/>
                        </a:spcAft>
                      </a:pPr>
                      <a:r>
                        <a:rPr lang="en-US" sz="2800" b="1"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 Enzyme đóng vai trò quan trọng như thế nào đối với cơ thể sống?</a:t>
                      </a:r>
                      <a:endParaRPr lang="en-US" sz="28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471757"/>
                  </a:ext>
                </a:extLst>
              </a:tr>
              <a:tr h="522208">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just">
                        <a:lnSpc>
                          <a:spcPct val="107000"/>
                        </a:lnSpc>
                        <a:spcBef>
                          <a:spcPts val="300"/>
                        </a:spcBef>
                        <a:spcAft>
                          <a:spcPts val="300"/>
                        </a:spcAft>
                      </a:pPr>
                      <a:r>
                        <a:rPr lang="en-US" sz="2800" b="1">
                          <a:solidFill>
                            <a:srgbClr val="FF0000"/>
                          </a:solidFill>
                          <a:effectLst/>
                          <a:latin typeface="Calibri" panose="020F0502020204030204" pitchFamily="34" charset="0"/>
                          <a:ea typeface="Calibri" panose="020F0502020204030204" pitchFamily="34" charset="0"/>
                          <a:cs typeface="Calibri" panose="020F0502020204030204" pitchFamily="34" charset="0"/>
                        </a:rPr>
                        <a:t>Trình bày các đặc điểm của enzyme. Cho ví dụ.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355917"/>
                  </a:ext>
                </a:extLst>
              </a:tr>
              <a:tr h="522208">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just">
                        <a:lnSpc>
                          <a:spcPct val="107000"/>
                        </a:lnSpc>
                        <a:spcBef>
                          <a:spcPts val="300"/>
                        </a:spcBef>
                        <a:spcAft>
                          <a:spcPts val="300"/>
                        </a:spcAft>
                      </a:pPr>
                      <a:r>
                        <a:rPr lang="en-US" sz="2800" b="1">
                          <a:solidFill>
                            <a:srgbClr val="FF0000"/>
                          </a:solidFill>
                          <a:effectLst/>
                          <a:latin typeface="Calibri" panose="020F0502020204030204" pitchFamily="34" charset="0"/>
                          <a:ea typeface="Calibri" panose="020F0502020204030204" pitchFamily="34" charset="0"/>
                          <a:cs typeface="Calibri" panose="020F0502020204030204" pitchFamily="34" charset="0"/>
                        </a:rPr>
                        <a:t>Cho biết cơ sở khoa học của ứng dụng công nghệ enzyme?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 algn="ctr">
                        <a:lnSpc>
                          <a:spcPct val="107000"/>
                        </a:lnSpc>
                        <a:spcBef>
                          <a:spcPts val="300"/>
                        </a:spcBef>
                        <a:spcAft>
                          <a:spcPts val="300"/>
                        </a:spcAft>
                      </a:pPr>
                      <a:r>
                        <a:rPr lang="en-US" sz="2800" b="1">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138990"/>
                  </a:ext>
                </a:extLst>
              </a:tr>
            </a:tbl>
          </a:graphicData>
        </a:graphic>
      </p:graphicFrame>
      <p:sp>
        <p:nvSpPr>
          <p:cNvPr id="4" name="Flowchart: Process 3"/>
          <p:cNvSpPr/>
          <p:nvPr/>
        </p:nvSpPr>
        <p:spPr>
          <a:xfrm>
            <a:off x="335968" y="1689303"/>
            <a:ext cx="2024678" cy="1445781"/>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Calibri" pitchFamily="34" charset="0"/>
                <a:cs typeface="Calibri" pitchFamily="34" charset="0"/>
              </a:rPr>
              <a:t>Thảo</a:t>
            </a:r>
            <a:r>
              <a:rPr lang="en-US" sz="3200" b="1" dirty="0" smtClean="0">
                <a:solidFill>
                  <a:srgbClr val="FF0000"/>
                </a:solidFill>
                <a:latin typeface="Calibri" pitchFamily="34" charset="0"/>
                <a:cs typeface="Calibri" pitchFamily="34" charset="0"/>
              </a:rPr>
              <a:t> </a:t>
            </a:r>
            <a:r>
              <a:rPr lang="en-US" sz="3200" b="1" err="1" smtClean="0">
                <a:solidFill>
                  <a:srgbClr val="FF0000"/>
                </a:solidFill>
                <a:latin typeface="Calibri" pitchFamily="34" charset="0"/>
                <a:cs typeface="Calibri" pitchFamily="34" charset="0"/>
              </a:rPr>
              <a:t>luận</a:t>
            </a:r>
            <a:r>
              <a:rPr lang="en-US" sz="3200" b="1" smtClean="0">
                <a:solidFill>
                  <a:srgbClr val="FF0000"/>
                </a:solidFill>
                <a:latin typeface="Calibri" pitchFamily="34" charset="0"/>
                <a:cs typeface="Calibri" pitchFamily="34" charset="0"/>
              </a:rPr>
              <a:t> nhóm </a:t>
            </a:r>
            <a:endParaRPr lang="en-US" sz="32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5875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939" y="1364837"/>
            <a:ext cx="10831020" cy="5509200"/>
          </a:xfrm>
          <a:prstGeom prst="rect">
            <a:avLst/>
          </a:prstGeom>
          <a:noFill/>
        </p:spPr>
        <p:txBody>
          <a:bodyPr wrap="square" rtlCol="0">
            <a:spAutoFit/>
          </a:bodyPr>
          <a:lstStyle/>
          <a:p>
            <a:r>
              <a:rPr lang="vi-VN" sz="3200" b="1">
                <a:latin typeface="Calibri" panose="020F0502020204030204" pitchFamily="34" charset="0"/>
                <a:cs typeface="Calibri" panose="020F0502020204030204" pitchFamily="34" charset="0"/>
              </a:rPr>
              <a:t>1. Khái niệm và vai trò của enzyme</a:t>
            </a:r>
          </a:p>
          <a:p>
            <a:r>
              <a:rPr lang="vi-VN" sz="3200" b="1">
                <a:latin typeface="Calibri" panose="020F0502020204030204" pitchFamily="34" charset="0"/>
                <a:cs typeface="Calibri" panose="020F0502020204030204" pitchFamily="34" charset="0"/>
              </a:rPr>
              <a:t>a. Khái niệm</a:t>
            </a:r>
          </a:p>
          <a:p>
            <a:r>
              <a:rPr lang="vi-VN" sz="3200" b="1">
                <a:solidFill>
                  <a:srgbClr val="0000FF"/>
                </a:solidFill>
                <a:latin typeface="Calibri" panose="020F0502020204030204" pitchFamily="34" charset="0"/>
                <a:cs typeface="Calibri" panose="020F0502020204030204" pitchFamily="34" charset="0"/>
              </a:rPr>
              <a:t>- Enzyme là </a:t>
            </a:r>
          </a:p>
          <a:p>
            <a:r>
              <a:rPr lang="vi-VN" sz="3200" b="1">
                <a:solidFill>
                  <a:srgbClr val="0000FF"/>
                </a:solidFill>
                <a:latin typeface="Calibri" panose="020F0502020204030204" pitchFamily="34" charset="0"/>
                <a:cs typeface="Calibri" panose="020F0502020204030204" pitchFamily="34" charset="0"/>
              </a:rPr>
              <a:t>+ chất xúc tác sinh học, thường có bản chất là protein do tế bào sinh ra.</a:t>
            </a:r>
          </a:p>
          <a:p>
            <a:r>
              <a:rPr lang="vi-VN" sz="3200" b="1">
                <a:solidFill>
                  <a:srgbClr val="0000FF"/>
                </a:solidFill>
                <a:latin typeface="Calibri" panose="020F0502020204030204" pitchFamily="34" charset="0"/>
                <a:cs typeface="Calibri" panose="020F0502020204030204" pitchFamily="34" charset="0"/>
              </a:rPr>
              <a:t>+ có tác động xúc tác các phản ứng xảy ra nhanh trong các điều kiện sinh lí bình thường của cơ thể sống.</a:t>
            </a:r>
          </a:p>
          <a:p>
            <a:r>
              <a:rPr lang="vi-VN" sz="3200" b="1">
                <a:solidFill>
                  <a:srgbClr val="0000FF"/>
                </a:solidFill>
                <a:latin typeface="Calibri" panose="020F0502020204030204" pitchFamily="34" charset="0"/>
                <a:cs typeface="Calibri" panose="020F0502020204030204" pitchFamily="34" charset="0"/>
              </a:rPr>
              <a:t>+ không bị thay đổi khi phản ứng hoàn thành </a:t>
            </a:r>
            <a:r>
              <a:rPr lang="en-US" sz="3200">
                <a:sym typeface="Wingdings" panose="05000000000000000000" pitchFamily="2" charset="2"/>
              </a:rPr>
              <a:t></a:t>
            </a:r>
            <a:r>
              <a:rPr lang="vi-VN" sz="3200" b="1" smtClean="0">
                <a:solidFill>
                  <a:srgbClr val="0000FF"/>
                </a:solidFill>
                <a:latin typeface="Calibri" panose="020F0502020204030204" pitchFamily="34" charset="0"/>
                <a:cs typeface="Calibri" panose="020F0502020204030204" pitchFamily="34" charset="0"/>
              </a:rPr>
              <a:t> </a:t>
            </a:r>
            <a:r>
              <a:rPr lang="vi-VN" sz="3200" b="1">
                <a:solidFill>
                  <a:srgbClr val="0000FF"/>
                </a:solidFill>
                <a:latin typeface="Calibri" panose="020F0502020204030204" pitchFamily="34" charset="0"/>
                <a:cs typeface="Calibri" panose="020F0502020204030204" pitchFamily="34" charset="0"/>
              </a:rPr>
              <a:t>enzyme có thể được sử dụng nhiều lần.</a:t>
            </a:r>
          </a:p>
          <a:p>
            <a:r>
              <a:rPr lang="vi-VN" sz="3200" b="1">
                <a:solidFill>
                  <a:srgbClr val="0000FF"/>
                </a:solidFill>
                <a:latin typeface="Calibri" panose="020F0502020204030204" pitchFamily="34" charset="0"/>
                <a:cs typeface="Calibri" panose="020F0502020204030204" pitchFamily="34" charset="0"/>
              </a:rPr>
              <a:t>+ có khối lượng phân tử </a:t>
            </a:r>
            <a:r>
              <a:rPr lang="vi-VN" sz="3200" b="1" smtClean="0">
                <a:solidFill>
                  <a:srgbClr val="0000FF"/>
                </a:solidFill>
                <a:latin typeface="Calibri" panose="020F0502020204030204" pitchFamily="34" charset="0"/>
                <a:cs typeface="Calibri" panose="020F0502020204030204" pitchFamily="34" charset="0"/>
              </a:rPr>
              <a:t>lớn</a:t>
            </a:r>
            <a:r>
              <a:rPr lang="en-US" sz="3200">
                <a:sym typeface="Wingdings" panose="05000000000000000000" pitchFamily="2" charset="2"/>
              </a:rPr>
              <a:t>  </a:t>
            </a:r>
            <a:r>
              <a:rPr lang="vi-VN" sz="3200" b="1" smtClean="0">
                <a:solidFill>
                  <a:srgbClr val="0000FF"/>
                </a:solidFill>
                <a:latin typeface="Calibri" panose="020F0502020204030204" pitchFamily="34" charset="0"/>
                <a:cs typeface="Calibri" panose="020F0502020204030204" pitchFamily="34" charset="0"/>
              </a:rPr>
              <a:t>không </a:t>
            </a:r>
            <a:r>
              <a:rPr lang="vi-VN" sz="3200" b="1">
                <a:solidFill>
                  <a:srgbClr val="0000FF"/>
                </a:solidFill>
                <a:latin typeface="Calibri" panose="020F0502020204030204" pitchFamily="34" charset="0"/>
                <a:cs typeface="Calibri" panose="020F0502020204030204" pitchFamily="34" charset="0"/>
              </a:rPr>
              <a:t>vận chuyển qua được màng sinh chất</a:t>
            </a:r>
            <a:r>
              <a:rPr lang="vi-VN" sz="3200" b="1" smtClean="0">
                <a:solidFill>
                  <a:srgbClr val="0000FF"/>
                </a:solidFill>
                <a:latin typeface="Calibri" panose="020F0502020204030204" pitchFamily="34" charset="0"/>
                <a:cs typeface="Calibri" panose="020F0502020204030204" pitchFamily="34" charset="0"/>
              </a:rPr>
              <a:t>.</a:t>
            </a:r>
            <a:endParaRPr lang="vi-VN" sz="3200" b="1">
              <a:solidFill>
                <a:srgbClr val="0000FF"/>
              </a:solidFill>
              <a:latin typeface="Calibri" panose="020F0502020204030204" pitchFamily="34" charset="0"/>
              <a:cs typeface="Calibri" panose="020F0502020204030204" pitchFamily="34" charset="0"/>
            </a:endParaRPr>
          </a:p>
        </p:txBody>
      </p:sp>
      <p:grpSp>
        <p:nvGrpSpPr>
          <p:cNvPr id="3" name="Group 2"/>
          <p:cNvGrpSpPr/>
          <p:nvPr/>
        </p:nvGrpSpPr>
        <p:grpSpPr>
          <a:xfrm>
            <a:off x="1863300" y="326689"/>
            <a:ext cx="8681242" cy="996147"/>
            <a:chOff x="3736647" y="-317094"/>
            <a:chExt cx="7702120" cy="996147"/>
          </a:xfrm>
        </p:grpSpPr>
        <p:sp>
          <p:nvSpPr>
            <p:cNvPr id="4" name="Freeform 3"/>
            <p:cNvSpPr/>
            <p:nvPr/>
          </p:nvSpPr>
          <p:spPr>
            <a:xfrm>
              <a:off x="5436574" y="-317094"/>
              <a:ext cx="6002193" cy="996147"/>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dirty="0" smtClean="0">
                  <a:ln>
                    <a:noFill/>
                  </a:ln>
                  <a:solidFill>
                    <a:srgbClr val="3333FF"/>
                  </a:solidFill>
                  <a:effectLst/>
                  <a:uLnTx/>
                  <a:uFillTx/>
                  <a:latin typeface="Calibri" panose="020F0502020204030204" pitchFamily="34" charset="0"/>
                  <a:ea typeface="+mn-ea"/>
                  <a:cs typeface="Calibri" panose="020F0502020204030204" pitchFamily="34" charset="0"/>
                </a:rPr>
                <a:t>CƠ</a:t>
              </a:r>
              <a:r>
                <a:rPr kumimoji="0" lang="en-US" sz="3200" b="1" i="0" u="none" strike="noStrike" kern="0" cap="none" spc="0" normalizeH="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SỞ KHOA</a:t>
              </a:r>
              <a:r>
                <a:rPr kumimoji="0" lang="en-US" sz="3200" b="1" i="0" u="none" strike="noStrike" kern="0" cap="none" spc="0" normalizeH="0" baseline="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HỌC CỦA</a:t>
              </a:r>
              <a:r>
                <a:rPr kumimoji="0" lang="en-US" sz="3200" b="1" i="0" u="none" strike="noStrike" kern="0" cap="none" spc="0" normalizeH="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ỨNG DỤNG CÔNG NGHỆ ENZYME</a:t>
              </a:r>
              <a:endParaRPr kumimoji="0" lang="en-US" sz="3200" b="1" i="0" u="none" strike="noStrike" kern="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5" name="Freeform 4"/>
            <p:cNvSpPr/>
            <p:nvPr/>
          </p:nvSpPr>
          <p:spPr>
            <a:xfrm>
              <a:off x="3736647" y="-84146"/>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a:t>
              </a:r>
            </a:p>
          </p:txBody>
        </p:sp>
        <p:cxnSp>
          <p:nvCxnSpPr>
            <p:cNvPr id="6" name="Straight Connector 5"/>
            <p:cNvCxnSpPr/>
            <p:nvPr/>
          </p:nvCxnSpPr>
          <p:spPr>
            <a:xfrm>
              <a:off x="4335947" y="232136"/>
              <a:ext cx="1100627" cy="0"/>
            </a:xfrm>
            <a:prstGeom prst="line">
              <a:avLst/>
            </a:prstGeom>
            <a:noFill/>
            <a:ln w="28575" cap="rnd" cmpd="sng" algn="ctr">
              <a:solidFill>
                <a:srgbClr val="A53010">
                  <a:shade val="90000"/>
                </a:srgbClr>
              </a:solidFill>
              <a:prstDash val="solid"/>
            </a:ln>
            <a:effectLst/>
          </p:spPr>
        </p:cxnSp>
      </p:grpSp>
    </p:spTree>
    <p:extLst>
      <p:ext uri="{BB962C8B-B14F-4D97-AF65-F5344CB8AC3E}">
        <p14:creationId xmlns:p14="http://schemas.microsoft.com/office/powerpoint/2010/main" val="23050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939" y="1682077"/>
            <a:ext cx="10636898" cy="2554545"/>
          </a:xfrm>
          <a:prstGeom prst="rect">
            <a:avLst/>
          </a:prstGeom>
          <a:noFill/>
        </p:spPr>
        <p:txBody>
          <a:bodyPr wrap="square" rtlCol="0">
            <a:spAutoFit/>
          </a:bodyPr>
          <a:lstStyle/>
          <a:p>
            <a:r>
              <a:rPr lang="vi-VN" sz="3200" b="1">
                <a:latin typeface="Calibri" panose="020F0502020204030204" pitchFamily="34" charset="0"/>
                <a:cs typeface="Calibri" panose="020F0502020204030204" pitchFamily="34" charset="0"/>
              </a:rPr>
              <a:t>1. Khái niệm và vai trò của enzyme</a:t>
            </a:r>
          </a:p>
          <a:p>
            <a:r>
              <a:rPr lang="vi-VN" sz="3200" b="1">
                <a:latin typeface="Calibri" panose="020F0502020204030204" pitchFamily="34" charset="0"/>
                <a:cs typeface="Calibri" panose="020F0502020204030204" pitchFamily="34" charset="0"/>
              </a:rPr>
              <a:t>a. Khái niệm</a:t>
            </a:r>
          </a:p>
          <a:p>
            <a:r>
              <a:rPr lang="vi-VN" sz="3200" b="1" smtClean="0">
                <a:latin typeface="Calibri" panose="020F0502020204030204" pitchFamily="34" charset="0"/>
                <a:cs typeface="Calibri" panose="020F0502020204030204" pitchFamily="34" charset="0"/>
              </a:rPr>
              <a:t>b</a:t>
            </a:r>
            <a:r>
              <a:rPr lang="vi-VN" sz="3200" b="1">
                <a:latin typeface="Calibri" panose="020F0502020204030204" pitchFamily="34" charset="0"/>
                <a:cs typeface="Calibri" panose="020F0502020204030204" pitchFamily="34" charset="0"/>
              </a:rPr>
              <a:t>. Vai  trò</a:t>
            </a:r>
          </a:p>
          <a:p>
            <a:r>
              <a:rPr lang="vi-VN" sz="3200" b="1" smtClean="0">
                <a:solidFill>
                  <a:srgbClr val="0000FF"/>
                </a:solidFill>
                <a:latin typeface="Calibri" panose="020F0502020204030204" pitchFamily="34" charset="0"/>
                <a:cs typeface="Calibri" panose="020F0502020204030204" pitchFamily="34" charset="0"/>
              </a:rPr>
              <a:t>- </a:t>
            </a:r>
            <a:r>
              <a:rPr lang="vi-VN" sz="3200" b="1">
                <a:solidFill>
                  <a:srgbClr val="0000FF"/>
                </a:solidFill>
                <a:latin typeface="Calibri" panose="020F0502020204030204" pitchFamily="34" charset="0"/>
                <a:cs typeface="Calibri" panose="020F0502020204030204" pitchFamily="34" charset="0"/>
              </a:rPr>
              <a:t>Xúc tác các phản ứng hoá học</a:t>
            </a:r>
          </a:p>
          <a:p>
            <a:r>
              <a:rPr lang="vi-VN" sz="3200" b="1">
                <a:solidFill>
                  <a:srgbClr val="0000FF"/>
                </a:solidFill>
                <a:latin typeface="Calibri" panose="020F0502020204030204" pitchFamily="34" charset="0"/>
                <a:cs typeface="Calibri" panose="020F0502020204030204" pitchFamily="34" charset="0"/>
              </a:rPr>
              <a:t>- Kiểm soát các phản ứng hoá học đặc biệt.</a:t>
            </a:r>
          </a:p>
        </p:txBody>
      </p:sp>
      <p:grpSp>
        <p:nvGrpSpPr>
          <p:cNvPr id="3" name="Group 2"/>
          <p:cNvGrpSpPr/>
          <p:nvPr/>
        </p:nvGrpSpPr>
        <p:grpSpPr>
          <a:xfrm>
            <a:off x="1863300" y="326689"/>
            <a:ext cx="8681242" cy="996147"/>
            <a:chOff x="3736647" y="-317094"/>
            <a:chExt cx="7702120" cy="996147"/>
          </a:xfrm>
        </p:grpSpPr>
        <p:sp>
          <p:nvSpPr>
            <p:cNvPr id="4" name="Freeform 3"/>
            <p:cNvSpPr/>
            <p:nvPr/>
          </p:nvSpPr>
          <p:spPr>
            <a:xfrm>
              <a:off x="5436574" y="-317094"/>
              <a:ext cx="6002193" cy="996147"/>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ysClr val="window" lastClr="FFFFFF"/>
            </a:solidFill>
            <a:ln w="9525" cap="rnd" cmpd="sng" algn="ctr">
              <a:solidFill>
                <a:sysClr val="windowText" lastClr="000000">
                  <a:lumMod val="75000"/>
                  <a:lumOff val="25000"/>
                  <a:alpha val="0"/>
                </a:sysClr>
              </a:solidFill>
              <a:prstDash val="solid"/>
            </a:ln>
            <a:effectLst/>
            <a:scene3d>
              <a:camera prst="orthographicFront"/>
              <a:lightRig rig="threePt" dir="t"/>
            </a:scene3d>
            <a:sp3d contourW="12700">
              <a:bevelT w="165100" prst="coolSlant"/>
              <a:bevelB/>
              <a:contourClr>
                <a:srgbClr val="A53010"/>
              </a:contourClr>
            </a:sp3d>
          </p:spPr>
          <p:txBody>
            <a:bodyPr spcFirstLastPara="0" vert="horz" wrap="square" lIns="53340" tIns="53340" rIns="53340" bIns="53340" numCol="1" spcCol="1270" anchor="b"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dirty="0" smtClean="0">
                  <a:ln>
                    <a:noFill/>
                  </a:ln>
                  <a:solidFill>
                    <a:srgbClr val="3333FF"/>
                  </a:solidFill>
                  <a:effectLst/>
                  <a:uLnTx/>
                  <a:uFillTx/>
                  <a:latin typeface="Calibri" panose="020F0502020204030204" pitchFamily="34" charset="0"/>
                  <a:ea typeface="+mn-ea"/>
                  <a:cs typeface="Calibri" panose="020F0502020204030204" pitchFamily="34" charset="0"/>
                </a:rPr>
                <a:t>CƠ</a:t>
              </a:r>
              <a:r>
                <a:rPr kumimoji="0" lang="en-US" sz="3200" b="1" i="0" u="none" strike="noStrike" kern="0" cap="none" spc="0" normalizeH="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SỞ KHOA</a:t>
              </a:r>
              <a:r>
                <a:rPr kumimoji="0" lang="en-US" sz="3200" b="1" i="0" u="none" strike="noStrike" kern="0" cap="none" spc="0" normalizeH="0" baseline="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HỌC CỦA</a:t>
              </a:r>
              <a:r>
                <a:rPr kumimoji="0" lang="en-US" sz="3200" b="1" i="0" u="none" strike="noStrike" kern="0" cap="none" spc="0" normalizeH="0" noProof="0" dirty="0" smtClean="0">
                  <a:ln>
                    <a:noFill/>
                  </a:ln>
                  <a:solidFill>
                    <a:srgbClr val="3333FF"/>
                  </a:solidFill>
                  <a:effectLst/>
                  <a:uLnTx/>
                  <a:uFillTx/>
                  <a:latin typeface="Calibri" panose="020F0502020204030204" pitchFamily="34" charset="0"/>
                  <a:ea typeface="+mn-ea"/>
                  <a:cs typeface="Calibri" panose="020F0502020204030204" pitchFamily="34" charset="0"/>
                </a:rPr>
                <a:t> ỨNG DỤNG CÔNG NGHỆ ENZYME</a:t>
              </a:r>
              <a:endParaRPr kumimoji="0" lang="en-US" sz="3200" b="1" i="0" u="none" strike="noStrike" kern="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endParaRPr>
            </a:p>
          </p:txBody>
        </p:sp>
        <p:sp>
          <p:nvSpPr>
            <p:cNvPr id="5" name="Freeform 4"/>
            <p:cNvSpPr/>
            <p:nvPr/>
          </p:nvSpPr>
          <p:spPr>
            <a:xfrm>
              <a:off x="3736647" y="-84146"/>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olidFill>
              <a:srgbClr val="A53010">
                <a:hueOff val="0"/>
                <a:satOff val="0"/>
                <a:lumOff val="0"/>
                <a:alphaOff val="0"/>
              </a:srgb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contourClr>
                <a:srgbClr val="A53010"/>
              </a:contourClr>
            </a:sp3d>
          </p:spPr>
          <p:txBody>
            <a:bodyPr spcFirstLastPara="0" vert="horz" wrap="square" lIns="87704" tIns="87704" rIns="87704" bIns="59055"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200" b="1" i="0" u="none" strike="noStrike" kern="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I</a:t>
              </a:r>
            </a:p>
          </p:txBody>
        </p:sp>
        <p:cxnSp>
          <p:nvCxnSpPr>
            <p:cNvPr id="6" name="Straight Connector 5"/>
            <p:cNvCxnSpPr/>
            <p:nvPr/>
          </p:nvCxnSpPr>
          <p:spPr>
            <a:xfrm>
              <a:off x="4335947" y="232136"/>
              <a:ext cx="1100627" cy="0"/>
            </a:xfrm>
            <a:prstGeom prst="line">
              <a:avLst/>
            </a:prstGeom>
            <a:noFill/>
            <a:ln w="28575" cap="rnd" cmpd="sng" algn="ctr">
              <a:solidFill>
                <a:srgbClr val="A53010">
                  <a:shade val="90000"/>
                </a:srgbClr>
              </a:solidFill>
              <a:prstDash val="solid"/>
            </a:ln>
            <a:effectLst/>
          </p:spPr>
        </p:cxnSp>
      </p:grpSp>
    </p:spTree>
    <p:extLst>
      <p:ext uri="{BB962C8B-B14F-4D97-AF65-F5344CB8AC3E}">
        <p14:creationId xmlns:p14="http://schemas.microsoft.com/office/powerpoint/2010/main" val="31193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ircle(in)">
                                      <p:cBhvr>
                                        <p:cTn id="7" dur="20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ircle(in)">
                                      <p:cBhvr>
                                        <p:cTn id="1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5012"/>
          <a:stretch/>
        </p:blipFill>
        <p:spPr>
          <a:xfrm>
            <a:off x="1698171" y="369597"/>
            <a:ext cx="10047515" cy="6367106"/>
          </a:xfrm>
          <a:prstGeom prst="rect">
            <a:avLst/>
          </a:prstGeom>
        </p:spPr>
      </p:pic>
      <p:sp>
        <p:nvSpPr>
          <p:cNvPr id="5" name="TextBox 4"/>
          <p:cNvSpPr txBox="1"/>
          <p:nvPr/>
        </p:nvSpPr>
        <p:spPr>
          <a:xfrm>
            <a:off x="4897793" y="298580"/>
            <a:ext cx="3984949" cy="1569660"/>
          </a:xfrm>
          <a:prstGeom prst="rect">
            <a:avLst/>
          </a:prstGeom>
          <a:noFill/>
        </p:spPr>
        <p:txBody>
          <a:bodyPr wrap="square" rtlCol="0">
            <a:spAutoFit/>
          </a:bodyPr>
          <a:lstStyle/>
          <a:p>
            <a:r>
              <a:rPr lang="vi-VN" sz="3200" b="1">
                <a:solidFill>
                  <a:srgbClr val="FF0000"/>
                </a:solidFill>
                <a:latin typeface="Calibri" panose="020F0502020204030204" pitchFamily="34" charset="0"/>
                <a:cs typeface="Calibri" panose="020F0502020204030204" pitchFamily="34" charset="0"/>
              </a:rPr>
              <a:t>Enzyme làm tăng tốc độ phản ứng của cơ thể lên hàng triệu lần</a:t>
            </a:r>
            <a:endParaRPr lang="en-US" sz="3200" b="1">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0499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2568" y="94122"/>
            <a:ext cx="6080664" cy="70788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vi-VN" sz="4000" b="1">
                <a:latin typeface="Calibri" panose="020F0502020204030204" pitchFamily="34" charset="0"/>
                <a:cs typeface="Calibri" panose="020F0502020204030204" pitchFamily="34" charset="0"/>
              </a:rPr>
              <a:t>2. Đặc điểm của </a:t>
            </a:r>
            <a:r>
              <a:rPr lang="vi-VN" sz="4000" b="1" smtClean="0">
                <a:latin typeface="Calibri" panose="020F0502020204030204" pitchFamily="34" charset="0"/>
                <a:cs typeface="Calibri" panose="020F0502020204030204" pitchFamily="34" charset="0"/>
              </a:rPr>
              <a:t>enzyme</a:t>
            </a:r>
            <a:endParaRPr lang="en-US" sz="4000" b="1" smtClean="0">
              <a:latin typeface="Calibri" panose="020F0502020204030204" pitchFamily="34" charset="0"/>
              <a:cs typeface="Calibri" panose="020F0502020204030204" pitchFamily="34" charset="0"/>
            </a:endParaRPr>
          </a:p>
        </p:txBody>
      </p:sp>
      <p:grpSp>
        <p:nvGrpSpPr>
          <p:cNvPr id="10" name="Group 9"/>
          <p:cNvGrpSpPr/>
          <p:nvPr/>
        </p:nvGrpSpPr>
        <p:grpSpPr>
          <a:xfrm>
            <a:off x="4764677" y="2789052"/>
            <a:ext cx="2696547" cy="2071396"/>
            <a:chOff x="4465388" y="3319783"/>
            <a:chExt cx="2696547" cy="2071396"/>
          </a:xfrm>
        </p:grpSpPr>
        <p:sp>
          <p:nvSpPr>
            <p:cNvPr id="8" name="Oval 7"/>
            <p:cNvSpPr/>
            <p:nvPr/>
          </p:nvSpPr>
          <p:spPr>
            <a:xfrm>
              <a:off x="4465388" y="3319783"/>
              <a:ext cx="2696547" cy="207139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63005" y="3833445"/>
              <a:ext cx="2498930" cy="830997"/>
            </a:xfrm>
            <a:prstGeom prst="rect">
              <a:avLst/>
            </a:prstGeom>
            <a:noFill/>
          </p:spPr>
          <p:txBody>
            <a:bodyPr wrap="square" rtlCol="0">
              <a:spAutoFit/>
            </a:bodyPr>
            <a:lstStyle/>
            <a:p>
              <a:r>
                <a:rPr lang="en-US" sz="4800" b="1" smtClean="0">
                  <a:solidFill>
                    <a:srgbClr val="FFFF00"/>
                  </a:solidFill>
                  <a:latin typeface="Calibri" panose="020F0502020204030204" pitchFamily="34" charset="0"/>
                  <a:cs typeface="Calibri" panose="020F0502020204030204" pitchFamily="34" charset="0"/>
                </a:rPr>
                <a:t>ENZYME</a:t>
              </a:r>
              <a:endParaRPr lang="en-US" sz="4800" b="1">
                <a:solidFill>
                  <a:srgbClr val="FFFF00"/>
                </a:solidFill>
                <a:latin typeface="Calibri" panose="020F0502020204030204" pitchFamily="34" charset="0"/>
                <a:cs typeface="Calibri" panose="020F0502020204030204" pitchFamily="34" charset="0"/>
              </a:endParaRPr>
            </a:p>
          </p:txBody>
        </p:sp>
      </p:grpSp>
      <p:grpSp>
        <p:nvGrpSpPr>
          <p:cNvPr id="21" name="Group 20"/>
          <p:cNvGrpSpPr/>
          <p:nvPr/>
        </p:nvGrpSpPr>
        <p:grpSpPr>
          <a:xfrm>
            <a:off x="2297723" y="1876623"/>
            <a:ext cx="2264285" cy="1935234"/>
            <a:chOff x="2302214" y="2429546"/>
            <a:chExt cx="2064365" cy="1780473"/>
          </a:xfrm>
        </p:grpSpPr>
        <p:sp>
          <p:nvSpPr>
            <p:cNvPr id="18" name="Oval 17"/>
            <p:cNvSpPr/>
            <p:nvPr/>
          </p:nvSpPr>
          <p:spPr>
            <a:xfrm>
              <a:off x="2302214" y="2429546"/>
              <a:ext cx="2064365" cy="1780473"/>
            </a:xfrm>
            <a:prstGeom prst="ellipse">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394781" y="2869595"/>
              <a:ext cx="1866748" cy="954107"/>
            </a:xfrm>
            <a:prstGeom prst="rect">
              <a:avLst/>
            </a:prstGeom>
            <a:noFill/>
          </p:spPr>
          <p:txBody>
            <a:bodyPr wrap="square" rtlCol="0">
              <a:spAutoFit/>
            </a:bodyPr>
            <a:lstStyle/>
            <a:p>
              <a:pPr algn="ctr"/>
              <a:r>
                <a:rPr lang="en-US" sz="2800" b="1">
                  <a:latin typeface="Calibri" panose="020F0502020204030204" pitchFamily="34" charset="0"/>
                  <a:cs typeface="Calibri" panose="020F0502020204030204" pitchFamily="34" charset="0"/>
                </a:rPr>
                <a:t>Có hoạt tính mạnh</a:t>
              </a:r>
            </a:p>
          </p:txBody>
        </p:sp>
      </p:grpSp>
      <p:grpSp>
        <p:nvGrpSpPr>
          <p:cNvPr id="22" name="Group 21"/>
          <p:cNvGrpSpPr/>
          <p:nvPr/>
        </p:nvGrpSpPr>
        <p:grpSpPr>
          <a:xfrm>
            <a:off x="5005310" y="809014"/>
            <a:ext cx="2230264" cy="1931828"/>
            <a:chOff x="2302214" y="2429546"/>
            <a:chExt cx="2064365" cy="1780473"/>
          </a:xfrm>
        </p:grpSpPr>
        <p:sp>
          <p:nvSpPr>
            <p:cNvPr id="23" name="Oval 22"/>
            <p:cNvSpPr/>
            <p:nvPr/>
          </p:nvSpPr>
          <p:spPr>
            <a:xfrm>
              <a:off x="2302214" y="2429546"/>
              <a:ext cx="2064365" cy="1780473"/>
            </a:xfrm>
            <a:prstGeom prst="ellipse">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480121" y="2788949"/>
              <a:ext cx="1866748" cy="954107"/>
            </a:xfrm>
            <a:prstGeom prst="rect">
              <a:avLst/>
            </a:prstGeom>
            <a:noFill/>
          </p:spPr>
          <p:txBody>
            <a:bodyPr wrap="square" rtlCol="0">
              <a:spAutoFit/>
            </a:bodyPr>
            <a:lstStyle/>
            <a:p>
              <a:pPr algn="ctr"/>
              <a:r>
                <a:rPr lang="en-US" sz="2800" b="1">
                  <a:latin typeface="Calibri" panose="020F0502020204030204" pitchFamily="34" charset="0"/>
                  <a:cs typeface="Calibri" panose="020F0502020204030204" pitchFamily="34" charset="0"/>
                </a:rPr>
                <a:t>Có tính đặc hiệu cao</a:t>
              </a:r>
            </a:p>
          </p:txBody>
        </p:sp>
      </p:grpSp>
      <p:grpSp>
        <p:nvGrpSpPr>
          <p:cNvPr id="25" name="Group 24"/>
          <p:cNvGrpSpPr/>
          <p:nvPr/>
        </p:nvGrpSpPr>
        <p:grpSpPr>
          <a:xfrm>
            <a:off x="7447994" y="1699846"/>
            <a:ext cx="2270537" cy="1957249"/>
            <a:chOff x="2302214" y="2429546"/>
            <a:chExt cx="2064365" cy="1780473"/>
          </a:xfrm>
        </p:grpSpPr>
        <p:sp>
          <p:nvSpPr>
            <p:cNvPr id="26" name="Oval 25"/>
            <p:cNvSpPr/>
            <p:nvPr/>
          </p:nvSpPr>
          <p:spPr>
            <a:xfrm>
              <a:off x="2302214" y="2429546"/>
              <a:ext cx="2064365" cy="1780473"/>
            </a:xfrm>
            <a:prstGeom prst="ellipse">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53422" y="2646223"/>
              <a:ext cx="1866748" cy="1384995"/>
            </a:xfrm>
            <a:prstGeom prst="rect">
              <a:avLst/>
            </a:prstGeom>
            <a:noFill/>
          </p:spPr>
          <p:txBody>
            <a:bodyPr wrap="square" rtlCol="0">
              <a:spAutoFit/>
            </a:bodyPr>
            <a:lstStyle/>
            <a:p>
              <a:pPr algn="ctr"/>
              <a:r>
                <a:rPr lang="en-US" sz="2800" b="1">
                  <a:latin typeface="Calibri" panose="020F0502020204030204" pitchFamily="34" charset="0"/>
                  <a:cs typeface="Calibri" panose="020F0502020204030204" pitchFamily="34" charset="0"/>
                </a:rPr>
                <a:t>Có sự phối hợp hoạt </a:t>
              </a:r>
              <a:r>
                <a:rPr lang="en-US" sz="2800" b="1" smtClean="0">
                  <a:latin typeface="Calibri" panose="020F0502020204030204" pitchFamily="34" charset="0"/>
                  <a:cs typeface="Calibri" panose="020F0502020204030204" pitchFamily="34" charset="0"/>
                </a:rPr>
                <a:t>động</a:t>
              </a:r>
              <a:endParaRPr lang="en-US" sz="2800" b="1">
                <a:latin typeface="Calibri" panose="020F0502020204030204" pitchFamily="34" charset="0"/>
                <a:cs typeface="Calibri" panose="020F0502020204030204" pitchFamily="34" charset="0"/>
              </a:endParaRPr>
            </a:p>
          </p:txBody>
        </p:sp>
      </p:grpSp>
      <p:grpSp>
        <p:nvGrpSpPr>
          <p:cNvPr id="28" name="Group 27"/>
          <p:cNvGrpSpPr/>
          <p:nvPr/>
        </p:nvGrpSpPr>
        <p:grpSpPr>
          <a:xfrm>
            <a:off x="7654166" y="3991090"/>
            <a:ext cx="2322172" cy="1999401"/>
            <a:chOff x="2302214" y="2429546"/>
            <a:chExt cx="2064365" cy="1780473"/>
          </a:xfrm>
        </p:grpSpPr>
        <p:sp>
          <p:nvSpPr>
            <p:cNvPr id="29" name="Oval 28"/>
            <p:cNvSpPr/>
            <p:nvPr/>
          </p:nvSpPr>
          <p:spPr>
            <a:xfrm>
              <a:off x="2302214" y="2429546"/>
              <a:ext cx="2064365" cy="1780473"/>
            </a:xfrm>
            <a:prstGeom prst="ellipse">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401022" y="2627283"/>
              <a:ext cx="1866748" cy="1384995"/>
            </a:xfrm>
            <a:prstGeom prst="rect">
              <a:avLst/>
            </a:prstGeom>
            <a:noFill/>
          </p:spPr>
          <p:txBody>
            <a:bodyPr wrap="square" rtlCol="0">
              <a:spAutoFit/>
            </a:bodyPr>
            <a:lstStyle/>
            <a:p>
              <a:pPr algn="ctr"/>
              <a:r>
                <a:rPr lang="en-US" sz="2800" b="1">
                  <a:latin typeface="Calibri" panose="020F0502020204030204" pitchFamily="34" charset="0"/>
                  <a:cs typeface="Calibri" panose="020F0502020204030204" pitchFamily="34" charset="0"/>
                </a:rPr>
                <a:t>có sự định khu trong tế bào</a:t>
              </a:r>
            </a:p>
          </p:txBody>
        </p:sp>
      </p:grpSp>
      <p:grpSp>
        <p:nvGrpSpPr>
          <p:cNvPr id="31" name="Group 30"/>
          <p:cNvGrpSpPr/>
          <p:nvPr/>
        </p:nvGrpSpPr>
        <p:grpSpPr>
          <a:xfrm>
            <a:off x="5005310" y="4907340"/>
            <a:ext cx="2242448" cy="1931828"/>
            <a:chOff x="2302214" y="2429546"/>
            <a:chExt cx="2064365" cy="1780473"/>
          </a:xfrm>
        </p:grpSpPr>
        <p:sp>
          <p:nvSpPr>
            <p:cNvPr id="32" name="Oval 31"/>
            <p:cNvSpPr/>
            <p:nvPr/>
          </p:nvSpPr>
          <p:spPr>
            <a:xfrm>
              <a:off x="2302214" y="2429546"/>
              <a:ext cx="2064365" cy="1780473"/>
            </a:xfrm>
            <a:prstGeom prst="ellipse">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434500" y="2627284"/>
              <a:ext cx="1866748" cy="1384995"/>
            </a:xfrm>
            <a:prstGeom prst="rect">
              <a:avLst/>
            </a:prstGeom>
            <a:noFill/>
          </p:spPr>
          <p:txBody>
            <a:bodyPr wrap="square" rtlCol="0">
              <a:spAutoFit/>
            </a:bodyPr>
            <a:lstStyle/>
            <a:p>
              <a:pPr algn="ctr"/>
              <a:r>
                <a:rPr lang="en-US" sz="2800" b="1">
                  <a:latin typeface="Calibri" panose="020F0502020204030204" pitchFamily="34" charset="0"/>
                  <a:cs typeface="Calibri" panose="020F0502020204030204" pitchFamily="34" charset="0"/>
                </a:rPr>
                <a:t>enzyme </a:t>
              </a:r>
              <a:r>
                <a:rPr lang="en-US" sz="2800" b="1" smtClean="0">
                  <a:latin typeface="Calibri" panose="020F0502020204030204" pitchFamily="34" charset="0"/>
                  <a:cs typeface="Calibri" panose="020F0502020204030204" pitchFamily="34" charset="0"/>
                </a:rPr>
                <a:t>tự </a:t>
              </a:r>
              <a:r>
                <a:rPr lang="en-US" sz="2800" b="1">
                  <a:latin typeface="Calibri" panose="020F0502020204030204" pitchFamily="34" charset="0"/>
                  <a:cs typeface="Calibri" panose="020F0502020204030204" pitchFamily="34" charset="0"/>
                </a:rPr>
                <a:t>nhiên đều không độc</a:t>
              </a:r>
            </a:p>
          </p:txBody>
        </p:sp>
      </p:grpSp>
      <p:grpSp>
        <p:nvGrpSpPr>
          <p:cNvPr id="34" name="Group 33"/>
          <p:cNvGrpSpPr/>
          <p:nvPr/>
        </p:nvGrpSpPr>
        <p:grpSpPr>
          <a:xfrm>
            <a:off x="2212016" y="3991088"/>
            <a:ext cx="2340264" cy="1999403"/>
            <a:chOff x="2302214" y="2429546"/>
            <a:chExt cx="2097031" cy="1815882"/>
          </a:xfrm>
        </p:grpSpPr>
        <p:sp>
          <p:nvSpPr>
            <p:cNvPr id="35" name="Oval 34"/>
            <p:cNvSpPr/>
            <p:nvPr/>
          </p:nvSpPr>
          <p:spPr>
            <a:xfrm>
              <a:off x="2302214" y="2429546"/>
              <a:ext cx="2064365" cy="1780473"/>
            </a:xfrm>
            <a:prstGeom prst="ellipse">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532497" y="2429546"/>
              <a:ext cx="1866748" cy="1815882"/>
            </a:xfrm>
            <a:prstGeom prst="rect">
              <a:avLst/>
            </a:prstGeom>
            <a:noFill/>
          </p:spPr>
          <p:txBody>
            <a:bodyPr wrap="square" rtlCol="0">
              <a:spAutoFit/>
            </a:bodyPr>
            <a:lstStyle/>
            <a:p>
              <a:r>
                <a:rPr lang="en-US" sz="2800" b="1">
                  <a:latin typeface="Calibri" panose="020F0502020204030204" pitchFamily="34" charset="0"/>
                  <a:cs typeface="Calibri" panose="020F0502020204030204" pitchFamily="34" charset="0"/>
                </a:rPr>
                <a:t>chịu sự tác động của </a:t>
              </a:r>
              <a:r>
                <a:rPr lang="en-US" sz="2800" b="1" smtClean="0">
                  <a:latin typeface="Calibri" panose="020F0502020204030204" pitchFamily="34" charset="0"/>
                  <a:cs typeface="Calibri" panose="020F0502020204030204" pitchFamily="34" charset="0"/>
                </a:rPr>
                <a:t>yếu tố: pH, nhiệt độ,..</a:t>
              </a:r>
              <a:endParaRPr lang="en-US" sz="2800" b="1">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165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772</TotalTime>
  <Words>3682</Words>
  <PresentationFormat>Widescreen</PresentationFormat>
  <Paragraphs>437</Paragraphs>
  <Slides>48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Century Gothic</vt:lpstr>
      <vt:lpstr>Symbol</vt:lpstr>
      <vt:lpstr>Wingdings</vt:lpstr>
      <vt:lpstr>Wingdings 3</vt:lpstr>
      <vt:lpstr>Wisp</vt:lpstr>
      <vt:lpstr>PowerPoint Presentation</vt:lpstr>
      <vt:lpstr>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2024-08-04T06:56:15Z</dcterms:created>
  <dcterms:modified xsi:type="dcterms:W3CDTF">2024-08-14T15:38:41Z</dcterms:modified>
</cp:coreProperties>
</file>